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69"/>
  </p:notesMasterIdLst>
  <p:sldIdLst>
    <p:sldId id="621" r:id="rId4"/>
    <p:sldId id="622" r:id="rId5"/>
    <p:sldId id="623" r:id="rId6"/>
    <p:sldId id="720" r:id="rId7"/>
    <p:sldId id="624" r:id="rId8"/>
    <p:sldId id="625" r:id="rId9"/>
    <p:sldId id="626" r:id="rId10"/>
    <p:sldId id="628" r:id="rId11"/>
    <p:sldId id="721" r:id="rId12"/>
    <p:sldId id="629" r:id="rId13"/>
    <p:sldId id="630" r:id="rId14"/>
    <p:sldId id="631" r:id="rId15"/>
    <p:sldId id="632" r:id="rId16"/>
    <p:sldId id="633" r:id="rId17"/>
    <p:sldId id="722" r:id="rId18"/>
    <p:sldId id="634" r:id="rId19"/>
    <p:sldId id="637" r:id="rId20"/>
    <p:sldId id="638" r:id="rId21"/>
    <p:sldId id="639" r:id="rId22"/>
    <p:sldId id="724" r:id="rId23"/>
    <p:sldId id="725" r:id="rId24"/>
    <p:sldId id="726" r:id="rId25"/>
    <p:sldId id="727" r:id="rId26"/>
    <p:sldId id="643" r:id="rId27"/>
    <p:sldId id="644" r:id="rId28"/>
    <p:sldId id="645" r:id="rId29"/>
    <p:sldId id="646" r:id="rId30"/>
    <p:sldId id="647" r:id="rId31"/>
    <p:sldId id="728" r:id="rId32"/>
    <p:sldId id="729" r:id="rId33"/>
    <p:sldId id="650" r:id="rId34"/>
    <p:sldId id="651" r:id="rId35"/>
    <p:sldId id="652" r:id="rId36"/>
    <p:sldId id="653" r:id="rId37"/>
    <p:sldId id="654" r:id="rId38"/>
    <p:sldId id="655" r:id="rId39"/>
    <p:sldId id="656" r:id="rId40"/>
    <p:sldId id="657" r:id="rId41"/>
    <p:sldId id="730" r:id="rId42"/>
    <p:sldId id="658" r:id="rId43"/>
    <p:sldId id="659" r:id="rId44"/>
    <p:sldId id="731" r:id="rId45"/>
    <p:sldId id="660" r:id="rId46"/>
    <p:sldId id="732" r:id="rId47"/>
    <p:sldId id="661" r:id="rId48"/>
    <p:sldId id="663" r:id="rId49"/>
    <p:sldId id="664" r:id="rId50"/>
    <p:sldId id="665" r:id="rId51"/>
    <p:sldId id="666" r:id="rId52"/>
    <p:sldId id="667" r:id="rId53"/>
    <p:sldId id="669" r:id="rId54"/>
    <p:sldId id="670" r:id="rId55"/>
    <p:sldId id="671" r:id="rId56"/>
    <p:sldId id="672" r:id="rId57"/>
    <p:sldId id="674" r:id="rId58"/>
    <p:sldId id="675" r:id="rId59"/>
    <p:sldId id="676" r:id="rId60"/>
    <p:sldId id="677" r:id="rId61"/>
    <p:sldId id="679" r:id="rId62"/>
    <p:sldId id="773" r:id="rId63"/>
    <p:sldId id="774" r:id="rId64"/>
    <p:sldId id="775" r:id="rId65"/>
    <p:sldId id="683" r:id="rId66"/>
    <p:sldId id="684" r:id="rId67"/>
    <p:sldId id="685" r:id="rId68"/>
    <p:sldId id="776" r:id="rId70"/>
    <p:sldId id="686" r:id="rId71"/>
    <p:sldId id="777" r:id="rId72"/>
    <p:sldId id="778" r:id="rId73"/>
    <p:sldId id="780" r:id="rId74"/>
    <p:sldId id="689" r:id="rId75"/>
    <p:sldId id="690" r:id="rId76"/>
    <p:sldId id="691" r:id="rId77"/>
    <p:sldId id="692" r:id="rId78"/>
    <p:sldId id="771" r:id="rId79"/>
    <p:sldId id="734" r:id="rId80"/>
    <p:sldId id="735" r:id="rId81"/>
    <p:sldId id="736" r:id="rId82"/>
    <p:sldId id="737" r:id="rId83"/>
    <p:sldId id="781" r:id="rId84"/>
    <p:sldId id="738" r:id="rId85"/>
    <p:sldId id="739" r:id="rId86"/>
    <p:sldId id="740" r:id="rId87"/>
    <p:sldId id="741" r:id="rId88"/>
    <p:sldId id="742" r:id="rId89"/>
    <p:sldId id="743" r:id="rId90"/>
    <p:sldId id="744" r:id="rId91"/>
    <p:sldId id="745" r:id="rId92"/>
    <p:sldId id="746" r:id="rId93"/>
    <p:sldId id="747" r:id="rId94"/>
    <p:sldId id="772" r:id="rId95"/>
    <p:sldId id="754" r:id="rId96"/>
    <p:sldId id="755" r:id="rId97"/>
    <p:sldId id="756" r:id="rId98"/>
    <p:sldId id="757" r:id="rId99"/>
    <p:sldId id="758" r:id="rId100"/>
    <p:sldId id="759" r:id="rId101"/>
    <p:sldId id="760" r:id="rId102"/>
    <p:sldId id="761" r:id="rId103"/>
    <p:sldId id="762" r:id="rId104"/>
    <p:sldId id="782" r:id="rId105"/>
    <p:sldId id="693" r:id="rId106"/>
    <p:sldId id="694" r:id="rId107"/>
    <p:sldId id="783" r:id="rId108"/>
    <p:sldId id="695" r:id="rId109"/>
    <p:sldId id="696" r:id="rId110"/>
    <p:sldId id="697" r:id="rId111"/>
    <p:sldId id="699" r:id="rId112"/>
    <p:sldId id="700" r:id="rId113"/>
    <p:sldId id="701" r:id="rId114"/>
    <p:sldId id="702" r:id="rId115"/>
    <p:sldId id="703" r:id="rId116"/>
    <p:sldId id="784" r:id="rId117"/>
    <p:sldId id="785" r:id="rId118"/>
    <p:sldId id="704" r:id="rId119"/>
    <p:sldId id="786" r:id="rId120"/>
    <p:sldId id="787" r:id="rId121"/>
    <p:sldId id="705" r:id="rId122"/>
    <p:sldId id="706" r:id="rId123"/>
  </p:sldIdLst>
  <p:sldSz cx="9144000" cy="6858000" type="screen4x3"/>
  <p:notesSz cx="6858000" cy="9144000"/>
  <p:custDataLst>
    <p:tags r:id="rId12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09BB"/>
    <a:srgbClr val="0000FF"/>
    <a:srgbClr val="3167CF"/>
    <a:srgbClr val="000066"/>
    <a:srgbClr val="800000"/>
    <a:srgbClr val="333399"/>
    <a:srgbClr val="990033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107"/>
    <p:restoredTop sz="94660"/>
  </p:normalViewPr>
  <p:slideViewPr>
    <p:cSldViewPr showGuides="1">
      <p:cViewPr varScale="1">
        <p:scale>
          <a:sx n="79" d="100"/>
          <a:sy n="79" d="100"/>
        </p:scale>
        <p:origin x="-1358" y="-72"/>
      </p:cViewPr>
      <p:guideLst>
        <p:guide orient="horz" pos="2154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6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notesMaster" Target="notesMasters/notesMaster1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7" Type="http://schemas.openxmlformats.org/officeDocument/2006/relationships/tags" Target="tags/tag1.xml"/><Relationship Id="rId126" Type="http://schemas.openxmlformats.org/officeDocument/2006/relationships/tableStyles" Target="tableStyles.xml"/><Relationship Id="rId125" Type="http://schemas.openxmlformats.org/officeDocument/2006/relationships/viewProps" Target="viewProps.xml"/><Relationship Id="rId124" Type="http://schemas.openxmlformats.org/officeDocument/2006/relationships/presProps" Target="presProps.xml"/><Relationship Id="rId123" Type="http://schemas.openxmlformats.org/officeDocument/2006/relationships/slide" Target="slides/slide119.xml"/><Relationship Id="rId122" Type="http://schemas.openxmlformats.org/officeDocument/2006/relationships/slide" Target="slides/slide118.xml"/><Relationship Id="rId121" Type="http://schemas.openxmlformats.org/officeDocument/2006/relationships/slide" Target="slides/slide117.xml"/><Relationship Id="rId120" Type="http://schemas.openxmlformats.org/officeDocument/2006/relationships/slide" Target="slides/slide116.xml"/><Relationship Id="rId12" Type="http://schemas.openxmlformats.org/officeDocument/2006/relationships/slide" Target="slides/slide9.xml"/><Relationship Id="rId119" Type="http://schemas.openxmlformats.org/officeDocument/2006/relationships/slide" Target="slides/slide115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14" Type="http://schemas.openxmlformats.org/officeDocument/2006/relationships/slide" Target="slides/slide110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110" Type="http://schemas.openxmlformats.org/officeDocument/2006/relationships/slide" Target="slides/slide106.xml"/><Relationship Id="rId11" Type="http://schemas.openxmlformats.org/officeDocument/2006/relationships/slide" Target="slides/slide8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8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8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778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81000"/>
            <a:ext cx="1924050" cy="5867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619750" cy="5867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BA3D1C-6D14-44EC-8D26-8FA4CE240E9D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BA3D1C-6D14-44EC-8D26-8FA4CE240E9D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BA3D1C-6D14-44EC-8D26-8FA4CE240E9D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BA3D1C-6D14-44EC-8D26-8FA4CE240E9D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696200" cy="762000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75240" cy="4835624"/>
          </a:xfrm>
        </p:spPr>
        <p:txBody>
          <a:bodyPr/>
          <a:lstStyle>
            <a:lvl1pPr>
              <a:defRPr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BA3D1C-6D14-44EC-8D26-8FA4CE240E9D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BA3D1C-6D14-44EC-8D26-8FA4CE240E9D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BA3D1C-6D14-44EC-8D26-8FA4CE240E9D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BA3D1C-6D14-44EC-8D26-8FA4CE240E9D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BA3D1C-6D14-44EC-8D26-8FA4CE240E9D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BA3D1C-6D14-44EC-8D26-8FA4CE240E9D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BA3D1C-6D14-44EC-8D26-8FA4CE240E9D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696200" cy="762000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75240" cy="4835624"/>
          </a:xfr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/>
          <a:lstStyle>
            <a:lvl1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696200" cy="762000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7696200" cy="762000"/>
          </a:xfrm>
        </p:spPr>
        <p:txBody>
          <a:bodyPr/>
          <a:lstStyle>
            <a:lvl1pPr algn="l">
              <a:defRPr b="1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412776"/>
            <a:ext cx="7696200" cy="4835624"/>
          </a:xfrm>
        </p:spPr>
        <p:txBody>
          <a:bodyPr/>
          <a:lstStyle>
            <a:lvl1pPr>
              <a:defRPr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219200"/>
            <a:ext cx="37719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219200"/>
            <a:ext cx="37719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990600" y="381000"/>
            <a:ext cx="7696200" cy="762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990600" y="1219200"/>
            <a:ext cx="7696200" cy="5029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Arial" panose="020B0604020202020204" pitchFamily="34" charset="0"/>
          <a:ea typeface="隶书" panose="02010509060101010101" pitchFamily="49" charset="-122"/>
          <a:cs typeface="隶书" panose="020105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Arial" panose="020B0604020202020204" pitchFamily="34" charset="0"/>
          <a:ea typeface="隶书" panose="02010509060101010101" pitchFamily="49" charset="-122"/>
          <a:cs typeface="隶书" panose="020105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Arial" panose="020B0604020202020204" pitchFamily="34" charset="0"/>
          <a:ea typeface="隶书" panose="02010509060101010101" pitchFamily="49" charset="-122"/>
          <a:cs typeface="隶书" panose="020105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Arial" panose="020B0604020202020204" pitchFamily="34" charset="0"/>
          <a:ea typeface="隶书" panose="02010509060101010101" pitchFamily="49" charset="-122"/>
          <a:cs typeface="隶书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Arial" panose="020B0604020202020204" pitchFamily="34" charset="0"/>
          <a:ea typeface="隶书" panose="02010509060101010101" pitchFamily="49" charset="-122"/>
          <a:cs typeface="隶书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Arial" panose="020B0604020202020204" pitchFamily="34" charset="0"/>
          <a:ea typeface="隶书" panose="02010509060101010101" pitchFamily="49" charset="-122"/>
          <a:cs typeface="隶书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Arial" panose="020B0604020202020204" pitchFamily="34" charset="0"/>
          <a:ea typeface="隶书" panose="02010509060101010101" pitchFamily="49" charset="-122"/>
          <a:cs typeface="隶书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Arial" panose="020B0604020202020204" pitchFamily="34" charset="0"/>
          <a:ea typeface="隶书" panose="02010509060101010101" pitchFamily="49" charset="-122"/>
          <a:cs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800" b="1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800" b="1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sz="2800" b="1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BA3D1C-6D14-44EC-8D26-8FA4CE240E9D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118.xml"/><Relationship Id="rId4" Type="http://schemas.openxmlformats.org/officeDocument/2006/relationships/slide" Target="slide102.xml"/><Relationship Id="rId3" Type="http://schemas.openxmlformats.org/officeDocument/2006/relationships/slide" Target="slide55.xml"/><Relationship Id="rId2" Type="http://schemas.openxmlformats.org/officeDocument/2006/relationships/slide" Target="slide37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17.xml"/><Relationship Id="rId2" Type="http://schemas.openxmlformats.org/officeDocument/2006/relationships/slide" Target="slide116.xml"/><Relationship Id="rId1" Type="http://schemas.openxmlformats.org/officeDocument/2006/relationships/slide" Target="slide102.xml"/></Relationships>
</file>

<file path=ppt/slides/_rels/slide10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115.xml"/><Relationship Id="rId4" Type="http://schemas.openxmlformats.org/officeDocument/2006/relationships/slide" Target="slide112.xml"/><Relationship Id="rId3" Type="http://schemas.openxmlformats.org/officeDocument/2006/relationships/slide" Target="slide107.xml"/><Relationship Id="rId2" Type="http://schemas.openxmlformats.org/officeDocument/2006/relationships/slide" Target="slide106.xml"/><Relationship Id="rId1" Type="http://schemas.openxmlformats.org/officeDocument/2006/relationships/slide" Target="slide10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.xml"/><Relationship Id="rId1" Type="http://schemas.openxmlformats.org/officeDocument/2006/relationships/slide" Target="slide11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21.xml"/><Relationship Id="rId3" Type="http://schemas.openxmlformats.org/officeDocument/2006/relationships/slide" Target="slide20.xml"/><Relationship Id="rId2" Type="http://schemas.openxmlformats.org/officeDocument/2006/relationships/slide" Target="slide17.xml"/><Relationship Id="rId1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5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35.xml"/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slide" Target="slide51.xml"/><Relationship Id="rId3" Type="http://schemas.openxmlformats.org/officeDocument/2006/relationships/slide" Target="slide50.xml"/><Relationship Id="rId2" Type="http://schemas.openxmlformats.org/officeDocument/2006/relationships/slide" Target="slide40.xml"/><Relationship Id="rId1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47.xml"/><Relationship Id="rId3" Type="http://schemas.openxmlformats.org/officeDocument/2006/relationships/slide" Target="slide45.xml"/><Relationship Id="rId2" Type="http://schemas.openxmlformats.org/officeDocument/2006/relationships/slide" Target="slide43.xml"/><Relationship Id="rId1" Type="http://schemas.openxmlformats.org/officeDocument/2006/relationships/slide" Target="slide4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28.xml"/><Relationship Id="rId3" Type="http://schemas.openxmlformats.org/officeDocument/2006/relationships/slide" Target="slide24.xml"/><Relationship Id="rId2" Type="http://schemas.openxmlformats.org/officeDocument/2006/relationships/slide" Target="slide14.xml"/><Relationship Id="rId1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91.xml"/><Relationship Id="rId3" Type="http://schemas.openxmlformats.org/officeDocument/2006/relationships/slide" Target="slide75.xml"/><Relationship Id="rId2" Type="http://schemas.openxmlformats.org/officeDocument/2006/relationships/slide" Target="slide65.xml"/><Relationship Id="rId1" Type="http://schemas.openxmlformats.org/officeDocument/2006/relationships/slide" Target="slide56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64.xml"/><Relationship Id="rId3" Type="http://schemas.openxmlformats.org/officeDocument/2006/relationships/slide" Target="slide63.xml"/><Relationship Id="rId2" Type="http://schemas.openxmlformats.org/officeDocument/2006/relationships/slide" Target="slide58.xml"/><Relationship Id="rId1" Type="http://schemas.openxmlformats.org/officeDocument/2006/relationships/slide" Target="slide5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slide" Target="slide74.xml"/><Relationship Id="rId4" Type="http://schemas.openxmlformats.org/officeDocument/2006/relationships/slide" Target="slide73.xml"/><Relationship Id="rId3" Type="http://schemas.openxmlformats.org/officeDocument/2006/relationships/slide" Target="slide70.xml"/><Relationship Id="rId2" Type="http://schemas.openxmlformats.org/officeDocument/2006/relationships/slide" Target="slide68.xml"/><Relationship Id="rId1" Type="http://schemas.openxmlformats.org/officeDocument/2006/relationships/slide" Target="slide6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slide" Target="slide80.xml"/><Relationship Id="rId4" Type="http://schemas.openxmlformats.org/officeDocument/2006/relationships/slide" Target="slide79.xml"/><Relationship Id="rId3" Type="http://schemas.openxmlformats.org/officeDocument/2006/relationships/slide" Target="slide78.xml"/><Relationship Id="rId2" Type="http://schemas.openxmlformats.org/officeDocument/2006/relationships/slide" Target="slide77.xml"/><Relationship Id="rId1" Type="http://schemas.openxmlformats.org/officeDocument/2006/relationships/slide" Target="slide7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slide" Target="slide13.xml"/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" Target="slide9.xml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slide" Target="slide90.xml"/><Relationship Id="rId5" Type="http://schemas.openxmlformats.org/officeDocument/2006/relationships/slide" Target="slide87.xml"/><Relationship Id="rId4" Type="http://schemas.openxmlformats.org/officeDocument/2006/relationships/slide" Target="slide86.xml"/><Relationship Id="rId3" Type="http://schemas.openxmlformats.org/officeDocument/2006/relationships/slide" Target="slide85.xml"/><Relationship Id="rId2" Type="http://schemas.openxmlformats.org/officeDocument/2006/relationships/slide" Target="slide82.xml"/><Relationship Id="rId1" Type="http://schemas.openxmlformats.org/officeDocument/2006/relationships/slide" Target="slide8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.xml"/><Relationship Id="rId3" Type="http://schemas.openxmlformats.org/officeDocument/2006/relationships/slide" Target="slide94.xml"/><Relationship Id="rId2" Type="http://schemas.openxmlformats.org/officeDocument/2006/relationships/slide" Target="slide93.xml"/><Relationship Id="rId1" Type="http://schemas.openxmlformats.org/officeDocument/2006/relationships/slide" Target="slide9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第六章 计算机的运算方法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0242" name="Rectangle 3"/>
          <p:cNvSpPr>
            <a:spLocks noGrp="1"/>
          </p:cNvSpPr>
          <p:nvPr>
            <p:ph idx="1"/>
          </p:nvPr>
        </p:nvSpPr>
        <p:spPr>
          <a:xfrm>
            <a:off x="1908175" y="2349500"/>
            <a:ext cx="5184775" cy="2663825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6.1 </a:t>
            </a:r>
            <a:r>
              <a:rPr lang="zh-CN" altLang="en-US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无符号数和有符号数</a:t>
            </a:r>
            <a:endParaRPr lang="zh-CN" altLang="en-US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6.2 </a:t>
            </a:r>
            <a:r>
              <a:rPr lang="zh-CN" altLang="en-US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数的定点表示和浮点表示</a:t>
            </a:r>
            <a:endParaRPr lang="zh-CN" altLang="en-US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6.3 </a:t>
            </a:r>
            <a:r>
              <a:rPr lang="zh-CN" altLang="en-US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定点运算</a:t>
            </a:r>
            <a:endParaRPr lang="zh-CN" altLang="en-US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4" action="ppaction://hlinksldjump"/>
              </a:rPr>
              <a:t>6.4 </a:t>
            </a:r>
            <a:r>
              <a:rPr lang="zh-CN" altLang="en-US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4" action="ppaction://hlinksldjump"/>
              </a:rPr>
              <a:t>浮点四则运算</a:t>
            </a:r>
            <a:endParaRPr lang="zh-CN" altLang="en-US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5" action="ppaction://hlinksldjump"/>
              </a:rPr>
              <a:t>6.5 </a:t>
            </a:r>
            <a:r>
              <a:rPr lang="zh-CN" altLang="en-US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5" action="ppaction://hlinksldjump"/>
              </a:rPr>
              <a:t>算术逻辑单元</a:t>
            </a:r>
            <a:endParaRPr lang="zh-CN" altLang="en-US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原码小数定义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43" name="Text Box 3"/>
          <p:cNvSpPr txBox="1"/>
          <p:nvPr/>
        </p:nvSpPr>
        <p:spPr>
          <a:xfrm>
            <a:off x="1049338" y="2319338"/>
            <a:ext cx="15224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为真值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Text Box 4"/>
          <p:cNvSpPr txBox="1"/>
          <p:nvPr/>
        </p:nvSpPr>
        <p:spPr>
          <a:xfrm>
            <a:off x="133350" y="285273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 Box 5"/>
          <p:cNvSpPr txBox="1"/>
          <p:nvPr/>
        </p:nvSpPr>
        <p:spPr>
          <a:xfrm>
            <a:off x="742950" y="3005138"/>
            <a:ext cx="1749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+ 0.1101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Text Box 6"/>
          <p:cNvSpPr txBox="1"/>
          <p:nvPr/>
        </p:nvSpPr>
        <p:spPr>
          <a:xfrm>
            <a:off x="3341688" y="3005138"/>
            <a:ext cx="2071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0 . 1101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742950" y="3944938"/>
            <a:ext cx="1728788" cy="457200"/>
            <a:chOff x="672" y="2368"/>
            <a:chExt cx="1089" cy="288"/>
          </a:xfrm>
        </p:grpSpPr>
        <p:sp>
          <p:nvSpPr>
            <p:cNvPr id="19463" name="Text Box 8"/>
            <p:cNvSpPr txBox="1"/>
            <p:nvPr/>
          </p:nvSpPr>
          <p:spPr>
            <a:xfrm>
              <a:off x="672" y="2368"/>
              <a:ext cx="108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   0.1101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4" name="Line 9"/>
            <p:cNvSpPr/>
            <p:nvPr/>
          </p:nvSpPr>
          <p:spPr>
            <a:xfrm>
              <a:off x="1056" y="2523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10"/>
          <p:cNvGrpSpPr/>
          <p:nvPr/>
        </p:nvGrpSpPr>
        <p:grpSpPr>
          <a:xfrm>
            <a:off x="3341688" y="3944938"/>
            <a:ext cx="4048125" cy="457200"/>
            <a:chOff x="2309" y="2368"/>
            <a:chExt cx="2550" cy="288"/>
          </a:xfrm>
        </p:grpSpPr>
        <p:sp>
          <p:nvSpPr>
            <p:cNvPr id="19466" name="Text Box 11"/>
            <p:cNvSpPr txBox="1"/>
            <p:nvPr/>
          </p:nvSpPr>
          <p:spPr>
            <a:xfrm>
              <a:off x="2309" y="2368"/>
              <a:ext cx="25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   (   0.1101) = 1 . 1101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7" name="Line 12"/>
            <p:cNvSpPr/>
            <p:nvPr/>
          </p:nvSpPr>
          <p:spPr>
            <a:xfrm>
              <a:off x="2992" y="2523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68" name="Line 13"/>
            <p:cNvSpPr/>
            <p:nvPr/>
          </p:nvSpPr>
          <p:spPr>
            <a:xfrm>
              <a:off x="3205" y="2523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14"/>
          <p:cNvGrpSpPr/>
          <p:nvPr/>
        </p:nvGrpSpPr>
        <p:grpSpPr>
          <a:xfrm>
            <a:off x="971550" y="1196975"/>
            <a:ext cx="6248400" cy="1152525"/>
            <a:chOff x="816" y="519"/>
            <a:chExt cx="3936" cy="707"/>
          </a:xfrm>
        </p:grpSpPr>
        <p:sp>
          <p:nvSpPr>
            <p:cNvPr id="19470" name="Text Box 15"/>
            <p:cNvSpPr txBox="1"/>
            <p:nvPr/>
          </p:nvSpPr>
          <p:spPr>
            <a:xfrm>
              <a:off x="1759" y="519"/>
              <a:ext cx="251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1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＞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9471" name="Group 16"/>
            <p:cNvGrpSpPr/>
            <p:nvPr/>
          </p:nvGrpSpPr>
          <p:grpSpPr>
            <a:xfrm>
              <a:off x="816" y="682"/>
              <a:ext cx="3936" cy="544"/>
              <a:chOff x="816" y="682"/>
              <a:chExt cx="3936" cy="544"/>
            </a:xfrm>
          </p:grpSpPr>
          <p:sp>
            <p:nvSpPr>
              <p:cNvPr id="19472" name="Text Box 17"/>
              <p:cNvSpPr txBox="1"/>
              <p:nvPr/>
            </p:nvSpPr>
            <p:spPr>
              <a:xfrm>
                <a:off x="816" y="720"/>
                <a:ext cx="841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[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r>
                  <a:rPr lang="zh-CN" altLang="en-US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原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</a:t>
                </a: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3" name="Text Box 18"/>
              <p:cNvSpPr txBox="1"/>
              <p:nvPr/>
            </p:nvSpPr>
            <p:spPr>
              <a:xfrm>
                <a:off x="1769" y="861"/>
                <a:ext cx="2983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– 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0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≥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＞  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3200" baseline="30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4" name="AutoShape 19"/>
              <p:cNvSpPr/>
              <p:nvPr/>
            </p:nvSpPr>
            <p:spPr>
              <a:xfrm>
                <a:off x="1678" y="682"/>
                <a:ext cx="71" cy="473"/>
              </a:xfrm>
              <a:prstGeom prst="leftBrace">
                <a:avLst>
                  <a:gd name="adj1" fmla="val 38830"/>
                  <a:gd name="adj2" fmla="val 5000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5" name="Line 20"/>
              <p:cNvSpPr/>
              <p:nvPr/>
            </p:nvSpPr>
            <p:spPr>
              <a:xfrm>
                <a:off x="3648" y="1139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6" name="Group 21"/>
          <p:cNvGrpSpPr/>
          <p:nvPr/>
        </p:nvGrpSpPr>
        <p:grpSpPr>
          <a:xfrm>
            <a:off x="742950" y="5824538"/>
            <a:ext cx="2185988" cy="457200"/>
            <a:chOff x="672" y="3552"/>
            <a:chExt cx="1377" cy="288"/>
          </a:xfrm>
        </p:grpSpPr>
        <p:sp>
          <p:nvSpPr>
            <p:cNvPr id="19477" name="Text Box 22"/>
            <p:cNvSpPr txBox="1"/>
            <p:nvPr/>
          </p:nvSpPr>
          <p:spPr>
            <a:xfrm>
              <a:off x="672" y="3552"/>
              <a:ext cx="137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   0.1000000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8" name="Line 23"/>
            <p:cNvSpPr/>
            <p:nvPr/>
          </p:nvSpPr>
          <p:spPr>
            <a:xfrm>
              <a:off x="1056" y="370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" name="Group 24"/>
          <p:cNvGrpSpPr/>
          <p:nvPr/>
        </p:nvGrpSpPr>
        <p:grpSpPr>
          <a:xfrm>
            <a:off x="3341688" y="5824538"/>
            <a:ext cx="4886325" cy="457200"/>
            <a:chOff x="2309" y="3552"/>
            <a:chExt cx="3078" cy="288"/>
          </a:xfrm>
        </p:grpSpPr>
        <p:sp>
          <p:nvSpPr>
            <p:cNvPr id="19480" name="Text Box 25"/>
            <p:cNvSpPr txBox="1"/>
            <p:nvPr/>
          </p:nvSpPr>
          <p:spPr>
            <a:xfrm>
              <a:off x="2309" y="3552"/>
              <a:ext cx="30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   (   0.1000000) = 1 . 1000000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1" name="Line 26"/>
            <p:cNvSpPr/>
            <p:nvPr/>
          </p:nvSpPr>
          <p:spPr>
            <a:xfrm>
              <a:off x="2992" y="370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82" name="Line 27"/>
            <p:cNvSpPr/>
            <p:nvPr/>
          </p:nvSpPr>
          <p:spPr>
            <a:xfrm>
              <a:off x="3216" y="370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8" name="Text Box 28"/>
          <p:cNvSpPr txBox="1"/>
          <p:nvPr/>
        </p:nvSpPr>
        <p:spPr>
          <a:xfrm>
            <a:off x="742950" y="4884738"/>
            <a:ext cx="2193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+ 0.1000000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Text Box 29"/>
          <p:cNvSpPr txBox="1"/>
          <p:nvPr/>
        </p:nvSpPr>
        <p:spPr>
          <a:xfrm>
            <a:off x="3341688" y="4884738"/>
            <a:ext cx="24526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0 . 1000000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Text Box 30"/>
          <p:cNvSpPr txBox="1"/>
          <p:nvPr/>
        </p:nvSpPr>
        <p:spPr>
          <a:xfrm>
            <a:off x="6000750" y="4794250"/>
            <a:ext cx="2819400" cy="8604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0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小数点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将符号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位和数值部分隔开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Freeform 31"/>
          <p:cNvSpPr/>
          <p:nvPr/>
        </p:nvSpPr>
        <p:spPr>
          <a:xfrm>
            <a:off x="4525963" y="5248275"/>
            <a:ext cx="1524000" cy="228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960" h="96">
                <a:moveTo>
                  <a:pt x="960" y="96"/>
                </a:move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72" name="Text Box 32"/>
          <p:cNvSpPr txBox="1"/>
          <p:nvPr/>
        </p:nvSpPr>
        <p:spPr>
          <a:xfrm>
            <a:off x="6110288" y="2965450"/>
            <a:ext cx="2709862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小数点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将符号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位和数值部分隔开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Freeform 33"/>
          <p:cNvSpPr/>
          <p:nvPr/>
        </p:nvSpPr>
        <p:spPr>
          <a:xfrm>
            <a:off x="4508500" y="3386138"/>
            <a:ext cx="1600200" cy="2286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1008" h="144">
                <a:moveTo>
                  <a:pt x="1008" y="144"/>
                </a:moveTo>
                <a:lnTo>
                  <a:pt x="0" y="144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74" name="Freeform 34"/>
          <p:cNvSpPr/>
          <p:nvPr/>
        </p:nvSpPr>
        <p:spPr>
          <a:xfrm>
            <a:off x="6499225" y="3843338"/>
            <a:ext cx="1295400" cy="8382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</a:cxnLst>
            <a:pathLst>
              <a:path w="816" h="528">
                <a:moveTo>
                  <a:pt x="816" y="0"/>
                </a:moveTo>
                <a:lnTo>
                  <a:pt x="816" y="528"/>
                </a:lnTo>
                <a:lnTo>
                  <a:pt x="0" y="528"/>
                </a:lnTo>
                <a:lnTo>
                  <a:pt x="0" y="33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8" name="Group 35"/>
          <p:cNvGrpSpPr/>
          <p:nvPr/>
        </p:nvGrpSpPr>
        <p:grpSpPr>
          <a:xfrm>
            <a:off x="1385888" y="2852738"/>
            <a:ext cx="5376862" cy="3048000"/>
            <a:chOff x="1077" y="1680"/>
            <a:chExt cx="3387" cy="1920"/>
          </a:xfrm>
        </p:grpSpPr>
        <p:sp>
          <p:nvSpPr>
            <p:cNvPr id="19491" name="Freeform 36"/>
            <p:cNvSpPr/>
            <p:nvPr/>
          </p:nvSpPr>
          <p:spPr>
            <a:xfrm>
              <a:off x="1086" y="1680"/>
              <a:ext cx="1842" cy="159"/>
            </a:xfrm>
            <a:custGeom>
              <a:avLst/>
              <a:gdLst/>
              <a:ahLst/>
              <a:cxnLst>
                <a:cxn ang="0">
                  <a:pos x="0" y="159"/>
                </a:cxn>
                <a:cxn ang="0">
                  <a:pos x="0" y="0"/>
                </a:cxn>
                <a:cxn ang="0">
                  <a:pos x="1842" y="0"/>
                </a:cxn>
                <a:cxn ang="0">
                  <a:pos x="1842" y="144"/>
                </a:cxn>
              </a:cxnLst>
              <a:pathLst>
                <a:path w="1842" h="159">
                  <a:moveTo>
                    <a:pt x="0" y="159"/>
                  </a:moveTo>
                  <a:lnTo>
                    <a:pt x="0" y="0"/>
                  </a:lnTo>
                  <a:lnTo>
                    <a:pt x="1842" y="0"/>
                  </a:lnTo>
                  <a:lnTo>
                    <a:pt x="1842" y="144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2" name="Freeform 37"/>
            <p:cNvSpPr/>
            <p:nvPr/>
          </p:nvSpPr>
          <p:spPr>
            <a:xfrm>
              <a:off x="1092" y="2304"/>
              <a:ext cx="3084" cy="147"/>
            </a:xfrm>
            <a:custGeom>
              <a:avLst/>
              <a:gdLst/>
              <a:ahLst/>
              <a:cxnLst>
                <a:cxn ang="0">
                  <a:pos x="0" y="147"/>
                </a:cxn>
                <a:cxn ang="0">
                  <a:pos x="0" y="0"/>
                </a:cxn>
                <a:cxn ang="0">
                  <a:pos x="3084" y="0"/>
                </a:cxn>
                <a:cxn ang="0">
                  <a:pos x="3084" y="108"/>
                </a:cxn>
              </a:cxnLst>
              <a:pathLst>
                <a:path w="3084" h="147">
                  <a:moveTo>
                    <a:pt x="0" y="147"/>
                  </a:moveTo>
                  <a:lnTo>
                    <a:pt x="0" y="0"/>
                  </a:lnTo>
                  <a:lnTo>
                    <a:pt x="3084" y="0"/>
                  </a:lnTo>
                  <a:lnTo>
                    <a:pt x="3084" y="108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3" name="Freeform 38"/>
            <p:cNvSpPr/>
            <p:nvPr/>
          </p:nvSpPr>
          <p:spPr>
            <a:xfrm>
              <a:off x="1077" y="2835"/>
              <a:ext cx="1854" cy="195"/>
            </a:xfrm>
            <a:custGeom>
              <a:avLst/>
              <a:gdLst/>
              <a:ahLst/>
              <a:cxnLst>
                <a:cxn ang="0">
                  <a:pos x="0" y="195"/>
                </a:cxn>
                <a:cxn ang="0">
                  <a:pos x="3" y="0"/>
                </a:cxn>
                <a:cxn ang="0">
                  <a:pos x="1854" y="0"/>
                </a:cxn>
                <a:cxn ang="0">
                  <a:pos x="1851" y="141"/>
                </a:cxn>
              </a:cxnLst>
              <a:pathLst>
                <a:path w="1854" h="195">
                  <a:moveTo>
                    <a:pt x="0" y="195"/>
                  </a:moveTo>
                  <a:lnTo>
                    <a:pt x="3" y="0"/>
                  </a:lnTo>
                  <a:lnTo>
                    <a:pt x="1854" y="0"/>
                  </a:lnTo>
                  <a:lnTo>
                    <a:pt x="1851" y="141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94" name="Freeform 39"/>
            <p:cNvSpPr/>
            <p:nvPr/>
          </p:nvSpPr>
          <p:spPr>
            <a:xfrm>
              <a:off x="1104" y="3456"/>
              <a:ext cx="3360" cy="144"/>
            </a:xfrm>
            <a:custGeom>
              <a:avLst/>
              <a:gdLst/>
              <a:ahLst/>
              <a:cxnLst>
                <a:cxn ang="0">
                  <a:pos x="0" y="46"/>
                </a:cxn>
                <a:cxn ang="0">
                  <a:pos x="0" y="0"/>
                </a:cxn>
                <a:cxn ang="0">
                  <a:pos x="34873" y="0"/>
                </a:cxn>
                <a:cxn ang="0">
                  <a:pos x="34873" y="35"/>
                </a:cxn>
              </a:cxnLst>
              <a:pathLst>
                <a:path w="1872" h="192">
                  <a:moveTo>
                    <a:pt x="0" y="192"/>
                  </a:moveTo>
                  <a:lnTo>
                    <a:pt x="0" y="0"/>
                  </a:lnTo>
                  <a:lnTo>
                    <a:pt x="1872" y="0"/>
                  </a:lnTo>
                  <a:lnTo>
                    <a:pt x="1872" y="144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0" name="Freeform 41"/>
          <p:cNvSpPr/>
          <p:nvPr/>
        </p:nvSpPr>
        <p:spPr>
          <a:xfrm>
            <a:off x="6954838" y="5241925"/>
            <a:ext cx="1714500" cy="12827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0"/>
              </a:cxn>
            </a:cxnLst>
            <a:pathLst>
              <a:path w="998" h="817">
                <a:moveTo>
                  <a:pt x="0" y="635"/>
                </a:moveTo>
                <a:lnTo>
                  <a:pt x="0" y="817"/>
                </a:lnTo>
                <a:lnTo>
                  <a:pt x="998" y="817"/>
                </a:lnTo>
                <a:lnTo>
                  <a:pt x="998" y="0"/>
                </a:lnTo>
                <a:lnTo>
                  <a:pt x="907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496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68" grpId="0"/>
      <p:bldP spid="69" grpId="0"/>
      <p:bldP spid="70" grpId="0"/>
      <p:bldP spid="72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9811" name="Text Box 3"/>
          <p:cNvSpPr txBox="1"/>
          <p:nvPr/>
        </p:nvSpPr>
        <p:spPr>
          <a:xfrm>
            <a:off x="1050925" y="5486400"/>
            <a:ext cx="55022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A、X、Q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均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9812" name="Text Box 4"/>
          <p:cNvSpPr txBox="1"/>
          <p:nvPr/>
        </p:nvSpPr>
        <p:spPr>
          <a:xfrm>
            <a:off x="1050925" y="6096000"/>
            <a:ext cx="49688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用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控制加减交替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914400" y="1600200"/>
            <a:ext cx="7005638" cy="3505200"/>
            <a:chOff x="576" y="1008"/>
            <a:chExt cx="4413" cy="2208"/>
          </a:xfrm>
        </p:grpSpPr>
        <p:sp>
          <p:nvSpPr>
            <p:cNvPr id="119812" name="AutoShape 6"/>
            <p:cNvSpPr/>
            <p:nvPr/>
          </p:nvSpPr>
          <p:spPr>
            <a:xfrm>
              <a:off x="1364" y="2640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algn="ctr"/>
              <a:r>
                <a:rPr lang="zh-CN" altLang="en-US" sz="16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16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9813" name="Group 7"/>
            <p:cNvGrpSpPr/>
            <p:nvPr/>
          </p:nvGrpSpPr>
          <p:grpSpPr>
            <a:xfrm>
              <a:off x="576" y="1152"/>
              <a:ext cx="1738" cy="336"/>
              <a:chOff x="576" y="1536"/>
              <a:chExt cx="1738" cy="336"/>
            </a:xfrm>
          </p:grpSpPr>
          <p:sp>
            <p:nvSpPr>
              <p:cNvPr id="119814" name="Text Box 8"/>
              <p:cNvSpPr txBox="1"/>
              <p:nvPr/>
            </p:nvSpPr>
            <p:spPr>
              <a:xfrm>
                <a:off x="614" y="1562"/>
                <a:ext cx="170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              </a:t>
                </a: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 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0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815" name="Rectangle 9"/>
              <p:cNvSpPr/>
              <p:nvPr/>
            </p:nvSpPr>
            <p:spPr>
              <a:xfrm>
                <a:off x="576" y="1536"/>
                <a:ext cx="1728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9816" name="Group 10"/>
            <p:cNvGrpSpPr/>
            <p:nvPr/>
          </p:nvGrpSpPr>
          <p:grpSpPr>
            <a:xfrm>
              <a:off x="576" y="1728"/>
              <a:ext cx="1728" cy="336"/>
              <a:chOff x="576" y="2112"/>
              <a:chExt cx="1728" cy="336"/>
            </a:xfrm>
          </p:grpSpPr>
          <p:sp>
            <p:nvSpPr>
              <p:cNvPr id="119817" name="Rectangle 11"/>
              <p:cNvSpPr/>
              <p:nvPr/>
            </p:nvSpPr>
            <p:spPr>
              <a:xfrm>
                <a:off x="576" y="2112"/>
                <a:ext cx="1728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818" name="Text Box 12"/>
              <p:cNvSpPr txBox="1"/>
              <p:nvPr/>
            </p:nvSpPr>
            <p:spPr>
              <a:xfrm>
                <a:off x="876" y="2160"/>
                <a:ext cx="114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0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+ 1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位加法器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9819" name="Group 13"/>
            <p:cNvGrpSpPr/>
            <p:nvPr/>
          </p:nvGrpSpPr>
          <p:grpSpPr>
            <a:xfrm>
              <a:off x="576" y="2304"/>
              <a:ext cx="1728" cy="336"/>
              <a:chOff x="576" y="2688"/>
              <a:chExt cx="1728" cy="336"/>
            </a:xfrm>
          </p:grpSpPr>
          <p:sp>
            <p:nvSpPr>
              <p:cNvPr id="119820" name="Rectangle 14"/>
              <p:cNvSpPr/>
              <p:nvPr/>
            </p:nvSpPr>
            <p:spPr>
              <a:xfrm>
                <a:off x="576" y="2688"/>
                <a:ext cx="1728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821" name="Text Box 15"/>
              <p:cNvSpPr txBox="1"/>
              <p:nvPr/>
            </p:nvSpPr>
            <p:spPr>
              <a:xfrm>
                <a:off x="1046" y="2745"/>
                <a:ext cx="71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控 制 门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9822" name="Group 16"/>
            <p:cNvGrpSpPr/>
            <p:nvPr/>
          </p:nvGrpSpPr>
          <p:grpSpPr>
            <a:xfrm>
              <a:off x="576" y="2880"/>
              <a:ext cx="1728" cy="336"/>
              <a:chOff x="576" y="3264"/>
              <a:chExt cx="1728" cy="336"/>
            </a:xfrm>
          </p:grpSpPr>
          <p:sp>
            <p:nvSpPr>
              <p:cNvPr id="119823" name="Rectangle 17"/>
              <p:cNvSpPr/>
              <p:nvPr/>
            </p:nvSpPr>
            <p:spPr>
              <a:xfrm>
                <a:off x="576" y="3264"/>
                <a:ext cx="1728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824" name="Text Box 18"/>
              <p:cNvSpPr txBox="1"/>
              <p:nvPr/>
            </p:nvSpPr>
            <p:spPr>
              <a:xfrm>
                <a:off x="624" y="3281"/>
                <a:ext cx="164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              </a:t>
                </a:r>
                <a:r>
                  <a:rPr lang="zh-CN" altLang="en-US" sz="9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 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0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9825" name="Text Box 19"/>
            <p:cNvSpPr txBox="1"/>
            <p:nvPr/>
          </p:nvSpPr>
          <p:spPr>
            <a:xfrm>
              <a:off x="3014" y="1178"/>
              <a:ext cx="17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        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</a:t>
              </a:r>
              <a:r>
                <a:rPr lang="en-US" altLang="zh-CN" sz="2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26" name="Rectangle 20"/>
            <p:cNvSpPr/>
            <p:nvPr/>
          </p:nvSpPr>
          <p:spPr>
            <a:xfrm>
              <a:off x="2976" y="1152"/>
              <a:ext cx="17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27" name="Line 21"/>
            <p:cNvSpPr/>
            <p:nvPr/>
          </p:nvSpPr>
          <p:spPr>
            <a:xfrm>
              <a:off x="4464" y="1152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28" name="Rectangle 22"/>
            <p:cNvSpPr/>
            <p:nvPr/>
          </p:nvSpPr>
          <p:spPr>
            <a:xfrm>
              <a:off x="2870" y="2880"/>
              <a:ext cx="773" cy="2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计数器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29" name="Rectangle 23"/>
            <p:cNvSpPr/>
            <p:nvPr/>
          </p:nvSpPr>
          <p:spPr>
            <a:xfrm>
              <a:off x="3792" y="2880"/>
              <a:ext cx="333" cy="2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30" name="Freeform 24"/>
            <p:cNvSpPr/>
            <p:nvPr/>
          </p:nvSpPr>
          <p:spPr>
            <a:xfrm>
              <a:off x="2304" y="2004"/>
              <a:ext cx="666" cy="2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0" y="2"/>
                </a:cxn>
              </a:cxnLst>
              <a:pathLst>
                <a:path w="666" h="2">
                  <a:moveTo>
                    <a:pt x="666" y="0"/>
                  </a:moveTo>
                  <a:lnTo>
                    <a:pt x="0" y="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831" name="Freeform 25"/>
            <p:cNvSpPr/>
            <p:nvPr/>
          </p:nvSpPr>
          <p:spPr>
            <a:xfrm>
              <a:off x="2304" y="1830"/>
              <a:ext cx="666" cy="1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0" y="0"/>
                </a:cxn>
              </a:cxnLst>
              <a:pathLst>
                <a:path w="666" h="1">
                  <a:moveTo>
                    <a:pt x="666" y="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832" name="AutoShape 26"/>
            <p:cNvSpPr/>
            <p:nvPr/>
          </p:nvSpPr>
          <p:spPr>
            <a:xfrm>
              <a:off x="1364" y="1488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3" name="AutoShape 27"/>
            <p:cNvSpPr/>
            <p:nvPr/>
          </p:nvSpPr>
          <p:spPr>
            <a:xfrm rot="10800000">
              <a:off x="864" y="1488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4" name="AutoShape 28"/>
            <p:cNvSpPr/>
            <p:nvPr/>
          </p:nvSpPr>
          <p:spPr>
            <a:xfrm>
              <a:off x="1364" y="2064"/>
              <a:ext cx="96" cy="24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5" name="Text Box 29"/>
            <p:cNvSpPr txBox="1"/>
            <p:nvPr/>
          </p:nvSpPr>
          <p:spPr>
            <a:xfrm>
              <a:off x="2507" y="1609"/>
              <a:ext cx="27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加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36" name="Text Box 30"/>
            <p:cNvSpPr txBox="1"/>
            <p:nvPr/>
          </p:nvSpPr>
          <p:spPr>
            <a:xfrm>
              <a:off x="2507" y="1790"/>
              <a:ext cx="27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减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37" name="Rectangle 31"/>
            <p:cNvSpPr/>
            <p:nvPr/>
          </p:nvSpPr>
          <p:spPr>
            <a:xfrm>
              <a:off x="2976" y="1728"/>
              <a:ext cx="1728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9838" name="Text Box 32"/>
            <p:cNvSpPr txBox="1"/>
            <p:nvPr/>
          </p:nvSpPr>
          <p:spPr>
            <a:xfrm>
              <a:off x="3158" y="1766"/>
              <a:ext cx="140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移位和加控制逻辑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39" name="Freeform 33"/>
            <p:cNvSpPr/>
            <p:nvPr/>
          </p:nvSpPr>
          <p:spPr>
            <a:xfrm>
              <a:off x="1632" y="1488"/>
              <a:ext cx="2160" cy="240"/>
            </a:xfrm>
            <a:custGeom>
              <a:avLst/>
              <a:gdLst/>
              <a:ahLst/>
              <a:cxnLst>
                <a:cxn ang="0">
                  <a:pos x="2160" y="240"/>
                </a:cxn>
                <a:cxn ang="0">
                  <a:pos x="2160" y="144"/>
                </a:cxn>
                <a:cxn ang="0">
                  <a:pos x="0" y="144"/>
                </a:cxn>
                <a:cxn ang="0">
                  <a:pos x="336" y="0"/>
                </a:cxn>
              </a:cxnLst>
              <a:pathLst>
                <a:path w="2160" h="240">
                  <a:moveTo>
                    <a:pt x="2160" y="240"/>
                  </a:moveTo>
                  <a:lnTo>
                    <a:pt x="2160" y="144"/>
                  </a:lnTo>
                  <a:lnTo>
                    <a:pt x="0" y="144"/>
                  </a:lnTo>
                  <a:lnTo>
                    <a:pt x="33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840" name="Line 34"/>
            <p:cNvSpPr/>
            <p:nvPr/>
          </p:nvSpPr>
          <p:spPr>
            <a:xfrm flipV="1">
              <a:off x="3072" y="1488"/>
              <a:ext cx="336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9841" name="Freeform 35"/>
            <p:cNvSpPr/>
            <p:nvPr/>
          </p:nvSpPr>
          <p:spPr>
            <a:xfrm>
              <a:off x="2304" y="2064"/>
              <a:ext cx="1536" cy="432"/>
            </a:xfrm>
            <a:custGeom>
              <a:avLst/>
              <a:gdLst/>
              <a:ahLst/>
              <a:cxnLst>
                <a:cxn ang="0">
                  <a:pos x="1536" y="0"/>
                </a:cxn>
                <a:cxn ang="0">
                  <a:pos x="1536" y="918"/>
                </a:cxn>
                <a:cxn ang="0">
                  <a:pos x="0" y="918"/>
                </a:cxn>
              </a:cxnLst>
              <a:pathLst>
                <a:path w="1536" h="336">
                  <a:moveTo>
                    <a:pt x="1536" y="0"/>
                  </a:moveTo>
                  <a:lnTo>
                    <a:pt x="1536" y="336"/>
                  </a:lnTo>
                  <a:lnTo>
                    <a:pt x="0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842" name="Rectangle 36"/>
            <p:cNvSpPr/>
            <p:nvPr/>
          </p:nvSpPr>
          <p:spPr>
            <a:xfrm>
              <a:off x="4224" y="2880"/>
              <a:ext cx="343" cy="2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S  </a:t>
              </a:r>
              <a:endPara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43" name="Rectangle 37"/>
            <p:cNvSpPr/>
            <p:nvPr/>
          </p:nvSpPr>
          <p:spPr>
            <a:xfrm>
              <a:off x="4659" y="2880"/>
              <a:ext cx="330" cy="26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p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V </a:t>
              </a:r>
              <a:endPara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44" name="Text Box 38"/>
            <p:cNvSpPr txBox="1"/>
            <p:nvPr/>
          </p:nvSpPr>
          <p:spPr>
            <a:xfrm>
              <a:off x="3830" y="1486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左移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845" name="Line 39"/>
            <p:cNvSpPr/>
            <p:nvPr/>
          </p:nvSpPr>
          <p:spPr>
            <a:xfrm flipH="1">
              <a:off x="2304" y="1320"/>
              <a:ext cx="6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119846" name="Line 40"/>
            <p:cNvSpPr/>
            <p:nvPr/>
          </p:nvSpPr>
          <p:spPr>
            <a:xfrm flipV="1">
              <a:off x="4560" y="1008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47" name="Line 41"/>
            <p:cNvSpPr/>
            <p:nvPr/>
          </p:nvSpPr>
          <p:spPr>
            <a:xfrm>
              <a:off x="4560" y="1008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48" name="Line 42"/>
            <p:cNvSpPr/>
            <p:nvPr/>
          </p:nvSpPr>
          <p:spPr>
            <a:xfrm>
              <a:off x="4944" y="1008"/>
              <a:ext cx="0" cy="91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49" name="Line 43"/>
            <p:cNvSpPr/>
            <p:nvPr/>
          </p:nvSpPr>
          <p:spPr>
            <a:xfrm flipH="1">
              <a:off x="4704" y="1920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119850" name="标题 45"/>
          <p:cNvSpPr>
            <a:spLocks noGrp="1"/>
          </p:cNvSpPr>
          <p:nvPr>
            <p:ph type="title"/>
          </p:nvPr>
        </p:nvSpPr>
        <p:spPr>
          <a:xfrm>
            <a:off x="690563" y="434975"/>
            <a:ext cx="8121650" cy="762000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j-cs"/>
              </a:rPr>
              <a:t>(3) 原码加减交替除法硬件配置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9851" name="矩形 8"/>
          <p:cNvSpPr/>
          <p:nvPr/>
        </p:nvSpPr>
        <p:spPr>
          <a:xfrm>
            <a:off x="8123238" y="25400"/>
            <a:ext cx="985837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6.3.4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/>
      <p:bldP spid="75981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Rectangle 2"/>
          <p:cNvSpPr>
            <a:spLocks noGrp="1"/>
          </p:cNvSpPr>
          <p:nvPr>
            <p:ph type="title"/>
          </p:nvPr>
        </p:nvSpPr>
        <p:spPr>
          <a:xfrm>
            <a:off x="1116013" y="434975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6.4 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浮点四则运算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29026" name="Rectangle 3"/>
          <p:cNvSpPr>
            <a:spLocks noGrp="1"/>
          </p:cNvSpPr>
          <p:nvPr>
            <p:ph idx="1"/>
          </p:nvPr>
        </p:nvSpPr>
        <p:spPr>
          <a:xfrm>
            <a:off x="1979613" y="2636838"/>
            <a:ext cx="6219825" cy="1663700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6.4.1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浮点加减运算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6.4.2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浮点乘除运算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6.4.3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浮点运算所需要的硬件配置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hlinkClick r:id="rId3" action="ppaction://hlinksldjump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Rectangle 2"/>
          <p:cNvSpPr>
            <a:spLocks noGrp="1"/>
          </p:cNvSpPr>
          <p:nvPr>
            <p:ph type="title"/>
          </p:nvPr>
        </p:nvSpPr>
        <p:spPr>
          <a:xfrm>
            <a:off x="1187450" y="476250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6.4.1 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浮点加减运算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0050" name="Rectangle 3"/>
          <p:cNvSpPr>
            <a:spLocks noGrp="1"/>
          </p:cNvSpPr>
          <p:nvPr>
            <p:ph idx="1"/>
          </p:nvPr>
        </p:nvSpPr>
        <p:spPr>
          <a:xfrm>
            <a:off x="2627313" y="2276475"/>
            <a:ext cx="4537075" cy="2736850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u="sng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1. </a:t>
            </a:r>
            <a:r>
              <a:rPr lang="zh-CN" altLang="en-US" u="sng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对阶</a:t>
            </a:r>
            <a:endParaRPr lang="zh-CN" altLang="en-US" u="sng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indent="0" eaLnBrk="1" hangingPunct="1">
              <a:buNone/>
            </a:pPr>
            <a:r>
              <a:rPr lang="en-US" altLang="zh-CN" u="sng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2. </a:t>
            </a:r>
            <a:r>
              <a:rPr lang="zh-CN" altLang="en-US" u="sng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尾数求和</a:t>
            </a:r>
            <a:endParaRPr lang="zh-CN" altLang="en-US" u="sng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indent="0" eaLnBrk="1" hangingPunct="1">
              <a:buNone/>
            </a:pPr>
            <a:r>
              <a:rPr lang="en-US" altLang="zh-CN" u="sng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3. </a:t>
            </a:r>
            <a:r>
              <a:rPr lang="zh-CN" altLang="en-US" u="sng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规格化</a:t>
            </a:r>
            <a:endParaRPr lang="zh-CN" altLang="en-US" u="sng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indent="0" eaLnBrk="1" hangingPunct="1">
              <a:buNone/>
            </a:pPr>
            <a:r>
              <a:rPr lang="en-US" altLang="zh-CN" u="sng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4" action="ppaction://hlinksldjump"/>
              </a:rPr>
              <a:t>4. </a:t>
            </a:r>
            <a:r>
              <a:rPr lang="zh-CN" altLang="en-US" u="sng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4" action="ppaction://hlinksldjump"/>
              </a:rPr>
              <a:t>舍入</a:t>
            </a:r>
            <a:endParaRPr lang="zh-CN" altLang="en-US" u="sng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indent="0" eaLnBrk="1" hangingPunct="1">
              <a:buNone/>
            </a:pPr>
            <a:r>
              <a:rPr lang="en-US" altLang="zh-CN" u="sng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5" action="ppaction://hlinksldjump"/>
              </a:rPr>
              <a:t>5. </a:t>
            </a:r>
            <a:r>
              <a:rPr lang="zh-CN" altLang="en-US" u="sng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5" action="ppaction://hlinksldjump"/>
              </a:rPr>
              <a:t>溢出</a:t>
            </a:r>
            <a:r>
              <a:rPr lang="zh-CN" altLang="en-US" u="sng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：利用阶码判断</a:t>
            </a:r>
            <a:endParaRPr lang="zh-CN" altLang="en-US" u="sng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Rectangle 2"/>
          <p:cNvSpPr>
            <a:spLocks noGrp="1"/>
          </p:cNvSpPr>
          <p:nvPr>
            <p:ph type="title"/>
          </p:nvPr>
        </p:nvSpPr>
        <p:spPr>
          <a:xfrm>
            <a:off x="862013" y="765175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1. </a:t>
            </a:r>
            <a:r>
              <a:rPr lang="zh-CN" altLang="en-US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对阶</a:t>
            </a:r>
            <a:endParaRPr lang="zh-CN" altLang="en-US" sz="4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916113"/>
            <a:ext cx="8075613" cy="3313113"/>
          </a:xfr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ea"/>
              <a:buAutoNum type="circleNumDbPlain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对阶的目的是使两操作数的小数点位置对齐，即使两数的阶码相等。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ea"/>
              <a:buAutoNum type="circleNumDbPlain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先要求出阶差，再按小阶向大阶看齐的原则，使阶小的尾数向右移位，每右移一位，阶码加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，直到两数的阶码相等为止。右移的次数正好等于阶差。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ea"/>
              <a:buAutoNum type="circleNumDbPlain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尾数右移时可能会发生数码丢失，影响精度。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31075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6.4.1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0051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charRg st="31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0051">
                                            <p:txEl>
                                              <p:charRg st="31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charRg st="98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0051">
                                            <p:txEl>
                                              <p:charRg st="98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animBg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1. </a:t>
            </a:r>
            <a:r>
              <a:rPr lang="zh-CN" altLang="en-US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对阶</a:t>
            </a:r>
            <a:endParaRPr lang="zh-CN" altLang="en-US" sz="4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44" name="Text Box 4"/>
          <p:cNvSpPr txBox="1"/>
          <p:nvPr/>
        </p:nvSpPr>
        <p:spPr>
          <a:xfrm>
            <a:off x="1393825" y="1450975"/>
            <a:ext cx="16652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en-US" altLang="zh-CN" sz="2400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 i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 Box 5"/>
          <p:cNvSpPr txBox="1"/>
          <p:nvPr/>
        </p:nvSpPr>
        <p:spPr>
          <a:xfrm>
            <a:off x="3756025" y="1450975"/>
            <a:ext cx="1619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en-US" altLang="zh-CN" sz="2400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i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Text Box 6"/>
          <p:cNvSpPr txBox="1"/>
          <p:nvPr/>
        </p:nvSpPr>
        <p:spPr>
          <a:xfrm>
            <a:off x="250825" y="2046288"/>
            <a:ext cx="12541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1. 对阶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Text Box 7"/>
          <p:cNvSpPr txBox="1"/>
          <p:nvPr/>
        </p:nvSpPr>
        <p:spPr>
          <a:xfrm>
            <a:off x="539750" y="2655888"/>
            <a:ext cx="23780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 求阶差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Text Box 8"/>
          <p:cNvSpPr txBox="1"/>
          <p:nvPr/>
        </p:nvSpPr>
        <p:spPr>
          <a:xfrm>
            <a:off x="539750" y="5232400"/>
            <a:ext cx="27590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(2) 对阶原则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9"/>
          <p:cNvSpPr txBox="1"/>
          <p:nvPr/>
        </p:nvSpPr>
        <p:spPr>
          <a:xfrm>
            <a:off x="631825" y="3743325"/>
            <a:ext cx="21796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– j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endParaRPr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Text Box 10"/>
          <p:cNvSpPr txBox="1"/>
          <p:nvPr/>
        </p:nvSpPr>
        <p:spPr>
          <a:xfrm>
            <a:off x="3832225" y="2960688"/>
            <a:ext cx="22971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已对齐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Text Box 11"/>
          <p:cNvSpPr txBox="1"/>
          <p:nvPr/>
        </p:nvSpPr>
        <p:spPr>
          <a:xfrm>
            <a:off x="3832225" y="3722688"/>
            <a:ext cx="12557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2" name="Text Box 12"/>
          <p:cNvSpPr txBox="1"/>
          <p:nvPr/>
        </p:nvSpPr>
        <p:spPr>
          <a:xfrm>
            <a:off x="3832225" y="4560888"/>
            <a:ext cx="950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3" name="Text Box 13"/>
          <p:cNvSpPr txBox="1"/>
          <p:nvPr/>
        </p:nvSpPr>
        <p:spPr>
          <a:xfrm>
            <a:off x="4975225" y="35052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看齐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Text Box 14"/>
          <p:cNvSpPr txBox="1"/>
          <p:nvPr/>
        </p:nvSpPr>
        <p:spPr>
          <a:xfrm>
            <a:off x="4975225" y="3924300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看齐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 Box 15"/>
          <p:cNvSpPr txBox="1"/>
          <p:nvPr/>
        </p:nvSpPr>
        <p:spPr>
          <a:xfrm>
            <a:off x="4975225" y="43434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看齐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 Box 16"/>
          <p:cNvSpPr txBox="1"/>
          <p:nvPr/>
        </p:nvSpPr>
        <p:spPr>
          <a:xfrm>
            <a:off x="4975225" y="47625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向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看齐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17"/>
          <p:cNvSpPr txBox="1"/>
          <p:nvPr/>
        </p:nvSpPr>
        <p:spPr>
          <a:xfrm>
            <a:off x="860425" y="5780088"/>
            <a:ext cx="23288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小阶向大阶看齐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AutoShape 18"/>
          <p:cNvSpPr/>
          <p:nvPr/>
        </p:nvSpPr>
        <p:spPr>
          <a:xfrm>
            <a:off x="4829175" y="3722688"/>
            <a:ext cx="146050" cy="533400"/>
          </a:xfrm>
          <a:prstGeom prst="leftBrace">
            <a:avLst>
              <a:gd name="adj1" fmla="val 30350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" name="AutoShape 19"/>
          <p:cNvSpPr/>
          <p:nvPr/>
        </p:nvSpPr>
        <p:spPr>
          <a:xfrm>
            <a:off x="4829175" y="4560888"/>
            <a:ext cx="146050" cy="533400"/>
          </a:xfrm>
          <a:prstGeom prst="leftBrace">
            <a:avLst>
              <a:gd name="adj1" fmla="val 30350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6727825" y="3505200"/>
            <a:ext cx="1066800" cy="457200"/>
            <a:chOff x="4560" y="2407"/>
            <a:chExt cx="672" cy="288"/>
          </a:xfrm>
        </p:grpSpPr>
        <p:sp>
          <p:nvSpPr>
            <p:cNvPr id="132115" name="Text Box 21"/>
            <p:cNvSpPr txBox="1"/>
            <p:nvPr/>
          </p:nvSpPr>
          <p:spPr>
            <a:xfrm>
              <a:off x="4560" y="2407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1, 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116" name="Line 22"/>
            <p:cNvSpPr/>
            <p:nvPr/>
          </p:nvSpPr>
          <p:spPr>
            <a:xfrm flipH="1">
              <a:off x="4800" y="2551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3" name="Group 23"/>
          <p:cNvGrpSpPr/>
          <p:nvPr/>
        </p:nvGrpSpPr>
        <p:grpSpPr>
          <a:xfrm>
            <a:off x="6727825" y="3924300"/>
            <a:ext cx="1752600" cy="457200"/>
            <a:chOff x="4560" y="2671"/>
            <a:chExt cx="1104" cy="288"/>
          </a:xfrm>
        </p:grpSpPr>
        <p:sp>
          <p:nvSpPr>
            <p:cNvPr id="132118" name="Line 24"/>
            <p:cNvSpPr/>
            <p:nvPr/>
          </p:nvSpPr>
          <p:spPr>
            <a:xfrm rot="-10800000" flipH="1">
              <a:off x="4800" y="2815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32119" name="Text Box 25"/>
            <p:cNvSpPr txBox="1"/>
            <p:nvPr/>
          </p:nvSpPr>
          <p:spPr>
            <a:xfrm>
              <a:off x="4560" y="2671"/>
              <a:ext cx="11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1,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6727825" y="4332288"/>
            <a:ext cx="1676400" cy="457200"/>
            <a:chOff x="4560" y="2928"/>
            <a:chExt cx="1056" cy="288"/>
          </a:xfrm>
        </p:grpSpPr>
        <p:sp>
          <p:nvSpPr>
            <p:cNvPr id="132121" name="Line 27"/>
            <p:cNvSpPr/>
            <p:nvPr/>
          </p:nvSpPr>
          <p:spPr>
            <a:xfrm rot="-10800000" flipH="1">
              <a:off x="4800" y="3085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32122" name="Text Box 28"/>
            <p:cNvSpPr txBox="1"/>
            <p:nvPr/>
          </p:nvSpPr>
          <p:spPr>
            <a:xfrm>
              <a:off x="4560" y="2928"/>
              <a:ext cx="10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1,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6727825" y="4762500"/>
            <a:ext cx="1752600" cy="457200"/>
            <a:chOff x="4656" y="3282"/>
            <a:chExt cx="1104" cy="288"/>
          </a:xfrm>
        </p:grpSpPr>
        <p:sp>
          <p:nvSpPr>
            <p:cNvPr id="132124" name="Line 30"/>
            <p:cNvSpPr/>
            <p:nvPr/>
          </p:nvSpPr>
          <p:spPr>
            <a:xfrm flipH="1">
              <a:off x="4896" y="3423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32125" name="Text Box 31"/>
            <p:cNvSpPr txBox="1"/>
            <p:nvPr/>
          </p:nvSpPr>
          <p:spPr>
            <a:xfrm>
              <a:off x="4656" y="3282"/>
              <a:ext cx="11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1,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32"/>
          <p:cNvGrpSpPr/>
          <p:nvPr/>
        </p:nvGrpSpPr>
        <p:grpSpPr>
          <a:xfrm>
            <a:off x="2841625" y="2987675"/>
            <a:ext cx="1066800" cy="2030413"/>
            <a:chOff x="2112" y="2081"/>
            <a:chExt cx="672" cy="1279"/>
          </a:xfrm>
        </p:grpSpPr>
        <p:sp>
          <p:nvSpPr>
            <p:cNvPr id="132127" name="AutoShape 33"/>
            <p:cNvSpPr/>
            <p:nvPr/>
          </p:nvSpPr>
          <p:spPr>
            <a:xfrm>
              <a:off x="2112" y="2208"/>
              <a:ext cx="144" cy="1056"/>
            </a:xfrm>
            <a:prstGeom prst="leftBrace">
              <a:avLst>
                <a:gd name="adj1" fmla="val 60941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32128" name="Group 34"/>
            <p:cNvGrpSpPr/>
            <p:nvPr/>
          </p:nvGrpSpPr>
          <p:grpSpPr>
            <a:xfrm>
              <a:off x="2256" y="2081"/>
              <a:ext cx="528" cy="1279"/>
              <a:chOff x="2256" y="2081"/>
              <a:chExt cx="528" cy="1279"/>
            </a:xfrm>
          </p:grpSpPr>
          <p:sp>
            <p:nvSpPr>
              <p:cNvPr id="132129" name="Text Box 35"/>
              <p:cNvSpPr txBox="1"/>
              <p:nvPr/>
            </p:nvSpPr>
            <p:spPr>
              <a:xfrm>
                <a:off x="2304" y="2081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= 0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130" name="Text Box 36"/>
              <p:cNvSpPr txBox="1"/>
              <p:nvPr/>
            </p:nvSpPr>
            <p:spPr>
              <a:xfrm>
                <a:off x="2256" y="2544"/>
                <a:ext cx="52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＞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131" name="Text Box 37"/>
              <p:cNvSpPr txBox="1"/>
              <p:nvPr/>
            </p:nvSpPr>
            <p:spPr>
              <a:xfrm>
                <a:off x="2256" y="3072"/>
                <a:ext cx="43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＜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8" name="Text Box 38"/>
          <p:cNvSpPr txBox="1"/>
          <p:nvPr/>
        </p:nvSpPr>
        <p:spPr>
          <a:xfrm>
            <a:off x="6443663" y="3979863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39"/>
          <p:cNvSpPr txBox="1"/>
          <p:nvPr/>
        </p:nvSpPr>
        <p:spPr>
          <a:xfrm>
            <a:off x="6423025" y="4408488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Text Box 40"/>
          <p:cNvSpPr txBox="1"/>
          <p:nvPr/>
        </p:nvSpPr>
        <p:spPr>
          <a:xfrm>
            <a:off x="7566025" y="3494088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Text Box 41"/>
          <p:cNvSpPr txBox="1"/>
          <p:nvPr/>
        </p:nvSpPr>
        <p:spPr>
          <a:xfrm>
            <a:off x="7566025" y="39243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Text Box 42"/>
          <p:cNvSpPr txBox="1"/>
          <p:nvPr/>
        </p:nvSpPr>
        <p:spPr>
          <a:xfrm>
            <a:off x="7566025" y="4332288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Text Box 43"/>
          <p:cNvSpPr txBox="1"/>
          <p:nvPr/>
        </p:nvSpPr>
        <p:spPr>
          <a:xfrm>
            <a:off x="7566025" y="47625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138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6.4.1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59" grpId="0" animBg="1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Text Box 2"/>
          <p:cNvSpPr txBox="1"/>
          <p:nvPr/>
        </p:nvSpPr>
        <p:spPr>
          <a:xfrm>
            <a:off x="233363" y="1125538"/>
            <a:ext cx="10001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646113" y="1152525"/>
            <a:ext cx="7254875" cy="1138238"/>
            <a:chOff x="308" y="176"/>
            <a:chExt cx="4570" cy="717"/>
          </a:xfrm>
        </p:grpSpPr>
        <p:sp>
          <p:nvSpPr>
            <p:cNvPr id="133123" name="Text Box 4"/>
            <p:cNvSpPr txBox="1"/>
            <p:nvPr/>
          </p:nvSpPr>
          <p:spPr>
            <a:xfrm>
              <a:off x="696" y="176"/>
              <a:ext cx="418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0.1101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01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(–0.1010)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3200" baseline="4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24" name="Text Box 5"/>
            <p:cNvSpPr txBox="1"/>
            <p:nvPr/>
          </p:nvSpPr>
          <p:spPr>
            <a:xfrm>
              <a:off x="308" y="528"/>
              <a:ext cx="124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 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" name="Text Box 6"/>
          <p:cNvSpPr txBox="1"/>
          <p:nvPr/>
        </p:nvSpPr>
        <p:spPr>
          <a:xfrm>
            <a:off x="766763" y="224472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7"/>
          <p:cNvSpPr txBox="1"/>
          <p:nvPr/>
        </p:nvSpPr>
        <p:spPr>
          <a:xfrm>
            <a:off x="1528763" y="2266950"/>
            <a:ext cx="72913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00, 01; 00.1101     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00, 11; 11.0110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 Box 8"/>
          <p:cNvSpPr txBox="1"/>
          <p:nvPr/>
        </p:nvSpPr>
        <p:spPr>
          <a:xfrm>
            <a:off x="766763" y="2854325"/>
            <a:ext cx="22256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1. 对阶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9"/>
          <p:cNvSpPr txBox="1"/>
          <p:nvPr/>
        </p:nvSpPr>
        <p:spPr>
          <a:xfrm>
            <a:off x="2841625" y="3495675"/>
            <a:ext cx="27384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– 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Text Box 10"/>
          <p:cNvSpPr txBox="1"/>
          <p:nvPr/>
        </p:nvSpPr>
        <p:spPr>
          <a:xfrm>
            <a:off x="5784850" y="3495675"/>
            <a:ext cx="11953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00, 01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11"/>
          <p:cNvSpPr txBox="1"/>
          <p:nvPr/>
        </p:nvSpPr>
        <p:spPr>
          <a:xfrm>
            <a:off x="6024563" y="3886200"/>
            <a:ext cx="94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11, 01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12"/>
          <p:cNvSpPr txBox="1"/>
          <p:nvPr/>
        </p:nvSpPr>
        <p:spPr>
          <a:xfrm>
            <a:off x="6024563" y="4257675"/>
            <a:ext cx="946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11, 10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13"/>
          <p:cNvSpPr txBox="1"/>
          <p:nvPr/>
        </p:nvSpPr>
        <p:spPr>
          <a:xfrm>
            <a:off x="1528763" y="462915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阶差为负（ –</a:t>
            </a: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2）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Line 22"/>
          <p:cNvSpPr/>
          <p:nvPr/>
        </p:nvSpPr>
        <p:spPr>
          <a:xfrm>
            <a:off x="5567363" y="4333875"/>
            <a:ext cx="1524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3" name="Group 23"/>
          <p:cNvGrpSpPr/>
          <p:nvPr/>
        </p:nvGrpSpPr>
        <p:grpSpPr>
          <a:xfrm>
            <a:off x="4554538" y="4638675"/>
            <a:ext cx="2917825" cy="457200"/>
            <a:chOff x="2770" y="2319"/>
            <a:chExt cx="1838" cy="288"/>
          </a:xfrm>
        </p:grpSpPr>
        <p:sp>
          <p:nvSpPr>
            <p:cNvPr id="133135" name="Text Box 24"/>
            <p:cNvSpPr txBox="1"/>
            <p:nvPr/>
          </p:nvSpPr>
          <p:spPr>
            <a:xfrm>
              <a:off x="2770" y="2319"/>
              <a:ext cx="18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∴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2    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+ 2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36" name="Line 25"/>
            <p:cNvSpPr/>
            <p:nvPr/>
          </p:nvSpPr>
          <p:spPr>
            <a:xfrm>
              <a:off x="3250" y="2463"/>
              <a:ext cx="240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47" name="Text Box 27"/>
          <p:cNvSpPr txBox="1"/>
          <p:nvPr/>
        </p:nvSpPr>
        <p:spPr>
          <a:xfrm>
            <a:off x="1055688" y="5086350"/>
            <a:ext cx="25304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② 对阶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Text Box 28"/>
          <p:cNvSpPr txBox="1"/>
          <p:nvPr/>
        </p:nvSpPr>
        <p:spPr>
          <a:xfrm>
            <a:off x="2944813" y="5086350"/>
            <a:ext cx="31130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baseline="-1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00, 11; 00.0011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29"/>
          <p:cNvSpPr txBox="1"/>
          <p:nvPr/>
        </p:nvSpPr>
        <p:spPr>
          <a:xfrm>
            <a:off x="5567363" y="3962400"/>
            <a:ext cx="3571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Text Box 33"/>
          <p:cNvSpPr txBox="1"/>
          <p:nvPr/>
        </p:nvSpPr>
        <p:spPr>
          <a:xfrm>
            <a:off x="1055688" y="3478213"/>
            <a:ext cx="28352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① 求阶差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41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6.4.1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47" grpId="0"/>
      <p:bldP spid="48" grpId="0"/>
      <p:bldP spid="49" grpId="0"/>
      <p:bldP spid="5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2. </a:t>
            </a:r>
            <a:r>
              <a:rPr lang="zh-CN" altLang="en-US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尾数求和</a:t>
            </a:r>
            <a:endParaRPr lang="zh-CN" altLang="en-US" sz="4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7600950" cy="1008063"/>
          </a:xfr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将对阶后的两个尾数按定点加（减）运算规则进行运算。 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2727325" y="3960813"/>
            <a:ext cx="2470150" cy="519112"/>
            <a:chOff x="1424" y="3170"/>
            <a:chExt cx="1556" cy="327"/>
          </a:xfrm>
        </p:grpSpPr>
        <p:sp>
          <p:nvSpPr>
            <p:cNvPr id="134148" name="Text Box 15"/>
            <p:cNvSpPr txBox="1"/>
            <p:nvPr/>
          </p:nvSpPr>
          <p:spPr>
            <a:xfrm>
              <a:off x="1424" y="3202"/>
              <a:ext cx="6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400" baseline="-1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'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149" name="Text Box 16"/>
            <p:cNvSpPr txBox="1"/>
            <p:nvPr/>
          </p:nvSpPr>
          <p:spPr>
            <a:xfrm>
              <a:off x="2064" y="3170"/>
              <a:ext cx="9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00.0011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2635250" y="4341813"/>
            <a:ext cx="2562225" cy="519112"/>
            <a:chOff x="1366" y="3410"/>
            <a:chExt cx="1614" cy="327"/>
          </a:xfrm>
        </p:grpSpPr>
        <p:sp>
          <p:nvSpPr>
            <p:cNvPr id="134151" name="Text Box 18"/>
            <p:cNvSpPr txBox="1"/>
            <p:nvPr/>
          </p:nvSpPr>
          <p:spPr>
            <a:xfrm>
              <a:off x="1366" y="3416"/>
              <a:ext cx="9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[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endParaRPr lang="zh-CN" altLang="en-US" sz="2400" baseline="-15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4152" name="Text Box 19"/>
            <p:cNvSpPr txBox="1"/>
            <p:nvPr/>
          </p:nvSpPr>
          <p:spPr>
            <a:xfrm>
              <a:off x="2064" y="3410"/>
              <a:ext cx="9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11.0110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" name="Text Box 20"/>
          <p:cNvSpPr txBox="1"/>
          <p:nvPr/>
        </p:nvSpPr>
        <p:spPr>
          <a:xfrm>
            <a:off x="4029075" y="4719638"/>
            <a:ext cx="1174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11.1001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Line 21"/>
          <p:cNvSpPr/>
          <p:nvPr/>
        </p:nvSpPr>
        <p:spPr>
          <a:xfrm>
            <a:off x="2235200" y="4795838"/>
            <a:ext cx="3429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" name="Text Box 26"/>
          <p:cNvSpPr txBox="1"/>
          <p:nvPr/>
        </p:nvSpPr>
        <p:spPr>
          <a:xfrm>
            <a:off x="2198688" y="5024438"/>
            <a:ext cx="63341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∴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00, 11; 11. 1001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30"/>
          <p:cNvSpPr txBox="1"/>
          <p:nvPr/>
        </p:nvSpPr>
        <p:spPr>
          <a:xfrm>
            <a:off x="2279650" y="4379913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 Box 31"/>
          <p:cNvSpPr txBox="1"/>
          <p:nvPr/>
        </p:nvSpPr>
        <p:spPr>
          <a:xfrm>
            <a:off x="5572125" y="398145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对阶后的[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000" baseline="-15000" dirty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Text Box 34"/>
          <p:cNvSpPr txBox="1"/>
          <p:nvPr/>
        </p:nvSpPr>
        <p:spPr>
          <a:xfrm>
            <a:off x="760413" y="3500438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2. 尾数求和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159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6.4.1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099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nimBg="1" build="p"/>
      <p:bldP spid="22" grpId="0"/>
      <p:bldP spid="24" grpId="0"/>
      <p:bldP spid="25" grpId="0"/>
      <p:bldP spid="26" grpId="0"/>
      <p:bldP spid="2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Text Box 2"/>
          <p:cNvSpPr txBox="1"/>
          <p:nvPr/>
        </p:nvSpPr>
        <p:spPr>
          <a:xfrm>
            <a:off x="179388" y="196850"/>
            <a:ext cx="2493962" cy="7699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规格化</a:t>
            </a:r>
            <a:endParaRPr lang="zh-CN" altLang="en-US" sz="4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Text Box 3"/>
          <p:cNvSpPr txBox="1"/>
          <p:nvPr/>
        </p:nvSpPr>
        <p:spPr>
          <a:xfrm>
            <a:off x="636588" y="904875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(1) 规格化数的定义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4"/>
          <p:cNvSpPr txBox="1"/>
          <p:nvPr/>
        </p:nvSpPr>
        <p:spPr>
          <a:xfrm>
            <a:off x="636588" y="2017713"/>
            <a:ext cx="4191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(2) 规格化数的判断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068513" y="1360488"/>
            <a:ext cx="3282950" cy="766762"/>
            <a:chOff x="1382" y="857"/>
            <a:chExt cx="2068" cy="483"/>
          </a:xfrm>
        </p:grpSpPr>
        <p:sp>
          <p:nvSpPr>
            <p:cNvPr id="135173" name="Text Box 6"/>
            <p:cNvSpPr txBox="1"/>
            <p:nvPr/>
          </p:nvSpPr>
          <p:spPr>
            <a:xfrm>
              <a:off x="1382" y="954"/>
              <a:ext cx="20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2           ≤ |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| ＜1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174" name="Text Box 7"/>
            <p:cNvSpPr txBox="1"/>
            <p:nvPr/>
          </p:nvSpPr>
          <p:spPr>
            <a:xfrm>
              <a:off x="2180" y="857"/>
              <a:ext cx="2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175" name="Text Box 8"/>
            <p:cNvSpPr txBox="1"/>
            <p:nvPr/>
          </p:nvSpPr>
          <p:spPr>
            <a:xfrm>
              <a:off x="2208" y="1071"/>
              <a:ext cx="20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176" name="Line 9"/>
            <p:cNvSpPr/>
            <p:nvPr/>
          </p:nvSpPr>
          <p:spPr>
            <a:xfrm>
              <a:off x="2208" y="1104"/>
              <a:ext cx="2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3" name="Text Box 10"/>
          <p:cNvSpPr txBox="1"/>
          <p:nvPr/>
        </p:nvSpPr>
        <p:spPr>
          <a:xfrm>
            <a:off x="925513" y="2657475"/>
            <a:ext cx="143351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＞0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11"/>
          <p:cNvSpPr txBox="1"/>
          <p:nvPr/>
        </p:nvSpPr>
        <p:spPr>
          <a:xfrm>
            <a:off x="865188" y="3124200"/>
            <a:ext cx="15652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真值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12"/>
          <p:cNvSpPr txBox="1"/>
          <p:nvPr/>
        </p:nvSpPr>
        <p:spPr>
          <a:xfrm>
            <a:off x="865188" y="3657600"/>
            <a:ext cx="14938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原码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 Box 13"/>
          <p:cNvSpPr txBox="1"/>
          <p:nvPr/>
        </p:nvSpPr>
        <p:spPr>
          <a:xfrm>
            <a:off x="865188" y="4241800"/>
            <a:ext cx="15652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补码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14"/>
          <p:cNvSpPr txBox="1"/>
          <p:nvPr/>
        </p:nvSpPr>
        <p:spPr>
          <a:xfrm>
            <a:off x="865188" y="4800600"/>
            <a:ext cx="120491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反码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 Box 15"/>
          <p:cNvSpPr txBox="1"/>
          <p:nvPr/>
        </p:nvSpPr>
        <p:spPr>
          <a:xfrm>
            <a:off x="2220913" y="2635250"/>
            <a:ext cx="23701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规格化形式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16"/>
          <p:cNvSpPr txBox="1"/>
          <p:nvPr/>
        </p:nvSpPr>
        <p:spPr>
          <a:xfrm>
            <a:off x="4887913" y="2657475"/>
            <a:ext cx="10064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＜ 0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Text Box 17"/>
          <p:cNvSpPr txBox="1"/>
          <p:nvPr/>
        </p:nvSpPr>
        <p:spPr>
          <a:xfrm>
            <a:off x="6351588" y="2605088"/>
            <a:ext cx="19700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规格化形式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18"/>
          <p:cNvSpPr txBox="1"/>
          <p:nvPr/>
        </p:nvSpPr>
        <p:spPr>
          <a:xfrm>
            <a:off x="4919663" y="31242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真值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19"/>
          <p:cNvSpPr txBox="1"/>
          <p:nvPr/>
        </p:nvSpPr>
        <p:spPr>
          <a:xfrm>
            <a:off x="4919663" y="36576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原码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20"/>
          <p:cNvSpPr txBox="1"/>
          <p:nvPr/>
        </p:nvSpPr>
        <p:spPr>
          <a:xfrm>
            <a:off x="4919663" y="42418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补码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21"/>
          <p:cNvSpPr txBox="1"/>
          <p:nvPr/>
        </p:nvSpPr>
        <p:spPr>
          <a:xfrm>
            <a:off x="4919663" y="48006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反码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61"/>
          <p:cNvGrpSpPr/>
          <p:nvPr/>
        </p:nvGrpSpPr>
        <p:grpSpPr>
          <a:xfrm>
            <a:off x="2312988" y="3090863"/>
            <a:ext cx="1928812" cy="542925"/>
            <a:chOff x="1536" y="1947"/>
            <a:chExt cx="1215" cy="342"/>
          </a:xfrm>
        </p:grpSpPr>
        <p:sp>
          <p:nvSpPr>
            <p:cNvPr id="135190" name="Text Box 23"/>
            <p:cNvSpPr txBox="1"/>
            <p:nvPr/>
          </p:nvSpPr>
          <p:spPr>
            <a:xfrm>
              <a:off x="1536" y="1962"/>
              <a:ext cx="1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0.1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     ×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191" name="Text Box 24"/>
            <p:cNvSpPr txBox="1"/>
            <p:nvPr/>
          </p:nvSpPr>
          <p:spPr>
            <a:xfrm>
              <a:off x="2246" y="1947"/>
              <a:ext cx="2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2312988" y="3657600"/>
            <a:ext cx="1928812" cy="533400"/>
            <a:chOff x="1536" y="2352"/>
            <a:chExt cx="1215" cy="336"/>
          </a:xfrm>
        </p:grpSpPr>
        <p:sp>
          <p:nvSpPr>
            <p:cNvPr id="135193" name="Text Box 26"/>
            <p:cNvSpPr txBox="1"/>
            <p:nvPr/>
          </p:nvSpPr>
          <p:spPr>
            <a:xfrm>
              <a:off x="1536" y="2361"/>
              <a:ext cx="1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0.1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     ×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194" name="Text Box 27"/>
            <p:cNvSpPr txBox="1"/>
            <p:nvPr/>
          </p:nvSpPr>
          <p:spPr>
            <a:xfrm>
              <a:off x="2256" y="2352"/>
              <a:ext cx="2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8"/>
          <p:cNvGrpSpPr/>
          <p:nvPr/>
        </p:nvGrpSpPr>
        <p:grpSpPr>
          <a:xfrm>
            <a:off x="2312988" y="4241800"/>
            <a:ext cx="1928812" cy="533400"/>
            <a:chOff x="1536" y="2736"/>
            <a:chExt cx="1215" cy="336"/>
          </a:xfrm>
        </p:grpSpPr>
        <p:sp>
          <p:nvSpPr>
            <p:cNvPr id="135196" name="Text Box 29"/>
            <p:cNvSpPr txBox="1"/>
            <p:nvPr/>
          </p:nvSpPr>
          <p:spPr>
            <a:xfrm>
              <a:off x="1536" y="2745"/>
              <a:ext cx="1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0.1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     ×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197" name="Text Box 30"/>
            <p:cNvSpPr txBox="1"/>
            <p:nvPr/>
          </p:nvSpPr>
          <p:spPr>
            <a:xfrm>
              <a:off x="2256" y="2736"/>
              <a:ext cx="2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31"/>
          <p:cNvGrpSpPr/>
          <p:nvPr/>
        </p:nvGrpSpPr>
        <p:grpSpPr>
          <a:xfrm>
            <a:off x="2312988" y="4800600"/>
            <a:ext cx="1928812" cy="533400"/>
            <a:chOff x="1536" y="3072"/>
            <a:chExt cx="1215" cy="336"/>
          </a:xfrm>
        </p:grpSpPr>
        <p:sp>
          <p:nvSpPr>
            <p:cNvPr id="135199" name="Text Box 32"/>
            <p:cNvSpPr txBox="1"/>
            <p:nvPr/>
          </p:nvSpPr>
          <p:spPr>
            <a:xfrm>
              <a:off x="1536" y="3081"/>
              <a:ext cx="1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0.1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     ×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00" name="Text Box 33"/>
            <p:cNvSpPr txBox="1"/>
            <p:nvPr/>
          </p:nvSpPr>
          <p:spPr>
            <a:xfrm>
              <a:off x="2256" y="3072"/>
              <a:ext cx="2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54000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Text Box 34"/>
          <p:cNvSpPr txBox="1"/>
          <p:nvPr/>
        </p:nvSpPr>
        <p:spPr>
          <a:xfrm>
            <a:off x="1306513" y="5553075"/>
            <a:ext cx="68119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原码     不论正数、负数，第一数位为1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Text Box 35"/>
          <p:cNvSpPr txBox="1"/>
          <p:nvPr/>
        </p:nvSpPr>
        <p:spPr>
          <a:xfrm>
            <a:off x="1306513" y="6162675"/>
            <a:ext cx="52276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     符号位和第 一数位不同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58"/>
          <p:cNvGrpSpPr/>
          <p:nvPr/>
        </p:nvGrpSpPr>
        <p:grpSpPr>
          <a:xfrm>
            <a:off x="6275388" y="3048000"/>
            <a:ext cx="2514600" cy="554038"/>
            <a:chOff x="4032" y="1920"/>
            <a:chExt cx="1584" cy="349"/>
          </a:xfrm>
        </p:grpSpPr>
        <p:sp>
          <p:nvSpPr>
            <p:cNvPr id="135204" name="Text Box 37"/>
            <p:cNvSpPr txBox="1"/>
            <p:nvPr/>
          </p:nvSpPr>
          <p:spPr>
            <a:xfrm>
              <a:off x="4032" y="1942"/>
              <a:ext cx="15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 0.1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      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05" name="Text Box 38"/>
            <p:cNvSpPr txBox="1"/>
            <p:nvPr/>
          </p:nvSpPr>
          <p:spPr>
            <a:xfrm>
              <a:off x="4982" y="1920"/>
              <a:ext cx="2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8000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59"/>
          <p:cNvGrpSpPr/>
          <p:nvPr/>
        </p:nvGrpSpPr>
        <p:grpSpPr>
          <a:xfrm>
            <a:off x="6580188" y="3652838"/>
            <a:ext cx="2005012" cy="538162"/>
            <a:chOff x="4224" y="2301"/>
            <a:chExt cx="1263" cy="339"/>
          </a:xfrm>
        </p:grpSpPr>
        <p:sp>
          <p:nvSpPr>
            <p:cNvPr id="135207" name="Text Box 40"/>
            <p:cNvSpPr txBox="1"/>
            <p:nvPr/>
          </p:nvSpPr>
          <p:spPr>
            <a:xfrm>
              <a:off x="4224" y="2313"/>
              <a:ext cx="12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1.1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      ×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08" name="Text Box 41"/>
            <p:cNvSpPr txBox="1"/>
            <p:nvPr/>
          </p:nvSpPr>
          <p:spPr>
            <a:xfrm>
              <a:off x="4982" y="2301"/>
              <a:ext cx="2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8000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60"/>
          <p:cNvGrpSpPr/>
          <p:nvPr/>
        </p:nvGrpSpPr>
        <p:grpSpPr>
          <a:xfrm>
            <a:off x="6580188" y="4162425"/>
            <a:ext cx="2005012" cy="561975"/>
            <a:chOff x="4224" y="2622"/>
            <a:chExt cx="1263" cy="354"/>
          </a:xfrm>
        </p:grpSpPr>
        <p:sp>
          <p:nvSpPr>
            <p:cNvPr id="135210" name="Text Box 43"/>
            <p:cNvSpPr txBox="1"/>
            <p:nvPr/>
          </p:nvSpPr>
          <p:spPr>
            <a:xfrm>
              <a:off x="4224" y="2649"/>
              <a:ext cx="12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1.0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      ×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11" name="Text Box 44"/>
            <p:cNvSpPr txBox="1"/>
            <p:nvPr/>
          </p:nvSpPr>
          <p:spPr>
            <a:xfrm>
              <a:off x="4982" y="2622"/>
              <a:ext cx="2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8000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57"/>
          <p:cNvGrpSpPr/>
          <p:nvPr/>
        </p:nvGrpSpPr>
        <p:grpSpPr>
          <a:xfrm>
            <a:off x="6580188" y="4781550"/>
            <a:ext cx="2005012" cy="552450"/>
            <a:chOff x="4224" y="3012"/>
            <a:chExt cx="1263" cy="348"/>
          </a:xfrm>
        </p:grpSpPr>
        <p:sp>
          <p:nvSpPr>
            <p:cNvPr id="135213" name="Text Box 46"/>
            <p:cNvSpPr txBox="1"/>
            <p:nvPr/>
          </p:nvSpPr>
          <p:spPr>
            <a:xfrm>
              <a:off x="4224" y="3033"/>
              <a:ext cx="126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1.0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      ×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214" name="Text Box 47"/>
            <p:cNvSpPr txBox="1"/>
            <p:nvPr/>
          </p:nvSpPr>
          <p:spPr>
            <a:xfrm>
              <a:off x="4982" y="3012"/>
              <a:ext cx="2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8000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48"/>
          <p:cNvGrpSpPr/>
          <p:nvPr/>
        </p:nvGrpSpPr>
        <p:grpSpPr>
          <a:xfrm>
            <a:off x="2693988" y="3733800"/>
            <a:ext cx="4419600" cy="457200"/>
            <a:chOff x="1776" y="2352"/>
            <a:chExt cx="2784" cy="288"/>
          </a:xfrm>
        </p:grpSpPr>
        <p:sp>
          <p:nvSpPr>
            <p:cNvPr id="135216" name="AutoShape 49"/>
            <p:cNvSpPr/>
            <p:nvPr/>
          </p:nvSpPr>
          <p:spPr>
            <a:xfrm>
              <a:off x="1776" y="2352"/>
              <a:ext cx="96" cy="288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217" name="AutoShape 50"/>
            <p:cNvSpPr/>
            <p:nvPr/>
          </p:nvSpPr>
          <p:spPr>
            <a:xfrm>
              <a:off x="4464" y="2352"/>
              <a:ext cx="96" cy="288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51"/>
          <p:cNvGrpSpPr/>
          <p:nvPr/>
        </p:nvGrpSpPr>
        <p:grpSpPr>
          <a:xfrm>
            <a:off x="2389188" y="4267200"/>
            <a:ext cx="4765675" cy="457200"/>
            <a:chOff x="1584" y="2688"/>
            <a:chExt cx="3002" cy="288"/>
          </a:xfrm>
        </p:grpSpPr>
        <p:sp>
          <p:nvSpPr>
            <p:cNvPr id="135219" name="AutoShape 52"/>
            <p:cNvSpPr/>
            <p:nvPr/>
          </p:nvSpPr>
          <p:spPr>
            <a:xfrm>
              <a:off x="1584" y="2688"/>
              <a:ext cx="295" cy="288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220" name="AutoShape 53"/>
            <p:cNvSpPr/>
            <p:nvPr/>
          </p:nvSpPr>
          <p:spPr>
            <a:xfrm>
              <a:off x="4291" y="2688"/>
              <a:ext cx="295" cy="288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221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6.4.1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47" grpId="0"/>
      <p:bldP spid="4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2851150" y="1125538"/>
            <a:ext cx="3633788" cy="765175"/>
            <a:chOff x="1080" y="465"/>
            <a:chExt cx="2289" cy="483"/>
          </a:xfrm>
        </p:grpSpPr>
        <p:sp>
          <p:nvSpPr>
            <p:cNvPr id="136194" name="Text Box 4"/>
            <p:cNvSpPr txBox="1"/>
            <p:nvPr/>
          </p:nvSpPr>
          <p:spPr>
            <a:xfrm>
              <a:off x="1080" y="522"/>
              <a:ext cx="22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=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      = – 0.100      0</a:t>
              </a:r>
              <a:endPara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36195" name="Group 5"/>
            <p:cNvGrpSpPr/>
            <p:nvPr/>
          </p:nvGrpSpPr>
          <p:grpSpPr>
            <a:xfrm>
              <a:off x="1727" y="465"/>
              <a:ext cx="241" cy="483"/>
              <a:chOff x="1727" y="465"/>
              <a:chExt cx="241" cy="483"/>
            </a:xfrm>
          </p:grpSpPr>
          <p:sp>
            <p:nvSpPr>
              <p:cNvPr id="136196" name="Text Box 6"/>
              <p:cNvSpPr txBox="1"/>
              <p:nvPr/>
            </p:nvSpPr>
            <p:spPr>
              <a:xfrm>
                <a:off x="1727" y="465"/>
                <a:ext cx="224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197" name="Text Box 7"/>
              <p:cNvSpPr txBox="1"/>
              <p:nvPr/>
            </p:nvSpPr>
            <p:spPr>
              <a:xfrm>
                <a:off x="1755" y="679"/>
                <a:ext cx="204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198" name="Line 8"/>
              <p:cNvSpPr/>
              <p:nvPr/>
            </p:nvSpPr>
            <p:spPr>
              <a:xfrm>
                <a:off x="1755" y="712"/>
                <a:ext cx="21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36199" name="Text Box 9"/>
            <p:cNvSpPr txBox="1"/>
            <p:nvPr/>
          </p:nvSpPr>
          <p:spPr>
            <a:xfrm>
              <a:off x="2766" y="474"/>
              <a:ext cx="4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2355850" y="3103563"/>
            <a:ext cx="4505325" cy="742950"/>
            <a:chOff x="768" y="1712"/>
            <a:chExt cx="2838" cy="467"/>
          </a:xfrm>
        </p:grpSpPr>
        <p:sp>
          <p:nvSpPr>
            <p:cNvPr id="136201" name="Text Box 11"/>
            <p:cNvSpPr txBox="1"/>
            <p:nvPr/>
          </p:nvSpPr>
          <p:spPr>
            <a:xfrm>
              <a:off x="768" y="1770"/>
              <a:ext cx="2838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∴   [–     ]</a:t>
              </a:r>
              <a:r>
                <a:rPr lang="zh-CN" altLang="en-US" sz="24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不是规格化的数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02" name="Text Box 12"/>
            <p:cNvSpPr txBox="1"/>
            <p:nvPr/>
          </p:nvSpPr>
          <p:spPr>
            <a:xfrm>
              <a:off x="1440" y="1712"/>
              <a:ext cx="20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03" name="Text Box 13"/>
            <p:cNvSpPr txBox="1"/>
            <p:nvPr/>
          </p:nvSpPr>
          <p:spPr>
            <a:xfrm>
              <a:off x="1450" y="1910"/>
              <a:ext cx="20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04" name="Line 14"/>
            <p:cNvSpPr/>
            <p:nvPr/>
          </p:nvSpPr>
          <p:spPr>
            <a:xfrm>
              <a:off x="1450" y="1959"/>
              <a:ext cx="213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42" name="Text Box 15"/>
          <p:cNvSpPr txBox="1"/>
          <p:nvPr/>
        </p:nvSpPr>
        <p:spPr>
          <a:xfrm>
            <a:off x="3003550" y="4491038"/>
            <a:ext cx="1208088" cy="5207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 1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" name="Text Box 16"/>
          <p:cNvSpPr txBox="1"/>
          <p:nvPr/>
        </p:nvSpPr>
        <p:spPr>
          <a:xfrm>
            <a:off x="2355850" y="5888038"/>
            <a:ext cx="3927475" cy="517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∴   [–1]</a:t>
            </a:r>
            <a:r>
              <a:rPr lang="zh-CN" alt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是规格化的数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2508250" y="1878013"/>
            <a:ext cx="3162300" cy="647700"/>
            <a:chOff x="710" y="537"/>
            <a:chExt cx="1992" cy="408"/>
          </a:xfrm>
        </p:grpSpPr>
        <p:sp>
          <p:nvSpPr>
            <p:cNvPr id="136208" name="Text Box 18"/>
            <p:cNvSpPr txBox="1"/>
            <p:nvPr/>
          </p:nvSpPr>
          <p:spPr>
            <a:xfrm>
              <a:off x="710" y="618"/>
              <a:ext cx="19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 . 1 0 0      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09" name="Text Box 19"/>
            <p:cNvSpPr txBox="1"/>
            <p:nvPr/>
          </p:nvSpPr>
          <p:spPr>
            <a:xfrm>
              <a:off x="2156" y="537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2508250" y="2490788"/>
            <a:ext cx="3162300" cy="596900"/>
            <a:chOff x="720" y="921"/>
            <a:chExt cx="1992" cy="375"/>
          </a:xfrm>
        </p:grpSpPr>
        <p:sp>
          <p:nvSpPr>
            <p:cNvPr id="136211" name="Text Box 21"/>
            <p:cNvSpPr txBox="1"/>
            <p:nvPr/>
          </p:nvSpPr>
          <p:spPr>
            <a:xfrm>
              <a:off x="720" y="969"/>
              <a:ext cx="19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 . 1 0 0      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12" name="Text Box 22"/>
            <p:cNvSpPr txBox="1"/>
            <p:nvPr/>
          </p:nvSpPr>
          <p:spPr>
            <a:xfrm>
              <a:off x="2156" y="921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23"/>
          <p:cNvGrpSpPr/>
          <p:nvPr/>
        </p:nvGrpSpPr>
        <p:grpSpPr>
          <a:xfrm>
            <a:off x="2508250" y="5151438"/>
            <a:ext cx="3162300" cy="593725"/>
            <a:chOff x="720" y="2400"/>
            <a:chExt cx="1992" cy="375"/>
          </a:xfrm>
        </p:grpSpPr>
        <p:sp>
          <p:nvSpPr>
            <p:cNvPr id="136214" name="Text Box 24"/>
            <p:cNvSpPr txBox="1"/>
            <p:nvPr/>
          </p:nvSpPr>
          <p:spPr>
            <a:xfrm>
              <a:off x="720" y="2448"/>
              <a:ext cx="19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 . 0 0 0      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215" name="Text Box 25"/>
            <p:cNvSpPr txBox="1"/>
            <p:nvPr/>
          </p:nvSpPr>
          <p:spPr>
            <a:xfrm>
              <a:off x="2196" y="2400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" name="AutoShape 26"/>
          <p:cNvSpPr/>
          <p:nvPr/>
        </p:nvSpPr>
        <p:spPr>
          <a:xfrm>
            <a:off x="3651250" y="2671763"/>
            <a:ext cx="609600" cy="381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AutoShape 27"/>
          <p:cNvSpPr/>
          <p:nvPr/>
        </p:nvSpPr>
        <p:spPr>
          <a:xfrm>
            <a:off x="3651250" y="5262563"/>
            <a:ext cx="609600" cy="457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6218" name="标题 54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特例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6219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6.4.1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3" grpId="0" animBg="1"/>
      <p:bldP spid="5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Text Box 2"/>
          <p:cNvSpPr txBox="1"/>
          <p:nvPr/>
        </p:nvSpPr>
        <p:spPr>
          <a:xfrm>
            <a:off x="449263" y="549275"/>
            <a:ext cx="27590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(3) 左规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 Box 3"/>
          <p:cNvSpPr txBox="1"/>
          <p:nvPr/>
        </p:nvSpPr>
        <p:spPr>
          <a:xfrm>
            <a:off x="449263" y="3705225"/>
            <a:ext cx="2911475" cy="6096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</a:rPr>
              <a:t>(4) 右规</a:t>
            </a:r>
            <a:endParaRPr lang="en-US" altLang="zh-CN" sz="3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Text Box 5"/>
          <p:cNvSpPr txBox="1"/>
          <p:nvPr/>
        </p:nvSpPr>
        <p:spPr>
          <a:xfrm>
            <a:off x="250825" y="1435100"/>
            <a:ext cx="8477250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尾数左移一位，阶码减 1，直到数符和第一数位不同为止 </a:t>
            </a:r>
            <a:endParaRPr lang="zh-CN" altLang="en-US" sz="26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7"/>
          <p:cNvSpPr txBox="1"/>
          <p:nvPr/>
        </p:nvSpPr>
        <p:spPr>
          <a:xfrm>
            <a:off x="1363663" y="2019300"/>
            <a:ext cx="69500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上例   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00, 11; 11. 1001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Text Box 8"/>
          <p:cNvSpPr txBox="1"/>
          <p:nvPr/>
        </p:nvSpPr>
        <p:spPr>
          <a:xfrm>
            <a:off x="1041400" y="2576513"/>
            <a:ext cx="666273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左规后   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00, 10; 11. 0010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9"/>
          <p:cNvSpPr txBox="1"/>
          <p:nvPr/>
        </p:nvSpPr>
        <p:spPr>
          <a:xfrm>
            <a:off x="2279650" y="3238500"/>
            <a:ext cx="45116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 0.1110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aseline="50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10"/>
          <p:cNvSpPr txBox="1"/>
          <p:nvPr/>
        </p:nvSpPr>
        <p:spPr>
          <a:xfrm>
            <a:off x="1363663" y="4457700"/>
            <a:ext cx="5730875" cy="48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尾数溢出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rPr>
              <a:t>（ &gt;1）时，需 </a:t>
            </a:r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右规</a:t>
            </a:r>
            <a:endParaRPr lang="zh-CN" altLang="en-US" sz="26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1363663" y="5024438"/>
            <a:ext cx="7024687" cy="555625"/>
            <a:chOff x="950" y="3135"/>
            <a:chExt cx="4425" cy="350"/>
          </a:xfrm>
        </p:grpSpPr>
        <p:sp>
          <p:nvSpPr>
            <p:cNvPr id="137225" name="Text Box 12"/>
            <p:cNvSpPr txBox="1"/>
            <p:nvPr/>
          </p:nvSpPr>
          <p:spPr>
            <a:xfrm>
              <a:off x="950" y="3177"/>
              <a:ext cx="4425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即尾数出现 01. ××      ×或 10. ××      ×时</a:t>
              </a:r>
              <a:endPara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7226" name="Text Box 13"/>
            <p:cNvSpPr txBox="1"/>
            <p:nvPr/>
          </p:nvSpPr>
          <p:spPr>
            <a:xfrm>
              <a:off x="2901" y="3135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7227" name="Text Box 14"/>
            <p:cNvSpPr txBox="1"/>
            <p:nvPr/>
          </p:nvSpPr>
          <p:spPr>
            <a:xfrm>
              <a:off x="4388" y="3135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" name="Text Box 16"/>
          <p:cNvSpPr txBox="1"/>
          <p:nvPr/>
        </p:nvSpPr>
        <p:spPr>
          <a:xfrm>
            <a:off x="1363663" y="5753100"/>
            <a:ext cx="5008562" cy="48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尾数右移一位，阶码加 1</a:t>
            </a:r>
            <a:endParaRPr lang="zh-CN" altLang="en-US" sz="26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7229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6.4.1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Text Box 3"/>
          <p:cNvSpPr txBox="1"/>
          <p:nvPr/>
        </p:nvSpPr>
        <p:spPr>
          <a:xfrm>
            <a:off x="395288" y="1019175"/>
            <a:ext cx="60071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例 6.1   已知 [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1.0011     求 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en-US" sz="32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4"/>
          <p:cNvSpPr txBox="1"/>
          <p:nvPr/>
        </p:nvSpPr>
        <p:spPr>
          <a:xfrm>
            <a:off x="881063" y="1803400"/>
            <a:ext cx="72548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解: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5"/>
          <p:cNvSpPr txBox="1"/>
          <p:nvPr/>
        </p:nvSpPr>
        <p:spPr>
          <a:xfrm>
            <a:off x="404813" y="3832225"/>
            <a:ext cx="60071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例 6.2   已知 [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1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,1100    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求 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en-US" sz="32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Text Box 6"/>
          <p:cNvSpPr txBox="1"/>
          <p:nvPr/>
        </p:nvSpPr>
        <p:spPr>
          <a:xfrm>
            <a:off x="928688" y="4618038"/>
            <a:ext cx="72548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解: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1784350" y="2513013"/>
            <a:ext cx="5702300" cy="701675"/>
            <a:chOff x="1403" y="1680"/>
            <a:chExt cx="3592" cy="442"/>
          </a:xfrm>
        </p:grpSpPr>
        <p:sp>
          <p:nvSpPr>
            <p:cNvPr id="20486" name="Text Box 8"/>
            <p:cNvSpPr txBox="1"/>
            <p:nvPr/>
          </p:nvSpPr>
          <p:spPr>
            <a:xfrm>
              <a:off x="1403" y="1680"/>
              <a:ext cx="3592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</a:t>
              </a:r>
              <a:r>
                <a:rPr lang="en-US" altLang="zh-CN" sz="4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  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1.0011 =   0.0011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87" name="Line 9"/>
            <p:cNvSpPr/>
            <p:nvPr/>
          </p:nvSpPr>
          <p:spPr>
            <a:xfrm>
              <a:off x="2009" y="194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8" name="Line 10"/>
            <p:cNvSpPr/>
            <p:nvPr/>
          </p:nvSpPr>
          <p:spPr>
            <a:xfrm>
              <a:off x="3016" y="194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89" name="Line 11"/>
            <p:cNvSpPr/>
            <p:nvPr/>
          </p:nvSpPr>
          <p:spPr>
            <a:xfrm>
              <a:off x="4105" y="194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12"/>
          <p:cNvGrpSpPr/>
          <p:nvPr/>
        </p:nvGrpSpPr>
        <p:grpSpPr>
          <a:xfrm>
            <a:off x="1790700" y="5332413"/>
            <a:ext cx="6910388" cy="701675"/>
            <a:chOff x="1407" y="3456"/>
            <a:chExt cx="4353" cy="442"/>
          </a:xfrm>
        </p:grpSpPr>
        <p:sp>
          <p:nvSpPr>
            <p:cNvPr id="20491" name="Text Box 13"/>
            <p:cNvSpPr txBox="1"/>
            <p:nvPr/>
          </p:nvSpPr>
          <p:spPr>
            <a:xfrm>
              <a:off x="1407" y="3456"/>
              <a:ext cx="4353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2</a:t>
              </a:r>
              <a:r>
                <a:rPr lang="en-US" altLang="zh-CN" sz="320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4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10000   1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,1100 =   1100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2" name="Line 14"/>
            <p:cNvSpPr/>
            <p:nvPr/>
          </p:nvSpPr>
          <p:spPr>
            <a:xfrm>
              <a:off x="2145" y="370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3" name="Line 15"/>
            <p:cNvSpPr/>
            <p:nvPr/>
          </p:nvSpPr>
          <p:spPr>
            <a:xfrm>
              <a:off x="3681" y="370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494" name="Line 16"/>
            <p:cNvSpPr/>
            <p:nvPr/>
          </p:nvSpPr>
          <p:spPr>
            <a:xfrm>
              <a:off x="4785" y="370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" name="Text Box 17"/>
          <p:cNvSpPr txBox="1"/>
          <p:nvPr/>
        </p:nvSpPr>
        <p:spPr>
          <a:xfrm>
            <a:off x="6491288" y="989013"/>
            <a:ext cx="4889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Freeform 18"/>
          <p:cNvSpPr/>
          <p:nvPr/>
        </p:nvSpPr>
        <p:spPr>
          <a:xfrm>
            <a:off x="3976688" y="836613"/>
            <a:ext cx="2743200" cy="2286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1728" h="144">
                <a:moveTo>
                  <a:pt x="0" y="144"/>
                </a:moveTo>
                <a:lnTo>
                  <a:pt x="0" y="0"/>
                </a:lnTo>
                <a:lnTo>
                  <a:pt x="1728" y="0"/>
                </a:lnTo>
                <a:lnTo>
                  <a:pt x="1728" y="144"/>
                </a:ln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4" name="Group 19"/>
          <p:cNvGrpSpPr/>
          <p:nvPr/>
        </p:nvGrpSpPr>
        <p:grpSpPr>
          <a:xfrm>
            <a:off x="4205288" y="1522413"/>
            <a:ext cx="3429000" cy="457200"/>
            <a:chOff x="2928" y="1056"/>
            <a:chExt cx="2160" cy="288"/>
          </a:xfrm>
        </p:grpSpPr>
        <p:sp>
          <p:nvSpPr>
            <p:cNvPr id="20498" name="Freeform 20"/>
            <p:cNvSpPr/>
            <p:nvPr/>
          </p:nvSpPr>
          <p:spPr>
            <a:xfrm>
              <a:off x="3072" y="1056"/>
              <a:ext cx="201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2451" y="288"/>
                </a:cxn>
                <a:cxn ang="0">
                  <a:pos x="2451" y="0"/>
                </a:cxn>
              </a:cxnLst>
              <a:pathLst>
                <a:path w="1920" h="288">
                  <a:moveTo>
                    <a:pt x="0" y="0"/>
                  </a:moveTo>
                  <a:lnTo>
                    <a:pt x="0" y="288"/>
                  </a:lnTo>
                  <a:lnTo>
                    <a:pt x="1920" y="288"/>
                  </a:lnTo>
                  <a:lnTo>
                    <a:pt x="19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499" name="Line 21"/>
            <p:cNvSpPr/>
            <p:nvPr/>
          </p:nvSpPr>
          <p:spPr>
            <a:xfrm>
              <a:off x="2928" y="1056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51" name="Text Box 22"/>
          <p:cNvSpPr txBox="1"/>
          <p:nvPr/>
        </p:nvSpPr>
        <p:spPr>
          <a:xfrm>
            <a:off x="6637338" y="38481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2" name="Freeform 23"/>
          <p:cNvSpPr/>
          <p:nvPr/>
        </p:nvSpPr>
        <p:spPr>
          <a:xfrm>
            <a:off x="3976688" y="3656013"/>
            <a:ext cx="2895600" cy="3048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</a:cxnLst>
            <a:pathLst>
              <a:path w="1728" h="144">
                <a:moveTo>
                  <a:pt x="0" y="144"/>
                </a:moveTo>
                <a:lnTo>
                  <a:pt x="0" y="0"/>
                </a:lnTo>
                <a:lnTo>
                  <a:pt x="1728" y="0"/>
                </a:lnTo>
                <a:lnTo>
                  <a:pt x="1728" y="144"/>
                </a:ln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5" name="Group 24"/>
          <p:cNvGrpSpPr/>
          <p:nvPr/>
        </p:nvGrpSpPr>
        <p:grpSpPr>
          <a:xfrm>
            <a:off x="4168775" y="4341813"/>
            <a:ext cx="3236913" cy="457200"/>
            <a:chOff x="2905" y="2832"/>
            <a:chExt cx="2039" cy="288"/>
          </a:xfrm>
        </p:grpSpPr>
        <p:sp>
          <p:nvSpPr>
            <p:cNvPr id="20503" name="Freeform 25"/>
            <p:cNvSpPr/>
            <p:nvPr/>
          </p:nvSpPr>
          <p:spPr>
            <a:xfrm>
              <a:off x="3072" y="2832"/>
              <a:ext cx="1872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8"/>
                </a:cxn>
                <a:cxn ang="0">
                  <a:pos x="1692" y="288"/>
                </a:cxn>
                <a:cxn ang="0">
                  <a:pos x="1692" y="0"/>
                </a:cxn>
              </a:cxnLst>
              <a:pathLst>
                <a:path w="1920" h="288">
                  <a:moveTo>
                    <a:pt x="0" y="0"/>
                  </a:moveTo>
                  <a:lnTo>
                    <a:pt x="0" y="288"/>
                  </a:lnTo>
                  <a:lnTo>
                    <a:pt x="1920" y="288"/>
                  </a:lnTo>
                  <a:lnTo>
                    <a:pt x="19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04" name="Line 26"/>
            <p:cNvSpPr/>
            <p:nvPr/>
          </p:nvSpPr>
          <p:spPr>
            <a:xfrm>
              <a:off x="2905" y="2832"/>
              <a:ext cx="55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56" name="Text Box 27"/>
          <p:cNvSpPr txBox="1"/>
          <p:nvPr/>
        </p:nvSpPr>
        <p:spPr>
          <a:xfrm>
            <a:off x="6872288" y="1019175"/>
            <a:ext cx="1301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0.0011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28"/>
          <p:cNvSpPr txBox="1"/>
          <p:nvPr/>
        </p:nvSpPr>
        <p:spPr>
          <a:xfrm>
            <a:off x="6865938" y="3848100"/>
            <a:ext cx="996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1100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Text Box 29"/>
          <p:cNvSpPr txBox="1"/>
          <p:nvPr/>
        </p:nvSpPr>
        <p:spPr>
          <a:xfrm>
            <a:off x="1690688" y="1803400"/>
            <a:ext cx="18097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由定义得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Text Box 30"/>
          <p:cNvSpPr txBox="1"/>
          <p:nvPr/>
        </p:nvSpPr>
        <p:spPr>
          <a:xfrm>
            <a:off x="1690688" y="4618038"/>
            <a:ext cx="18097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由定义得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09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46" grpId="0"/>
      <p:bldP spid="51" grpId="0"/>
      <p:bldP spid="56" grpId="0"/>
      <p:bldP spid="57" grpId="0"/>
      <p:bldP spid="58" grpId="0"/>
      <p:bldP spid="59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Text Box 2"/>
          <p:cNvSpPr txBox="1"/>
          <p:nvPr/>
        </p:nvSpPr>
        <p:spPr>
          <a:xfrm>
            <a:off x="152400" y="273050"/>
            <a:ext cx="22860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例6.27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143000" y="247650"/>
            <a:ext cx="7861300" cy="1169988"/>
            <a:chOff x="720" y="156"/>
            <a:chExt cx="4952" cy="737"/>
          </a:xfrm>
        </p:grpSpPr>
        <p:sp>
          <p:nvSpPr>
            <p:cNvPr id="138243" name="Text Box 4"/>
            <p:cNvSpPr txBox="1"/>
            <p:nvPr/>
          </p:nvSpPr>
          <p:spPr>
            <a:xfrm>
              <a:off x="1101" y="156"/>
              <a:ext cx="362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0.1101</a:t>
              </a:r>
              <a:r>
                <a:rPr lang="en-US" altLang="zh-CN" sz="3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9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lang="zh-CN" altLang="en-US" sz="32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0.1011</a:t>
              </a:r>
              <a:r>
                <a:rPr lang="en-US" altLang="zh-CN" sz="3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9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01</a:t>
              </a:r>
              <a:endParaRPr lang="en-US" altLang="zh-CN" sz="2800" baseline="4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44" name="Text Box 5"/>
            <p:cNvSpPr txBox="1"/>
            <p:nvPr/>
          </p:nvSpPr>
          <p:spPr>
            <a:xfrm>
              <a:off x="720" y="528"/>
              <a:ext cx="49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除阶符、数符外，阶码取 3 位，尾数取 6 位）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" name="Text Box 6"/>
          <p:cNvSpPr txBox="1"/>
          <p:nvPr/>
        </p:nvSpPr>
        <p:spPr>
          <a:xfrm>
            <a:off x="898525" y="13747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Text Box 7"/>
          <p:cNvSpPr txBox="1"/>
          <p:nvPr/>
        </p:nvSpPr>
        <p:spPr>
          <a:xfrm>
            <a:off x="2057400" y="1447800"/>
            <a:ext cx="3494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00, 010; 00. 110100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Text Box 8"/>
          <p:cNvSpPr txBox="1"/>
          <p:nvPr/>
        </p:nvSpPr>
        <p:spPr>
          <a:xfrm>
            <a:off x="2057400" y="1828800"/>
            <a:ext cx="3476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00, 001; 00. 101100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9"/>
          <p:cNvSpPr txBox="1"/>
          <p:nvPr/>
        </p:nvSpPr>
        <p:spPr>
          <a:xfrm>
            <a:off x="1203325" y="2362200"/>
            <a:ext cx="22256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① 对阶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Text Box 10"/>
          <p:cNvSpPr txBox="1"/>
          <p:nvPr/>
        </p:nvSpPr>
        <p:spPr>
          <a:xfrm>
            <a:off x="1203325" y="4800600"/>
            <a:ext cx="29114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② 尾数求和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11"/>
          <p:cNvSpPr txBox="1"/>
          <p:nvPr/>
        </p:nvSpPr>
        <p:spPr>
          <a:xfrm>
            <a:off x="1870075" y="2768600"/>
            <a:ext cx="31400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– 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Text Box 12"/>
          <p:cNvSpPr txBox="1"/>
          <p:nvPr/>
        </p:nvSpPr>
        <p:spPr>
          <a:xfrm>
            <a:off x="4495800" y="2768600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 00, 010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13"/>
          <p:cNvSpPr txBox="1"/>
          <p:nvPr/>
        </p:nvSpPr>
        <p:spPr>
          <a:xfrm>
            <a:off x="4749800" y="3048000"/>
            <a:ext cx="15716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11, 111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 Box 14"/>
          <p:cNvSpPr txBox="1"/>
          <p:nvPr/>
        </p:nvSpPr>
        <p:spPr>
          <a:xfrm>
            <a:off x="4673600" y="34290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100, 001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AutoShape 15"/>
          <p:cNvSpPr/>
          <p:nvPr/>
        </p:nvSpPr>
        <p:spPr>
          <a:xfrm>
            <a:off x="4673600" y="3495675"/>
            <a:ext cx="228600" cy="339725"/>
          </a:xfrm>
          <a:prstGeom prst="wedgeRoundRectCallout">
            <a:avLst>
              <a:gd name="adj1" fmla="val -162500"/>
              <a:gd name="adj2" fmla="val 50000"/>
              <a:gd name="adj3" fmla="val 16667"/>
            </a:avLst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Line 16"/>
          <p:cNvSpPr/>
          <p:nvPr/>
        </p:nvSpPr>
        <p:spPr>
          <a:xfrm>
            <a:off x="4495800" y="3444875"/>
            <a:ext cx="1447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" name="Text Box 17"/>
          <p:cNvSpPr txBox="1"/>
          <p:nvPr/>
        </p:nvSpPr>
        <p:spPr>
          <a:xfrm>
            <a:off x="1889125" y="3810000"/>
            <a:ext cx="23780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阶差为 +1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3886200" y="3810000"/>
            <a:ext cx="3200400" cy="457200"/>
            <a:chOff x="2448" y="2400"/>
            <a:chExt cx="2016" cy="288"/>
          </a:xfrm>
        </p:grpSpPr>
        <p:sp>
          <p:nvSpPr>
            <p:cNvPr id="138258" name="Text Box 19"/>
            <p:cNvSpPr txBox="1"/>
            <p:nvPr/>
          </p:nvSpPr>
          <p:spPr>
            <a:xfrm>
              <a:off x="2448" y="2400"/>
              <a:ext cx="20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∴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1,  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259" name="Line 20"/>
            <p:cNvSpPr/>
            <p:nvPr/>
          </p:nvSpPr>
          <p:spPr>
            <a:xfrm>
              <a:off x="2890" y="2544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49" name="Text Box 21"/>
          <p:cNvSpPr txBox="1"/>
          <p:nvPr/>
        </p:nvSpPr>
        <p:spPr>
          <a:xfrm>
            <a:off x="1676400" y="4267200"/>
            <a:ext cx="5943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∴ [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000" baseline="-1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00, 010; 00. 010110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Text Box 22"/>
          <p:cNvSpPr txBox="1"/>
          <p:nvPr/>
        </p:nvSpPr>
        <p:spPr>
          <a:xfrm>
            <a:off x="1905000" y="5257800"/>
            <a:ext cx="2554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00. 110100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Text Box 23"/>
          <p:cNvSpPr txBox="1"/>
          <p:nvPr/>
        </p:nvSpPr>
        <p:spPr>
          <a:xfrm>
            <a:off x="1905000" y="5680075"/>
            <a:ext cx="3200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补'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00. 010110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Text Box 24"/>
          <p:cNvSpPr txBox="1"/>
          <p:nvPr/>
        </p:nvSpPr>
        <p:spPr>
          <a:xfrm>
            <a:off x="4860925" y="5729288"/>
            <a:ext cx="3673475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对阶后的[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补'</a:t>
            </a:r>
            <a:endParaRPr lang="en-US" altLang="zh-CN" sz="20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Line 25"/>
          <p:cNvSpPr/>
          <p:nvPr/>
        </p:nvSpPr>
        <p:spPr>
          <a:xfrm>
            <a:off x="1371600" y="6172200"/>
            <a:ext cx="3276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4" name="Text Box 26"/>
          <p:cNvSpPr txBox="1"/>
          <p:nvPr/>
        </p:nvSpPr>
        <p:spPr>
          <a:xfrm>
            <a:off x="2911475" y="6172200"/>
            <a:ext cx="155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01. 001010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 Box 27"/>
          <p:cNvSpPr txBox="1"/>
          <p:nvPr/>
        </p:nvSpPr>
        <p:spPr>
          <a:xfrm>
            <a:off x="1593850" y="5705475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 Box 28"/>
          <p:cNvSpPr txBox="1"/>
          <p:nvPr/>
        </p:nvSpPr>
        <p:spPr>
          <a:xfrm>
            <a:off x="4502150" y="3089275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29"/>
          <p:cNvSpPr txBox="1"/>
          <p:nvPr/>
        </p:nvSpPr>
        <p:spPr>
          <a:xfrm>
            <a:off x="4800600" y="6172200"/>
            <a:ext cx="350520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尾数溢出需右规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8269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6.4.1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5" grpId="0"/>
      <p:bldP spid="49" grpId="0"/>
      <p:bldP spid="50" grpId="0"/>
      <p:bldP spid="51" grpId="0"/>
      <p:bldP spid="52" grpId="0"/>
      <p:bldP spid="54" grpId="0"/>
      <p:bldP spid="55" grpId="0"/>
      <p:bldP spid="56" grpId="0"/>
      <p:bldP spid="57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Text Box 2"/>
          <p:cNvSpPr txBox="1"/>
          <p:nvPr/>
        </p:nvSpPr>
        <p:spPr>
          <a:xfrm>
            <a:off x="750888" y="1109663"/>
            <a:ext cx="25146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③ 右规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3"/>
          <p:cNvSpPr txBox="1"/>
          <p:nvPr/>
        </p:nvSpPr>
        <p:spPr>
          <a:xfrm>
            <a:off x="1116013" y="1820863"/>
            <a:ext cx="62642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9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00, 010; 01. 001010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4"/>
          <p:cNvSpPr txBox="1"/>
          <p:nvPr/>
        </p:nvSpPr>
        <p:spPr>
          <a:xfrm>
            <a:off x="1131888" y="3130550"/>
            <a:ext cx="5791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9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00, 011; 00. 100101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5"/>
          <p:cNvSpPr txBox="1"/>
          <p:nvPr/>
        </p:nvSpPr>
        <p:spPr>
          <a:xfrm>
            <a:off x="887413" y="2474913"/>
            <a:ext cx="40544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右规后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269" name="Text Box 6"/>
          <p:cNvSpPr txBox="1"/>
          <p:nvPr/>
        </p:nvSpPr>
        <p:spPr>
          <a:xfrm>
            <a:off x="2259013" y="3846513"/>
            <a:ext cx="18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7"/>
          <p:cNvSpPr txBox="1"/>
          <p:nvPr/>
        </p:nvSpPr>
        <p:spPr>
          <a:xfrm>
            <a:off x="1131888" y="3778250"/>
            <a:ext cx="5867400" cy="549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9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0. 100101</a:t>
            </a:r>
            <a:r>
              <a:rPr lang="en-US" altLang="zh-CN" sz="9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9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en-US" altLang="zh-CN" sz="2400" baseline="4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271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6.4.1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4. </a:t>
            </a:r>
            <a:r>
              <a:rPr lang="zh-CN" altLang="en-US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舍入</a:t>
            </a:r>
            <a:endParaRPr lang="zh-CN" altLang="en-US" sz="4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180975" y="1268413"/>
            <a:ext cx="8631238" cy="4835525"/>
          </a:xfr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just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ea"/>
              <a:buAutoNum type="circleNumDbPlain"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在对阶和右规的过程中，可能会将尾数的低位丢失，引起误差，影响了精度。为此可用舍入法来提高尾数的精度。常用舍入方法有两种。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just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ea"/>
              <a:buAutoNum type="circleNumDbPlain"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舍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入法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类似十进制运算中的四舍五入法，在尾数右移时，被移去的最高数值位为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，则舍去；被移去的最高数值位为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，则在尾数的末位加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。这样做可能使尾数又溢出，此时需再做一次右规。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just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ea"/>
              <a:buAutoNum type="circleNumDbPlain"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恒置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法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尾数右移时，不论丢掉的最高数值位是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或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，都使右移后的尾数末位恒置“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1”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。这种方法同样有使尾数变大和变小的两种可能。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40291" name="Rectangle 5"/>
          <p:cNvSpPr/>
          <p:nvPr/>
        </p:nvSpPr>
        <p:spPr>
          <a:xfrm>
            <a:off x="914400" y="5029200"/>
            <a:ext cx="1143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292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6.4.1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61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9267">
                                            <p:txEl>
                                              <p:charRg st="61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15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9267">
                                            <p:txEl>
                                              <p:charRg st="150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nimBg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Text Box 2"/>
          <p:cNvSpPr txBox="1"/>
          <p:nvPr/>
        </p:nvSpPr>
        <p:spPr>
          <a:xfrm>
            <a:off x="152400" y="460375"/>
            <a:ext cx="15573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例 6.28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447800" y="457200"/>
            <a:ext cx="7631113" cy="1204913"/>
            <a:chOff x="912" y="288"/>
            <a:chExt cx="4807" cy="759"/>
          </a:xfrm>
        </p:grpSpPr>
        <p:sp>
          <p:nvSpPr>
            <p:cNvPr id="141315" name="Text Box 4"/>
            <p:cNvSpPr txBox="1"/>
            <p:nvPr/>
          </p:nvSpPr>
          <p:spPr>
            <a:xfrm>
              <a:off x="1226" y="352"/>
              <a:ext cx="285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(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 </a:t>
              </a:r>
              <a:r>
                <a:rPr lang="en-US" altLang="zh-CN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—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-5  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(</a:t>
              </a:r>
              <a:r>
                <a:rPr lang="en-US" altLang="zh-CN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—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-4 </a:t>
              </a:r>
              <a:endParaRPr lang="en-US" altLang="zh-CN" sz="2800" baseline="4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16" name="Text Box 5"/>
            <p:cNvSpPr txBox="1"/>
            <p:nvPr/>
          </p:nvSpPr>
          <p:spPr>
            <a:xfrm>
              <a:off x="1862" y="28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17" name="Text Box 6"/>
            <p:cNvSpPr txBox="1"/>
            <p:nvPr/>
          </p:nvSpPr>
          <p:spPr>
            <a:xfrm>
              <a:off x="1862" y="50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18" name="Text Box 7"/>
            <p:cNvSpPr txBox="1"/>
            <p:nvPr/>
          </p:nvSpPr>
          <p:spPr>
            <a:xfrm>
              <a:off x="3216" y="28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19" name="Text Box 8"/>
            <p:cNvSpPr txBox="1"/>
            <p:nvPr/>
          </p:nvSpPr>
          <p:spPr>
            <a:xfrm>
              <a:off x="3216" y="50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20" name="Text Box 9"/>
            <p:cNvSpPr txBox="1"/>
            <p:nvPr/>
          </p:nvSpPr>
          <p:spPr>
            <a:xfrm>
              <a:off x="912" y="720"/>
              <a:ext cx="480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9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9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除阶符、数符外，阶码取 3 位，尾数取 6 位）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76202" name="Text Box 10"/>
          <p:cNvSpPr txBox="1"/>
          <p:nvPr/>
        </p:nvSpPr>
        <p:spPr>
          <a:xfrm>
            <a:off x="517525" y="17668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6203" name="Text Box 11"/>
          <p:cNvSpPr txBox="1"/>
          <p:nvPr/>
        </p:nvSpPr>
        <p:spPr>
          <a:xfrm>
            <a:off x="1295400" y="2438400"/>
            <a:ext cx="3494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11, 011; 11. 011000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6204" name="Text Box 12"/>
          <p:cNvSpPr txBox="1"/>
          <p:nvPr/>
        </p:nvSpPr>
        <p:spPr>
          <a:xfrm>
            <a:off x="5105400" y="2438400"/>
            <a:ext cx="3476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11, 100; 00. 111000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6205" name="Text Box 13"/>
          <p:cNvSpPr txBox="1"/>
          <p:nvPr/>
        </p:nvSpPr>
        <p:spPr>
          <a:xfrm>
            <a:off x="1203325" y="3073400"/>
            <a:ext cx="11795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① 对阶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6206" name="Text Box 14"/>
          <p:cNvSpPr txBox="1"/>
          <p:nvPr/>
        </p:nvSpPr>
        <p:spPr>
          <a:xfrm>
            <a:off x="1812925" y="3632200"/>
            <a:ext cx="26939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Δ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– 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6207" name="Text Box 15"/>
          <p:cNvSpPr txBox="1"/>
          <p:nvPr/>
        </p:nvSpPr>
        <p:spPr>
          <a:xfrm>
            <a:off x="4435475" y="3667125"/>
            <a:ext cx="18891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 11, 011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6208" name="Text Box 16"/>
          <p:cNvSpPr txBox="1"/>
          <p:nvPr/>
        </p:nvSpPr>
        <p:spPr>
          <a:xfrm>
            <a:off x="4668838" y="4038600"/>
            <a:ext cx="21891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00, 100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6209" name="Text Box 17"/>
          <p:cNvSpPr txBox="1"/>
          <p:nvPr/>
        </p:nvSpPr>
        <p:spPr>
          <a:xfrm>
            <a:off x="4684713" y="4495800"/>
            <a:ext cx="16398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11, 111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6210" name="Line 18"/>
          <p:cNvSpPr/>
          <p:nvPr/>
        </p:nvSpPr>
        <p:spPr>
          <a:xfrm>
            <a:off x="4419600" y="4495800"/>
            <a:ext cx="1447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6211" name="Text Box 19"/>
          <p:cNvSpPr txBox="1"/>
          <p:nvPr/>
        </p:nvSpPr>
        <p:spPr>
          <a:xfrm>
            <a:off x="1889125" y="5181600"/>
            <a:ext cx="14843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阶差为 –1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20"/>
          <p:cNvGrpSpPr/>
          <p:nvPr/>
        </p:nvGrpSpPr>
        <p:grpSpPr>
          <a:xfrm>
            <a:off x="3946525" y="5181600"/>
            <a:ext cx="2379663" cy="457200"/>
            <a:chOff x="2486" y="3072"/>
            <a:chExt cx="1499" cy="288"/>
          </a:xfrm>
        </p:grpSpPr>
        <p:sp>
          <p:nvSpPr>
            <p:cNvPr id="141332" name="Text Box 21"/>
            <p:cNvSpPr txBox="1"/>
            <p:nvPr/>
          </p:nvSpPr>
          <p:spPr>
            <a:xfrm>
              <a:off x="2486" y="3072"/>
              <a:ext cx="1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∴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1,   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33" name="Line 22"/>
            <p:cNvSpPr/>
            <p:nvPr/>
          </p:nvSpPr>
          <p:spPr>
            <a:xfrm>
              <a:off x="2928" y="3216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776215" name="Text Box 23"/>
          <p:cNvSpPr txBox="1"/>
          <p:nvPr/>
        </p:nvSpPr>
        <p:spPr>
          <a:xfrm>
            <a:off x="1520825" y="5943600"/>
            <a:ext cx="39227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∴ [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补'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11, 100; 11. 101100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6216" name="Text Box 24"/>
          <p:cNvSpPr txBox="1"/>
          <p:nvPr/>
        </p:nvSpPr>
        <p:spPr>
          <a:xfrm>
            <a:off x="1600200" y="1819275"/>
            <a:ext cx="30972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– 0.101000)×2</a:t>
            </a:r>
            <a:r>
              <a:rPr lang="zh-CN" altLang="en-US" sz="20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-101</a:t>
            </a:r>
            <a:endParaRPr lang="en-US" altLang="zh-CN" sz="2000" baseline="4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6217" name="Text Box 25"/>
          <p:cNvSpPr txBox="1"/>
          <p:nvPr/>
        </p:nvSpPr>
        <p:spPr>
          <a:xfrm>
            <a:off x="5437188" y="1828800"/>
            <a:ext cx="29225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0.111000)×2</a:t>
            </a:r>
            <a:r>
              <a:rPr lang="zh-CN" altLang="en-US" sz="20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-100</a:t>
            </a:r>
            <a:endParaRPr lang="en-US" altLang="zh-CN" sz="2000" baseline="4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76218" name="Text Box 26"/>
          <p:cNvSpPr txBox="1"/>
          <p:nvPr/>
        </p:nvSpPr>
        <p:spPr>
          <a:xfrm>
            <a:off x="4419600" y="4038600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1338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6.4.1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7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77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7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7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7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02" grpId="0"/>
      <p:bldP spid="776203" grpId="0"/>
      <p:bldP spid="776204" grpId="0"/>
      <p:bldP spid="776205" grpId="0"/>
      <p:bldP spid="776206" grpId="0"/>
      <p:bldP spid="776207" grpId="0"/>
      <p:bldP spid="776208" grpId="0"/>
      <p:bldP spid="776209" grpId="0"/>
      <p:bldP spid="776211" grpId="0"/>
      <p:bldP spid="776215" grpId="0"/>
      <p:bldP spid="776216" grpId="0"/>
      <p:bldP spid="776217" grpId="0"/>
      <p:bldP spid="77621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Text Box 2"/>
          <p:cNvSpPr txBox="1"/>
          <p:nvPr/>
        </p:nvSpPr>
        <p:spPr>
          <a:xfrm>
            <a:off x="990600" y="511175"/>
            <a:ext cx="3754438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② 尾数求和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7219" name="Text Box 3"/>
          <p:cNvSpPr txBox="1"/>
          <p:nvPr/>
        </p:nvSpPr>
        <p:spPr>
          <a:xfrm>
            <a:off x="2514600" y="1143000"/>
            <a:ext cx="30305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11. 101100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7220" name="Text Box 4"/>
          <p:cNvSpPr txBox="1"/>
          <p:nvPr/>
        </p:nvSpPr>
        <p:spPr>
          <a:xfrm>
            <a:off x="2419350" y="1624013"/>
            <a:ext cx="30892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[–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11. 001000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7221" name="Line 5"/>
          <p:cNvSpPr/>
          <p:nvPr/>
        </p:nvSpPr>
        <p:spPr>
          <a:xfrm>
            <a:off x="2057400" y="2133600"/>
            <a:ext cx="3403600" cy="95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7222" name="Text Box 6"/>
          <p:cNvSpPr txBox="1"/>
          <p:nvPr/>
        </p:nvSpPr>
        <p:spPr>
          <a:xfrm>
            <a:off x="2016125" y="1676400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7223" name="Text Box 7"/>
          <p:cNvSpPr txBox="1"/>
          <p:nvPr/>
        </p:nvSpPr>
        <p:spPr>
          <a:xfrm>
            <a:off x="3562350" y="2133600"/>
            <a:ext cx="20955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110. 110100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7224" name="Text Box 8"/>
          <p:cNvSpPr txBox="1"/>
          <p:nvPr/>
        </p:nvSpPr>
        <p:spPr>
          <a:xfrm>
            <a:off x="990600" y="2590800"/>
            <a:ext cx="2890838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③ 右规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7225" name="Text Box 9"/>
          <p:cNvSpPr txBox="1"/>
          <p:nvPr/>
        </p:nvSpPr>
        <p:spPr>
          <a:xfrm>
            <a:off x="2301875" y="3200400"/>
            <a:ext cx="45735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11, 100; 10. 110100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7226" name="Text Box 10"/>
          <p:cNvSpPr txBox="1"/>
          <p:nvPr/>
        </p:nvSpPr>
        <p:spPr>
          <a:xfrm>
            <a:off x="2301875" y="4419600"/>
            <a:ext cx="45354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16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11, 101; 11. 011010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7227" name="Text Box 11"/>
          <p:cNvSpPr txBox="1"/>
          <p:nvPr/>
        </p:nvSpPr>
        <p:spPr>
          <a:xfrm>
            <a:off x="1812925" y="3810000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右规后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7228" name="Text Box 12"/>
          <p:cNvSpPr txBox="1"/>
          <p:nvPr/>
        </p:nvSpPr>
        <p:spPr>
          <a:xfrm>
            <a:off x="2266950" y="5181600"/>
            <a:ext cx="42068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–0.100110)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-11</a:t>
            </a:r>
            <a:endParaRPr lang="en-US" altLang="zh-CN" sz="2400" baseline="4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3521075" y="5791200"/>
            <a:ext cx="2022475" cy="762000"/>
            <a:chOff x="1839" y="3648"/>
            <a:chExt cx="1274" cy="480"/>
          </a:xfrm>
        </p:grpSpPr>
        <p:sp>
          <p:nvSpPr>
            <p:cNvPr id="142349" name="Text Box 14"/>
            <p:cNvSpPr txBox="1"/>
            <p:nvPr/>
          </p:nvSpPr>
          <p:spPr>
            <a:xfrm>
              <a:off x="1839" y="3705"/>
              <a:ext cx="127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(– </a:t>
              </a:r>
              <a:r>
                <a:rPr lang="zh-CN" altLang="en-US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—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-3</a:t>
              </a:r>
              <a:endParaRPr lang="zh-CN" altLang="en-US" sz="2800" baseline="4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350" name="Text Box 15"/>
            <p:cNvSpPr txBox="1"/>
            <p:nvPr/>
          </p:nvSpPr>
          <p:spPr>
            <a:xfrm>
              <a:off x="2288" y="3648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19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2351" name="Text Box 16"/>
            <p:cNvSpPr txBox="1"/>
            <p:nvPr/>
          </p:nvSpPr>
          <p:spPr>
            <a:xfrm>
              <a:off x="2288" y="3840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77233" name="AutoShape 17"/>
          <p:cNvSpPr/>
          <p:nvPr/>
        </p:nvSpPr>
        <p:spPr>
          <a:xfrm>
            <a:off x="3644900" y="2230438"/>
            <a:ext cx="228600" cy="339725"/>
          </a:xfrm>
          <a:prstGeom prst="wedgeRoundRectCallout">
            <a:avLst>
              <a:gd name="adj1" fmla="val -162500"/>
              <a:gd name="adj2" fmla="val 50000"/>
              <a:gd name="adj3" fmla="val 16667"/>
            </a:avLst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2353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6.4.1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77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7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7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7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7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7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7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7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/>
      <p:bldP spid="777220" grpId="0"/>
      <p:bldP spid="777222" grpId="0"/>
      <p:bldP spid="777223" grpId="0"/>
      <p:bldP spid="777224" grpId="0"/>
      <p:bldP spid="777225" grpId="0"/>
      <p:bldP spid="777226" grpId="0"/>
      <p:bldP spid="777227" grpId="0"/>
      <p:bldP spid="777228" grpId="0"/>
      <p:bldP spid="77723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Text Box 2"/>
          <p:cNvSpPr txBox="1"/>
          <p:nvPr/>
        </p:nvSpPr>
        <p:spPr>
          <a:xfrm>
            <a:off x="179388" y="115888"/>
            <a:ext cx="4300537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5. </a:t>
            </a:r>
            <a:r>
              <a:rPr lang="zh-CN" altLang="en-US" sz="4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溢出判断</a:t>
            </a:r>
            <a:endParaRPr lang="zh-CN" altLang="en-US" sz="4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Text Box 3"/>
          <p:cNvSpPr txBox="1"/>
          <p:nvPr/>
        </p:nvSpPr>
        <p:spPr>
          <a:xfrm>
            <a:off x="323850" y="908050"/>
            <a:ext cx="7866063" cy="15795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15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设机器数为补码，尾数为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规格化形式，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并假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设阶符取 2 位，阶码的数值部分取 7 位，数符取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 位，尾数取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位，则该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在数轴上的表示为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762000" y="2951163"/>
            <a:ext cx="7315200" cy="935037"/>
            <a:chOff x="480" y="1859"/>
            <a:chExt cx="4608" cy="589"/>
          </a:xfrm>
        </p:grpSpPr>
        <p:sp>
          <p:nvSpPr>
            <p:cNvPr id="143364" name="Line 5"/>
            <p:cNvSpPr/>
            <p:nvPr/>
          </p:nvSpPr>
          <p:spPr>
            <a:xfrm>
              <a:off x="480" y="2448"/>
              <a:ext cx="4608" cy="0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3365" name="Rectangle 6"/>
            <p:cNvSpPr/>
            <p:nvPr/>
          </p:nvSpPr>
          <p:spPr>
            <a:xfrm>
              <a:off x="480" y="2160"/>
              <a:ext cx="732" cy="28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366" name="Rectangle 7"/>
            <p:cNvSpPr/>
            <p:nvPr/>
          </p:nvSpPr>
          <p:spPr>
            <a:xfrm>
              <a:off x="2400" y="2160"/>
              <a:ext cx="732" cy="28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>
                <a:buSzTx/>
              </a:pP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367" name="Rectangle 8"/>
            <p:cNvSpPr/>
            <p:nvPr/>
          </p:nvSpPr>
          <p:spPr>
            <a:xfrm>
              <a:off x="4320" y="2162"/>
              <a:ext cx="732" cy="286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952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368" name="Text Box 9"/>
            <p:cNvSpPr txBox="1"/>
            <p:nvPr/>
          </p:nvSpPr>
          <p:spPr>
            <a:xfrm>
              <a:off x="566" y="1859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上溢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369" name="Text Box 10"/>
            <p:cNvSpPr txBox="1"/>
            <p:nvPr/>
          </p:nvSpPr>
          <p:spPr>
            <a:xfrm>
              <a:off x="2506" y="1859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下溢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370" name="Text Box 11"/>
            <p:cNvSpPr txBox="1"/>
            <p:nvPr/>
          </p:nvSpPr>
          <p:spPr>
            <a:xfrm>
              <a:off x="4426" y="1859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上溢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371" name="Text Box 12"/>
            <p:cNvSpPr txBox="1"/>
            <p:nvPr/>
          </p:nvSpPr>
          <p:spPr>
            <a:xfrm>
              <a:off x="1392" y="1962"/>
              <a:ext cx="760" cy="4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对应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负浮点数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372" name="Text Box 13"/>
            <p:cNvSpPr txBox="1"/>
            <p:nvPr/>
          </p:nvSpPr>
          <p:spPr>
            <a:xfrm>
              <a:off x="3320" y="1968"/>
              <a:ext cx="760" cy="4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对应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正浮点数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762000" y="4595813"/>
            <a:ext cx="2554288" cy="463550"/>
            <a:chOff x="480" y="2799"/>
            <a:chExt cx="1609" cy="292"/>
          </a:xfrm>
        </p:grpSpPr>
        <p:sp>
          <p:nvSpPr>
            <p:cNvPr id="143374" name="Text Box 15"/>
            <p:cNvSpPr txBox="1"/>
            <p:nvPr/>
          </p:nvSpPr>
          <p:spPr>
            <a:xfrm>
              <a:off x="480" y="2841"/>
              <a:ext cx="16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00,1111111;11.00      0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375" name="Text Box 16"/>
            <p:cNvSpPr txBox="1"/>
            <p:nvPr/>
          </p:nvSpPr>
          <p:spPr>
            <a:xfrm>
              <a:off x="1633" y="2799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7"/>
          <p:cNvGrpSpPr/>
          <p:nvPr/>
        </p:nvGrpSpPr>
        <p:grpSpPr>
          <a:xfrm>
            <a:off x="6030913" y="4595813"/>
            <a:ext cx="2427287" cy="463550"/>
            <a:chOff x="3799" y="2799"/>
            <a:chExt cx="1529" cy="292"/>
          </a:xfrm>
        </p:grpSpPr>
        <p:sp>
          <p:nvSpPr>
            <p:cNvPr id="143377" name="Text Box 18"/>
            <p:cNvSpPr txBox="1"/>
            <p:nvPr/>
          </p:nvSpPr>
          <p:spPr>
            <a:xfrm>
              <a:off x="3799" y="2841"/>
              <a:ext cx="152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00,1111111;00.11    1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378" name="Text Box 19"/>
            <p:cNvSpPr txBox="1"/>
            <p:nvPr/>
          </p:nvSpPr>
          <p:spPr>
            <a:xfrm>
              <a:off x="4907" y="2799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1981200" y="6019800"/>
            <a:ext cx="2554288" cy="442913"/>
            <a:chOff x="1248" y="3705"/>
            <a:chExt cx="1609" cy="279"/>
          </a:xfrm>
        </p:grpSpPr>
        <p:sp>
          <p:nvSpPr>
            <p:cNvPr id="143380" name="Text Box 21"/>
            <p:cNvSpPr txBox="1"/>
            <p:nvPr/>
          </p:nvSpPr>
          <p:spPr>
            <a:xfrm>
              <a:off x="1248" y="3734"/>
              <a:ext cx="16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11,0000000;11.011    1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381" name="Text Box 22"/>
            <p:cNvSpPr txBox="1"/>
            <p:nvPr/>
          </p:nvSpPr>
          <p:spPr>
            <a:xfrm>
              <a:off x="2472" y="3705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4267200" y="5295900"/>
            <a:ext cx="2681288" cy="471488"/>
            <a:chOff x="2688" y="3255"/>
            <a:chExt cx="1689" cy="297"/>
          </a:xfrm>
        </p:grpSpPr>
        <p:sp>
          <p:nvSpPr>
            <p:cNvPr id="143383" name="Text Box 24"/>
            <p:cNvSpPr txBox="1"/>
            <p:nvPr/>
          </p:nvSpPr>
          <p:spPr>
            <a:xfrm>
              <a:off x="2688" y="3302"/>
              <a:ext cx="16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11,0000000;00.100      0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384" name="Text Box 25"/>
            <p:cNvSpPr txBox="1"/>
            <p:nvPr/>
          </p:nvSpPr>
          <p:spPr>
            <a:xfrm>
              <a:off x="3960" y="3255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" name="Text Box 26"/>
          <p:cNvSpPr txBox="1"/>
          <p:nvPr/>
        </p:nvSpPr>
        <p:spPr>
          <a:xfrm>
            <a:off x="1279525" y="5029200"/>
            <a:ext cx="125095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127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×(–1)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" name="Text Box 27"/>
          <p:cNvSpPr txBox="1"/>
          <p:nvPr/>
        </p:nvSpPr>
        <p:spPr>
          <a:xfrm>
            <a:off x="2344738" y="6461125"/>
            <a:ext cx="2006600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– 2</a:t>
            </a:r>
            <a:r>
              <a:rPr lang="zh-CN" altLang="en-US" sz="20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-128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×(2</a:t>
            </a:r>
            <a:r>
              <a:rPr lang="zh-CN" altLang="en-US" sz="20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+ 2</a:t>
            </a:r>
            <a:r>
              <a:rPr lang="zh-CN" altLang="en-US" sz="20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000" i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Text Box 28"/>
          <p:cNvSpPr txBox="1"/>
          <p:nvPr/>
        </p:nvSpPr>
        <p:spPr>
          <a:xfrm>
            <a:off x="4881563" y="5775325"/>
            <a:ext cx="11525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-128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×2</a:t>
            </a:r>
            <a:r>
              <a:rPr lang="zh-CN" altLang="en-US" sz="20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29"/>
          <p:cNvSpPr txBox="1"/>
          <p:nvPr/>
        </p:nvSpPr>
        <p:spPr>
          <a:xfrm>
            <a:off x="6561138" y="5029200"/>
            <a:ext cx="1533525" cy="4000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127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×(1–2</a:t>
            </a:r>
            <a:r>
              <a:rPr lang="zh-CN" altLang="en-US" sz="20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000" i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30"/>
          <p:cNvGrpSpPr/>
          <p:nvPr/>
        </p:nvGrpSpPr>
        <p:grpSpPr>
          <a:xfrm>
            <a:off x="1282700" y="3886200"/>
            <a:ext cx="1841500" cy="838200"/>
            <a:chOff x="808" y="2448"/>
            <a:chExt cx="1160" cy="528"/>
          </a:xfrm>
        </p:grpSpPr>
        <p:sp>
          <p:nvSpPr>
            <p:cNvPr id="143390" name="Line 31"/>
            <p:cNvSpPr/>
            <p:nvPr/>
          </p:nvSpPr>
          <p:spPr>
            <a:xfrm flipV="1">
              <a:off x="1200" y="2448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43391" name="Text Box 32"/>
            <p:cNvSpPr txBox="1"/>
            <p:nvPr/>
          </p:nvSpPr>
          <p:spPr>
            <a:xfrm>
              <a:off x="808" y="2707"/>
              <a:ext cx="116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最小负数</a:t>
              </a:r>
              <a:endPara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33"/>
          <p:cNvGrpSpPr/>
          <p:nvPr/>
        </p:nvGrpSpPr>
        <p:grpSpPr>
          <a:xfrm>
            <a:off x="2933700" y="3886200"/>
            <a:ext cx="1308100" cy="2255838"/>
            <a:chOff x="1848" y="2448"/>
            <a:chExt cx="824" cy="1421"/>
          </a:xfrm>
        </p:grpSpPr>
        <p:sp>
          <p:nvSpPr>
            <p:cNvPr id="143393" name="Line 34"/>
            <p:cNvSpPr/>
            <p:nvPr/>
          </p:nvSpPr>
          <p:spPr>
            <a:xfrm flipV="1">
              <a:off x="2400" y="2448"/>
              <a:ext cx="0" cy="11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43394" name="Text Box 35"/>
            <p:cNvSpPr txBox="1"/>
            <p:nvPr/>
          </p:nvSpPr>
          <p:spPr>
            <a:xfrm>
              <a:off x="1848" y="3600"/>
              <a:ext cx="8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最大负数</a:t>
              </a:r>
              <a:endPara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36"/>
          <p:cNvGrpSpPr/>
          <p:nvPr/>
        </p:nvGrpSpPr>
        <p:grpSpPr>
          <a:xfrm>
            <a:off x="4584700" y="3886200"/>
            <a:ext cx="1308100" cy="1525588"/>
            <a:chOff x="2888" y="2448"/>
            <a:chExt cx="824" cy="961"/>
          </a:xfrm>
        </p:grpSpPr>
        <p:sp>
          <p:nvSpPr>
            <p:cNvPr id="143396" name="Line 37"/>
            <p:cNvSpPr/>
            <p:nvPr/>
          </p:nvSpPr>
          <p:spPr>
            <a:xfrm flipV="1">
              <a:off x="3120" y="2448"/>
              <a:ext cx="0" cy="7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43397" name="Text Box 38"/>
            <p:cNvSpPr txBox="1"/>
            <p:nvPr/>
          </p:nvSpPr>
          <p:spPr>
            <a:xfrm>
              <a:off x="2888" y="3140"/>
              <a:ext cx="8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最小正数</a:t>
              </a:r>
              <a:endPara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39"/>
          <p:cNvGrpSpPr/>
          <p:nvPr/>
        </p:nvGrpSpPr>
        <p:grpSpPr>
          <a:xfrm>
            <a:off x="6235700" y="3886200"/>
            <a:ext cx="1308100" cy="838200"/>
            <a:chOff x="3928" y="2448"/>
            <a:chExt cx="824" cy="528"/>
          </a:xfrm>
        </p:grpSpPr>
        <p:sp>
          <p:nvSpPr>
            <p:cNvPr id="143399" name="Line 40"/>
            <p:cNvSpPr/>
            <p:nvPr/>
          </p:nvSpPr>
          <p:spPr>
            <a:xfrm flipV="1">
              <a:off x="4320" y="2448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43400" name="Text Box 41"/>
            <p:cNvSpPr txBox="1"/>
            <p:nvPr/>
          </p:nvSpPr>
          <p:spPr>
            <a:xfrm>
              <a:off x="3928" y="2707"/>
              <a:ext cx="824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最大正数</a:t>
              </a:r>
              <a:endPara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42"/>
          <p:cNvGrpSpPr/>
          <p:nvPr/>
        </p:nvGrpSpPr>
        <p:grpSpPr>
          <a:xfrm>
            <a:off x="4213225" y="3771900"/>
            <a:ext cx="336550" cy="669925"/>
            <a:chOff x="2654" y="2280"/>
            <a:chExt cx="212" cy="422"/>
          </a:xfrm>
        </p:grpSpPr>
        <p:sp>
          <p:nvSpPr>
            <p:cNvPr id="143402" name="Line 43"/>
            <p:cNvSpPr/>
            <p:nvPr/>
          </p:nvSpPr>
          <p:spPr>
            <a:xfrm>
              <a:off x="2748" y="228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3403" name="Text Box 44"/>
            <p:cNvSpPr txBox="1"/>
            <p:nvPr/>
          </p:nvSpPr>
          <p:spPr>
            <a:xfrm>
              <a:off x="2654" y="241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" name="Text Box 45"/>
          <p:cNvSpPr txBox="1"/>
          <p:nvPr/>
        </p:nvSpPr>
        <p:spPr>
          <a:xfrm>
            <a:off x="38100" y="3581400"/>
            <a:ext cx="1646238" cy="7699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阶码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01, ××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···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Text Box 46"/>
          <p:cNvSpPr txBox="1"/>
          <p:nvPr/>
        </p:nvSpPr>
        <p:spPr>
          <a:xfrm>
            <a:off x="7391400" y="3581400"/>
            <a:ext cx="1646238" cy="7699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阶码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01, ××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···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Text Box 47"/>
          <p:cNvSpPr txBox="1"/>
          <p:nvPr/>
        </p:nvSpPr>
        <p:spPr>
          <a:xfrm>
            <a:off x="3351213" y="2590800"/>
            <a:ext cx="2224087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阶码 10, ××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···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Rectangle 48"/>
          <p:cNvSpPr/>
          <p:nvPr/>
        </p:nvSpPr>
        <p:spPr>
          <a:xfrm>
            <a:off x="5597525" y="2590800"/>
            <a:ext cx="17176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按机器零处理</a:t>
            </a:r>
            <a:endParaRPr lang="zh-CN" altLang="en-US" sz="20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8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6.4.1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73" grpId="0"/>
      <p:bldP spid="74" grpId="0"/>
      <p:bldP spid="75" grpId="0"/>
      <p:bldP spid="76" grpId="0"/>
      <p:bldP spid="92" grpId="0"/>
      <p:bldP spid="93" grpId="0"/>
      <p:bldP spid="94" grpId="0"/>
      <p:bldP spid="95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Text Box 2"/>
          <p:cNvSpPr txBox="1"/>
          <p:nvPr/>
        </p:nvSpPr>
        <p:spPr>
          <a:xfrm>
            <a:off x="323850" y="188913"/>
            <a:ext cx="5486400" cy="7699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6.4.2 </a:t>
            </a:r>
            <a:r>
              <a:rPr lang="zh-CN" altLang="en-US" sz="4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浮点乘除运算</a:t>
            </a:r>
            <a:endParaRPr lang="zh-CN" altLang="en-US" sz="4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79267" name="Text Box 3"/>
          <p:cNvSpPr txBox="1"/>
          <p:nvPr/>
        </p:nvSpPr>
        <p:spPr>
          <a:xfrm>
            <a:off x="1535113" y="990600"/>
            <a:ext cx="16652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en-US" altLang="zh-CN" sz="2400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400" i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9268" name="Text Box 4"/>
          <p:cNvSpPr txBox="1"/>
          <p:nvPr/>
        </p:nvSpPr>
        <p:spPr>
          <a:xfrm>
            <a:off x="3576638" y="1000125"/>
            <a:ext cx="1619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en-US" altLang="zh-CN" sz="2400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i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9269" name="Text Box 5"/>
          <p:cNvSpPr txBox="1"/>
          <p:nvPr/>
        </p:nvSpPr>
        <p:spPr>
          <a:xfrm>
            <a:off x="468313" y="1511300"/>
            <a:ext cx="12541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1. 乘法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9270" name="Text Box 6"/>
          <p:cNvSpPr txBox="1"/>
          <p:nvPr/>
        </p:nvSpPr>
        <p:spPr>
          <a:xfrm>
            <a:off x="1992313" y="1905000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i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9271" name="Text Box 7"/>
          <p:cNvSpPr txBox="1"/>
          <p:nvPr/>
        </p:nvSpPr>
        <p:spPr>
          <a:xfrm>
            <a:off x="468313" y="2376488"/>
            <a:ext cx="12541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2. 除法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2308225" y="2590800"/>
            <a:ext cx="2471738" cy="904875"/>
            <a:chOff x="1733" y="1686"/>
            <a:chExt cx="1557" cy="570"/>
          </a:xfrm>
        </p:grpSpPr>
        <p:sp>
          <p:nvSpPr>
            <p:cNvPr id="144392" name="Text Box 9"/>
            <p:cNvSpPr txBox="1"/>
            <p:nvPr/>
          </p:nvSpPr>
          <p:spPr>
            <a:xfrm>
              <a:off x="1733" y="1696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393" name="Text Box 10"/>
            <p:cNvSpPr txBox="1"/>
            <p:nvPr/>
          </p:nvSpPr>
          <p:spPr>
            <a:xfrm>
              <a:off x="1733" y="1894"/>
              <a:ext cx="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394" name="Line 11"/>
            <p:cNvSpPr/>
            <p:nvPr/>
          </p:nvSpPr>
          <p:spPr>
            <a:xfrm>
              <a:off x="1743" y="199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4395" name="Text Box 12"/>
            <p:cNvSpPr txBox="1"/>
            <p:nvPr/>
          </p:nvSpPr>
          <p:spPr>
            <a:xfrm>
              <a:off x="1973" y="1792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396" name="Line 13"/>
            <p:cNvSpPr/>
            <p:nvPr/>
          </p:nvSpPr>
          <p:spPr>
            <a:xfrm>
              <a:off x="2256" y="199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4397" name="Text Box 14"/>
            <p:cNvSpPr txBox="1"/>
            <p:nvPr/>
          </p:nvSpPr>
          <p:spPr>
            <a:xfrm>
              <a:off x="2223" y="1686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zh-CN" altLang="en-US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4398" name="Text Box 15"/>
            <p:cNvSpPr txBox="1"/>
            <p:nvPr/>
          </p:nvSpPr>
          <p:spPr>
            <a:xfrm>
              <a:off x="2223" y="1968"/>
              <a:ext cx="2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zh-CN" altLang="en-US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4399" name="Text Box 16"/>
            <p:cNvSpPr txBox="1"/>
            <p:nvPr/>
          </p:nvSpPr>
          <p:spPr>
            <a:xfrm>
              <a:off x="2501" y="1792"/>
              <a:ext cx="7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i="1" baseline="6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i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aseline="6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i="1" baseline="6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i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zh-CN" altLang="en-US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79281" name="Text Box 17"/>
          <p:cNvSpPr txBox="1"/>
          <p:nvPr/>
        </p:nvSpPr>
        <p:spPr>
          <a:xfrm>
            <a:off x="893763" y="3914775"/>
            <a:ext cx="81248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阶码采用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补码定点加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（乘法）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（除法）运算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9282" name="Text Box 18"/>
          <p:cNvSpPr txBox="1"/>
          <p:nvPr/>
        </p:nvSpPr>
        <p:spPr>
          <a:xfrm>
            <a:off x="909638" y="4502150"/>
            <a:ext cx="52133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尾数乘除同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定点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运算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9283" name="Text Box 19"/>
          <p:cNvSpPr txBox="1"/>
          <p:nvPr/>
        </p:nvSpPr>
        <p:spPr>
          <a:xfrm>
            <a:off x="468313" y="5729288"/>
            <a:ext cx="26828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4. 浮点运算部件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9284" name="Text Box 20"/>
          <p:cNvSpPr txBox="1"/>
          <p:nvPr/>
        </p:nvSpPr>
        <p:spPr>
          <a:xfrm>
            <a:off x="1535113" y="6186488"/>
            <a:ext cx="48275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阶码运算部件，尾数运算部件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9285" name="Text Box 21"/>
          <p:cNvSpPr txBox="1"/>
          <p:nvPr/>
        </p:nvSpPr>
        <p:spPr>
          <a:xfrm>
            <a:off x="484188" y="3443288"/>
            <a:ext cx="12541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3. 步骤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9286" name="Text Box 22"/>
          <p:cNvSpPr txBox="1"/>
          <p:nvPr/>
        </p:nvSpPr>
        <p:spPr>
          <a:xfrm>
            <a:off x="889000" y="5119688"/>
            <a:ext cx="24907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规格化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7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7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7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/>
      <p:bldP spid="779268" grpId="0"/>
      <p:bldP spid="779269" grpId="0"/>
      <p:bldP spid="779270" grpId="0"/>
      <p:bldP spid="779271" grpId="0"/>
      <p:bldP spid="779281" grpId="0"/>
      <p:bldP spid="779282" grpId="0"/>
      <p:bldP spid="779283" grpId="0"/>
      <p:bldP spid="779284" grpId="0"/>
      <p:bldP spid="779285" grpId="0"/>
      <p:bldP spid="779286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标题 1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775575" cy="762000"/>
          </a:xfrm>
        </p:spPr>
        <p:txBody>
          <a:bodyPr vert="horz" wrap="square" lIns="91440" tIns="45720" rIns="91440" bIns="45720" anchor="ctr"/>
          <a:p>
            <a:r>
              <a:rPr lang="en-US" altLang="zh-CN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6.4.3 </a:t>
            </a:r>
            <a:r>
              <a:rPr lang="zh-CN" altLang="en-US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浮点运算所需的硬件配置</a:t>
            </a:r>
            <a:endParaRPr lang="zh-CN" altLang="en-US" sz="4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412875"/>
            <a:ext cx="7345363" cy="4608513"/>
          </a:xfr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主要由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个定点运算部件组成：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阶码运算部件，用来完成阶码加、减以及控制对阶时小阶的尾数右移次数和规格化时对阶码的调整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尾数运算部件，用来完成尾数的四则运算以及判断尾数是否已规格化，和判断运算结果是否溢出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charRg st="15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charRg st="60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Rectangle 2"/>
          <p:cNvSpPr>
            <a:spLocks noGrp="1"/>
          </p:cNvSpPr>
          <p:nvPr>
            <p:ph type="title"/>
          </p:nvPr>
        </p:nvSpPr>
        <p:spPr>
          <a:xfrm>
            <a:off x="1187450" y="476250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6.5 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算术逻辑单元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6434" name="Rectangle 3"/>
          <p:cNvSpPr>
            <a:spLocks noGrp="1"/>
          </p:cNvSpPr>
          <p:nvPr>
            <p:ph idx="1"/>
          </p:nvPr>
        </p:nvSpPr>
        <p:spPr>
          <a:xfrm>
            <a:off x="2971800" y="2667000"/>
            <a:ext cx="3733800" cy="1219200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6.5.1 ALU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电路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6.5.2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快速进位链（略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）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hlinkClick r:id="rId2" action="ppaction://hlinksldjump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6.5.1 ALU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电路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4" name="Text Box 4"/>
          <p:cNvSpPr txBox="1"/>
          <p:nvPr/>
        </p:nvSpPr>
        <p:spPr>
          <a:xfrm>
            <a:off x="5184775" y="1420813"/>
            <a:ext cx="2032000" cy="16827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45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组合逻辑电路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不同取值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不同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5"/>
          <p:cNvSpPr txBox="1"/>
          <p:nvPr/>
        </p:nvSpPr>
        <p:spPr>
          <a:xfrm>
            <a:off x="765175" y="3846513"/>
            <a:ext cx="338296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四位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ALU    74181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 Box 6"/>
          <p:cNvSpPr txBox="1"/>
          <p:nvPr/>
        </p:nvSpPr>
        <p:spPr>
          <a:xfrm>
            <a:off x="1908175" y="4489450"/>
            <a:ext cx="38258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算术运算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7"/>
          <p:cNvSpPr txBox="1"/>
          <p:nvPr/>
        </p:nvSpPr>
        <p:spPr>
          <a:xfrm>
            <a:off x="1908175" y="5072063"/>
            <a:ext cx="40544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1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逻辑运算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 Box 8"/>
          <p:cNvSpPr txBox="1"/>
          <p:nvPr/>
        </p:nvSpPr>
        <p:spPr>
          <a:xfrm>
            <a:off x="1908175" y="5656263"/>
            <a:ext cx="64166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~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不同取值，可做不同运算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1385888" y="1412875"/>
            <a:ext cx="2925762" cy="2408238"/>
            <a:chOff x="957" y="1167"/>
            <a:chExt cx="1843" cy="1517"/>
          </a:xfrm>
        </p:grpSpPr>
        <p:sp>
          <p:nvSpPr>
            <p:cNvPr id="147464" name="Freeform 10"/>
            <p:cNvSpPr/>
            <p:nvPr/>
          </p:nvSpPr>
          <p:spPr>
            <a:xfrm>
              <a:off x="957" y="1677"/>
              <a:ext cx="1443" cy="57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480" y="6"/>
                </a:cxn>
                <a:cxn ang="0">
                  <a:pos x="723" y="243"/>
                </a:cxn>
                <a:cxn ang="0">
                  <a:pos x="963" y="0"/>
                </a:cxn>
                <a:cxn ang="0">
                  <a:pos x="1443" y="3"/>
                </a:cxn>
                <a:cxn ang="0">
                  <a:pos x="1056" y="579"/>
                </a:cxn>
                <a:cxn ang="0">
                  <a:pos x="423" y="579"/>
                </a:cxn>
                <a:cxn ang="0">
                  <a:pos x="0" y="6"/>
                </a:cxn>
              </a:cxnLst>
              <a:pathLst>
                <a:path w="1443" h="579">
                  <a:moveTo>
                    <a:pt x="0" y="6"/>
                  </a:moveTo>
                  <a:lnTo>
                    <a:pt x="480" y="6"/>
                  </a:lnTo>
                  <a:lnTo>
                    <a:pt x="723" y="243"/>
                  </a:lnTo>
                  <a:lnTo>
                    <a:pt x="963" y="0"/>
                  </a:lnTo>
                  <a:lnTo>
                    <a:pt x="1443" y="3"/>
                  </a:lnTo>
                  <a:lnTo>
                    <a:pt x="1056" y="579"/>
                  </a:lnTo>
                  <a:lnTo>
                    <a:pt x="423" y="579"/>
                  </a:lnTo>
                  <a:lnTo>
                    <a:pt x="0" y="6"/>
                  </a:lnTo>
                  <a:close/>
                </a:path>
              </a:pathLst>
            </a:custGeom>
            <a:noFill/>
            <a:ln w="38100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7465" name="Text Box 11"/>
            <p:cNvSpPr txBox="1"/>
            <p:nvPr/>
          </p:nvSpPr>
          <p:spPr>
            <a:xfrm>
              <a:off x="1481" y="1942"/>
              <a:ext cx="96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ALU</a:t>
              </a:r>
              <a:endPara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7466" name="Line 12"/>
            <p:cNvSpPr/>
            <p:nvPr/>
          </p:nvSpPr>
          <p:spPr>
            <a:xfrm>
              <a:off x="1200" y="1440"/>
              <a:ext cx="0" cy="24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47467" name="Line 13"/>
            <p:cNvSpPr/>
            <p:nvPr/>
          </p:nvSpPr>
          <p:spPr>
            <a:xfrm>
              <a:off x="2160" y="1440"/>
              <a:ext cx="0" cy="24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47468" name="Text Box 14"/>
            <p:cNvSpPr txBox="1"/>
            <p:nvPr/>
          </p:nvSpPr>
          <p:spPr>
            <a:xfrm>
              <a:off x="1056" y="1193"/>
              <a:ext cx="26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2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2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7469" name="Text Box 15"/>
            <p:cNvSpPr txBox="1"/>
            <p:nvPr/>
          </p:nvSpPr>
          <p:spPr>
            <a:xfrm>
              <a:off x="2016" y="1167"/>
              <a:ext cx="26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2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2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7470" name="Line 16"/>
            <p:cNvSpPr/>
            <p:nvPr/>
          </p:nvSpPr>
          <p:spPr>
            <a:xfrm>
              <a:off x="1680" y="2256"/>
              <a:ext cx="0" cy="192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47471" name="Text Box 17"/>
            <p:cNvSpPr txBox="1"/>
            <p:nvPr/>
          </p:nvSpPr>
          <p:spPr>
            <a:xfrm>
              <a:off x="1584" y="2415"/>
              <a:ext cx="26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lang="en-US" altLang="zh-CN" sz="22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2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7472" name="Line 18"/>
            <p:cNvSpPr/>
            <p:nvPr/>
          </p:nvSpPr>
          <p:spPr>
            <a:xfrm flipH="1">
              <a:off x="2352" y="1824"/>
              <a:ext cx="240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47473" name="Line 19"/>
            <p:cNvSpPr/>
            <p:nvPr/>
          </p:nvSpPr>
          <p:spPr>
            <a:xfrm flipH="1">
              <a:off x="2160" y="2160"/>
              <a:ext cx="240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47474" name="Text Box 20"/>
            <p:cNvSpPr txBox="1"/>
            <p:nvPr/>
          </p:nvSpPr>
          <p:spPr>
            <a:xfrm>
              <a:off x="2246" y="1891"/>
              <a:ext cx="349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7475" name="Text Box 21"/>
            <p:cNvSpPr txBox="1"/>
            <p:nvPr/>
          </p:nvSpPr>
          <p:spPr>
            <a:xfrm>
              <a:off x="2534" y="1865"/>
              <a:ext cx="26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2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2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Text Box 2"/>
          <p:cNvSpPr txBox="1"/>
          <p:nvPr/>
        </p:nvSpPr>
        <p:spPr>
          <a:xfrm>
            <a:off x="354013" y="2697163"/>
            <a:ext cx="47244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例 6.4   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求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0 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的原码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 Box 3"/>
          <p:cNvSpPr txBox="1"/>
          <p:nvPr/>
        </p:nvSpPr>
        <p:spPr>
          <a:xfrm>
            <a:off x="989013" y="3382963"/>
            <a:ext cx="7270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解: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 Box 4"/>
          <p:cNvSpPr txBox="1"/>
          <p:nvPr/>
        </p:nvSpPr>
        <p:spPr>
          <a:xfrm>
            <a:off x="1703388" y="3382963"/>
            <a:ext cx="30480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+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0.0000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8" name="Text Box 5"/>
          <p:cNvSpPr txBox="1"/>
          <p:nvPr/>
        </p:nvSpPr>
        <p:spPr>
          <a:xfrm>
            <a:off x="354013" y="304800"/>
            <a:ext cx="6553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例 6.3   已知 [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0.1101   求 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zh-CN" altLang="en-US" sz="32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Text Box 6"/>
          <p:cNvSpPr txBox="1"/>
          <p:nvPr/>
        </p:nvSpPr>
        <p:spPr>
          <a:xfrm>
            <a:off x="989013" y="1004888"/>
            <a:ext cx="10001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Text Box 7"/>
          <p:cNvSpPr txBox="1"/>
          <p:nvPr/>
        </p:nvSpPr>
        <p:spPr>
          <a:xfrm>
            <a:off x="3540125" y="1758950"/>
            <a:ext cx="3871913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∴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+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0.1101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8"/>
          <p:cNvSpPr txBox="1"/>
          <p:nvPr/>
        </p:nvSpPr>
        <p:spPr>
          <a:xfrm>
            <a:off x="1703388" y="4754563"/>
            <a:ext cx="2995612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同理，对于整数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9"/>
          <p:cNvSpPr txBox="1"/>
          <p:nvPr/>
        </p:nvSpPr>
        <p:spPr>
          <a:xfrm>
            <a:off x="5561013" y="4800600"/>
            <a:ext cx="311467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[+ 0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0,0000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10"/>
          <p:cNvSpPr txBox="1"/>
          <p:nvPr/>
        </p:nvSpPr>
        <p:spPr>
          <a:xfrm>
            <a:off x="4773613" y="3382963"/>
            <a:ext cx="390207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[+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0.0000]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0.0000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2212975" y="4068763"/>
            <a:ext cx="2679700" cy="579437"/>
            <a:chOff x="1555" y="2563"/>
            <a:chExt cx="1688" cy="365"/>
          </a:xfrm>
        </p:grpSpPr>
        <p:sp>
          <p:nvSpPr>
            <p:cNvPr id="21515" name="Text Box 12"/>
            <p:cNvSpPr txBox="1"/>
            <p:nvPr/>
          </p:nvSpPr>
          <p:spPr>
            <a:xfrm>
              <a:off x="1555" y="2563"/>
              <a:ext cx="16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 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0.0000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6" name="Line 13"/>
            <p:cNvSpPr/>
            <p:nvPr/>
          </p:nvSpPr>
          <p:spPr>
            <a:xfrm>
              <a:off x="2013" y="275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14"/>
          <p:cNvGrpSpPr/>
          <p:nvPr/>
        </p:nvGrpSpPr>
        <p:grpSpPr>
          <a:xfrm>
            <a:off x="4789488" y="4068763"/>
            <a:ext cx="3600450" cy="579437"/>
            <a:chOff x="3178" y="2563"/>
            <a:chExt cx="2268" cy="365"/>
          </a:xfrm>
        </p:grpSpPr>
        <p:sp>
          <p:nvSpPr>
            <p:cNvPr id="21518" name="Text Box 15"/>
            <p:cNvSpPr txBox="1"/>
            <p:nvPr/>
          </p:nvSpPr>
          <p:spPr>
            <a:xfrm>
              <a:off x="3178" y="2563"/>
              <a:ext cx="226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0.0000]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1.0000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9" name="Line 16"/>
            <p:cNvSpPr/>
            <p:nvPr/>
          </p:nvSpPr>
          <p:spPr>
            <a:xfrm>
              <a:off x="3334" y="275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17"/>
          <p:cNvGrpSpPr/>
          <p:nvPr/>
        </p:nvGrpSpPr>
        <p:grpSpPr>
          <a:xfrm>
            <a:off x="5588000" y="5516563"/>
            <a:ext cx="2787650" cy="579437"/>
            <a:chOff x="3815" y="3475"/>
            <a:chExt cx="1756" cy="365"/>
          </a:xfrm>
        </p:grpSpPr>
        <p:sp>
          <p:nvSpPr>
            <p:cNvPr id="21521" name="Text Box 18"/>
            <p:cNvSpPr txBox="1"/>
            <p:nvPr/>
          </p:nvSpPr>
          <p:spPr>
            <a:xfrm>
              <a:off x="3815" y="3475"/>
              <a:ext cx="17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   0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1,0000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2" name="Line 19"/>
            <p:cNvSpPr/>
            <p:nvPr/>
          </p:nvSpPr>
          <p:spPr>
            <a:xfrm>
              <a:off x="3984" y="367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" name="Group 20"/>
          <p:cNvGrpSpPr/>
          <p:nvPr/>
        </p:nvGrpSpPr>
        <p:grpSpPr>
          <a:xfrm>
            <a:off x="1878013" y="5943600"/>
            <a:ext cx="3578225" cy="579438"/>
            <a:chOff x="1344" y="3744"/>
            <a:chExt cx="2254" cy="365"/>
          </a:xfrm>
        </p:grpSpPr>
        <p:sp>
          <p:nvSpPr>
            <p:cNvPr id="21524" name="Text Box 21"/>
            <p:cNvSpPr txBox="1"/>
            <p:nvPr/>
          </p:nvSpPr>
          <p:spPr>
            <a:xfrm>
              <a:off x="1344" y="3744"/>
              <a:ext cx="225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∴   [+</a:t>
              </a:r>
              <a:r>
                <a:rPr lang="en-US" altLang="zh-CN" sz="1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0]</a:t>
              </a:r>
              <a:r>
                <a:rPr lang="zh-CN" altLang="en-US" sz="28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≠</a:t>
              </a:r>
              <a:r>
                <a:rPr lang="zh-CN" altLang="en-US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  </a:t>
              </a:r>
              <a:r>
                <a:rPr lang="en-US" altLang="zh-CN" sz="1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0]</a:t>
              </a:r>
              <a:r>
                <a:rPr lang="zh-CN" altLang="en-US" sz="28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5" name="Line 22"/>
            <p:cNvSpPr/>
            <p:nvPr/>
          </p:nvSpPr>
          <p:spPr>
            <a:xfrm>
              <a:off x="2859" y="3936"/>
              <a:ext cx="96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5" name="Text Box 23"/>
          <p:cNvSpPr txBox="1"/>
          <p:nvPr/>
        </p:nvSpPr>
        <p:spPr>
          <a:xfrm>
            <a:off x="1703388" y="1004888"/>
            <a:ext cx="69564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根据 定义 ∵ [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0.1101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27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8" grpId="0"/>
      <p:bldP spid="59" grpId="0"/>
      <p:bldP spid="60" grpId="0"/>
      <p:bldP spid="61" grpId="0"/>
      <p:bldP spid="62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小结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484355" name="Rectangle 3"/>
          <p:cNvSpPr>
            <a:spLocks noGrp="1"/>
          </p:cNvSpPr>
          <p:nvPr>
            <p:ph idx="1"/>
          </p:nvPr>
        </p:nvSpPr>
        <p:spPr>
          <a:xfrm>
            <a:off x="755650" y="1268413"/>
            <a:ext cx="6553200" cy="1512887"/>
          </a:xfrm>
        </p:spPr>
        <p:txBody>
          <a:bodyPr vert="horz" wrap="square" lIns="91440" tIns="45720" rIns="91440" bIns="45720" anchor="t"/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原码的“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0”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有</a:t>
            </a: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种表示方法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原码的特点：简单直观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用原码做加法，情况如下表所示：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2531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Text Box 10"/>
          <p:cNvSpPr txBox="1"/>
          <p:nvPr/>
        </p:nvSpPr>
        <p:spPr>
          <a:xfrm>
            <a:off x="768350" y="3730625"/>
            <a:ext cx="3028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加法       正         正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 Box 11"/>
          <p:cNvSpPr txBox="1"/>
          <p:nvPr/>
        </p:nvSpPr>
        <p:spPr>
          <a:xfrm>
            <a:off x="4730750" y="3708400"/>
            <a:ext cx="54451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12"/>
          <p:cNvSpPr txBox="1"/>
          <p:nvPr/>
        </p:nvSpPr>
        <p:spPr>
          <a:xfrm>
            <a:off x="768350" y="4351338"/>
            <a:ext cx="3028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加法       正         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 Box 13"/>
          <p:cNvSpPr txBox="1"/>
          <p:nvPr/>
        </p:nvSpPr>
        <p:spPr>
          <a:xfrm>
            <a:off x="768350" y="4884738"/>
            <a:ext cx="3028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加法       负         正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14"/>
          <p:cNvSpPr txBox="1"/>
          <p:nvPr/>
        </p:nvSpPr>
        <p:spPr>
          <a:xfrm>
            <a:off x="768350" y="5494338"/>
            <a:ext cx="3028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加法       负         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Text Box 15"/>
          <p:cNvSpPr txBox="1"/>
          <p:nvPr/>
        </p:nvSpPr>
        <p:spPr>
          <a:xfrm>
            <a:off x="4730750" y="4329113"/>
            <a:ext cx="54451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16"/>
          <p:cNvSpPr txBox="1"/>
          <p:nvPr/>
        </p:nvSpPr>
        <p:spPr>
          <a:xfrm>
            <a:off x="4730750" y="4862513"/>
            <a:ext cx="54451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17"/>
          <p:cNvSpPr txBox="1"/>
          <p:nvPr/>
        </p:nvSpPr>
        <p:spPr>
          <a:xfrm>
            <a:off x="4730750" y="5472113"/>
            <a:ext cx="54451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539750" y="2892425"/>
            <a:ext cx="8382000" cy="3200400"/>
            <a:chOff x="480" y="1008"/>
            <a:chExt cx="5280" cy="2016"/>
          </a:xfrm>
        </p:grpSpPr>
        <p:grpSp>
          <p:nvGrpSpPr>
            <p:cNvPr id="22541" name="Group 19"/>
            <p:cNvGrpSpPr/>
            <p:nvPr/>
          </p:nvGrpSpPr>
          <p:grpSpPr>
            <a:xfrm>
              <a:off x="480" y="1008"/>
              <a:ext cx="5280" cy="2016"/>
              <a:chOff x="480" y="1008"/>
              <a:chExt cx="5280" cy="2016"/>
            </a:xfrm>
          </p:grpSpPr>
          <p:sp>
            <p:nvSpPr>
              <p:cNvPr id="22542" name="Text Box 20"/>
              <p:cNvSpPr txBox="1"/>
              <p:nvPr/>
            </p:nvSpPr>
            <p:spPr>
              <a:xfrm>
                <a:off x="528" y="1027"/>
                <a:ext cx="523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要求 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数1       数2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实际操作      结果符号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Rectangle 21"/>
              <p:cNvSpPr/>
              <p:nvPr/>
            </p:nvSpPr>
            <p:spPr>
              <a:xfrm>
                <a:off x="480" y="1008"/>
                <a:ext cx="4944" cy="201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544" name="Line 22"/>
            <p:cNvSpPr/>
            <p:nvPr/>
          </p:nvSpPr>
          <p:spPr>
            <a:xfrm>
              <a:off x="480" y="1440"/>
              <a:ext cx="49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545" name="Line 23"/>
            <p:cNvSpPr/>
            <p:nvPr/>
          </p:nvSpPr>
          <p:spPr>
            <a:xfrm>
              <a:off x="2784" y="1008"/>
              <a:ext cx="0" cy="20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9" name="Text Box 24"/>
          <p:cNvSpPr txBox="1"/>
          <p:nvPr/>
        </p:nvSpPr>
        <p:spPr>
          <a:xfrm>
            <a:off x="6934200" y="37084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正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Text Box 25"/>
          <p:cNvSpPr txBox="1"/>
          <p:nvPr/>
        </p:nvSpPr>
        <p:spPr>
          <a:xfrm>
            <a:off x="6483350" y="432911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可正可负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26"/>
          <p:cNvSpPr txBox="1"/>
          <p:nvPr/>
        </p:nvSpPr>
        <p:spPr>
          <a:xfrm>
            <a:off x="6483350" y="486251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可正可负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 Box 27"/>
          <p:cNvSpPr txBox="1"/>
          <p:nvPr/>
        </p:nvSpPr>
        <p:spPr>
          <a:xfrm>
            <a:off x="6934200" y="54721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5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charRg st="14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4355">
                                            <p:txEl>
                                              <p:charRg st="14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charRg st="25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4355">
                                            <p:txEl>
                                              <p:charRg st="25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55" grpId="0" build="p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9" grpId="0"/>
      <p:bldP spid="40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xfrm>
            <a:off x="1042988" y="733425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补码表示法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xfrm>
            <a:off x="2368550" y="2300288"/>
            <a:ext cx="3887788" cy="2592387"/>
          </a:xfrm>
        </p:spPr>
        <p:txBody>
          <a:bodyPr vert="horz" wrap="square" lIns="91440" tIns="45720" rIns="91440" bIns="45720" anchor="t"/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补数的概念</a:t>
            </a:r>
            <a:endParaRPr lang="zh-CN" altLang="en-US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补码的特点</a:t>
            </a:r>
            <a:endParaRPr lang="zh-CN" altLang="en-US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补码的定义</a:t>
            </a:r>
            <a:endParaRPr lang="en-US" altLang="zh-CN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lnSpc>
                <a:spcPct val="90000"/>
              </a:lnSpc>
              <a:buAutoNum type="arabicPeriod"/>
            </a:pPr>
            <a:r>
              <a:rPr lang="zh-CN" altLang="en-US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求补码的快捷方式</a:t>
            </a:r>
            <a:endParaRPr lang="en-US" altLang="zh-CN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4" action="ppaction://hlinksldjump"/>
              </a:rPr>
              <a:t>例</a:t>
            </a:r>
            <a:endParaRPr lang="en-US" altLang="zh-CN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3555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补数的概念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6913563" y="2522538"/>
            <a:ext cx="827087" cy="1036637"/>
            <a:chOff x="4711" y="2131"/>
            <a:chExt cx="521" cy="653"/>
          </a:xfrm>
        </p:grpSpPr>
        <p:grpSp>
          <p:nvGrpSpPr>
            <p:cNvPr id="24579" name="Group 3"/>
            <p:cNvGrpSpPr/>
            <p:nvPr/>
          </p:nvGrpSpPr>
          <p:grpSpPr>
            <a:xfrm>
              <a:off x="4711" y="2131"/>
              <a:ext cx="521" cy="653"/>
              <a:chOff x="4711" y="2131"/>
              <a:chExt cx="521" cy="653"/>
            </a:xfrm>
          </p:grpSpPr>
          <p:sp>
            <p:nvSpPr>
              <p:cNvPr id="24580" name="Text Box 4"/>
              <p:cNvSpPr txBox="1"/>
              <p:nvPr/>
            </p:nvSpPr>
            <p:spPr>
              <a:xfrm>
                <a:off x="4711" y="2131"/>
                <a:ext cx="521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- 12</a:t>
                </a: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81" name="Text Box 5"/>
              <p:cNvSpPr txBox="1"/>
              <p:nvPr/>
            </p:nvSpPr>
            <p:spPr>
              <a:xfrm>
                <a:off x="4988" y="2419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582" name="Line 6"/>
            <p:cNvSpPr/>
            <p:nvPr/>
          </p:nvSpPr>
          <p:spPr>
            <a:xfrm>
              <a:off x="4783" y="2448"/>
              <a:ext cx="44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4" name="Text Box 8"/>
          <p:cNvSpPr txBox="1"/>
          <p:nvPr/>
        </p:nvSpPr>
        <p:spPr>
          <a:xfrm>
            <a:off x="425450" y="1201738"/>
            <a:ext cx="19050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Char char="•"/>
            </a:pP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时钟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 Box 9"/>
          <p:cNvSpPr txBox="1"/>
          <p:nvPr/>
        </p:nvSpPr>
        <p:spPr>
          <a:xfrm>
            <a:off x="2482850" y="1196975"/>
            <a:ext cx="1828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逆时针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3979863" y="1349375"/>
            <a:ext cx="712787" cy="1417638"/>
            <a:chOff x="3264" y="1939"/>
            <a:chExt cx="449" cy="893"/>
          </a:xfrm>
        </p:grpSpPr>
        <p:sp>
          <p:nvSpPr>
            <p:cNvPr id="24586" name="Text Box 11"/>
            <p:cNvSpPr txBox="1"/>
            <p:nvPr/>
          </p:nvSpPr>
          <p:spPr>
            <a:xfrm>
              <a:off x="3264" y="2179"/>
              <a:ext cx="39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- 3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7" name="Line 12"/>
            <p:cNvSpPr/>
            <p:nvPr/>
          </p:nvSpPr>
          <p:spPr>
            <a:xfrm>
              <a:off x="3264" y="2496"/>
              <a:ext cx="44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588" name="Text Box 13"/>
            <p:cNvSpPr txBox="1"/>
            <p:nvPr/>
          </p:nvSpPr>
          <p:spPr>
            <a:xfrm>
              <a:off x="3413" y="1939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9" name="Text Box 14"/>
            <p:cNvSpPr txBox="1"/>
            <p:nvPr/>
          </p:nvSpPr>
          <p:spPr>
            <a:xfrm>
              <a:off x="3413" y="2467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" name="Text Box 15"/>
          <p:cNvSpPr txBox="1"/>
          <p:nvPr/>
        </p:nvSpPr>
        <p:spPr>
          <a:xfrm>
            <a:off x="5426075" y="1196975"/>
            <a:ext cx="185737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顺时针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16"/>
          <p:cNvGrpSpPr/>
          <p:nvPr/>
        </p:nvGrpSpPr>
        <p:grpSpPr>
          <a:xfrm>
            <a:off x="7019925" y="1273175"/>
            <a:ext cx="720725" cy="1417638"/>
            <a:chOff x="4778" y="1344"/>
            <a:chExt cx="454" cy="893"/>
          </a:xfrm>
        </p:grpSpPr>
        <p:grpSp>
          <p:nvGrpSpPr>
            <p:cNvPr id="24592" name="Group 17"/>
            <p:cNvGrpSpPr/>
            <p:nvPr/>
          </p:nvGrpSpPr>
          <p:grpSpPr>
            <a:xfrm>
              <a:off x="4778" y="1344"/>
              <a:ext cx="454" cy="893"/>
              <a:chOff x="4778" y="1344"/>
              <a:chExt cx="454" cy="893"/>
            </a:xfrm>
          </p:grpSpPr>
          <p:sp>
            <p:nvSpPr>
              <p:cNvPr id="24593" name="Text Box 18"/>
              <p:cNvSpPr txBox="1"/>
              <p:nvPr/>
            </p:nvSpPr>
            <p:spPr>
              <a:xfrm>
                <a:off x="4778" y="1584"/>
                <a:ext cx="45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+ 9</a:t>
                </a: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4" name="Text Box 19"/>
              <p:cNvSpPr txBox="1"/>
              <p:nvPr/>
            </p:nvSpPr>
            <p:spPr>
              <a:xfrm>
                <a:off x="4924" y="1344"/>
                <a:ext cx="308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6</a:t>
                </a: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95" name="Text Box 20"/>
              <p:cNvSpPr txBox="1"/>
              <p:nvPr/>
            </p:nvSpPr>
            <p:spPr>
              <a:xfrm>
                <a:off x="4860" y="1872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15</a:t>
                </a: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596" name="Line 21"/>
            <p:cNvSpPr/>
            <p:nvPr/>
          </p:nvSpPr>
          <p:spPr>
            <a:xfrm>
              <a:off x="4783" y="1901"/>
              <a:ext cx="44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" name="Group 23"/>
          <p:cNvGrpSpPr/>
          <p:nvPr/>
        </p:nvGrpSpPr>
        <p:grpSpPr>
          <a:xfrm>
            <a:off x="942975" y="2644775"/>
            <a:ext cx="3597275" cy="519113"/>
            <a:chOff x="950" y="2640"/>
            <a:chExt cx="2266" cy="327"/>
          </a:xfrm>
        </p:grpSpPr>
        <p:sp>
          <p:nvSpPr>
            <p:cNvPr id="24598" name="Text Box 24"/>
            <p:cNvSpPr txBox="1"/>
            <p:nvPr/>
          </p:nvSpPr>
          <p:spPr>
            <a:xfrm>
              <a:off x="950" y="2640"/>
              <a:ext cx="22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可见    3 可用 + 9 代替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9" name="Line 25"/>
            <p:cNvSpPr/>
            <p:nvPr/>
          </p:nvSpPr>
          <p:spPr>
            <a:xfrm>
              <a:off x="1536" y="280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" name="Group 26"/>
          <p:cNvGrpSpPr/>
          <p:nvPr/>
        </p:nvGrpSpPr>
        <p:grpSpPr>
          <a:xfrm>
            <a:off x="942975" y="3787775"/>
            <a:ext cx="4357688" cy="519113"/>
            <a:chOff x="950" y="3072"/>
            <a:chExt cx="2745" cy="327"/>
          </a:xfrm>
        </p:grpSpPr>
        <p:sp>
          <p:nvSpPr>
            <p:cNvPr id="24601" name="Text Box 27"/>
            <p:cNvSpPr txBox="1"/>
            <p:nvPr/>
          </p:nvSpPr>
          <p:spPr>
            <a:xfrm>
              <a:off x="950" y="3072"/>
              <a:ext cx="27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记作    3 ≡ + 9 （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mod 12）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2" name="Line 28"/>
            <p:cNvSpPr/>
            <p:nvPr/>
          </p:nvSpPr>
          <p:spPr>
            <a:xfrm>
              <a:off x="1536" y="3239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" name="Group 29"/>
          <p:cNvGrpSpPr/>
          <p:nvPr/>
        </p:nvGrpSpPr>
        <p:grpSpPr>
          <a:xfrm>
            <a:off x="942975" y="4221163"/>
            <a:ext cx="4357688" cy="519112"/>
            <a:chOff x="950" y="3504"/>
            <a:chExt cx="2745" cy="327"/>
          </a:xfrm>
        </p:grpSpPr>
        <p:sp>
          <p:nvSpPr>
            <p:cNvPr id="24604" name="Text Box 30"/>
            <p:cNvSpPr txBox="1"/>
            <p:nvPr/>
          </p:nvSpPr>
          <p:spPr>
            <a:xfrm>
              <a:off x="950" y="3504"/>
              <a:ext cx="27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同理    4 ≡ + 8 （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mod 12）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5" name="Line 31"/>
            <p:cNvSpPr/>
            <p:nvPr/>
          </p:nvSpPr>
          <p:spPr>
            <a:xfrm>
              <a:off x="1536" y="3683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" name="Group 43"/>
          <p:cNvGrpSpPr/>
          <p:nvPr/>
        </p:nvGrpSpPr>
        <p:grpSpPr>
          <a:xfrm>
            <a:off x="1746250" y="4638675"/>
            <a:ext cx="3554413" cy="519113"/>
            <a:chOff x="1456" y="3793"/>
            <a:chExt cx="2239" cy="327"/>
          </a:xfrm>
        </p:grpSpPr>
        <p:sp>
          <p:nvSpPr>
            <p:cNvPr id="24607" name="Text Box 33"/>
            <p:cNvSpPr txBox="1"/>
            <p:nvPr/>
          </p:nvSpPr>
          <p:spPr>
            <a:xfrm>
              <a:off x="1456" y="3793"/>
              <a:ext cx="22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5 ≡ + 7 （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mod 12）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8" name="Line 34"/>
            <p:cNvSpPr/>
            <p:nvPr/>
          </p:nvSpPr>
          <p:spPr>
            <a:xfrm>
              <a:off x="1536" y="3945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0" name="AutoShape 35"/>
          <p:cNvSpPr/>
          <p:nvPr/>
        </p:nvSpPr>
        <p:spPr>
          <a:xfrm>
            <a:off x="5835650" y="3900488"/>
            <a:ext cx="1524000" cy="1044575"/>
          </a:xfrm>
          <a:prstGeom prst="wedgeRoundRectCallout">
            <a:avLst>
              <a:gd name="adj1" fmla="val 43231"/>
              <a:gd name="adj2" fmla="val -147417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时钟以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12为模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Group 36"/>
          <p:cNvGrpSpPr/>
          <p:nvPr/>
        </p:nvGrpSpPr>
        <p:grpSpPr>
          <a:xfrm>
            <a:off x="4584700" y="2659063"/>
            <a:ext cx="2470150" cy="519112"/>
            <a:chOff x="3244" y="2217"/>
            <a:chExt cx="1556" cy="327"/>
          </a:xfrm>
        </p:grpSpPr>
        <p:sp>
          <p:nvSpPr>
            <p:cNvPr id="24611" name="Text Box 37"/>
            <p:cNvSpPr txBox="1"/>
            <p:nvPr/>
          </p:nvSpPr>
          <p:spPr>
            <a:xfrm>
              <a:off x="3244" y="2217"/>
              <a:ext cx="15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减法       加法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12" name="Line 38"/>
            <p:cNvSpPr/>
            <p:nvPr/>
          </p:nvSpPr>
          <p:spPr>
            <a:xfrm>
              <a:off x="3792" y="2400"/>
              <a:ext cx="336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12" name="Group 44"/>
          <p:cNvGrpSpPr/>
          <p:nvPr/>
        </p:nvGrpSpPr>
        <p:grpSpPr>
          <a:xfrm>
            <a:off x="958850" y="3168650"/>
            <a:ext cx="5486400" cy="519113"/>
            <a:chOff x="960" y="2538"/>
            <a:chExt cx="3456" cy="327"/>
          </a:xfrm>
        </p:grpSpPr>
        <p:sp>
          <p:nvSpPr>
            <p:cNvPr id="24614" name="Text Box 39"/>
            <p:cNvSpPr txBox="1"/>
            <p:nvPr/>
          </p:nvSpPr>
          <p:spPr>
            <a:xfrm>
              <a:off x="960" y="2538"/>
              <a:ext cx="34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称 + 9 是   3 以 12 为模的 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补数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15" name="Line 42"/>
            <p:cNvSpPr/>
            <p:nvPr/>
          </p:nvSpPr>
          <p:spPr>
            <a:xfrm>
              <a:off x="1915" y="270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8" name="Rectangle 3"/>
          <p:cNvSpPr txBox="1"/>
          <p:nvPr/>
        </p:nvSpPr>
        <p:spPr>
          <a:xfrm>
            <a:off x="179388" y="5229225"/>
            <a:ext cx="8353425" cy="15113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342900" indent="-342900">
              <a:spcBef>
                <a:spcPct val="20000"/>
              </a:spcBef>
              <a:buSzTx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  <a:r>
              <a:rPr lang="zh-CN" altLang="en-US" sz="2800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只要确定了“模”，就可找到一个与负数等价的正数（该正数即为负数的补数）来代替此负数，这样就可把减法运算用加法实现。</a:t>
            </a:r>
            <a:endParaRPr lang="zh-CN" altLang="en-US" sz="2800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617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51" grpId="0"/>
      <p:bldP spid="70" grpId="0" animBg="1"/>
      <p:bldP spid="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Text Box 3"/>
          <p:cNvSpPr txBox="1"/>
          <p:nvPr/>
        </p:nvSpPr>
        <p:spPr>
          <a:xfrm>
            <a:off x="179388" y="333375"/>
            <a:ext cx="7313612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514350" indent="-514350">
              <a:buFont typeface="Wingdings" panose="05000000000000000000" pitchFamily="2" charset="2"/>
              <a:buAutoNum type="arabicPeriod"/>
            </a:pPr>
            <a:r>
              <a:rPr lang="zh-CN" altLang="en-US" sz="2800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一个负数加上 “模” 即得该负数的补数</a:t>
            </a:r>
            <a:endParaRPr lang="zh-CN" altLang="en-US" sz="2800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9" name="Text Box 4"/>
          <p:cNvSpPr txBox="1"/>
          <p:nvPr/>
        </p:nvSpPr>
        <p:spPr>
          <a:xfrm>
            <a:off x="201613" y="890588"/>
            <a:ext cx="8763000" cy="9525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 </a:t>
            </a:r>
            <a:r>
              <a:rPr lang="zh-CN" altLang="en-US" sz="2800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一个正数和一个负数互为补数时  </a:t>
            </a:r>
            <a:endParaRPr lang="zh-CN" altLang="en-US" sz="2800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它们绝对值之和即为 模 数</a:t>
            </a:r>
            <a:endParaRPr lang="zh-CN" altLang="en-US" sz="2800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Text Box 5"/>
          <p:cNvSpPr txBox="1"/>
          <p:nvPr/>
        </p:nvSpPr>
        <p:spPr>
          <a:xfrm>
            <a:off x="719138" y="2171700"/>
            <a:ext cx="38179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计数器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（模 16）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402013" y="3038475"/>
            <a:ext cx="1447800" cy="579438"/>
            <a:chOff x="2256" y="2064"/>
            <a:chExt cx="912" cy="365"/>
          </a:xfrm>
        </p:grpSpPr>
        <p:sp>
          <p:nvSpPr>
            <p:cNvPr id="25605" name="Text Box 7"/>
            <p:cNvSpPr txBox="1"/>
            <p:nvPr/>
          </p:nvSpPr>
          <p:spPr>
            <a:xfrm>
              <a:off x="2256" y="2064"/>
              <a:ext cx="82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 1011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06" name="Line 8"/>
            <p:cNvSpPr/>
            <p:nvPr/>
          </p:nvSpPr>
          <p:spPr>
            <a:xfrm>
              <a:off x="2261" y="2381"/>
              <a:ext cx="90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4" name="Text Box 9"/>
          <p:cNvSpPr txBox="1"/>
          <p:nvPr/>
        </p:nvSpPr>
        <p:spPr>
          <a:xfrm>
            <a:off x="3722688" y="2657475"/>
            <a:ext cx="996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1011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 Box 10"/>
          <p:cNvSpPr txBox="1"/>
          <p:nvPr/>
        </p:nvSpPr>
        <p:spPr>
          <a:xfrm>
            <a:off x="3722688" y="3495675"/>
            <a:ext cx="996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0000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6042025" y="3038475"/>
            <a:ext cx="1474788" cy="579438"/>
            <a:chOff x="3919" y="2064"/>
            <a:chExt cx="929" cy="365"/>
          </a:xfrm>
        </p:grpSpPr>
        <p:sp>
          <p:nvSpPr>
            <p:cNvPr id="25610" name="Text Box 12"/>
            <p:cNvSpPr txBox="1"/>
            <p:nvPr/>
          </p:nvSpPr>
          <p:spPr>
            <a:xfrm>
              <a:off x="3919" y="2064"/>
              <a:ext cx="83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+ 0101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1" name="Line 13"/>
            <p:cNvSpPr/>
            <p:nvPr/>
          </p:nvSpPr>
          <p:spPr>
            <a:xfrm>
              <a:off x="3941" y="2381"/>
              <a:ext cx="90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9" name="Text Box 14"/>
          <p:cNvSpPr txBox="1"/>
          <p:nvPr/>
        </p:nvSpPr>
        <p:spPr>
          <a:xfrm>
            <a:off x="6273800" y="2657475"/>
            <a:ext cx="10985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1011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Text Box 15"/>
          <p:cNvSpPr txBox="1"/>
          <p:nvPr/>
        </p:nvSpPr>
        <p:spPr>
          <a:xfrm>
            <a:off x="6172200" y="3495675"/>
            <a:ext cx="12001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10000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6"/>
          <p:cNvGrpSpPr/>
          <p:nvPr/>
        </p:nvGrpSpPr>
        <p:grpSpPr>
          <a:xfrm>
            <a:off x="3690938" y="2143125"/>
            <a:ext cx="4302125" cy="579438"/>
            <a:chOff x="2438" y="1500"/>
            <a:chExt cx="2710" cy="365"/>
          </a:xfrm>
        </p:grpSpPr>
        <p:sp>
          <p:nvSpPr>
            <p:cNvPr id="25615" name="Text Box 17"/>
            <p:cNvSpPr txBox="1"/>
            <p:nvPr/>
          </p:nvSpPr>
          <p:spPr>
            <a:xfrm>
              <a:off x="2438" y="1500"/>
              <a:ext cx="271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1011        0000 ？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6" name="Line 18"/>
            <p:cNvSpPr/>
            <p:nvPr/>
          </p:nvSpPr>
          <p:spPr>
            <a:xfrm>
              <a:off x="3024" y="1680"/>
              <a:ext cx="4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5" name="Group 19"/>
          <p:cNvGrpSpPr/>
          <p:nvPr/>
        </p:nvGrpSpPr>
        <p:grpSpPr>
          <a:xfrm>
            <a:off x="942975" y="4181475"/>
            <a:ext cx="4575175" cy="519113"/>
            <a:chOff x="707" y="2784"/>
            <a:chExt cx="2882" cy="327"/>
          </a:xfrm>
        </p:grpSpPr>
        <p:sp>
          <p:nvSpPr>
            <p:cNvPr id="25618" name="Text Box 20"/>
            <p:cNvSpPr txBox="1"/>
            <p:nvPr/>
          </p:nvSpPr>
          <p:spPr>
            <a:xfrm>
              <a:off x="707" y="2784"/>
              <a:ext cx="28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可见   1011 可用 + 0101 代替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9" name="Line 21"/>
            <p:cNvSpPr/>
            <p:nvPr/>
          </p:nvSpPr>
          <p:spPr>
            <a:xfrm>
              <a:off x="1248" y="2951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" name="Group 22"/>
          <p:cNvGrpSpPr/>
          <p:nvPr/>
        </p:nvGrpSpPr>
        <p:grpSpPr>
          <a:xfrm>
            <a:off x="936625" y="5351463"/>
            <a:ext cx="2441575" cy="519112"/>
            <a:chOff x="703" y="3521"/>
            <a:chExt cx="1538" cy="327"/>
          </a:xfrm>
        </p:grpSpPr>
        <p:sp>
          <p:nvSpPr>
            <p:cNvPr id="25621" name="Text Box 23"/>
            <p:cNvSpPr txBox="1"/>
            <p:nvPr/>
          </p:nvSpPr>
          <p:spPr>
            <a:xfrm>
              <a:off x="703" y="3521"/>
              <a:ext cx="153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同理     011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2" name="Line 24"/>
            <p:cNvSpPr/>
            <p:nvPr/>
          </p:nvSpPr>
          <p:spPr>
            <a:xfrm>
              <a:off x="1333" y="370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" name="Group 25"/>
          <p:cNvGrpSpPr/>
          <p:nvPr/>
        </p:nvGrpSpPr>
        <p:grpSpPr>
          <a:xfrm>
            <a:off x="1473200" y="5934075"/>
            <a:ext cx="1911350" cy="519113"/>
            <a:chOff x="1041" y="3888"/>
            <a:chExt cx="1204" cy="327"/>
          </a:xfrm>
        </p:grpSpPr>
        <p:sp>
          <p:nvSpPr>
            <p:cNvPr id="25624" name="Text Box 26"/>
            <p:cNvSpPr txBox="1"/>
            <p:nvPr/>
          </p:nvSpPr>
          <p:spPr>
            <a:xfrm>
              <a:off x="1041" y="3888"/>
              <a:ext cx="12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0.1001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5" name="Line 27"/>
            <p:cNvSpPr/>
            <p:nvPr/>
          </p:nvSpPr>
          <p:spPr>
            <a:xfrm>
              <a:off x="1056" y="4065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" name="Group 28"/>
          <p:cNvGrpSpPr/>
          <p:nvPr/>
        </p:nvGrpSpPr>
        <p:grpSpPr>
          <a:xfrm>
            <a:off x="6221413" y="3571875"/>
            <a:ext cx="1562100" cy="1371600"/>
            <a:chOff x="4368" y="2352"/>
            <a:chExt cx="984" cy="864"/>
          </a:xfrm>
        </p:grpSpPr>
        <p:sp>
          <p:nvSpPr>
            <p:cNvPr id="25627" name="Text Box 29"/>
            <p:cNvSpPr txBox="1"/>
            <p:nvPr/>
          </p:nvSpPr>
          <p:spPr>
            <a:xfrm>
              <a:off x="4464" y="2928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自然去掉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28" name="AutoShape 30"/>
            <p:cNvSpPr/>
            <p:nvPr/>
          </p:nvSpPr>
          <p:spPr>
            <a:xfrm>
              <a:off x="4368" y="2352"/>
              <a:ext cx="144" cy="288"/>
            </a:xfrm>
            <a:prstGeom prst="wedgeRoundRectCallout">
              <a:avLst>
                <a:gd name="adj1" fmla="val 347222"/>
                <a:gd name="adj2" fmla="val 153472"/>
                <a:gd name="adj3" fmla="val 16667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6" name="Text Box 38"/>
          <p:cNvSpPr txBox="1"/>
          <p:nvPr/>
        </p:nvSpPr>
        <p:spPr>
          <a:xfrm>
            <a:off x="4464050" y="5380038"/>
            <a:ext cx="366553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mod 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Text Box 39"/>
          <p:cNvSpPr txBox="1"/>
          <p:nvPr/>
        </p:nvSpPr>
        <p:spPr>
          <a:xfrm>
            <a:off x="2671763" y="5380038"/>
            <a:ext cx="24415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≡ + 101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Text Box 40"/>
          <p:cNvSpPr txBox="1"/>
          <p:nvPr/>
        </p:nvSpPr>
        <p:spPr>
          <a:xfrm>
            <a:off x="4464050" y="5934075"/>
            <a:ext cx="335121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mod 2）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Text Box 41"/>
          <p:cNvSpPr txBox="1"/>
          <p:nvPr/>
        </p:nvSpPr>
        <p:spPr>
          <a:xfrm>
            <a:off x="2671763" y="5934075"/>
            <a:ext cx="19113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≡ + 1.0111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33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4" grpId="0"/>
      <p:bldP spid="45" grpId="0"/>
      <p:bldP spid="49" grpId="0"/>
      <p:bldP spid="50" grpId="0"/>
      <p:bldP spid="66" grpId="0"/>
      <p:bldP spid="67" grpId="0"/>
      <p:bldP spid="68" grpId="0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整数补码的定义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0" name="Text Box 4"/>
          <p:cNvSpPr txBox="1"/>
          <p:nvPr/>
        </p:nvSpPr>
        <p:spPr>
          <a:xfrm>
            <a:off x="579438" y="2792413"/>
            <a:ext cx="194151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为真值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5"/>
          <p:cNvSpPr txBox="1"/>
          <p:nvPr/>
        </p:nvSpPr>
        <p:spPr>
          <a:xfrm>
            <a:off x="3282950" y="2792413"/>
            <a:ext cx="3048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为整数的位数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539750" y="1268413"/>
            <a:ext cx="7458075" cy="1311275"/>
            <a:chOff x="624" y="912"/>
            <a:chExt cx="4698" cy="826"/>
          </a:xfrm>
        </p:grpSpPr>
        <p:sp>
          <p:nvSpPr>
            <p:cNvPr id="27653" name="Text Box 7"/>
            <p:cNvSpPr txBox="1"/>
            <p:nvPr/>
          </p:nvSpPr>
          <p:spPr>
            <a:xfrm>
              <a:off x="624" y="1152"/>
              <a:ext cx="77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4" name="Text Box 8"/>
            <p:cNvSpPr txBox="1"/>
            <p:nvPr/>
          </p:nvSpPr>
          <p:spPr>
            <a:xfrm>
              <a:off x="1567" y="912"/>
              <a:ext cx="27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0，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2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＞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5" name="Text Box 9"/>
            <p:cNvSpPr txBox="1"/>
            <p:nvPr/>
          </p:nvSpPr>
          <p:spPr>
            <a:xfrm>
              <a:off x="1577" y="1411"/>
              <a:ext cx="37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0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＞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2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（mod 2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6" name="AutoShape 10"/>
            <p:cNvSpPr/>
            <p:nvPr/>
          </p:nvSpPr>
          <p:spPr>
            <a:xfrm>
              <a:off x="1392" y="1026"/>
              <a:ext cx="144" cy="616"/>
            </a:xfrm>
            <a:prstGeom prst="leftBrace">
              <a:avLst>
                <a:gd name="adj1" fmla="val 35549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Line 11"/>
            <p:cNvSpPr/>
            <p:nvPr/>
          </p:nvSpPr>
          <p:spPr>
            <a:xfrm>
              <a:off x="3572" y="158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8" name="Text Box 12"/>
          <p:cNvSpPr txBox="1"/>
          <p:nvPr/>
        </p:nvSpPr>
        <p:spPr>
          <a:xfrm>
            <a:off x="608013" y="355441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13"/>
          <p:cNvSpPr txBox="1"/>
          <p:nvPr/>
        </p:nvSpPr>
        <p:spPr>
          <a:xfrm>
            <a:off x="1911350" y="3554413"/>
            <a:ext cx="165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+1010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4324350" y="4292600"/>
            <a:ext cx="3911600" cy="519113"/>
            <a:chOff x="3008" y="2913"/>
            <a:chExt cx="2464" cy="327"/>
          </a:xfrm>
        </p:grpSpPr>
        <p:sp>
          <p:nvSpPr>
            <p:cNvPr id="27661" name="Text Box 15"/>
            <p:cNvSpPr txBox="1"/>
            <p:nvPr/>
          </p:nvSpPr>
          <p:spPr>
            <a:xfrm>
              <a:off x="3008" y="2913"/>
              <a:ext cx="24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2</a:t>
              </a:r>
              <a:r>
                <a:rPr lang="zh-CN" altLang="en-US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7+1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+(   1011000 )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62" name="Line 16"/>
            <p:cNvSpPr/>
            <p:nvPr/>
          </p:nvSpPr>
          <p:spPr>
            <a:xfrm>
              <a:off x="4368" y="3083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3" name="Text Box 17"/>
          <p:cNvSpPr txBox="1"/>
          <p:nvPr/>
        </p:nvSpPr>
        <p:spPr>
          <a:xfrm>
            <a:off x="5095875" y="4697413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Text Box 18"/>
          <p:cNvSpPr txBox="1"/>
          <p:nvPr/>
        </p:nvSpPr>
        <p:spPr>
          <a:xfrm>
            <a:off x="1454150" y="4316413"/>
            <a:ext cx="3098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0,1010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9"/>
          <p:cNvGrpSpPr/>
          <p:nvPr/>
        </p:nvGrpSpPr>
        <p:grpSpPr>
          <a:xfrm>
            <a:off x="4827588" y="3554413"/>
            <a:ext cx="2165350" cy="519112"/>
            <a:chOff x="1228" y="2913"/>
            <a:chExt cx="1364" cy="327"/>
          </a:xfrm>
        </p:grpSpPr>
        <p:sp>
          <p:nvSpPr>
            <p:cNvPr id="27666" name="Line 20"/>
            <p:cNvSpPr/>
            <p:nvPr/>
          </p:nvSpPr>
          <p:spPr>
            <a:xfrm>
              <a:off x="1639" y="3083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67" name="Text Box 21"/>
            <p:cNvSpPr txBox="1"/>
            <p:nvPr/>
          </p:nvSpPr>
          <p:spPr>
            <a:xfrm>
              <a:off x="1228" y="2913"/>
              <a:ext cx="13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  1011000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8" name="Text Box 22"/>
          <p:cNvSpPr txBox="1"/>
          <p:nvPr/>
        </p:nvSpPr>
        <p:spPr>
          <a:xfrm>
            <a:off x="5473700" y="5611813"/>
            <a:ext cx="16954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1,0101000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Freeform 23"/>
          <p:cNvSpPr/>
          <p:nvPr/>
        </p:nvSpPr>
        <p:spPr>
          <a:xfrm>
            <a:off x="3760788" y="6057900"/>
            <a:ext cx="2036762" cy="468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314" h="300">
                <a:moveTo>
                  <a:pt x="0" y="0"/>
                </a:moveTo>
                <a:lnTo>
                  <a:pt x="156" y="3"/>
                </a:lnTo>
                <a:lnTo>
                  <a:pt x="157" y="300"/>
                </a:lnTo>
                <a:lnTo>
                  <a:pt x="1314" y="300"/>
                </a:lnTo>
                <a:lnTo>
                  <a:pt x="1314" y="4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" name="Text Box 24"/>
          <p:cNvSpPr txBox="1"/>
          <p:nvPr/>
        </p:nvSpPr>
        <p:spPr>
          <a:xfrm>
            <a:off x="1473200" y="5403850"/>
            <a:ext cx="2503488" cy="8318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逗号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将符号位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和数值部分隔开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Line 25"/>
          <p:cNvSpPr/>
          <p:nvPr/>
        </p:nvSpPr>
        <p:spPr>
          <a:xfrm flipV="1">
            <a:off x="2825750" y="4849813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52" name="Line 27"/>
          <p:cNvSpPr/>
          <p:nvPr/>
        </p:nvSpPr>
        <p:spPr>
          <a:xfrm>
            <a:off x="4502150" y="5611813"/>
            <a:ext cx="3429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Text Box 28"/>
          <p:cNvSpPr txBox="1"/>
          <p:nvPr/>
        </p:nvSpPr>
        <p:spPr>
          <a:xfrm>
            <a:off x="5740400" y="5078413"/>
            <a:ext cx="1428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1011000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Line 29"/>
          <p:cNvSpPr/>
          <p:nvPr/>
        </p:nvSpPr>
        <p:spPr>
          <a:xfrm>
            <a:off x="5200650" y="5322888"/>
            <a:ext cx="152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Text Box 30"/>
          <p:cNvSpPr txBox="1"/>
          <p:nvPr/>
        </p:nvSpPr>
        <p:spPr>
          <a:xfrm>
            <a:off x="5360988" y="4697413"/>
            <a:ext cx="23050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100000000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76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8" grpId="0"/>
      <p:bldP spid="39" grpId="0"/>
      <p:bldP spid="43" grpId="0"/>
      <p:bldP spid="44" grpId="0"/>
      <p:bldP spid="48" grpId="0"/>
      <p:bldP spid="50" grpId="0"/>
      <p:bldP spid="53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小数补码的定义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2" name="Text Box 3"/>
          <p:cNvSpPr txBox="1"/>
          <p:nvPr/>
        </p:nvSpPr>
        <p:spPr>
          <a:xfrm>
            <a:off x="1006475" y="2590800"/>
            <a:ext cx="213201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为真值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4"/>
          <p:cNvSpPr txBox="1"/>
          <p:nvPr/>
        </p:nvSpPr>
        <p:spPr>
          <a:xfrm>
            <a:off x="1582738" y="3276600"/>
            <a:ext cx="2012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+ 0.1110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927100" y="1095375"/>
            <a:ext cx="7697788" cy="1295400"/>
            <a:chOff x="911" y="690"/>
            <a:chExt cx="4849" cy="816"/>
          </a:xfrm>
        </p:grpSpPr>
        <p:sp>
          <p:nvSpPr>
            <p:cNvPr id="28677" name="Text Box 6"/>
            <p:cNvSpPr txBox="1"/>
            <p:nvPr/>
          </p:nvSpPr>
          <p:spPr>
            <a:xfrm>
              <a:off x="911" y="930"/>
              <a:ext cx="84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78" name="Text Box 7"/>
            <p:cNvSpPr txBox="1"/>
            <p:nvPr/>
          </p:nvSpPr>
          <p:spPr>
            <a:xfrm>
              <a:off x="1854" y="690"/>
              <a:ext cx="275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1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＞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79" name="Text Box 8"/>
            <p:cNvSpPr txBox="1"/>
            <p:nvPr/>
          </p:nvSpPr>
          <p:spPr>
            <a:xfrm>
              <a:off x="1864" y="1141"/>
              <a:ext cx="38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+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＞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1（mod 2）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0" name="AutoShape 9"/>
            <p:cNvSpPr/>
            <p:nvPr/>
          </p:nvSpPr>
          <p:spPr>
            <a:xfrm>
              <a:off x="1720" y="864"/>
              <a:ext cx="104" cy="528"/>
            </a:xfrm>
            <a:prstGeom prst="leftBrace">
              <a:avLst>
                <a:gd name="adj1" fmla="val 4219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81" name="Line 10"/>
            <p:cNvSpPr/>
            <p:nvPr/>
          </p:nvSpPr>
          <p:spPr>
            <a:xfrm>
              <a:off x="3660" y="134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0" name="Text Box 11"/>
          <p:cNvSpPr txBox="1"/>
          <p:nvPr/>
        </p:nvSpPr>
        <p:spPr>
          <a:xfrm>
            <a:off x="395288" y="32512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12"/>
          <p:cNvSpPr txBox="1"/>
          <p:nvPr/>
        </p:nvSpPr>
        <p:spPr>
          <a:xfrm>
            <a:off x="1081088" y="3976688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0.1110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4516438" y="3276600"/>
            <a:ext cx="2432050" cy="519113"/>
            <a:chOff x="1056" y="2505"/>
            <a:chExt cx="1532" cy="327"/>
          </a:xfrm>
        </p:grpSpPr>
        <p:sp>
          <p:nvSpPr>
            <p:cNvPr id="28685" name="Text Box 14"/>
            <p:cNvSpPr txBox="1"/>
            <p:nvPr/>
          </p:nvSpPr>
          <p:spPr>
            <a:xfrm>
              <a:off x="1056" y="2505"/>
              <a:ext cx="15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  0.1100000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6" name="Line 15"/>
            <p:cNvSpPr/>
            <p:nvPr/>
          </p:nvSpPr>
          <p:spPr>
            <a:xfrm>
              <a:off x="1440" y="268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5" name="Text Box 16"/>
          <p:cNvSpPr txBox="1"/>
          <p:nvPr/>
        </p:nvSpPr>
        <p:spPr>
          <a:xfrm>
            <a:off x="5284788" y="5410200"/>
            <a:ext cx="22240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1.0100000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7"/>
          <p:cNvGrpSpPr/>
          <p:nvPr/>
        </p:nvGrpSpPr>
        <p:grpSpPr>
          <a:xfrm>
            <a:off x="4052888" y="3976688"/>
            <a:ext cx="4176712" cy="519112"/>
            <a:chOff x="2880" y="2505"/>
            <a:chExt cx="2631" cy="327"/>
          </a:xfrm>
        </p:grpSpPr>
        <p:sp>
          <p:nvSpPr>
            <p:cNvPr id="28689" name="Text Box 18"/>
            <p:cNvSpPr txBox="1"/>
            <p:nvPr/>
          </p:nvSpPr>
          <p:spPr>
            <a:xfrm>
              <a:off x="2880" y="2505"/>
              <a:ext cx="263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2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   0.1100000 )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0" name="Line 19"/>
            <p:cNvSpPr/>
            <p:nvPr/>
          </p:nvSpPr>
          <p:spPr>
            <a:xfrm>
              <a:off x="4009" y="268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9" name="Text Box 20"/>
          <p:cNvSpPr txBox="1"/>
          <p:nvPr/>
        </p:nvSpPr>
        <p:spPr>
          <a:xfrm>
            <a:off x="4814888" y="4471988"/>
            <a:ext cx="8937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Freeform 21"/>
          <p:cNvSpPr/>
          <p:nvPr/>
        </p:nvSpPr>
        <p:spPr>
          <a:xfrm>
            <a:off x="3795713" y="5876925"/>
            <a:ext cx="1803400" cy="44767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1363" h="282">
                <a:moveTo>
                  <a:pt x="1362" y="0"/>
                </a:moveTo>
                <a:lnTo>
                  <a:pt x="1363" y="282"/>
                </a:lnTo>
                <a:lnTo>
                  <a:pt x="0" y="28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stealth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5" name="Group 22"/>
          <p:cNvGrpSpPr/>
          <p:nvPr/>
        </p:nvGrpSpPr>
        <p:grpSpPr>
          <a:xfrm>
            <a:off x="1247775" y="5583238"/>
            <a:ext cx="2787650" cy="969962"/>
            <a:chOff x="1104" y="3517"/>
            <a:chExt cx="1756" cy="611"/>
          </a:xfrm>
        </p:grpSpPr>
        <p:sp>
          <p:nvSpPr>
            <p:cNvPr id="28694" name="Text Box 23"/>
            <p:cNvSpPr txBox="1"/>
            <p:nvPr/>
          </p:nvSpPr>
          <p:spPr>
            <a:xfrm>
              <a:off x="1104" y="3517"/>
              <a:ext cx="17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 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小数点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将符号位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5" name="Text Box 24"/>
            <p:cNvSpPr txBox="1"/>
            <p:nvPr/>
          </p:nvSpPr>
          <p:spPr>
            <a:xfrm>
              <a:off x="1104" y="3840"/>
              <a:ext cx="1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和数值部分隔开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" name="Freeform 25"/>
          <p:cNvSpPr/>
          <p:nvPr/>
        </p:nvSpPr>
        <p:spPr>
          <a:xfrm>
            <a:off x="2438400" y="4452938"/>
            <a:ext cx="1588" cy="1138237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0"/>
              </a:cxn>
            </a:cxnLst>
            <a:pathLst>
              <a:path w="1" h="717">
                <a:moveTo>
                  <a:pt x="0" y="717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6" name="Group 27"/>
          <p:cNvGrpSpPr/>
          <p:nvPr/>
        </p:nvGrpSpPr>
        <p:grpSpPr>
          <a:xfrm>
            <a:off x="4586288" y="4471988"/>
            <a:ext cx="3211512" cy="1014412"/>
            <a:chOff x="3216" y="2817"/>
            <a:chExt cx="2023" cy="639"/>
          </a:xfrm>
        </p:grpSpPr>
        <p:sp>
          <p:nvSpPr>
            <p:cNvPr id="28698" name="Text Box 28"/>
            <p:cNvSpPr txBox="1"/>
            <p:nvPr/>
          </p:nvSpPr>
          <p:spPr>
            <a:xfrm>
              <a:off x="3656" y="3129"/>
              <a:ext cx="14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0.1100000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9" name="Line 29"/>
            <p:cNvSpPr/>
            <p:nvPr/>
          </p:nvSpPr>
          <p:spPr>
            <a:xfrm>
              <a:off x="3424" y="329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00" name="Line 30"/>
            <p:cNvSpPr/>
            <p:nvPr/>
          </p:nvSpPr>
          <p:spPr>
            <a:xfrm>
              <a:off x="3216" y="3456"/>
              <a:ext cx="16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701" name="Text Box 31"/>
            <p:cNvSpPr txBox="1"/>
            <p:nvPr/>
          </p:nvSpPr>
          <p:spPr>
            <a:xfrm>
              <a:off x="3545" y="2817"/>
              <a:ext cx="16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10.0000000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702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0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变形补码定义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1507" name="Text Box 3"/>
          <p:cNvSpPr txBox="1"/>
          <p:nvPr/>
        </p:nvSpPr>
        <p:spPr>
          <a:xfrm>
            <a:off x="611188" y="1484313"/>
            <a:ext cx="17526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整数</a:t>
            </a:r>
            <a:endParaRPr lang="zh-CN" altLang="en-US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827088" y="1976438"/>
            <a:ext cx="7464425" cy="1311275"/>
            <a:chOff x="624" y="912"/>
            <a:chExt cx="4702" cy="826"/>
          </a:xfrm>
        </p:grpSpPr>
        <p:sp>
          <p:nvSpPr>
            <p:cNvPr id="29700" name="Text Box 5"/>
            <p:cNvSpPr txBox="1"/>
            <p:nvPr/>
          </p:nvSpPr>
          <p:spPr>
            <a:xfrm>
              <a:off x="624" y="1152"/>
              <a:ext cx="77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[x]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楷体_GB2312" pitchFamily="49" charset="-122"/>
                </a:rPr>
                <a:t>补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01" name="Text Box 6"/>
            <p:cNvSpPr txBox="1"/>
            <p:nvPr/>
          </p:nvSpPr>
          <p:spPr>
            <a:xfrm>
              <a:off x="1567" y="912"/>
              <a:ext cx="27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00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x           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＞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x  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≥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  0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02" name="Text Box 7"/>
            <p:cNvSpPr txBox="1"/>
            <p:nvPr/>
          </p:nvSpPr>
          <p:spPr>
            <a:xfrm>
              <a:off x="1577" y="1411"/>
              <a:ext cx="37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楷体_GB2312" pitchFamily="49" charset="-122"/>
                </a:rPr>
                <a:t>n+2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 + x       0 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楷体_GB2312" pitchFamily="49" charset="-122"/>
                </a:rPr>
                <a:t>＞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x  </a:t>
              </a:r>
              <a:r>
                <a:rPr lang="en-US" altLang="zh-CN" sz="2400" dirty="0">
                  <a:latin typeface="Times New Roman" panose="02020603050405020304" pitchFamily="18" charset="0"/>
                  <a:ea typeface="楷体_GB2312" pitchFamily="49" charset="-122"/>
                </a:rPr>
                <a:t>≥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   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mod 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楷体_GB2312" pitchFamily="49" charset="-122"/>
                </a:rPr>
                <a:t>n+2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03" name="AutoShape 8"/>
            <p:cNvSpPr/>
            <p:nvPr/>
          </p:nvSpPr>
          <p:spPr>
            <a:xfrm>
              <a:off x="1392" y="1026"/>
              <a:ext cx="144" cy="616"/>
            </a:xfrm>
            <a:prstGeom prst="leftBrace">
              <a:avLst>
                <a:gd name="adj1" fmla="val 35549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4" name="Line 9"/>
            <p:cNvSpPr/>
            <p:nvPr/>
          </p:nvSpPr>
          <p:spPr>
            <a:xfrm>
              <a:off x="3573" y="158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1509" name="Text Box 10"/>
          <p:cNvSpPr txBox="1"/>
          <p:nvPr/>
        </p:nvSpPr>
        <p:spPr>
          <a:xfrm>
            <a:off x="533400" y="3644900"/>
            <a:ext cx="1828800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小数</a:t>
            </a:r>
            <a:endParaRPr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1446213" y="4311650"/>
            <a:ext cx="7697787" cy="1295400"/>
            <a:chOff x="911" y="690"/>
            <a:chExt cx="4849" cy="816"/>
          </a:xfrm>
        </p:grpSpPr>
        <p:sp>
          <p:nvSpPr>
            <p:cNvPr id="29707" name="Text Box 12"/>
            <p:cNvSpPr txBox="1"/>
            <p:nvPr/>
          </p:nvSpPr>
          <p:spPr>
            <a:xfrm>
              <a:off x="911" y="930"/>
              <a:ext cx="84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[x]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楷体_GB2312" pitchFamily="49" charset="-122"/>
                </a:rPr>
                <a:t>补</a:t>
              </a:r>
              <a:r>
                <a:rPr lang="zh-CN" altLang="en-US" sz="32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endParaRPr lang="en-US" altLang="zh-CN" sz="32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08" name="Text Box 13"/>
            <p:cNvSpPr txBox="1"/>
            <p:nvPr/>
          </p:nvSpPr>
          <p:spPr>
            <a:xfrm>
              <a:off x="1854" y="690"/>
              <a:ext cx="275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x           1 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＞</a:t>
              </a:r>
              <a:r>
                <a:rPr lang="zh-CN" altLang="en-US" sz="32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x  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≥</a:t>
              </a:r>
              <a:r>
                <a:rPr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 0</a:t>
              </a:r>
              <a:endParaRPr lang="en-US" altLang="zh-CN" sz="32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09" name="Text Box 14"/>
            <p:cNvSpPr txBox="1"/>
            <p:nvPr/>
          </p:nvSpPr>
          <p:spPr>
            <a:xfrm>
              <a:off x="1864" y="1141"/>
              <a:ext cx="38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4 + x    </a:t>
              </a:r>
              <a:r>
                <a:rPr lang="en-US" altLang="zh-CN" sz="14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0 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＞</a:t>
              </a:r>
              <a:r>
                <a:rPr lang="zh-CN" altLang="en-US" sz="32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r>
                <a:rPr lang="en-US" altLang="zh-CN" sz="16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8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≥</a:t>
              </a:r>
              <a:r>
                <a:rPr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   1</a:t>
              </a:r>
              <a:r>
                <a:rPr lang="zh-CN" altLang="en-US" sz="3200" dirty="0"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lang="en-US" altLang="zh-CN" sz="3200" dirty="0">
                  <a:latin typeface="Times New Roman" panose="02020603050405020304" pitchFamily="18" charset="0"/>
                  <a:ea typeface="楷体_GB2312" pitchFamily="49" charset="-122"/>
                </a:rPr>
                <a:t>mod 4</a:t>
              </a:r>
              <a:r>
                <a:rPr lang="zh-CN" altLang="en-US" sz="3200" dirty="0"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endParaRPr lang="zh-CN" altLang="en-US" sz="32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10" name="AutoShape 15"/>
            <p:cNvSpPr/>
            <p:nvPr/>
          </p:nvSpPr>
          <p:spPr>
            <a:xfrm>
              <a:off x="1720" y="864"/>
              <a:ext cx="104" cy="528"/>
            </a:xfrm>
            <a:prstGeom prst="leftBrace">
              <a:avLst>
                <a:gd name="adj1" fmla="val 4219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1" name="Line 16"/>
            <p:cNvSpPr/>
            <p:nvPr/>
          </p:nvSpPr>
          <p:spPr>
            <a:xfrm>
              <a:off x="3646" y="134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712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6.1 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无符号数和有符号数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>
          <a:xfrm>
            <a:off x="2843213" y="2997200"/>
            <a:ext cx="3168650" cy="1152525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6.1.1 </a:t>
            </a:r>
            <a:r>
              <a:rPr lang="zh-CN" altLang="en-US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无符号数</a:t>
            </a:r>
            <a:endParaRPr lang="zh-CN" altLang="en-US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6.1.2 </a:t>
            </a:r>
            <a:r>
              <a:rPr lang="zh-CN" altLang="en-US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有符号数</a:t>
            </a:r>
            <a:endParaRPr lang="zh-CN" altLang="en-US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0179" name="Text Box 3"/>
          <p:cNvSpPr txBox="1"/>
          <p:nvPr/>
        </p:nvSpPr>
        <p:spPr>
          <a:xfrm>
            <a:off x="2409825" y="2247900"/>
            <a:ext cx="17367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100000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0180" name="Text Box 4"/>
          <p:cNvSpPr txBox="1"/>
          <p:nvPr/>
        </p:nvSpPr>
        <p:spPr>
          <a:xfrm>
            <a:off x="2409825" y="3276600"/>
            <a:ext cx="17367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 1,0110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0181" name="Line 5"/>
          <p:cNvSpPr/>
          <p:nvPr/>
        </p:nvSpPr>
        <p:spPr>
          <a:xfrm>
            <a:off x="2241550" y="3257550"/>
            <a:ext cx="2133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0182" name="Text Box 6"/>
          <p:cNvSpPr txBox="1"/>
          <p:nvPr/>
        </p:nvSpPr>
        <p:spPr>
          <a:xfrm>
            <a:off x="5378450" y="3276600"/>
            <a:ext cx="18383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10101 + 1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0183" name="Text Box 7"/>
          <p:cNvSpPr txBox="1"/>
          <p:nvPr/>
        </p:nvSpPr>
        <p:spPr>
          <a:xfrm>
            <a:off x="5045075" y="3763963"/>
            <a:ext cx="16351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1,0110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0184" name="Line 8"/>
          <p:cNvSpPr/>
          <p:nvPr/>
        </p:nvSpPr>
        <p:spPr>
          <a:xfrm>
            <a:off x="4968875" y="3257550"/>
            <a:ext cx="2286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0185" name="Text Box 9"/>
          <p:cNvSpPr txBox="1"/>
          <p:nvPr/>
        </p:nvSpPr>
        <p:spPr>
          <a:xfrm>
            <a:off x="1074738" y="4297363"/>
            <a:ext cx="37941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又[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 1,1010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176338" y="1752600"/>
            <a:ext cx="3584575" cy="579438"/>
            <a:chOff x="912" y="1104"/>
            <a:chExt cx="2258" cy="365"/>
          </a:xfrm>
        </p:grpSpPr>
        <p:sp>
          <p:nvSpPr>
            <p:cNvPr id="30729" name="Text Box 11"/>
            <p:cNvSpPr txBox="1"/>
            <p:nvPr/>
          </p:nvSpPr>
          <p:spPr>
            <a:xfrm>
              <a:off x="912" y="1104"/>
              <a:ext cx="22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则[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2</a:t>
              </a:r>
              <a:r>
                <a:rPr lang="zh-CN" altLang="en-US" sz="3200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4+1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1010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0" name="Line 12"/>
            <p:cNvSpPr/>
            <p:nvPr/>
          </p:nvSpPr>
          <p:spPr>
            <a:xfrm>
              <a:off x="2448" y="129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13"/>
          <p:cNvGrpSpPr/>
          <p:nvPr/>
        </p:nvGrpSpPr>
        <p:grpSpPr>
          <a:xfrm>
            <a:off x="5045075" y="1752600"/>
            <a:ext cx="3390900" cy="579438"/>
            <a:chOff x="3360" y="1104"/>
            <a:chExt cx="2136" cy="365"/>
          </a:xfrm>
        </p:grpSpPr>
        <p:sp>
          <p:nvSpPr>
            <p:cNvPr id="30732" name="Text Box 14"/>
            <p:cNvSpPr txBox="1"/>
            <p:nvPr/>
          </p:nvSpPr>
          <p:spPr>
            <a:xfrm>
              <a:off x="3360" y="1104"/>
              <a:ext cx="21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11111 + 1    1010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33" name="Line 15"/>
            <p:cNvSpPr/>
            <p:nvPr/>
          </p:nvSpPr>
          <p:spPr>
            <a:xfrm>
              <a:off x="4752" y="129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16"/>
          <p:cNvGrpSpPr/>
          <p:nvPr/>
        </p:nvGrpSpPr>
        <p:grpSpPr>
          <a:xfrm>
            <a:off x="5045075" y="2247900"/>
            <a:ext cx="2819400" cy="1074738"/>
            <a:chOff x="3360" y="1416"/>
            <a:chExt cx="1776" cy="677"/>
          </a:xfrm>
        </p:grpSpPr>
        <p:sp>
          <p:nvSpPr>
            <p:cNvPr id="30735" name="Text Box 17"/>
            <p:cNvSpPr txBox="1"/>
            <p:nvPr/>
          </p:nvSpPr>
          <p:spPr>
            <a:xfrm>
              <a:off x="3360" y="1416"/>
              <a:ext cx="177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11111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0736" name="Group 18"/>
            <p:cNvGrpSpPr/>
            <p:nvPr/>
          </p:nvGrpSpPr>
          <p:grpSpPr>
            <a:xfrm>
              <a:off x="3600" y="1728"/>
              <a:ext cx="720" cy="365"/>
              <a:chOff x="3600" y="1728"/>
              <a:chExt cx="720" cy="365"/>
            </a:xfrm>
          </p:grpSpPr>
          <p:sp>
            <p:nvSpPr>
              <p:cNvPr id="30737" name="Text Box 19"/>
              <p:cNvSpPr txBox="1"/>
              <p:nvPr/>
            </p:nvSpPr>
            <p:spPr>
              <a:xfrm>
                <a:off x="3692" y="1728"/>
                <a:ext cx="628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1010</a:t>
                </a: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38" name="Line 20"/>
              <p:cNvSpPr/>
              <p:nvPr/>
            </p:nvSpPr>
            <p:spPr>
              <a:xfrm>
                <a:off x="3600" y="1920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6" name="Group 21"/>
          <p:cNvGrpSpPr/>
          <p:nvPr/>
        </p:nvGrpSpPr>
        <p:grpSpPr>
          <a:xfrm>
            <a:off x="2987675" y="2743200"/>
            <a:ext cx="1143000" cy="579438"/>
            <a:chOff x="1882" y="1728"/>
            <a:chExt cx="720" cy="365"/>
          </a:xfrm>
        </p:grpSpPr>
        <p:sp>
          <p:nvSpPr>
            <p:cNvPr id="30740" name="Text Box 22"/>
            <p:cNvSpPr txBox="1"/>
            <p:nvPr/>
          </p:nvSpPr>
          <p:spPr>
            <a:xfrm>
              <a:off x="1974" y="1728"/>
              <a:ext cx="6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1010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1" name="Line 23"/>
            <p:cNvSpPr/>
            <p:nvPr/>
          </p:nvSpPr>
          <p:spPr>
            <a:xfrm>
              <a:off x="1882" y="192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" name="Group 24"/>
          <p:cNvGrpSpPr/>
          <p:nvPr/>
        </p:nvGrpSpPr>
        <p:grpSpPr>
          <a:xfrm>
            <a:off x="2878138" y="3352800"/>
            <a:ext cx="3690937" cy="1458913"/>
            <a:chOff x="1813" y="2112"/>
            <a:chExt cx="2325" cy="919"/>
          </a:xfrm>
        </p:grpSpPr>
        <p:sp>
          <p:nvSpPr>
            <p:cNvPr id="30743" name="AutoShape 25"/>
            <p:cNvSpPr/>
            <p:nvPr/>
          </p:nvSpPr>
          <p:spPr>
            <a:xfrm>
              <a:off x="1813" y="2743"/>
              <a:ext cx="816" cy="288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4" name="AutoShape 26"/>
            <p:cNvSpPr/>
            <p:nvPr/>
          </p:nvSpPr>
          <p:spPr>
            <a:xfrm>
              <a:off x="3418" y="2112"/>
              <a:ext cx="720" cy="288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777875" y="5162550"/>
            <a:ext cx="7947025" cy="1314450"/>
            <a:chOff x="768" y="3252"/>
            <a:chExt cx="5006" cy="828"/>
          </a:xfrm>
        </p:grpSpPr>
        <p:sp>
          <p:nvSpPr>
            <p:cNvPr id="30746" name="Text Box 28"/>
            <p:cNvSpPr txBox="1"/>
            <p:nvPr/>
          </p:nvSpPr>
          <p:spPr>
            <a:xfrm>
              <a:off x="768" y="3252"/>
              <a:ext cx="500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当真值为 </a:t>
              </a:r>
              <a:r>
                <a:rPr lang="zh-CN" altLang="en-US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负</a:t>
              </a:r>
              <a:r>
                <a:rPr lang="zh-CN" altLang="en-US" sz="32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时，</a:t>
              </a:r>
              <a:r>
                <a:rPr lang="zh-CN" altLang="en-US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补码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可用 </a:t>
              </a:r>
              <a:r>
                <a:rPr lang="zh-CN" altLang="en-US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原码除符号位外</a:t>
              </a:r>
              <a:endPara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47" name="Text Box 29"/>
            <p:cNvSpPr txBox="1"/>
            <p:nvPr/>
          </p:nvSpPr>
          <p:spPr>
            <a:xfrm>
              <a:off x="768" y="3715"/>
              <a:ext cx="29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每位取反，末位加 1 求得</a:t>
              </a:r>
              <a:endPara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0207" name="Text Box 31"/>
          <p:cNvSpPr txBox="1"/>
          <p:nvPr/>
        </p:nvSpPr>
        <p:spPr>
          <a:xfrm>
            <a:off x="6497638" y="2247900"/>
            <a:ext cx="1828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+ 1</a:t>
            </a:r>
            <a:endParaRPr lang="zh-CN" altLang="en-US" sz="16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32"/>
          <p:cNvGrpSpPr/>
          <p:nvPr/>
        </p:nvGrpSpPr>
        <p:grpSpPr>
          <a:xfrm>
            <a:off x="777875" y="1096963"/>
            <a:ext cx="3565525" cy="579437"/>
            <a:chOff x="490" y="691"/>
            <a:chExt cx="2246" cy="365"/>
          </a:xfrm>
        </p:grpSpPr>
        <p:sp>
          <p:nvSpPr>
            <p:cNvPr id="30750" name="Text Box 33"/>
            <p:cNvSpPr txBox="1"/>
            <p:nvPr/>
          </p:nvSpPr>
          <p:spPr>
            <a:xfrm>
              <a:off x="490" y="691"/>
              <a:ext cx="224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   1010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51" name="Line 34"/>
            <p:cNvSpPr/>
            <p:nvPr/>
          </p:nvSpPr>
          <p:spPr>
            <a:xfrm>
              <a:off x="1296" y="88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52" name="标题 35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j-cs"/>
              </a:rPr>
              <a:t>求补码的快捷方式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0753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6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69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/>
      <p:bldP spid="690180" grpId="0"/>
      <p:bldP spid="690182" grpId="0"/>
      <p:bldP spid="690183" grpId="0"/>
      <p:bldP spid="690185" grpId="0"/>
      <p:bldP spid="69020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1203" name="Text Box 3"/>
          <p:cNvSpPr txBox="1"/>
          <p:nvPr/>
        </p:nvSpPr>
        <p:spPr>
          <a:xfrm>
            <a:off x="1268413" y="1993900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1204" name="Text Box 4"/>
          <p:cNvSpPr txBox="1"/>
          <p:nvPr/>
        </p:nvSpPr>
        <p:spPr>
          <a:xfrm>
            <a:off x="4281488" y="1993900"/>
            <a:ext cx="2895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+ 0.0001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1205" name="Text Box 5"/>
          <p:cNvSpPr txBox="1"/>
          <p:nvPr/>
        </p:nvSpPr>
        <p:spPr>
          <a:xfrm>
            <a:off x="1268413" y="4103688"/>
            <a:ext cx="339407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解：由定义得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1206" name="Text Box 6"/>
          <p:cNvSpPr txBox="1"/>
          <p:nvPr/>
        </p:nvSpPr>
        <p:spPr>
          <a:xfrm>
            <a:off x="2224088" y="4718050"/>
            <a:ext cx="3657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[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– 2 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1207" name="Text Box 7"/>
          <p:cNvSpPr txBox="1"/>
          <p:nvPr/>
        </p:nvSpPr>
        <p:spPr>
          <a:xfrm>
            <a:off x="2519363" y="5330825"/>
            <a:ext cx="33623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1.0001 – 10.0000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1208" name="Text Box 8"/>
          <p:cNvSpPr txBox="1"/>
          <p:nvPr/>
        </p:nvSpPr>
        <p:spPr>
          <a:xfrm>
            <a:off x="5853113" y="3490913"/>
            <a:ext cx="275748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=   1.1111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84213" y="2878138"/>
            <a:ext cx="4787900" cy="1192212"/>
            <a:chOff x="662" y="1920"/>
            <a:chExt cx="3016" cy="751"/>
          </a:xfrm>
        </p:grpSpPr>
        <p:sp>
          <p:nvSpPr>
            <p:cNvPr id="31752" name="Text Box 10"/>
            <p:cNvSpPr txBox="1"/>
            <p:nvPr/>
          </p:nvSpPr>
          <p:spPr>
            <a:xfrm>
              <a:off x="662" y="1920"/>
              <a:ext cx="30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 6.6    已知 [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1.0001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53" name="Text Box 11"/>
            <p:cNvSpPr txBox="1"/>
            <p:nvPr/>
          </p:nvSpPr>
          <p:spPr>
            <a:xfrm>
              <a:off x="1584" y="2306"/>
              <a:ext cx="56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zh-CN" altLang="en-US" sz="32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5853113" y="2679700"/>
            <a:ext cx="2492375" cy="777875"/>
            <a:chOff x="3918" y="1795"/>
            <a:chExt cx="1570" cy="490"/>
          </a:xfrm>
        </p:grpSpPr>
        <p:grpSp>
          <p:nvGrpSpPr>
            <p:cNvPr id="31755" name="Group 13"/>
            <p:cNvGrpSpPr/>
            <p:nvPr/>
          </p:nvGrpSpPr>
          <p:grpSpPr>
            <a:xfrm>
              <a:off x="3918" y="1920"/>
              <a:ext cx="1570" cy="365"/>
              <a:chOff x="3918" y="1920"/>
              <a:chExt cx="1570" cy="365"/>
            </a:xfrm>
          </p:grpSpPr>
          <p:sp>
            <p:nvSpPr>
              <p:cNvPr id="31756" name="Text Box 14"/>
              <p:cNvSpPr txBox="1"/>
              <p:nvPr/>
            </p:nvSpPr>
            <p:spPr>
              <a:xfrm>
                <a:off x="3918" y="1920"/>
                <a:ext cx="1570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[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r>
                  <a:rPr lang="zh-CN" altLang="en-US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补</a:t>
                </a:r>
                <a:r>
                  <a:rPr lang="zh-CN" altLang="en-US" sz="32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[</a:t>
                </a:r>
                <a:r>
                  <a:rPr lang="en-US" altLang="zh-CN" sz="32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r>
                  <a:rPr lang="zh-CN" altLang="en-US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原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57" name="Line 15"/>
              <p:cNvSpPr/>
              <p:nvPr/>
            </p:nvSpPr>
            <p:spPr>
              <a:xfrm>
                <a:off x="4560" y="2136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sp>
        </p:grpSp>
        <p:sp>
          <p:nvSpPr>
            <p:cNvPr id="31758" name="Text Box 16"/>
            <p:cNvSpPr txBox="1"/>
            <p:nvPr/>
          </p:nvSpPr>
          <p:spPr>
            <a:xfrm>
              <a:off x="4523" y="1795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？</a:t>
              </a:r>
              <a:endPara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1217" name="Text Box 17"/>
          <p:cNvSpPr txBox="1"/>
          <p:nvPr/>
        </p:nvSpPr>
        <p:spPr>
          <a:xfrm>
            <a:off x="2097088" y="1993900"/>
            <a:ext cx="25146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由定义得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19"/>
          <p:cNvGrpSpPr/>
          <p:nvPr/>
        </p:nvGrpSpPr>
        <p:grpSpPr>
          <a:xfrm>
            <a:off x="684213" y="698500"/>
            <a:ext cx="6721475" cy="1235075"/>
            <a:chOff x="662" y="547"/>
            <a:chExt cx="4234" cy="778"/>
          </a:xfrm>
        </p:grpSpPr>
        <p:sp>
          <p:nvSpPr>
            <p:cNvPr id="31761" name="Text Box 20"/>
            <p:cNvSpPr txBox="1"/>
            <p:nvPr/>
          </p:nvSpPr>
          <p:spPr>
            <a:xfrm>
              <a:off x="662" y="547"/>
              <a:ext cx="423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 6.5    已知 [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0.0001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2" name="Text Box 21"/>
            <p:cNvSpPr txBox="1"/>
            <p:nvPr/>
          </p:nvSpPr>
          <p:spPr>
            <a:xfrm>
              <a:off x="1584" y="960"/>
              <a:ext cx="15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zh-CN" altLang="en-US" sz="32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5865813" y="4097338"/>
            <a:ext cx="2754312" cy="579437"/>
            <a:chOff x="3926" y="2688"/>
            <a:chExt cx="1735" cy="365"/>
          </a:xfrm>
        </p:grpSpPr>
        <p:sp>
          <p:nvSpPr>
            <p:cNvPr id="31764" name="Text Box 23"/>
            <p:cNvSpPr txBox="1"/>
            <p:nvPr/>
          </p:nvSpPr>
          <p:spPr>
            <a:xfrm>
              <a:off x="3926" y="2688"/>
              <a:ext cx="173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∴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=   0.1111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5" name="Rectangle 24"/>
            <p:cNvSpPr/>
            <p:nvPr/>
          </p:nvSpPr>
          <p:spPr>
            <a:xfrm>
              <a:off x="4676" y="2689"/>
              <a:ext cx="2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25"/>
          <p:cNvGrpSpPr/>
          <p:nvPr/>
        </p:nvGrpSpPr>
        <p:grpSpPr>
          <a:xfrm>
            <a:off x="2528888" y="5945188"/>
            <a:ext cx="1838325" cy="579437"/>
            <a:chOff x="1824" y="3852"/>
            <a:chExt cx="1158" cy="365"/>
          </a:xfrm>
        </p:grpSpPr>
        <p:sp>
          <p:nvSpPr>
            <p:cNvPr id="31767" name="Text Box 26"/>
            <p:cNvSpPr txBox="1"/>
            <p:nvPr/>
          </p:nvSpPr>
          <p:spPr>
            <a:xfrm>
              <a:off x="1824" y="3852"/>
              <a:ext cx="11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  0.1111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68" name="Rectangle 27"/>
            <p:cNvSpPr/>
            <p:nvPr/>
          </p:nvSpPr>
          <p:spPr>
            <a:xfrm>
              <a:off x="1994" y="3858"/>
              <a:ext cx="2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769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/>
      <p:bldP spid="691204" grpId="0"/>
      <p:bldP spid="691205" grpId="0"/>
      <p:bldP spid="691206" grpId="0"/>
      <p:bldP spid="691207" grpId="0"/>
      <p:bldP spid="691208" grpId="0"/>
      <p:bldP spid="6912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ext Box 2"/>
          <p:cNvSpPr txBox="1"/>
          <p:nvPr/>
        </p:nvSpPr>
        <p:spPr>
          <a:xfrm>
            <a:off x="179388" y="273050"/>
            <a:ext cx="1328737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例 6.7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2227" name="Text Box 3"/>
          <p:cNvSpPr txBox="1"/>
          <p:nvPr/>
        </p:nvSpPr>
        <p:spPr>
          <a:xfrm>
            <a:off x="788988" y="1949450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2228" name="Text Box 4"/>
          <p:cNvSpPr txBox="1"/>
          <p:nvPr/>
        </p:nvSpPr>
        <p:spPr>
          <a:xfrm>
            <a:off x="1719263" y="2681288"/>
            <a:ext cx="333692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[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– 2</a:t>
            </a:r>
            <a:r>
              <a:rPr lang="zh-CN" altLang="en-US" sz="32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4+1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2229" name="Text Box 5"/>
          <p:cNvSpPr txBox="1"/>
          <p:nvPr/>
        </p:nvSpPr>
        <p:spPr>
          <a:xfrm>
            <a:off x="2024063" y="3413125"/>
            <a:ext cx="32607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1,1110 – 100000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2230" name="Text Box 6"/>
          <p:cNvSpPr txBox="1"/>
          <p:nvPr/>
        </p:nvSpPr>
        <p:spPr>
          <a:xfrm>
            <a:off x="5815013" y="2681288"/>
            <a:ext cx="255428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 = 1,0010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865188" y="5056188"/>
            <a:ext cx="7934325" cy="1420812"/>
            <a:chOff x="768" y="3185"/>
            <a:chExt cx="4774" cy="895"/>
          </a:xfrm>
        </p:grpSpPr>
        <p:sp>
          <p:nvSpPr>
            <p:cNvPr id="32775" name="Text Box 8"/>
            <p:cNvSpPr txBox="1"/>
            <p:nvPr/>
          </p:nvSpPr>
          <p:spPr>
            <a:xfrm>
              <a:off x="768" y="3185"/>
              <a:ext cx="477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当真值为 </a:t>
              </a:r>
              <a:r>
                <a:rPr lang="zh-CN" altLang="en-US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负</a:t>
              </a:r>
              <a:r>
                <a:rPr lang="zh-CN" altLang="en-US" sz="32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时，</a:t>
              </a:r>
              <a:r>
                <a:rPr lang="zh-CN" altLang="en-US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原码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可用 </a:t>
              </a:r>
              <a:r>
                <a:rPr lang="zh-CN" altLang="en-US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补码除符号位外</a:t>
              </a:r>
              <a:endPara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6" name="Text Box 9"/>
            <p:cNvSpPr txBox="1"/>
            <p:nvPr/>
          </p:nvSpPr>
          <p:spPr>
            <a:xfrm>
              <a:off x="768" y="3715"/>
              <a:ext cx="281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每位取反，末位加 1 求得</a:t>
              </a:r>
              <a:endPara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5818188" y="1782763"/>
            <a:ext cx="2517775" cy="746125"/>
            <a:chOff x="3840" y="1123"/>
            <a:chExt cx="1586" cy="470"/>
          </a:xfrm>
        </p:grpSpPr>
        <p:sp>
          <p:nvSpPr>
            <p:cNvPr id="32778" name="Text Box 11"/>
            <p:cNvSpPr txBox="1"/>
            <p:nvPr/>
          </p:nvSpPr>
          <p:spPr>
            <a:xfrm>
              <a:off x="3840" y="1228"/>
              <a:ext cx="158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32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[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32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9" name="Line 12"/>
            <p:cNvSpPr/>
            <p:nvPr/>
          </p:nvSpPr>
          <p:spPr>
            <a:xfrm>
              <a:off x="4501" y="1464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32780" name="Text Box 13"/>
            <p:cNvSpPr txBox="1"/>
            <p:nvPr/>
          </p:nvSpPr>
          <p:spPr>
            <a:xfrm>
              <a:off x="4464" y="1123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？</a:t>
              </a:r>
              <a:endPara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5929313" y="3413125"/>
            <a:ext cx="2347912" cy="579438"/>
            <a:chOff x="3936" y="2150"/>
            <a:chExt cx="1479" cy="365"/>
          </a:xfrm>
        </p:grpSpPr>
        <p:sp>
          <p:nvSpPr>
            <p:cNvPr id="32782" name="Text Box 15"/>
            <p:cNvSpPr txBox="1"/>
            <p:nvPr/>
          </p:nvSpPr>
          <p:spPr>
            <a:xfrm>
              <a:off x="3936" y="2150"/>
              <a:ext cx="147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∴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  0010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3" name="Line 16"/>
            <p:cNvSpPr/>
            <p:nvPr/>
          </p:nvSpPr>
          <p:spPr>
            <a:xfrm>
              <a:off x="4704" y="235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" name="Group 17"/>
          <p:cNvGrpSpPr/>
          <p:nvPr/>
        </p:nvGrpSpPr>
        <p:grpSpPr>
          <a:xfrm>
            <a:off x="2024063" y="4144963"/>
            <a:ext cx="1533525" cy="579437"/>
            <a:chOff x="1392" y="2611"/>
            <a:chExt cx="966" cy="365"/>
          </a:xfrm>
        </p:grpSpPr>
        <p:sp>
          <p:nvSpPr>
            <p:cNvPr id="32785" name="Text Box 18"/>
            <p:cNvSpPr txBox="1"/>
            <p:nvPr/>
          </p:nvSpPr>
          <p:spPr>
            <a:xfrm>
              <a:off x="1392" y="2611"/>
              <a:ext cx="96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  0010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6" name="Line 19"/>
            <p:cNvSpPr/>
            <p:nvPr/>
          </p:nvSpPr>
          <p:spPr>
            <a:xfrm>
              <a:off x="1642" y="278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" name="Group 20"/>
          <p:cNvGrpSpPr/>
          <p:nvPr/>
        </p:nvGrpSpPr>
        <p:grpSpPr>
          <a:xfrm>
            <a:off x="1711325" y="323850"/>
            <a:ext cx="3390900" cy="1320800"/>
            <a:chOff x="1253" y="204"/>
            <a:chExt cx="2136" cy="832"/>
          </a:xfrm>
        </p:grpSpPr>
        <p:sp>
          <p:nvSpPr>
            <p:cNvPr id="32788" name="Text Box 21"/>
            <p:cNvSpPr txBox="1"/>
            <p:nvPr/>
          </p:nvSpPr>
          <p:spPr>
            <a:xfrm>
              <a:off x="1296" y="671"/>
              <a:ext cx="56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9" name="Text Box 22"/>
            <p:cNvSpPr txBox="1"/>
            <p:nvPr/>
          </p:nvSpPr>
          <p:spPr>
            <a:xfrm>
              <a:off x="1253" y="204"/>
              <a:ext cx="21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已知 [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32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1,1110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2247" name="Text Box 23"/>
          <p:cNvSpPr txBox="1"/>
          <p:nvPr/>
        </p:nvSpPr>
        <p:spPr>
          <a:xfrm>
            <a:off x="1711325" y="1949450"/>
            <a:ext cx="18161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由定义得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91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/>
      <p:bldP spid="692228" grpId="0"/>
      <p:bldP spid="692229" grpId="0"/>
      <p:bldP spid="692230" grpId="0"/>
      <p:bldP spid="6922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3250" name="Text Box 2"/>
          <p:cNvSpPr txBox="1"/>
          <p:nvPr/>
        </p:nvSpPr>
        <p:spPr>
          <a:xfrm>
            <a:off x="1357313" y="941388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真值</a:t>
            </a:r>
            <a:endParaRPr lang="zh-CN" altLang="en-US" sz="3200" baseline="-250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3251" name="Text Box 3"/>
          <p:cNvSpPr txBox="1"/>
          <p:nvPr/>
        </p:nvSpPr>
        <p:spPr>
          <a:xfrm>
            <a:off x="4389438" y="1603375"/>
            <a:ext cx="20732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0, 1000110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3252" name="Text Box 4"/>
          <p:cNvSpPr txBox="1"/>
          <p:nvPr/>
        </p:nvSpPr>
        <p:spPr>
          <a:xfrm>
            <a:off x="4389438" y="2076450"/>
            <a:ext cx="20732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1, 0111010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3253" name="Text Box 5"/>
          <p:cNvSpPr txBox="1"/>
          <p:nvPr/>
        </p:nvSpPr>
        <p:spPr>
          <a:xfrm>
            <a:off x="5011738" y="2547938"/>
            <a:ext cx="14144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0.1110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3254" name="Text Box 6"/>
          <p:cNvSpPr txBox="1"/>
          <p:nvPr/>
        </p:nvSpPr>
        <p:spPr>
          <a:xfrm>
            <a:off x="5011738" y="3019425"/>
            <a:ext cx="163036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1.0010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3255" name="Text Box 7"/>
          <p:cNvSpPr txBox="1"/>
          <p:nvPr/>
        </p:nvSpPr>
        <p:spPr>
          <a:xfrm>
            <a:off x="5011738" y="3490913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0.0000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3256" name="Text Box 8"/>
          <p:cNvSpPr txBox="1"/>
          <p:nvPr/>
        </p:nvSpPr>
        <p:spPr>
          <a:xfrm>
            <a:off x="5011738" y="3962400"/>
            <a:ext cx="1162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0.0000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3257" name="Text Box 9"/>
          <p:cNvSpPr txBox="1"/>
          <p:nvPr/>
        </p:nvSpPr>
        <p:spPr>
          <a:xfrm>
            <a:off x="5011738" y="4433888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1.0000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3258" name="Text Box 10"/>
          <p:cNvSpPr txBox="1"/>
          <p:nvPr/>
        </p:nvSpPr>
        <p:spPr>
          <a:xfrm>
            <a:off x="6811963" y="1603375"/>
            <a:ext cx="22415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0,1000110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3259" name="Text Box 11"/>
          <p:cNvSpPr txBox="1"/>
          <p:nvPr/>
        </p:nvSpPr>
        <p:spPr>
          <a:xfrm>
            <a:off x="6811963" y="2076450"/>
            <a:ext cx="19907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1,1000110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3260" name="Text Box 12"/>
          <p:cNvSpPr txBox="1"/>
          <p:nvPr/>
        </p:nvSpPr>
        <p:spPr>
          <a:xfrm>
            <a:off x="7345363" y="2547938"/>
            <a:ext cx="14573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0.1110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3261" name="Text Box 13"/>
          <p:cNvSpPr txBox="1"/>
          <p:nvPr/>
        </p:nvSpPr>
        <p:spPr>
          <a:xfrm>
            <a:off x="7345363" y="3019425"/>
            <a:ext cx="17081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1.1110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3262" name="Text Box 14"/>
          <p:cNvSpPr txBox="1"/>
          <p:nvPr/>
        </p:nvSpPr>
        <p:spPr>
          <a:xfrm>
            <a:off x="7345363" y="3490913"/>
            <a:ext cx="14573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0.0000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3263" name="Text Box 15"/>
          <p:cNvSpPr txBox="1"/>
          <p:nvPr/>
        </p:nvSpPr>
        <p:spPr>
          <a:xfrm>
            <a:off x="7345363" y="3962400"/>
            <a:ext cx="14573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1.0000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3264" name="Text Box 16"/>
          <p:cNvSpPr txBox="1"/>
          <p:nvPr/>
        </p:nvSpPr>
        <p:spPr>
          <a:xfrm>
            <a:off x="7110413" y="4464050"/>
            <a:ext cx="17145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不能表示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8" name="Text Box 17"/>
          <p:cNvSpPr txBox="1"/>
          <p:nvPr/>
        </p:nvSpPr>
        <p:spPr>
          <a:xfrm>
            <a:off x="179388" y="196850"/>
            <a:ext cx="171132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练习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3266" name="Text Box 18"/>
          <p:cNvSpPr txBox="1"/>
          <p:nvPr/>
        </p:nvSpPr>
        <p:spPr>
          <a:xfrm>
            <a:off x="1509713" y="307975"/>
            <a:ext cx="4114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求下列真值的补码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1128713" y="6186488"/>
            <a:ext cx="7467600" cy="519112"/>
            <a:chOff x="768" y="3897"/>
            <a:chExt cx="4704" cy="327"/>
          </a:xfrm>
        </p:grpSpPr>
        <p:sp>
          <p:nvSpPr>
            <p:cNvPr id="33811" name="Text Box 20"/>
            <p:cNvSpPr txBox="1"/>
            <p:nvPr/>
          </p:nvSpPr>
          <p:spPr>
            <a:xfrm>
              <a:off x="768" y="3897"/>
              <a:ext cx="47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  1]</a:t>
              </a:r>
              <a:r>
                <a:rPr lang="zh-CN" altLang="en-US" sz="24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2 +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10.0000    1.0000 = 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1.0000</a:t>
              </a:r>
              <a:endPara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2" name="Line 21"/>
            <p:cNvSpPr/>
            <p:nvPr/>
          </p:nvSpPr>
          <p:spPr>
            <a:xfrm>
              <a:off x="912" y="4080"/>
              <a:ext cx="96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813" name="Line 22"/>
            <p:cNvSpPr/>
            <p:nvPr/>
          </p:nvSpPr>
          <p:spPr>
            <a:xfrm>
              <a:off x="3072" y="408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23"/>
          <p:cNvGrpSpPr/>
          <p:nvPr/>
        </p:nvGrpSpPr>
        <p:grpSpPr>
          <a:xfrm>
            <a:off x="4938713" y="3578225"/>
            <a:ext cx="1295400" cy="842963"/>
            <a:chOff x="3168" y="2254"/>
            <a:chExt cx="816" cy="531"/>
          </a:xfrm>
        </p:grpSpPr>
        <p:sp>
          <p:nvSpPr>
            <p:cNvPr id="33815" name="AutoShape 24"/>
            <p:cNvSpPr/>
            <p:nvPr/>
          </p:nvSpPr>
          <p:spPr>
            <a:xfrm>
              <a:off x="3168" y="2254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6" name="AutoShape 25"/>
            <p:cNvSpPr/>
            <p:nvPr/>
          </p:nvSpPr>
          <p:spPr>
            <a:xfrm>
              <a:off x="3168" y="2542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6"/>
          <p:cNvGrpSpPr/>
          <p:nvPr/>
        </p:nvGrpSpPr>
        <p:grpSpPr>
          <a:xfrm>
            <a:off x="1204913" y="3582988"/>
            <a:ext cx="1295400" cy="838200"/>
            <a:chOff x="816" y="2257"/>
            <a:chExt cx="816" cy="528"/>
          </a:xfrm>
        </p:grpSpPr>
        <p:sp>
          <p:nvSpPr>
            <p:cNvPr id="33818" name="AutoShape 27"/>
            <p:cNvSpPr/>
            <p:nvPr/>
          </p:nvSpPr>
          <p:spPr>
            <a:xfrm>
              <a:off x="816" y="2257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9" name="AutoShape 28"/>
            <p:cNvSpPr/>
            <p:nvPr/>
          </p:nvSpPr>
          <p:spPr>
            <a:xfrm>
              <a:off x="816" y="2542"/>
              <a:ext cx="816" cy="243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2500313" y="3497263"/>
            <a:ext cx="2365375" cy="519112"/>
            <a:chOff x="1632" y="2442"/>
            <a:chExt cx="1490" cy="327"/>
          </a:xfrm>
        </p:grpSpPr>
        <p:sp>
          <p:nvSpPr>
            <p:cNvPr id="33821" name="Text Box 30"/>
            <p:cNvSpPr txBox="1"/>
            <p:nvPr/>
          </p:nvSpPr>
          <p:spPr>
            <a:xfrm>
              <a:off x="1632" y="2442"/>
              <a:ext cx="14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[+ 0]</a:t>
              </a:r>
              <a:r>
                <a:rPr lang="zh-CN" altLang="en-US" sz="24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[   0]</a:t>
              </a:r>
              <a:r>
                <a:rPr lang="zh-CN" altLang="en-US" sz="24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endParaRPr lang="zh-CN" altLang="en-US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22" name="Line 31"/>
            <p:cNvSpPr/>
            <p:nvPr/>
          </p:nvSpPr>
          <p:spPr>
            <a:xfrm>
              <a:off x="2592" y="2618"/>
              <a:ext cx="96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93280" name="Text Box 32"/>
          <p:cNvSpPr txBox="1"/>
          <p:nvPr/>
        </p:nvSpPr>
        <p:spPr>
          <a:xfrm>
            <a:off x="595313" y="5272088"/>
            <a:ext cx="2971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由小数补码定义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3281" name="Text Box 33"/>
          <p:cNvSpPr txBox="1"/>
          <p:nvPr/>
        </p:nvSpPr>
        <p:spPr>
          <a:xfrm>
            <a:off x="1966913" y="1603375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   1000110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3282" name="Text Box 34"/>
          <p:cNvSpPr txBox="1"/>
          <p:nvPr/>
        </p:nvSpPr>
        <p:spPr>
          <a:xfrm>
            <a:off x="4694238" y="941388"/>
            <a:ext cx="374967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[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36"/>
          <p:cNvGrpSpPr/>
          <p:nvPr/>
        </p:nvGrpSpPr>
        <p:grpSpPr>
          <a:xfrm>
            <a:off x="595313" y="1603375"/>
            <a:ext cx="1898650" cy="3349625"/>
            <a:chOff x="432" y="1010"/>
            <a:chExt cx="1196" cy="2110"/>
          </a:xfrm>
        </p:grpSpPr>
        <p:grpSp>
          <p:nvGrpSpPr>
            <p:cNvPr id="33827" name="Group 37"/>
            <p:cNvGrpSpPr/>
            <p:nvPr/>
          </p:nvGrpSpPr>
          <p:grpSpPr>
            <a:xfrm>
              <a:off x="432" y="1010"/>
              <a:ext cx="1196" cy="2110"/>
              <a:chOff x="432" y="1010"/>
              <a:chExt cx="1196" cy="2110"/>
            </a:xfrm>
          </p:grpSpPr>
          <p:sp>
            <p:nvSpPr>
              <p:cNvPr id="33828" name="Text Box 38"/>
              <p:cNvSpPr txBox="1"/>
              <p:nvPr/>
            </p:nvSpPr>
            <p:spPr>
              <a:xfrm>
                <a:off x="432" y="1010"/>
                <a:ext cx="82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+70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29" name="Text Box 39"/>
              <p:cNvSpPr txBox="1"/>
              <p:nvPr/>
            </p:nvSpPr>
            <p:spPr>
              <a:xfrm>
                <a:off x="432" y="1605"/>
                <a:ext cx="11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  0.1110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0" name="Text Box 40"/>
              <p:cNvSpPr txBox="1"/>
              <p:nvPr/>
            </p:nvSpPr>
            <p:spPr>
              <a:xfrm>
                <a:off x="432" y="2199"/>
                <a:ext cx="11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  0.0000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1" name="Text Box 41"/>
              <p:cNvSpPr txBox="1"/>
              <p:nvPr/>
            </p:nvSpPr>
            <p:spPr>
              <a:xfrm>
                <a:off x="432" y="1308"/>
                <a:ext cx="80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  70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3832" name="Group 42"/>
              <p:cNvGrpSpPr/>
              <p:nvPr/>
            </p:nvGrpSpPr>
            <p:grpSpPr>
              <a:xfrm>
                <a:off x="432" y="1902"/>
                <a:ext cx="1196" cy="327"/>
                <a:chOff x="432" y="1902"/>
                <a:chExt cx="1196" cy="327"/>
              </a:xfrm>
            </p:grpSpPr>
            <p:sp>
              <p:nvSpPr>
                <p:cNvPr id="33833" name="Text Box 43"/>
                <p:cNvSpPr txBox="1"/>
                <p:nvPr/>
              </p:nvSpPr>
              <p:spPr>
                <a:xfrm>
                  <a:off x="432" y="1902"/>
                  <a:ext cx="119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 sz="28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28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=   0.1110</a:t>
                  </a:r>
                  <a:endPara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34" name="Line 44"/>
                <p:cNvSpPr/>
                <p:nvPr/>
              </p:nvSpPr>
              <p:spPr>
                <a:xfrm>
                  <a:off x="816" y="2076"/>
                  <a:ext cx="9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3835" name="Group 45"/>
              <p:cNvGrpSpPr/>
              <p:nvPr/>
            </p:nvGrpSpPr>
            <p:grpSpPr>
              <a:xfrm>
                <a:off x="432" y="2496"/>
                <a:ext cx="1196" cy="327"/>
                <a:chOff x="432" y="2496"/>
                <a:chExt cx="1196" cy="327"/>
              </a:xfrm>
            </p:grpSpPr>
            <p:sp>
              <p:nvSpPr>
                <p:cNvPr id="33836" name="Text Box 46"/>
                <p:cNvSpPr txBox="1"/>
                <p:nvPr/>
              </p:nvSpPr>
              <p:spPr>
                <a:xfrm>
                  <a:off x="432" y="2496"/>
                  <a:ext cx="119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 sz="28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28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=   0.0000</a:t>
                  </a:r>
                  <a:endPara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37" name="Line 47"/>
                <p:cNvSpPr/>
                <p:nvPr/>
              </p:nvSpPr>
              <p:spPr>
                <a:xfrm>
                  <a:off x="816" y="2676"/>
                  <a:ext cx="9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3838" name="Group 48"/>
              <p:cNvGrpSpPr/>
              <p:nvPr/>
            </p:nvGrpSpPr>
            <p:grpSpPr>
              <a:xfrm>
                <a:off x="432" y="2793"/>
                <a:ext cx="1196" cy="327"/>
                <a:chOff x="432" y="2793"/>
                <a:chExt cx="1196" cy="327"/>
              </a:xfrm>
            </p:grpSpPr>
            <p:sp>
              <p:nvSpPr>
                <p:cNvPr id="33839" name="Text Box 49"/>
                <p:cNvSpPr txBox="1"/>
                <p:nvPr/>
              </p:nvSpPr>
              <p:spPr>
                <a:xfrm>
                  <a:off x="432" y="2793"/>
                  <a:ext cx="1196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 sz="28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28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=   1.0000</a:t>
                  </a:r>
                  <a:endPara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40" name="Line 50"/>
                <p:cNvSpPr/>
                <p:nvPr/>
              </p:nvSpPr>
              <p:spPr>
                <a:xfrm>
                  <a:off x="816" y="2976"/>
                  <a:ext cx="9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33841" name="Line 51"/>
            <p:cNvSpPr/>
            <p:nvPr/>
          </p:nvSpPr>
          <p:spPr>
            <a:xfrm>
              <a:off x="816" y="148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" name="Group 52"/>
          <p:cNvGrpSpPr/>
          <p:nvPr/>
        </p:nvGrpSpPr>
        <p:grpSpPr>
          <a:xfrm>
            <a:off x="1966913" y="2057400"/>
            <a:ext cx="2438400" cy="519113"/>
            <a:chOff x="1296" y="1296"/>
            <a:chExt cx="1536" cy="327"/>
          </a:xfrm>
        </p:grpSpPr>
        <p:sp>
          <p:nvSpPr>
            <p:cNvPr id="33843" name="Text Box 53"/>
            <p:cNvSpPr txBox="1"/>
            <p:nvPr/>
          </p:nvSpPr>
          <p:spPr>
            <a:xfrm>
              <a:off x="1296" y="1296"/>
              <a:ext cx="15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   1000110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44" name="Line 54"/>
            <p:cNvSpPr/>
            <p:nvPr/>
          </p:nvSpPr>
          <p:spPr>
            <a:xfrm>
              <a:off x="1565" y="148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" name="Group 55"/>
          <p:cNvGrpSpPr/>
          <p:nvPr/>
        </p:nvGrpSpPr>
        <p:grpSpPr>
          <a:xfrm>
            <a:off x="3590925" y="5029200"/>
            <a:ext cx="6315075" cy="1020763"/>
            <a:chOff x="2262" y="3168"/>
            <a:chExt cx="3978" cy="643"/>
          </a:xfrm>
        </p:grpSpPr>
        <p:grpSp>
          <p:nvGrpSpPr>
            <p:cNvPr id="33846" name="Group 56"/>
            <p:cNvGrpSpPr/>
            <p:nvPr/>
          </p:nvGrpSpPr>
          <p:grpSpPr>
            <a:xfrm>
              <a:off x="2262" y="3168"/>
              <a:ext cx="3978" cy="643"/>
              <a:chOff x="2118" y="3168"/>
              <a:chExt cx="3978" cy="643"/>
            </a:xfrm>
          </p:grpSpPr>
          <p:sp>
            <p:nvSpPr>
              <p:cNvPr id="33847" name="Text Box 57"/>
              <p:cNvSpPr txBox="1"/>
              <p:nvPr/>
            </p:nvSpPr>
            <p:spPr>
              <a:xfrm>
                <a:off x="2118" y="3360"/>
                <a:ext cx="67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[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r>
                  <a:rPr lang="zh-CN" altLang="en-US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补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48" name="Text Box 58"/>
              <p:cNvSpPr txBox="1"/>
              <p:nvPr/>
            </p:nvSpPr>
            <p:spPr>
              <a:xfrm>
                <a:off x="2826" y="3168"/>
                <a:ext cx="235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＞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≥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49" name="Text Box 59"/>
              <p:cNvSpPr txBox="1"/>
              <p:nvPr/>
            </p:nvSpPr>
            <p:spPr>
              <a:xfrm>
                <a:off x="2832" y="3523"/>
                <a:ext cx="326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2+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0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＞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≥</a:t>
                </a:r>
                <a:r>
                  <a:rPr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1（mod 2）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50" name="AutoShape 60"/>
              <p:cNvSpPr/>
              <p:nvPr/>
            </p:nvSpPr>
            <p:spPr>
              <a:xfrm>
                <a:off x="2739" y="3264"/>
                <a:ext cx="99" cy="514"/>
              </a:xfrm>
              <a:prstGeom prst="leftBrace">
                <a:avLst>
                  <a:gd name="adj1" fmla="val 43145"/>
                  <a:gd name="adj2" fmla="val 5000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851" name="Line 61"/>
            <p:cNvSpPr/>
            <p:nvPr/>
          </p:nvSpPr>
          <p:spPr>
            <a:xfrm>
              <a:off x="4441" y="367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3852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9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9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9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6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9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0" grpId="0"/>
      <p:bldP spid="693251" grpId="0"/>
      <p:bldP spid="693252" grpId="0"/>
      <p:bldP spid="693253" grpId="0"/>
      <p:bldP spid="693254" grpId="0"/>
      <p:bldP spid="693255" grpId="0"/>
      <p:bldP spid="693256" grpId="0"/>
      <p:bldP spid="693257" grpId="0"/>
      <p:bldP spid="693258" grpId="0"/>
      <p:bldP spid="693259" grpId="0"/>
      <p:bldP spid="693260" grpId="0"/>
      <p:bldP spid="693261" grpId="0"/>
      <p:bldP spid="693262" grpId="0"/>
      <p:bldP spid="693263" grpId="0"/>
      <p:bldP spid="693264" grpId="0"/>
      <p:bldP spid="693266" grpId="0"/>
      <p:bldP spid="693280" grpId="0"/>
      <p:bldP spid="693281" grpId="0"/>
      <p:bldP spid="69328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xfrm>
            <a:off x="1123950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反码表示法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94243" name="Rectangle 3"/>
          <p:cNvSpPr>
            <a:spLocks noGrp="1"/>
          </p:cNvSpPr>
          <p:nvPr>
            <p:ph idx="1"/>
          </p:nvPr>
        </p:nvSpPr>
        <p:spPr>
          <a:xfrm>
            <a:off x="1752600" y="1828800"/>
            <a:ext cx="6248400" cy="3113088"/>
          </a:xfrm>
        </p:spPr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反码通常用来作为由原码求补码或者由补码求原码的中间过渡。</a:t>
            </a:r>
            <a:endParaRPr kumimoji="0" lang="en-US" altLang="zh-CN" sz="2800" b="1" i="0" u="none" strike="noStrike" kern="0" cap="none" spc="0" normalizeH="0" baseline="0" noProof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eriod"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整数反码的定义</a:t>
            </a:r>
            <a:endParaRPr kumimoji="0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eriod"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小数反码的定义</a:t>
            </a:r>
            <a:endParaRPr kumimoji="0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AutoNum type="arabicPeriod"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举例</a:t>
            </a:r>
            <a:endParaRPr kumimoji="0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hlinkClick r:id="rId3" action="ppaction://hlinksldjump"/>
            </a:endParaRPr>
          </a:p>
        </p:txBody>
      </p:sp>
      <p:sp>
        <p:nvSpPr>
          <p:cNvPr id="34819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charRg st="3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charRg st="3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charRg st="3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4243">
                                            <p:txEl>
                                              <p:charRg st="38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charRg st="4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4243">
                                            <p:txEl>
                                              <p:charRg st="46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整数反码的定义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395288" y="1557338"/>
            <a:ext cx="9215437" cy="1235075"/>
            <a:chOff x="295" y="1298"/>
            <a:chExt cx="5805" cy="778"/>
          </a:xfrm>
        </p:grpSpPr>
        <p:sp>
          <p:nvSpPr>
            <p:cNvPr id="35843" name="Text Box 6"/>
            <p:cNvSpPr txBox="1"/>
            <p:nvPr/>
          </p:nvSpPr>
          <p:spPr>
            <a:xfrm>
              <a:off x="295" y="1538"/>
              <a:ext cx="173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反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4" name="Text Box 7"/>
            <p:cNvSpPr txBox="1"/>
            <p:nvPr/>
          </p:nvSpPr>
          <p:spPr>
            <a:xfrm>
              <a:off x="1142" y="1298"/>
              <a:ext cx="33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0，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2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＞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≥ 0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5" name="Text Box 8"/>
            <p:cNvSpPr txBox="1"/>
            <p:nvPr/>
          </p:nvSpPr>
          <p:spPr>
            <a:xfrm>
              <a:off x="1152" y="1749"/>
              <a:ext cx="49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( 2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– 1) +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0  ≥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＞   2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（mod 2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en-US" altLang="zh-CN" sz="280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1）</a:t>
              </a:r>
              <a:endPara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6" name="AutoShape 9"/>
            <p:cNvSpPr/>
            <p:nvPr/>
          </p:nvSpPr>
          <p:spPr>
            <a:xfrm>
              <a:off x="1008" y="1404"/>
              <a:ext cx="103" cy="632"/>
            </a:xfrm>
            <a:prstGeom prst="leftBrace">
              <a:avLst>
                <a:gd name="adj1" fmla="val 5099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847" name="Line 10"/>
            <p:cNvSpPr/>
            <p:nvPr/>
          </p:nvSpPr>
          <p:spPr>
            <a:xfrm>
              <a:off x="3561" y="192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48" name="Line 11"/>
            <p:cNvSpPr/>
            <p:nvPr/>
          </p:nvSpPr>
          <p:spPr>
            <a:xfrm>
              <a:off x="5012" y="192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9" name="Text Box 12"/>
          <p:cNvSpPr txBox="1"/>
          <p:nvPr/>
        </p:nvSpPr>
        <p:spPr>
          <a:xfrm>
            <a:off x="419100" y="341153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Text Box 13"/>
          <p:cNvSpPr txBox="1"/>
          <p:nvPr/>
        </p:nvSpPr>
        <p:spPr>
          <a:xfrm>
            <a:off x="1714500" y="3382963"/>
            <a:ext cx="24384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9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+1101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14"/>
          <p:cNvSpPr txBox="1"/>
          <p:nvPr/>
        </p:nvSpPr>
        <p:spPr>
          <a:xfrm>
            <a:off x="1165225" y="3992563"/>
            <a:ext cx="255428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0,1101 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 Box 15"/>
          <p:cNvSpPr txBox="1"/>
          <p:nvPr/>
        </p:nvSpPr>
        <p:spPr>
          <a:xfrm>
            <a:off x="5207000" y="5070475"/>
            <a:ext cx="1635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1,0010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4905375" y="3382963"/>
            <a:ext cx="1838325" cy="579437"/>
            <a:chOff x="3258" y="2448"/>
            <a:chExt cx="1158" cy="365"/>
          </a:xfrm>
        </p:grpSpPr>
        <p:sp>
          <p:nvSpPr>
            <p:cNvPr id="35854" name="Text Box 17"/>
            <p:cNvSpPr txBox="1"/>
            <p:nvPr/>
          </p:nvSpPr>
          <p:spPr>
            <a:xfrm>
              <a:off x="3258" y="2448"/>
              <a:ext cx="11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  1101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5" name="Line 18"/>
            <p:cNvSpPr/>
            <p:nvPr/>
          </p:nvSpPr>
          <p:spPr>
            <a:xfrm>
              <a:off x="3696" y="264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19"/>
          <p:cNvGrpSpPr/>
          <p:nvPr/>
        </p:nvGrpSpPr>
        <p:grpSpPr>
          <a:xfrm>
            <a:off x="4375150" y="3992563"/>
            <a:ext cx="3954463" cy="579437"/>
            <a:chOff x="2901" y="2928"/>
            <a:chExt cx="2491" cy="365"/>
          </a:xfrm>
        </p:grpSpPr>
        <p:sp>
          <p:nvSpPr>
            <p:cNvPr id="35857" name="Text Box 20"/>
            <p:cNvSpPr txBox="1"/>
            <p:nvPr/>
          </p:nvSpPr>
          <p:spPr>
            <a:xfrm>
              <a:off x="2901" y="2928"/>
              <a:ext cx="249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反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(2</a:t>
              </a:r>
              <a:r>
                <a:rPr lang="zh-CN" altLang="en-US" sz="32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4+1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1)   1101 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8" name="Line 21"/>
            <p:cNvSpPr/>
            <p:nvPr/>
          </p:nvSpPr>
          <p:spPr>
            <a:xfrm>
              <a:off x="4224" y="312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859" name="Line 22"/>
            <p:cNvSpPr/>
            <p:nvPr/>
          </p:nvSpPr>
          <p:spPr>
            <a:xfrm>
              <a:off x="4608" y="312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" name="Group 23"/>
          <p:cNvGrpSpPr/>
          <p:nvPr/>
        </p:nvGrpSpPr>
        <p:grpSpPr>
          <a:xfrm>
            <a:off x="5207000" y="4525963"/>
            <a:ext cx="2651125" cy="579437"/>
            <a:chOff x="3466" y="3401"/>
            <a:chExt cx="1670" cy="365"/>
          </a:xfrm>
        </p:grpSpPr>
        <p:sp>
          <p:nvSpPr>
            <p:cNvPr id="35861" name="Text Box 24"/>
            <p:cNvSpPr txBox="1"/>
            <p:nvPr/>
          </p:nvSpPr>
          <p:spPr>
            <a:xfrm>
              <a:off x="3466" y="3401"/>
              <a:ext cx="167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11111   1101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2" name="Line 25"/>
            <p:cNvSpPr/>
            <p:nvPr/>
          </p:nvSpPr>
          <p:spPr>
            <a:xfrm>
              <a:off x="4415" y="360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" name="Group 35"/>
          <p:cNvGrpSpPr/>
          <p:nvPr/>
        </p:nvGrpSpPr>
        <p:grpSpPr>
          <a:xfrm>
            <a:off x="1181100" y="5080000"/>
            <a:ext cx="2503488" cy="969963"/>
            <a:chOff x="790" y="3517"/>
            <a:chExt cx="1577" cy="611"/>
          </a:xfrm>
        </p:grpSpPr>
        <p:sp>
          <p:nvSpPr>
            <p:cNvPr id="35864" name="Text Box 27"/>
            <p:cNvSpPr txBox="1"/>
            <p:nvPr/>
          </p:nvSpPr>
          <p:spPr>
            <a:xfrm>
              <a:off x="790" y="3517"/>
              <a:ext cx="1577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 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逗号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将符号位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5" name="Text Box 28"/>
            <p:cNvSpPr txBox="1"/>
            <p:nvPr/>
          </p:nvSpPr>
          <p:spPr>
            <a:xfrm>
              <a:off x="790" y="3840"/>
              <a:ext cx="1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和数值部分隔开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" name="Line 29"/>
          <p:cNvSpPr/>
          <p:nvPr/>
        </p:nvSpPr>
        <p:spPr>
          <a:xfrm flipV="1">
            <a:off x="2671763" y="4525963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stealth" w="med" len="med"/>
          </a:ln>
        </p:spPr>
      </p:sp>
      <p:sp>
        <p:nvSpPr>
          <p:cNvPr id="57" name="Freeform 30"/>
          <p:cNvSpPr/>
          <p:nvPr/>
        </p:nvSpPr>
        <p:spPr>
          <a:xfrm>
            <a:off x="3706813" y="5613400"/>
            <a:ext cx="2171700" cy="265113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1536" h="144">
                <a:moveTo>
                  <a:pt x="0" y="144"/>
                </a:moveTo>
                <a:lnTo>
                  <a:pt x="1536" y="144"/>
                </a:lnTo>
                <a:lnTo>
                  <a:pt x="153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58" name="Text Box 31"/>
          <p:cNvSpPr txBox="1"/>
          <p:nvPr/>
        </p:nvSpPr>
        <p:spPr>
          <a:xfrm>
            <a:off x="419100" y="283845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为真值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Text Box 32"/>
          <p:cNvSpPr txBox="1"/>
          <p:nvPr/>
        </p:nvSpPr>
        <p:spPr>
          <a:xfrm>
            <a:off x="3238500" y="2838450"/>
            <a:ext cx="3429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为整数的位数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70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58" grpId="0"/>
      <p:bldP spid="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小数反码的定义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2" name="Text Box 3"/>
          <p:cNvSpPr txBox="1"/>
          <p:nvPr/>
        </p:nvSpPr>
        <p:spPr>
          <a:xfrm>
            <a:off x="1127125" y="3621088"/>
            <a:ext cx="3078163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+ 0.1101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4"/>
          <p:cNvSpPr txBox="1"/>
          <p:nvPr/>
        </p:nvSpPr>
        <p:spPr>
          <a:xfrm>
            <a:off x="628650" y="4306888"/>
            <a:ext cx="3144838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   </a:t>
            </a: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0.1101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4667250" y="3590925"/>
            <a:ext cx="2143125" cy="579438"/>
            <a:chOff x="3216" y="2234"/>
            <a:chExt cx="1350" cy="365"/>
          </a:xfrm>
        </p:grpSpPr>
        <p:sp>
          <p:nvSpPr>
            <p:cNvPr id="36869" name="Text Box 6"/>
            <p:cNvSpPr txBox="1"/>
            <p:nvPr/>
          </p:nvSpPr>
          <p:spPr>
            <a:xfrm>
              <a:off x="3216" y="2234"/>
              <a:ext cx="135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  0.1010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0" name="Line 7"/>
            <p:cNvSpPr/>
            <p:nvPr/>
          </p:nvSpPr>
          <p:spPr>
            <a:xfrm>
              <a:off x="3648" y="244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8"/>
          <p:cNvGrpSpPr/>
          <p:nvPr/>
        </p:nvGrpSpPr>
        <p:grpSpPr>
          <a:xfrm>
            <a:off x="4133850" y="4306888"/>
            <a:ext cx="4572000" cy="579437"/>
            <a:chOff x="2880" y="2685"/>
            <a:chExt cx="2880" cy="365"/>
          </a:xfrm>
        </p:grpSpPr>
        <p:sp>
          <p:nvSpPr>
            <p:cNvPr id="36872" name="Text Box 9"/>
            <p:cNvSpPr txBox="1"/>
            <p:nvPr/>
          </p:nvSpPr>
          <p:spPr>
            <a:xfrm>
              <a:off x="2880" y="2685"/>
              <a:ext cx="28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反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(2  2</a:t>
              </a:r>
              <a:r>
                <a:rPr lang="zh-CN" altLang="en-US" sz="2800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-4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  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0.1010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3" name="Line 10"/>
            <p:cNvSpPr/>
            <p:nvPr/>
          </p:nvSpPr>
          <p:spPr>
            <a:xfrm>
              <a:off x="3915" y="2877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74" name="Line 11"/>
            <p:cNvSpPr/>
            <p:nvPr/>
          </p:nvSpPr>
          <p:spPr>
            <a:xfrm>
              <a:off x="4425" y="2877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12"/>
          <p:cNvGrpSpPr/>
          <p:nvPr/>
        </p:nvGrpSpPr>
        <p:grpSpPr>
          <a:xfrm>
            <a:off x="4972050" y="4997450"/>
            <a:ext cx="3733800" cy="579438"/>
            <a:chOff x="3408" y="3120"/>
            <a:chExt cx="2352" cy="365"/>
          </a:xfrm>
        </p:grpSpPr>
        <p:sp>
          <p:nvSpPr>
            <p:cNvPr id="36876" name="Text Box 13"/>
            <p:cNvSpPr txBox="1"/>
            <p:nvPr/>
          </p:nvSpPr>
          <p:spPr>
            <a:xfrm>
              <a:off x="3408" y="3120"/>
              <a:ext cx="23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1.1111   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0.1010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7" name="Line 14"/>
            <p:cNvSpPr/>
            <p:nvPr/>
          </p:nvSpPr>
          <p:spPr>
            <a:xfrm>
              <a:off x="4425" y="330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4" name="Text Box 15"/>
          <p:cNvSpPr txBox="1"/>
          <p:nvPr/>
        </p:nvSpPr>
        <p:spPr>
          <a:xfrm>
            <a:off x="4972050" y="5607050"/>
            <a:ext cx="22860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1.0101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 Box 16"/>
          <p:cNvSpPr txBox="1"/>
          <p:nvPr/>
        </p:nvSpPr>
        <p:spPr>
          <a:xfrm>
            <a:off x="323850" y="3197225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17"/>
          <p:cNvGrpSpPr/>
          <p:nvPr/>
        </p:nvGrpSpPr>
        <p:grpSpPr>
          <a:xfrm>
            <a:off x="323850" y="1111250"/>
            <a:ext cx="8382000" cy="1235075"/>
            <a:chOff x="480" y="854"/>
            <a:chExt cx="5280" cy="778"/>
          </a:xfrm>
        </p:grpSpPr>
        <p:sp>
          <p:nvSpPr>
            <p:cNvPr id="36881" name="Text Box 18"/>
            <p:cNvSpPr txBox="1"/>
            <p:nvPr/>
          </p:nvSpPr>
          <p:spPr>
            <a:xfrm>
              <a:off x="480" y="1094"/>
              <a:ext cx="7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反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2" name="Text Box 19"/>
            <p:cNvSpPr txBox="1"/>
            <p:nvPr/>
          </p:nvSpPr>
          <p:spPr>
            <a:xfrm>
              <a:off x="1344" y="854"/>
              <a:ext cx="32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1 ＞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≥  0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3" name="Text Box 20"/>
            <p:cNvSpPr txBox="1"/>
            <p:nvPr/>
          </p:nvSpPr>
          <p:spPr>
            <a:xfrm>
              <a:off x="1354" y="1305"/>
              <a:ext cx="44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( 2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– 2</a:t>
              </a:r>
              <a:r>
                <a:rPr lang="en-US" altLang="zh-CN" sz="2800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i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+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0 ≥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＞  1（mod 2   2</a:t>
              </a:r>
              <a:r>
                <a:rPr lang="en-US" altLang="zh-CN" sz="2800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i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4" name="AutoShape 21"/>
            <p:cNvSpPr/>
            <p:nvPr/>
          </p:nvSpPr>
          <p:spPr>
            <a:xfrm>
              <a:off x="1200" y="960"/>
              <a:ext cx="151" cy="632"/>
            </a:xfrm>
            <a:prstGeom prst="leftBrace">
              <a:avLst>
                <a:gd name="adj1" fmla="val 34781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85" name="Line 22"/>
            <p:cNvSpPr/>
            <p:nvPr/>
          </p:nvSpPr>
          <p:spPr>
            <a:xfrm>
              <a:off x="4698" y="148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886" name="Line 23"/>
            <p:cNvSpPr/>
            <p:nvPr/>
          </p:nvSpPr>
          <p:spPr>
            <a:xfrm>
              <a:off x="3655" y="148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" name="Group 24"/>
          <p:cNvGrpSpPr/>
          <p:nvPr/>
        </p:nvGrpSpPr>
        <p:grpSpPr>
          <a:xfrm>
            <a:off x="1009650" y="5627688"/>
            <a:ext cx="2787650" cy="969962"/>
            <a:chOff x="912" y="3517"/>
            <a:chExt cx="1756" cy="611"/>
          </a:xfrm>
        </p:grpSpPr>
        <p:sp>
          <p:nvSpPr>
            <p:cNvPr id="36888" name="Text Box 25"/>
            <p:cNvSpPr txBox="1"/>
            <p:nvPr/>
          </p:nvSpPr>
          <p:spPr>
            <a:xfrm>
              <a:off x="912" y="3517"/>
              <a:ext cx="17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 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小数点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将符号位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9" name="Text Box 26"/>
            <p:cNvSpPr txBox="1"/>
            <p:nvPr/>
          </p:nvSpPr>
          <p:spPr>
            <a:xfrm>
              <a:off x="912" y="3840"/>
              <a:ext cx="165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和数值部分隔开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" name="Line 27"/>
          <p:cNvSpPr/>
          <p:nvPr/>
        </p:nvSpPr>
        <p:spPr>
          <a:xfrm flipV="1">
            <a:off x="2457450" y="4795838"/>
            <a:ext cx="0" cy="838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stealth" w="med" len="med"/>
          </a:ln>
        </p:spPr>
      </p:sp>
      <p:sp>
        <p:nvSpPr>
          <p:cNvPr id="57" name="Freeform 28"/>
          <p:cNvSpPr/>
          <p:nvPr/>
        </p:nvSpPr>
        <p:spPr>
          <a:xfrm>
            <a:off x="3413125" y="6140450"/>
            <a:ext cx="2244725" cy="21272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1536" h="144">
                <a:moveTo>
                  <a:pt x="0" y="144"/>
                </a:moveTo>
                <a:lnTo>
                  <a:pt x="1536" y="144"/>
                </a:lnTo>
                <a:lnTo>
                  <a:pt x="153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58" name="Text Box 29"/>
          <p:cNvSpPr txBox="1"/>
          <p:nvPr/>
        </p:nvSpPr>
        <p:spPr>
          <a:xfrm>
            <a:off x="323850" y="2559050"/>
            <a:ext cx="69786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为真值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Text Box 31"/>
          <p:cNvSpPr txBox="1"/>
          <p:nvPr/>
        </p:nvSpPr>
        <p:spPr>
          <a:xfrm>
            <a:off x="2262188" y="2536825"/>
            <a:ext cx="69786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为小数的位数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94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5" grpId="0"/>
      <p:bldP spid="58" grpId="0"/>
      <p:bldP spid="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Text Box 3"/>
          <p:cNvSpPr txBox="1"/>
          <p:nvPr/>
        </p:nvSpPr>
        <p:spPr>
          <a:xfrm>
            <a:off x="431800" y="3648075"/>
            <a:ext cx="47180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例 6.10    </a:t>
            </a: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求 0 的反码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4"/>
          <p:cNvSpPr txBox="1"/>
          <p:nvPr/>
        </p:nvSpPr>
        <p:spPr>
          <a:xfrm>
            <a:off x="1873250" y="4144963"/>
            <a:ext cx="316706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+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0.0000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 Box 5"/>
          <p:cNvSpPr txBox="1"/>
          <p:nvPr/>
        </p:nvSpPr>
        <p:spPr>
          <a:xfrm>
            <a:off x="4797425" y="4144963"/>
            <a:ext cx="42386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[+0.0000]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0.0000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6"/>
          <p:cNvSpPr txBox="1"/>
          <p:nvPr/>
        </p:nvSpPr>
        <p:spPr>
          <a:xfrm>
            <a:off x="822325" y="414496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 Box 7"/>
          <p:cNvSpPr txBox="1"/>
          <p:nvPr/>
        </p:nvSpPr>
        <p:spPr>
          <a:xfrm>
            <a:off x="425450" y="5153025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同理，对于整数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8"/>
          <p:cNvSpPr txBox="1"/>
          <p:nvPr/>
        </p:nvSpPr>
        <p:spPr>
          <a:xfrm>
            <a:off x="3471863" y="5153025"/>
            <a:ext cx="29368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[+0]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0,0000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Text Box 9"/>
          <p:cNvSpPr txBox="1"/>
          <p:nvPr/>
        </p:nvSpPr>
        <p:spPr>
          <a:xfrm>
            <a:off x="425450" y="1704975"/>
            <a:ext cx="74945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例6.9       已知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1,1110     求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10"/>
          <p:cNvSpPr txBox="1"/>
          <p:nvPr/>
        </p:nvSpPr>
        <p:spPr>
          <a:xfrm>
            <a:off x="425450" y="476250"/>
            <a:ext cx="7062788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例6.8       已知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0,1110     求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11"/>
          <p:cNvSpPr txBox="1"/>
          <p:nvPr/>
        </p:nvSpPr>
        <p:spPr>
          <a:xfrm>
            <a:off x="822325" y="22098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12"/>
          <p:cNvSpPr txBox="1"/>
          <p:nvPr/>
        </p:nvSpPr>
        <p:spPr>
          <a:xfrm>
            <a:off x="1873250" y="981075"/>
            <a:ext cx="48958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由定义得  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+ 1110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13"/>
          <p:cNvSpPr txBox="1"/>
          <p:nvPr/>
        </p:nvSpPr>
        <p:spPr>
          <a:xfrm>
            <a:off x="822325" y="9810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4102100" y="2713038"/>
            <a:ext cx="3241675" cy="519112"/>
            <a:chOff x="2652" y="1979"/>
            <a:chExt cx="2042" cy="327"/>
          </a:xfrm>
        </p:grpSpPr>
        <p:sp>
          <p:nvSpPr>
            <p:cNvPr id="37901" name="Text Box 16"/>
            <p:cNvSpPr txBox="1"/>
            <p:nvPr/>
          </p:nvSpPr>
          <p:spPr>
            <a:xfrm>
              <a:off x="2652" y="1979"/>
              <a:ext cx="20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1,1110   11111</a:t>
              </a:r>
              <a:endParaRPr lang="zh-CN" altLang="en-US" sz="28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902" name="Line 17"/>
            <p:cNvSpPr/>
            <p:nvPr/>
          </p:nvSpPr>
          <p:spPr>
            <a:xfrm>
              <a:off x="3567" y="216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18"/>
          <p:cNvGrpSpPr/>
          <p:nvPr/>
        </p:nvGrpSpPr>
        <p:grpSpPr>
          <a:xfrm>
            <a:off x="4102100" y="3217863"/>
            <a:ext cx="1454150" cy="519112"/>
            <a:chOff x="2652" y="2297"/>
            <a:chExt cx="916" cy="327"/>
          </a:xfrm>
        </p:grpSpPr>
        <p:sp>
          <p:nvSpPr>
            <p:cNvPr id="37904" name="Text Box 19"/>
            <p:cNvSpPr txBox="1"/>
            <p:nvPr/>
          </p:nvSpPr>
          <p:spPr>
            <a:xfrm>
              <a:off x="2652" y="2297"/>
              <a:ext cx="9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   0001</a:t>
              </a:r>
              <a:endParaRPr lang="zh-CN" altLang="en-US" sz="28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905" name="Line 20"/>
            <p:cNvSpPr/>
            <p:nvPr/>
          </p:nvSpPr>
          <p:spPr>
            <a:xfrm>
              <a:off x="2920" y="2466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21"/>
          <p:cNvGrpSpPr/>
          <p:nvPr/>
        </p:nvGrpSpPr>
        <p:grpSpPr>
          <a:xfrm>
            <a:off x="1873250" y="2209800"/>
            <a:ext cx="6781800" cy="519113"/>
            <a:chOff x="1248" y="1662"/>
            <a:chExt cx="4272" cy="327"/>
          </a:xfrm>
        </p:grpSpPr>
        <p:grpSp>
          <p:nvGrpSpPr>
            <p:cNvPr id="37907" name="Group 22"/>
            <p:cNvGrpSpPr/>
            <p:nvPr/>
          </p:nvGrpSpPr>
          <p:grpSpPr>
            <a:xfrm>
              <a:off x="1248" y="1662"/>
              <a:ext cx="4272" cy="327"/>
              <a:chOff x="1248" y="1662"/>
              <a:chExt cx="4272" cy="327"/>
            </a:xfrm>
          </p:grpSpPr>
          <p:sp>
            <p:nvSpPr>
              <p:cNvPr id="37908" name="Text Box 23"/>
              <p:cNvSpPr txBox="1"/>
              <p:nvPr/>
            </p:nvSpPr>
            <p:spPr>
              <a:xfrm>
                <a:off x="1248" y="1662"/>
                <a:ext cx="175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由定义得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09" name="Text Box 24"/>
              <p:cNvSpPr txBox="1"/>
              <p:nvPr/>
            </p:nvSpPr>
            <p:spPr>
              <a:xfrm>
                <a:off x="2496" y="1662"/>
                <a:ext cx="30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[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r>
                  <a:rPr lang="zh-CN" altLang="en-US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反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(2</a:t>
                </a:r>
                <a:r>
                  <a:rPr lang="zh-CN" altLang="en-US" sz="2800" baseline="4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4+1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1)</a:t>
                </a:r>
                <a:endParaRPr lang="zh-CN" altLang="en-US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37910" name="Line 25"/>
            <p:cNvSpPr/>
            <p:nvPr/>
          </p:nvSpPr>
          <p:spPr>
            <a:xfrm>
              <a:off x="4002" y="184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911" name="Line 26"/>
            <p:cNvSpPr/>
            <p:nvPr/>
          </p:nvSpPr>
          <p:spPr>
            <a:xfrm>
              <a:off x="3367" y="184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" name="Group 27"/>
          <p:cNvGrpSpPr/>
          <p:nvPr/>
        </p:nvGrpSpPr>
        <p:grpSpPr>
          <a:xfrm>
            <a:off x="2330450" y="4648200"/>
            <a:ext cx="2205038" cy="519113"/>
            <a:chOff x="1536" y="3198"/>
            <a:chExt cx="1389" cy="327"/>
          </a:xfrm>
        </p:grpSpPr>
        <p:sp>
          <p:nvSpPr>
            <p:cNvPr id="37913" name="Text Box 28"/>
            <p:cNvSpPr txBox="1"/>
            <p:nvPr/>
          </p:nvSpPr>
          <p:spPr>
            <a:xfrm>
              <a:off x="1536" y="3198"/>
              <a:ext cx="13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   0.0000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4" name="Line 29"/>
            <p:cNvSpPr/>
            <p:nvPr/>
          </p:nvSpPr>
          <p:spPr>
            <a:xfrm>
              <a:off x="1949" y="337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" name="Group 30"/>
          <p:cNvGrpSpPr/>
          <p:nvPr/>
        </p:nvGrpSpPr>
        <p:grpSpPr>
          <a:xfrm>
            <a:off x="4789488" y="4648200"/>
            <a:ext cx="3865562" cy="519113"/>
            <a:chOff x="3085" y="3198"/>
            <a:chExt cx="2435" cy="327"/>
          </a:xfrm>
        </p:grpSpPr>
        <p:sp>
          <p:nvSpPr>
            <p:cNvPr id="37916" name="Text Box 31"/>
            <p:cNvSpPr txBox="1"/>
            <p:nvPr/>
          </p:nvSpPr>
          <p:spPr>
            <a:xfrm>
              <a:off x="3085" y="3198"/>
              <a:ext cx="24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  </a:t>
              </a:r>
              <a:r>
                <a:rPr lang="zh-CN" altLang="en-US" sz="9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0.0000]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反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1.1111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17" name="Line 32"/>
            <p:cNvSpPr/>
            <p:nvPr/>
          </p:nvSpPr>
          <p:spPr>
            <a:xfrm>
              <a:off x="3231" y="3375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" name="Group 33"/>
          <p:cNvGrpSpPr/>
          <p:nvPr/>
        </p:nvGrpSpPr>
        <p:grpSpPr>
          <a:xfrm>
            <a:off x="5907088" y="5153025"/>
            <a:ext cx="2824162" cy="519113"/>
            <a:chOff x="3789" y="3516"/>
            <a:chExt cx="1779" cy="327"/>
          </a:xfrm>
        </p:grpSpPr>
        <p:sp>
          <p:nvSpPr>
            <p:cNvPr id="37919" name="Text Box 34"/>
            <p:cNvSpPr txBox="1"/>
            <p:nvPr/>
          </p:nvSpPr>
          <p:spPr>
            <a:xfrm>
              <a:off x="3789" y="3516"/>
              <a:ext cx="17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   0]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反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1,1111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20" name="Line 35"/>
            <p:cNvSpPr/>
            <p:nvPr/>
          </p:nvSpPr>
          <p:spPr>
            <a:xfrm>
              <a:off x="3947" y="369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9" name="Group 36"/>
          <p:cNvGrpSpPr/>
          <p:nvPr/>
        </p:nvGrpSpPr>
        <p:grpSpPr>
          <a:xfrm>
            <a:off x="2406650" y="5732463"/>
            <a:ext cx="3929063" cy="519112"/>
            <a:chOff x="1584" y="3881"/>
            <a:chExt cx="2475" cy="327"/>
          </a:xfrm>
        </p:grpSpPr>
        <p:sp>
          <p:nvSpPr>
            <p:cNvPr id="37922" name="Text Box 37"/>
            <p:cNvSpPr txBox="1"/>
            <p:nvPr/>
          </p:nvSpPr>
          <p:spPr>
            <a:xfrm>
              <a:off x="1584" y="3881"/>
              <a:ext cx="247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∴   [+ 0]</a:t>
              </a:r>
              <a:r>
                <a:rPr lang="zh-CN" altLang="en-US" sz="24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反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≠ 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   0]</a:t>
              </a:r>
              <a:r>
                <a:rPr lang="zh-CN" altLang="en-US" sz="24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反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23" name="Line 38"/>
            <p:cNvSpPr/>
            <p:nvPr/>
          </p:nvSpPr>
          <p:spPr>
            <a:xfrm>
              <a:off x="2962" y="4050"/>
              <a:ext cx="96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7924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原码、补码和反码的特点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12875"/>
            <a:ext cx="8075613" cy="4835525"/>
          </a:xfr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综上所述，三种机器数的特点可归纳如下：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三种机器数的最高位均为符号位。符号位和数值部分之间可用“．”（对于小数）或“，”（对于整数）隔开。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当真值为正时，原码、补码和反码的表示形式均相同，即符号位用“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0”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表示，数值部分与真值相同。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当真值为负时，原码、补码和反码的表示形式不同，但其符号位都用“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1”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表示，而数值部分有如下关系，即补码是原码的“求反加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1”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，反码是原码的“每位求反”。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38915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526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charRg st="2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5267">
                                            <p:txEl>
                                              <p:charRg st="2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charRg st="7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5267">
                                            <p:txEl>
                                              <p:charRg st="70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charRg st="116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5267">
                                            <p:txEl>
                                              <p:charRg st="116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animBg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Text Box 2"/>
          <p:cNvSpPr txBox="1"/>
          <p:nvPr/>
        </p:nvSpPr>
        <p:spPr>
          <a:xfrm>
            <a:off x="228600" y="182563"/>
            <a:ext cx="14049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例6.11 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533400" y="2381250"/>
            <a:ext cx="1420813" cy="4038600"/>
            <a:chOff x="517" y="1212"/>
            <a:chExt cx="895" cy="2544"/>
          </a:xfrm>
        </p:grpSpPr>
        <p:sp>
          <p:nvSpPr>
            <p:cNvPr id="39939" name="Text Box 4"/>
            <p:cNvSpPr txBox="1"/>
            <p:nvPr/>
          </p:nvSpPr>
          <p:spPr>
            <a:xfrm>
              <a:off x="517" y="1212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00000000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0" name="Text Box 5"/>
            <p:cNvSpPr txBox="1"/>
            <p:nvPr/>
          </p:nvSpPr>
          <p:spPr>
            <a:xfrm>
              <a:off x="528" y="1406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00000001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1" name="Text Box 6"/>
            <p:cNvSpPr txBox="1"/>
            <p:nvPr/>
          </p:nvSpPr>
          <p:spPr>
            <a:xfrm>
              <a:off x="517" y="1600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00000010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2" name="Text Box 7"/>
            <p:cNvSpPr txBox="1"/>
            <p:nvPr/>
          </p:nvSpPr>
          <p:spPr>
            <a:xfrm>
              <a:off x="853" y="1874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3" name="Text Box 8"/>
            <p:cNvSpPr txBox="1"/>
            <p:nvPr/>
          </p:nvSpPr>
          <p:spPr>
            <a:xfrm>
              <a:off x="517" y="2124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01111111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4" name="Text Box 9"/>
            <p:cNvSpPr txBox="1"/>
            <p:nvPr/>
          </p:nvSpPr>
          <p:spPr>
            <a:xfrm>
              <a:off x="517" y="2316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10000000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5" name="Text Box 10"/>
            <p:cNvSpPr txBox="1"/>
            <p:nvPr/>
          </p:nvSpPr>
          <p:spPr>
            <a:xfrm>
              <a:off x="517" y="2508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10000001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6" name="Text Box 11"/>
            <p:cNvSpPr txBox="1"/>
            <p:nvPr/>
          </p:nvSpPr>
          <p:spPr>
            <a:xfrm>
              <a:off x="517" y="3084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11111101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7" name="Text Box 12"/>
            <p:cNvSpPr txBox="1"/>
            <p:nvPr/>
          </p:nvSpPr>
          <p:spPr>
            <a:xfrm>
              <a:off x="517" y="3276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11111110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8" name="Text Box 13"/>
            <p:cNvSpPr txBox="1"/>
            <p:nvPr/>
          </p:nvSpPr>
          <p:spPr>
            <a:xfrm>
              <a:off x="517" y="3468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11111111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49" name="Text Box 14"/>
            <p:cNvSpPr txBox="1"/>
            <p:nvPr/>
          </p:nvSpPr>
          <p:spPr>
            <a:xfrm>
              <a:off x="854" y="2844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2574925" y="4133850"/>
            <a:ext cx="641350" cy="762000"/>
            <a:chOff x="1862" y="2316"/>
            <a:chExt cx="404" cy="480"/>
          </a:xfrm>
        </p:grpSpPr>
        <p:sp>
          <p:nvSpPr>
            <p:cNvPr id="39951" name="Text Box 16"/>
            <p:cNvSpPr txBox="1"/>
            <p:nvPr/>
          </p:nvSpPr>
          <p:spPr>
            <a:xfrm>
              <a:off x="1862" y="2316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128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52" name="Text Box 17"/>
            <p:cNvSpPr txBox="1"/>
            <p:nvPr/>
          </p:nvSpPr>
          <p:spPr>
            <a:xfrm>
              <a:off x="1862" y="2508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129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8386" name="Text Box 18"/>
          <p:cNvSpPr txBox="1"/>
          <p:nvPr/>
        </p:nvSpPr>
        <p:spPr>
          <a:xfrm>
            <a:off x="4419600" y="413385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8387" name="Text Box 19"/>
          <p:cNvSpPr txBox="1"/>
          <p:nvPr/>
        </p:nvSpPr>
        <p:spPr>
          <a:xfrm>
            <a:off x="4435475" y="443865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8388" name="Text Box 20"/>
          <p:cNvSpPr txBox="1"/>
          <p:nvPr/>
        </p:nvSpPr>
        <p:spPr>
          <a:xfrm>
            <a:off x="5932488" y="4133850"/>
            <a:ext cx="74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-128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8389" name="Text Box 21"/>
          <p:cNvSpPr txBox="1"/>
          <p:nvPr/>
        </p:nvSpPr>
        <p:spPr>
          <a:xfrm>
            <a:off x="5932488" y="4438650"/>
            <a:ext cx="74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-127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8390" name="Text Box 22"/>
          <p:cNvSpPr txBox="1"/>
          <p:nvPr/>
        </p:nvSpPr>
        <p:spPr>
          <a:xfrm>
            <a:off x="7462838" y="4133850"/>
            <a:ext cx="74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-127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8391" name="Text Box 23"/>
          <p:cNvSpPr txBox="1"/>
          <p:nvPr/>
        </p:nvSpPr>
        <p:spPr>
          <a:xfrm>
            <a:off x="7462838" y="4438650"/>
            <a:ext cx="74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-126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24"/>
          <p:cNvGrpSpPr/>
          <p:nvPr/>
        </p:nvGrpSpPr>
        <p:grpSpPr>
          <a:xfrm>
            <a:off x="381000" y="1752600"/>
            <a:ext cx="8382000" cy="4667250"/>
            <a:chOff x="192" y="1104"/>
            <a:chExt cx="5280" cy="2940"/>
          </a:xfrm>
        </p:grpSpPr>
        <p:sp>
          <p:nvSpPr>
            <p:cNvPr id="39960" name="Freeform 25"/>
            <p:cNvSpPr/>
            <p:nvPr/>
          </p:nvSpPr>
          <p:spPr>
            <a:xfrm>
              <a:off x="204" y="1548"/>
              <a:ext cx="5268" cy="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68" y="1"/>
                </a:cxn>
              </a:cxnLst>
              <a:pathLst>
                <a:path w="5268" h="1">
                  <a:moveTo>
                    <a:pt x="0" y="0"/>
                  </a:moveTo>
                  <a:lnTo>
                    <a:pt x="5268" y="1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39961" name="Group 26"/>
            <p:cNvGrpSpPr/>
            <p:nvPr/>
          </p:nvGrpSpPr>
          <p:grpSpPr>
            <a:xfrm>
              <a:off x="192" y="1104"/>
              <a:ext cx="5280" cy="2940"/>
              <a:chOff x="192" y="1104"/>
              <a:chExt cx="5280" cy="2940"/>
            </a:xfrm>
          </p:grpSpPr>
          <p:sp>
            <p:nvSpPr>
              <p:cNvPr id="39962" name="Freeform 27"/>
              <p:cNvSpPr/>
              <p:nvPr/>
            </p:nvSpPr>
            <p:spPr>
              <a:xfrm>
                <a:off x="1248" y="1116"/>
                <a:ext cx="1" cy="29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96"/>
                  </a:cxn>
                </a:cxnLst>
                <a:pathLst>
                  <a:path w="1" h="3744">
                    <a:moveTo>
                      <a:pt x="0" y="0"/>
                    </a:moveTo>
                    <a:lnTo>
                      <a:pt x="0" y="37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963" name="Freeform 28"/>
              <p:cNvSpPr/>
              <p:nvPr/>
            </p:nvSpPr>
            <p:spPr>
              <a:xfrm>
                <a:off x="2304" y="1116"/>
                <a:ext cx="1" cy="29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96"/>
                  </a:cxn>
                </a:cxnLst>
                <a:pathLst>
                  <a:path w="1" h="3744">
                    <a:moveTo>
                      <a:pt x="0" y="0"/>
                    </a:moveTo>
                    <a:lnTo>
                      <a:pt x="0" y="37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964" name="Freeform 29"/>
              <p:cNvSpPr/>
              <p:nvPr/>
            </p:nvSpPr>
            <p:spPr>
              <a:xfrm>
                <a:off x="3360" y="1116"/>
                <a:ext cx="4" cy="29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1096"/>
                  </a:cxn>
                </a:cxnLst>
                <a:pathLst>
                  <a:path w="4" h="3744">
                    <a:moveTo>
                      <a:pt x="0" y="0"/>
                    </a:moveTo>
                    <a:lnTo>
                      <a:pt x="4" y="37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965" name="Freeform 30"/>
              <p:cNvSpPr/>
              <p:nvPr/>
            </p:nvSpPr>
            <p:spPr>
              <a:xfrm>
                <a:off x="4416" y="1116"/>
                <a:ext cx="1" cy="29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96"/>
                  </a:cxn>
                </a:cxnLst>
                <a:pathLst>
                  <a:path w="1" h="3744">
                    <a:moveTo>
                      <a:pt x="0" y="0"/>
                    </a:moveTo>
                    <a:lnTo>
                      <a:pt x="0" y="37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39966" name="Group 31"/>
              <p:cNvGrpSpPr/>
              <p:nvPr/>
            </p:nvGrpSpPr>
            <p:grpSpPr>
              <a:xfrm>
                <a:off x="192" y="1104"/>
                <a:ext cx="5280" cy="2940"/>
                <a:chOff x="192" y="1104"/>
                <a:chExt cx="5280" cy="2940"/>
              </a:xfrm>
            </p:grpSpPr>
            <p:sp>
              <p:nvSpPr>
                <p:cNvPr id="39967" name="Text Box 32"/>
                <p:cNvSpPr txBox="1"/>
                <p:nvPr/>
              </p:nvSpPr>
              <p:spPr>
                <a:xfrm>
                  <a:off x="240" y="1212"/>
                  <a:ext cx="921" cy="25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zh-CN" altLang="en-US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二进制代码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968" name="Text Box 33"/>
                <p:cNvSpPr txBox="1"/>
                <p:nvPr/>
              </p:nvSpPr>
              <p:spPr>
                <a:xfrm>
                  <a:off x="1344" y="1104"/>
                  <a:ext cx="921" cy="44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zh-CN" altLang="en-US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无符号数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r>
                    <a:rPr lang="zh-CN" altLang="en-US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对应的真值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969" name="Text Box 34"/>
                <p:cNvSpPr txBox="1"/>
                <p:nvPr/>
              </p:nvSpPr>
              <p:spPr>
                <a:xfrm>
                  <a:off x="2448" y="1106"/>
                  <a:ext cx="760" cy="44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zh-CN" altLang="en-US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原码对应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r>
                    <a:rPr lang="zh-CN" altLang="en-US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的真值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970" name="Text Box 35"/>
                <p:cNvSpPr txBox="1"/>
                <p:nvPr/>
              </p:nvSpPr>
              <p:spPr>
                <a:xfrm>
                  <a:off x="3486" y="1106"/>
                  <a:ext cx="760" cy="44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zh-CN" altLang="en-US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补码对应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r>
                    <a:rPr lang="zh-CN" altLang="en-US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的真值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971" name="Text Box 36"/>
                <p:cNvSpPr txBox="1"/>
                <p:nvPr/>
              </p:nvSpPr>
              <p:spPr>
                <a:xfrm>
                  <a:off x="4520" y="1106"/>
                  <a:ext cx="760" cy="44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zh-CN" altLang="en-US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反码对应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r>
                    <a:rPr lang="zh-CN" altLang="en-US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的真值</a:t>
                  </a:r>
                  <a:endPara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972" name="Rectangle 37"/>
                <p:cNvSpPr/>
                <p:nvPr/>
              </p:nvSpPr>
              <p:spPr>
                <a:xfrm>
                  <a:off x="192" y="1116"/>
                  <a:ext cx="5280" cy="2928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7" name="Group 38"/>
          <p:cNvGrpSpPr/>
          <p:nvPr/>
        </p:nvGrpSpPr>
        <p:grpSpPr>
          <a:xfrm>
            <a:off x="2574925" y="2381250"/>
            <a:ext cx="681038" cy="1905000"/>
            <a:chOff x="1862" y="1212"/>
            <a:chExt cx="429" cy="1200"/>
          </a:xfrm>
        </p:grpSpPr>
        <p:grpSp>
          <p:nvGrpSpPr>
            <p:cNvPr id="39974" name="Group 39"/>
            <p:cNvGrpSpPr/>
            <p:nvPr/>
          </p:nvGrpSpPr>
          <p:grpSpPr>
            <a:xfrm>
              <a:off x="1862" y="1212"/>
              <a:ext cx="404" cy="1200"/>
              <a:chOff x="1862" y="1212"/>
              <a:chExt cx="404" cy="1200"/>
            </a:xfrm>
          </p:grpSpPr>
          <p:sp>
            <p:nvSpPr>
              <p:cNvPr id="39975" name="Text Box 40"/>
              <p:cNvSpPr txBox="1"/>
              <p:nvPr/>
            </p:nvSpPr>
            <p:spPr>
              <a:xfrm>
                <a:off x="1948" y="1212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76" name="Text Box 41"/>
              <p:cNvSpPr txBox="1"/>
              <p:nvPr/>
            </p:nvSpPr>
            <p:spPr>
              <a:xfrm>
                <a:off x="1948" y="1406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77" name="Text Box 42"/>
              <p:cNvSpPr txBox="1"/>
              <p:nvPr/>
            </p:nvSpPr>
            <p:spPr>
              <a:xfrm>
                <a:off x="1948" y="1600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78" name="Text Box 43"/>
              <p:cNvSpPr txBox="1"/>
              <p:nvPr/>
            </p:nvSpPr>
            <p:spPr>
              <a:xfrm>
                <a:off x="1862" y="2124"/>
                <a:ext cx="40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127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979" name="Text Box 44"/>
            <p:cNvSpPr txBox="1"/>
            <p:nvPr/>
          </p:nvSpPr>
          <p:spPr>
            <a:xfrm>
              <a:off x="1906" y="1878"/>
              <a:ext cx="38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45"/>
          <p:cNvGrpSpPr/>
          <p:nvPr/>
        </p:nvGrpSpPr>
        <p:grpSpPr>
          <a:xfrm>
            <a:off x="2574925" y="4962525"/>
            <a:ext cx="701675" cy="1457325"/>
            <a:chOff x="1862" y="2838"/>
            <a:chExt cx="442" cy="918"/>
          </a:xfrm>
        </p:grpSpPr>
        <p:grpSp>
          <p:nvGrpSpPr>
            <p:cNvPr id="39981" name="Group 46"/>
            <p:cNvGrpSpPr/>
            <p:nvPr/>
          </p:nvGrpSpPr>
          <p:grpSpPr>
            <a:xfrm>
              <a:off x="1862" y="3084"/>
              <a:ext cx="404" cy="672"/>
              <a:chOff x="1862" y="3084"/>
              <a:chExt cx="404" cy="672"/>
            </a:xfrm>
          </p:grpSpPr>
          <p:sp>
            <p:nvSpPr>
              <p:cNvPr id="39982" name="Text Box 47"/>
              <p:cNvSpPr txBox="1"/>
              <p:nvPr/>
            </p:nvSpPr>
            <p:spPr>
              <a:xfrm>
                <a:off x="1862" y="3084"/>
                <a:ext cx="40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253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83" name="Text Box 48"/>
              <p:cNvSpPr txBox="1"/>
              <p:nvPr/>
            </p:nvSpPr>
            <p:spPr>
              <a:xfrm>
                <a:off x="1862" y="3276"/>
                <a:ext cx="40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254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84" name="Text Box 49"/>
              <p:cNvSpPr txBox="1"/>
              <p:nvPr/>
            </p:nvSpPr>
            <p:spPr>
              <a:xfrm>
                <a:off x="1862" y="3468"/>
                <a:ext cx="40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255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985" name="Text Box 50"/>
            <p:cNvSpPr txBox="1"/>
            <p:nvPr/>
          </p:nvSpPr>
          <p:spPr>
            <a:xfrm>
              <a:off x="1919" y="2838"/>
              <a:ext cx="38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51"/>
          <p:cNvGrpSpPr/>
          <p:nvPr/>
        </p:nvGrpSpPr>
        <p:grpSpPr>
          <a:xfrm>
            <a:off x="4191000" y="4962525"/>
            <a:ext cx="854075" cy="1457325"/>
            <a:chOff x="2918" y="2838"/>
            <a:chExt cx="538" cy="918"/>
          </a:xfrm>
        </p:grpSpPr>
        <p:grpSp>
          <p:nvGrpSpPr>
            <p:cNvPr id="39987" name="Group 52"/>
            <p:cNvGrpSpPr/>
            <p:nvPr/>
          </p:nvGrpSpPr>
          <p:grpSpPr>
            <a:xfrm>
              <a:off x="2918" y="3084"/>
              <a:ext cx="468" cy="672"/>
              <a:chOff x="2918" y="3084"/>
              <a:chExt cx="468" cy="672"/>
            </a:xfrm>
          </p:grpSpPr>
          <p:sp>
            <p:nvSpPr>
              <p:cNvPr id="39988" name="Text Box 53"/>
              <p:cNvSpPr txBox="1"/>
              <p:nvPr/>
            </p:nvSpPr>
            <p:spPr>
              <a:xfrm>
                <a:off x="2918" y="3084"/>
                <a:ext cx="4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-125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89" name="Text Box 54"/>
              <p:cNvSpPr txBox="1"/>
              <p:nvPr/>
            </p:nvSpPr>
            <p:spPr>
              <a:xfrm>
                <a:off x="2918" y="3276"/>
                <a:ext cx="4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-126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90" name="Text Box 55"/>
              <p:cNvSpPr txBox="1"/>
              <p:nvPr/>
            </p:nvSpPr>
            <p:spPr>
              <a:xfrm>
                <a:off x="2918" y="3468"/>
                <a:ext cx="4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-127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9991" name="Text Box 56"/>
            <p:cNvSpPr txBox="1"/>
            <p:nvPr/>
          </p:nvSpPr>
          <p:spPr>
            <a:xfrm>
              <a:off x="3071" y="2838"/>
              <a:ext cx="38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8425" name="Text Box 57"/>
          <p:cNvSpPr txBox="1"/>
          <p:nvPr/>
        </p:nvSpPr>
        <p:spPr>
          <a:xfrm>
            <a:off x="6115050" y="535305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-3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8426" name="Text Box 58"/>
          <p:cNvSpPr txBox="1"/>
          <p:nvPr/>
        </p:nvSpPr>
        <p:spPr>
          <a:xfrm>
            <a:off x="6115050" y="565785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8427" name="Text Box 59"/>
          <p:cNvSpPr txBox="1"/>
          <p:nvPr/>
        </p:nvSpPr>
        <p:spPr>
          <a:xfrm>
            <a:off x="6115050" y="5962650"/>
            <a:ext cx="43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8428" name="Text Box 60"/>
          <p:cNvSpPr txBox="1"/>
          <p:nvPr/>
        </p:nvSpPr>
        <p:spPr>
          <a:xfrm>
            <a:off x="6170613" y="4962525"/>
            <a:ext cx="611187" cy="4476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" name="Group 61"/>
          <p:cNvGrpSpPr/>
          <p:nvPr/>
        </p:nvGrpSpPr>
        <p:grpSpPr>
          <a:xfrm>
            <a:off x="7639050" y="4962525"/>
            <a:ext cx="666750" cy="1457325"/>
            <a:chOff x="4908" y="2838"/>
            <a:chExt cx="420" cy="918"/>
          </a:xfrm>
        </p:grpSpPr>
        <p:grpSp>
          <p:nvGrpSpPr>
            <p:cNvPr id="39997" name="Group 62"/>
            <p:cNvGrpSpPr/>
            <p:nvPr/>
          </p:nvGrpSpPr>
          <p:grpSpPr>
            <a:xfrm>
              <a:off x="4908" y="3084"/>
              <a:ext cx="276" cy="672"/>
              <a:chOff x="4956" y="3084"/>
              <a:chExt cx="276" cy="672"/>
            </a:xfrm>
          </p:grpSpPr>
          <p:sp>
            <p:nvSpPr>
              <p:cNvPr id="39998" name="Text Box 63"/>
              <p:cNvSpPr txBox="1"/>
              <p:nvPr/>
            </p:nvSpPr>
            <p:spPr>
              <a:xfrm>
                <a:off x="4956" y="3084"/>
                <a:ext cx="2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-2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99" name="Text Box 64"/>
              <p:cNvSpPr txBox="1"/>
              <p:nvPr/>
            </p:nvSpPr>
            <p:spPr>
              <a:xfrm>
                <a:off x="4956" y="3276"/>
                <a:ext cx="2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000" name="Text Box 65"/>
              <p:cNvSpPr txBox="1"/>
              <p:nvPr/>
            </p:nvSpPr>
            <p:spPr>
              <a:xfrm>
                <a:off x="4956" y="3468"/>
                <a:ext cx="27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-0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0001" name="Text Box 66"/>
            <p:cNvSpPr txBox="1"/>
            <p:nvPr/>
          </p:nvSpPr>
          <p:spPr>
            <a:xfrm>
              <a:off x="4943" y="2838"/>
              <a:ext cx="38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67"/>
          <p:cNvGrpSpPr/>
          <p:nvPr/>
        </p:nvGrpSpPr>
        <p:grpSpPr>
          <a:xfrm>
            <a:off x="5861050" y="2381250"/>
            <a:ext cx="920750" cy="1905000"/>
            <a:chOff x="3692" y="1500"/>
            <a:chExt cx="580" cy="1200"/>
          </a:xfrm>
        </p:grpSpPr>
        <p:grpSp>
          <p:nvGrpSpPr>
            <p:cNvPr id="40003" name="Group 68"/>
            <p:cNvGrpSpPr/>
            <p:nvPr/>
          </p:nvGrpSpPr>
          <p:grpSpPr>
            <a:xfrm>
              <a:off x="3692" y="1500"/>
              <a:ext cx="513" cy="1200"/>
              <a:chOff x="3692" y="1500"/>
              <a:chExt cx="513" cy="1200"/>
            </a:xfrm>
          </p:grpSpPr>
          <p:sp>
            <p:nvSpPr>
              <p:cNvPr id="40004" name="Text Box 69"/>
              <p:cNvSpPr txBox="1"/>
              <p:nvPr/>
            </p:nvSpPr>
            <p:spPr>
              <a:xfrm>
                <a:off x="3772" y="1500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+0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005" name="Text Box 70"/>
              <p:cNvSpPr txBox="1"/>
              <p:nvPr/>
            </p:nvSpPr>
            <p:spPr>
              <a:xfrm>
                <a:off x="3772" y="1694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+1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006" name="Text Box 71"/>
              <p:cNvSpPr txBox="1"/>
              <p:nvPr/>
            </p:nvSpPr>
            <p:spPr>
              <a:xfrm>
                <a:off x="3772" y="1888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+2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007" name="Text Box 72"/>
              <p:cNvSpPr txBox="1"/>
              <p:nvPr/>
            </p:nvSpPr>
            <p:spPr>
              <a:xfrm>
                <a:off x="3692" y="2412"/>
                <a:ext cx="5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+127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0008" name="Text Box 73"/>
            <p:cNvSpPr txBox="1"/>
            <p:nvPr/>
          </p:nvSpPr>
          <p:spPr>
            <a:xfrm>
              <a:off x="3887" y="2166"/>
              <a:ext cx="38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74"/>
          <p:cNvGrpSpPr/>
          <p:nvPr/>
        </p:nvGrpSpPr>
        <p:grpSpPr>
          <a:xfrm>
            <a:off x="7415213" y="2381250"/>
            <a:ext cx="892175" cy="1905000"/>
            <a:chOff x="4767" y="1212"/>
            <a:chExt cx="562" cy="1200"/>
          </a:xfrm>
        </p:grpSpPr>
        <p:grpSp>
          <p:nvGrpSpPr>
            <p:cNvPr id="40010" name="Group 75"/>
            <p:cNvGrpSpPr/>
            <p:nvPr/>
          </p:nvGrpSpPr>
          <p:grpSpPr>
            <a:xfrm>
              <a:off x="4767" y="1212"/>
              <a:ext cx="513" cy="1200"/>
              <a:chOff x="4767" y="1212"/>
              <a:chExt cx="513" cy="1200"/>
            </a:xfrm>
          </p:grpSpPr>
          <p:sp>
            <p:nvSpPr>
              <p:cNvPr id="40011" name="Text Box 76"/>
              <p:cNvSpPr txBox="1"/>
              <p:nvPr/>
            </p:nvSpPr>
            <p:spPr>
              <a:xfrm>
                <a:off x="4863" y="1212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+0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012" name="Text Box 77"/>
              <p:cNvSpPr txBox="1"/>
              <p:nvPr/>
            </p:nvSpPr>
            <p:spPr>
              <a:xfrm>
                <a:off x="4863" y="1406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+1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013" name="Text Box 78"/>
              <p:cNvSpPr txBox="1"/>
              <p:nvPr/>
            </p:nvSpPr>
            <p:spPr>
              <a:xfrm>
                <a:off x="4863" y="1600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+2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014" name="Text Box 79"/>
              <p:cNvSpPr txBox="1"/>
              <p:nvPr/>
            </p:nvSpPr>
            <p:spPr>
              <a:xfrm>
                <a:off x="4767" y="2124"/>
                <a:ext cx="5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+127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0015" name="Text Box 80"/>
            <p:cNvSpPr txBox="1"/>
            <p:nvPr/>
          </p:nvSpPr>
          <p:spPr>
            <a:xfrm>
              <a:off x="4944" y="1878"/>
              <a:ext cx="38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Group 81"/>
          <p:cNvGrpSpPr/>
          <p:nvPr/>
        </p:nvGrpSpPr>
        <p:grpSpPr>
          <a:xfrm>
            <a:off x="4191000" y="2381250"/>
            <a:ext cx="854075" cy="1905000"/>
            <a:chOff x="2918" y="1212"/>
            <a:chExt cx="538" cy="1200"/>
          </a:xfrm>
        </p:grpSpPr>
        <p:grpSp>
          <p:nvGrpSpPr>
            <p:cNvPr id="40017" name="Group 82"/>
            <p:cNvGrpSpPr/>
            <p:nvPr/>
          </p:nvGrpSpPr>
          <p:grpSpPr>
            <a:xfrm>
              <a:off x="2918" y="1212"/>
              <a:ext cx="513" cy="1200"/>
              <a:chOff x="2918" y="1212"/>
              <a:chExt cx="513" cy="1200"/>
            </a:xfrm>
          </p:grpSpPr>
          <p:sp>
            <p:nvSpPr>
              <p:cNvPr id="40018" name="Text Box 83"/>
              <p:cNvSpPr txBox="1"/>
              <p:nvPr/>
            </p:nvSpPr>
            <p:spPr>
              <a:xfrm>
                <a:off x="3004" y="1212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+0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019" name="Text Box 84"/>
              <p:cNvSpPr txBox="1"/>
              <p:nvPr/>
            </p:nvSpPr>
            <p:spPr>
              <a:xfrm>
                <a:off x="3004" y="1406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+1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020" name="Text Box 85"/>
              <p:cNvSpPr txBox="1"/>
              <p:nvPr/>
            </p:nvSpPr>
            <p:spPr>
              <a:xfrm>
                <a:off x="3004" y="1600"/>
                <a:ext cx="321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+2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021" name="Text Box 86"/>
              <p:cNvSpPr txBox="1"/>
              <p:nvPr/>
            </p:nvSpPr>
            <p:spPr>
              <a:xfrm>
                <a:off x="2918" y="2124"/>
                <a:ext cx="51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+127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0022" name="Text Box 87"/>
            <p:cNvSpPr txBox="1"/>
            <p:nvPr/>
          </p:nvSpPr>
          <p:spPr>
            <a:xfrm>
              <a:off x="3071" y="1878"/>
              <a:ext cx="38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89"/>
          <p:cNvGrpSpPr/>
          <p:nvPr/>
        </p:nvGrpSpPr>
        <p:grpSpPr>
          <a:xfrm>
            <a:off x="5988050" y="2381250"/>
            <a:ext cx="509588" cy="457200"/>
            <a:chOff x="3772" y="1500"/>
            <a:chExt cx="321" cy="288"/>
          </a:xfrm>
        </p:grpSpPr>
        <p:sp>
          <p:nvSpPr>
            <p:cNvPr id="40024" name="Text Box 90"/>
            <p:cNvSpPr txBox="1"/>
            <p:nvPr/>
          </p:nvSpPr>
          <p:spPr>
            <a:xfrm>
              <a:off x="3772" y="1500"/>
              <a:ext cx="3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+0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025" name="Line 91"/>
            <p:cNvSpPr/>
            <p:nvPr/>
          </p:nvSpPr>
          <p:spPr>
            <a:xfrm>
              <a:off x="3840" y="1728"/>
              <a:ext cx="96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98460" name="Text Box 92"/>
          <p:cNvSpPr txBox="1"/>
          <p:nvPr/>
        </p:nvSpPr>
        <p:spPr>
          <a:xfrm>
            <a:off x="381000" y="200025"/>
            <a:ext cx="7791450" cy="1384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设机器数字长为 8 位（其中１位为符号位）对于整数，当其分别代表无符号数、原码、补码和反码时，对应的真值范围各为多少？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027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69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9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9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9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86" grpId="0"/>
      <p:bldP spid="698387" grpId="0"/>
      <p:bldP spid="698388" grpId="0"/>
      <p:bldP spid="698389" grpId="0"/>
      <p:bldP spid="698390" grpId="0"/>
      <p:bldP spid="698391" grpId="0"/>
      <p:bldP spid="698425" grpId="0"/>
      <p:bldP spid="698426" grpId="0"/>
      <p:bldP spid="698427" grpId="0"/>
      <p:bldP spid="698428" grpId="0"/>
      <p:bldP spid="6984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6.1.1 </a:t>
            </a:r>
            <a:r>
              <a:rPr lang="zh-CN" altLang="en-US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无符号数</a:t>
            </a:r>
            <a:endParaRPr lang="zh-CN" altLang="en-US" sz="4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8707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12875"/>
            <a:ext cx="8075613" cy="3816350"/>
          </a:xfr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计算机中的数均放在寄存器中，通常称寄存器的位数为机器字长。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无符号数即没有符号的数，在寄存器中的每一位均可用来存放数值。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当存放有符号数时，需留出位置存放符号。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在机器字长相同时，无符号数与有符号数所对应的数值范围是不同的。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7075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charRg st="3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7075">
                                            <p:txEl>
                                              <p:charRg st="30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charRg st="6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7075">
                                            <p:txEl>
                                              <p:charRg st="61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charRg st="81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7075">
                                            <p:txEl>
                                              <p:charRg st="81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animBg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2133600" y="3887788"/>
            <a:ext cx="4038600" cy="2811462"/>
            <a:chOff x="1344" y="2520"/>
            <a:chExt cx="2544" cy="1771"/>
          </a:xfrm>
        </p:grpSpPr>
        <p:sp>
          <p:nvSpPr>
            <p:cNvPr id="40962" name="AutoShape 3"/>
            <p:cNvSpPr/>
            <p:nvPr/>
          </p:nvSpPr>
          <p:spPr>
            <a:xfrm>
              <a:off x="1429" y="2520"/>
              <a:ext cx="1920" cy="299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963" name="AutoShape 4"/>
            <p:cNvSpPr/>
            <p:nvPr/>
          </p:nvSpPr>
          <p:spPr>
            <a:xfrm>
              <a:off x="1344" y="3955"/>
              <a:ext cx="2544" cy="336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0964" name="Text Box 5"/>
          <p:cNvSpPr txBox="1"/>
          <p:nvPr/>
        </p:nvSpPr>
        <p:spPr>
          <a:xfrm>
            <a:off x="533400" y="115888"/>
            <a:ext cx="15573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例6.12 </a:t>
            </a:r>
            <a:endParaRPr lang="zh-CN" altLang="en-US" sz="36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9398" name="Text Box 6"/>
          <p:cNvSpPr txBox="1"/>
          <p:nvPr/>
        </p:nvSpPr>
        <p:spPr>
          <a:xfrm>
            <a:off x="1066800" y="725488"/>
            <a:ext cx="10001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2214563" y="146050"/>
            <a:ext cx="4948237" cy="579438"/>
            <a:chOff x="1395" y="163"/>
            <a:chExt cx="3117" cy="365"/>
          </a:xfrm>
        </p:grpSpPr>
        <p:sp>
          <p:nvSpPr>
            <p:cNvPr id="40967" name="Text Box 8"/>
            <p:cNvSpPr txBox="1"/>
            <p:nvPr/>
          </p:nvSpPr>
          <p:spPr>
            <a:xfrm>
              <a:off x="1395" y="163"/>
              <a:ext cx="311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已知 [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求[ 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8" name="Line 9"/>
            <p:cNvSpPr/>
            <p:nvPr/>
          </p:nvSpPr>
          <p:spPr>
            <a:xfrm>
              <a:off x="3334" y="391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10"/>
          <p:cNvGrpSpPr/>
          <p:nvPr/>
        </p:nvGrpSpPr>
        <p:grpSpPr>
          <a:xfrm>
            <a:off x="650875" y="1363663"/>
            <a:ext cx="5216525" cy="519112"/>
            <a:chOff x="410" y="930"/>
            <a:chExt cx="3286" cy="327"/>
          </a:xfrm>
        </p:grpSpPr>
        <p:sp>
          <p:nvSpPr>
            <p:cNvPr id="40970" name="Text Box 11"/>
            <p:cNvSpPr txBox="1"/>
            <p:nvPr/>
          </p:nvSpPr>
          <p:spPr>
            <a:xfrm>
              <a:off x="410" y="930"/>
              <a:ext cx="328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&lt;Ⅰ&gt;      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1" name="Text Box 12"/>
            <p:cNvSpPr txBox="1"/>
            <p:nvPr/>
          </p:nvSpPr>
          <p:spPr>
            <a:xfrm>
              <a:off x="2653" y="93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2838450" y="1898650"/>
            <a:ext cx="2449513" cy="519113"/>
            <a:chOff x="1788" y="1267"/>
            <a:chExt cx="1543" cy="327"/>
          </a:xfrm>
        </p:grpSpPr>
        <p:sp>
          <p:nvSpPr>
            <p:cNvPr id="40973" name="Text Box 14"/>
            <p:cNvSpPr txBox="1"/>
            <p:nvPr/>
          </p:nvSpPr>
          <p:spPr>
            <a:xfrm>
              <a:off x="1788" y="1267"/>
              <a:ext cx="15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0.</a:t>
              </a:r>
              <a:r>
                <a:rPr lang="zh-CN" altLang="en-US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4" name="Text Box 15"/>
            <p:cNvSpPr txBox="1"/>
            <p:nvPr/>
          </p:nvSpPr>
          <p:spPr>
            <a:xfrm>
              <a:off x="2784" y="1267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2733675" y="2435225"/>
            <a:ext cx="2743200" cy="519113"/>
            <a:chOff x="1722" y="1605"/>
            <a:chExt cx="1728" cy="327"/>
          </a:xfrm>
        </p:grpSpPr>
        <p:sp>
          <p:nvSpPr>
            <p:cNvPr id="40976" name="Text Box 17"/>
            <p:cNvSpPr txBox="1"/>
            <p:nvPr/>
          </p:nvSpPr>
          <p:spPr>
            <a:xfrm>
              <a:off x="1789" y="1605"/>
              <a:ext cx="16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   0.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7" name="Text Box 18"/>
            <p:cNvSpPr txBox="1"/>
            <p:nvPr/>
          </p:nvSpPr>
          <p:spPr>
            <a:xfrm>
              <a:off x="2928" y="1605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78" name="Line 19"/>
            <p:cNvSpPr/>
            <p:nvPr/>
          </p:nvSpPr>
          <p:spPr>
            <a:xfrm>
              <a:off x="2173" y="1797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79" name="Line 20"/>
            <p:cNvSpPr/>
            <p:nvPr/>
          </p:nvSpPr>
          <p:spPr>
            <a:xfrm>
              <a:off x="1722" y="1797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" name="Group 21"/>
          <p:cNvGrpSpPr/>
          <p:nvPr/>
        </p:nvGrpSpPr>
        <p:grpSpPr>
          <a:xfrm>
            <a:off x="2119313" y="2970213"/>
            <a:ext cx="3914775" cy="542925"/>
            <a:chOff x="1335" y="1942"/>
            <a:chExt cx="2466" cy="342"/>
          </a:xfrm>
        </p:grpSpPr>
        <p:sp>
          <p:nvSpPr>
            <p:cNvPr id="40981" name="Text Box 22"/>
            <p:cNvSpPr txBox="1"/>
            <p:nvPr/>
          </p:nvSpPr>
          <p:spPr>
            <a:xfrm>
              <a:off x="1335" y="1957"/>
              <a:ext cx="24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1.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i="1" baseline="4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2" name="Line 23"/>
            <p:cNvSpPr/>
            <p:nvPr/>
          </p:nvSpPr>
          <p:spPr>
            <a:xfrm>
              <a:off x="1479" y="2149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3" name="Text Box 24"/>
            <p:cNvSpPr txBox="1"/>
            <p:nvPr/>
          </p:nvSpPr>
          <p:spPr>
            <a:xfrm>
              <a:off x="2784" y="1942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4" name="Line 25"/>
            <p:cNvSpPr/>
            <p:nvPr/>
          </p:nvSpPr>
          <p:spPr>
            <a:xfrm>
              <a:off x="2304" y="2044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5" name="Line 26"/>
            <p:cNvSpPr/>
            <p:nvPr/>
          </p:nvSpPr>
          <p:spPr>
            <a:xfrm>
              <a:off x="2544" y="2044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86" name="Line 27"/>
            <p:cNvSpPr/>
            <p:nvPr/>
          </p:nvSpPr>
          <p:spPr>
            <a:xfrm>
              <a:off x="3060" y="2044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" name="Group 28"/>
          <p:cNvGrpSpPr/>
          <p:nvPr/>
        </p:nvGrpSpPr>
        <p:grpSpPr>
          <a:xfrm>
            <a:off x="1093788" y="3730625"/>
            <a:ext cx="4198937" cy="581025"/>
            <a:chOff x="689" y="2421"/>
            <a:chExt cx="2645" cy="366"/>
          </a:xfrm>
        </p:grpSpPr>
        <p:sp>
          <p:nvSpPr>
            <p:cNvPr id="40988" name="Text Box 29"/>
            <p:cNvSpPr txBox="1"/>
            <p:nvPr/>
          </p:nvSpPr>
          <p:spPr>
            <a:xfrm>
              <a:off x="689" y="2460"/>
              <a:ext cx="26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&lt;Ⅱ&gt;     [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89" name="Text Box 30"/>
            <p:cNvSpPr txBox="1"/>
            <p:nvPr/>
          </p:nvSpPr>
          <p:spPr>
            <a:xfrm>
              <a:off x="2721" y="2421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31"/>
          <p:cNvGrpSpPr/>
          <p:nvPr/>
        </p:nvGrpSpPr>
        <p:grpSpPr>
          <a:xfrm>
            <a:off x="2286000" y="4327525"/>
            <a:ext cx="4446588" cy="595313"/>
            <a:chOff x="1440" y="2797"/>
            <a:chExt cx="2801" cy="375"/>
          </a:xfrm>
        </p:grpSpPr>
        <p:sp>
          <p:nvSpPr>
            <p:cNvPr id="40991" name="Text Box 32"/>
            <p:cNvSpPr txBox="1"/>
            <p:nvPr/>
          </p:nvSpPr>
          <p:spPr>
            <a:xfrm>
              <a:off x="1440" y="2845"/>
              <a:ext cx="280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i="1" baseline="4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2" name="Text Box 33"/>
            <p:cNvSpPr txBox="1"/>
            <p:nvPr/>
          </p:nvSpPr>
          <p:spPr>
            <a:xfrm>
              <a:off x="2784" y="2797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3" name="Line 34"/>
            <p:cNvSpPr/>
            <p:nvPr/>
          </p:nvSpPr>
          <p:spPr>
            <a:xfrm>
              <a:off x="2372" y="2932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94" name="Line 35"/>
            <p:cNvSpPr/>
            <p:nvPr/>
          </p:nvSpPr>
          <p:spPr>
            <a:xfrm>
              <a:off x="2599" y="2932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95" name="Line 36"/>
            <p:cNvSpPr/>
            <p:nvPr/>
          </p:nvSpPr>
          <p:spPr>
            <a:xfrm>
              <a:off x="3098" y="2932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0" name="Group 37"/>
          <p:cNvGrpSpPr/>
          <p:nvPr/>
        </p:nvGrpSpPr>
        <p:grpSpPr>
          <a:xfrm>
            <a:off x="2541588" y="4940300"/>
            <a:ext cx="4478337" cy="581025"/>
            <a:chOff x="1601" y="3183"/>
            <a:chExt cx="2821" cy="366"/>
          </a:xfrm>
        </p:grpSpPr>
        <p:sp>
          <p:nvSpPr>
            <p:cNvPr id="40997" name="Text Box 38"/>
            <p:cNvSpPr txBox="1"/>
            <p:nvPr/>
          </p:nvSpPr>
          <p:spPr>
            <a:xfrm>
              <a:off x="1601" y="3222"/>
              <a:ext cx="282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  （0.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8" name="Text Box 39"/>
            <p:cNvSpPr txBox="1"/>
            <p:nvPr/>
          </p:nvSpPr>
          <p:spPr>
            <a:xfrm>
              <a:off x="3120" y="3183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99" name="Line 40"/>
            <p:cNvSpPr/>
            <p:nvPr/>
          </p:nvSpPr>
          <p:spPr>
            <a:xfrm>
              <a:off x="2735" y="3309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00" name="Line 41"/>
            <p:cNvSpPr/>
            <p:nvPr/>
          </p:nvSpPr>
          <p:spPr>
            <a:xfrm>
              <a:off x="2962" y="3309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01" name="Line 42"/>
            <p:cNvSpPr/>
            <p:nvPr/>
          </p:nvSpPr>
          <p:spPr>
            <a:xfrm>
              <a:off x="3461" y="3309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02" name="Line 43"/>
            <p:cNvSpPr/>
            <p:nvPr/>
          </p:nvSpPr>
          <p:spPr>
            <a:xfrm>
              <a:off x="2225" y="3405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" name="Group 44"/>
          <p:cNvGrpSpPr/>
          <p:nvPr/>
        </p:nvGrpSpPr>
        <p:grpSpPr>
          <a:xfrm>
            <a:off x="2554288" y="5537200"/>
            <a:ext cx="4465637" cy="533400"/>
            <a:chOff x="1609" y="3559"/>
            <a:chExt cx="2813" cy="336"/>
          </a:xfrm>
        </p:grpSpPr>
        <p:sp>
          <p:nvSpPr>
            <p:cNvPr id="41004" name="Text Box 45"/>
            <p:cNvSpPr txBox="1"/>
            <p:nvPr/>
          </p:nvSpPr>
          <p:spPr>
            <a:xfrm>
              <a:off x="1609" y="3568"/>
              <a:ext cx="281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i="1" baseline="4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05" name="Text Box 46"/>
            <p:cNvSpPr txBox="1"/>
            <p:nvPr/>
          </p:nvSpPr>
          <p:spPr>
            <a:xfrm>
              <a:off x="2832" y="3559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06" name="Line 47"/>
            <p:cNvSpPr/>
            <p:nvPr/>
          </p:nvSpPr>
          <p:spPr>
            <a:xfrm>
              <a:off x="2372" y="3655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07" name="Line 48"/>
            <p:cNvSpPr/>
            <p:nvPr/>
          </p:nvSpPr>
          <p:spPr>
            <a:xfrm>
              <a:off x="2645" y="3655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08" name="Line 49"/>
            <p:cNvSpPr/>
            <p:nvPr/>
          </p:nvSpPr>
          <p:spPr>
            <a:xfrm>
              <a:off x="3126" y="3655"/>
              <a:ext cx="19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09" name="Line 50"/>
            <p:cNvSpPr/>
            <p:nvPr/>
          </p:nvSpPr>
          <p:spPr>
            <a:xfrm>
              <a:off x="1706" y="3751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" name="Group 51"/>
          <p:cNvGrpSpPr/>
          <p:nvPr/>
        </p:nvGrpSpPr>
        <p:grpSpPr>
          <a:xfrm>
            <a:off x="2119313" y="6076950"/>
            <a:ext cx="4035425" cy="581025"/>
            <a:chOff x="1335" y="3899"/>
            <a:chExt cx="2542" cy="366"/>
          </a:xfrm>
        </p:grpSpPr>
        <p:grpSp>
          <p:nvGrpSpPr>
            <p:cNvPr id="41011" name="Group 52"/>
            <p:cNvGrpSpPr/>
            <p:nvPr/>
          </p:nvGrpSpPr>
          <p:grpSpPr>
            <a:xfrm>
              <a:off x="1335" y="3938"/>
              <a:ext cx="2542" cy="327"/>
              <a:chOff x="1335" y="3938"/>
              <a:chExt cx="2542" cy="327"/>
            </a:xfrm>
          </p:grpSpPr>
          <p:sp>
            <p:nvSpPr>
              <p:cNvPr id="41012" name="Text Box 53"/>
              <p:cNvSpPr txBox="1"/>
              <p:nvPr/>
            </p:nvSpPr>
            <p:spPr>
              <a:xfrm>
                <a:off x="1335" y="3938"/>
                <a:ext cx="254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[ 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r>
                  <a:rPr lang="zh-CN" altLang="en-US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补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= 0.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+ 2</a:t>
                </a:r>
                <a:r>
                  <a:rPr lang="en-US" altLang="zh-CN" sz="2800" baseline="4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r>
                  <a:rPr lang="en-US" altLang="zh-CN" sz="2800" i="1" baseline="4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13" name="Line 54"/>
              <p:cNvSpPr/>
              <p:nvPr/>
            </p:nvSpPr>
            <p:spPr>
              <a:xfrm>
                <a:off x="1479" y="4130"/>
                <a:ext cx="12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14" name="Line 55"/>
              <p:cNvSpPr/>
              <p:nvPr/>
            </p:nvSpPr>
            <p:spPr>
              <a:xfrm>
                <a:off x="2372" y="4025"/>
                <a:ext cx="1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15" name="Line 56"/>
              <p:cNvSpPr/>
              <p:nvPr/>
            </p:nvSpPr>
            <p:spPr>
              <a:xfrm>
                <a:off x="2608" y="4025"/>
                <a:ext cx="1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16" name="Line 57"/>
              <p:cNvSpPr/>
              <p:nvPr/>
            </p:nvSpPr>
            <p:spPr>
              <a:xfrm>
                <a:off x="3126" y="4025"/>
                <a:ext cx="1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1017" name="Text Box 58"/>
            <p:cNvSpPr txBox="1"/>
            <p:nvPr/>
          </p:nvSpPr>
          <p:spPr>
            <a:xfrm>
              <a:off x="2832" y="3899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59"/>
          <p:cNvGrpSpPr/>
          <p:nvPr/>
        </p:nvGrpSpPr>
        <p:grpSpPr>
          <a:xfrm>
            <a:off x="1931988" y="781050"/>
            <a:ext cx="3478212" cy="579438"/>
            <a:chOff x="1217" y="563"/>
            <a:chExt cx="2191" cy="365"/>
          </a:xfrm>
        </p:grpSpPr>
        <p:sp>
          <p:nvSpPr>
            <p:cNvPr id="41019" name="Text Box 60"/>
            <p:cNvSpPr txBox="1"/>
            <p:nvPr/>
          </p:nvSpPr>
          <p:spPr>
            <a:xfrm>
              <a:off x="1217" y="563"/>
              <a:ext cx="219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 [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0" name="Text Box 61"/>
            <p:cNvSpPr txBox="1"/>
            <p:nvPr/>
          </p:nvSpPr>
          <p:spPr>
            <a:xfrm>
              <a:off x="2880" y="576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9455" name="Rectangle 63"/>
          <p:cNvSpPr/>
          <p:nvPr/>
        </p:nvSpPr>
        <p:spPr>
          <a:xfrm>
            <a:off x="1779588" y="2020888"/>
            <a:ext cx="5764212" cy="914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" name="Group 64"/>
          <p:cNvGrpSpPr/>
          <p:nvPr/>
        </p:nvGrpSpPr>
        <p:grpSpPr>
          <a:xfrm>
            <a:off x="1779588" y="1944688"/>
            <a:ext cx="5656262" cy="1011237"/>
            <a:chOff x="1104" y="1333"/>
            <a:chExt cx="3563" cy="637"/>
          </a:xfrm>
        </p:grpSpPr>
        <p:sp>
          <p:nvSpPr>
            <p:cNvPr id="41023" name="Line 65"/>
            <p:cNvSpPr/>
            <p:nvPr/>
          </p:nvSpPr>
          <p:spPr>
            <a:xfrm>
              <a:off x="1589" y="1850"/>
              <a:ext cx="77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9968" name="Group 66"/>
            <p:cNvGrpSpPr/>
            <p:nvPr/>
          </p:nvGrpSpPr>
          <p:grpSpPr>
            <a:xfrm>
              <a:off x="1104" y="1333"/>
              <a:ext cx="3563" cy="637"/>
              <a:chOff x="1104" y="1333"/>
              <a:chExt cx="3563" cy="637"/>
            </a:xfrm>
            <a:grpFill/>
          </p:grpSpPr>
          <p:sp>
            <p:nvSpPr>
              <p:cNvPr id="39969" name="Text Box 67"/>
              <p:cNvSpPr txBox="1"/>
              <p:nvPr/>
            </p:nvSpPr>
            <p:spPr>
              <a:xfrm>
                <a:off x="2944" y="1333"/>
                <a:ext cx="1001" cy="269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>
                <a:spAutoFit/>
              </a:bodyPr>
              <a:p>
                <a:pPr fontAlgn="base"/>
                <a:r>
                  <a:rPr lang="zh-CN" altLang="en-US" sz="2200" strike="noStrike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每位取反，</a:t>
                </a:r>
                <a:endParaRPr lang="zh-CN" altLang="en-US" sz="2200" strike="noStrike" noProof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70" name="Text Box 68"/>
              <p:cNvSpPr txBox="1"/>
              <p:nvPr/>
            </p:nvSpPr>
            <p:spPr>
              <a:xfrm>
                <a:off x="1104" y="1699"/>
                <a:ext cx="869" cy="271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>
                <a:spAutoFit/>
              </a:bodyPr>
              <a:p>
                <a:pPr fontAlgn="base"/>
                <a:r>
                  <a:rPr lang="zh-CN" altLang="en-US" sz="2200" strike="noStrike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即得[  </a:t>
                </a:r>
                <a:r>
                  <a:rPr lang="en-US" altLang="zh-CN" sz="2200" i="1" strike="noStrike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lang="en-US" altLang="zh-CN" sz="2200" strike="noStrike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]</a:t>
                </a:r>
                <a:r>
                  <a:rPr lang="zh-CN" altLang="en-US" sz="2000" strike="noStrike" baseline="-25000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补</a:t>
                </a:r>
                <a:endParaRPr lang="zh-CN" altLang="en-US" sz="2000" strike="noStrike" baseline="-25000" noProof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71" name="Text Box 69"/>
              <p:cNvSpPr txBox="1"/>
              <p:nvPr/>
            </p:nvSpPr>
            <p:spPr>
              <a:xfrm>
                <a:off x="1104" y="1344"/>
                <a:ext cx="1852" cy="271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>
                <a:spAutoFit/>
              </a:bodyPr>
              <a:p>
                <a:pPr fontAlgn="base"/>
                <a:r>
                  <a:rPr lang="zh-CN" altLang="en-US" sz="2200" strike="noStrike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[</a:t>
                </a:r>
                <a:r>
                  <a:rPr lang="en-US" altLang="zh-CN" sz="2200" i="1" strike="noStrike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lang="en-US" altLang="zh-CN" sz="2200" strike="noStrike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]</a:t>
                </a:r>
                <a:r>
                  <a:rPr lang="zh-CN" altLang="en-US" sz="2000" strike="noStrike" baseline="-25000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补</a:t>
                </a:r>
                <a:r>
                  <a:rPr lang="zh-CN" altLang="en-US" sz="2200" strike="noStrike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连同符号位在内，</a:t>
                </a:r>
                <a:endParaRPr lang="zh-CN" altLang="en-US" sz="2200" strike="noStrike" noProof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72" name="Text Box 70"/>
              <p:cNvSpPr txBox="1"/>
              <p:nvPr/>
            </p:nvSpPr>
            <p:spPr>
              <a:xfrm>
                <a:off x="3888" y="1344"/>
                <a:ext cx="779" cy="269"/>
              </a:xfrm>
              <a:prstGeom prst="rect">
                <a:avLst/>
              </a:prstGeom>
              <a:grpFill/>
              <a:ln w="9525">
                <a:noFill/>
              </a:ln>
            </p:spPr>
            <p:txBody>
              <a:bodyPr wrap="none">
                <a:spAutoFit/>
              </a:bodyPr>
              <a:p>
                <a:pPr fontAlgn="base"/>
                <a:r>
                  <a:rPr lang="zh-CN" altLang="en-US" sz="2200" strike="noStrike" noProof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末位加 1</a:t>
                </a:r>
                <a:endParaRPr lang="zh-CN" altLang="en-US" sz="2200" strike="noStrike" noProof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Text Box 68"/>
              <p:cNvSpPr txBox="1"/>
              <p:nvPr/>
            </p:nvSpPr>
            <p:spPr>
              <a:xfrm>
                <a:off x="1104" y="1697"/>
                <a:ext cx="869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fontAlgn="base"/>
                <a:r>
                  <a:rPr lang="zh-CN" altLang="en-US" sz="2200" strike="noStrike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即得[  </a:t>
                </a:r>
                <a:r>
                  <a:rPr lang="en-US" altLang="zh-CN" sz="2200" i="1" strike="noStrike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lang="en-US" altLang="zh-CN" sz="2200" strike="noStrike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]</a:t>
                </a:r>
                <a:r>
                  <a:rPr lang="zh-CN" altLang="en-US" sz="2000" strike="noStrike" baseline="-25000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补</a:t>
                </a:r>
                <a:endParaRPr lang="zh-CN" altLang="en-US" sz="2000" strike="noStrike" baseline="-25000" noProof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Text Box 69"/>
              <p:cNvSpPr txBox="1"/>
              <p:nvPr/>
            </p:nvSpPr>
            <p:spPr>
              <a:xfrm>
                <a:off x="1104" y="1342"/>
                <a:ext cx="1852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fontAlgn="base"/>
                <a:r>
                  <a:rPr lang="zh-CN" altLang="en-US" sz="2200" strike="noStrike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[</a:t>
                </a:r>
                <a:r>
                  <a:rPr lang="en-US" altLang="zh-CN" sz="2200" i="1" strike="noStrike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lang="en-US" altLang="zh-CN" sz="2200" strike="noStrike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]</a:t>
                </a:r>
                <a:r>
                  <a:rPr lang="zh-CN" altLang="en-US" sz="2000" strike="noStrike" baseline="-25000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补</a:t>
                </a:r>
                <a:r>
                  <a:rPr lang="zh-CN" altLang="en-US" sz="2200" strike="noStrike" noProof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连同符号位在内，</a:t>
                </a:r>
                <a:endParaRPr lang="zh-CN" altLang="en-US" sz="2200" strike="noStrike" noProof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Text Box 67"/>
              <p:cNvSpPr txBox="1"/>
              <p:nvPr/>
            </p:nvSpPr>
            <p:spPr>
              <a:xfrm>
                <a:off x="2945" y="1333"/>
                <a:ext cx="1001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fontAlgn="base"/>
                <a:r>
                  <a:rPr lang="zh-CN" altLang="en-US" sz="2200" strike="noStrike" noProof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每位取反，</a:t>
                </a:r>
                <a:endParaRPr lang="zh-CN" altLang="en-US" sz="2200" strike="noStrike" noProof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Text Box 68"/>
              <p:cNvSpPr txBox="1"/>
              <p:nvPr/>
            </p:nvSpPr>
            <p:spPr>
              <a:xfrm>
                <a:off x="1105" y="1697"/>
                <a:ext cx="869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fontAlgn="base"/>
                <a:r>
                  <a:rPr lang="zh-CN" altLang="en-US" sz="2200" strike="noStrike" noProof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即得[  </a:t>
                </a:r>
                <a:r>
                  <a:rPr lang="en-US" altLang="zh-CN" sz="2200" i="1" strike="noStrike" noProof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lang="en-US" altLang="zh-CN" sz="2200" strike="noStrike" noProof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]</a:t>
                </a:r>
                <a:r>
                  <a:rPr lang="zh-CN" altLang="en-US" sz="2000" strike="noStrike" baseline="-25000" noProof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补</a:t>
                </a:r>
                <a:endParaRPr lang="zh-CN" altLang="en-US" sz="2000" strike="noStrike" baseline="-25000" noProof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Text Box 69"/>
              <p:cNvSpPr txBox="1"/>
              <p:nvPr/>
            </p:nvSpPr>
            <p:spPr>
              <a:xfrm>
                <a:off x="1105" y="1342"/>
                <a:ext cx="1852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fontAlgn="base"/>
                <a:r>
                  <a:rPr lang="zh-CN" altLang="en-US" sz="2200" strike="noStrike" noProof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[</a:t>
                </a:r>
                <a:r>
                  <a:rPr lang="en-US" altLang="zh-CN" sz="2200" i="1" strike="noStrike" noProof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lang="en-US" altLang="zh-CN" sz="2200" strike="noStrike" noProof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]</a:t>
                </a:r>
                <a:r>
                  <a:rPr lang="zh-CN" altLang="en-US" sz="2000" strike="noStrike" baseline="-25000" noProof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补</a:t>
                </a:r>
                <a:r>
                  <a:rPr lang="zh-CN" altLang="en-US" sz="2200" strike="noStrike" noProof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连同符号位在内，</a:t>
                </a:r>
                <a:endParaRPr lang="zh-CN" altLang="en-US" sz="2200" strike="noStrike" noProof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" name="Group 71"/>
          <p:cNvGrpSpPr/>
          <p:nvPr/>
        </p:nvGrpSpPr>
        <p:grpSpPr>
          <a:xfrm>
            <a:off x="2154238" y="1470025"/>
            <a:ext cx="3886200" cy="2074863"/>
            <a:chOff x="1357" y="997"/>
            <a:chExt cx="2448" cy="1307"/>
          </a:xfrm>
        </p:grpSpPr>
        <p:sp>
          <p:nvSpPr>
            <p:cNvPr id="41026" name="AutoShape 72"/>
            <p:cNvSpPr/>
            <p:nvPr/>
          </p:nvSpPr>
          <p:spPr>
            <a:xfrm>
              <a:off x="1383" y="997"/>
              <a:ext cx="1872" cy="288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027" name="AutoShape 73"/>
            <p:cNvSpPr/>
            <p:nvPr/>
          </p:nvSpPr>
          <p:spPr>
            <a:xfrm>
              <a:off x="1357" y="1968"/>
              <a:ext cx="2448" cy="336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9466" name="Rectangle 74"/>
          <p:cNvSpPr/>
          <p:nvPr/>
        </p:nvSpPr>
        <p:spPr>
          <a:xfrm>
            <a:off x="1828800" y="4383088"/>
            <a:ext cx="5764213" cy="16700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>
              <a:buSzTx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" name="Group 75"/>
          <p:cNvGrpSpPr/>
          <p:nvPr/>
        </p:nvGrpSpPr>
        <p:grpSpPr>
          <a:xfrm>
            <a:off x="1828800" y="4764088"/>
            <a:ext cx="5656263" cy="1011237"/>
            <a:chOff x="1104" y="3072"/>
            <a:chExt cx="3563" cy="637"/>
          </a:xfrm>
        </p:grpSpPr>
        <p:sp>
          <p:nvSpPr>
            <p:cNvPr id="41030" name="Line 76"/>
            <p:cNvSpPr/>
            <p:nvPr/>
          </p:nvSpPr>
          <p:spPr>
            <a:xfrm>
              <a:off x="1589" y="3589"/>
              <a:ext cx="77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1031" name="Group 77"/>
            <p:cNvGrpSpPr/>
            <p:nvPr/>
          </p:nvGrpSpPr>
          <p:grpSpPr>
            <a:xfrm>
              <a:off x="1104" y="3072"/>
              <a:ext cx="3563" cy="637"/>
              <a:chOff x="1104" y="1333"/>
              <a:chExt cx="3563" cy="637"/>
            </a:xfrm>
          </p:grpSpPr>
          <p:sp>
            <p:nvSpPr>
              <p:cNvPr id="41032" name="Text Box 78"/>
              <p:cNvSpPr txBox="1"/>
              <p:nvPr/>
            </p:nvSpPr>
            <p:spPr>
              <a:xfrm>
                <a:off x="2944" y="1333"/>
                <a:ext cx="1001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每位取反，</a:t>
                </a:r>
                <a:endPara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33" name="Text Box 79"/>
              <p:cNvSpPr txBox="1"/>
              <p:nvPr/>
            </p:nvSpPr>
            <p:spPr>
              <a:xfrm>
                <a:off x="1104" y="1699"/>
                <a:ext cx="869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即得[  </a:t>
                </a:r>
                <a:r>
                  <a:rPr lang="en-US" altLang="zh-CN" sz="22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r>
                  <a:rPr lang="zh-CN" altLang="en-US" sz="20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补</a:t>
                </a:r>
                <a:endParaRPr lang="zh-CN" altLang="en-US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34" name="Text Box 80"/>
              <p:cNvSpPr txBox="1"/>
              <p:nvPr/>
            </p:nvSpPr>
            <p:spPr>
              <a:xfrm>
                <a:off x="1104" y="1344"/>
                <a:ext cx="1852" cy="27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[</a:t>
                </a:r>
                <a:r>
                  <a:rPr lang="en-US" altLang="zh-CN" sz="22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r>
                  <a:rPr lang="zh-CN" altLang="en-US" sz="20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补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连同符号位在内，</a:t>
                </a:r>
                <a:endPara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035" name="Text Box 81"/>
              <p:cNvSpPr txBox="1"/>
              <p:nvPr/>
            </p:nvSpPr>
            <p:spPr>
              <a:xfrm>
                <a:off x="3888" y="1344"/>
                <a:ext cx="779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末位加 1</a:t>
                </a:r>
                <a:endPara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1036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69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8" grpId="0"/>
      <p:bldP spid="699455" grpId="0" bldLvl="0" animBg="1"/>
      <p:bldP spid="69946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>
          <a:xfrm>
            <a:off x="1123950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移码表示法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2514600" y="1828800"/>
            <a:ext cx="5029200" cy="2819400"/>
          </a:xfrm>
        </p:spPr>
        <p:txBody>
          <a:bodyPr vert="horz" wrap="square" lIns="91440" tIns="45720" rIns="91440" bIns="45720" anchor="t"/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补码的缺点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移码的定义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移码和补码的比较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4" action="ppaction://hlinksldjump"/>
              </a:rPr>
              <a:t>真值、补码和移码的对照表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5" action="ppaction://hlinksldjump"/>
              </a:rPr>
              <a:t>移码的特点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  <a:hlinkClick r:id="rId5" action="ppaction://hlinksldjump"/>
            </a:endParaRPr>
          </a:p>
        </p:txBody>
      </p:sp>
      <p:sp>
        <p:nvSpPr>
          <p:cNvPr id="41987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" name="Text Box 3"/>
          <p:cNvSpPr txBox="1"/>
          <p:nvPr/>
        </p:nvSpPr>
        <p:spPr>
          <a:xfrm>
            <a:off x="395288" y="333375"/>
            <a:ext cx="7134225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补码表示很难直接判断其真值大小</a:t>
            </a:r>
            <a:endParaRPr lang="zh-CN" altLang="en-US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3" name="Text Box 4"/>
          <p:cNvSpPr txBox="1"/>
          <p:nvPr/>
        </p:nvSpPr>
        <p:spPr>
          <a:xfrm>
            <a:off x="539750" y="119697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Text Box 5"/>
          <p:cNvSpPr txBox="1"/>
          <p:nvPr/>
        </p:nvSpPr>
        <p:spPr>
          <a:xfrm>
            <a:off x="1165225" y="1196975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十进制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1241425" y="1762125"/>
            <a:ext cx="1346200" cy="2163763"/>
            <a:chOff x="1104" y="1268"/>
            <a:chExt cx="848" cy="1363"/>
          </a:xfrm>
        </p:grpSpPr>
        <p:sp>
          <p:nvSpPr>
            <p:cNvPr id="43013" name="Text Box 7"/>
            <p:cNvSpPr txBox="1"/>
            <p:nvPr/>
          </p:nvSpPr>
          <p:spPr>
            <a:xfrm>
              <a:off x="1104" y="1268"/>
              <a:ext cx="8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+21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4" name="Text Box 8"/>
            <p:cNvSpPr txBox="1"/>
            <p:nvPr/>
          </p:nvSpPr>
          <p:spPr>
            <a:xfrm>
              <a:off x="1114" y="1619"/>
              <a:ext cx="8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–21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5" name="Text Box 9"/>
            <p:cNvSpPr txBox="1"/>
            <p:nvPr/>
          </p:nvSpPr>
          <p:spPr>
            <a:xfrm>
              <a:off x="1114" y="1955"/>
              <a:ext cx="83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9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+31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6" name="Text Box 10"/>
            <p:cNvSpPr txBox="1"/>
            <p:nvPr/>
          </p:nvSpPr>
          <p:spPr>
            <a:xfrm>
              <a:off x="1114" y="2304"/>
              <a:ext cx="8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–31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" name="Text Box 11"/>
          <p:cNvSpPr txBox="1"/>
          <p:nvPr/>
        </p:nvSpPr>
        <p:spPr>
          <a:xfrm>
            <a:off x="708025" y="3940175"/>
            <a:ext cx="11588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32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aseline="40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3200" baseline="400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12"/>
          <p:cNvSpPr txBox="1"/>
          <p:nvPr/>
        </p:nvSpPr>
        <p:spPr>
          <a:xfrm>
            <a:off x="1470025" y="4321175"/>
            <a:ext cx="272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+10101 + 100000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13"/>
          <p:cNvSpPr txBox="1"/>
          <p:nvPr/>
        </p:nvSpPr>
        <p:spPr>
          <a:xfrm>
            <a:off x="1482725" y="5397500"/>
            <a:ext cx="272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+11111 + 100000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1574800" y="4859338"/>
            <a:ext cx="2638425" cy="519112"/>
            <a:chOff x="1314" y="3225"/>
            <a:chExt cx="1662" cy="327"/>
          </a:xfrm>
        </p:grpSpPr>
        <p:sp>
          <p:nvSpPr>
            <p:cNvPr id="43021" name="Text Box 15"/>
            <p:cNvSpPr txBox="1"/>
            <p:nvPr/>
          </p:nvSpPr>
          <p:spPr>
            <a:xfrm>
              <a:off x="1388" y="3225"/>
              <a:ext cx="15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10101 + 100000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2" name="Line 16"/>
            <p:cNvSpPr/>
            <p:nvPr/>
          </p:nvSpPr>
          <p:spPr>
            <a:xfrm>
              <a:off x="1314" y="3408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17"/>
          <p:cNvGrpSpPr/>
          <p:nvPr/>
        </p:nvGrpSpPr>
        <p:grpSpPr>
          <a:xfrm>
            <a:off x="1581150" y="5935663"/>
            <a:ext cx="2632075" cy="519112"/>
            <a:chOff x="1318" y="3897"/>
            <a:chExt cx="1658" cy="327"/>
          </a:xfrm>
        </p:grpSpPr>
        <p:sp>
          <p:nvSpPr>
            <p:cNvPr id="43024" name="Text Box 18"/>
            <p:cNvSpPr txBox="1"/>
            <p:nvPr/>
          </p:nvSpPr>
          <p:spPr>
            <a:xfrm>
              <a:off x="1388" y="3897"/>
              <a:ext cx="15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11111 + 100000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25" name="Line 19"/>
            <p:cNvSpPr/>
            <p:nvPr/>
          </p:nvSpPr>
          <p:spPr>
            <a:xfrm>
              <a:off x="1318" y="4080"/>
              <a:ext cx="12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" name="Group 20"/>
          <p:cNvGrpSpPr/>
          <p:nvPr/>
        </p:nvGrpSpPr>
        <p:grpSpPr>
          <a:xfrm>
            <a:off x="7277100" y="1882775"/>
            <a:ext cx="854075" cy="762000"/>
            <a:chOff x="4906" y="1344"/>
            <a:chExt cx="538" cy="480"/>
          </a:xfrm>
        </p:grpSpPr>
        <p:sp>
          <p:nvSpPr>
            <p:cNvPr id="43027" name="AutoShape 21"/>
            <p:cNvSpPr/>
            <p:nvPr/>
          </p:nvSpPr>
          <p:spPr>
            <a:xfrm rot="-5400000">
              <a:off x="4786" y="1464"/>
              <a:ext cx="432" cy="192"/>
            </a:xfrm>
            <a:prstGeom prst="curvedUpArrow">
              <a:avLst>
                <a:gd name="adj1" fmla="val 45000"/>
                <a:gd name="adj2" fmla="val 90000"/>
                <a:gd name="adj3" fmla="val 33310"/>
              </a:avLst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28" name="Text Box 22"/>
            <p:cNvSpPr txBox="1"/>
            <p:nvPr/>
          </p:nvSpPr>
          <p:spPr>
            <a:xfrm>
              <a:off x="5136" y="153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7277100" y="3101975"/>
            <a:ext cx="838200" cy="762000"/>
            <a:chOff x="4906" y="2112"/>
            <a:chExt cx="528" cy="480"/>
          </a:xfrm>
        </p:grpSpPr>
        <p:sp>
          <p:nvSpPr>
            <p:cNvPr id="43030" name="AutoShape 24"/>
            <p:cNvSpPr/>
            <p:nvPr/>
          </p:nvSpPr>
          <p:spPr>
            <a:xfrm rot="-5400000">
              <a:off x="4786" y="2232"/>
              <a:ext cx="432" cy="192"/>
            </a:xfrm>
            <a:prstGeom prst="curvedUpArrow">
              <a:avLst>
                <a:gd name="adj1" fmla="val 45000"/>
                <a:gd name="adj2" fmla="val 90000"/>
                <a:gd name="adj3" fmla="val 33310"/>
              </a:avLst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31" name="Text Box 25"/>
            <p:cNvSpPr txBox="1"/>
            <p:nvPr/>
          </p:nvSpPr>
          <p:spPr>
            <a:xfrm>
              <a:off x="5126" y="2304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" name="Text Box 26"/>
          <p:cNvSpPr txBox="1"/>
          <p:nvPr/>
        </p:nvSpPr>
        <p:spPr>
          <a:xfrm>
            <a:off x="7888288" y="1782763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" name="Text Box 27"/>
          <p:cNvSpPr txBox="1"/>
          <p:nvPr/>
        </p:nvSpPr>
        <p:spPr>
          <a:xfrm>
            <a:off x="7888288" y="2955925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28"/>
          <p:cNvGrpSpPr/>
          <p:nvPr/>
        </p:nvGrpSpPr>
        <p:grpSpPr>
          <a:xfrm>
            <a:off x="5661025" y="4321175"/>
            <a:ext cx="946150" cy="914400"/>
            <a:chOff x="3888" y="2832"/>
            <a:chExt cx="596" cy="576"/>
          </a:xfrm>
        </p:grpSpPr>
        <p:sp>
          <p:nvSpPr>
            <p:cNvPr id="43035" name="AutoShape 29"/>
            <p:cNvSpPr/>
            <p:nvPr/>
          </p:nvSpPr>
          <p:spPr>
            <a:xfrm rot="5400000">
              <a:off x="3792" y="3072"/>
              <a:ext cx="432" cy="240"/>
            </a:xfrm>
            <a:prstGeom prst="curvedDownArrow">
              <a:avLst>
                <a:gd name="adj1" fmla="val 36000"/>
                <a:gd name="adj2" fmla="val 72000"/>
                <a:gd name="adj3" fmla="val 33310"/>
              </a:avLst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036" name="Text Box 30"/>
            <p:cNvSpPr txBox="1"/>
            <p:nvPr/>
          </p:nvSpPr>
          <p:spPr>
            <a:xfrm>
              <a:off x="4176" y="283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31"/>
          <p:cNvGrpSpPr/>
          <p:nvPr/>
        </p:nvGrpSpPr>
        <p:grpSpPr>
          <a:xfrm>
            <a:off x="5661025" y="5464175"/>
            <a:ext cx="946150" cy="838200"/>
            <a:chOff x="3888" y="3552"/>
            <a:chExt cx="596" cy="528"/>
          </a:xfrm>
        </p:grpSpPr>
        <p:sp>
          <p:nvSpPr>
            <p:cNvPr id="43038" name="Text Box 32"/>
            <p:cNvSpPr txBox="1"/>
            <p:nvPr/>
          </p:nvSpPr>
          <p:spPr>
            <a:xfrm>
              <a:off x="4176" y="355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9" name="AutoShape 33"/>
            <p:cNvSpPr/>
            <p:nvPr/>
          </p:nvSpPr>
          <p:spPr>
            <a:xfrm rot="5400000">
              <a:off x="3792" y="3744"/>
              <a:ext cx="432" cy="240"/>
            </a:xfrm>
            <a:prstGeom prst="curvedDownArrow">
              <a:avLst>
                <a:gd name="adj1" fmla="val 36000"/>
                <a:gd name="adj2" fmla="val 72000"/>
                <a:gd name="adj3" fmla="val 33310"/>
              </a:avLst>
            </a:pr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3" name="Text Box 34"/>
          <p:cNvSpPr txBox="1"/>
          <p:nvPr/>
        </p:nvSpPr>
        <p:spPr>
          <a:xfrm>
            <a:off x="6559550" y="4570413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" name="Text Box 35"/>
          <p:cNvSpPr txBox="1"/>
          <p:nvPr/>
        </p:nvSpPr>
        <p:spPr>
          <a:xfrm>
            <a:off x="6575425" y="5692775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5" name="Text Box 36"/>
          <p:cNvSpPr txBox="1"/>
          <p:nvPr/>
        </p:nvSpPr>
        <p:spPr>
          <a:xfrm>
            <a:off x="5965825" y="1762125"/>
            <a:ext cx="1339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0,10101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Text Box 37"/>
          <p:cNvSpPr txBox="1"/>
          <p:nvPr/>
        </p:nvSpPr>
        <p:spPr>
          <a:xfrm>
            <a:off x="5965825" y="2319338"/>
            <a:ext cx="13398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1,01011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" name="Text Box 38"/>
          <p:cNvSpPr txBox="1"/>
          <p:nvPr/>
        </p:nvSpPr>
        <p:spPr>
          <a:xfrm>
            <a:off x="5965825" y="2852738"/>
            <a:ext cx="13398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0,11111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" name="Text Box 39"/>
          <p:cNvSpPr txBox="1"/>
          <p:nvPr/>
        </p:nvSpPr>
        <p:spPr>
          <a:xfrm>
            <a:off x="5965825" y="3406775"/>
            <a:ext cx="1339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1,00001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" name="Text Box 40"/>
          <p:cNvSpPr txBox="1"/>
          <p:nvPr/>
        </p:nvSpPr>
        <p:spPr>
          <a:xfrm>
            <a:off x="3603625" y="1762125"/>
            <a:ext cx="1276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+10101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Text Box 41"/>
          <p:cNvSpPr txBox="1"/>
          <p:nvPr/>
        </p:nvSpPr>
        <p:spPr>
          <a:xfrm>
            <a:off x="3603625" y="2319338"/>
            <a:ext cx="1276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10101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Text Box 42"/>
          <p:cNvSpPr txBox="1"/>
          <p:nvPr/>
        </p:nvSpPr>
        <p:spPr>
          <a:xfrm>
            <a:off x="3603625" y="2852738"/>
            <a:ext cx="1276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+11111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Text Box 43"/>
          <p:cNvSpPr txBox="1"/>
          <p:nvPr/>
        </p:nvSpPr>
        <p:spPr>
          <a:xfrm>
            <a:off x="3603625" y="3406775"/>
            <a:ext cx="1276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11111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Text Box 44"/>
          <p:cNvSpPr txBox="1"/>
          <p:nvPr/>
        </p:nvSpPr>
        <p:spPr>
          <a:xfrm>
            <a:off x="4137025" y="4321175"/>
            <a:ext cx="1543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110101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Text Box 45"/>
          <p:cNvSpPr txBox="1"/>
          <p:nvPr/>
        </p:nvSpPr>
        <p:spPr>
          <a:xfrm>
            <a:off x="4137025" y="4859338"/>
            <a:ext cx="1543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001011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Text Box 46"/>
          <p:cNvSpPr txBox="1"/>
          <p:nvPr/>
        </p:nvSpPr>
        <p:spPr>
          <a:xfrm>
            <a:off x="4137025" y="5397500"/>
            <a:ext cx="1543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111111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" name="Text Box 47"/>
          <p:cNvSpPr txBox="1"/>
          <p:nvPr/>
        </p:nvSpPr>
        <p:spPr>
          <a:xfrm>
            <a:off x="4137025" y="5935663"/>
            <a:ext cx="1543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000001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Text Box 48"/>
          <p:cNvSpPr txBox="1"/>
          <p:nvPr/>
        </p:nvSpPr>
        <p:spPr>
          <a:xfrm>
            <a:off x="3603625" y="1196975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二进制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8" name="Text Box 49"/>
          <p:cNvSpPr txBox="1"/>
          <p:nvPr/>
        </p:nvSpPr>
        <p:spPr>
          <a:xfrm>
            <a:off x="6194425" y="1196975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56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60" grpId="0"/>
      <p:bldP spid="61" grpId="0"/>
      <p:bldP spid="62" grpId="0"/>
      <p:bldP spid="75" grpId="0"/>
      <p:bldP spid="76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3"/>
          <p:cNvSpPr>
            <a:spLocks noGrp="1"/>
          </p:cNvSpPr>
          <p:nvPr>
            <p:ph type="title"/>
          </p:nvPr>
        </p:nvSpPr>
        <p:spPr>
          <a:xfrm>
            <a:off x="179388" y="115888"/>
            <a:ext cx="7696200" cy="762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移码的定义</a:t>
            </a:r>
            <a:endParaRPr lang="zh-CN" altLang="en-US" b="1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Text Box 3"/>
          <p:cNvSpPr txBox="1"/>
          <p:nvPr/>
        </p:nvSpPr>
        <p:spPr>
          <a:xfrm>
            <a:off x="1128713" y="1493838"/>
            <a:ext cx="55784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为真值，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整数的位数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Text Box 4"/>
          <p:cNvSpPr txBox="1"/>
          <p:nvPr/>
        </p:nvSpPr>
        <p:spPr>
          <a:xfrm>
            <a:off x="1890713" y="2081213"/>
            <a:ext cx="33988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移码在数轴上的表示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252663" y="2589213"/>
            <a:ext cx="4756150" cy="1730375"/>
            <a:chOff x="1658" y="1680"/>
            <a:chExt cx="2996" cy="1090"/>
          </a:xfrm>
        </p:grpSpPr>
        <p:sp>
          <p:nvSpPr>
            <p:cNvPr id="44037" name="Line 6"/>
            <p:cNvSpPr/>
            <p:nvPr/>
          </p:nvSpPr>
          <p:spPr>
            <a:xfrm>
              <a:off x="2107" y="1968"/>
              <a:ext cx="1999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44038" name="Line 7"/>
            <p:cNvSpPr/>
            <p:nvPr/>
          </p:nvSpPr>
          <p:spPr>
            <a:xfrm>
              <a:off x="1658" y="2448"/>
              <a:ext cx="2016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44039" name="Freeform 8"/>
            <p:cNvSpPr/>
            <p:nvPr/>
          </p:nvSpPr>
          <p:spPr>
            <a:xfrm>
              <a:off x="1985" y="1968"/>
              <a:ext cx="489" cy="486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0" y="486"/>
                </a:cxn>
              </a:cxnLst>
              <a:pathLst>
                <a:path w="489" h="486">
                  <a:moveTo>
                    <a:pt x="489" y="0"/>
                  </a:moveTo>
                  <a:lnTo>
                    <a:pt x="0" y="486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40" name="Freeform 9"/>
            <p:cNvSpPr/>
            <p:nvPr/>
          </p:nvSpPr>
          <p:spPr>
            <a:xfrm>
              <a:off x="2657" y="1968"/>
              <a:ext cx="489" cy="486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0" y="486"/>
                </a:cxn>
              </a:cxnLst>
              <a:pathLst>
                <a:path w="489" h="486">
                  <a:moveTo>
                    <a:pt x="489" y="0"/>
                  </a:moveTo>
                  <a:lnTo>
                    <a:pt x="0" y="486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41" name="Freeform 10"/>
            <p:cNvSpPr/>
            <p:nvPr/>
          </p:nvSpPr>
          <p:spPr>
            <a:xfrm>
              <a:off x="3338" y="1968"/>
              <a:ext cx="489" cy="486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0" y="486"/>
                </a:cxn>
              </a:cxnLst>
              <a:pathLst>
                <a:path w="489" h="486">
                  <a:moveTo>
                    <a:pt x="489" y="0"/>
                  </a:moveTo>
                  <a:lnTo>
                    <a:pt x="0" y="486"/>
                  </a:lnTo>
                </a:path>
              </a:pathLst>
            </a:custGeom>
            <a:noFill/>
            <a:ln w="28575" cap="flat" cmpd="sng">
              <a:solidFill>
                <a:srgbClr val="C00000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42" name="Text Box 11"/>
            <p:cNvSpPr txBox="1"/>
            <p:nvPr/>
          </p:nvSpPr>
          <p:spPr>
            <a:xfrm>
              <a:off x="4106" y="1872"/>
              <a:ext cx="5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移码</a:t>
              </a:r>
              <a:endPara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3" name="Text Box 12"/>
            <p:cNvSpPr txBox="1"/>
            <p:nvPr/>
          </p:nvSpPr>
          <p:spPr>
            <a:xfrm>
              <a:off x="3616" y="1680"/>
              <a:ext cx="67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i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200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–1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4" name="Text Box 13"/>
            <p:cNvSpPr txBox="1"/>
            <p:nvPr/>
          </p:nvSpPr>
          <p:spPr>
            <a:xfrm>
              <a:off x="3103" y="1680"/>
              <a:ext cx="30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i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3200" i="1" baseline="4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5" name="Text Box 14"/>
            <p:cNvSpPr txBox="1"/>
            <p:nvPr/>
          </p:nvSpPr>
          <p:spPr>
            <a:xfrm>
              <a:off x="3135" y="2482"/>
              <a:ext cx="52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i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–1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6" name="Text Box 15"/>
            <p:cNvSpPr txBox="1"/>
            <p:nvPr/>
          </p:nvSpPr>
          <p:spPr>
            <a:xfrm>
              <a:off x="1850" y="2482"/>
              <a:ext cx="40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i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3200" i="1" baseline="4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7" name="Text Box 16"/>
            <p:cNvSpPr txBox="1"/>
            <p:nvPr/>
          </p:nvSpPr>
          <p:spPr>
            <a:xfrm>
              <a:off x="2560" y="248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8" name="Text Box 17"/>
            <p:cNvSpPr txBox="1"/>
            <p:nvPr/>
          </p:nvSpPr>
          <p:spPr>
            <a:xfrm>
              <a:off x="2426" y="168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9" name="Text Box 18"/>
            <p:cNvSpPr txBox="1"/>
            <p:nvPr/>
          </p:nvSpPr>
          <p:spPr>
            <a:xfrm>
              <a:off x="3674" y="2342"/>
              <a:ext cx="4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真值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" name="Text Box 19"/>
          <p:cNvSpPr txBox="1"/>
          <p:nvPr/>
        </p:nvSpPr>
        <p:spPr>
          <a:xfrm>
            <a:off x="611188" y="4275138"/>
            <a:ext cx="5413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Text Box 20"/>
          <p:cNvSpPr txBox="1"/>
          <p:nvPr/>
        </p:nvSpPr>
        <p:spPr>
          <a:xfrm>
            <a:off x="1646238" y="4265613"/>
            <a:ext cx="45275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10100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Text Box 21"/>
          <p:cNvSpPr txBox="1"/>
          <p:nvPr/>
        </p:nvSpPr>
        <p:spPr>
          <a:xfrm>
            <a:off x="1144588" y="4829175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r>
              <a:rPr lang="zh-CN" altLang="en-US" sz="32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+ 10100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Text Box 22"/>
          <p:cNvSpPr txBox="1"/>
          <p:nvPr/>
        </p:nvSpPr>
        <p:spPr>
          <a:xfrm>
            <a:off x="6173788" y="5195888"/>
            <a:ext cx="2590800" cy="8318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逗号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将符号位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和数值部分隔开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Text Box 23"/>
          <p:cNvSpPr txBox="1"/>
          <p:nvPr/>
        </p:nvSpPr>
        <p:spPr>
          <a:xfrm>
            <a:off x="1643063" y="5408613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–10100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 Box 24"/>
          <p:cNvSpPr txBox="1"/>
          <p:nvPr/>
        </p:nvSpPr>
        <p:spPr>
          <a:xfrm>
            <a:off x="1144588" y="5953125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r>
              <a:rPr lang="zh-CN" altLang="en-US" sz="32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10100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1052513" y="836613"/>
            <a:ext cx="5172075" cy="579437"/>
            <a:chOff x="902" y="576"/>
            <a:chExt cx="3258" cy="365"/>
          </a:xfrm>
        </p:grpSpPr>
        <p:sp>
          <p:nvSpPr>
            <p:cNvPr id="44057" name="Text Box 26"/>
            <p:cNvSpPr txBox="1"/>
            <p:nvPr/>
          </p:nvSpPr>
          <p:spPr>
            <a:xfrm>
              <a:off x="902" y="576"/>
              <a:ext cx="32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2</a:t>
              </a:r>
              <a:r>
                <a:rPr lang="en-US" altLang="zh-CN" sz="3200" i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（2</a:t>
              </a:r>
              <a:r>
                <a:rPr lang="en-US" altLang="zh-CN" sz="3200" i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＞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2</a:t>
              </a:r>
              <a:r>
                <a:rPr lang="en-US" altLang="zh-CN" sz="3200" i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8" name="Line 27"/>
            <p:cNvSpPr/>
            <p:nvPr/>
          </p:nvSpPr>
          <p:spPr>
            <a:xfrm>
              <a:off x="3391" y="768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9" name="Text Box 28"/>
          <p:cNvSpPr txBox="1"/>
          <p:nvPr/>
        </p:nvSpPr>
        <p:spPr>
          <a:xfrm>
            <a:off x="3856038" y="4829175"/>
            <a:ext cx="163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1,10100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29"/>
          <p:cNvSpPr txBox="1"/>
          <p:nvPr/>
        </p:nvSpPr>
        <p:spPr>
          <a:xfrm>
            <a:off x="3856038" y="5953125"/>
            <a:ext cx="163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0,01100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Freeform 30"/>
          <p:cNvSpPr/>
          <p:nvPr/>
        </p:nvSpPr>
        <p:spPr>
          <a:xfrm>
            <a:off x="4427538" y="5283200"/>
            <a:ext cx="1746250" cy="430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147483647"/>
              </a:cxn>
              <a:cxn ang="0">
                <a:pos x="2147483647" y="2147483647"/>
              </a:cxn>
            </a:cxnLst>
            <a:pathLst>
              <a:path w="1152" h="240">
                <a:moveTo>
                  <a:pt x="0" y="0"/>
                </a:moveTo>
                <a:lnTo>
                  <a:pt x="0" y="240"/>
                </a:lnTo>
                <a:lnTo>
                  <a:pt x="1152" y="24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2" name="Freeform 31"/>
          <p:cNvSpPr/>
          <p:nvPr/>
        </p:nvSpPr>
        <p:spPr>
          <a:xfrm>
            <a:off x="4460875" y="6146800"/>
            <a:ext cx="2819400" cy="533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1776" h="336">
                <a:moveTo>
                  <a:pt x="0" y="192"/>
                </a:moveTo>
                <a:lnTo>
                  <a:pt x="0" y="336"/>
                </a:lnTo>
                <a:lnTo>
                  <a:pt x="1776" y="336"/>
                </a:lnTo>
                <a:lnTo>
                  <a:pt x="177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/>
            <a:headEnd type="stealth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4063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50" grpId="0"/>
      <p:bldP spid="51" grpId="0"/>
      <p:bldP spid="52" grpId="0"/>
      <p:bldP spid="53" grpId="0"/>
      <p:bldP spid="54" grpId="0"/>
      <p:bldP spid="55" grpId="0"/>
      <p:bldP spid="59" grpId="0"/>
      <p:bldP spid="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j-cs"/>
              </a:rPr>
              <a:t>移码和补码的比较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7" name="Text Box 3"/>
          <p:cNvSpPr txBox="1"/>
          <p:nvPr/>
        </p:nvSpPr>
        <p:spPr>
          <a:xfrm>
            <a:off x="1143000" y="1466850"/>
            <a:ext cx="35956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设      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+1100100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4"/>
          <p:cNvSpPr txBox="1"/>
          <p:nvPr/>
        </p:nvSpPr>
        <p:spPr>
          <a:xfrm>
            <a:off x="1752600" y="2133600"/>
            <a:ext cx="35290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r>
              <a:rPr lang="zh-CN" altLang="en-US" sz="32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+ 1100100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Text Box 5"/>
          <p:cNvSpPr txBox="1"/>
          <p:nvPr/>
        </p:nvSpPr>
        <p:spPr>
          <a:xfrm>
            <a:off x="1752600" y="2895600"/>
            <a:ext cx="30622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0,1100100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 Box 6"/>
          <p:cNvSpPr txBox="1"/>
          <p:nvPr/>
        </p:nvSpPr>
        <p:spPr>
          <a:xfrm>
            <a:off x="1143000" y="3744913"/>
            <a:ext cx="35671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设      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–1100100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Text Box 7"/>
          <p:cNvSpPr txBox="1"/>
          <p:nvPr/>
        </p:nvSpPr>
        <p:spPr>
          <a:xfrm>
            <a:off x="1752600" y="4411663"/>
            <a:ext cx="3500438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r>
              <a:rPr lang="zh-CN" altLang="en-US" sz="32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1100100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8"/>
          <p:cNvSpPr txBox="1"/>
          <p:nvPr/>
        </p:nvSpPr>
        <p:spPr>
          <a:xfrm>
            <a:off x="1752600" y="5105400"/>
            <a:ext cx="30622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1,0011100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Text Box 9"/>
          <p:cNvSpPr txBox="1"/>
          <p:nvPr/>
        </p:nvSpPr>
        <p:spPr>
          <a:xfrm>
            <a:off x="1203325" y="5897563"/>
            <a:ext cx="508000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补码与移码只差一个符号位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10"/>
          <p:cNvSpPr txBox="1"/>
          <p:nvPr/>
        </p:nvSpPr>
        <p:spPr>
          <a:xfrm>
            <a:off x="5257800" y="2133600"/>
            <a:ext cx="22447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1,1100100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11"/>
          <p:cNvSpPr txBox="1"/>
          <p:nvPr/>
        </p:nvSpPr>
        <p:spPr>
          <a:xfrm>
            <a:off x="5257800" y="4411663"/>
            <a:ext cx="22447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0,0011100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 Box 12"/>
          <p:cNvSpPr txBox="1"/>
          <p:nvPr/>
        </p:nvSpPr>
        <p:spPr>
          <a:xfrm>
            <a:off x="5595938" y="21336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13"/>
          <p:cNvSpPr txBox="1"/>
          <p:nvPr/>
        </p:nvSpPr>
        <p:spPr>
          <a:xfrm>
            <a:off x="2906713" y="28956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 Box 14"/>
          <p:cNvSpPr txBox="1"/>
          <p:nvPr/>
        </p:nvSpPr>
        <p:spPr>
          <a:xfrm>
            <a:off x="5595938" y="44196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15"/>
          <p:cNvSpPr txBox="1"/>
          <p:nvPr/>
        </p:nvSpPr>
        <p:spPr>
          <a:xfrm>
            <a:off x="2906713" y="51054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1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>
          <a:xfrm>
            <a:off x="0" y="381000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真值、补码和移码的对照表</a:t>
            </a:r>
            <a:endParaRPr lang="zh-CN" altLang="en-US" b="1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457200" y="2071688"/>
            <a:ext cx="1766888" cy="4149725"/>
            <a:chOff x="411" y="1322"/>
            <a:chExt cx="1113" cy="2614"/>
          </a:xfrm>
        </p:grpSpPr>
        <p:sp>
          <p:nvSpPr>
            <p:cNvPr id="46083" name="Text Box 3"/>
            <p:cNvSpPr txBox="1"/>
            <p:nvPr/>
          </p:nvSpPr>
          <p:spPr>
            <a:xfrm>
              <a:off x="480" y="1322"/>
              <a:ext cx="10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- 1 0 0 0 0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4" name="Text Box 4"/>
            <p:cNvSpPr txBox="1"/>
            <p:nvPr/>
          </p:nvSpPr>
          <p:spPr>
            <a:xfrm>
              <a:off x="480" y="1562"/>
              <a:ext cx="10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    1 1 1 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5" name="Text Box 5"/>
            <p:cNvSpPr txBox="1"/>
            <p:nvPr/>
          </p:nvSpPr>
          <p:spPr>
            <a:xfrm>
              <a:off x="480" y="1824"/>
              <a:ext cx="10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    1 1 1 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6" name="Text Box 6"/>
            <p:cNvSpPr txBox="1"/>
            <p:nvPr/>
          </p:nvSpPr>
          <p:spPr>
            <a:xfrm>
              <a:off x="480" y="2245"/>
              <a:ext cx="10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    0 0 0 0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7" name="Text Box 7"/>
            <p:cNvSpPr txBox="1"/>
            <p:nvPr/>
          </p:nvSpPr>
          <p:spPr>
            <a:xfrm>
              <a:off x="411" y="2496"/>
              <a:ext cx="11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±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0 0 0 0 0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8" name="Text Box 8"/>
            <p:cNvSpPr txBox="1"/>
            <p:nvPr/>
          </p:nvSpPr>
          <p:spPr>
            <a:xfrm>
              <a:off x="480" y="2736"/>
              <a:ext cx="10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0 0 0 0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9" name="Text Box 9"/>
            <p:cNvSpPr txBox="1"/>
            <p:nvPr/>
          </p:nvSpPr>
          <p:spPr>
            <a:xfrm>
              <a:off x="480" y="2976"/>
              <a:ext cx="10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0 0 0 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0" name="Text Box 10"/>
            <p:cNvSpPr txBox="1"/>
            <p:nvPr/>
          </p:nvSpPr>
          <p:spPr>
            <a:xfrm>
              <a:off x="480" y="3408"/>
              <a:ext cx="10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1 1 1 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1" name="Text Box 11"/>
            <p:cNvSpPr txBox="1"/>
            <p:nvPr/>
          </p:nvSpPr>
          <p:spPr>
            <a:xfrm>
              <a:off x="480" y="3648"/>
              <a:ext cx="104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1 1 1 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2" name="Text Box 12"/>
            <p:cNvSpPr txBox="1"/>
            <p:nvPr/>
          </p:nvSpPr>
          <p:spPr>
            <a:xfrm>
              <a:off x="998" y="2043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3" name="Text Box 13"/>
            <p:cNvSpPr txBox="1"/>
            <p:nvPr/>
          </p:nvSpPr>
          <p:spPr>
            <a:xfrm>
              <a:off x="998" y="3206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4"/>
          <p:cNvGrpSpPr/>
          <p:nvPr/>
        </p:nvGrpSpPr>
        <p:grpSpPr>
          <a:xfrm>
            <a:off x="395288" y="1268413"/>
            <a:ext cx="8229600" cy="5105400"/>
            <a:chOff x="384" y="816"/>
            <a:chExt cx="5184" cy="3216"/>
          </a:xfrm>
        </p:grpSpPr>
        <p:sp>
          <p:nvSpPr>
            <p:cNvPr id="46095" name="Text Box 15"/>
            <p:cNvSpPr txBox="1"/>
            <p:nvPr/>
          </p:nvSpPr>
          <p:spPr>
            <a:xfrm>
              <a:off x="396" y="912"/>
              <a:ext cx="1260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真值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(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5 )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6" name="Text Box 16"/>
            <p:cNvSpPr txBox="1"/>
            <p:nvPr/>
          </p:nvSpPr>
          <p:spPr>
            <a:xfrm>
              <a:off x="2133" y="864"/>
              <a:ext cx="507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endPara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7" name="Text Box 17"/>
            <p:cNvSpPr txBox="1"/>
            <p:nvPr/>
          </p:nvSpPr>
          <p:spPr>
            <a:xfrm>
              <a:off x="3456" y="864"/>
              <a:ext cx="507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</a:t>
              </a:r>
              <a:endPara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8" name="Text Box 18"/>
            <p:cNvSpPr txBox="1"/>
            <p:nvPr/>
          </p:nvSpPr>
          <p:spPr>
            <a:xfrm>
              <a:off x="4464" y="816"/>
              <a:ext cx="926" cy="44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 </a:t>
              </a:r>
              <a:r>
                <a:rPr lang="zh-CN" altLang="en-US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对应的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十进制整数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99" name="Rectangle 19"/>
            <p:cNvSpPr/>
            <p:nvPr/>
          </p:nvSpPr>
          <p:spPr>
            <a:xfrm>
              <a:off x="384" y="816"/>
              <a:ext cx="5184" cy="321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100" name="Line 20"/>
            <p:cNvSpPr/>
            <p:nvPr/>
          </p:nvSpPr>
          <p:spPr>
            <a:xfrm>
              <a:off x="384" y="1296"/>
              <a:ext cx="51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01" name="Line 21"/>
            <p:cNvSpPr/>
            <p:nvPr/>
          </p:nvSpPr>
          <p:spPr>
            <a:xfrm>
              <a:off x="1680" y="816"/>
              <a:ext cx="0" cy="32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02" name="Line 22"/>
            <p:cNvSpPr/>
            <p:nvPr/>
          </p:nvSpPr>
          <p:spPr>
            <a:xfrm>
              <a:off x="2976" y="816"/>
              <a:ext cx="0" cy="32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03" name="Line 23"/>
            <p:cNvSpPr/>
            <p:nvPr/>
          </p:nvSpPr>
          <p:spPr>
            <a:xfrm>
              <a:off x="4272" y="816"/>
              <a:ext cx="0" cy="32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25"/>
          <p:cNvGrpSpPr/>
          <p:nvPr/>
        </p:nvGrpSpPr>
        <p:grpSpPr>
          <a:xfrm>
            <a:off x="7329488" y="2071688"/>
            <a:ext cx="685800" cy="4149725"/>
            <a:chOff x="4704" y="1322"/>
            <a:chExt cx="432" cy="2614"/>
          </a:xfrm>
        </p:grpSpPr>
        <p:sp>
          <p:nvSpPr>
            <p:cNvPr id="46105" name="Text Box 26"/>
            <p:cNvSpPr txBox="1"/>
            <p:nvPr/>
          </p:nvSpPr>
          <p:spPr>
            <a:xfrm>
              <a:off x="4790" y="2064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06" name="Text Box 27"/>
            <p:cNvSpPr txBox="1"/>
            <p:nvPr/>
          </p:nvSpPr>
          <p:spPr>
            <a:xfrm>
              <a:off x="4790" y="3227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6107" name="Group 28"/>
            <p:cNvGrpSpPr/>
            <p:nvPr/>
          </p:nvGrpSpPr>
          <p:grpSpPr>
            <a:xfrm>
              <a:off x="4704" y="1322"/>
              <a:ext cx="308" cy="2614"/>
              <a:chOff x="4704" y="1322"/>
              <a:chExt cx="308" cy="2614"/>
            </a:xfrm>
          </p:grpSpPr>
          <p:sp>
            <p:nvSpPr>
              <p:cNvPr id="46108" name="Text Box 29"/>
              <p:cNvSpPr txBox="1"/>
              <p:nvPr/>
            </p:nvSpPr>
            <p:spPr>
              <a:xfrm>
                <a:off x="4780" y="1322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09" name="Text Box 30"/>
              <p:cNvSpPr txBox="1"/>
              <p:nvPr/>
            </p:nvSpPr>
            <p:spPr>
              <a:xfrm>
                <a:off x="4780" y="1562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10" name="Text Box 31"/>
              <p:cNvSpPr txBox="1"/>
              <p:nvPr/>
            </p:nvSpPr>
            <p:spPr>
              <a:xfrm>
                <a:off x="4780" y="1824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11" name="Text Box 32"/>
              <p:cNvSpPr txBox="1"/>
              <p:nvPr/>
            </p:nvSpPr>
            <p:spPr>
              <a:xfrm>
                <a:off x="4704" y="2245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31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12" name="Text Box 33"/>
              <p:cNvSpPr txBox="1"/>
              <p:nvPr/>
            </p:nvSpPr>
            <p:spPr>
              <a:xfrm>
                <a:off x="4704" y="2496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32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13" name="Text Box 34"/>
              <p:cNvSpPr txBox="1"/>
              <p:nvPr/>
            </p:nvSpPr>
            <p:spPr>
              <a:xfrm>
                <a:off x="4704" y="2736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33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14" name="Text Box 35"/>
              <p:cNvSpPr txBox="1"/>
              <p:nvPr/>
            </p:nvSpPr>
            <p:spPr>
              <a:xfrm>
                <a:off x="4704" y="2976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34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15" name="Text Box 36"/>
              <p:cNvSpPr txBox="1"/>
              <p:nvPr/>
            </p:nvSpPr>
            <p:spPr>
              <a:xfrm>
                <a:off x="4704" y="3408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62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16" name="Text Box 37"/>
              <p:cNvSpPr txBox="1"/>
              <p:nvPr/>
            </p:nvSpPr>
            <p:spPr>
              <a:xfrm>
                <a:off x="4704" y="3648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63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Group 38"/>
          <p:cNvGrpSpPr/>
          <p:nvPr/>
        </p:nvGrpSpPr>
        <p:grpSpPr>
          <a:xfrm>
            <a:off x="4814888" y="2071688"/>
            <a:ext cx="1479550" cy="4149725"/>
            <a:chOff x="3302" y="1322"/>
            <a:chExt cx="932" cy="2614"/>
          </a:xfrm>
        </p:grpSpPr>
        <p:sp>
          <p:nvSpPr>
            <p:cNvPr id="46118" name="Text Box 39"/>
            <p:cNvSpPr txBox="1"/>
            <p:nvPr/>
          </p:nvSpPr>
          <p:spPr>
            <a:xfrm>
              <a:off x="3638" y="2064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19" name="Text Box 40"/>
            <p:cNvSpPr txBox="1"/>
            <p:nvPr/>
          </p:nvSpPr>
          <p:spPr>
            <a:xfrm>
              <a:off x="3638" y="3227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0" name="Text Box 41"/>
            <p:cNvSpPr txBox="1"/>
            <p:nvPr/>
          </p:nvSpPr>
          <p:spPr>
            <a:xfrm>
              <a:off x="3302" y="1322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0 0 0 0 0 0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1" name="Text Box 42"/>
            <p:cNvSpPr txBox="1"/>
            <p:nvPr/>
          </p:nvSpPr>
          <p:spPr>
            <a:xfrm>
              <a:off x="3302" y="1824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0 0 0 0 1 0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2" name="Text Box 43"/>
            <p:cNvSpPr txBox="1"/>
            <p:nvPr/>
          </p:nvSpPr>
          <p:spPr>
            <a:xfrm>
              <a:off x="3302" y="1562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0 0 0 0 0 1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3" name="Text Box 44"/>
            <p:cNvSpPr txBox="1"/>
            <p:nvPr/>
          </p:nvSpPr>
          <p:spPr>
            <a:xfrm>
              <a:off x="3302" y="2245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0 1 1 1 1 1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4" name="Text Box 45"/>
            <p:cNvSpPr txBox="1"/>
            <p:nvPr/>
          </p:nvSpPr>
          <p:spPr>
            <a:xfrm>
              <a:off x="3302" y="2496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1 0 0 0 0 0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5" name="Text Box 46"/>
            <p:cNvSpPr txBox="1"/>
            <p:nvPr/>
          </p:nvSpPr>
          <p:spPr>
            <a:xfrm>
              <a:off x="3302" y="2736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1 0 0 0 0 1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6" name="Text Box 47"/>
            <p:cNvSpPr txBox="1"/>
            <p:nvPr/>
          </p:nvSpPr>
          <p:spPr>
            <a:xfrm>
              <a:off x="3302" y="2976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1 0 0 0 1 0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7" name="Text Box 48"/>
            <p:cNvSpPr txBox="1"/>
            <p:nvPr/>
          </p:nvSpPr>
          <p:spPr>
            <a:xfrm>
              <a:off x="3302" y="3408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1 1 1 1 1 0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28" name="Text Box 49"/>
            <p:cNvSpPr txBox="1"/>
            <p:nvPr/>
          </p:nvSpPr>
          <p:spPr>
            <a:xfrm>
              <a:off x="3302" y="3648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1 1 1 1 1 1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50"/>
          <p:cNvGrpSpPr/>
          <p:nvPr/>
        </p:nvGrpSpPr>
        <p:grpSpPr>
          <a:xfrm>
            <a:off x="2757488" y="2071688"/>
            <a:ext cx="1479550" cy="4149725"/>
            <a:chOff x="1958" y="1322"/>
            <a:chExt cx="932" cy="2614"/>
          </a:xfrm>
        </p:grpSpPr>
        <p:sp>
          <p:nvSpPr>
            <p:cNvPr id="46130" name="Text Box 51"/>
            <p:cNvSpPr txBox="1"/>
            <p:nvPr/>
          </p:nvSpPr>
          <p:spPr>
            <a:xfrm>
              <a:off x="2294" y="2043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1" name="Text Box 52"/>
            <p:cNvSpPr txBox="1"/>
            <p:nvPr/>
          </p:nvSpPr>
          <p:spPr>
            <a:xfrm>
              <a:off x="2294" y="3206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2" name="Text Box 53"/>
            <p:cNvSpPr txBox="1"/>
            <p:nvPr/>
          </p:nvSpPr>
          <p:spPr>
            <a:xfrm>
              <a:off x="1958" y="3648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0 1 1 1 1 1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3" name="Text Box 54"/>
            <p:cNvSpPr txBox="1"/>
            <p:nvPr/>
          </p:nvSpPr>
          <p:spPr>
            <a:xfrm>
              <a:off x="1958" y="3408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0 1 1 1 1 0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4" name="Text Box 55"/>
            <p:cNvSpPr txBox="1"/>
            <p:nvPr/>
          </p:nvSpPr>
          <p:spPr>
            <a:xfrm>
              <a:off x="1958" y="2976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0 0 0 0 1 0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5" name="Text Box 56"/>
            <p:cNvSpPr txBox="1"/>
            <p:nvPr/>
          </p:nvSpPr>
          <p:spPr>
            <a:xfrm>
              <a:off x="1958" y="2736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0 0 0 0 0 1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6" name="Text Box 57"/>
            <p:cNvSpPr txBox="1"/>
            <p:nvPr/>
          </p:nvSpPr>
          <p:spPr>
            <a:xfrm>
              <a:off x="1958" y="2496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0 0 0 0 0 0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7" name="Text Box 58"/>
            <p:cNvSpPr txBox="1"/>
            <p:nvPr/>
          </p:nvSpPr>
          <p:spPr>
            <a:xfrm>
              <a:off x="1958" y="2245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1 1 1 1 1 1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8" name="Text Box 59"/>
            <p:cNvSpPr txBox="1"/>
            <p:nvPr/>
          </p:nvSpPr>
          <p:spPr>
            <a:xfrm>
              <a:off x="1958" y="1824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1 0 0 0 1 0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9" name="Text Box 60"/>
            <p:cNvSpPr txBox="1"/>
            <p:nvPr/>
          </p:nvSpPr>
          <p:spPr>
            <a:xfrm>
              <a:off x="1958" y="1562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1 0 0 0 0 1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0" name="Text Box 61"/>
            <p:cNvSpPr txBox="1"/>
            <p:nvPr/>
          </p:nvSpPr>
          <p:spPr>
            <a:xfrm>
              <a:off x="1958" y="1322"/>
              <a:ext cx="9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1 0 0 0 0 0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9" name="Text Box 62"/>
          <p:cNvSpPr txBox="1"/>
          <p:nvPr/>
        </p:nvSpPr>
        <p:spPr>
          <a:xfrm>
            <a:off x="565150" y="2078038"/>
            <a:ext cx="165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- 1 0 0 0 0 0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0" name="Text Box 63"/>
          <p:cNvSpPr txBox="1"/>
          <p:nvPr/>
        </p:nvSpPr>
        <p:spPr>
          <a:xfrm>
            <a:off x="457200" y="3935413"/>
            <a:ext cx="1766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±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0 0 0 0 0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1" name="Text Box 64"/>
          <p:cNvSpPr txBox="1"/>
          <p:nvPr/>
        </p:nvSpPr>
        <p:spPr>
          <a:xfrm>
            <a:off x="561975" y="5764213"/>
            <a:ext cx="16525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  1 1 1 1 1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2" name="Text Box 65"/>
          <p:cNvSpPr txBox="1"/>
          <p:nvPr/>
        </p:nvSpPr>
        <p:spPr>
          <a:xfrm>
            <a:off x="4814888" y="2078038"/>
            <a:ext cx="147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0 0 0 0 0 0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" name="Text Box 66"/>
          <p:cNvSpPr txBox="1"/>
          <p:nvPr/>
        </p:nvSpPr>
        <p:spPr>
          <a:xfrm>
            <a:off x="4814888" y="5764213"/>
            <a:ext cx="147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1 1 1 1 1 1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" name="Text Box 67"/>
          <p:cNvSpPr txBox="1"/>
          <p:nvPr/>
        </p:nvSpPr>
        <p:spPr>
          <a:xfrm>
            <a:off x="2757488" y="3935413"/>
            <a:ext cx="147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0 0 0 0 0 0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" name="Text Box 68"/>
          <p:cNvSpPr txBox="1"/>
          <p:nvPr/>
        </p:nvSpPr>
        <p:spPr>
          <a:xfrm>
            <a:off x="4814888" y="3935413"/>
            <a:ext cx="1479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1 0 0 0 0 0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48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131" grpId="0"/>
      <p:bldP spid="132" grpId="0"/>
      <p:bldP spid="133" grpId="0"/>
      <p:bldP spid="134" grpId="0"/>
      <p:bldP spid="1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2"/>
          <p:cNvSpPr>
            <a:spLocks noGrp="1"/>
          </p:cNvSpPr>
          <p:nvPr>
            <p:ph type="title"/>
          </p:nvPr>
        </p:nvSpPr>
        <p:spPr>
          <a:xfrm>
            <a:off x="179388" y="115888"/>
            <a:ext cx="7696200" cy="762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移码的特点</a:t>
            </a:r>
            <a:endParaRPr lang="zh-CN" altLang="en-US" b="1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Text Box 2"/>
          <p:cNvSpPr txBox="1"/>
          <p:nvPr/>
        </p:nvSpPr>
        <p:spPr>
          <a:xfrm>
            <a:off x="611188" y="914400"/>
            <a:ext cx="245110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514350" indent="-514350">
              <a:buFont typeface="Arial" panose="020B0604020202020204" pitchFamily="34" charset="0"/>
              <a:buAutoNum type="circleNumDbPlain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0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Text Box 3"/>
          <p:cNvSpPr txBox="1"/>
          <p:nvPr/>
        </p:nvSpPr>
        <p:spPr>
          <a:xfrm>
            <a:off x="3033713" y="914400"/>
            <a:ext cx="254158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[+0]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移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r>
              <a:rPr lang="zh-CN" altLang="en-US" sz="32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+ 0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4"/>
          <p:cNvSpPr txBox="1"/>
          <p:nvPr/>
        </p:nvSpPr>
        <p:spPr>
          <a:xfrm>
            <a:off x="611188" y="3200400"/>
            <a:ext cx="2474912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Wingdings" panose="05000000000000000000" pitchFamily="2" charset="2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②当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5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Text Box 5"/>
          <p:cNvSpPr txBox="1"/>
          <p:nvPr/>
        </p:nvSpPr>
        <p:spPr>
          <a:xfrm>
            <a:off x="2043113" y="4667250"/>
            <a:ext cx="53848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可见，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最小真值的移码为全 0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7"/>
          <p:cNvSpPr txBox="1"/>
          <p:nvPr/>
        </p:nvSpPr>
        <p:spPr>
          <a:xfrm>
            <a:off x="1382713" y="5334000"/>
            <a:ext cx="4672012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用移码表示浮点数的阶码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8"/>
          <p:cNvSpPr txBox="1"/>
          <p:nvPr/>
        </p:nvSpPr>
        <p:spPr>
          <a:xfrm>
            <a:off x="1398588" y="5913438"/>
            <a:ext cx="589597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能方便地判断浮点数的阶码大小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 Box 9"/>
          <p:cNvSpPr txBox="1"/>
          <p:nvPr/>
        </p:nvSpPr>
        <p:spPr>
          <a:xfrm>
            <a:off x="5640388" y="914400"/>
            <a:ext cx="18383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1,00000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10"/>
          <p:cNvSpPr txBox="1"/>
          <p:nvPr/>
        </p:nvSpPr>
        <p:spPr>
          <a:xfrm>
            <a:off x="5640388" y="1477963"/>
            <a:ext cx="18383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1,00000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 Box 11"/>
          <p:cNvSpPr txBox="1"/>
          <p:nvPr/>
        </p:nvSpPr>
        <p:spPr>
          <a:xfrm>
            <a:off x="6342063" y="3840163"/>
            <a:ext cx="217487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  000000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3049588" y="1530350"/>
            <a:ext cx="2281237" cy="579438"/>
            <a:chOff x="2112" y="964"/>
            <a:chExt cx="1437" cy="365"/>
          </a:xfrm>
        </p:grpSpPr>
        <p:sp>
          <p:nvSpPr>
            <p:cNvPr id="47116" name="Text Box 14"/>
            <p:cNvSpPr txBox="1"/>
            <p:nvPr/>
          </p:nvSpPr>
          <p:spPr>
            <a:xfrm>
              <a:off x="2112" y="964"/>
              <a:ext cx="143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  0]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2</a:t>
              </a:r>
              <a:r>
                <a:rPr lang="zh-CN" altLang="en-US" sz="3200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0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7" name="Line 15"/>
            <p:cNvSpPr/>
            <p:nvPr/>
          </p:nvSpPr>
          <p:spPr>
            <a:xfrm>
              <a:off x="2245" y="116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118" name="Line 16"/>
            <p:cNvSpPr/>
            <p:nvPr/>
          </p:nvSpPr>
          <p:spPr>
            <a:xfrm>
              <a:off x="3243" y="116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17"/>
          <p:cNvGrpSpPr/>
          <p:nvPr/>
        </p:nvGrpSpPr>
        <p:grpSpPr>
          <a:xfrm>
            <a:off x="2536825" y="2239963"/>
            <a:ext cx="3048000" cy="584200"/>
            <a:chOff x="2112" y="1411"/>
            <a:chExt cx="1920" cy="368"/>
          </a:xfrm>
        </p:grpSpPr>
        <p:sp>
          <p:nvSpPr>
            <p:cNvPr id="47120" name="Text Box 18"/>
            <p:cNvSpPr txBox="1"/>
            <p:nvPr/>
          </p:nvSpPr>
          <p:spPr>
            <a:xfrm>
              <a:off x="2112" y="1411"/>
              <a:ext cx="1920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∴ [+0]</a:t>
              </a:r>
              <a:r>
                <a:rPr lang="zh-CN" altLang="en-US" sz="32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 </a:t>
              </a:r>
              <a:r>
                <a:rPr lang="zh-CN" altLang="en-US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[  0]</a:t>
              </a:r>
              <a:r>
                <a:rPr lang="zh-CN" altLang="en-US" sz="32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移</a:t>
              </a:r>
              <a:endParaRPr lang="zh-CN" altLang="en-US" sz="32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1" name="Line 19"/>
            <p:cNvSpPr/>
            <p:nvPr/>
          </p:nvSpPr>
          <p:spPr>
            <a:xfrm>
              <a:off x="3434" y="1616"/>
              <a:ext cx="96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20"/>
          <p:cNvGrpSpPr/>
          <p:nvPr/>
        </p:nvGrpSpPr>
        <p:grpSpPr>
          <a:xfrm>
            <a:off x="1982788" y="3840163"/>
            <a:ext cx="2322512" cy="579437"/>
            <a:chOff x="1440" y="2419"/>
            <a:chExt cx="1463" cy="365"/>
          </a:xfrm>
        </p:grpSpPr>
        <p:sp>
          <p:nvSpPr>
            <p:cNvPr id="47123" name="Text Box 21"/>
            <p:cNvSpPr txBox="1"/>
            <p:nvPr/>
          </p:nvSpPr>
          <p:spPr>
            <a:xfrm>
              <a:off x="1440" y="2419"/>
              <a:ext cx="146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100000]</a:t>
              </a:r>
              <a:r>
                <a:rPr lang="zh-CN" altLang="en-US" sz="32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4" name="Line 22"/>
            <p:cNvSpPr/>
            <p:nvPr/>
          </p:nvSpPr>
          <p:spPr>
            <a:xfrm>
              <a:off x="1589" y="2614"/>
              <a:ext cx="10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" name="Group 23"/>
          <p:cNvGrpSpPr/>
          <p:nvPr/>
        </p:nvGrpSpPr>
        <p:grpSpPr>
          <a:xfrm>
            <a:off x="4135438" y="3840163"/>
            <a:ext cx="2339975" cy="579437"/>
            <a:chOff x="2796" y="2419"/>
            <a:chExt cx="1474" cy="365"/>
          </a:xfrm>
        </p:grpSpPr>
        <p:sp>
          <p:nvSpPr>
            <p:cNvPr id="47126" name="Text Box 24"/>
            <p:cNvSpPr txBox="1"/>
            <p:nvPr/>
          </p:nvSpPr>
          <p:spPr>
            <a:xfrm>
              <a:off x="2796" y="2419"/>
              <a:ext cx="147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2</a:t>
              </a:r>
              <a:r>
                <a:rPr lang="zh-CN" altLang="en-US" sz="3200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100000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7" name="Line 25"/>
            <p:cNvSpPr/>
            <p:nvPr/>
          </p:nvSpPr>
          <p:spPr>
            <a:xfrm>
              <a:off x="3334" y="261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" name="Group 26"/>
          <p:cNvGrpSpPr/>
          <p:nvPr/>
        </p:nvGrpSpPr>
        <p:grpSpPr>
          <a:xfrm>
            <a:off x="3125788" y="3200400"/>
            <a:ext cx="3273425" cy="579438"/>
            <a:chOff x="2160" y="2016"/>
            <a:chExt cx="2062" cy="365"/>
          </a:xfrm>
        </p:grpSpPr>
        <p:sp>
          <p:nvSpPr>
            <p:cNvPr id="47129" name="Text Box 27"/>
            <p:cNvSpPr txBox="1"/>
            <p:nvPr/>
          </p:nvSpPr>
          <p:spPr>
            <a:xfrm>
              <a:off x="2160" y="2016"/>
              <a:ext cx="206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最小的真值为   2</a:t>
              </a:r>
              <a:r>
                <a:rPr lang="zh-CN" altLang="en-US" sz="3200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zh-CN" altLang="en-US" sz="3200" baseline="4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0" name="Line 28"/>
            <p:cNvSpPr/>
            <p:nvPr/>
          </p:nvSpPr>
          <p:spPr>
            <a:xfrm>
              <a:off x="3833" y="2205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" name="Group 29"/>
          <p:cNvGrpSpPr/>
          <p:nvPr/>
        </p:nvGrpSpPr>
        <p:grpSpPr>
          <a:xfrm>
            <a:off x="6342063" y="3200400"/>
            <a:ext cx="2133600" cy="579438"/>
            <a:chOff x="4186" y="2016"/>
            <a:chExt cx="1344" cy="365"/>
          </a:xfrm>
        </p:grpSpPr>
        <p:sp>
          <p:nvSpPr>
            <p:cNvPr id="47132" name="Text Box 30"/>
            <p:cNvSpPr txBox="1"/>
            <p:nvPr/>
          </p:nvSpPr>
          <p:spPr>
            <a:xfrm>
              <a:off x="4186" y="2016"/>
              <a:ext cx="13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100000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3" name="Line 31"/>
            <p:cNvSpPr/>
            <p:nvPr/>
          </p:nvSpPr>
          <p:spPr>
            <a:xfrm>
              <a:off x="4443" y="2205"/>
              <a:ext cx="10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7134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6.2 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数的定点表示和浮点表示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>
          <a:xfrm>
            <a:off x="603250" y="1420813"/>
            <a:ext cx="8075613" cy="4464050"/>
          </a:xfr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在计算机中，小数点不用专门的器件表示，而是按约定的方式标出。共有两种方法来表示小数点的存在，即定点表示和浮点表示。定点表示的数称为定点数，浮点表示的数称为浮点数。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6.2.1 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定点表示</a:t>
            </a:r>
            <a:endParaRPr kumimoji="0" lang="en-US" altLang="zh-CN" sz="28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6.2.2 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浮点表示</a:t>
            </a:r>
            <a:endParaRPr kumimoji="0" lang="en-US" altLang="zh-CN" sz="28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6.2.3 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定点数和浮点数的比较</a:t>
            </a:r>
            <a:endParaRPr kumimoji="0" lang="en-US" altLang="zh-CN" sz="2800" b="1" i="0" u="sng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4" action="ppaction://hlinksldjump"/>
              </a:rPr>
              <a:t>6.2.4 </a:t>
            </a:r>
            <a:r>
              <a:rPr kumimoji="0" lang="zh-CN" altLang="en-US" sz="2800" b="1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4" action="ppaction://hlinksldjump"/>
              </a:rPr>
              <a:t>举例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7315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charRg st="82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7315">
                                            <p:txEl>
                                              <p:charRg st="82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charRg st="93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7315">
                                            <p:txEl>
                                              <p:charRg st="93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charRg st="10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7315">
                                            <p:txEl>
                                              <p:charRg st="104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charRg st="121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7315">
                                            <p:txEl>
                                              <p:charRg st="121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animBg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6.2.1 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定点表示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2276475"/>
            <a:ext cx="8075613" cy="2808288"/>
          </a:xfr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小数点固定在某一位置的数为定点数，有两种格式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当小数点位于数符和第一数值位之间时，机器内的数为纯小数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当小数点位于数值位之后时，机器内的数为纯整数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833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charRg st="24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8339">
                                            <p:txEl>
                                              <p:charRg st="24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charRg st="5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8339">
                                            <p:txEl>
                                              <p:charRg st="52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animBg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6.2.1 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定点表示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025525" y="1668463"/>
            <a:ext cx="6858000" cy="1684337"/>
            <a:chOff x="816" y="1541"/>
            <a:chExt cx="4320" cy="1061"/>
          </a:xfrm>
        </p:grpSpPr>
        <p:sp>
          <p:nvSpPr>
            <p:cNvPr id="50179" name="Text Box 6"/>
            <p:cNvSpPr txBox="1"/>
            <p:nvPr/>
          </p:nvSpPr>
          <p:spPr>
            <a:xfrm>
              <a:off x="902" y="1646"/>
              <a:ext cx="13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 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0" name="Text Box 7"/>
            <p:cNvSpPr txBox="1"/>
            <p:nvPr/>
          </p:nvSpPr>
          <p:spPr>
            <a:xfrm>
              <a:off x="1632" y="155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1" name="Rectangle 8"/>
            <p:cNvSpPr/>
            <p:nvPr/>
          </p:nvSpPr>
          <p:spPr>
            <a:xfrm>
              <a:off x="864" y="1685"/>
              <a:ext cx="1344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2" name="Line 9"/>
            <p:cNvSpPr/>
            <p:nvPr/>
          </p:nvSpPr>
          <p:spPr>
            <a:xfrm>
              <a:off x="1200" y="1685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83" name="Line 10"/>
            <p:cNvSpPr/>
            <p:nvPr/>
          </p:nvSpPr>
          <p:spPr>
            <a:xfrm flipV="1">
              <a:off x="1200" y="1973"/>
              <a:ext cx="0" cy="432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50184" name="Text Box 11"/>
            <p:cNvSpPr txBox="1"/>
            <p:nvPr/>
          </p:nvSpPr>
          <p:spPr>
            <a:xfrm>
              <a:off x="875" y="1992"/>
              <a:ext cx="308" cy="3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数符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5" name="Text Box 12"/>
            <p:cNvSpPr txBox="1"/>
            <p:nvPr/>
          </p:nvSpPr>
          <p:spPr>
            <a:xfrm>
              <a:off x="1352" y="2059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数值部分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6" name="Text Box 13"/>
            <p:cNvSpPr txBox="1"/>
            <p:nvPr/>
          </p:nvSpPr>
          <p:spPr>
            <a:xfrm>
              <a:off x="816" y="2352"/>
              <a:ext cx="92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小数点位置</a:t>
              </a:r>
              <a:endPara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7" name="Text Box 14"/>
            <p:cNvSpPr txBox="1"/>
            <p:nvPr/>
          </p:nvSpPr>
          <p:spPr>
            <a:xfrm>
              <a:off x="3292" y="1637"/>
              <a:ext cx="13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 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8" name="Text Box 15"/>
            <p:cNvSpPr txBox="1"/>
            <p:nvPr/>
          </p:nvSpPr>
          <p:spPr>
            <a:xfrm>
              <a:off x="4022" y="1541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9" name="Rectangle 16"/>
            <p:cNvSpPr/>
            <p:nvPr/>
          </p:nvSpPr>
          <p:spPr>
            <a:xfrm>
              <a:off x="3254" y="1676"/>
              <a:ext cx="1344" cy="288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0" name="Line 17"/>
            <p:cNvSpPr/>
            <p:nvPr/>
          </p:nvSpPr>
          <p:spPr>
            <a:xfrm>
              <a:off x="3590" y="1676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191" name="Line 18"/>
            <p:cNvSpPr/>
            <p:nvPr/>
          </p:nvSpPr>
          <p:spPr>
            <a:xfrm flipV="1">
              <a:off x="4599" y="1964"/>
              <a:ext cx="0" cy="432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50192" name="Text Box 19"/>
            <p:cNvSpPr txBox="1"/>
            <p:nvPr/>
          </p:nvSpPr>
          <p:spPr>
            <a:xfrm>
              <a:off x="3265" y="1983"/>
              <a:ext cx="308" cy="38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数符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3" name="Text Box 20"/>
            <p:cNvSpPr txBox="1"/>
            <p:nvPr/>
          </p:nvSpPr>
          <p:spPr>
            <a:xfrm>
              <a:off x="3696" y="2059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数值部分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4" name="Text Box 21"/>
            <p:cNvSpPr txBox="1"/>
            <p:nvPr/>
          </p:nvSpPr>
          <p:spPr>
            <a:xfrm>
              <a:off x="4215" y="2348"/>
              <a:ext cx="92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小数点位置</a:t>
              </a:r>
              <a:endPara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5" name="AutoShape 22"/>
            <p:cNvSpPr/>
            <p:nvPr/>
          </p:nvSpPr>
          <p:spPr>
            <a:xfrm rot="-5400000">
              <a:off x="1656" y="1517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6" name="AutoShape 23"/>
            <p:cNvSpPr/>
            <p:nvPr/>
          </p:nvSpPr>
          <p:spPr>
            <a:xfrm rot="-5400000">
              <a:off x="4056" y="1517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7" name="Text Box 24"/>
            <p:cNvSpPr txBox="1"/>
            <p:nvPr/>
          </p:nvSpPr>
          <p:spPr>
            <a:xfrm>
              <a:off x="2534" y="1665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或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8" name="Text Box 25"/>
          <p:cNvSpPr txBox="1"/>
          <p:nvPr/>
        </p:nvSpPr>
        <p:spPr>
          <a:xfrm>
            <a:off x="323850" y="3533775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定点机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Text Box 26"/>
          <p:cNvSpPr txBox="1"/>
          <p:nvPr/>
        </p:nvSpPr>
        <p:spPr>
          <a:xfrm>
            <a:off x="2484438" y="3533775"/>
            <a:ext cx="19700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小数定点机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27"/>
          <p:cNvSpPr txBox="1"/>
          <p:nvPr/>
        </p:nvSpPr>
        <p:spPr>
          <a:xfrm>
            <a:off x="5761038" y="3533775"/>
            <a:ext cx="19700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整数定点机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Text Box 28"/>
          <p:cNvSpPr txBox="1"/>
          <p:nvPr/>
        </p:nvSpPr>
        <p:spPr>
          <a:xfrm>
            <a:off x="323850" y="41179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原码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Text Box 29"/>
          <p:cNvSpPr txBox="1"/>
          <p:nvPr/>
        </p:nvSpPr>
        <p:spPr>
          <a:xfrm>
            <a:off x="323850" y="47021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补码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 Box 30"/>
          <p:cNvSpPr txBox="1"/>
          <p:nvPr/>
        </p:nvSpPr>
        <p:spPr>
          <a:xfrm>
            <a:off x="323850" y="52863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反码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31"/>
          <p:cNvSpPr txBox="1"/>
          <p:nvPr/>
        </p:nvSpPr>
        <p:spPr>
          <a:xfrm>
            <a:off x="1787525" y="4117975"/>
            <a:ext cx="325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(1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zh-CN" altLang="en-US" sz="28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 ~ +(1 – 2</a:t>
            </a:r>
            <a:r>
              <a:rPr lang="en-US" altLang="zh-CN" sz="28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 Box 32"/>
          <p:cNvSpPr txBox="1"/>
          <p:nvPr/>
        </p:nvSpPr>
        <p:spPr>
          <a:xfrm>
            <a:off x="5365750" y="4117975"/>
            <a:ext cx="31273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(2</a:t>
            </a:r>
            <a:r>
              <a:rPr lang="en-US" altLang="zh-CN" sz="2800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 1) ~ +( 2</a:t>
            </a:r>
            <a:r>
              <a:rPr lang="en-US" altLang="zh-CN" sz="2800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 1)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Text Box 33"/>
          <p:cNvSpPr txBox="1"/>
          <p:nvPr/>
        </p:nvSpPr>
        <p:spPr>
          <a:xfrm>
            <a:off x="2690813" y="4702175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~ +(1 – 2</a:t>
            </a:r>
            <a:r>
              <a:rPr lang="en-US" altLang="zh-CN" sz="28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Text Box 34"/>
          <p:cNvSpPr txBox="1"/>
          <p:nvPr/>
        </p:nvSpPr>
        <p:spPr>
          <a:xfrm>
            <a:off x="6013450" y="4702175"/>
            <a:ext cx="35083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en-US" altLang="zh-CN" sz="2800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~ +( 2</a:t>
            </a:r>
            <a:r>
              <a:rPr lang="en-US" altLang="zh-CN" sz="2800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 1)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Text Box 35"/>
          <p:cNvSpPr txBox="1"/>
          <p:nvPr/>
        </p:nvSpPr>
        <p:spPr>
          <a:xfrm>
            <a:off x="1787525" y="5286375"/>
            <a:ext cx="325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(1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2</a:t>
            </a:r>
            <a:r>
              <a:rPr lang="zh-CN" altLang="en-US" sz="28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 ~ +(1 – 2</a:t>
            </a:r>
            <a:r>
              <a:rPr lang="en-US" altLang="zh-CN" sz="28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sz="2800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Text Box 36"/>
          <p:cNvSpPr txBox="1"/>
          <p:nvPr/>
        </p:nvSpPr>
        <p:spPr>
          <a:xfrm>
            <a:off x="5383213" y="5286375"/>
            <a:ext cx="35083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(2</a:t>
            </a:r>
            <a:r>
              <a:rPr lang="en-US" altLang="zh-CN" sz="2800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8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1) ~ +( 2</a:t>
            </a:r>
            <a:r>
              <a:rPr lang="en-US" altLang="zh-CN" sz="2800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 1)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6"/>
          <p:cNvGrpSpPr/>
          <p:nvPr/>
        </p:nvGrpSpPr>
        <p:grpSpPr>
          <a:xfrm>
            <a:off x="990600" y="1836738"/>
            <a:ext cx="3581400" cy="517525"/>
            <a:chOff x="1488" y="2304"/>
            <a:chExt cx="2256" cy="326"/>
          </a:xfrm>
        </p:grpSpPr>
        <p:sp>
          <p:nvSpPr>
            <p:cNvPr id="13314" name="Rectangle 7"/>
            <p:cNvSpPr/>
            <p:nvPr/>
          </p:nvSpPr>
          <p:spPr>
            <a:xfrm>
              <a:off x="3462" y="2304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5" name="Rectangle 8"/>
            <p:cNvSpPr/>
            <p:nvPr/>
          </p:nvSpPr>
          <p:spPr>
            <a:xfrm>
              <a:off x="3180" y="2304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6" name="Rectangle 9"/>
            <p:cNvSpPr/>
            <p:nvPr/>
          </p:nvSpPr>
          <p:spPr>
            <a:xfrm>
              <a:off x="2898" y="2304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7" name="Rectangle 10"/>
            <p:cNvSpPr/>
            <p:nvPr/>
          </p:nvSpPr>
          <p:spPr>
            <a:xfrm>
              <a:off x="2616" y="2304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8" name="Rectangle 11"/>
            <p:cNvSpPr/>
            <p:nvPr/>
          </p:nvSpPr>
          <p:spPr>
            <a:xfrm>
              <a:off x="2334" y="2304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19" name="Rectangle 12"/>
            <p:cNvSpPr/>
            <p:nvPr/>
          </p:nvSpPr>
          <p:spPr>
            <a:xfrm>
              <a:off x="2052" y="2304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0" name="Rectangle 13"/>
            <p:cNvSpPr/>
            <p:nvPr/>
          </p:nvSpPr>
          <p:spPr>
            <a:xfrm>
              <a:off x="1770" y="2304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1" name="Rectangle 14"/>
            <p:cNvSpPr/>
            <p:nvPr/>
          </p:nvSpPr>
          <p:spPr>
            <a:xfrm>
              <a:off x="1488" y="2304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22" name="Line 15"/>
            <p:cNvSpPr/>
            <p:nvPr/>
          </p:nvSpPr>
          <p:spPr>
            <a:xfrm>
              <a:off x="1488" y="2304"/>
              <a:ext cx="225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3" name="Line 16"/>
            <p:cNvSpPr/>
            <p:nvPr/>
          </p:nvSpPr>
          <p:spPr>
            <a:xfrm>
              <a:off x="1488" y="2630"/>
              <a:ext cx="225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4" name="Line 17"/>
            <p:cNvSpPr/>
            <p:nvPr/>
          </p:nvSpPr>
          <p:spPr>
            <a:xfrm>
              <a:off x="1488" y="2304"/>
              <a:ext cx="0" cy="32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5" name="Line 18"/>
            <p:cNvSpPr/>
            <p:nvPr/>
          </p:nvSpPr>
          <p:spPr>
            <a:xfrm>
              <a:off x="1770" y="2304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6" name="Line 19"/>
            <p:cNvSpPr/>
            <p:nvPr/>
          </p:nvSpPr>
          <p:spPr>
            <a:xfrm>
              <a:off x="2052" y="2304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7" name="Line 20"/>
            <p:cNvSpPr/>
            <p:nvPr/>
          </p:nvSpPr>
          <p:spPr>
            <a:xfrm>
              <a:off x="2334" y="2304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8" name="Line 21"/>
            <p:cNvSpPr/>
            <p:nvPr/>
          </p:nvSpPr>
          <p:spPr>
            <a:xfrm>
              <a:off x="2616" y="2304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29" name="Line 22"/>
            <p:cNvSpPr/>
            <p:nvPr/>
          </p:nvSpPr>
          <p:spPr>
            <a:xfrm>
              <a:off x="3180" y="2304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30" name="Line 23"/>
            <p:cNvSpPr/>
            <p:nvPr/>
          </p:nvSpPr>
          <p:spPr>
            <a:xfrm>
              <a:off x="3462" y="2304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31" name="Line 24"/>
            <p:cNvSpPr/>
            <p:nvPr/>
          </p:nvSpPr>
          <p:spPr>
            <a:xfrm>
              <a:off x="3744" y="2304"/>
              <a:ext cx="0" cy="32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126" name="Text Box 25"/>
          <p:cNvSpPr txBox="1"/>
          <p:nvPr/>
        </p:nvSpPr>
        <p:spPr>
          <a:xfrm>
            <a:off x="1042988" y="2506663"/>
            <a:ext cx="3673475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位           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0 ~ 255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7" name="Text Box 26"/>
          <p:cNvSpPr txBox="1"/>
          <p:nvPr/>
        </p:nvSpPr>
        <p:spPr>
          <a:xfrm>
            <a:off x="1042988" y="4211638"/>
            <a:ext cx="7345362" cy="585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16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位                                           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0 ~ 65535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1057275" y="3643313"/>
            <a:ext cx="7162800" cy="517525"/>
            <a:chOff x="960" y="3130"/>
            <a:chExt cx="4512" cy="326"/>
          </a:xfrm>
        </p:grpSpPr>
        <p:sp>
          <p:nvSpPr>
            <p:cNvPr id="13335" name="Rectangle 28"/>
            <p:cNvSpPr/>
            <p:nvPr/>
          </p:nvSpPr>
          <p:spPr>
            <a:xfrm>
              <a:off x="2934" y="3130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6" name="Rectangle 29"/>
            <p:cNvSpPr/>
            <p:nvPr/>
          </p:nvSpPr>
          <p:spPr>
            <a:xfrm>
              <a:off x="2652" y="3130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7" name="Rectangle 30"/>
            <p:cNvSpPr/>
            <p:nvPr/>
          </p:nvSpPr>
          <p:spPr>
            <a:xfrm>
              <a:off x="2370" y="3130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8" name="Rectangle 31"/>
            <p:cNvSpPr/>
            <p:nvPr/>
          </p:nvSpPr>
          <p:spPr>
            <a:xfrm>
              <a:off x="2088" y="3130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39" name="Rectangle 32"/>
            <p:cNvSpPr/>
            <p:nvPr/>
          </p:nvSpPr>
          <p:spPr>
            <a:xfrm>
              <a:off x="1806" y="3130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0" name="Rectangle 33"/>
            <p:cNvSpPr/>
            <p:nvPr/>
          </p:nvSpPr>
          <p:spPr>
            <a:xfrm>
              <a:off x="1524" y="3130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1" name="Rectangle 34"/>
            <p:cNvSpPr/>
            <p:nvPr/>
          </p:nvSpPr>
          <p:spPr>
            <a:xfrm>
              <a:off x="1242" y="3130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2" name="Rectangle 35"/>
            <p:cNvSpPr/>
            <p:nvPr/>
          </p:nvSpPr>
          <p:spPr>
            <a:xfrm>
              <a:off x="960" y="3130"/>
              <a:ext cx="282" cy="32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zh-CN" sz="24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43" name="Line 36"/>
            <p:cNvSpPr/>
            <p:nvPr/>
          </p:nvSpPr>
          <p:spPr>
            <a:xfrm>
              <a:off x="960" y="3130"/>
              <a:ext cx="225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44" name="Line 37"/>
            <p:cNvSpPr/>
            <p:nvPr/>
          </p:nvSpPr>
          <p:spPr>
            <a:xfrm>
              <a:off x="960" y="3456"/>
              <a:ext cx="225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45" name="Line 38"/>
            <p:cNvSpPr/>
            <p:nvPr/>
          </p:nvSpPr>
          <p:spPr>
            <a:xfrm>
              <a:off x="960" y="3130"/>
              <a:ext cx="0" cy="32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46" name="Line 39"/>
            <p:cNvSpPr/>
            <p:nvPr/>
          </p:nvSpPr>
          <p:spPr>
            <a:xfrm>
              <a:off x="1524" y="3130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47" name="Line 40"/>
            <p:cNvSpPr/>
            <p:nvPr/>
          </p:nvSpPr>
          <p:spPr>
            <a:xfrm>
              <a:off x="1806" y="3130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48" name="Line 41"/>
            <p:cNvSpPr/>
            <p:nvPr/>
          </p:nvSpPr>
          <p:spPr>
            <a:xfrm>
              <a:off x="2088" y="3130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49" name="Line 42"/>
            <p:cNvSpPr/>
            <p:nvPr/>
          </p:nvSpPr>
          <p:spPr>
            <a:xfrm>
              <a:off x="2652" y="3130"/>
              <a:ext cx="0" cy="32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50" name="Line 43"/>
            <p:cNvSpPr/>
            <p:nvPr/>
          </p:nvSpPr>
          <p:spPr>
            <a:xfrm>
              <a:off x="3216" y="3130"/>
              <a:ext cx="0" cy="326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351" name="Group 44"/>
            <p:cNvGrpSpPr/>
            <p:nvPr/>
          </p:nvGrpSpPr>
          <p:grpSpPr>
            <a:xfrm>
              <a:off x="3216" y="3130"/>
              <a:ext cx="2256" cy="326"/>
              <a:chOff x="1488" y="2304"/>
              <a:chExt cx="2256" cy="326"/>
            </a:xfrm>
          </p:grpSpPr>
          <p:sp>
            <p:nvSpPr>
              <p:cNvPr id="13352" name="Rectangle 45"/>
              <p:cNvSpPr/>
              <p:nvPr/>
            </p:nvSpPr>
            <p:spPr>
              <a:xfrm>
                <a:off x="3462" y="2304"/>
                <a:ext cx="282" cy="32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53" name="Rectangle 46"/>
              <p:cNvSpPr/>
              <p:nvPr/>
            </p:nvSpPr>
            <p:spPr>
              <a:xfrm>
                <a:off x="3180" y="2304"/>
                <a:ext cx="282" cy="32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54" name="Rectangle 47"/>
              <p:cNvSpPr/>
              <p:nvPr/>
            </p:nvSpPr>
            <p:spPr>
              <a:xfrm>
                <a:off x="2898" y="2304"/>
                <a:ext cx="282" cy="32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55" name="Rectangle 48"/>
              <p:cNvSpPr/>
              <p:nvPr/>
            </p:nvSpPr>
            <p:spPr>
              <a:xfrm>
                <a:off x="2616" y="2304"/>
                <a:ext cx="282" cy="32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56" name="Rectangle 49"/>
              <p:cNvSpPr/>
              <p:nvPr/>
            </p:nvSpPr>
            <p:spPr>
              <a:xfrm>
                <a:off x="2334" y="2304"/>
                <a:ext cx="282" cy="32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57" name="Rectangle 50"/>
              <p:cNvSpPr/>
              <p:nvPr/>
            </p:nvSpPr>
            <p:spPr>
              <a:xfrm>
                <a:off x="2052" y="2304"/>
                <a:ext cx="282" cy="32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58" name="Rectangle 51"/>
              <p:cNvSpPr/>
              <p:nvPr/>
            </p:nvSpPr>
            <p:spPr>
              <a:xfrm>
                <a:off x="1770" y="2304"/>
                <a:ext cx="282" cy="32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59" name="Rectangle 52"/>
              <p:cNvSpPr/>
              <p:nvPr/>
            </p:nvSpPr>
            <p:spPr>
              <a:xfrm>
                <a:off x="1488" y="2304"/>
                <a:ext cx="282" cy="32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zh-CN" sz="24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60" name="Line 53"/>
              <p:cNvSpPr/>
              <p:nvPr/>
            </p:nvSpPr>
            <p:spPr>
              <a:xfrm>
                <a:off x="1488" y="2304"/>
                <a:ext cx="2256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61" name="Line 54"/>
              <p:cNvSpPr/>
              <p:nvPr/>
            </p:nvSpPr>
            <p:spPr>
              <a:xfrm>
                <a:off x="1488" y="2630"/>
                <a:ext cx="2256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62" name="Line 55"/>
              <p:cNvSpPr/>
              <p:nvPr/>
            </p:nvSpPr>
            <p:spPr>
              <a:xfrm>
                <a:off x="1488" y="2304"/>
                <a:ext cx="0" cy="326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63" name="Line 56"/>
              <p:cNvSpPr/>
              <p:nvPr/>
            </p:nvSpPr>
            <p:spPr>
              <a:xfrm>
                <a:off x="1770" y="2304"/>
                <a:ext cx="0" cy="32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64" name="Line 57"/>
              <p:cNvSpPr/>
              <p:nvPr/>
            </p:nvSpPr>
            <p:spPr>
              <a:xfrm>
                <a:off x="2052" y="2304"/>
                <a:ext cx="0" cy="32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65" name="Line 58"/>
              <p:cNvSpPr/>
              <p:nvPr/>
            </p:nvSpPr>
            <p:spPr>
              <a:xfrm>
                <a:off x="2334" y="2304"/>
                <a:ext cx="0" cy="32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66" name="Line 59"/>
              <p:cNvSpPr/>
              <p:nvPr/>
            </p:nvSpPr>
            <p:spPr>
              <a:xfrm>
                <a:off x="2616" y="2304"/>
                <a:ext cx="0" cy="32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67" name="Line 60"/>
              <p:cNvSpPr/>
              <p:nvPr/>
            </p:nvSpPr>
            <p:spPr>
              <a:xfrm>
                <a:off x="3180" y="2304"/>
                <a:ext cx="0" cy="32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68" name="Line 61"/>
              <p:cNvSpPr/>
              <p:nvPr/>
            </p:nvSpPr>
            <p:spPr>
              <a:xfrm>
                <a:off x="3462" y="2304"/>
                <a:ext cx="0" cy="32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3369" name="Line 62"/>
              <p:cNvSpPr/>
              <p:nvPr/>
            </p:nvSpPr>
            <p:spPr>
              <a:xfrm>
                <a:off x="3744" y="2304"/>
                <a:ext cx="0" cy="326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13370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51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2"/>
          <p:cNvSpPr>
            <a:spLocks noGrp="1"/>
          </p:cNvSpPr>
          <p:nvPr>
            <p:ph type="title"/>
          </p:nvPr>
        </p:nvSpPr>
        <p:spPr>
          <a:xfrm>
            <a:off x="1187450" y="476250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4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6.2.2 </a:t>
            </a:r>
            <a:r>
              <a:rPr lang="zh-CN" altLang="en-US" sz="48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浮点表示</a:t>
            </a:r>
            <a:endParaRPr lang="zh-CN" altLang="en-US" sz="48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1202" name="Rectangle 3"/>
          <p:cNvSpPr>
            <a:spLocks noGrp="1"/>
          </p:cNvSpPr>
          <p:nvPr>
            <p:ph idx="1"/>
          </p:nvPr>
        </p:nvSpPr>
        <p:spPr>
          <a:xfrm>
            <a:off x="1792288" y="2209800"/>
            <a:ext cx="4760912" cy="2362200"/>
          </a:xfrm>
        </p:spPr>
        <p:txBody>
          <a:bodyPr vert="horz" wrap="square" lIns="91440" tIns="45720" rIns="91440" bIns="45720" anchor="t"/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概述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浮点数的表示形式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浮点数的表示范围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4" action="ppaction://hlinksldjump"/>
              </a:rPr>
              <a:t>浮点数的规格化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hlinkClick r:id="rId4" action="ppaction://hlinksldjump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概述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400387" name="Rectangle 3"/>
          <p:cNvSpPr>
            <a:spLocks noGrp="1" noChangeArrowheads="1"/>
          </p:cNvSpPr>
          <p:nvPr>
            <p:ph idx="1"/>
          </p:nvPr>
        </p:nvSpPr>
        <p:spPr>
          <a:xfrm>
            <a:off x="276225" y="1341438"/>
            <a:ext cx="8636000" cy="4967288"/>
          </a:xfr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计算机中处理的数不一定是纯小数或纯整数，有些数据的数值范围相差很大，难以直接用定点小数或定点整数表示。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浮点数即小数点的位置可以浮动的数。通常表示成：           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N=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S×r</a:t>
            </a:r>
            <a:r>
              <a:rPr kumimoji="1" lang="en-US" altLang="zh-CN" sz="2800" b="1" i="0" u="none" strike="noStrike" kern="0" cap="none" spc="0" normalizeH="0" baseline="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</a:t>
            </a:r>
            <a:endParaRPr kumimoji="1" lang="en-US" altLang="zh-CN" sz="2800" b="1" i="0" u="none" strike="noStrike" kern="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just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	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式中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为尾数，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为阶码，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r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是基数。计算机中基数取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4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、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8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或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16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等。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just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在计算机中规定浮点数的尾数用纯小数形式，此外，将尾数最高位为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的浮点数称作规格化数，浮点数表示成规格化形式后，精度最高。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2227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6.2.2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0387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charRg st="52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0387">
                                            <p:txEl>
                                              <p:charRg st="52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charRg st="96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0387">
                                            <p:txEl>
                                              <p:charRg st="96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>
                                            <p:txEl>
                                              <p:charRg st="132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0387">
                                            <p:txEl>
                                              <p:charRg st="132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animBg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1057275" y="620713"/>
            <a:ext cx="5632450" cy="584200"/>
            <a:chOff x="1044" y="643"/>
            <a:chExt cx="3548" cy="368"/>
          </a:xfrm>
        </p:grpSpPr>
        <p:sp>
          <p:nvSpPr>
            <p:cNvPr id="53250" name="Text Box 4"/>
            <p:cNvSpPr txBox="1"/>
            <p:nvPr/>
          </p:nvSpPr>
          <p:spPr>
            <a:xfrm>
              <a:off x="1044" y="643"/>
              <a:ext cx="1099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3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3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3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3200" i="1" baseline="30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3200" i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1" name="Text Box 5"/>
            <p:cNvSpPr txBox="1"/>
            <p:nvPr/>
          </p:nvSpPr>
          <p:spPr>
            <a:xfrm>
              <a:off x="2676" y="676"/>
              <a:ext cx="19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浮点数的一般形式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1057275" y="1214438"/>
            <a:ext cx="5264150" cy="523875"/>
            <a:chOff x="1044" y="1017"/>
            <a:chExt cx="3316" cy="330"/>
          </a:xfrm>
        </p:grpSpPr>
        <p:sp>
          <p:nvSpPr>
            <p:cNvPr id="53253" name="Text Box 7"/>
            <p:cNvSpPr txBox="1"/>
            <p:nvPr/>
          </p:nvSpPr>
          <p:spPr>
            <a:xfrm>
              <a:off x="1044" y="1017"/>
              <a:ext cx="75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尾数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4" name="Text Box 8"/>
            <p:cNvSpPr txBox="1"/>
            <p:nvPr/>
          </p:nvSpPr>
          <p:spPr>
            <a:xfrm>
              <a:off x="1915" y="1017"/>
              <a:ext cx="69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阶码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5" name="Text Box 9"/>
            <p:cNvSpPr txBox="1"/>
            <p:nvPr/>
          </p:nvSpPr>
          <p:spPr>
            <a:xfrm>
              <a:off x="2736" y="1017"/>
              <a:ext cx="1624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基数（基值）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" name="Text Box 10"/>
          <p:cNvSpPr txBox="1"/>
          <p:nvPr/>
        </p:nvSpPr>
        <p:spPr>
          <a:xfrm>
            <a:off x="1076325" y="1885950"/>
            <a:ext cx="611505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计算机中 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取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2、4、8、16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等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11"/>
          <p:cNvSpPr txBox="1"/>
          <p:nvPr/>
        </p:nvSpPr>
        <p:spPr>
          <a:xfrm>
            <a:off x="1057275" y="2571750"/>
            <a:ext cx="150336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 Box 12"/>
          <p:cNvSpPr txBox="1"/>
          <p:nvPr/>
        </p:nvSpPr>
        <p:spPr>
          <a:xfrm>
            <a:off x="3057525" y="2473325"/>
            <a:ext cx="2259013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11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0101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13"/>
          <p:cNvSpPr txBox="1"/>
          <p:nvPr/>
        </p:nvSpPr>
        <p:spPr>
          <a:xfrm>
            <a:off x="3438525" y="2957513"/>
            <a:ext cx="301148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110101×2</a:t>
            </a:r>
            <a:r>
              <a:rPr lang="zh-CN" altLang="en-US" sz="32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10 </a:t>
            </a:r>
            <a:endParaRPr lang="zh-CN" altLang="en-US" sz="3200" baseline="4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Text Box 14"/>
          <p:cNvSpPr txBox="1"/>
          <p:nvPr/>
        </p:nvSpPr>
        <p:spPr>
          <a:xfrm>
            <a:off x="3454400" y="3441700"/>
            <a:ext cx="2703513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10101×2</a:t>
            </a:r>
            <a:r>
              <a:rPr lang="zh-CN" altLang="en-US" sz="32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endParaRPr lang="zh-CN" altLang="en-US" sz="3200" baseline="4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15"/>
          <p:cNvSpPr txBox="1"/>
          <p:nvPr/>
        </p:nvSpPr>
        <p:spPr>
          <a:xfrm>
            <a:off x="3454400" y="3925888"/>
            <a:ext cx="289718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1101</a:t>
            </a:r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01×2</a:t>
            </a:r>
            <a:r>
              <a:rPr lang="zh-CN" altLang="en-US" sz="32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-10</a:t>
            </a:r>
            <a:r>
              <a:rPr lang="zh-CN" altLang="en-US" sz="32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16"/>
          <p:cNvSpPr txBox="1"/>
          <p:nvPr/>
        </p:nvSpPr>
        <p:spPr>
          <a:xfrm>
            <a:off x="3454400" y="4408488"/>
            <a:ext cx="3552825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00110101×2</a:t>
            </a:r>
            <a:r>
              <a:rPr lang="zh-CN" altLang="en-US" sz="32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  <a:r>
              <a:rPr lang="zh-CN" altLang="en-US" sz="32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17"/>
          <p:cNvSpPr txBox="1"/>
          <p:nvPr/>
        </p:nvSpPr>
        <p:spPr>
          <a:xfrm>
            <a:off x="755650" y="5181600"/>
            <a:ext cx="695007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计算机中    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小数、可正可负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18"/>
          <p:cNvSpPr txBox="1"/>
          <p:nvPr/>
        </p:nvSpPr>
        <p:spPr>
          <a:xfrm>
            <a:off x="2884488" y="5715000"/>
            <a:ext cx="4364037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整数、可正可负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Text Box 19"/>
          <p:cNvSpPr txBox="1"/>
          <p:nvPr/>
        </p:nvSpPr>
        <p:spPr>
          <a:xfrm>
            <a:off x="3130550" y="3105150"/>
            <a:ext cx="552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Text Box 20"/>
          <p:cNvSpPr txBox="1"/>
          <p:nvPr/>
        </p:nvSpPr>
        <p:spPr>
          <a:xfrm>
            <a:off x="3149600" y="4567238"/>
            <a:ext cx="5524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21"/>
          <p:cNvSpPr txBox="1"/>
          <p:nvPr/>
        </p:nvSpPr>
        <p:spPr>
          <a:xfrm>
            <a:off x="6426200" y="3043238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规格化数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22"/>
          <p:cNvGrpSpPr/>
          <p:nvPr/>
        </p:nvGrpSpPr>
        <p:grpSpPr>
          <a:xfrm>
            <a:off x="6021388" y="2479675"/>
            <a:ext cx="2309812" cy="930275"/>
            <a:chOff x="4171" y="1814"/>
            <a:chExt cx="1455" cy="586"/>
          </a:xfrm>
        </p:grpSpPr>
        <p:sp>
          <p:nvSpPr>
            <p:cNvPr id="53269" name="AutoShape 23"/>
            <p:cNvSpPr/>
            <p:nvPr/>
          </p:nvSpPr>
          <p:spPr>
            <a:xfrm>
              <a:off x="4171" y="2160"/>
              <a:ext cx="227" cy="240"/>
            </a:xfrm>
            <a:prstGeom prst="wedgeRoundRectCallout">
              <a:avLst>
                <a:gd name="adj1" fmla="val 145153"/>
                <a:gd name="adj2" fmla="val -105000"/>
                <a:gd name="adj3" fmla="val 16667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70" name="Text Box 24"/>
            <p:cNvSpPr txBox="1"/>
            <p:nvPr/>
          </p:nvSpPr>
          <p:spPr>
            <a:xfrm>
              <a:off x="4570" y="1814"/>
              <a:ext cx="10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二进制表示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271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6.2.2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浮点数的表示形式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2060575"/>
            <a:ext cx="8075613" cy="3313113"/>
          </a:xfr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采用浮点数这种数据格式的机器叫做浮点机。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浮点数由阶码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j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和尾数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两部分组成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: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971550" marR="0" lvl="1" indent="-51435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阶码是整数，阶符和阶码的位数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m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合起来反映浮点数的表示范围及小数点的实际位置；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971550" marR="0" lvl="1" indent="-51435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尾数是小数，其位数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n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反映了浮点数的精度；尾数的符号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</a:t>
            </a:r>
            <a:r>
              <a:rPr kumimoji="1" lang="en-US" altLang="zh-CN" sz="2800" b="1" i="0" u="none" strike="noStrike" kern="0" cap="none" spc="0" normalizeH="0" baseline="-3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f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代表浮点数的正负。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4275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6.2.2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141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charRg st="21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1411">
                                            <p:txEl>
                                              <p:charRg st="21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charRg st="3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1411">
                                            <p:txEl>
                                              <p:charRg st="39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charRg st="78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1411">
                                            <p:txEl>
                                              <p:charRg st="78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animBg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浮点数的表示形式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1598613" y="4010025"/>
            <a:ext cx="382270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代表浮点数的符号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1598613" y="4648200"/>
            <a:ext cx="4714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其位数反映浮点数的精度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1598613" y="5286375"/>
            <a:ext cx="53181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其位数反映浮点数的表示范围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/>
          <p:nvPr/>
        </p:nvSpPr>
        <p:spPr>
          <a:xfrm>
            <a:off x="1598613" y="5924550"/>
            <a:ext cx="60975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共同表示小数点的实际位置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514475" y="1524000"/>
            <a:ext cx="6257925" cy="2157413"/>
            <a:chOff x="954" y="960"/>
            <a:chExt cx="3942" cy="1359"/>
          </a:xfrm>
        </p:grpSpPr>
        <p:grpSp>
          <p:nvGrpSpPr>
            <p:cNvPr id="55303" name="Group 9"/>
            <p:cNvGrpSpPr/>
            <p:nvPr/>
          </p:nvGrpSpPr>
          <p:grpSpPr>
            <a:xfrm>
              <a:off x="954" y="960"/>
              <a:ext cx="3942" cy="1248"/>
              <a:chOff x="954" y="960"/>
              <a:chExt cx="3942" cy="1248"/>
            </a:xfrm>
          </p:grpSpPr>
          <p:sp>
            <p:nvSpPr>
              <p:cNvPr id="55304" name="Text Box 10"/>
              <p:cNvSpPr txBox="1"/>
              <p:nvPr/>
            </p:nvSpPr>
            <p:spPr>
              <a:xfrm>
                <a:off x="998" y="1242"/>
                <a:ext cx="384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8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lang="en-US" altLang="zh-CN" sz="28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r>
                  <a:rPr lang="en-US" altLang="zh-CN" sz="28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8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400" baseline="-25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        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8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05" name="Rectangle 11"/>
              <p:cNvSpPr/>
              <p:nvPr/>
            </p:nvSpPr>
            <p:spPr>
              <a:xfrm>
                <a:off x="960" y="1248"/>
                <a:ext cx="3936" cy="336"/>
              </a:xfrm>
              <a:prstGeom prst="rect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06" name="Line 12"/>
              <p:cNvSpPr/>
              <p:nvPr/>
            </p:nvSpPr>
            <p:spPr>
              <a:xfrm>
                <a:off x="1248" y="1248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07" name="Line 13"/>
              <p:cNvSpPr/>
              <p:nvPr/>
            </p:nvSpPr>
            <p:spPr>
              <a:xfrm>
                <a:off x="2640" y="1248"/>
                <a:ext cx="0" cy="336"/>
              </a:xfrm>
              <a:prstGeom prst="line">
                <a:avLst/>
              </a:prstGeom>
              <a:ln w="57150" cap="flat" cmpd="sng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08" name="Line 14"/>
              <p:cNvSpPr/>
              <p:nvPr/>
            </p:nvSpPr>
            <p:spPr>
              <a:xfrm>
                <a:off x="2976" y="1248"/>
                <a:ext cx="0" cy="3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09" name="Text Box 15"/>
              <p:cNvSpPr txBox="1"/>
              <p:nvPr/>
            </p:nvSpPr>
            <p:spPr>
              <a:xfrm>
                <a:off x="1956" y="1200"/>
                <a:ext cx="3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 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10" name="Text Box 16"/>
              <p:cNvSpPr txBox="1"/>
              <p:nvPr/>
            </p:nvSpPr>
            <p:spPr>
              <a:xfrm>
                <a:off x="3744" y="1200"/>
                <a:ext cx="39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 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11" name="Line 17"/>
              <p:cNvSpPr/>
              <p:nvPr/>
            </p:nvSpPr>
            <p:spPr>
              <a:xfrm>
                <a:off x="960" y="1056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12" name="Line 18"/>
              <p:cNvSpPr/>
              <p:nvPr/>
            </p:nvSpPr>
            <p:spPr>
              <a:xfrm>
                <a:off x="2640" y="1056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13" name="Line 19"/>
              <p:cNvSpPr/>
              <p:nvPr/>
            </p:nvSpPr>
            <p:spPr>
              <a:xfrm>
                <a:off x="4896" y="1056"/>
                <a:ext cx="0" cy="19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5314" name="Line 20"/>
              <p:cNvSpPr/>
              <p:nvPr/>
            </p:nvSpPr>
            <p:spPr>
              <a:xfrm flipH="1">
                <a:off x="960" y="1152"/>
                <a:ext cx="56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sp>
          <p:sp>
            <p:nvSpPr>
              <p:cNvPr id="55315" name="Line 21"/>
              <p:cNvSpPr/>
              <p:nvPr/>
            </p:nvSpPr>
            <p:spPr>
              <a:xfrm flipH="1">
                <a:off x="2640" y="1152"/>
                <a:ext cx="72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sp>
          <p:sp>
            <p:nvSpPr>
              <p:cNvPr id="55316" name="Line 22"/>
              <p:cNvSpPr/>
              <p:nvPr/>
            </p:nvSpPr>
            <p:spPr>
              <a:xfrm rot="-10800000" flipH="1">
                <a:off x="2208" y="1151"/>
                <a:ext cx="431" cy="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sp>
          <p:sp>
            <p:nvSpPr>
              <p:cNvPr id="55317" name="Line 23"/>
              <p:cNvSpPr/>
              <p:nvPr/>
            </p:nvSpPr>
            <p:spPr>
              <a:xfrm rot="-10800000" flipH="1">
                <a:off x="4170" y="1150"/>
                <a:ext cx="72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sp>
          <p:sp>
            <p:nvSpPr>
              <p:cNvPr id="55318" name="Text Box 24"/>
              <p:cNvSpPr txBox="1"/>
              <p:nvPr/>
            </p:nvSpPr>
            <p:spPr>
              <a:xfrm>
                <a:off x="1584" y="960"/>
                <a:ext cx="72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阶码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19" name="Text Box 25"/>
              <p:cNvSpPr txBox="1"/>
              <p:nvPr/>
            </p:nvSpPr>
            <p:spPr>
              <a:xfrm>
                <a:off x="3456" y="960"/>
                <a:ext cx="72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尾数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20" name="Text Box 26"/>
              <p:cNvSpPr txBox="1"/>
              <p:nvPr/>
            </p:nvSpPr>
            <p:spPr>
              <a:xfrm>
                <a:off x="954" y="1642"/>
                <a:ext cx="310" cy="5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anchor="t">
                <a:spAutoFit/>
              </a:bodyPr>
              <a:p>
                <a:r>
                  <a:rPr lang="zh-CN" alt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阶符</a:t>
                </a:r>
                <a:endPara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21" name="Text Box 27"/>
              <p:cNvSpPr txBox="1"/>
              <p:nvPr/>
            </p:nvSpPr>
            <p:spPr>
              <a:xfrm>
                <a:off x="2666" y="1642"/>
                <a:ext cx="310" cy="56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 anchor="t">
                <a:spAutoFit/>
              </a:bodyPr>
              <a:p>
                <a:r>
                  <a:rPr lang="zh-CN" alt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数符</a:t>
                </a:r>
                <a:endPara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22" name="Text Box 28"/>
              <p:cNvSpPr txBox="1"/>
              <p:nvPr/>
            </p:nvSpPr>
            <p:spPr>
              <a:xfrm>
                <a:off x="1656" y="1670"/>
                <a:ext cx="984" cy="4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阶码的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数值部分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23" name="Text Box 29"/>
              <p:cNvSpPr txBox="1"/>
              <p:nvPr/>
            </p:nvSpPr>
            <p:spPr>
              <a:xfrm>
                <a:off x="3237" y="1728"/>
                <a:ext cx="151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尾数的数值部分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24" name="AutoShape 30"/>
              <p:cNvSpPr/>
              <p:nvPr/>
            </p:nvSpPr>
            <p:spPr>
              <a:xfrm rot="-5400000">
                <a:off x="1896" y="936"/>
                <a:ext cx="96" cy="1392"/>
              </a:xfrm>
              <a:prstGeom prst="leftBrace">
                <a:avLst>
                  <a:gd name="adj1" fmla="val 120497"/>
                  <a:gd name="adj2" fmla="val 5000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325" name="AutoShape 31"/>
              <p:cNvSpPr/>
              <p:nvPr/>
            </p:nvSpPr>
            <p:spPr>
              <a:xfrm rot="-5400000">
                <a:off x="3888" y="672"/>
                <a:ext cx="96" cy="1920"/>
              </a:xfrm>
              <a:prstGeom prst="leftBrace">
                <a:avLst>
                  <a:gd name="adj1" fmla="val 166203"/>
                  <a:gd name="adj2" fmla="val 5000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5326" name="Line 32"/>
            <p:cNvSpPr/>
            <p:nvPr/>
          </p:nvSpPr>
          <p:spPr>
            <a:xfrm flipV="1">
              <a:off x="2632" y="1649"/>
              <a:ext cx="0" cy="432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55327" name="Line 33"/>
            <p:cNvSpPr/>
            <p:nvPr/>
          </p:nvSpPr>
          <p:spPr>
            <a:xfrm flipV="1">
              <a:off x="2995" y="1649"/>
              <a:ext cx="0" cy="432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55328" name="Text Box 34"/>
            <p:cNvSpPr txBox="1"/>
            <p:nvPr/>
          </p:nvSpPr>
          <p:spPr>
            <a:xfrm>
              <a:off x="2381" y="2069"/>
              <a:ext cx="92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小数点位置</a:t>
              </a:r>
              <a:endPara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5329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6.2.2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>
          <a:xfrm>
            <a:off x="260350" y="188913"/>
            <a:ext cx="7696200" cy="762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浮点数的表示范围</a:t>
            </a:r>
            <a:endParaRPr lang="zh-CN" altLang="en-US" b="1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Text Box 3"/>
          <p:cNvSpPr txBox="1"/>
          <p:nvPr/>
        </p:nvSpPr>
        <p:spPr>
          <a:xfrm>
            <a:off x="179388" y="3716338"/>
            <a:ext cx="2971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zh-CN" altLang="en-US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×( 1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4"/>
          <p:cNvSpPr txBox="1"/>
          <p:nvPr/>
        </p:nvSpPr>
        <p:spPr>
          <a:xfrm>
            <a:off x="2465388" y="5749925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zh-CN" altLang="en-US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×2</a:t>
            </a:r>
            <a:r>
              <a:rPr lang="en-US" altLang="zh-CN" sz="28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400" i="1" baseline="4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5"/>
          <p:cNvSpPr txBox="1"/>
          <p:nvPr/>
        </p:nvSpPr>
        <p:spPr>
          <a:xfrm>
            <a:off x="6122988" y="3738563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zh-CN" altLang="en-US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×( 1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1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6"/>
          <p:cNvSpPr txBox="1"/>
          <p:nvPr/>
        </p:nvSpPr>
        <p:spPr>
          <a:xfrm>
            <a:off x="3851275" y="4475163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zh-CN" altLang="en-US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i="1" baseline="6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×2</a:t>
            </a:r>
            <a:r>
              <a:rPr lang="en-US" altLang="zh-CN" sz="28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2400" i="1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400" i="1" baseline="4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788988" y="2932113"/>
            <a:ext cx="1411287" cy="838200"/>
            <a:chOff x="720" y="1661"/>
            <a:chExt cx="769" cy="528"/>
          </a:xfrm>
        </p:grpSpPr>
        <p:sp>
          <p:nvSpPr>
            <p:cNvPr id="56327" name="Text Box 8"/>
            <p:cNvSpPr txBox="1"/>
            <p:nvPr/>
          </p:nvSpPr>
          <p:spPr>
            <a:xfrm>
              <a:off x="720" y="1901"/>
              <a:ext cx="7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最小负数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28" name="Line 9"/>
            <p:cNvSpPr/>
            <p:nvPr/>
          </p:nvSpPr>
          <p:spPr>
            <a:xfrm flipV="1">
              <a:off x="1104" y="1661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3" name="Group 10"/>
          <p:cNvGrpSpPr/>
          <p:nvPr/>
        </p:nvGrpSpPr>
        <p:grpSpPr>
          <a:xfrm>
            <a:off x="2808288" y="2932113"/>
            <a:ext cx="1416050" cy="2879725"/>
            <a:chOff x="1992" y="1872"/>
            <a:chExt cx="892" cy="1814"/>
          </a:xfrm>
        </p:grpSpPr>
        <p:sp>
          <p:nvSpPr>
            <p:cNvPr id="56330" name="Text Box 11"/>
            <p:cNvSpPr txBox="1"/>
            <p:nvPr/>
          </p:nvSpPr>
          <p:spPr>
            <a:xfrm>
              <a:off x="1992" y="3398"/>
              <a:ext cx="8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最大负数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1" name="Freeform 12"/>
            <p:cNvSpPr/>
            <p:nvPr/>
          </p:nvSpPr>
          <p:spPr>
            <a:xfrm>
              <a:off x="2448" y="1872"/>
              <a:ext cx="1" cy="1524"/>
            </a:xfrm>
            <a:custGeom>
              <a:avLst/>
              <a:gdLst/>
              <a:ahLst/>
              <a:cxnLst>
                <a:cxn ang="0">
                  <a:pos x="0" y="1524"/>
                </a:cxn>
                <a:cxn ang="0">
                  <a:pos x="1" y="0"/>
                </a:cxn>
              </a:cxnLst>
              <a:pathLst>
                <a:path w="1" h="1524">
                  <a:moveTo>
                    <a:pt x="0" y="1524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6394450" y="2932113"/>
            <a:ext cx="1568450" cy="838200"/>
            <a:chOff x="4296" y="1661"/>
            <a:chExt cx="888" cy="528"/>
          </a:xfrm>
        </p:grpSpPr>
        <p:sp>
          <p:nvSpPr>
            <p:cNvPr id="56333" name="Text Box 14"/>
            <p:cNvSpPr txBox="1"/>
            <p:nvPr/>
          </p:nvSpPr>
          <p:spPr>
            <a:xfrm>
              <a:off x="4296" y="1901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最大正数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4" name="Line 15"/>
            <p:cNvSpPr/>
            <p:nvPr/>
          </p:nvSpPr>
          <p:spPr>
            <a:xfrm flipV="1">
              <a:off x="4608" y="1661"/>
              <a:ext cx="0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5" name="Group 16"/>
          <p:cNvGrpSpPr/>
          <p:nvPr/>
        </p:nvGrpSpPr>
        <p:grpSpPr>
          <a:xfrm>
            <a:off x="4065588" y="2932113"/>
            <a:ext cx="1409700" cy="1524000"/>
            <a:chOff x="2784" y="1661"/>
            <a:chExt cx="888" cy="960"/>
          </a:xfrm>
        </p:grpSpPr>
        <p:sp>
          <p:nvSpPr>
            <p:cNvPr id="56336" name="Text Box 17"/>
            <p:cNvSpPr txBox="1"/>
            <p:nvPr/>
          </p:nvSpPr>
          <p:spPr>
            <a:xfrm>
              <a:off x="2784" y="2333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最小正数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7" name="Freeform 18"/>
            <p:cNvSpPr/>
            <p:nvPr/>
          </p:nvSpPr>
          <p:spPr>
            <a:xfrm>
              <a:off x="3264" y="1661"/>
              <a:ext cx="1" cy="687"/>
            </a:xfrm>
            <a:custGeom>
              <a:avLst/>
              <a:gdLst/>
              <a:ahLst/>
              <a:cxnLst>
                <a:cxn ang="0">
                  <a:pos x="0" y="687"/>
                </a:cxn>
                <a:cxn ang="0">
                  <a:pos x="1" y="0"/>
                </a:cxn>
              </a:cxnLst>
              <a:pathLst>
                <a:path w="1" h="687">
                  <a:moveTo>
                    <a:pt x="0" y="687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255588" y="1719263"/>
            <a:ext cx="7848600" cy="1822450"/>
            <a:chOff x="384" y="897"/>
            <a:chExt cx="4944" cy="1148"/>
          </a:xfrm>
        </p:grpSpPr>
        <p:grpSp>
          <p:nvGrpSpPr>
            <p:cNvPr id="56339" name="Group 20"/>
            <p:cNvGrpSpPr/>
            <p:nvPr/>
          </p:nvGrpSpPr>
          <p:grpSpPr>
            <a:xfrm>
              <a:off x="384" y="1229"/>
              <a:ext cx="4944" cy="525"/>
              <a:chOff x="384" y="1229"/>
              <a:chExt cx="4944" cy="525"/>
            </a:xfrm>
          </p:grpSpPr>
          <p:grpSp>
            <p:nvGrpSpPr>
              <p:cNvPr id="56340" name="Group 21"/>
              <p:cNvGrpSpPr/>
              <p:nvPr/>
            </p:nvGrpSpPr>
            <p:grpSpPr>
              <a:xfrm>
                <a:off x="384" y="1229"/>
                <a:ext cx="4944" cy="525"/>
                <a:chOff x="384" y="1229"/>
                <a:chExt cx="4944" cy="525"/>
              </a:xfrm>
            </p:grpSpPr>
            <p:grpSp>
              <p:nvGrpSpPr>
                <p:cNvPr id="56341" name="Group 22"/>
                <p:cNvGrpSpPr/>
                <p:nvPr/>
              </p:nvGrpSpPr>
              <p:grpSpPr>
                <a:xfrm>
                  <a:off x="1104" y="1229"/>
                  <a:ext cx="1752" cy="525"/>
                  <a:chOff x="1104" y="1229"/>
                  <a:chExt cx="1752" cy="525"/>
                </a:xfrm>
              </p:grpSpPr>
              <p:sp>
                <p:nvSpPr>
                  <p:cNvPr id="56342" name="Line 23"/>
                  <p:cNvSpPr/>
                  <p:nvPr/>
                </p:nvSpPr>
                <p:spPr>
                  <a:xfrm flipV="1">
                    <a:off x="2856" y="1661"/>
                    <a:ext cx="0" cy="93"/>
                  </a:xfrm>
                  <a:prstGeom prst="line">
                    <a:avLst/>
                  </a:prstGeom>
                  <a:ln w="28575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6343" name="Line 24"/>
                  <p:cNvSpPr/>
                  <p:nvPr/>
                </p:nvSpPr>
                <p:spPr>
                  <a:xfrm>
                    <a:off x="1104" y="1229"/>
                    <a:ext cx="0" cy="432"/>
                  </a:xfrm>
                  <a:prstGeom prst="line">
                    <a:avLst/>
                  </a:prstGeom>
                  <a:ln w="38100" cap="flat" cmpd="sng">
                    <a:solidFill>
                      <a:schemeClr val="folHlink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56344" name="Line 25"/>
                <p:cNvSpPr/>
                <p:nvPr/>
              </p:nvSpPr>
              <p:spPr>
                <a:xfrm>
                  <a:off x="3264" y="1229"/>
                  <a:ext cx="0" cy="4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6345" name="Line 26"/>
                <p:cNvSpPr/>
                <p:nvPr/>
              </p:nvSpPr>
              <p:spPr>
                <a:xfrm>
                  <a:off x="384" y="1661"/>
                  <a:ext cx="494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6346" name="Line 27"/>
              <p:cNvSpPr/>
              <p:nvPr/>
            </p:nvSpPr>
            <p:spPr>
              <a:xfrm>
                <a:off x="4608" y="1229"/>
                <a:ext cx="0" cy="432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56347" name="Group 28"/>
            <p:cNvGrpSpPr/>
            <p:nvPr/>
          </p:nvGrpSpPr>
          <p:grpSpPr>
            <a:xfrm>
              <a:off x="384" y="897"/>
              <a:ext cx="4944" cy="1148"/>
              <a:chOff x="384" y="897"/>
              <a:chExt cx="4944" cy="1148"/>
            </a:xfrm>
          </p:grpSpPr>
          <p:sp>
            <p:nvSpPr>
              <p:cNvPr id="56348" name="Rectangle 29"/>
              <p:cNvSpPr/>
              <p:nvPr/>
            </p:nvSpPr>
            <p:spPr>
              <a:xfrm>
                <a:off x="384" y="1229"/>
                <a:ext cx="720" cy="432"/>
              </a:xfrm>
              <a:prstGeom prst="rect">
                <a:avLst/>
              </a:prstGeom>
              <a:solidFill>
                <a:srgbClr val="C00000">
                  <a:alpha val="50195"/>
                </a:srgbClr>
              </a:solidFill>
              <a:ln w="9525">
                <a:noFill/>
              </a:ln>
            </p:spPr>
            <p:txBody>
              <a:bodyPr wrap="none" anchor="ctr"/>
              <a:p>
                <a:pPr algn="ctr"/>
                <a:endParaRPr lang="zh-CN" altLang="en-US" sz="32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49" name="Line 30"/>
              <p:cNvSpPr/>
              <p:nvPr/>
            </p:nvSpPr>
            <p:spPr>
              <a:xfrm>
                <a:off x="2448" y="1229"/>
                <a:ext cx="0" cy="43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6350" name="Rectangle 31"/>
              <p:cNvSpPr/>
              <p:nvPr/>
            </p:nvSpPr>
            <p:spPr>
              <a:xfrm>
                <a:off x="4608" y="1229"/>
                <a:ext cx="720" cy="432"/>
              </a:xfrm>
              <a:prstGeom prst="rect">
                <a:avLst/>
              </a:prstGeom>
              <a:solidFill>
                <a:srgbClr val="C00000">
                  <a:alpha val="50195"/>
                </a:srgbClr>
              </a:solidFill>
              <a:ln w="9525">
                <a:noFill/>
              </a:ln>
            </p:spPr>
            <p:txBody>
              <a:bodyPr wrap="none" anchor="ctr"/>
              <a:p>
                <a:pPr algn="ctr"/>
                <a:endParaRPr lang="zh-CN" altLang="en-US" sz="320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1" name="Text Box 32"/>
              <p:cNvSpPr txBox="1"/>
              <p:nvPr/>
            </p:nvSpPr>
            <p:spPr>
              <a:xfrm>
                <a:off x="1321" y="1310"/>
                <a:ext cx="79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负数区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2" name="Text Box 33"/>
              <p:cNvSpPr txBox="1"/>
              <p:nvPr/>
            </p:nvSpPr>
            <p:spPr>
              <a:xfrm>
                <a:off x="3481" y="1310"/>
                <a:ext cx="79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正数区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3" name="Text Box 34"/>
              <p:cNvSpPr txBox="1"/>
              <p:nvPr/>
            </p:nvSpPr>
            <p:spPr>
              <a:xfrm>
                <a:off x="2538" y="1310"/>
                <a:ext cx="56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下溢</a:t>
                </a:r>
                <a:endPara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4" name="Text Box 35"/>
              <p:cNvSpPr txBox="1"/>
              <p:nvPr/>
            </p:nvSpPr>
            <p:spPr>
              <a:xfrm>
                <a:off x="2734" y="1680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3200" b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3200" b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5" name="Text Box 36"/>
              <p:cNvSpPr txBox="1"/>
              <p:nvPr/>
            </p:nvSpPr>
            <p:spPr>
              <a:xfrm>
                <a:off x="432" y="897"/>
                <a:ext cx="56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上溢</a:t>
                </a:r>
                <a:endPara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356" name="Text Box 37"/>
              <p:cNvSpPr txBox="1"/>
              <p:nvPr/>
            </p:nvSpPr>
            <p:spPr>
              <a:xfrm>
                <a:off x="4608" y="897"/>
                <a:ext cx="56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上溢</a:t>
                </a:r>
                <a:endPara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4" name="Text Box 38"/>
          <p:cNvSpPr txBox="1"/>
          <p:nvPr/>
        </p:nvSpPr>
        <p:spPr>
          <a:xfrm>
            <a:off x="560388" y="4181475"/>
            <a:ext cx="2590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aseline="5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3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×( 1</a:t>
            </a:r>
            <a:r>
              <a:rPr lang="en-US" altLang="zh-CN" sz="1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9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baseline="5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zh-CN" sz="2400" baseline="5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3200" baseline="300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 Box 39"/>
          <p:cNvSpPr txBox="1"/>
          <p:nvPr/>
        </p:nvSpPr>
        <p:spPr>
          <a:xfrm>
            <a:off x="2889250" y="6162675"/>
            <a:ext cx="2209800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aseline="4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400" baseline="5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3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aseline="4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400" baseline="5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3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aseline="300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Text Box 41"/>
          <p:cNvSpPr txBox="1"/>
          <p:nvPr/>
        </p:nvSpPr>
        <p:spPr>
          <a:xfrm>
            <a:off x="6540500" y="4181475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aseline="5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3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×( 1</a:t>
            </a:r>
            <a:r>
              <a:rPr lang="en-US" altLang="zh-CN" sz="1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1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aseline="4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400" baseline="5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aseline="300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" name="Group 42"/>
          <p:cNvGrpSpPr/>
          <p:nvPr/>
        </p:nvGrpSpPr>
        <p:grpSpPr>
          <a:xfrm>
            <a:off x="6046788" y="5324475"/>
            <a:ext cx="3124200" cy="990600"/>
            <a:chOff x="144" y="3024"/>
            <a:chExt cx="1968" cy="624"/>
          </a:xfrm>
        </p:grpSpPr>
        <p:sp>
          <p:nvSpPr>
            <p:cNvPr id="56361" name="Text Box 43"/>
            <p:cNvSpPr txBox="1"/>
            <p:nvPr/>
          </p:nvSpPr>
          <p:spPr>
            <a:xfrm>
              <a:off x="144" y="3024"/>
              <a:ext cx="16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  </a:t>
              </a:r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4</a:t>
              </a:r>
              <a:endPara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62" name="Text Box 44"/>
            <p:cNvSpPr txBox="1"/>
            <p:nvPr/>
          </p:nvSpPr>
          <p:spPr>
            <a:xfrm>
              <a:off x="480" y="3321"/>
              <a:ext cx="16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=10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" name="Text Box 45"/>
          <p:cNvSpPr txBox="1"/>
          <p:nvPr/>
        </p:nvSpPr>
        <p:spPr>
          <a:xfrm>
            <a:off x="1169988" y="1022350"/>
            <a:ext cx="6781800" cy="865188"/>
          </a:xfrm>
          <a:prstGeom prst="rect">
            <a:avLst/>
          </a:prstGeom>
          <a:noFill/>
          <a:ln w="9525">
            <a:noFill/>
          </a:ln>
        </p:spPr>
        <p:txBody>
          <a:bodyPr tIns="72000" anchor="t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上溢   阶码 &gt; 最大阶码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下溢   阶码 &lt; 最小阶码   按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机器零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处理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Text Box 48"/>
          <p:cNvSpPr txBox="1"/>
          <p:nvPr/>
        </p:nvSpPr>
        <p:spPr>
          <a:xfrm>
            <a:off x="4287838" y="49022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aseline="4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400" baseline="5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3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200" baseline="4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400" baseline="5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32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3200" baseline="300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65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6.2.2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44" grpId="0"/>
      <p:bldP spid="45" grpId="0"/>
      <p:bldP spid="46" grpId="0"/>
      <p:bldP spid="50" grpId="0"/>
      <p:bldP spid="5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ext Box 3"/>
          <p:cNvSpPr txBox="1"/>
          <p:nvPr/>
        </p:nvSpPr>
        <p:spPr>
          <a:xfrm>
            <a:off x="282575" y="765175"/>
            <a:ext cx="8610600" cy="16478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5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例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设机器数字长为 24 位，欲表示±3万的十进制数，试问在保证数的最大精度的前提下，除阶符、数符各 取1 位外，阶码、尾数各取几位？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4"/>
          <p:cNvSpPr txBox="1"/>
          <p:nvPr/>
        </p:nvSpPr>
        <p:spPr>
          <a:xfrm>
            <a:off x="1295400" y="5672138"/>
            <a:ext cx="67056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满足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最大精度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可取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4，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18</a:t>
            </a:r>
            <a:endParaRPr lang="en-US" altLang="zh-CN" sz="32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5"/>
          <p:cNvSpPr txBox="1"/>
          <p:nvPr/>
        </p:nvSpPr>
        <p:spPr>
          <a:xfrm>
            <a:off x="609600" y="2471738"/>
            <a:ext cx="10001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2219325" y="3919538"/>
            <a:ext cx="3000375" cy="1681162"/>
            <a:chOff x="2219324" y="3919538"/>
            <a:chExt cx="3000747" cy="1681738"/>
          </a:xfrm>
        </p:grpSpPr>
        <p:sp>
          <p:nvSpPr>
            <p:cNvPr id="57349" name="Text Box 13"/>
            <p:cNvSpPr txBox="1"/>
            <p:nvPr/>
          </p:nvSpPr>
          <p:spPr>
            <a:xfrm>
              <a:off x="2219324" y="5016501"/>
              <a:ext cx="3000747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4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50" name="AutoShape 14"/>
            <p:cNvSpPr/>
            <p:nvPr/>
          </p:nvSpPr>
          <p:spPr>
            <a:xfrm>
              <a:off x="2309813" y="3919538"/>
              <a:ext cx="381000" cy="381000"/>
            </a:xfrm>
            <a:prstGeom prst="wedgeRoundRectCallout">
              <a:avLst>
                <a:gd name="adj1" fmla="val 11250"/>
                <a:gd name="adj2" fmla="val 280000"/>
                <a:gd name="adj3" fmla="val 16667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838200" y="3187700"/>
            <a:ext cx="7772400" cy="579438"/>
            <a:chOff x="528" y="2179"/>
            <a:chExt cx="4896" cy="365"/>
          </a:xfrm>
        </p:grpSpPr>
        <p:sp>
          <p:nvSpPr>
            <p:cNvPr id="57352" name="Text Box 16"/>
            <p:cNvSpPr txBox="1"/>
            <p:nvPr/>
          </p:nvSpPr>
          <p:spPr>
            <a:xfrm>
              <a:off x="923" y="2209"/>
              <a:ext cx="450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位二进制数可反映 ±3 万之间的十进制数 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53" name="Text Box 17"/>
            <p:cNvSpPr txBox="1"/>
            <p:nvPr/>
          </p:nvSpPr>
          <p:spPr>
            <a:xfrm>
              <a:off x="528" y="2179"/>
              <a:ext cx="62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∴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1600200" y="2547938"/>
            <a:ext cx="5511800" cy="579437"/>
            <a:chOff x="1008" y="1776"/>
            <a:chExt cx="3472" cy="365"/>
          </a:xfrm>
        </p:grpSpPr>
        <p:sp>
          <p:nvSpPr>
            <p:cNvPr id="57355" name="Text Box 19"/>
            <p:cNvSpPr txBox="1"/>
            <p:nvPr/>
          </p:nvSpPr>
          <p:spPr>
            <a:xfrm>
              <a:off x="3216" y="1776"/>
              <a:ext cx="126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baseline="5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r>
                <a:rPr lang="zh-CN" altLang="en-US" sz="320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32768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56" name="Text Box 20"/>
            <p:cNvSpPr txBox="1"/>
            <p:nvPr/>
          </p:nvSpPr>
          <p:spPr>
            <a:xfrm>
              <a:off x="1536" y="1776"/>
              <a:ext cx="126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baseline="5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  <a:r>
                <a:rPr lang="zh-CN" altLang="en-US" sz="320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16384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57" name="Text Box 21"/>
            <p:cNvSpPr txBox="1"/>
            <p:nvPr/>
          </p:nvSpPr>
          <p:spPr>
            <a:xfrm>
              <a:off x="1008" y="1776"/>
              <a:ext cx="4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∵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9"/>
          <p:cNvGrpSpPr/>
          <p:nvPr/>
        </p:nvGrpSpPr>
        <p:grpSpPr>
          <a:xfrm>
            <a:off x="2041525" y="3849688"/>
            <a:ext cx="4892675" cy="1258887"/>
            <a:chOff x="1286" y="2596"/>
            <a:chExt cx="3082" cy="793"/>
          </a:xfrm>
        </p:grpSpPr>
        <p:grpSp>
          <p:nvGrpSpPr>
            <p:cNvPr id="57359" name="Group 28"/>
            <p:cNvGrpSpPr/>
            <p:nvPr/>
          </p:nvGrpSpPr>
          <p:grpSpPr>
            <a:xfrm>
              <a:off x="1286" y="2652"/>
              <a:ext cx="3082" cy="737"/>
              <a:chOff x="1286" y="2652"/>
              <a:chExt cx="3082" cy="737"/>
            </a:xfrm>
          </p:grpSpPr>
          <p:sp>
            <p:nvSpPr>
              <p:cNvPr id="57360" name="Text Box 7"/>
              <p:cNvSpPr txBox="1"/>
              <p:nvPr/>
            </p:nvSpPr>
            <p:spPr>
              <a:xfrm>
                <a:off x="1286" y="2652"/>
                <a:ext cx="308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2400" baseline="5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15</a:t>
                </a:r>
                <a:r>
                  <a:rPr lang="zh-CN" altLang="en-US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× 0.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××× </a:t>
                </a:r>
                <a:r>
                  <a:rPr lang="zh-CN" altLang="en-US" sz="1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　 　         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××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×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61" name="AutoShape 8"/>
              <p:cNvSpPr/>
              <p:nvPr/>
            </p:nvSpPr>
            <p:spPr>
              <a:xfrm rot="5380329">
                <a:off x="3047" y="2231"/>
                <a:ext cx="144" cy="1632"/>
              </a:xfrm>
              <a:prstGeom prst="rightBrace">
                <a:avLst>
                  <a:gd name="adj1" fmla="val 94182"/>
                  <a:gd name="adj2" fmla="val 5000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362" name="Text Box 9"/>
              <p:cNvSpPr txBox="1"/>
              <p:nvPr/>
            </p:nvSpPr>
            <p:spPr>
              <a:xfrm>
                <a:off x="2880" y="3099"/>
                <a:ext cx="960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位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7363" name="Text Box 27"/>
            <p:cNvSpPr txBox="1"/>
            <p:nvPr/>
          </p:nvSpPr>
          <p:spPr>
            <a:xfrm>
              <a:off x="2934" y="2596"/>
              <a:ext cx="5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329" name="AutoShape 30"/>
          <p:cNvSpPr/>
          <p:nvPr/>
        </p:nvSpPr>
        <p:spPr>
          <a:xfrm>
            <a:off x="250825" y="4957763"/>
            <a:ext cx="1512888" cy="647700"/>
          </a:xfrm>
          <a:prstGeom prst="wedgeRectCallout">
            <a:avLst>
              <a:gd name="adj1" fmla="val 88625"/>
              <a:gd name="adj2" fmla="val -152986"/>
            </a:avLst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-1=15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65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6.2.2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563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浮点数的规格化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40345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8075613" cy="4897438"/>
          </a:xfr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1" fontAlgn="base" latinLnBrk="0" hangingPunct="1">
              <a:lnSpc>
                <a:spcPts val="35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为了提高浮点数的精度，其尾数必须为规格化数。将非规格化数转换成规格化数的过程叫做规格化。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ts val="35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对于基数不同的浮点数，规格化过程不同。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ts val="35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若基数为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，规格化时，尾数左移一位，阶码减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，这种规格化叫做向左规格化；尾数右移一位，阶码加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1,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这种规格化叫做向右规格化。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ts val="35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浮点机中一旦基数确定后就不再变了，基数是隐含的，故不同基数的浮点数其表示形式完全相同。基数影响数的表示范围和精度。基数越大，可表示的浮点数范围变宽，精度下降。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58371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6.2.2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3459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charRg st="4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3459">
                                            <p:txEl>
                                              <p:charRg st="45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charRg st="65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3459">
                                            <p:txEl>
                                              <p:charRg st="65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charRg st="127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3459">
                                            <p:txEl>
                                              <p:charRg st="127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animBg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Text Box 2"/>
          <p:cNvSpPr txBox="1"/>
          <p:nvPr/>
        </p:nvSpPr>
        <p:spPr>
          <a:xfrm>
            <a:off x="539750" y="228600"/>
            <a:ext cx="5257800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dirty="0">
                <a:solidFill>
                  <a:srgbClr val="3167C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浮点数的规格化形式</a:t>
            </a:r>
            <a:endParaRPr lang="zh-CN" altLang="en-US" sz="3600" dirty="0">
              <a:solidFill>
                <a:srgbClr val="3167C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Text Box 3"/>
          <p:cNvSpPr txBox="1"/>
          <p:nvPr/>
        </p:nvSpPr>
        <p:spPr>
          <a:xfrm>
            <a:off x="784225" y="823913"/>
            <a:ext cx="17367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Text Box 4"/>
          <p:cNvSpPr txBox="1"/>
          <p:nvPr/>
        </p:nvSpPr>
        <p:spPr>
          <a:xfrm>
            <a:off x="2063750" y="7620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尾数最高位为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Text Box 5"/>
          <p:cNvSpPr txBox="1"/>
          <p:nvPr/>
        </p:nvSpPr>
        <p:spPr>
          <a:xfrm>
            <a:off x="784225" y="1276350"/>
            <a:ext cx="25749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4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Text Box 6"/>
          <p:cNvSpPr txBox="1"/>
          <p:nvPr/>
        </p:nvSpPr>
        <p:spPr>
          <a:xfrm>
            <a:off x="2063750" y="1276350"/>
            <a:ext cx="3581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尾数最高 2 位不全为 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Text Box 7"/>
          <p:cNvSpPr txBox="1"/>
          <p:nvPr/>
        </p:nvSpPr>
        <p:spPr>
          <a:xfrm>
            <a:off x="784225" y="1733550"/>
            <a:ext cx="13557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8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8"/>
          <p:cNvSpPr txBox="1"/>
          <p:nvPr/>
        </p:nvSpPr>
        <p:spPr>
          <a:xfrm>
            <a:off x="2063750" y="1733550"/>
            <a:ext cx="4191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尾数最高 3 位不全为 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9"/>
          <p:cNvSpPr txBox="1"/>
          <p:nvPr/>
        </p:nvSpPr>
        <p:spPr>
          <a:xfrm>
            <a:off x="539750" y="2295525"/>
            <a:ext cx="3416300" cy="646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浮点数的规格化</a:t>
            </a:r>
            <a:endParaRPr lang="zh-CN" altLang="en-US" sz="3600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Text Box 10"/>
          <p:cNvSpPr txBox="1"/>
          <p:nvPr/>
        </p:nvSpPr>
        <p:spPr>
          <a:xfrm>
            <a:off x="1149350" y="2941638"/>
            <a:ext cx="781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11"/>
          <p:cNvSpPr txBox="1"/>
          <p:nvPr/>
        </p:nvSpPr>
        <p:spPr>
          <a:xfrm>
            <a:off x="2368550" y="2941638"/>
            <a:ext cx="462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左规       尾数左移 1 位，阶码减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 Box 12"/>
          <p:cNvSpPr txBox="1"/>
          <p:nvPr/>
        </p:nvSpPr>
        <p:spPr>
          <a:xfrm>
            <a:off x="2368550" y="3416300"/>
            <a:ext cx="462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右规       尾数右移 1 位，阶码加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13"/>
          <p:cNvSpPr txBox="1"/>
          <p:nvPr/>
        </p:nvSpPr>
        <p:spPr>
          <a:xfrm>
            <a:off x="1165225" y="3890963"/>
            <a:ext cx="781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4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Text Box 14"/>
          <p:cNvSpPr txBox="1"/>
          <p:nvPr/>
        </p:nvSpPr>
        <p:spPr>
          <a:xfrm>
            <a:off x="2368550" y="3890963"/>
            <a:ext cx="462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左规       尾数左移 2 位，阶码减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15"/>
          <p:cNvSpPr txBox="1"/>
          <p:nvPr/>
        </p:nvSpPr>
        <p:spPr>
          <a:xfrm>
            <a:off x="2368550" y="4365625"/>
            <a:ext cx="462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右规       尾数右移 2 位，阶码加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16"/>
          <p:cNvSpPr txBox="1"/>
          <p:nvPr/>
        </p:nvSpPr>
        <p:spPr>
          <a:xfrm>
            <a:off x="1165225" y="4840288"/>
            <a:ext cx="7810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8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17"/>
          <p:cNvSpPr txBox="1"/>
          <p:nvPr/>
        </p:nvSpPr>
        <p:spPr>
          <a:xfrm>
            <a:off x="2368550" y="4840288"/>
            <a:ext cx="462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左规       尾数左移 3 位，阶码减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18"/>
          <p:cNvSpPr txBox="1"/>
          <p:nvPr/>
        </p:nvSpPr>
        <p:spPr>
          <a:xfrm>
            <a:off x="2368550" y="5314950"/>
            <a:ext cx="4621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右规       尾数右移 3 位，阶码加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Text Box 19"/>
          <p:cNvSpPr txBox="1"/>
          <p:nvPr/>
        </p:nvSpPr>
        <p:spPr>
          <a:xfrm>
            <a:off x="1225550" y="579120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基数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越大，可表示的浮点数的范围越大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AutoShape 20"/>
          <p:cNvSpPr/>
          <p:nvPr/>
        </p:nvSpPr>
        <p:spPr>
          <a:xfrm>
            <a:off x="5568950" y="1149350"/>
            <a:ext cx="3160713" cy="1117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基数不同，浮点数的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规格化形式不同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21"/>
          <p:cNvSpPr txBox="1"/>
          <p:nvPr/>
        </p:nvSpPr>
        <p:spPr>
          <a:xfrm>
            <a:off x="1225550" y="6248400"/>
            <a:ext cx="4557713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基数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越大，浮点数的精度降低 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13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6.2.2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Text Box 2"/>
          <p:cNvSpPr txBox="1"/>
          <p:nvPr/>
        </p:nvSpPr>
        <p:spPr>
          <a:xfrm>
            <a:off x="304800" y="304800"/>
            <a:ext cx="156051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例如：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3"/>
          <p:cNvSpPr txBox="1"/>
          <p:nvPr/>
        </p:nvSpPr>
        <p:spPr>
          <a:xfrm>
            <a:off x="228600" y="16764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最大正数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4"/>
          <p:cNvSpPr txBox="1"/>
          <p:nvPr/>
        </p:nvSpPr>
        <p:spPr>
          <a:xfrm>
            <a:off x="6096000" y="1676400"/>
            <a:ext cx="2557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zh-CN" altLang="en-US" sz="24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×( 1–2</a:t>
            </a:r>
            <a:r>
              <a:rPr lang="zh-CN" altLang="en-US" sz="24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–10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)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133600" y="1676400"/>
            <a:ext cx="3292475" cy="1082675"/>
            <a:chOff x="1344" y="1056"/>
            <a:chExt cx="2074" cy="682"/>
          </a:xfrm>
        </p:grpSpPr>
        <p:sp>
          <p:nvSpPr>
            <p:cNvPr id="60421" name="Text Box 6"/>
            <p:cNvSpPr txBox="1"/>
            <p:nvPr/>
          </p:nvSpPr>
          <p:spPr>
            <a:xfrm>
              <a:off x="1344" y="1056"/>
              <a:ext cx="2069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baseline="4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+1111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× 0.1111111111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22" name="AutoShape 7"/>
            <p:cNvSpPr/>
            <p:nvPr/>
          </p:nvSpPr>
          <p:spPr>
            <a:xfrm rot="-5400000">
              <a:off x="2813" y="883"/>
              <a:ext cx="144" cy="1066"/>
            </a:xfrm>
            <a:prstGeom prst="leftBrace">
              <a:avLst>
                <a:gd name="adj1" fmla="val 61518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23" name="Text Box 8"/>
            <p:cNvSpPr txBox="1"/>
            <p:nvPr/>
          </p:nvSpPr>
          <p:spPr>
            <a:xfrm>
              <a:off x="2506" y="1488"/>
              <a:ext cx="59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 个 1</a:t>
              </a:r>
              <a:endPara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Text Box 9"/>
          <p:cNvSpPr txBox="1"/>
          <p:nvPr/>
        </p:nvSpPr>
        <p:spPr>
          <a:xfrm>
            <a:off x="244475" y="29718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最小正数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Text Box 10"/>
          <p:cNvSpPr txBox="1"/>
          <p:nvPr/>
        </p:nvSpPr>
        <p:spPr>
          <a:xfrm>
            <a:off x="244475" y="42672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最大负数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11"/>
          <p:cNvSpPr txBox="1"/>
          <p:nvPr/>
        </p:nvSpPr>
        <p:spPr>
          <a:xfrm>
            <a:off x="244475" y="5500688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最小负数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 Box 12"/>
          <p:cNvSpPr txBox="1"/>
          <p:nvPr/>
        </p:nvSpPr>
        <p:spPr>
          <a:xfrm>
            <a:off x="6096000" y="2971800"/>
            <a:ext cx="17859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zh-CN" altLang="en-US" sz="24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–15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×2</a:t>
            </a:r>
            <a:r>
              <a:rPr lang="zh-CN" altLang="en-US" sz="24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13"/>
          <p:cNvSpPr txBox="1"/>
          <p:nvPr/>
        </p:nvSpPr>
        <p:spPr>
          <a:xfrm>
            <a:off x="6086475" y="5500688"/>
            <a:ext cx="27860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–2</a:t>
            </a:r>
            <a:r>
              <a:rPr lang="zh-CN" altLang="en-US" sz="24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×( 1–2</a:t>
            </a:r>
            <a:r>
              <a:rPr lang="zh-CN" altLang="en-US" sz="24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– 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)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Text Box 14"/>
          <p:cNvSpPr txBox="1"/>
          <p:nvPr/>
        </p:nvSpPr>
        <p:spPr>
          <a:xfrm>
            <a:off x="7937500" y="2971800"/>
            <a:ext cx="958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zh-CN" altLang="en-US" sz="2400" baseline="4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–16</a:t>
            </a:r>
            <a:endParaRPr lang="zh-CN" altLang="en-US" sz="2400" baseline="450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 Box 15"/>
          <p:cNvSpPr txBox="1"/>
          <p:nvPr/>
        </p:nvSpPr>
        <p:spPr>
          <a:xfrm>
            <a:off x="6096000" y="4281488"/>
            <a:ext cx="19637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–2</a:t>
            </a:r>
            <a:r>
              <a:rPr lang="zh-CN" altLang="en-US" sz="24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–15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×2</a:t>
            </a:r>
            <a:r>
              <a:rPr lang="zh-CN" altLang="en-US" sz="24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–1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Text Box 16"/>
          <p:cNvSpPr txBox="1"/>
          <p:nvPr/>
        </p:nvSpPr>
        <p:spPr>
          <a:xfrm>
            <a:off x="7937500" y="4281488"/>
            <a:ext cx="1136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–2</a:t>
            </a:r>
            <a:r>
              <a:rPr lang="zh-CN" altLang="en-US" sz="2400" baseline="4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–16</a:t>
            </a:r>
            <a:endParaRPr lang="zh-CN" altLang="en-US" sz="2400" baseline="450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7"/>
          <p:cNvGrpSpPr/>
          <p:nvPr/>
        </p:nvGrpSpPr>
        <p:grpSpPr>
          <a:xfrm>
            <a:off x="2133600" y="2921000"/>
            <a:ext cx="3416300" cy="1057275"/>
            <a:chOff x="1344" y="1840"/>
            <a:chExt cx="2152" cy="666"/>
          </a:xfrm>
        </p:grpSpPr>
        <p:sp>
          <p:nvSpPr>
            <p:cNvPr id="60433" name="Text Box 18"/>
            <p:cNvSpPr txBox="1"/>
            <p:nvPr/>
          </p:nvSpPr>
          <p:spPr>
            <a:xfrm>
              <a:off x="1344" y="1840"/>
              <a:ext cx="21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baseline="4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-1111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× 0.1000000000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4" name="AutoShape 19"/>
            <p:cNvSpPr/>
            <p:nvPr/>
          </p:nvSpPr>
          <p:spPr>
            <a:xfrm rot="-5400000">
              <a:off x="2856" y="1704"/>
              <a:ext cx="144" cy="960"/>
            </a:xfrm>
            <a:prstGeom prst="leftBrace">
              <a:avLst>
                <a:gd name="adj1" fmla="val 55401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35" name="Text Box 20"/>
            <p:cNvSpPr txBox="1"/>
            <p:nvPr/>
          </p:nvSpPr>
          <p:spPr>
            <a:xfrm>
              <a:off x="2592" y="2256"/>
              <a:ext cx="51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 个 0</a:t>
              </a:r>
              <a:endPara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2133600" y="4267200"/>
            <a:ext cx="3832225" cy="1082675"/>
            <a:chOff x="1344" y="2688"/>
            <a:chExt cx="2414" cy="682"/>
          </a:xfrm>
        </p:grpSpPr>
        <p:sp>
          <p:nvSpPr>
            <p:cNvPr id="60437" name="Text Box 22"/>
            <p:cNvSpPr txBox="1"/>
            <p:nvPr/>
          </p:nvSpPr>
          <p:spPr>
            <a:xfrm>
              <a:off x="1344" y="2688"/>
              <a:ext cx="24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baseline="4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-1111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×(– 0.1000000000)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38" name="AutoShape 23"/>
            <p:cNvSpPr/>
            <p:nvPr/>
          </p:nvSpPr>
          <p:spPr>
            <a:xfrm rot="-5400000">
              <a:off x="3053" y="2563"/>
              <a:ext cx="134" cy="960"/>
            </a:xfrm>
            <a:prstGeom prst="leftBrace">
              <a:avLst>
                <a:gd name="adj1" fmla="val 59535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39" name="Text Box 24"/>
            <p:cNvSpPr txBox="1"/>
            <p:nvPr/>
          </p:nvSpPr>
          <p:spPr>
            <a:xfrm>
              <a:off x="2843" y="3120"/>
              <a:ext cx="51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 个 0</a:t>
              </a:r>
              <a:endPara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2133600" y="5500688"/>
            <a:ext cx="3703638" cy="1052512"/>
            <a:chOff x="1344" y="3465"/>
            <a:chExt cx="2333" cy="663"/>
          </a:xfrm>
        </p:grpSpPr>
        <p:sp>
          <p:nvSpPr>
            <p:cNvPr id="60441" name="Text Box 26"/>
            <p:cNvSpPr txBox="1"/>
            <p:nvPr/>
          </p:nvSpPr>
          <p:spPr>
            <a:xfrm>
              <a:off x="1344" y="3465"/>
              <a:ext cx="233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baseline="4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+1111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×(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 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0.1111111111)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42" name="AutoShape 27"/>
            <p:cNvSpPr/>
            <p:nvPr/>
          </p:nvSpPr>
          <p:spPr>
            <a:xfrm rot="-5400000">
              <a:off x="3037" y="3235"/>
              <a:ext cx="134" cy="1056"/>
            </a:xfrm>
            <a:prstGeom prst="leftBrace">
              <a:avLst>
                <a:gd name="adj1" fmla="val 65489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43" name="Text Box 28"/>
            <p:cNvSpPr txBox="1"/>
            <p:nvPr/>
          </p:nvSpPr>
          <p:spPr>
            <a:xfrm>
              <a:off x="2784" y="3878"/>
              <a:ext cx="59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 个 1</a:t>
              </a:r>
              <a:endPara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" name="Text Box 29"/>
          <p:cNvSpPr txBox="1"/>
          <p:nvPr/>
        </p:nvSpPr>
        <p:spPr>
          <a:xfrm>
            <a:off x="1647825" y="381000"/>
            <a:ext cx="52292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4，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2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30"/>
          <p:cNvSpPr txBox="1"/>
          <p:nvPr/>
        </p:nvSpPr>
        <p:spPr>
          <a:xfrm>
            <a:off x="1647825" y="914400"/>
            <a:ext cx="5184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尾数规格化后的浮点数表示范围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46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6.2.2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6.1.2 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有符号数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4338" name="Rectangle 3"/>
          <p:cNvSpPr>
            <a:spLocks noGrp="1"/>
          </p:cNvSpPr>
          <p:nvPr>
            <p:ph idx="1"/>
          </p:nvPr>
        </p:nvSpPr>
        <p:spPr>
          <a:xfrm>
            <a:off x="2339975" y="2060575"/>
            <a:ext cx="5464175" cy="3168650"/>
          </a:xfrm>
        </p:spPr>
        <p:txBody>
          <a:bodyPr vert="horz" wrap="square" lIns="91440" tIns="45720" rIns="91440" bIns="45720" anchor="t"/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机器数与真值</a:t>
            </a:r>
            <a:endParaRPr lang="zh-CN" altLang="en-US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原码表示法</a:t>
            </a:r>
            <a:endParaRPr lang="zh-CN" altLang="en-US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补码表示法</a:t>
            </a:r>
            <a:endParaRPr lang="zh-CN" altLang="en-US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反码表示法</a:t>
            </a:r>
            <a:endParaRPr lang="zh-CN" altLang="en-US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4" action="ppaction://hlinksldjump"/>
              </a:rPr>
              <a:t>原码、补码和反码的特点</a:t>
            </a:r>
            <a:endParaRPr lang="zh-CN" altLang="en-US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5" action="ppaction://hlinksldjump"/>
              </a:rPr>
              <a:t>移码表示法</a:t>
            </a:r>
            <a:endParaRPr lang="zh-CN" altLang="en-US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6.2.3 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定点数和浮点数的比较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40448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351838" cy="4835525"/>
          </a:xfr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定点数和浮点数可从如下几个方面进行比较：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当浮点机和定点机中的数其位数相同时，浮点数的表示范围比定点数大得多。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当浮点数为规格化数时，其精度远比定点数高。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浮点数运算要分阶码部分和尾数部分，而且运算结果都要求规格化，故浮点运算步骤比定点运算步骤多，运算速度比定点低，运算线路比定点复杂。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在溢出判断方法上，浮点数是对规格化数的阶码进行判断，定点数是对数值本身进行判断。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448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charRg st="2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4483">
                                            <p:txEl>
                                              <p:charRg st="21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charRg st="56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4483">
                                            <p:txEl>
                                              <p:charRg st="56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charRg st="7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4483">
                                            <p:txEl>
                                              <p:charRg st="78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charRg st="144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4483">
                                            <p:txEl>
                                              <p:charRg st="144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animBg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250825" y="476250"/>
            <a:ext cx="8686800" cy="1538288"/>
            <a:chOff x="288" y="463"/>
            <a:chExt cx="5472" cy="969"/>
          </a:xfrm>
        </p:grpSpPr>
        <p:sp>
          <p:nvSpPr>
            <p:cNvPr id="62466" name="Text Box 4"/>
            <p:cNvSpPr txBox="1"/>
            <p:nvPr/>
          </p:nvSpPr>
          <p:spPr>
            <a:xfrm>
              <a:off x="288" y="486"/>
              <a:ext cx="5472" cy="9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110000"/>
                </a:lnSpc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 6.13    将 +       写成二进制定点数、浮点数及在定点机和浮点机中的机器数形式。其中数值部分均取 10 位，数符取 1 位，浮点数阶码取 5 位（含1位阶符）。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2467" name="Group 5"/>
            <p:cNvGrpSpPr/>
            <p:nvPr/>
          </p:nvGrpSpPr>
          <p:grpSpPr>
            <a:xfrm>
              <a:off x="1660" y="463"/>
              <a:ext cx="356" cy="449"/>
              <a:chOff x="1728" y="552"/>
              <a:chExt cx="356" cy="449"/>
            </a:xfrm>
          </p:grpSpPr>
          <p:sp>
            <p:nvSpPr>
              <p:cNvPr id="62468" name="Line 6"/>
              <p:cNvSpPr/>
              <p:nvPr/>
            </p:nvSpPr>
            <p:spPr>
              <a:xfrm>
                <a:off x="1728" y="768"/>
                <a:ext cx="29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69" name="Text Box 7"/>
              <p:cNvSpPr txBox="1"/>
              <p:nvPr/>
            </p:nvSpPr>
            <p:spPr>
              <a:xfrm>
                <a:off x="1766" y="552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19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70" name="Text Box 8"/>
              <p:cNvSpPr txBox="1"/>
              <p:nvPr/>
            </p:nvSpPr>
            <p:spPr>
              <a:xfrm>
                <a:off x="1728" y="751"/>
                <a:ext cx="35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128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5" name="Text Box 9"/>
          <p:cNvSpPr txBox="1"/>
          <p:nvPr/>
        </p:nvSpPr>
        <p:spPr>
          <a:xfrm>
            <a:off x="708025" y="2057400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0"/>
          <p:cNvGrpSpPr/>
          <p:nvPr/>
        </p:nvGrpSpPr>
        <p:grpSpPr>
          <a:xfrm>
            <a:off x="1698625" y="2000250"/>
            <a:ext cx="2105025" cy="712788"/>
            <a:chOff x="1478" y="1327"/>
            <a:chExt cx="1326" cy="449"/>
          </a:xfrm>
        </p:grpSpPr>
        <p:sp>
          <p:nvSpPr>
            <p:cNvPr id="62473" name="Text Box 11"/>
            <p:cNvSpPr txBox="1"/>
            <p:nvPr/>
          </p:nvSpPr>
          <p:spPr>
            <a:xfrm>
              <a:off x="1478" y="1356"/>
              <a:ext cx="95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+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2474" name="Group 12"/>
            <p:cNvGrpSpPr/>
            <p:nvPr/>
          </p:nvGrpSpPr>
          <p:grpSpPr>
            <a:xfrm>
              <a:off x="2448" y="1327"/>
              <a:ext cx="356" cy="449"/>
              <a:chOff x="1728" y="552"/>
              <a:chExt cx="356" cy="449"/>
            </a:xfrm>
          </p:grpSpPr>
          <p:sp>
            <p:nvSpPr>
              <p:cNvPr id="62475" name="Line 13"/>
              <p:cNvSpPr/>
              <p:nvPr/>
            </p:nvSpPr>
            <p:spPr>
              <a:xfrm>
                <a:off x="1728" y="768"/>
                <a:ext cx="29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2476" name="Text Box 14"/>
              <p:cNvSpPr txBox="1"/>
              <p:nvPr/>
            </p:nvSpPr>
            <p:spPr>
              <a:xfrm>
                <a:off x="1766" y="552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19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477" name="Text Box 15"/>
              <p:cNvSpPr txBox="1"/>
              <p:nvPr/>
            </p:nvSpPr>
            <p:spPr>
              <a:xfrm>
                <a:off x="1728" y="751"/>
                <a:ext cx="35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128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2" name="Text Box 16"/>
          <p:cNvSpPr txBox="1"/>
          <p:nvPr/>
        </p:nvSpPr>
        <p:spPr>
          <a:xfrm>
            <a:off x="708025" y="2720975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二进制形式</a:t>
            </a:r>
            <a:endParaRPr lang="en-US" altLang="zh-CN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17"/>
          <p:cNvSpPr txBox="1"/>
          <p:nvPr/>
        </p:nvSpPr>
        <p:spPr>
          <a:xfrm>
            <a:off x="708025" y="32512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定点表示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Text Box 18"/>
          <p:cNvSpPr txBox="1"/>
          <p:nvPr/>
        </p:nvSpPr>
        <p:spPr>
          <a:xfrm>
            <a:off x="708025" y="3783013"/>
            <a:ext cx="26844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浮点规格化形式</a:t>
            </a:r>
            <a:endParaRPr lang="en-US" altLang="zh-CN" sz="28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 Box 19"/>
          <p:cNvSpPr txBox="1"/>
          <p:nvPr/>
        </p:nvSpPr>
        <p:spPr>
          <a:xfrm>
            <a:off x="3094038" y="4876800"/>
            <a:ext cx="46831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1, 0010;  0. 1001100000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Text Box 20"/>
          <p:cNvSpPr txBox="1"/>
          <p:nvPr/>
        </p:nvSpPr>
        <p:spPr>
          <a:xfrm>
            <a:off x="3094038" y="5440363"/>
            <a:ext cx="46831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1, 1110;  0. 1001100000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Text Box 21"/>
          <p:cNvSpPr txBox="1"/>
          <p:nvPr/>
        </p:nvSpPr>
        <p:spPr>
          <a:xfrm>
            <a:off x="3094038" y="6003925"/>
            <a:ext cx="46831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1, 1101;  0. 1001100000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Text Box 22"/>
          <p:cNvSpPr txBox="1"/>
          <p:nvPr/>
        </p:nvSpPr>
        <p:spPr>
          <a:xfrm>
            <a:off x="708025" y="4291013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定点机中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23"/>
          <p:cNvSpPr txBox="1"/>
          <p:nvPr/>
        </p:nvSpPr>
        <p:spPr>
          <a:xfrm>
            <a:off x="708025" y="484505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浮点机中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Text Box 24"/>
          <p:cNvSpPr txBox="1"/>
          <p:nvPr/>
        </p:nvSpPr>
        <p:spPr>
          <a:xfrm>
            <a:off x="5629275" y="3251200"/>
            <a:ext cx="717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Text Box 25"/>
          <p:cNvSpPr txBox="1"/>
          <p:nvPr/>
        </p:nvSpPr>
        <p:spPr>
          <a:xfrm>
            <a:off x="3527425" y="2720975"/>
            <a:ext cx="225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0.0010011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Text Box 26"/>
          <p:cNvSpPr txBox="1"/>
          <p:nvPr/>
        </p:nvSpPr>
        <p:spPr>
          <a:xfrm>
            <a:off x="3527425" y="3251200"/>
            <a:ext cx="225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0.0010011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Text Box 27"/>
          <p:cNvSpPr txBox="1"/>
          <p:nvPr/>
        </p:nvSpPr>
        <p:spPr>
          <a:xfrm>
            <a:off x="3527425" y="3783013"/>
            <a:ext cx="35941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0.1001100000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-10</a:t>
            </a:r>
            <a:endParaRPr lang="zh-CN" altLang="en-US" sz="2800" baseline="4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Text Box 28"/>
          <p:cNvSpPr txBox="1"/>
          <p:nvPr/>
        </p:nvSpPr>
        <p:spPr>
          <a:xfrm>
            <a:off x="3094038" y="4291013"/>
            <a:ext cx="52292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0.0010011000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1" name="矩形 8"/>
          <p:cNvSpPr/>
          <p:nvPr/>
        </p:nvSpPr>
        <p:spPr>
          <a:xfrm>
            <a:off x="8051800" y="44450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6.2.4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Text Box 2"/>
          <p:cNvSpPr txBox="1"/>
          <p:nvPr/>
        </p:nvSpPr>
        <p:spPr>
          <a:xfrm>
            <a:off x="4471988" y="3048000"/>
            <a:ext cx="375761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–         111010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3"/>
          <p:cNvSpPr txBox="1"/>
          <p:nvPr/>
        </p:nvSpPr>
        <p:spPr>
          <a:xfrm>
            <a:off x="5257800" y="30480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Text Box 4"/>
          <p:cNvSpPr txBox="1"/>
          <p:nvPr/>
        </p:nvSpPr>
        <p:spPr>
          <a:xfrm>
            <a:off x="152400" y="228600"/>
            <a:ext cx="15557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例 6.14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 Box 5"/>
          <p:cNvSpPr txBox="1"/>
          <p:nvPr/>
        </p:nvSpPr>
        <p:spPr>
          <a:xfrm>
            <a:off x="152400" y="228600"/>
            <a:ext cx="8747125" cy="15636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5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将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–58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表示成二进制定点数和浮点数，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并写出它在定点机和浮点机中的三种机器数及阶码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为移码、尾数为补码的形式（其他要求同上例）。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6"/>
          <p:cNvSpPr txBox="1"/>
          <p:nvPr/>
        </p:nvSpPr>
        <p:spPr>
          <a:xfrm>
            <a:off x="746125" y="1828800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 Box 7"/>
          <p:cNvSpPr txBox="1"/>
          <p:nvPr/>
        </p:nvSpPr>
        <p:spPr>
          <a:xfrm>
            <a:off x="1736725" y="1828800"/>
            <a:ext cx="4130675" cy="5794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–58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Text Box 8"/>
          <p:cNvSpPr txBox="1"/>
          <p:nvPr/>
        </p:nvSpPr>
        <p:spPr>
          <a:xfrm>
            <a:off x="1716088" y="2482850"/>
            <a:ext cx="239871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二进制形式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Text Box 9"/>
          <p:cNvSpPr txBox="1"/>
          <p:nvPr/>
        </p:nvSpPr>
        <p:spPr>
          <a:xfrm>
            <a:off x="1716088" y="3078163"/>
            <a:ext cx="21701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定点表示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10"/>
          <p:cNvSpPr txBox="1"/>
          <p:nvPr/>
        </p:nvSpPr>
        <p:spPr>
          <a:xfrm>
            <a:off x="1716088" y="3671888"/>
            <a:ext cx="31607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浮点规格化形式</a:t>
            </a:r>
            <a:endParaRPr lang="en-US" altLang="zh-CN" sz="2800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11"/>
          <p:cNvSpPr txBox="1"/>
          <p:nvPr/>
        </p:nvSpPr>
        <p:spPr>
          <a:xfrm>
            <a:off x="454025" y="4724400"/>
            <a:ext cx="32035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1, 0000111010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12"/>
          <p:cNvSpPr txBox="1"/>
          <p:nvPr/>
        </p:nvSpPr>
        <p:spPr>
          <a:xfrm>
            <a:off x="454025" y="5181600"/>
            <a:ext cx="33559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1, 1111000110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13"/>
          <p:cNvSpPr txBox="1"/>
          <p:nvPr/>
        </p:nvSpPr>
        <p:spPr>
          <a:xfrm>
            <a:off x="454025" y="5638800"/>
            <a:ext cx="33559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1, 1111000101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Text Box 14"/>
          <p:cNvSpPr txBox="1"/>
          <p:nvPr/>
        </p:nvSpPr>
        <p:spPr>
          <a:xfrm>
            <a:off x="4038600" y="472440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0, 0110; 1. 1110100000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Text Box 15"/>
          <p:cNvSpPr txBox="1"/>
          <p:nvPr/>
        </p:nvSpPr>
        <p:spPr>
          <a:xfrm>
            <a:off x="4038600" y="5181600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0, 0110; 1. 0001100000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16"/>
          <p:cNvSpPr txBox="1"/>
          <p:nvPr/>
        </p:nvSpPr>
        <p:spPr>
          <a:xfrm>
            <a:off x="4038600" y="5638800"/>
            <a:ext cx="4572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0, 0110; 1. 0001011111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Text Box 17"/>
          <p:cNvSpPr txBox="1"/>
          <p:nvPr/>
        </p:nvSpPr>
        <p:spPr>
          <a:xfrm>
            <a:off x="1054100" y="42672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定点机中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18"/>
          <p:cNvSpPr txBox="1"/>
          <p:nvPr/>
        </p:nvSpPr>
        <p:spPr>
          <a:xfrm>
            <a:off x="4940300" y="42672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浮点机中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Text Box 19"/>
          <p:cNvSpPr txBox="1"/>
          <p:nvPr/>
        </p:nvSpPr>
        <p:spPr>
          <a:xfrm>
            <a:off x="4038600" y="6096000"/>
            <a:ext cx="5105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阶移、尾补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1, 0110; 1. 0001100000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20"/>
          <p:cNvSpPr txBox="1"/>
          <p:nvPr/>
        </p:nvSpPr>
        <p:spPr>
          <a:xfrm>
            <a:off x="4471988" y="2482850"/>
            <a:ext cx="368141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– 111010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 Box 21"/>
          <p:cNvSpPr txBox="1"/>
          <p:nvPr/>
        </p:nvSpPr>
        <p:spPr>
          <a:xfrm>
            <a:off x="4471988" y="3671888"/>
            <a:ext cx="467201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– (0.1110100000)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×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40000" dirty="0">
                <a:latin typeface="Times New Roman" panose="02020603050405020304" pitchFamily="18" charset="0"/>
                <a:ea typeface="宋体" panose="02010600030101010101" pitchFamily="2" charset="-122"/>
              </a:rPr>
              <a:t>110</a:t>
            </a:r>
            <a:endParaRPr lang="zh-CN" altLang="en-US" sz="2800" baseline="4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09" name="矩形 8"/>
          <p:cNvSpPr/>
          <p:nvPr/>
        </p:nvSpPr>
        <p:spPr>
          <a:xfrm>
            <a:off x="8051800" y="44450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6.2.4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Text Box 2"/>
          <p:cNvSpPr txBox="1"/>
          <p:nvPr/>
        </p:nvSpPr>
        <p:spPr>
          <a:xfrm>
            <a:off x="196850" y="188913"/>
            <a:ext cx="14430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例6.15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Text Box 3"/>
          <p:cNvSpPr txBox="1"/>
          <p:nvPr/>
        </p:nvSpPr>
        <p:spPr>
          <a:xfrm>
            <a:off x="-36512" y="265113"/>
            <a:ext cx="8763000" cy="9715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写出对应下图所示的浮点数的补码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形式。 设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10，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4，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阶符、数符各取 1位。（非规格化）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96888" y="1331913"/>
            <a:ext cx="8239125" cy="2884487"/>
            <a:chOff x="336" y="864"/>
            <a:chExt cx="5190" cy="1817"/>
          </a:xfrm>
        </p:grpSpPr>
        <p:sp>
          <p:nvSpPr>
            <p:cNvPr id="64516" name="Line 5"/>
            <p:cNvSpPr/>
            <p:nvPr/>
          </p:nvSpPr>
          <p:spPr>
            <a:xfrm flipV="1">
              <a:off x="2856" y="1439"/>
              <a:ext cx="0" cy="62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17" name="Line 6"/>
            <p:cNvSpPr/>
            <p:nvPr/>
          </p:nvSpPr>
          <p:spPr>
            <a:xfrm>
              <a:off x="1104" y="1153"/>
              <a:ext cx="0" cy="286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18" name="Line 7"/>
            <p:cNvSpPr/>
            <p:nvPr/>
          </p:nvSpPr>
          <p:spPr>
            <a:xfrm>
              <a:off x="3264" y="1153"/>
              <a:ext cx="0" cy="28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19" name="Line 8"/>
            <p:cNvSpPr/>
            <p:nvPr/>
          </p:nvSpPr>
          <p:spPr>
            <a:xfrm>
              <a:off x="384" y="1439"/>
              <a:ext cx="49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20" name="Line 9"/>
            <p:cNvSpPr/>
            <p:nvPr/>
          </p:nvSpPr>
          <p:spPr>
            <a:xfrm>
              <a:off x="4608" y="1153"/>
              <a:ext cx="0" cy="286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4521" name="Rectangle 10"/>
            <p:cNvSpPr/>
            <p:nvPr/>
          </p:nvSpPr>
          <p:spPr>
            <a:xfrm>
              <a:off x="384" y="1153"/>
              <a:ext cx="720" cy="286"/>
            </a:xfrm>
            <a:prstGeom prst="rect">
              <a:avLst/>
            </a:prstGeom>
            <a:solidFill>
              <a:srgbClr val="C00000">
                <a:alpha val="50195"/>
              </a:srgbClr>
            </a:solidFill>
            <a:ln w="9525">
              <a:noFill/>
            </a:ln>
          </p:spPr>
          <p:txBody>
            <a:bodyPr wrap="none" anchor="ctr"/>
            <a:p>
              <a:pPr algn="ctr"/>
              <a:endPara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22" name="Line 11"/>
            <p:cNvSpPr/>
            <p:nvPr/>
          </p:nvSpPr>
          <p:spPr>
            <a:xfrm>
              <a:off x="2448" y="1153"/>
              <a:ext cx="0" cy="28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523" name="Rectangle 12"/>
            <p:cNvSpPr/>
            <p:nvPr/>
          </p:nvSpPr>
          <p:spPr>
            <a:xfrm>
              <a:off x="4608" y="1153"/>
              <a:ext cx="720" cy="286"/>
            </a:xfrm>
            <a:prstGeom prst="rect">
              <a:avLst/>
            </a:prstGeom>
            <a:solidFill>
              <a:srgbClr val="C00000">
                <a:alpha val="50195"/>
              </a:srgbClr>
            </a:solidFill>
            <a:ln w="9525">
              <a:noFill/>
            </a:ln>
          </p:spPr>
          <p:txBody>
            <a:bodyPr wrap="none" anchor="ctr"/>
            <a:p>
              <a:pPr algn="ctr"/>
              <a:endParaRPr lang="zh-CN" altLang="en-US" sz="32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24" name="Text Box 13"/>
            <p:cNvSpPr txBox="1"/>
            <p:nvPr/>
          </p:nvSpPr>
          <p:spPr>
            <a:xfrm>
              <a:off x="1321" y="1137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负数区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25" name="Text Box 14"/>
            <p:cNvSpPr txBox="1"/>
            <p:nvPr/>
          </p:nvSpPr>
          <p:spPr>
            <a:xfrm>
              <a:off x="3481" y="1137"/>
              <a:ext cx="69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正数区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26" name="Text Box 15"/>
            <p:cNvSpPr txBox="1"/>
            <p:nvPr/>
          </p:nvSpPr>
          <p:spPr>
            <a:xfrm>
              <a:off x="2538" y="1137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下溢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27" name="Text Box 16"/>
            <p:cNvSpPr txBox="1"/>
            <p:nvPr/>
          </p:nvSpPr>
          <p:spPr>
            <a:xfrm>
              <a:off x="2734" y="1452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b="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3200" b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28" name="Text Box 17"/>
            <p:cNvSpPr txBox="1"/>
            <p:nvPr/>
          </p:nvSpPr>
          <p:spPr>
            <a:xfrm>
              <a:off x="432" y="864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上溢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29" name="Text Box 18"/>
            <p:cNvSpPr txBox="1"/>
            <p:nvPr/>
          </p:nvSpPr>
          <p:spPr>
            <a:xfrm>
              <a:off x="4608" y="864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上溢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0" name="Text Box 19"/>
            <p:cNvSpPr txBox="1"/>
            <p:nvPr/>
          </p:nvSpPr>
          <p:spPr>
            <a:xfrm>
              <a:off x="336" y="1785"/>
              <a:ext cx="16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r>
                <a:rPr lang="zh-CN" altLang="en-US" sz="280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i="1" baseline="6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80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1)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×( 1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1" name="Text Box 20"/>
            <p:cNvSpPr txBox="1"/>
            <p:nvPr/>
          </p:nvSpPr>
          <p:spPr>
            <a:xfrm>
              <a:off x="4080" y="1787"/>
              <a:ext cx="14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 </a:t>
              </a:r>
              <a:r>
                <a:rPr lang="zh-CN" altLang="en-US" sz="280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i="1" baseline="6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80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1)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×(1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2" name="Text Box 21"/>
            <p:cNvSpPr txBox="1"/>
            <p:nvPr/>
          </p:nvSpPr>
          <p:spPr>
            <a:xfrm>
              <a:off x="2544" y="1961"/>
              <a:ext cx="87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zh-CN" altLang="en-US" sz="2800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i="1" baseline="60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×2</a:t>
              </a:r>
              <a:r>
                <a:rPr lang="en-US" altLang="zh-CN" sz="2400" baseline="4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i="1" baseline="4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4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3" name="Text Box 22"/>
            <p:cNvSpPr txBox="1"/>
            <p:nvPr/>
          </p:nvSpPr>
          <p:spPr>
            <a:xfrm>
              <a:off x="720" y="1588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最小负数</a:t>
              </a:r>
              <a:endPara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4" name="Line 23"/>
            <p:cNvSpPr/>
            <p:nvPr/>
          </p:nvSpPr>
          <p:spPr>
            <a:xfrm flipV="1">
              <a:off x="1104" y="1395"/>
              <a:ext cx="0" cy="1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4535" name="Text Box 24"/>
            <p:cNvSpPr txBox="1"/>
            <p:nvPr/>
          </p:nvSpPr>
          <p:spPr>
            <a:xfrm>
              <a:off x="4296" y="1588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最大正数</a:t>
              </a:r>
              <a:endPara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6" name="Line 25"/>
            <p:cNvSpPr/>
            <p:nvPr/>
          </p:nvSpPr>
          <p:spPr>
            <a:xfrm flipV="1">
              <a:off x="4608" y="1395"/>
              <a:ext cx="0" cy="19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64537" name="Text Box 26"/>
            <p:cNvSpPr txBox="1"/>
            <p:nvPr/>
          </p:nvSpPr>
          <p:spPr>
            <a:xfrm>
              <a:off x="2784" y="1713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最小正数</a:t>
              </a:r>
              <a:endPara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8" name="Freeform 27"/>
            <p:cNvSpPr/>
            <p:nvPr/>
          </p:nvSpPr>
          <p:spPr>
            <a:xfrm>
              <a:off x="3250" y="1440"/>
              <a:ext cx="1" cy="308"/>
            </a:xfrm>
            <a:custGeom>
              <a:avLst/>
              <a:gdLst/>
              <a:ahLst/>
              <a:cxnLst>
                <a:cxn ang="0">
                  <a:pos x="0" y="308"/>
                </a:cxn>
                <a:cxn ang="0">
                  <a:pos x="1" y="0"/>
                </a:cxn>
              </a:cxnLst>
              <a:pathLst>
                <a:path w="1" h="308">
                  <a:moveTo>
                    <a:pt x="0" y="308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4539" name="Text Box 28"/>
            <p:cNvSpPr txBox="1"/>
            <p:nvPr/>
          </p:nvSpPr>
          <p:spPr>
            <a:xfrm>
              <a:off x="1776" y="2352"/>
              <a:ext cx="98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zh-CN" altLang="en-US" sz="2800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i="1" baseline="60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×2</a:t>
              </a:r>
              <a:r>
                <a:rPr lang="en-US" altLang="zh-CN" sz="2400" baseline="4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i="1" baseline="4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4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0" name="Text Box 29"/>
            <p:cNvSpPr txBox="1"/>
            <p:nvPr/>
          </p:nvSpPr>
          <p:spPr>
            <a:xfrm>
              <a:off x="1992" y="2145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最大负数</a:t>
              </a:r>
              <a:endPara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41" name="Freeform 30"/>
            <p:cNvSpPr/>
            <p:nvPr/>
          </p:nvSpPr>
          <p:spPr>
            <a:xfrm>
              <a:off x="2448" y="1440"/>
              <a:ext cx="1" cy="712"/>
            </a:xfrm>
            <a:custGeom>
              <a:avLst/>
              <a:gdLst/>
              <a:ahLst/>
              <a:cxnLst>
                <a:cxn ang="0">
                  <a:pos x="0" y="712"/>
                </a:cxn>
                <a:cxn ang="0">
                  <a:pos x="1" y="0"/>
                </a:cxn>
              </a:cxnLst>
              <a:pathLst>
                <a:path w="1" h="712">
                  <a:moveTo>
                    <a:pt x="0" y="712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6" name="Text Box 31"/>
          <p:cNvSpPr txBox="1"/>
          <p:nvPr/>
        </p:nvSpPr>
        <p:spPr>
          <a:xfrm>
            <a:off x="268288" y="4098925"/>
            <a:ext cx="1000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" name="Text Box 32"/>
          <p:cNvSpPr txBox="1"/>
          <p:nvPr/>
        </p:nvSpPr>
        <p:spPr>
          <a:xfrm>
            <a:off x="2951163" y="41290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真值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" name="Text Box 33"/>
          <p:cNvSpPr txBox="1"/>
          <p:nvPr/>
        </p:nvSpPr>
        <p:spPr>
          <a:xfrm>
            <a:off x="801688" y="4737100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最大正数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Text Box 34"/>
          <p:cNvSpPr txBox="1"/>
          <p:nvPr/>
        </p:nvSpPr>
        <p:spPr>
          <a:xfrm>
            <a:off x="801688" y="5227638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最小正数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Text Box 35"/>
          <p:cNvSpPr txBox="1"/>
          <p:nvPr/>
        </p:nvSpPr>
        <p:spPr>
          <a:xfrm>
            <a:off x="801688" y="5718175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最大负数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Text Box 36"/>
          <p:cNvSpPr txBox="1"/>
          <p:nvPr/>
        </p:nvSpPr>
        <p:spPr>
          <a:xfrm>
            <a:off x="801688" y="6208713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最小负数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Text Box 37"/>
          <p:cNvSpPr txBox="1"/>
          <p:nvPr/>
        </p:nvSpPr>
        <p:spPr>
          <a:xfrm>
            <a:off x="2498725" y="4684713"/>
            <a:ext cx="264636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×(1</a:t>
            </a: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aseline="47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4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Text Box 38"/>
          <p:cNvSpPr txBox="1"/>
          <p:nvPr/>
        </p:nvSpPr>
        <p:spPr>
          <a:xfrm>
            <a:off x="2401888" y="5175250"/>
            <a:ext cx="161290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aseline="47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400" baseline="4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aseline="4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× 2</a:t>
            </a:r>
            <a:r>
              <a:rPr lang="zh-CN" altLang="en-US" sz="2800" baseline="47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4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" name="Text Box 39"/>
          <p:cNvSpPr txBox="1"/>
          <p:nvPr/>
        </p:nvSpPr>
        <p:spPr>
          <a:xfrm>
            <a:off x="2249488" y="5665788"/>
            <a:ext cx="1790700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–2</a:t>
            </a:r>
            <a:r>
              <a:rPr lang="zh-CN" altLang="en-US" sz="2800" baseline="47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400" baseline="4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aseline="4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× 2</a:t>
            </a:r>
            <a:r>
              <a:rPr lang="zh-CN" altLang="en-US" sz="2800" baseline="47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4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endParaRPr lang="zh-CN" altLang="en-US" sz="2400" baseline="4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5" name="Text Box 40"/>
          <p:cNvSpPr txBox="1"/>
          <p:nvPr/>
        </p:nvSpPr>
        <p:spPr>
          <a:xfrm>
            <a:off x="2249488" y="6156325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–2</a:t>
            </a:r>
            <a:r>
              <a:rPr lang="zh-CN" altLang="en-US" sz="24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×(1</a:t>
            </a: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aseline="470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4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Text Box 41"/>
          <p:cNvSpPr txBox="1"/>
          <p:nvPr/>
        </p:nvSpPr>
        <p:spPr>
          <a:xfrm>
            <a:off x="5221288" y="4684713"/>
            <a:ext cx="34147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0,1111; 0.1111111111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7" name="Text Box 42"/>
          <p:cNvSpPr txBox="1"/>
          <p:nvPr/>
        </p:nvSpPr>
        <p:spPr>
          <a:xfrm>
            <a:off x="5221288" y="5175250"/>
            <a:ext cx="34131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1,000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; 0.0000000001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" name="Text Box 43"/>
          <p:cNvSpPr txBox="1"/>
          <p:nvPr/>
        </p:nvSpPr>
        <p:spPr>
          <a:xfrm>
            <a:off x="5221288" y="5665788"/>
            <a:ext cx="323532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1,000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; 1.1111111111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" name="Text Box 44"/>
          <p:cNvSpPr txBox="1"/>
          <p:nvPr/>
        </p:nvSpPr>
        <p:spPr>
          <a:xfrm>
            <a:off x="5221288" y="6156325"/>
            <a:ext cx="34147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0,1111; 1.0000000001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Text Box 45"/>
          <p:cNvSpPr txBox="1"/>
          <p:nvPr/>
        </p:nvSpPr>
        <p:spPr>
          <a:xfrm>
            <a:off x="6440488" y="412908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补码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57" name="矩形 8"/>
          <p:cNvSpPr/>
          <p:nvPr/>
        </p:nvSpPr>
        <p:spPr>
          <a:xfrm>
            <a:off x="8051800" y="44450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6.2.4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58" name="文本框 2"/>
          <p:cNvSpPr txBox="1"/>
          <p:nvPr/>
        </p:nvSpPr>
        <p:spPr>
          <a:xfrm>
            <a:off x="5707063" y="3403600"/>
            <a:ext cx="23939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注意：书上答案有错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Text Box 2"/>
          <p:cNvSpPr txBox="1"/>
          <p:nvPr/>
        </p:nvSpPr>
        <p:spPr>
          <a:xfrm>
            <a:off x="822325" y="990600"/>
            <a:ext cx="83216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当浮点数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尾数为 0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时，不论其阶码为何值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按机器零处理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8" name="Text Box 3"/>
          <p:cNvSpPr txBox="1"/>
          <p:nvPr/>
        </p:nvSpPr>
        <p:spPr>
          <a:xfrm>
            <a:off x="669925" y="244475"/>
            <a:ext cx="3673475" cy="641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机器零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Text Box 4"/>
          <p:cNvSpPr txBox="1"/>
          <p:nvPr/>
        </p:nvSpPr>
        <p:spPr>
          <a:xfrm>
            <a:off x="822325" y="1981200"/>
            <a:ext cx="75596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当浮点数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阶码等于或小于它所表示的最小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数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时，不论尾数为何值，按机器零处理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5"/>
          <p:cNvSpPr txBox="1"/>
          <p:nvPr/>
        </p:nvSpPr>
        <p:spPr>
          <a:xfrm>
            <a:off x="1355725" y="2971800"/>
            <a:ext cx="39020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4    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10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 Box 6"/>
          <p:cNvSpPr txBox="1"/>
          <p:nvPr/>
        </p:nvSpPr>
        <p:spPr>
          <a:xfrm>
            <a:off x="949325" y="5181600"/>
            <a:ext cx="7327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当阶码用移码，尾数用补码表示时，机器零为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2733675" y="5562600"/>
            <a:ext cx="4225925" cy="600075"/>
            <a:chOff x="1722" y="3504"/>
            <a:chExt cx="2662" cy="378"/>
          </a:xfrm>
        </p:grpSpPr>
        <p:sp>
          <p:nvSpPr>
            <p:cNvPr id="65543" name="Text Box 8"/>
            <p:cNvSpPr txBox="1"/>
            <p:nvPr/>
          </p:nvSpPr>
          <p:spPr>
            <a:xfrm>
              <a:off x="1722" y="3552"/>
              <a:ext cx="266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0, 0 0 0 0；0. 0 0               0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44" name="Text Box 9"/>
            <p:cNvSpPr txBox="1"/>
            <p:nvPr/>
          </p:nvSpPr>
          <p:spPr>
            <a:xfrm>
              <a:off x="3504" y="3504"/>
              <a:ext cx="6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   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2574925" y="4403725"/>
            <a:ext cx="5883275" cy="625475"/>
            <a:chOff x="1622" y="2774"/>
            <a:chExt cx="3706" cy="394"/>
          </a:xfrm>
        </p:grpSpPr>
        <p:sp>
          <p:nvSpPr>
            <p:cNvPr id="65546" name="Text Box 11"/>
            <p:cNvSpPr txBox="1"/>
            <p:nvPr/>
          </p:nvSpPr>
          <p:spPr>
            <a:xfrm>
              <a:off x="1622" y="2841"/>
              <a:ext cx="37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1,  0  0  0  0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； 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×.××               ×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47" name="Text Box 12"/>
            <p:cNvSpPr txBox="1"/>
            <p:nvPr/>
          </p:nvSpPr>
          <p:spPr>
            <a:xfrm>
              <a:off x="3980" y="2774"/>
              <a:ext cx="6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1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2590800" y="3900488"/>
            <a:ext cx="5959475" cy="627062"/>
            <a:chOff x="1622" y="2457"/>
            <a:chExt cx="3754" cy="395"/>
          </a:xfrm>
        </p:grpSpPr>
        <p:sp>
          <p:nvSpPr>
            <p:cNvPr id="65549" name="Text Box 14"/>
            <p:cNvSpPr txBox="1"/>
            <p:nvPr/>
          </p:nvSpPr>
          <p:spPr>
            <a:xfrm>
              <a:off x="1622" y="2525"/>
              <a:ext cx="37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×, × × × ×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；   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0. 0  0              0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50" name="Text Box 15"/>
            <p:cNvSpPr txBox="1"/>
            <p:nvPr/>
          </p:nvSpPr>
          <p:spPr>
            <a:xfrm>
              <a:off x="3984" y="2457"/>
              <a:ext cx="6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6" name="Text Box 16"/>
          <p:cNvSpPr txBox="1"/>
          <p:nvPr/>
        </p:nvSpPr>
        <p:spPr>
          <a:xfrm>
            <a:off x="949325" y="6172200"/>
            <a:ext cx="69754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有利于机器中“ 判 0 ” 电路的实现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17"/>
          <p:cNvSpPr txBox="1"/>
          <p:nvPr/>
        </p:nvSpPr>
        <p:spPr>
          <a:xfrm>
            <a:off x="949325" y="3505200"/>
            <a:ext cx="75088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当阶码和尾数都用补码表示时，机器零为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19"/>
          <p:cNvGrpSpPr/>
          <p:nvPr/>
        </p:nvGrpSpPr>
        <p:grpSpPr>
          <a:xfrm>
            <a:off x="188913" y="4495800"/>
            <a:ext cx="3087687" cy="519113"/>
            <a:chOff x="119" y="2832"/>
            <a:chExt cx="1945" cy="327"/>
          </a:xfrm>
        </p:grpSpPr>
        <p:sp>
          <p:nvSpPr>
            <p:cNvPr id="65554" name="Text Box 20"/>
            <p:cNvSpPr txBox="1"/>
            <p:nvPr/>
          </p:nvSpPr>
          <p:spPr>
            <a:xfrm>
              <a:off x="119" y="2832"/>
              <a:ext cx="194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（阶码 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  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16）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55" name="Line 21"/>
            <p:cNvSpPr/>
            <p:nvPr/>
          </p:nvSpPr>
          <p:spPr>
            <a:xfrm>
              <a:off x="1104" y="3003"/>
              <a:ext cx="96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556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6.2.4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36" grpId="0"/>
      <p:bldP spid="3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/>
          </p:cNvSpPr>
          <p:nvPr>
            <p:ph type="title"/>
          </p:nvPr>
        </p:nvSpPr>
        <p:spPr>
          <a:xfrm>
            <a:off x="1187450" y="476250"/>
            <a:ext cx="7129463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6.3 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定点运算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6562" name="Rectangle 3"/>
          <p:cNvSpPr>
            <a:spLocks noGrp="1"/>
          </p:cNvSpPr>
          <p:nvPr>
            <p:ph idx="1"/>
          </p:nvPr>
        </p:nvSpPr>
        <p:spPr>
          <a:xfrm>
            <a:off x="2743200" y="2667000"/>
            <a:ext cx="5072063" cy="2130425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6.3.1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移位运算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6.3.2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加法与减法运算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6.3.3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乘法运算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4" action="ppaction://hlinksldjump"/>
              </a:rPr>
              <a:t>6.3.4 </a:t>
            </a: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4" action="ppaction://hlinksldjump"/>
              </a:rPr>
              <a:t>除法运算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hlinkClick r:id="rId4" action="ppaction://hlinksldjump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6.3.1 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移位运算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67586" name="Rectangle 3"/>
          <p:cNvSpPr>
            <a:spLocks noGrp="1"/>
          </p:cNvSpPr>
          <p:nvPr>
            <p:ph idx="1"/>
          </p:nvPr>
        </p:nvSpPr>
        <p:spPr>
          <a:xfrm>
            <a:off x="1641475" y="2349500"/>
            <a:ext cx="5307013" cy="2159000"/>
          </a:xfrm>
        </p:spPr>
        <p:txBody>
          <a:bodyPr vert="horz" wrap="square" lIns="91440" tIns="45720" rIns="91440" bIns="45720" anchor="t"/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移位的意义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算术移位规则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算术移位的硬件实现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4" action="ppaction://hlinksldjump"/>
              </a:rPr>
              <a:t>算术移位和逻辑移位的区别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hlinkClick r:id="rId4" action="ppaction://hlinksldjump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移位的意义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1306513" y="1844675"/>
            <a:ext cx="2827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15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 = 1500  cm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6"/>
          <p:cNvSpPr txBox="1"/>
          <p:nvPr/>
        </p:nvSpPr>
        <p:spPr>
          <a:xfrm>
            <a:off x="1595438" y="2447925"/>
            <a:ext cx="26828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小数点右移 2 位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7"/>
          <p:cNvSpPr txBox="1"/>
          <p:nvPr/>
        </p:nvSpPr>
        <p:spPr>
          <a:xfrm>
            <a:off x="757238" y="3101975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机器用语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2898775" y="3101975"/>
            <a:ext cx="4302125" cy="1109663"/>
            <a:chOff x="1963" y="2409"/>
            <a:chExt cx="2710" cy="699"/>
          </a:xfrm>
        </p:grpSpPr>
        <p:sp>
          <p:nvSpPr>
            <p:cNvPr id="68614" name="Text Box 9"/>
            <p:cNvSpPr txBox="1"/>
            <p:nvPr/>
          </p:nvSpPr>
          <p:spPr>
            <a:xfrm>
              <a:off x="1963" y="2409"/>
              <a:ext cx="271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15 相对于小数点 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左移 2 位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15" name="Text Box 10"/>
            <p:cNvSpPr txBox="1"/>
            <p:nvPr/>
          </p:nvSpPr>
          <p:spPr>
            <a:xfrm>
              <a:off x="2203" y="2781"/>
              <a:ext cx="18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 小数点不动 ）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673225" y="1868488"/>
            <a:ext cx="1847850" cy="579437"/>
            <a:chOff x="1191" y="1632"/>
            <a:chExt cx="1164" cy="365"/>
          </a:xfrm>
        </p:grpSpPr>
        <p:sp>
          <p:nvSpPr>
            <p:cNvPr id="68617" name="Text Box 12"/>
            <p:cNvSpPr txBox="1"/>
            <p:nvPr/>
          </p:nvSpPr>
          <p:spPr>
            <a:xfrm>
              <a:off x="1191" y="1632"/>
              <a:ext cx="1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18" name="Text Box 13"/>
            <p:cNvSpPr txBox="1"/>
            <p:nvPr/>
          </p:nvSpPr>
          <p:spPr>
            <a:xfrm>
              <a:off x="2175" y="1632"/>
              <a:ext cx="1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" name="Text Box 14"/>
          <p:cNvSpPr txBox="1"/>
          <p:nvPr/>
        </p:nvSpPr>
        <p:spPr>
          <a:xfrm>
            <a:off x="1366838" y="4283075"/>
            <a:ext cx="35734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左移          绝对值扩大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 Box 15"/>
          <p:cNvSpPr txBox="1"/>
          <p:nvPr/>
        </p:nvSpPr>
        <p:spPr>
          <a:xfrm>
            <a:off x="1382713" y="4873625"/>
            <a:ext cx="35734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右移          绝对值缩小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16"/>
          <p:cNvSpPr txBox="1"/>
          <p:nvPr/>
        </p:nvSpPr>
        <p:spPr>
          <a:xfrm>
            <a:off x="468313" y="5464175"/>
            <a:ext cx="84582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在计算机中，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移位与加减配合，能够实现乘除运算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22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5" grpId="0"/>
      <p:bldP spid="26" grpId="0"/>
      <p:bldP spid="2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/>
          </p:cNvSpPr>
          <p:nvPr>
            <p:ph type="title"/>
          </p:nvPr>
        </p:nvSpPr>
        <p:spPr>
          <a:xfrm>
            <a:off x="1187450" y="549275"/>
            <a:ext cx="7696200" cy="5334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算术移位规则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" name="Rectangle 3"/>
          <p:cNvSpPr/>
          <p:nvPr/>
        </p:nvSpPr>
        <p:spPr>
          <a:xfrm>
            <a:off x="6111875" y="5414963"/>
            <a:ext cx="1700213" cy="67786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6111875" y="4738688"/>
            <a:ext cx="1700213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右移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添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Rectangle 5"/>
          <p:cNvSpPr/>
          <p:nvPr/>
        </p:nvSpPr>
        <p:spPr>
          <a:xfrm>
            <a:off x="6111875" y="4060825"/>
            <a:ext cx="1700213" cy="6778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左移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添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6111875" y="3344863"/>
            <a:ext cx="1700213" cy="71596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Rectangle 7"/>
          <p:cNvSpPr/>
          <p:nvPr/>
        </p:nvSpPr>
        <p:spPr>
          <a:xfrm>
            <a:off x="2792413" y="5414963"/>
            <a:ext cx="3319462" cy="67786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反       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Rectangle 8"/>
          <p:cNvSpPr/>
          <p:nvPr/>
        </p:nvSpPr>
        <p:spPr>
          <a:xfrm>
            <a:off x="2792413" y="4060825"/>
            <a:ext cx="3319462" cy="1354138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补       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2792413" y="3344863"/>
            <a:ext cx="3319462" cy="71596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原       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1335088" y="3344863"/>
            <a:ext cx="1457325" cy="274796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负数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Rectangle 11"/>
          <p:cNvSpPr/>
          <p:nvPr/>
        </p:nvSpPr>
        <p:spPr>
          <a:xfrm>
            <a:off x="6111875" y="2668588"/>
            <a:ext cx="1700213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Rectangle 12"/>
          <p:cNvSpPr/>
          <p:nvPr/>
        </p:nvSpPr>
        <p:spPr>
          <a:xfrm>
            <a:off x="2792413" y="2668588"/>
            <a:ext cx="3319462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原码、补码、反码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Rectangle 13"/>
          <p:cNvSpPr/>
          <p:nvPr/>
        </p:nvSpPr>
        <p:spPr>
          <a:xfrm>
            <a:off x="1335088" y="2668588"/>
            <a:ext cx="1457325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正数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Rectangle 14"/>
          <p:cNvSpPr/>
          <p:nvPr/>
        </p:nvSpPr>
        <p:spPr>
          <a:xfrm>
            <a:off x="6111875" y="2008188"/>
            <a:ext cx="1700213" cy="660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添补代码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Rectangle 15"/>
          <p:cNvSpPr/>
          <p:nvPr/>
        </p:nvSpPr>
        <p:spPr>
          <a:xfrm>
            <a:off x="2792413" y="2008188"/>
            <a:ext cx="3319462" cy="660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码     制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1335088" y="2008188"/>
            <a:ext cx="6477000" cy="4084637"/>
            <a:chOff x="960" y="1136"/>
            <a:chExt cx="4080" cy="2573"/>
          </a:xfrm>
        </p:grpSpPr>
        <p:sp>
          <p:nvSpPr>
            <p:cNvPr id="69648" name="Rectangle 17"/>
            <p:cNvSpPr/>
            <p:nvPr/>
          </p:nvSpPr>
          <p:spPr>
            <a:xfrm>
              <a:off x="960" y="1136"/>
              <a:ext cx="918" cy="41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endParaRPr lang="zh-CN" altLang="en-US" sz="28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9" name="Line 18"/>
            <p:cNvSpPr/>
            <p:nvPr/>
          </p:nvSpPr>
          <p:spPr>
            <a:xfrm>
              <a:off x="960" y="1136"/>
              <a:ext cx="408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9650" name="Line 19"/>
            <p:cNvSpPr/>
            <p:nvPr/>
          </p:nvSpPr>
          <p:spPr>
            <a:xfrm>
              <a:off x="960" y="1552"/>
              <a:ext cx="40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9651" name="Line 20"/>
            <p:cNvSpPr/>
            <p:nvPr/>
          </p:nvSpPr>
          <p:spPr>
            <a:xfrm>
              <a:off x="960" y="1978"/>
              <a:ext cx="408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9652" name="Line 21"/>
            <p:cNvSpPr/>
            <p:nvPr/>
          </p:nvSpPr>
          <p:spPr>
            <a:xfrm>
              <a:off x="960" y="3709"/>
              <a:ext cx="408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9653" name="Line 22"/>
            <p:cNvSpPr/>
            <p:nvPr/>
          </p:nvSpPr>
          <p:spPr>
            <a:xfrm>
              <a:off x="960" y="1136"/>
              <a:ext cx="0" cy="2573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9654" name="Line 23"/>
            <p:cNvSpPr/>
            <p:nvPr/>
          </p:nvSpPr>
          <p:spPr>
            <a:xfrm>
              <a:off x="1878" y="1136"/>
              <a:ext cx="0" cy="257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9655" name="Line 24"/>
            <p:cNvSpPr/>
            <p:nvPr/>
          </p:nvSpPr>
          <p:spPr>
            <a:xfrm>
              <a:off x="3969" y="1136"/>
              <a:ext cx="0" cy="257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9656" name="Line 25"/>
            <p:cNvSpPr/>
            <p:nvPr/>
          </p:nvSpPr>
          <p:spPr>
            <a:xfrm>
              <a:off x="5040" y="1136"/>
              <a:ext cx="0" cy="2573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9657" name="Line 26"/>
            <p:cNvSpPr/>
            <p:nvPr/>
          </p:nvSpPr>
          <p:spPr>
            <a:xfrm>
              <a:off x="1878" y="2429"/>
              <a:ext cx="316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9658" name="Line 27"/>
            <p:cNvSpPr/>
            <p:nvPr/>
          </p:nvSpPr>
          <p:spPr>
            <a:xfrm>
              <a:off x="1878" y="3282"/>
              <a:ext cx="316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9659" name="Line 28"/>
            <p:cNvSpPr/>
            <p:nvPr/>
          </p:nvSpPr>
          <p:spPr>
            <a:xfrm>
              <a:off x="3969" y="2856"/>
              <a:ext cx="107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37" name="Text Box 29"/>
          <p:cNvSpPr txBox="1"/>
          <p:nvPr/>
        </p:nvSpPr>
        <p:spPr>
          <a:xfrm>
            <a:off x="1395413" y="1392238"/>
            <a:ext cx="19700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符号位不变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1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结论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442325" cy="5327650"/>
          </a:xfr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1" fontAlgn="base" latinLnBrk="0" hangingPunct="1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机器数为正时，不论左移或右移，添补代码均为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。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由于负数的原码其数值部分与真值相同，故在移位时只要使符号位不变，其空位均添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。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负数的反码其各位除符号位外与负数的原码正好相反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故移位后所添的代码与原码相反，全部添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。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ts val="33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任意负数的补码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,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当对其由低位向高位找到第一个“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1”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时，在此“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1”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左边的各位均与对应的反码相同，而在此“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1”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右边的各位（包括此“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1”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在内）均与对应的原码相同。故负数的补码左移时，因空位出现在低位，则添补的代码与原码相同，即添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；右移时因空位出现在高位，则添补的代码应与反码相同，即添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。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70659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23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2707">
                                            <p:txEl>
                                              <p:charRg st="23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6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2707">
                                            <p:txEl>
                                              <p:charRg st="62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106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707">
                                            <p:txEl>
                                              <p:charRg st="106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nimBg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机器数与真值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38912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41438"/>
            <a:ext cx="8075613" cy="4032250"/>
          </a:xfr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对有符号数而言，符号的“正”、“负”机器是无法识别的，但由于“正”、“负”恰好是两种截然不同的状态，如果用“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0”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表示“正”，用“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1”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表示“负”，这样符号也被数字化了，并且规定将它放在有效数字的前面，这样就组成了有符号数。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把符号“数字化”的数叫做机器数，而把带“＋”或“－”符号的数叫做真值。一旦符号数字化后，符号和数值就形成了一种新的编码。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15363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charRg st="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123">
                                            <p:txEl>
                                              <p:charRg st="0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charRg st="111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9123">
                                            <p:txEl>
                                              <p:charRg st="111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animBg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Text Box 2"/>
          <p:cNvSpPr txBox="1"/>
          <p:nvPr/>
        </p:nvSpPr>
        <p:spPr>
          <a:xfrm>
            <a:off x="381000" y="228600"/>
            <a:ext cx="14430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例6.16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875" name="Text Box 3"/>
          <p:cNvSpPr txBox="1"/>
          <p:nvPr/>
        </p:nvSpPr>
        <p:spPr>
          <a:xfrm>
            <a:off x="609600" y="838200"/>
            <a:ext cx="8153400" cy="13731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设机器数字长为 8 位（含１位符号位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写出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+26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时，三种机器数左、右移一位和两位后的表示形式及对应的真值，并分析结果的正确性。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876" name="Text Box 4"/>
          <p:cNvSpPr txBox="1"/>
          <p:nvPr/>
        </p:nvSpPr>
        <p:spPr>
          <a:xfrm>
            <a:off x="898525" y="22098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877" name="Text Box 5"/>
          <p:cNvSpPr txBox="1"/>
          <p:nvPr/>
        </p:nvSpPr>
        <p:spPr>
          <a:xfrm>
            <a:off x="2422525" y="2209800"/>
            <a:ext cx="13604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+26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878" name="Text Box 6"/>
          <p:cNvSpPr txBox="1"/>
          <p:nvPr/>
        </p:nvSpPr>
        <p:spPr>
          <a:xfrm>
            <a:off x="1854200" y="2681288"/>
            <a:ext cx="5994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则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0,0011010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879" name="Rectangle 7"/>
          <p:cNvSpPr/>
          <p:nvPr/>
        </p:nvSpPr>
        <p:spPr>
          <a:xfrm>
            <a:off x="5943600" y="6021388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 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880" name="Rectangle 8"/>
          <p:cNvSpPr/>
          <p:nvPr/>
        </p:nvSpPr>
        <p:spPr>
          <a:xfrm>
            <a:off x="3556000" y="602138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0,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00110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8" name="Rectangle 9"/>
          <p:cNvSpPr/>
          <p:nvPr/>
        </p:nvSpPr>
        <p:spPr>
          <a:xfrm>
            <a:off x="1524000" y="6021388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882" name="Rectangle 10"/>
          <p:cNvSpPr/>
          <p:nvPr/>
        </p:nvSpPr>
        <p:spPr>
          <a:xfrm>
            <a:off x="5943600" y="5565775"/>
            <a:ext cx="20574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+13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883" name="Rectangle 11"/>
          <p:cNvSpPr/>
          <p:nvPr/>
        </p:nvSpPr>
        <p:spPr>
          <a:xfrm>
            <a:off x="3556000" y="5565775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0,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001101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885" name="Rectangle 13"/>
          <p:cNvSpPr/>
          <p:nvPr/>
        </p:nvSpPr>
        <p:spPr>
          <a:xfrm>
            <a:off x="5943600" y="5110163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+104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886" name="Rectangle 14"/>
          <p:cNvSpPr/>
          <p:nvPr/>
        </p:nvSpPr>
        <p:spPr>
          <a:xfrm>
            <a:off x="3556000" y="5110163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0,11010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93" name="Rectangle 15"/>
          <p:cNvSpPr/>
          <p:nvPr/>
        </p:nvSpPr>
        <p:spPr>
          <a:xfrm>
            <a:off x="1524000" y="5110163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endParaRPr lang="zh-CN" altLang="en-US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888" name="Rectangle 16"/>
          <p:cNvSpPr/>
          <p:nvPr/>
        </p:nvSpPr>
        <p:spPr>
          <a:xfrm>
            <a:off x="5943600" y="4654550"/>
            <a:ext cx="20574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889" name="Rectangle 17"/>
          <p:cNvSpPr/>
          <p:nvPr/>
        </p:nvSpPr>
        <p:spPr>
          <a:xfrm>
            <a:off x="3556000" y="4654550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0,011010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890" name="Rectangle 18"/>
          <p:cNvSpPr/>
          <p:nvPr/>
        </p:nvSpPr>
        <p:spPr>
          <a:xfrm>
            <a:off x="5943600" y="4198938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+26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891" name="Rectangle 19"/>
          <p:cNvSpPr/>
          <p:nvPr/>
        </p:nvSpPr>
        <p:spPr>
          <a:xfrm>
            <a:off x="3556000" y="419893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0,0011010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892" name="Rectangle 20"/>
          <p:cNvSpPr/>
          <p:nvPr/>
        </p:nvSpPr>
        <p:spPr>
          <a:xfrm>
            <a:off x="1524000" y="4198938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移位前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1524000" y="3287713"/>
            <a:ext cx="6477000" cy="3189287"/>
            <a:chOff x="960" y="2071"/>
            <a:chExt cx="4080" cy="2009"/>
          </a:xfrm>
        </p:grpSpPr>
        <p:sp>
          <p:nvSpPr>
            <p:cNvPr id="71700" name="Rectangle 22"/>
            <p:cNvSpPr/>
            <p:nvPr/>
          </p:nvSpPr>
          <p:spPr>
            <a:xfrm>
              <a:off x="2240" y="2358"/>
              <a:ext cx="150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=[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=[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反</a:t>
              </a:r>
              <a:endPara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01" name="Rectangle 23"/>
            <p:cNvSpPr/>
            <p:nvPr/>
          </p:nvSpPr>
          <p:spPr>
            <a:xfrm>
              <a:off x="3744" y="2071"/>
              <a:ext cx="1296" cy="5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对应的真值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02" name="Rectangle 24"/>
            <p:cNvSpPr/>
            <p:nvPr/>
          </p:nvSpPr>
          <p:spPr>
            <a:xfrm>
              <a:off x="2240" y="2071"/>
              <a:ext cx="150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机    器    数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03" name="Rectangle 25"/>
            <p:cNvSpPr/>
            <p:nvPr/>
          </p:nvSpPr>
          <p:spPr>
            <a:xfrm>
              <a:off x="960" y="2071"/>
              <a:ext cx="1280" cy="5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移位操作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1704" name="Group 26"/>
            <p:cNvGrpSpPr/>
            <p:nvPr/>
          </p:nvGrpSpPr>
          <p:grpSpPr>
            <a:xfrm>
              <a:off x="960" y="2071"/>
              <a:ext cx="4080" cy="2009"/>
              <a:chOff x="960" y="2071"/>
              <a:chExt cx="4080" cy="2009"/>
            </a:xfrm>
          </p:grpSpPr>
          <p:sp>
            <p:nvSpPr>
              <p:cNvPr id="71705" name="Line 27"/>
              <p:cNvSpPr/>
              <p:nvPr/>
            </p:nvSpPr>
            <p:spPr>
              <a:xfrm>
                <a:off x="960" y="2071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1706" name="Line 28"/>
              <p:cNvSpPr/>
              <p:nvPr/>
            </p:nvSpPr>
            <p:spPr>
              <a:xfrm>
                <a:off x="960" y="2645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1707" name="Line 29"/>
              <p:cNvSpPr/>
              <p:nvPr/>
            </p:nvSpPr>
            <p:spPr>
              <a:xfrm>
                <a:off x="960" y="2932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1708" name="Line 30"/>
              <p:cNvSpPr/>
              <p:nvPr/>
            </p:nvSpPr>
            <p:spPr>
              <a:xfrm>
                <a:off x="960" y="3219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1709" name="Line 31"/>
              <p:cNvSpPr/>
              <p:nvPr/>
            </p:nvSpPr>
            <p:spPr>
              <a:xfrm>
                <a:off x="960" y="3506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1710" name="Line 32"/>
              <p:cNvSpPr/>
              <p:nvPr/>
            </p:nvSpPr>
            <p:spPr>
              <a:xfrm>
                <a:off x="960" y="3793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1711" name="Line 33"/>
              <p:cNvSpPr/>
              <p:nvPr/>
            </p:nvSpPr>
            <p:spPr>
              <a:xfrm>
                <a:off x="960" y="4080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1712" name="Line 34"/>
              <p:cNvSpPr/>
              <p:nvPr/>
            </p:nvSpPr>
            <p:spPr>
              <a:xfrm>
                <a:off x="960" y="2071"/>
                <a:ext cx="0" cy="2009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1713" name="Line 35"/>
              <p:cNvSpPr/>
              <p:nvPr/>
            </p:nvSpPr>
            <p:spPr>
              <a:xfrm>
                <a:off x="2240" y="2071"/>
                <a:ext cx="0" cy="200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1714" name="Line 36"/>
              <p:cNvSpPr/>
              <p:nvPr/>
            </p:nvSpPr>
            <p:spPr>
              <a:xfrm>
                <a:off x="3744" y="2071"/>
                <a:ext cx="0" cy="200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1715" name="Line 37"/>
              <p:cNvSpPr/>
              <p:nvPr/>
            </p:nvSpPr>
            <p:spPr>
              <a:xfrm>
                <a:off x="5040" y="2071"/>
                <a:ext cx="0" cy="2009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1716" name="Line 38"/>
              <p:cNvSpPr/>
              <p:nvPr/>
            </p:nvSpPr>
            <p:spPr>
              <a:xfrm>
                <a:off x="2240" y="2358"/>
                <a:ext cx="150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719923" name="Text Box 51"/>
          <p:cNvSpPr txBox="1"/>
          <p:nvPr/>
        </p:nvSpPr>
        <p:spPr>
          <a:xfrm>
            <a:off x="3730625" y="2209800"/>
            <a:ext cx="165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+11010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927" name="Rectangle 55"/>
          <p:cNvSpPr/>
          <p:nvPr/>
        </p:nvSpPr>
        <p:spPr>
          <a:xfrm>
            <a:off x="1519238" y="4638675"/>
            <a:ext cx="2032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左移一位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928" name="Rectangle 56"/>
          <p:cNvSpPr/>
          <p:nvPr/>
        </p:nvSpPr>
        <p:spPr>
          <a:xfrm>
            <a:off x="1519238" y="5084763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左移两位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929" name="Rectangle 57"/>
          <p:cNvSpPr/>
          <p:nvPr/>
        </p:nvSpPr>
        <p:spPr>
          <a:xfrm>
            <a:off x="1519238" y="5561013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右移一位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9931" name="Rectangle 59"/>
          <p:cNvSpPr/>
          <p:nvPr/>
        </p:nvSpPr>
        <p:spPr>
          <a:xfrm>
            <a:off x="1519238" y="5992813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右移两位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22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1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1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1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1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1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1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1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/>
      <p:bldP spid="719876" grpId="0"/>
      <p:bldP spid="719877" grpId="0"/>
      <p:bldP spid="719878" grpId="0"/>
      <p:bldP spid="719879" grpId="0"/>
      <p:bldP spid="719880" grpId="0"/>
      <p:bldP spid="719882" grpId="0"/>
      <p:bldP spid="719883" grpId="0"/>
      <p:bldP spid="719885" grpId="0"/>
      <p:bldP spid="719886" grpId="0"/>
      <p:bldP spid="719888" grpId="0"/>
      <p:bldP spid="719889" grpId="0"/>
      <p:bldP spid="719890" grpId="0"/>
      <p:bldP spid="719891" grpId="0"/>
      <p:bldP spid="719892" grpId="0"/>
      <p:bldP spid="719923" grpId="0"/>
      <p:bldP spid="719927" grpId="0"/>
      <p:bldP spid="719928" grpId="0"/>
      <p:bldP spid="719929" grpId="0"/>
      <p:bldP spid="7199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Text Box 2"/>
          <p:cNvSpPr txBox="1"/>
          <p:nvPr/>
        </p:nvSpPr>
        <p:spPr>
          <a:xfrm>
            <a:off x="381000" y="228600"/>
            <a:ext cx="14430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例6.17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899" name="Text Box 3"/>
          <p:cNvSpPr txBox="1"/>
          <p:nvPr/>
        </p:nvSpPr>
        <p:spPr>
          <a:xfrm>
            <a:off x="609600" y="838200"/>
            <a:ext cx="8153400" cy="16922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5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设机器数字长为 8 位（含１位符号位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写出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–26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时，三种机器数左、右移一位和两位后的表示形式及对应的真值，并分析结果的正确性。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00" name="Text Box 4"/>
          <p:cNvSpPr txBox="1"/>
          <p:nvPr/>
        </p:nvSpPr>
        <p:spPr>
          <a:xfrm>
            <a:off x="898525" y="267176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01" name="Text Box 5"/>
          <p:cNvSpPr txBox="1"/>
          <p:nvPr/>
        </p:nvSpPr>
        <p:spPr>
          <a:xfrm>
            <a:off x="2422525" y="2671763"/>
            <a:ext cx="19208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– 26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02" name="Rectangle 6"/>
          <p:cNvSpPr/>
          <p:nvPr/>
        </p:nvSpPr>
        <p:spPr>
          <a:xfrm>
            <a:off x="5853113" y="5783263"/>
            <a:ext cx="22098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– 6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03" name="Rectangle 7"/>
          <p:cNvSpPr/>
          <p:nvPr/>
        </p:nvSpPr>
        <p:spPr>
          <a:xfrm>
            <a:off x="3556000" y="5783263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00110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04" name="Rectangle 8"/>
          <p:cNvSpPr/>
          <p:nvPr/>
        </p:nvSpPr>
        <p:spPr>
          <a:xfrm>
            <a:off x="5810250" y="5327650"/>
            <a:ext cx="22098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– 13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05" name="Rectangle 9"/>
          <p:cNvSpPr/>
          <p:nvPr/>
        </p:nvSpPr>
        <p:spPr>
          <a:xfrm>
            <a:off x="3556000" y="5327650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001101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06" name="Rectangle 10"/>
          <p:cNvSpPr/>
          <p:nvPr/>
        </p:nvSpPr>
        <p:spPr>
          <a:xfrm>
            <a:off x="5734050" y="4872038"/>
            <a:ext cx="2286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– 104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07" name="Rectangle 11"/>
          <p:cNvSpPr/>
          <p:nvPr/>
        </p:nvSpPr>
        <p:spPr>
          <a:xfrm>
            <a:off x="3556000" y="487203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1,11010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08" name="Rectangle 12"/>
          <p:cNvSpPr/>
          <p:nvPr/>
        </p:nvSpPr>
        <p:spPr>
          <a:xfrm>
            <a:off x="5791200" y="4419600"/>
            <a:ext cx="22098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– 52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09" name="Rectangle 13"/>
          <p:cNvSpPr/>
          <p:nvPr/>
        </p:nvSpPr>
        <p:spPr>
          <a:xfrm>
            <a:off x="3556000" y="4416425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1,011010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10" name="Rectangle 14"/>
          <p:cNvSpPr/>
          <p:nvPr/>
        </p:nvSpPr>
        <p:spPr>
          <a:xfrm>
            <a:off x="5734050" y="3960813"/>
            <a:ext cx="2286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– 26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11" name="Rectangle 15"/>
          <p:cNvSpPr/>
          <p:nvPr/>
        </p:nvSpPr>
        <p:spPr>
          <a:xfrm>
            <a:off x="3556000" y="3960813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1,0011010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12" name="Rectangle 16"/>
          <p:cNvSpPr/>
          <p:nvPr/>
        </p:nvSpPr>
        <p:spPr>
          <a:xfrm>
            <a:off x="1524000" y="3960813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移位前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1524000" y="3419475"/>
            <a:ext cx="6477000" cy="2828925"/>
            <a:chOff x="960" y="2154"/>
            <a:chExt cx="4080" cy="1782"/>
          </a:xfrm>
        </p:grpSpPr>
        <p:grpSp>
          <p:nvGrpSpPr>
            <p:cNvPr id="72721" name="Group 18"/>
            <p:cNvGrpSpPr/>
            <p:nvPr/>
          </p:nvGrpSpPr>
          <p:grpSpPr>
            <a:xfrm>
              <a:off x="960" y="2154"/>
              <a:ext cx="4080" cy="1782"/>
              <a:chOff x="960" y="2154"/>
              <a:chExt cx="4080" cy="1782"/>
            </a:xfrm>
          </p:grpSpPr>
          <p:sp>
            <p:nvSpPr>
              <p:cNvPr id="72722" name="Rectangle 19"/>
              <p:cNvSpPr/>
              <p:nvPr/>
            </p:nvSpPr>
            <p:spPr>
              <a:xfrm>
                <a:off x="3744" y="2197"/>
                <a:ext cx="1296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对应的真值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23" name="Rectangle 20"/>
              <p:cNvSpPr/>
              <p:nvPr/>
            </p:nvSpPr>
            <p:spPr>
              <a:xfrm>
                <a:off x="2240" y="2203"/>
                <a:ext cx="1504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机    器    数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24" name="Rectangle 21"/>
              <p:cNvSpPr/>
              <p:nvPr/>
            </p:nvSpPr>
            <p:spPr>
              <a:xfrm>
                <a:off x="960" y="2202"/>
                <a:ext cx="1280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移位操作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72725" name="Group 22"/>
              <p:cNvGrpSpPr/>
              <p:nvPr/>
            </p:nvGrpSpPr>
            <p:grpSpPr>
              <a:xfrm>
                <a:off x="960" y="2154"/>
                <a:ext cx="4080" cy="1782"/>
                <a:chOff x="960" y="2154"/>
                <a:chExt cx="4080" cy="1782"/>
              </a:xfrm>
            </p:grpSpPr>
            <p:sp>
              <p:nvSpPr>
                <p:cNvPr id="72726" name="Line 23"/>
                <p:cNvSpPr/>
                <p:nvPr/>
              </p:nvSpPr>
              <p:spPr>
                <a:xfrm>
                  <a:off x="960" y="2154"/>
                  <a:ext cx="4080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727" name="Line 24"/>
                <p:cNvSpPr/>
                <p:nvPr/>
              </p:nvSpPr>
              <p:spPr>
                <a:xfrm>
                  <a:off x="960" y="2495"/>
                  <a:ext cx="408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728" name="Line 25"/>
                <p:cNvSpPr/>
                <p:nvPr/>
              </p:nvSpPr>
              <p:spPr>
                <a:xfrm>
                  <a:off x="960" y="2782"/>
                  <a:ext cx="408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729" name="Line 26"/>
                <p:cNvSpPr/>
                <p:nvPr/>
              </p:nvSpPr>
              <p:spPr>
                <a:xfrm>
                  <a:off x="960" y="3069"/>
                  <a:ext cx="408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730" name="Line 27"/>
                <p:cNvSpPr/>
                <p:nvPr/>
              </p:nvSpPr>
              <p:spPr>
                <a:xfrm>
                  <a:off x="960" y="3356"/>
                  <a:ext cx="408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731" name="Line 28"/>
                <p:cNvSpPr/>
                <p:nvPr/>
              </p:nvSpPr>
              <p:spPr>
                <a:xfrm>
                  <a:off x="960" y="3643"/>
                  <a:ext cx="408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732" name="Line 29"/>
                <p:cNvSpPr/>
                <p:nvPr/>
              </p:nvSpPr>
              <p:spPr>
                <a:xfrm>
                  <a:off x="960" y="3930"/>
                  <a:ext cx="4080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733" name="Line 30"/>
                <p:cNvSpPr/>
                <p:nvPr/>
              </p:nvSpPr>
              <p:spPr>
                <a:xfrm>
                  <a:off x="960" y="2154"/>
                  <a:ext cx="0" cy="1782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734" name="Line 31"/>
                <p:cNvSpPr/>
                <p:nvPr/>
              </p:nvSpPr>
              <p:spPr>
                <a:xfrm>
                  <a:off x="2240" y="2154"/>
                  <a:ext cx="0" cy="178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72735" name="Line 32"/>
                <p:cNvSpPr/>
                <p:nvPr/>
              </p:nvSpPr>
              <p:spPr>
                <a:xfrm>
                  <a:off x="3744" y="2154"/>
                  <a:ext cx="0" cy="178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72736" name="Line 33"/>
            <p:cNvSpPr/>
            <p:nvPr/>
          </p:nvSpPr>
          <p:spPr>
            <a:xfrm>
              <a:off x="5040" y="2154"/>
              <a:ext cx="0" cy="178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720944" name="Text Box 48"/>
          <p:cNvSpPr txBox="1"/>
          <p:nvPr/>
        </p:nvSpPr>
        <p:spPr>
          <a:xfrm>
            <a:off x="609600" y="335756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原码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45" name="Text Box 49"/>
          <p:cNvSpPr txBox="1"/>
          <p:nvPr/>
        </p:nvSpPr>
        <p:spPr>
          <a:xfrm>
            <a:off x="3765550" y="2671763"/>
            <a:ext cx="17208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– 11010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48" name="Rectangle 52"/>
          <p:cNvSpPr/>
          <p:nvPr/>
        </p:nvSpPr>
        <p:spPr>
          <a:xfrm>
            <a:off x="1519238" y="4395788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左移一位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49" name="Rectangle 53"/>
          <p:cNvSpPr/>
          <p:nvPr/>
        </p:nvSpPr>
        <p:spPr>
          <a:xfrm>
            <a:off x="1519238" y="4841875"/>
            <a:ext cx="2032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左移两位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50" name="Rectangle 54"/>
          <p:cNvSpPr/>
          <p:nvPr/>
        </p:nvSpPr>
        <p:spPr>
          <a:xfrm>
            <a:off x="1519238" y="5303838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右移一位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0951" name="Rectangle 55"/>
          <p:cNvSpPr/>
          <p:nvPr/>
        </p:nvSpPr>
        <p:spPr>
          <a:xfrm>
            <a:off x="1519238" y="5762625"/>
            <a:ext cx="2032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右移两位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43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/>
      <p:bldP spid="720900" grpId="0"/>
      <p:bldP spid="720901" grpId="0"/>
      <p:bldP spid="720902" grpId="0"/>
      <p:bldP spid="720903" grpId="0"/>
      <p:bldP spid="720904" grpId="0"/>
      <p:bldP spid="720905" grpId="0"/>
      <p:bldP spid="720906" grpId="0"/>
      <p:bldP spid="720907" grpId="0"/>
      <p:bldP spid="720908" grpId="0"/>
      <p:bldP spid="720909" grpId="0"/>
      <p:bldP spid="720910" grpId="0"/>
      <p:bldP spid="720911" grpId="0"/>
      <p:bldP spid="720912" grpId="0"/>
      <p:bldP spid="720944" grpId="0"/>
      <p:bldP spid="720945" grpId="0"/>
      <p:bldP spid="720948" grpId="0"/>
      <p:bldP spid="720949" grpId="0"/>
      <p:bldP spid="720950" grpId="0"/>
      <p:bldP spid="72095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1922" name="Rectangle 2"/>
          <p:cNvSpPr/>
          <p:nvPr/>
        </p:nvSpPr>
        <p:spPr>
          <a:xfrm>
            <a:off x="5734050" y="6021388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– 6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23" name="Rectangle 3"/>
          <p:cNvSpPr/>
          <p:nvPr/>
        </p:nvSpPr>
        <p:spPr>
          <a:xfrm>
            <a:off x="3327400" y="602138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11001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24" name="Rectangle 4"/>
          <p:cNvSpPr/>
          <p:nvPr/>
        </p:nvSpPr>
        <p:spPr>
          <a:xfrm>
            <a:off x="5715000" y="5565775"/>
            <a:ext cx="20574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– 13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25" name="Rectangle 5"/>
          <p:cNvSpPr/>
          <p:nvPr/>
        </p:nvSpPr>
        <p:spPr>
          <a:xfrm>
            <a:off x="3327400" y="5565775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110010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26" name="Rectangle 6"/>
          <p:cNvSpPr/>
          <p:nvPr/>
        </p:nvSpPr>
        <p:spPr>
          <a:xfrm>
            <a:off x="5524500" y="5110163"/>
            <a:ext cx="2286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– 104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27" name="Rectangle 7"/>
          <p:cNvSpPr/>
          <p:nvPr/>
        </p:nvSpPr>
        <p:spPr>
          <a:xfrm>
            <a:off x="3327400" y="5110163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1,00101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28" name="Rectangle 8"/>
          <p:cNvSpPr/>
          <p:nvPr/>
        </p:nvSpPr>
        <p:spPr>
          <a:xfrm>
            <a:off x="5715000" y="4654550"/>
            <a:ext cx="20574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– 52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29" name="Rectangle 9"/>
          <p:cNvSpPr/>
          <p:nvPr/>
        </p:nvSpPr>
        <p:spPr>
          <a:xfrm>
            <a:off x="3327400" y="4654550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1,100101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30" name="Rectangle 10"/>
          <p:cNvSpPr/>
          <p:nvPr/>
        </p:nvSpPr>
        <p:spPr>
          <a:xfrm>
            <a:off x="5734050" y="4198938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– 26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31" name="Rectangle 11"/>
          <p:cNvSpPr/>
          <p:nvPr/>
        </p:nvSpPr>
        <p:spPr>
          <a:xfrm>
            <a:off x="3327400" y="419893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1,1100101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32" name="Rectangle 12"/>
          <p:cNvSpPr/>
          <p:nvPr/>
        </p:nvSpPr>
        <p:spPr>
          <a:xfrm>
            <a:off x="1295400" y="4198938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移位前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295400" y="3657600"/>
            <a:ext cx="6477000" cy="2828925"/>
            <a:chOff x="816" y="2304"/>
            <a:chExt cx="4080" cy="1782"/>
          </a:xfrm>
        </p:grpSpPr>
        <p:sp>
          <p:nvSpPr>
            <p:cNvPr id="73741" name="Rectangle 14"/>
            <p:cNvSpPr/>
            <p:nvPr/>
          </p:nvSpPr>
          <p:spPr>
            <a:xfrm>
              <a:off x="3600" y="2347"/>
              <a:ext cx="1296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对应的真值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2" name="Rectangle 15"/>
            <p:cNvSpPr/>
            <p:nvPr/>
          </p:nvSpPr>
          <p:spPr>
            <a:xfrm>
              <a:off x="2096" y="2353"/>
              <a:ext cx="150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机    器    数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3" name="Rectangle 16"/>
            <p:cNvSpPr/>
            <p:nvPr/>
          </p:nvSpPr>
          <p:spPr>
            <a:xfrm>
              <a:off x="816" y="2352"/>
              <a:ext cx="1280" cy="2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移位操作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3744" name="Group 17"/>
            <p:cNvGrpSpPr/>
            <p:nvPr/>
          </p:nvGrpSpPr>
          <p:grpSpPr>
            <a:xfrm>
              <a:off x="816" y="2304"/>
              <a:ext cx="4080" cy="1782"/>
              <a:chOff x="816" y="2304"/>
              <a:chExt cx="4080" cy="1782"/>
            </a:xfrm>
          </p:grpSpPr>
          <p:sp>
            <p:nvSpPr>
              <p:cNvPr id="73745" name="Line 18"/>
              <p:cNvSpPr/>
              <p:nvPr/>
            </p:nvSpPr>
            <p:spPr>
              <a:xfrm>
                <a:off x="816" y="2304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46" name="Line 19"/>
              <p:cNvSpPr/>
              <p:nvPr/>
            </p:nvSpPr>
            <p:spPr>
              <a:xfrm>
                <a:off x="816" y="2645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47" name="Line 20"/>
              <p:cNvSpPr/>
              <p:nvPr/>
            </p:nvSpPr>
            <p:spPr>
              <a:xfrm>
                <a:off x="816" y="2932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48" name="Line 21"/>
              <p:cNvSpPr/>
              <p:nvPr/>
            </p:nvSpPr>
            <p:spPr>
              <a:xfrm>
                <a:off x="816" y="3219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49" name="Line 22"/>
              <p:cNvSpPr/>
              <p:nvPr/>
            </p:nvSpPr>
            <p:spPr>
              <a:xfrm>
                <a:off x="816" y="3506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50" name="Line 23"/>
              <p:cNvSpPr/>
              <p:nvPr/>
            </p:nvSpPr>
            <p:spPr>
              <a:xfrm>
                <a:off x="816" y="3793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51" name="Line 24"/>
              <p:cNvSpPr/>
              <p:nvPr/>
            </p:nvSpPr>
            <p:spPr>
              <a:xfrm>
                <a:off x="816" y="4080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52" name="Line 25"/>
              <p:cNvSpPr/>
              <p:nvPr/>
            </p:nvSpPr>
            <p:spPr>
              <a:xfrm>
                <a:off x="816" y="2304"/>
                <a:ext cx="0" cy="178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53" name="Line 26"/>
              <p:cNvSpPr/>
              <p:nvPr/>
            </p:nvSpPr>
            <p:spPr>
              <a:xfrm>
                <a:off x="2096" y="2304"/>
                <a:ext cx="0" cy="178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54" name="Line 27"/>
              <p:cNvSpPr/>
              <p:nvPr/>
            </p:nvSpPr>
            <p:spPr>
              <a:xfrm>
                <a:off x="3600" y="2304"/>
                <a:ext cx="0" cy="178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55" name="Line 28"/>
              <p:cNvSpPr/>
              <p:nvPr/>
            </p:nvSpPr>
            <p:spPr>
              <a:xfrm>
                <a:off x="4896" y="2304"/>
                <a:ext cx="0" cy="178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721961" name="Rectangle 41"/>
          <p:cNvSpPr/>
          <p:nvPr/>
        </p:nvSpPr>
        <p:spPr>
          <a:xfrm>
            <a:off x="5734050" y="2973388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– 7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62" name="Rectangle 42"/>
          <p:cNvSpPr/>
          <p:nvPr/>
        </p:nvSpPr>
        <p:spPr>
          <a:xfrm>
            <a:off x="3327400" y="297338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11001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63" name="Rectangle 43"/>
          <p:cNvSpPr/>
          <p:nvPr/>
        </p:nvSpPr>
        <p:spPr>
          <a:xfrm>
            <a:off x="5715000" y="2517775"/>
            <a:ext cx="20574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– 13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64" name="Rectangle 44"/>
          <p:cNvSpPr/>
          <p:nvPr/>
        </p:nvSpPr>
        <p:spPr>
          <a:xfrm>
            <a:off x="3327400" y="2517775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110011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65" name="Rectangle 45"/>
          <p:cNvSpPr/>
          <p:nvPr/>
        </p:nvSpPr>
        <p:spPr>
          <a:xfrm>
            <a:off x="5524500" y="2062163"/>
            <a:ext cx="2286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– 104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66" name="Rectangle 46"/>
          <p:cNvSpPr/>
          <p:nvPr/>
        </p:nvSpPr>
        <p:spPr>
          <a:xfrm>
            <a:off x="3327400" y="2062163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1,00110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67" name="Rectangle 47"/>
          <p:cNvSpPr/>
          <p:nvPr/>
        </p:nvSpPr>
        <p:spPr>
          <a:xfrm>
            <a:off x="5715000" y="1606550"/>
            <a:ext cx="20574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– 52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68" name="Rectangle 48"/>
          <p:cNvSpPr/>
          <p:nvPr/>
        </p:nvSpPr>
        <p:spPr>
          <a:xfrm>
            <a:off x="3327400" y="1606550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1,100110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69" name="Rectangle 49"/>
          <p:cNvSpPr/>
          <p:nvPr/>
        </p:nvSpPr>
        <p:spPr>
          <a:xfrm>
            <a:off x="5734050" y="1150938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– 26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70" name="Rectangle 50"/>
          <p:cNvSpPr/>
          <p:nvPr/>
        </p:nvSpPr>
        <p:spPr>
          <a:xfrm>
            <a:off x="3327400" y="115093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1,1100110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1971" name="Rectangle 51"/>
          <p:cNvSpPr/>
          <p:nvPr/>
        </p:nvSpPr>
        <p:spPr>
          <a:xfrm>
            <a:off x="1295400" y="1150938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移位前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52"/>
          <p:cNvGrpSpPr/>
          <p:nvPr/>
        </p:nvGrpSpPr>
        <p:grpSpPr>
          <a:xfrm>
            <a:off x="1295400" y="609600"/>
            <a:ext cx="6477000" cy="2828925"/>
            <a:chOff x="816" y="384"/>
            <a:chExt cx="4080" cy="1782"/>
          </a:xfrm>
        </p:grpSpPr>
        <p:sp>
          <p:nvSpPr>
            <p:cNvPr id="73768" name="Rectangle 53"/>
            <p:cNvSpPr/>
            <p:nvPr/>
          </p:nvSpPr>
          <p:spPr>
            <a:xfrm>
              <a:off x="3600" y="427"/>
              <a:ext cx="1296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对应的真值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69" name="Rectangle 54"/>
            <p:cNvSpPr/>
            <p:nvPr/>
          </p:nvSpPr>
          <p:spPr>
            <a:xfrm>
              <a:off x="2096" y="433"/>
              <a:ext cx="150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机    器    数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70" name="Rectangle 55"/>
            <p:cNvSpPr/>
            <p:nvPr/>
          </p:nvSpPr>
          <p:spPr>
            <a:xfrm>
              <a:off x="816" y="432"/>
              <a:ext cx="1280" cy="2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移位操作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3771" name="Group 56"/>
            <p:cNvGrpSpPr/>
            <p:nvPr/>
          </p:nvGrpSpPr>
          <p:grpSpPr>
            <a:xfrm>
              <a:off x="816" y="384"/>
              <a:ext cx="4080" cy="1782"/>
              <a:chOff x="816" y="384"/>
              <a:chExt cx="4080" cy="1782"/>
            </a:xfrm>
          </p:grpSpPr>
          <p:sp>
            <p:nvSpPr>
              <p:cNvPr id="73772" name="Line 57"/>
              <p:cNvSpPr/>
              <p:nvPr/>
            </p:nvSpPr>
            <p:spPr>
              <a:xfrm>
                <a:off x="816" y="384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73" name="Line 58"/>
              <p:cNvSpPr/>
              <p:nvPr/>
            </p:nvSpPr>
            <p:spPr>
              <a:xfrm>
                <a:off x="816" y="725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74" name="Line 59"/>
              <p:cNvSpPr/>
              <p:nvPr/>
            </p:nvSpPr>
            <p:spPr>
              <a:xfrm>
                <a:off x="816" y="1012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75" name="Line 60"/>
              <p:cNvSpPr/>
              <p:nvPr/>
            </p:nvSpPr>
            <p:spPr>
              <a:xfrm>
                <a:off x="816" y="1299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76" name="Line 61"/>
              <p:cNvSpPr/>
              <p:nvPr/>
            </p:nvSpPr>
            <p:spPr>
              <a:xfrm>
                <a:off x="816" y="1586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77" name="Line 62"/>
              <p:cNvSpPr/>
              <p:nvPr/>
            </p:nvSpPr>
            <p:spPr>
              <a:xfrm>
                <a:off x="816" y="1873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78" name="Line 63"/>
              <p:cNvSpPr/>
              <p:nvPr/>
            </p:nvSpPr>
            <p:spPr>
              <a:xfrm>
                <a:off x="816" y="2160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79" name="Line 64"/>
              <p:cNvSpPr/>
              <p:nvPr/>
            </p:nvSpPr>
            <p:spPr>
              <a:xfrm>
                <a:off x="816" y="384"/>
                <a:ext cx="0" cy="178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80" name="Line 65"/>
              <p:cNvSpPr/>
              <p:nvPr/>
            </p:nvSpPr>
            <p:spPr>
              <a:xfrm>
                <a:off x="2096" y="384"/>
                <a:ext cx="0" cy="178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81" name="Line 66"/>
              <p:cNvSpPr/>
              <p:nvPr/>
            </p:nvSpPr>
            <p:spPr>
              <a:xfrm>
                <a:off x="3600" y="384"/>
                <a:ext cx="0" cy="178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3782" name="Line 67"/>
              <p:cNvSpPr/>
              <p:nvPr/>
            </p:nvSpPr>
            <p:spPr>
              <a:xfrm>
                <a:off x="4896" y="384"/>
                <a:ext cx="0" cy="178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73783" name="Text Box 80"/>
          <p:cNvSpPr txBox="1"/>
          <p:nvPr/>
        </p:nvSpPr>
        <p:spPr>
          <a:xfrm>
            <a:off x="244475" y="6238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补码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2001" name="Text Box 81"/>
          <p:cNvSpPr txBox="1"/>
          <p:nvPr/>
        </p:nvSpPr>
        <p:spPr>
          <a:xfrm>
            <a:off x="244475" y="36718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反码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2004" name="Rectangle 84"/>
          <p:cNvSpPr/>
          <p:nvPr/>
        </p:nvSpPr>
        <p:spPr>
          <a:xfrm>
            <a:off x="1257300" y="1585913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左移一位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2005" name="Rectangle 85"/>
          <p:cNvSpPr/>
          <p:nvPr/>
        </p:nvSpPr>
        <p:spPr>
          <a:xfrm>
            <a:off x="1257300" y="2046288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左移两位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2006" name="Rectangle 86"/>
          <p:cNvSpPr/>
          <p:nvPr/>
        </p:nvSpPr>
        <p:spPr>
          <a:xfrm>
            <a:off x="1257300" y="2506663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右移一位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2007" name="Rectangle 87"/>
          <p:cNvSpPr/>
          <p:nvPr/>
        </p:nvSpPr>
        <p:spPr>
          <a:xfrm>
            <a:off x="1257300" y="2940050"/>
            <a:ext cx="2032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右移两位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2008" name="Rectangle 88"/>
          <p:cNvSpPr/>
          <p:nvPr/>
        </p:nvSpPr>
        <p:spPr>
          <a:xfrm>
            <a:off x="1257300" y="4638675"/>
            <a:ext cx="2032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左移一位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2009" name="Rectangle 89"/>
          <p:cNvSpPr/>
          <p:nvPr/>
        </p:nvSpPr>
        <p:spPr>
          <a:xfrm>
            <a:off x="1257300" y="5099050"/>
            <a:ext cx="2032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左移两位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2010" name="Rectangle 90"/>
          <p:cNvSpPr/>
          <p:nvPr/>
        </p:nvSpPr>
        <p:spPr>
          <a:xfrm>
            <a:off x="1257300" y="5537200"/>
            <a:ext cx="2032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右移一位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2011" name="Rectangle 91"/>
          <p:cNvSpPr/>
          <p:nvPr/>
        </p:nvSpPr>
        <p:spPr>
          <a:xfrm>
            <a:off x="1257300" y="6007100"/>
            <a:ext cx="2032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右移两位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93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2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2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2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2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2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72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72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72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72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2" grpId="0"/>
      <p:bldP spid="721923" grpId="0"/>
      <p:bldP spid="721924" grpId="0"/>
      <p:bldP spid="721925" grpId="0"/>
      <p:bldP spid="721926" grpId="0"/>
      <p:bldP spid="721927" grpId="0"/>
      <p:bldP spid="721928" grpId="0"/>
      <p:bldP spid="721929" grpId="0"/>
      <p:bldP spid="721930" grpId="0"/>
      <p:bldP spid="721931" grpId="0"/>
      <p:bldP spid="721932" grpId="0"/>
      <p:bldP spid="721961" grpId="0"/>
      <p:bldP spid="721962" grpId="0"/>
      <p:bldP spid="721963" grpId="0"/>
      <p:bldP spid="721964" grpId="0"/>
      <p:bldP spid="721965" grpId="0"/>
      <p:bldP spid="721966" grpId="0"/>
      <p:bldP spid="721967" grpId="0"/>
      <p:bldP spid="721968" grpId="0"/>
      <p:bldP spid="721969" grpId="0"/>
      <p:bldP spid="721970" grpId="0"/>
      <p:bldP spid="721971" grpId="0"/>
      <p:bldP spid="722001" grpId="0"/>
      <p:bldP spid="722004" grpId="0"/>
      <p:bldP spid="722005" grpId="0"/>
      <p:bldP spid="722006" grpId="0"/>
      <p:bldP spid="722007" grpId="0"/>
      <p:bldP spid="722008" grpId="0"/>
      <p:bldP spid="722009" grpId="0"/>
      <p:bldP spid="722010" grpId="0"/>
      <p:bldP spid="7220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8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算术移位的硬件实现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2" name="Text Box 3"/>
          <p:cNvSpPr txBox="1"/>
          <p:nvPr/>
        </p:nvSpPr>
        <p:spPr>
          <a:xfrm>
            <a:off x="555625" y="4689475"/>
            <a:ext cx="203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a）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真值为正 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Text Box 4"/>
          <p:cNvSpPr txBox="1"/>
          <p:nvPr/>
        </p:nvSpPr>
        <p:spPr>
          <a:xfrm>
            <a:off x="2535238" y="4689475"/>
            <a:ext cx="22447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b）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负数的原码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Text Box 5"/>
          <p:cNvSpPr txBox="1"/>
          <p:nvPr/>
        </p:nvSpPr>
        <p:spPr>
          <a:xfrm>
            <a:off x="4724400" y="4689475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c）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负数的补码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Text Box 6"/>
          <p:cNvSpPr txBox="1"/>
          <p:nvPr/>
        </p:nvSpPr>
        <p:spPr>
          <a:xfrm>
            <a:off x="6877050" y="4689475"/>
            <a:ext cx="22447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d）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负数的反码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323850" y="1524000"/>
            <a:ext cx="2174875" cy="1281113"/>
            <a:chOff x="204" y="960"/>
            <a:chExt cx="1370" cy="807"/>
          </a:xfrm>
        </p:grpSpPr>
        <p:grpSp>
          <p:nvGrpSpPr>
            <p:cNvPr id="74759" name="Group 8"/>
            <p:cNvGrpSpPr/>
            <p:nvPr/>
          </p:nvGrpSpPr>
          <p:grpSpPr>
            <a:xfrm>
              <a:off x="204" y="960"/>
              <a:ext cx="1370" cy="807"/>
              <a:chOff x="204" y="960"/>
              <a:chExt cx="1370" cy="807"/>
            </a:xfrm>
          </p:grpSpPr>
          <p:sp>
            <p:nvSpPr>
              <p:cNvPr id="74760" name="Rectangle 9"/>
              <p:cNvSpPr/>
              <p:nvPr/>
            </p:nvSpPr>
            <p:spPr>
              <a:xfrm>
                <a:off x="348" y="960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61" name="Rectangle 10"/>
              <p:cNvSpPr/>
              <p:nvPr/>
            </p:nvSpPr>
            <p:spPr>
              <a:xfrm>
                <a:off x="732" y="960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62" name="Freeform 11"/>
              <p:cNvSpPr/>
              <p:nvPr/>
            </p:nvSpPr>
            <p:spPr>
              <a:xfrm>
                <a:off x="204" y="112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763" name="Freeform 12"/>
              <p:cNvSpPr/>
              <p:nvPr/>
            </p:nvSpPr>
            <p:spPr>
              <a:xfrm>
                <a:off x="636" y="1104"/>
                <a:ext cx="100" cy="384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764" name="Freeform 13"/>
              <p:cNvSpPr/>
              <p:nvPr/>
            </p:nvSpPr>
            <p:spPr>
              <a:xfrm>
                <a:off x="1308" y="1104"/>
                <a:ext cx="141" cy="384"/>
              </a:xfrm>
              <a:custGeom>
                <a:avLst/>
                <a:gdLst/>
                <a:ahLst/>
                <a:cxnLst>
                  <a:cxn ang="0">
                    <a:pos x="447" y="384"/>
                  </a:cxn>
                  <a:cxn ang="0">
                    <a:pos x="447" y="0"/>
                  </a:cxn>
                  <a:cxn ang="0">
                    <a:pos x="0" y="0"/>
                  </a:cxn>
                </a:cxnLst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765" name="Text Box 14"/>
              <p:cNvSpPr txBox="1"/>
              <p:nvPr/>
            </p:nvSpPr>
            <p:spPr>
              <a:xfrm>
                <a:off x="1346" y="144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4766" name="Line 15"/>
            <p:cNvSpPr/>
            <p:nvPr/>
          </p:nvSpPr>
          <p:spPr>
            <a:xfrm flipH="1">
              <a:off x="876" y="1104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4" name="Group 16"/>
          <p:cNvGrpSpPr/>
          <p:nvPr/>
        </p:nvGrpSpPr>
        <p:grpSpPr>
          <a:xfrm>
            <a:off x="2533650" y="1524000"/>
            <a:ext cx="2174875" cy="1281113"/>
            <a:chOff x="1596" y="960"/>
            <a:chExt cx="1370" cy="807"/>
          </a:xfrm>
        </p:grpSpPr>
        <p:grpSp>
          <p:nvGrpSpPr>
            <p:cNvPr id="74768" name="Group 17"/>
            <p:cNvGrpSpPr/>
            <p:nvPr/>
          </p:nvGrpSpPr>
          <p:grpSpPr>
            <a:xfrm>
              <a:off x="1596" y="960"/>
              <a:ext cx="1370" cy="807"/>
              <a:chOff x="1596" y="960"/>
              <a:chExt cx="1370" cy="807"/>
            </a:xfrm>
          </p:grpSpPr>
          <p:sp>
            <p:nvSpPr>
              <p:cNvPr id="74769" name="Rectangle 18"/>
              <p:cNvSpPr/>
              <p:nvPr/>
            </p:nvSpPr>
            <p:spPr>
              <a:xfrm>
                <a:off x="1740" y="960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70" name="Rectangle 19"/>
              <p:cNvSpPr/>
              <p:nvPr/>
            </p:nvSpPr>
            <p:spPr>
              <a:xfrm>
                <a:off x="2124" y="960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71" name="Freeform 20"/>
              <p:cNvSpPr/>
              <p:nvPr/>
            </p:nvSpPr>
            <p:spPr>
              <a:xfrm>
                <a:off x="1596" y="112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772" name="Freeform 21"/>
              <p:cNvSpPr/>
              <p:nvPr/>
            </p:nvSpPr>
            <p:spPr>
              <a:xfrm>
                <a:off x="2031" y="1104"/>
                <a:ext cx="100" cy="384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773" name="Freeform 22"/>
              <p:cNvSpPr/>
              <p:nvPr/>
            </p:nvSpPr>
            <p:spPr>
              <a:xfrm>
                <a:off x="2703" y="1104"/>
                <a:ext cx="141" cy="384"/>
              </a:xfrm>
              <a:custGeom>
                <a:avLst/>
                <a:gdLst/>
                <a:ahLst/>
                <a:cxnLst>
                  <a:cxn ang="0">
                    <a:pos x="447" y="384"/>
                  </a:cxn>
                  <a:cxn ang="0">
                    <a:pos x="447" y="0"/>
                  </a:cxn>
                  <a:cxn ang="0">
                    <a:pos x="0" y="0"/>
                  </a:cxn>
                </a:cxnLst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774" name="Text Box 23"/>
              <p:cNvSpPr txBox="1"/>
              <p:nvPr/>
            </p:nvSpPr>
            <p:spPr>
              <a:xfrm>
                <a:off x="2738" y="144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4775" name="Line 24"/>
            <p:cNvSpPr/>
            <p:nvPr/>
          </p:nvSpPr>
          <p:spPr>
            <a:xfrm flipH="1">
              <a:off x="2268" y="1104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6" name="Group 25"/>
          <p:cNvGrpSpPr/>
          <p:nvPr/>
        </p:nvGrpSpPr>
        <p:grpSpPr>
          <a:xfrm>
            <a:off x="4743450" y="1524000"/>
            <a:ext cx="2133600" cy="1281113"/>
            <a:chOff x="2988" y="960"/>
            <a:chExt cx="1344" cy="807"/>
          </a:xfrm>
        </p:grpSpPr>
        <p:grpSp>
          <p:nvGrpSpPr>
            <p:cNvPr id="74777" name="Group 26"/>
            <p:cNvGrpSpPr/>
            <p:nvPr/>
          </p:nvGrpSpPr>
          <p:grpSpPr>
            <a:xfrm>
              <a:off x="2988" y="960"/>
              <a:ext cx="1344" cy="807"/>
              <a:chOff x="2988" y="960"/>
              <a:chExt cx="1344" cy="807"/>
            </a:xfrm>
          </p:grpSpPr>
          <p:sp>
            <p:nvSpPr>
              <p:cNvPr id="74778" name="Rectangle 27"/>
              <p:cNvSpPr/>
              <p:nvPr/>
            </p:nvSpPr>
            <p:spPr>
              <a:xfrm>
                <a:off x="3132" y="960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79" name="Rectangle 28"/>
              <p:cNvSpPr/>
              <p:nvPr/>
            </p:nvSpPr>
            <p:spPr>
              <a:xfrm>
                <a:off x="3516" y="960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80" name="Freeform 29"/>
              <p:cNvSpPr/>
              <p:nvPr/>
            </p:nvSpPr>
            <p:spPr>
              <a:xfrm>
                <a:off x="2988" y="112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781" name="Freeform 30"/>
              <p:cNvSpPr/>
              <p:nvPr/>
            </p:nvSpPr>
            <p:spPr>
              <a:xfrm>
                <a:off x="3423" y="1104"/>
                <a:ext cx="100" cy="384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782" name="Freeform 31"/>
              <p:cNvSpPr/>
              <p:nvPr/>
            </p:nvSpPr>
            <p:spPr>
              <a:xfrm>
                <a:off x="4095" y="1104"/>
                <a:ext cx="141" cy="384"/>
              </a:xfrm>
              <a:custGeom>
                <a:avLst/>
                <a:gdLst/>
                <a:ahLst/>
                <a:cxnLst>
                  <a:cxn ang="0">
                    <a:pos x="447" y="384"/>
                  </a:cxn>
                  <a:cxn ang="0">
                    <a:pos x="447" y="0"/>
                  </a:cxn>
                  <a:cxn ang="0">
                    <a:pos x="0" y="0"/>
                  </a:cxn>
                </a:cxnLst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783" name="Text Box 32"/>
              <p:cNvSpPr txBox="1"/>
              <p:nvPr/>
            </p:nvSpPr>
            <p:spPr>
              <a:xfrm>
                <a:off x="4104" y="144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4784" name="Line 33"/>
            <p:cNvSpPr/>
            <p:nvPr/>
          </p:nvSpPr>
          <p:spPr>
            <a:xfrm flipH="1">
              <a:off x="3660" y="1104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8" name="Group 34"/>
          <p:cNvGrpSpPr/>
          <p:nvPr/>
        </p:nvGrpSpPr>
        <p:grpSpPr>
          <a:xfrm>
            <a:off x="6953250" y="1524000"/>
            <a:ext cx="2190750" cy="1281113"/>
            <a:chOff x="4380" y="960"/>
            <a:chExt cx="1380" cy="807"/>
          </a:xfrm>
        </p:grpSpPr>
        <p:grpSp>
          <p:nvGrpSpPr>
            <p:cNvPr id="74786" name="Group 35"/>
            <p:cNvGrpSpPr/>
            <p:nvPr/>
          </p:nvGrpSpPr>
          <p:grpSpPr>
            <a:xfrm>
              <a:off x="4380" y="960"/>
              <a:ext cx="1380" cy="807"/>
              <a:chOff x="4380" y="960"/>
              <a:chExt cx="1380" cy="807"/>
            </a:xfrm>
          </p:grpSpPr>
          <p:sp>
            <p:nvSpPr>
              <p:cNvPr id="74787" name="Rectangle 36"/>
              <p:cNvSpPr/>
              <p:nvPr/>
            </p:nvSpPr>
            <p:spPr>
              <a:xfrm>
                <a:off x="4524" y="960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88" name="Rectangle 37"/>
              <p:cNvSpPr/>
              <p:nvPr/>
            </p:nvSpPr>
            <p:spPr>
              <a:xfrm>
                <a:off x="4908" y="960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89" name="Freeform 38"/>
              <p:cNvSpPr/>
              <p:nvPr/>
            </p:nvSpPr>
            <p:spPr>
              <a:xfrm>
                <a:off x="4380" y="112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790" name="Freeform 39"/>
              <p:cNvSpPr/>
              <p:nvPr/>
            </p:nvSpPr>
            <p:spPr>
              <a:xfrm>
                <a:off x="4815" y="1104"/>
                <a:ext cx="100" cy="384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791" name="Freeform 40"/>
              <p:cNvSpPr/>
              <p:nvPr/>
            </p:nvSpPr>
            <p:spPr>
              <a:xfrm>
                <a:off x="5487" y="1104"/>
                <a:ext cx="141" cy="384"/>
              </a:xfrm>
              <a:custGeom>
                <a:avLst/>
                <a:gdLst/>
                <a:ahLst/>
                <a:cxnLst>
                  <a:cxn ang="0">
                    <a:pos x="447" y="384"/>
                  </a:cxn>
                  <a:cxn ang="0">
                    <a:pos x="447" y="0"/>
                  </a:cxn>
                  <a:cxn ang="0">
                    <a:pos x="0" y="0"/>
                  </a:cxn>
                </a:cxnLst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792" name="Text Box 41"/>
              <p:cNvSpPr txBox="1"/>
              <p:nvPr/>
            </p:nvSpPr>
            <p:spPr>
              <a:xfrm>
                <a:off x="5532" y="144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4793" name="Line 42"/>
            <p:cNvSpPr/>
            <p:nvPr/>
          </p:nvSpPr>
          <p:spPr>
            <a:xfrm flipH="1">
              <a:off x="5052" y="1104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10" name="Group 43"/>
          <p:cNvGrpSpPr/>
          <p:nvPr/>
        </p:nvGrpSpPr>
        <p:grpSpPr>
          <a:xfrm>
            <a:off x="6953250" y="3276600"/>
            <a:ext cx="1981200" cy="866775"/>
            <a:chOff x="4380" y="2064"/>
            <a:chExt cx="1248" cy="546"/>
          </a:xfrm>
        </p:grpSpPr>
        <p:grpSp>
          <p:nvGrpSpPr>
            <p:cNvPr id="74795" name="Group 44"/>
            <p:cNvGrpSpPr/>
            <p:nvPr/>
          </p:nvGrpSpPr>
          <p:grpSpPr>
            <a:xfrm>
              <a:off x="4380" y="2064"/>
              <a:ext cx="1248" cy="546"/>
              <a:chOff x="4380" y="2064"/>
              <a:chExt cx="1248" cy="546"/>
            </a:xfrm>
          </p:grpSpPr>
          <p:sp>
            <p:nvSpPr>
              <p:cNvPr id="74796" name="Rectangle 45"/>
              <p:cNvSpPr/>
              <p:nvPr/>
            </p:nvSpPr>
            <p:spPr>
              <a:xfrm>
                <a:off x="4524" y="2064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97" name="Rectangle 46"/>
              <p:cNvSpPr/>
              <p:nvPr/>
            </p:nvSpPr>
            <p:spPr>
              <a:xfrm>
                <a:off x="4908" y="2064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98" name="Freeform 47"/>
              <p:cNvSpPr/>
              <p:nvPr/>
            </p:nvSpPr>
            <p:spPr>
              <a:xfrm>
                <a:off x="4380" y="2226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799" name="Freeform 48"/>
              <p:cNvSpPr/>
              <p:nvPr/>
            </p:nvSpPr>
            <p:spPr>
              <a:xfrm>
                <a:off x="5487" y="2208"/>
                <a:ext cx="141" cy="384"/>
              </a:xfrm>
              <a:custGeom>
                <a:avLst/>
                <a:gdLst/>
                <a:ahLst/>
                <a:cxnLst>
                  <a:cxn ang="0">
                    <a:pos x="447" y="384"/>
                  </a:cxn>
                  <a:cxn ang="0">
                    <a:pos x="447" y="0"/>
                  </a:cxn>
                  <a:cxn ang="0">
                    <a:pos x="0" y="0"/>
                  </a:cxn>
                </a:cxnLst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stealth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800" name="Line 49"/>
              <p:cNvSpPr/>
              <p:nvPr/>
            </p:nvSpPr>
            <p:spPr>
              <a:xfrm>
                <a:off x="4716" y="2208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  <p:sp>
          <p:nvSpPr>
            <p:cNvPr id="74801" name="Line 50"/>
            <p:cNvSpPr/>
            <p:nvPr/>
          </p:nvSpPr>
          <p:spPr>
            <a:xfrm rot="-10800000" flipH="1">
              <a:off x="5100" y="2208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12" name="Group 51"/>
          <p:cNvGrpSpPr/>
          <p:nvPr/>
        </p:nvGrpSpPr>
        <p:grpSpPr>
          <a:xfrm>
            <a:off x="4743450" y="3276600"/>
            <a:ext cx="1981200" cy="866775"/>
            <a:chOff x="2988" y="2064"/>
            <a:chExt cx="1248" cy="546"/>
          </a:xfrm>
        </p:grpSpPr>
        <p:grpSp>
          <p:nvGrpSpPr>
            <p:cNvPr id="74803" name="Group 52"/>
            <p:cNvGrpSpPr/>
            <p:nvPr/>
          </p:nvGrpSpPr>
          <p:grpSpPr>
            <a:xfrm>
              <a:off x="2988" y="2064"/>
              <a:ext cx="1248" cy="546"/>
              <a:chOff x="2988" y="2064"/>
              <a:chExt cx="1248" cy="546"/>
            </a:xfrm>
          </p:grpSpPr>
          <p:sp>
            <p:nvSpPr>
              <p:cNvPr id="74804" name="Rectangle 53"/>
              <p:cNvSpPr/>
              <p:nvPr/>
            </p:nvSpPr>
            <p:spPr>
              <a:xfrm>
                <a:off x="3132" y="2064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805" name="Rectangle 54"/>
              <p:cNvSpPr/>
              <p:nvPr/>
            </p:nvSpPr>
            <p:spPr>
              <a:xfrm>
                <a:off x="3516" y="2064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806" name="Freeform 55"/>
              <p:cNvSpPr/>
              <p:nvPr/>
            </p:nvSpPr>
            <p:spPr>
              <a:xfrm>
                <a:off x="2988" y="2226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807" name="Freeform 56"/>
              <p:cNvSpPr/>
              <p:nvPr/>
            </p:nvSpPr>
            <p:spPr>
              <a:xfrm>
                <a:off x="4095" y="2208"/>
                <a:ext cx="141" cy="384"/>
              </a:xfrm>
              <a:custGeom>
                <a:avLst/>
                <a:gdLst/>
                <a:ahLst/>
                <a:cxnLst>
                  <a:cxn ang="0">
                    <a:pos x="447" y="384"/>
                  </a:cxn>
                  <a:cxn ang="0">
                    <a:pos x="447" y="0"/>
                  </a:cxn>
                  <a:cxn ang="0">
                    <a:pos x="0" y="0"/>
                  </a:cxn>
                </a:cxnLst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stealth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808" name="Line 57"/>
              <p:cNvSpPr/>
              <p:nvPr/>
            </p:nvSpPr>
            <p:spPr>
              <a:xfrm>
                <a:off x="3324" y="2208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  <p:sp>
          <p:nvSpPr>
            <p:cNvPr id="74809" name="Line 58"/>
            <p:cNvSpPr/>
            <p:nvPr/>
          </p:nvSpPr>
          <p:spPr>
            <a:xfrm rot="-10800000" flipH="1">
              <a:off x="3660" y="2208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14" name="Group 59"/>
          <p:cNvGrpSpPr/>
          <p:nvPr/>
        </p:nvGrpSpPr>
        <p:grpSpPr>
          <a:xfrm>
            <a:off x="2533650" y="3276600"/>
            <a:ext cx="1981200" cy="1271588"/>
            <a:chOff x="1596" y="2064"/>
            <a:chExt cx="1248" cy="801"/>
          </a:xfrm>
        </p:grpSpPr>
        <p:grpSp>
          <p:nvGrpSpPr>
            <p:cNvPr id="74811" name="Group 60"/>
            <p:cNvGrpSpPr/>
            <p:nvPr/>
          </p:nvGrpSpPr>
          <p:grpSpPr>
            <a:xfrm>
              <a:off x="1596" y="2064"/>
              <a:ext cx="1248" cy="801"/>
              <a:chOff x="1596" y="2064"/>
              <a:chExt cx="1248" cy="801"/>
            </a:xfrm>
          </p:grpSpPr>
          <p:sp>
            <p:nvSpPr>
              <p:cNvPr id="74812" name="Rectangle 61"/>
              <p:cNvSpPr/>
              <p:nvPr/>
            </p:nvSpPr>
            <p:spPr>
              <a:xfrm>
                <a:off x="1740" y="2064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813" name="Rectangle 62"/>
              <p:cNvSpPr/>
              <p:nvPr/>
            </p:nvSpPr>
            <p:spPr>
              <a:xfrm>
                <a:off x="2124" y="2064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814" name="Freeform 63"/>
              <p:cNvSpPr/>
              <p:nvPr/>
            </p:nvSpPr>
            <p:spPr>
              <a:xfrm>
                <a:off x="1596" y="2226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815" name="Freeform 64"/>
              <p:cNvSpPr/>
              <p:nvPr/>
            </p:nvSpPr>
            <p:spPr>
              <a:xfrm>
                <a:off x="2031" y="2208"/>
                <a:ext cx="100" cy="384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stealth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816" name="Freeform 65"/>
              <p:cNvSpPr/>
              <p:nvPr/>
            </p:nvSpPr>
            <p:spPr>
              <a:xfrm>
                <a:off x="2703" y="2208"/>
                <a:ext cx="141" cy="384"/>
              </a:xfrm>
              <a:custGeom>
                <a:avLst/>
                <a:gdLst/>
                <a:ahLst/>
                <a:cxnLst>
                  <a:cxn ang="0">
                    <a:pos x="447" y="384"/>
                  </a:cxn>
                  <a:cxn ang="0">
                    <a:pos x="447" y="0"/>
                  </a:cxn>
                  <a:cxn ang="0">
                    <a:pos x="0" y="0"/>
                  </a:cxn>
                </a:cxnLst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stealth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4817" name="Text Box 66"/>
              <p:cNvSpPr txBox="1"/>
              <p:nvPr/>
            </p:nvSpPr>
            <p:spPr>
              <a:xfrm>
                <a:off x="1922" y="2538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4818" name="Line 67"/>
            <p:cNvSpPr/>
            <p:nvPr/>
          </p:nvSpPr>
          <p:spPr>
            <a:xfrm rot="-10800000" flipH="1">
              <a:off x="2268" y="2208"/>
              <a:ext cx="288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16" name="Group 68"/>
          <p:cNvGrpSpPr/>
          <p:nvPr/>
        </p:nvGrpSpPr>
        <p:grpSpPr>
          <a:xfrm>
            <a:off x="228600" y="5181600"/>
            <a:ext cx="914400" cy="457200"/>
            <a:chOff x="240" y="3264"/>
            <a:chExt cx="576" cy="288"/>
          </a:xfrm>
        </p:grpSpPr>
        <p:sp>
          <p:nvSpPr>
            <p:cNvPr id="74820" name="Line 69"/>
            <p:cNvSpPr/>
            <p:nvPr/>
          </p:nvSpPr>
          <p:spPr>
            <a:xfrm flipH="1">
              <a:off x="240" y="3408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74821" name="Text Box 70"/>
            <p:cNvSpPr txBox="1"/>
            <p:nvPr/>
          </p:nvSpPr>
          <p:spPr>
            <a:xfrm>
              <a:off x="395" y="3264"/>
              <a:ext cx="4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丢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71"/>
          <p:cNvGrpSpPr/>
          <p:nvPr/>
        </p:nvGrpSpPr>
        <p:grpSpPr>
          <a:xfrm>
            <a:off x="228600" y="5638800"/>
            <a:ext cx="914400" cy="457200"/>
            <a:chOff x="240" y="3552"/>
            <a:chExt cx="576" cy="288"/>
          </a:xfrm>
        </p:grpSpPr>
        <p:sp>
          <p:nvSpPr>
            <p:cNvPr id="74823" name="Line 72"/>
            <p:cNvSpPr/>
            <p:nvPr/>
          </p:nvSpPr>
          <p:spPr>
            <a:xfrm rot="-10800000" flipH="1">
              <a:off x="240" y="3696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74824" name="Text Box 73"/>
            <p:cNvSpPr txBox="1"/>
            <p:nvPr/>
          </p:nvSpPr>
          <p:spPr>
            <a:xfrm>
              <a:off x="395" y="3552"/>
              <a:ext cx="4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丢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" name="Text Box 74"/>
          <p:cNvSpPr txBox="1"/>
          <p:nvPr/>
        </p:nvSpPr>
        <p:spPr>
          <a:xfrm>
            <a:off x="1508125" y="5181600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出错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" name="Text Box 75"/>
          <p:cNvSpPr txBox="1"/>
          <p:nvPr/>
        </p:nvSpPr>
        <p:spPr>
          <a:xfrm>
            <a:off x="1295400" y="5699125"/>
            <a:ext cx="12065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影响精度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5" name="Text Box 76"/>
          <p:cNvSpPr txBox="1"/>
          <p:nvPr/>
        </p:nvSpPr>
        <p:spPr>
          <a:xfrm>
            <a:off x="3806825" y="5181600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出错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6" name="Text Box 77"/>
          <p:cNvSpPr txBox="1"/>
          <p:nvPr/>
        </p:nvSpPr>
        <p:spPr>
          <a:xfrm>
            <a:off x="3594100" y="5699125"/>
            <a:ext cx="12065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影响精度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7" name="Text Box 78"/>
          <p:cNvSpPr txBox="1"/>
          <p:nvPr/>
        </p:nvSpPr>
        <p:spPr>
          <a:xfrm>
            <a:off x="5711825" y="5181600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" name="Text Box 79"/>
          <p:cNvSpPr txBox="1"/>
          <p:nvPr/>
        </p:nvSpPr>
        <p:spPr>
          <a:xfrm>
            <a:off x="5499100" y="5699125"/>
            <a:ext cx="12065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影响精度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" name="Text Box 80"/>
          <p:cNvSpPr txBox="1"/>
          <p:nvPr/>
        </p:nvSpPr>
        <p:spPr>
          <a:xfrm>
            <a:off x="7756525" y="5181600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0" name="Text Box 81"/>
          <p:cNvSpPr txBox="1"/>
          <p:nvPr/>
        </p:nvSpPr>
        <p:spPr>
          <a:xfrm>
            <a:off x="7766050" y="5699125"/>
            <a:ext cx="692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" name="Group 83"/>
          <p:cNvGrpSpPr/>
          <p:nvPr/>
        </p:nvGrpSpPr>
        <p:grpSpPr>
          <a:xfrm>
            <a:off x="323850" y="3276600"/>
            <a:ext cx="1976438" cy="866775"/>
            <a:chOff x="204" y="2064"/>
            <a:chExt cx="1245" cy="546"/>
          </a:xfrm>
        </p:grpSpPr>
        <p:grpSp>
          <p:nvGrpSpPr>
            <p:cNvPr id="74834" name="Group 84"/>
            <p:cNvGrpSpPr/>
            <p:nvPr/>
          </p:nvGrpSpPr>
          <p:grpSpPr>
            <a:xfrm>
              <a:off x="732" y="2064"/>
              <a:ext cx="717" cy="528"/>
              <a:chOff x="732" y="2064"/>
              <a:chExt cx="717" cy="528"/>
            </a:xfrm>
          </p:grpSpPr>
          <p:grpSp>
            <p:nvGrpSpPr>
              <p:cNvPr id="74835" name="Group 85"/>
              <p:cNvGrpSpPr/>
              <p:nvPr/>
            </p:nvGrpSpPr>
            <p:grpSpPr>
              <a:xfrm>
                <a:off x="732" y="2064"/>
                <a:ext cx="717" cy="528"/>
                <a:chOff x="732" y="2064"/>
                <a:chExt cx="717" cy="528"/>
              </a:xfrm>
            </p:grpSpPr>
            <p:sp>
              <p:nvSpPr>
                <p:cNvPr id="74836" name="Rectangle 86"/>
                <p:cNvSpPr/>
                <p:nvPr/>
              </p:nvSpPr>
              <p:spPr>
                <a:xfrm>
                  <a:off x="732" y="2064"/>
                  <a:ext cx="576" cy="315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4837" name="Freeform 87"/>
                <p:cNvSpPr/>
                <p:nvPr/>
              </p:nvSpPr>
              <p:spPr>
                <a:xfrm>
                  <a:off x="1308" y="2208"/>
                  <a:ext cx="141" cy="384"/>
                </a:xfrm>
                <a:custGeom>
                  <a:avLst/>
                  <a:gdLst/>
                  <a:ahLst/>
                  <a:cxnLst>
                    <a:cxn ang="0">
                      <a:pos x="447" y="384"/>
                    </a:cxn>
                    <a:cxn ang="0">
                      <a:pos x="447" y="0"/>
                    </a:cxn>
                    <a:cxn ang="0">
                      <a:pos x="0" y="0"/>
                    </a:cxn>
                  </a:cxnLst>
                  <a:pathLst>
                    <a:path w="96" h="384">
                      <a:moveTo>
                        <a:pt x="96" y="384"/>
                      </a:moveTo>
                      <a:lnTo>
                        <a:pt x="9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stealth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74838" name="Line 88"/>
              <p:cNvSpPr/>
              <p:nvPr/>
            </p:nvSpPr>
            <p:spPr>
              <a:xfrm rot="-10800000" flipH="1">
                <a:off x="924" y="2208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  <p:sp>
          <p:nvSpPr>
            <p:cNvPr id="74839" name="Rectangle 89"/>
            <p:cNvSpPr/>
            <p:nvPr/>
          </p:nvSpPr>
          <p:spPr>
            <a:xfrm>
              <a:off x="348" y="2064"/>
              <a:ext cx="192" cy="315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4840" name="Freeform 90"/>
            <p:cNvSpPr/>
            <p:nvPr/>
          </p:nvSpPr>
          <p:spPr>
            <a:xfrm>
              <a:off x="204" y="2226"/>
              <a:ext cx="240" cy="384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0" y="384"/>
                </a:cxn>
                <a:cxn ang="0">
                  <a:pos x="240" y="384"/>
                </a:cxn>
                <a:cxn ang="0">
                  <a:pos x="240" y="144"/>
                </a:cxn>
              </a:cxnLst>
              <a:pathLst>
                <a:path w="240" h="384">
                  <a:moveTo>
                    <a:pt x="144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40" y="384"/>
                  </a:lnTo>
                  <a:lnTo>
                    <a:pt x="240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4841" name="Line 91"/>
            <p:cNvSpPr/>
            <p:nvPr/>
          </p:nvSpPr>
          <p:spPr>
            <a:xfrm>
              <a:off x="540" y="2208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74842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2"/>
          <p:cNvSpPr>
            <a:spLocks noGrp="1"/>
          </p:cNvSpPr>
          <p:nvPr>
            <p:ph type="title"/>
          </p:nvPr>
        </p:nvSpPr>
        <p:spPr>
          <a:xfrm>
            <a:off x="179388" y="260350"/>
            <a:ext cx="7696200" cy="6096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算术移位和逻辑移位的区别</a:t>
            </a:r>
            <a:endParaRPr lang="zh-CN" altLang="en-US" b="1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2" name="Text Box 3"/>
          <p:cNvSpPr txBox="1"/>
          <p:nvPr/>
        </p:nvSpPr>
        <p:spPr>
          <a:xfrm>
            <a:off x="746125" y="1090613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算术移位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4"/>
          <p:cNvSpPr txBox="1"/>
          <p:nvPr/>
        </p:nvSpPr>
        <p:spPr>
          <a:xfrm>
            <a:off x="2727325" y="1090613"/>
            <a:ext cx="26844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有符号数的移位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Text Box 5"/>
          <p:cNvSpPr txBox="1"/>
          <p:nvPr/>
        </p:nvSpPr>
        <p:spPr>
          <a:xfrm>
            <a:off x="746125" y="1798638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逻辑移位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Text Box 6"/>
          <p:cNvSpPr txBox="1"/>
          <p:nvPr/>
        </p:nvSpPr>
        <p:spPr>
          <a:xfrm>
            <a:off x="2727325" y="1798638"/>
            <a:ext cx="26844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无符号数的移位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Text Box 7"/>
          <p:cNvSpPr txBox="1"/>
          <p:nvPr/>
        </p:nvSpPr>
        <p:spPr>
          <a:xfrm>
            <a:off x="746125" y="2506663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逻辑左移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Text Box 8"/>
          <p:cNvSpPr txBox="1"/>
          <p:nvPr/>
        </p:nvSpPr>
        <p:spPr>
          <a:xfrm>
            <a:off x="746125" y="3214688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逻辑右移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Text Box 9"/>
          <p:cNvSpPr txBox="1"/>
          <p:nvPr/>
        </p:nvSpPr>
        <p:spPr>
          <a:xfrm>
            <a:off x="2727325" y="2506663"/>
            <a:ext cx="3308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低位添 0，高位移丢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Text Box 10"/>
          <p:cNvSpPr txBox="1"/>
          <p:nvPr/>
        </p:nvSpPr>
        <p:spPr>
          <a:xfrm>
            <a:off x="2727325" y="3214688"/>
            <a:ext cx="3308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高位添 0，低位移丢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Text Box 11"/>
          <p:cNvSpPr txBox="1"/>
          <p:nvPr/>
        </p:nvSpPr>
        <p:spPr>
          <a:xfrm>
            <a:off x="746125" y="3886200"/>
            <a:ext cx="36099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例如            </a:t>
            </a: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01010011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Text Box 12"/>
          <p:cNvSpPr txBox="1"/>
          <p:nvPr/>
        </p:nvSpPr>
        <p:spPr>
          <a:xfrm>
            <a:off x="746125" y="4481513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逻辑左移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Text Box 13"/>
          <p:cNvSpPr txBox="1"/>
          <p:nvPr/>
        </p:nvSpPr>
        <p:spPr>
          <a:xfrm>
            <a:off x="2574925" y="4481513"/>
            <a:ext cx="19970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1010011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Text Box 14"/>
          <p:cNvSpPr txBox="1"/>
          <p:nvPr/>
        </p:nvSpPr>
        <p:spPr>
          <a:xfrm>
            <a:off x="4718050" y="4481513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逻辑右移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Text Box 15"/>
          <p:cNvSpPr txBox="1"/>
          <p:nvPr/>
        </p:nvSpPr>
        <p:spPr>
          <a:xfrm>
            <a:off x="6394450" y="448151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1011001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Text Box 16"/>
          <p:cNvSpPr txBox="1"/>
          <p:nvPr/>
        </p:nvSpPr>
        <p:spPr>
          <a:xfrm>
            <a:off x="746125" y="5013325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算术左移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Text Box 17"/>
          <p:cNvSpPr txBox="1"/>
          <p:nvPr/>
        </p:nvSpPr>
        <p:spPr>
          <a:xfrm>
            <a:off x="4733925" y="5013325"/>
            <a:ext cx="18192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算术右移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Text Box 18"/>
          <p:cNvSpPr txBox="1"/>
          <p:nvPr/>
        </p:nvSpPr>
        <p:spPr>
          <a:xfrm>
            <a:off x="2574925" y="5013325"/>
            <a:ext cx="19970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0010011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Text Box 19"/>
          <p:cNvSpPr txBox="1"/>
          <p:nvPr/>
        </p:nvSpPr>
        <p:spPr>
          <a:xfrm>
            <a:off x="6394450" y="5013325"/>
            <a:ext cx="34353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011001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Text Box 20"/>
          <p:cNvSpPr txBox="1"/>
          <p:nvPr/>
        </p:nvSpPr>
        <p:spPr>
          <a:xfrm>
            <a:off x="1663700" y="5472113"/>
            <a:ext cx="14605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高位 1 移丢</a:t>
            </a:r>
            <a:endParaRPr lang="zh-CN" altLang="en-US" sz="20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4724400" y="5943600"/>
            <a:ext cx="3048000" cy="533400"/>
            <a:chOff x="3072" y="3792"/>
            <a:chExt cx="1920" cy="336"/>
          </a:xfrm>
        </p:grpSpPr>
        <p:sp>
          <p:nvSpPr>
            <p:cNvPr id="75797" name="Rectangle 22"/>
            <p:cNvSpPr/>
            <p:nvPr/>
          </p:nvSpPr>
          <p:spPr>
            <a:xfrm>
              <a:off x="3072" y="3792"/>
              <a:ext cx="240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798" name="Rectangle 23"/>
            <p:cNvSpPr/>
            <p:nvPr/>
          </p:nvSpPr>
          <p:spPr>
            <a:xfrm>
              <a:off x="3552" y="3792"/>
              <a:ext cx="1440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1 0 1 0 0 1 1 0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1066800" y="5943600"/>
            <a:ext cx="3048000" cy="533400"/>
            <a:chOff x="672" y="3792"/>
            <a:chExt cx="1920" cy="336"/>
          </a:xfrm>
        </p:grpSpPr>
        <p:sp>
          <p:nvSpPr>
            <p:cNvPr id="75800" name="Rectangle 25"/>
            <p:cNvSpPr/>
            <p:nvPr/>
          </p:nvSpPr>
          <p:spPr>
            <a:xfrm>
              <a:off x="672" y="3792"/>
              <a:ext cx="240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01" name="Rectangle 26"/>
            <p:cNvSpPr/>
            <p:nvPr/>
          </p:nvSpPr>
          <p:spPr>
            <a:xfrm>
              <a:off x="1152" y="3792"/>
              <a:ext cx="1440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0 1 0 1 0 0 1 1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02" name="Line 27"/>
            <p:cNvSpPr/>
            <p:nvPr/>
          </p:nvSpPr>
          <p:spPr>
            <a:xfrm flipH="1">
              <a:off x="912" y="3936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4" name="Group 28"/>
          <p:cNvGrpSpPr/>
          <p:nvPr/>
        </p:nvGrpSpPr>
        <p:grpSpPr>
          <a:xfrm>
            <a:off x="6781800" y="2509838"/>
            <a:ext cx="1581150" cy="723900"/>
            <a:chOff x="4272" y="1581"/>
            <a:chExt cx="996" cy="456"/>
          </a:xfrm>
        </p:grpSpPr>
        <p:sp>
          <p:nvSpPr>
            <p:cNvPr id="75804" name="Rectangle 29"/>
            <p:cNvSpPr/>
            <p:nvPr/>
          </p:nvSpPr>
          <p:spPr>
            <a:xfrm>
              <a:off x="4368" y="1581"/>
              <a:ext cx="576" cy="21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05" name="Freeform 30"/>
            <p:cNvSpPr/>
            <p:nvPr/>
          </p:nvSpPr>
          <p:spPr>
            <a:xfrm>
              <a:off x="4272" y="1704"/>
              <a:ext cx="96" cy="24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240"/>
                </a:cxn>
              </a:cxnLst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06" name="Freeform 31"/>
            <p:cNvSpPr/>
            <p:nvPr/>
          </p:nvSpPr>
          <p:spPr>
            <a:xfrm>
              <a:off x="4944" y="1704"/>
              <a:ext cx="9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240"/>
                </a:cxn>
              </a:cxnLst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07" name="Text Box 32"/>
            <p:cNvSpPr txBox="1"/>
            <p:nvPr/>
          </p:nvSpPr>
          <p:spPr>
            <a:xfrm>
              <a:off x="5040" y="1710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08" name="Line 33"/>
            <p:cNvSpPr/>
            <p:nvPr/>
          </p:nvSpPr>
          <p:spPr>
            <a:xfrm flipH="1">
              <a:off x="4512" y="1677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5" name="Group 34"/>
          <p:cNvGrpSpPr/>
          <p:nvPr/>
        </p:nvGrpSpPr>
        <p:grpSpPr>
          <a:xfrm>
            <a:off x="6394450" y="3271838"/>
            <a:ext cx="1606550" cy="690562"/>
            <a:chOff x="4028" y="2061"/>
            <a:chExt cx="1012" cy="435"/>
          </a:xfrm>
        </p:grpSpPr>
        <p:sp>
          <p:nvSpPr>
            <p:cNvPr id="75810" name="Rectangle 35"/>
            <p:cNvSpPr/>
            <p:nvPr/>
          </p:nvSpPr>
          <p:spPr>
            <a:xfrm>
              <a:off x="4368" y="2061"/>
              <a:ext cx="576" cy="21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811" name="Freeform 36"/>
            <p:cNvSpPr/>
            <p:nvPr/>
          </p:nvSpPr>
          <p:spPr>
            <a:xfrm>
              <a:off x="4272" y="2184"/>
              <a:ext cx="96" cy="24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240"/>
                </a:cxn>
              </a:cxnLst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12" name="Freeform 37"/>
            <p:cNvSpPr/>
            <p:nvPr/>
          </p:nvSpPr>
          <p:spPr>
            <a:xfrm>
              <a:off x="4944" y="2184"/>
              <a:ext cx="9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240"/>
                </a:cxn>
              </a:cxnLst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5813" name="Text Box 38"/>
            <p:cNvSpPr txBox="1"/>
            <p:nvPr/>
          </p:nvSpPr>
          <p:spPr>
            <a:xfrm>
              <a:off x="4028" y="2169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814" name="Line 39"/>
            <p:cNvSpPr/>
            <p:nvPr/>
          </p:nvSpPr>
          <p:spPr>
            <a:xfrm rot="-10800000" flipH="1">
              <a:off x="4512" y="2169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79" name="Text Box 40"/>
          <p:cNvSpPr txBox="1"/>
          <p:nvPr/>
        </p:nvSpPr>
        <p:spPr>
          <a:xfrm>
            <a:off x="6388100" y="3886200"/>
            <a:ext cx="272256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10110010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（补码）</a:t>
            </a:r>
            <a:endParaRPr lang="zh-CN" altLang="en-US" sz="20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816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6.3.1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7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/>
          </p:cNvSpPr>
          <p:nvPr>
            <p:ph type="title"/>
          </p:nvPr>
        </p:nvSpPr>
        <p:spPr>
          <a:xfrm>
            <a:off x="1196975" y="476250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6.3.2 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加法与减法运算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6802" name="Rectangle 3"/>
          <p:cNvSpPr>
            <a:spLocks noGrp="1"/>
          </p:cNvSpPr>
          <p:nvPr>
            <p:ph idx="1"/>
          </p:nvPr>
        </p:nvSpPr>
        <p:spPr>
          <a:xfrm>
            <a:off x="1981200" y="2362200"/>
            <a:ext cx="5638800" cy="2651125"/>
          </a:xfrm>
        </p:spPr>
        <p:txBody>
          <a:bodyPr vert="horz" wrap="square" lIns="91440" tIns="45720" rIns="91440" bIns="45720" anchor="t"/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补码加减法运算公式</a:t>
            </a:r>
            <a:endParaRPr lang="en-US" altLang="zh-CN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举例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溢出判断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4" action="ppaction://hlinksldjump"/>
              </a:rPr>
              <a:t>补码加减法的硬件配置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hlinkClick r:id="rId5" action="ppaction://hlinksldjump"/>
              </a:rPr>
              <a:t>补码加减法运算控制流程</a:t>
            </a:r>
            <a:endParaRPr lang="zh-CN" altLang="en-US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hlinkClick r:id="rId5" action="ppaction://hlinksldjump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补码加减法运算公式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468313" y="1557338"/>
            <a:ext cx="8218488" cy="4248150"/>
          </a:xfrm>
        </p:spPr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补码加法的基本公式为：</a:t>
            </a:r>
            <a:endParaRPr kumimoji="0" lang="zh-CN" altLang="en-US" sz="2800" b="1" i="0" u="none" strike="noStrike" kern="0" cap="none" spc="0" normalizeH="0" baseline="0" noProof="1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0" cap="none" spc="0" normalizeH="0" baseline="0" noProof="1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sz="2800" b="1" i="0" u="none" strike="noStrike" kern="0" cap="none" spc="0" normalizeH="0" baseline="0" noProof="1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即补码表示的两个数在进行加法运算时，可以把符号位与数位同等处理，只要结果不超出机器能表示的数值范围，运算后的结果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</a:t>
            </a:r>
            <a:r>
              <a:rPr kumimoji="0" lang="en-US" altLang="zh-CN" sz="2800" b="1" i="0" u="none" strike="noStrike" kern="0" cap="none" spc="0" normalizeH="0" baseline="30000" noProof="1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n+1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取模（对于整数）或按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取模（对于小数），就能得到本次加法的运算结果。</a:t>
            </a:r>
            <a:endParaRPr kumimoji="0" lang="zh-CN" altLang="en-US" sz="2800" b="1" i="0" u="none" strike="noStrike" kern="0" cap="none" spc="0" normalizeH="0" baseline="0" noProof="1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4" name="Text Box 6"/>
          <p:cNvSpPr txBox="1"/>
          <p:nvPr/>
        </p:nvSpPr>
        <p:spPr>
          <a:xfrm>
            <a:off x="1042988" y="2154238"/>
            <a:ext cx="9874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整数 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Text Box 7"/>
          <p:cNvSpPr txBox="1"/>
          <p:nvPr/>
        </p:nvSpPr>
        <p:spPr>
          <a:xfrm>
            <a:off x="1944688" y="2176463"/>
            <a:ext cx="19970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Text Box 8"/>
          <p:cNvSpPr txBox="1"/>
          <p:nvPr/>
        </p:nvSpPr>
        <p:spPr>
          <a:xfrm>
            <a:off x="3830638" y="2176463"/>
            <a:ext cx="3676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mod 2</a:t>
            </a:r>
            <a:r>
              <a:rPr lang="en-US" altLang="zh-CN" sz="2800" i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9"/>
          <p:cNvSpPr txBox="1"/>
          <p:nvPr/>
        </p:nvSpPr>
        <p:spPr>
          <a:xfrm>
            <a:off x="1042988" y="2730500"/>
            <a:ext cx="9874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小数 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 Box 10"/>
          <p:cNvSpPr txBox="1"/>
          <p:nvPr/>
        </p:nvSpPr>
        <p:spPr>
          <a:xfrm>
            <a:off x="1944688" y="2765425"/>
            <a:ext cx="1997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11"/>
          <p:cNvSpPr txBox="1"/>
          <p:nvPr/>
        </p:nvSpPr>
        <p:spPr>
          <a:xfrm>
            <a:off x="3830638" y="2765425"/>
            <a:ext cx="3282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mod 2）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57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14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875">
                                            <p:txEl>
                                              <p:charRg st="14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uiExpand="1" build="p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补码加减法运算公式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>
          <a:xfrm>
            <a:off x="539750" y="1844675"/>
            <a:ext cx="8218488" cy="647700"/>
          </a:xfrm>
        </p:spPr>
        <p:txBody>
          <a:bodyPr vert="horz" wrap="square" lIns="91440" tIns="45720" rIns="91440" bIns="45720" anchor="t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rgbClr val="2709B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由补码加法基本公式可得减法运算公式：</a:t>
            </a:r>
            <a:endParaRPr kumimoji="0" lang="zh-CN" altLang="en-US" sz="2800" b="1" i="0" u="none" strike="noStrike" kern="0" cap="none" spc="0" normalizeH="0" baseline="0" noProof="1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zh-CN" altLang="en-US" sz="2800" b="1" i="0" u="none" strike="noStrike" kern="0" cap="none" spc="0" normalizeH="0" baseline="0" noProof="1" dirty="0">
              <a:solidFill>
                <a:srgbClr val="2709BB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2041525" y="2565400"/>
            <a:ext cx="2511425" cy="519113"/>
            <a:chOff x="1381" y="2553"/>
            <a:chExt cx="1582" cy="327"/>
          </a:xfrm>
        </p:grpSpPr>
        <p:sp>
          <p:nvSpPr>
            <p:cNvPr id="79876" name="Text Box 13"/>
            <p:cNvSpPr txBox="1"/>
            <p:nvPr/>
          </p:nvSpPr>
          <p:spPr>
            <a:xfrm>
              <a:off x="1381" y="2553"/>
              <a:ext cx="5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877" name="Text Box 14"/>
            <p:cNvSpPr txBox="1"/>
            <p:nvPr/>
          </p:nvSpPr>
          <p:spPr>
            <a:xfrm>
              <a:off x="1919" y="2553"/>
              <a:ext cx="10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+(–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)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" name="Text Box 15"/>
          <p:cNvSpPr txBox="1"/>
          <p:nvPr/>
        </p:nvSpPr>
        <p:spPr>
          <a:xfrm>
            <a:off x="611188" y="3249613"/>
            <a:ext cx="9874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整数 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Text Box 16"/>
          <p:cNvSpPr txBox="1"/>
          <p:nvPr/>
        </p:nvSpPr>
        <p:spPr>
          <a:xfrm>
            <a:off x="1512888" y="3227388"/>
            <a:ext cx="14922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Text Box 17"/>
          <p:cNvSpPr txBox="1"/>
          <p:nvPr/>
        </p:nvSpPr>
        <p:spPr>
          <a:xfrm>
            <a:off x="2871788" y="3227388"/>
            <a:ext cx="21367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+(–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)]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Text Box 18"/>
          <p:cNvSpPr txBox="1"/>
          <p:nvPr/>
        </p:nvSpPr>
        <p:spPr>
          <a:xfrm>
            <a:off x="4822825" y="3227388"/>
            <a:ext cx="3560763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[</a:t>
            </a: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19"/>
          <p:cNvSpPr txBox="1"/>
          <p:nvPr/>
        </p:nvSpPr>
        <p:spPr>
          <a:xfrm>
            <a:off x="7305675" y="3289300"/>
            <a:ext cx="1522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mod 2</a:t>
            </a:r>
            <a:r>
              <a:rPr lang="en-US" altLang="zh-CN" sz="2400" i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Text Box 20"/>
          <p:cNvSpPr txBox="1"/>
          <p:nvPr/>
        </p:nvSpPr>
        <p:spPr>
          <a:xfrm>
            <a:off x="611188" y="3870325"/>
            <a:ext cx="9874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小数 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21"/>
          <p:cNvSpPr txBox="1"/>
          <p:nvPr/>
        </p:nvSpPr>
        <p:spPr>
          <a:xfrm>
            <a:off x="1512888" y="3848100"/>
            <a:ext cx="1492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Text Box 22"/>
          <p:cNvSpPr txBox="1"/>
          <p:nvPr/>
        </p:nvSpPr>
        <p:spPr>
          <a:xfrm>
            <a:off x="2871788" y="3848100"/>
            <a:ext cx="2136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+(–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)]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23"/>
          <p:cNvSpPr txBox="1"/>
          <p:nvPr/>
        </p:nvSpPr>
        <p:spPr>
          <a:xfrm>
            <a:off x="7305675" y="3910013"/>
            <a:ext cx="1192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mod 2)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 Box 24"/>
          <p:cNvSpPr txBox="1"/>
          <p:nvPr/>
        </p:nvSpPr>
        <p:spPr>
          <a:xfrm>
            <a:off x="611188" y="4470400"/>
            <a:ext cx="8120062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连同符号位一起相加，符号位产生的进位自然丢掉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Text Box 25"/>
          <p:cNvSpPr txBox="1"/>
          <p:nvPr/>
        </p:nvSpPr>
        <p:spPr>
          <a:xfrm>
            <a:off x="4822825" y="3860800"/>
            <a:ext cx="34845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[</a:t>
            </a: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889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6019" name="Text Box 3"/>
          <p:cNvSpPr txBox="1"/>
          <p:nvPr/>
        </p:nvSpPr>
        <p:spPr>
          <a:xfrm>
            <a:off x="1333500" y="14890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20" name="Text Box 4"/>
          <p:cNvSpPr txBox="1"/>
          <p:nvPr/>
        </p:nvSpPr>
        <p:spPr>
          <a:xfrm>
            <a:off x="2392363" y="1489075"/>
            <a:ext cx="9001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21" name="Text Box 5"/>
          <p:cNvSpPr txBox="1"/>
          <p:nvPr/>
        </p:nvSpPr>
        <p:spPr>
          <a:xfrm>
            <a:off x="2413000" y="1993900"/>
            <a:ext cx="9017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22" name="Text Box 6"/>
          <p:cNvSpPr txBox="1"/>
          <p:nvPr/>
        </p:nvSpPr>
        <p:spPr>
          <a:xfrm>
            <a:off x="1277938" y="2457450"/>
            <a:ext cx="1997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23" name="Line 7"/>
          <p:cNvSpPr/>
          <p:nvPr/>
        </p:nvSpPr>
        <p:spPr>
          <a:xfrm>
            <a:off x="1317625" y="2497138"/>
            <a:ext cx="46497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26024" name="Text Box 8"/>
          <p:cNvSpPr txBox="1"/>
          <p:nvPr/>
        </p:nvSpPr>
        <p:spPr>
          <a:xfrm>
            <a:off x="2149475" y="2000250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25" name="Text Box 9"/>
          <p:cNvSpPr txBox="1"/>
          <p:nvPr/>
        </p:nvSpPr>
        <p:spPr>
          <a:xfrm>
            <a:off x="3375025" y="1489075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   0 . 1 0 1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26" name="Text Box 10"/>
          <p:cNvSpPr txBox="1"/>
          <p:nvPr/>
        </p:nvSpPr>
        <p:spPr>
          <a:xfrm>
            <a:off x="3375025" y="199390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   1 . 1 0 1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27" name="Text Box 11"/>
          <p:cNvSpPr txBox="1"/>
          <p:nvPr/>
        </p:nvSpPr>
        <p:spPr>
          <a:xfrm>
            <a:off x="3375025" y="2457450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1 0 . 0 1 1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28" name="Text Box 12"/>
          <p:cNvSpPr txBox="1"/>
          <p:nvPr/>
        </p:nvSpPr>
        <p:spPr>
          <a:xfrm>
            <a:off x="5429250" y="2457450"/>
            <a:ext cx="180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29" name="Text Box 13"/>
          <p:cNvSpPr txBox="1"/>
          <p:nvPr/>
        </p:nvSpPr>
        <p:spPr>
          <a:xfrm>
            <a:off x="6499225" y="108585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验证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539750" y="476250"/>
            <a:ext cx="5908675" cy="1025525"/>
            <a:chOff x="422" y="480"/>
            <a:chExt cx="3722" cy="646"/>
          </a:xfrm>
        </p:grpSpPr>
        <p:grpSp>
          <p:nvGrpSpPr>
            <p:cNvPr id="80909" name="Group 15"/>
            <p:cNvGrpSpPr/>
            <p:nvPr/>
          </p:nvGrpSpPr>
          <p:grpSpPr>
            <a:xfrm>
              <a:off x="422" y="480"/>
              <a:ext cx="3722" cy="327"/>
              <a:chOff x="422" y="576"/>
              <a:chExt cx="3722" cy="327"/>
            </a:xfrm>
          </p:grpSpPr>
          <p:sp>
            <p:nvSpPr>
              <p:cNvPr id="80910" name="Text Box 16"/>
              <p:cNvSpPr txBox="1"/>
              <p:nvPr/>
            </p:nvSpPr>
            <p:spPr>
              <a:xfrm>
                <a:off x="422" y="576"/>
                <a:ext cx="78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例 6.18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911" name="Text Box 17"/>
              <p:cNvSpPr txBox="1"/>
              <p:nvPr/>
            </p:nvSpPr>
            <p:spPr>
              <a:xfrm>
                <a:off x="1382" y="576"/>
                <a:ext cx="276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设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0.1011，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–</a:t>
                </a:r>
                <a:r>
                  <a:rPr lang="en-US" altLang="zh-CN" sz="1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0.0101</a:t>
                </a:r>
                <a:endPara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0912" name="Text Box 18"/>
            <p:cNvSpPr txBox="1"/>
            <p:nvPr/>
          </p:nvSpPr>
          <p:spPr>
            <a:xfrm>
              <a:off x="1392" y="799"/>
              <a:ext cx="12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 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6035" name="Text Box 19"/>
          <p:cNvSpPr txBox="1"/>
          <p:nvPr/>
        </p:nvSpPr>
        <p:spPr>
          <a:xfrm>
            <a:off x="7550150" y="1771650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0.1011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36" name="Text Box 20"/>
          <p:cNvSpPr txBox="1"/>
          <p:nvPr/>
        </p:nvSpPr>
        <p:spPr>
          <a:xfrm>
            <a:off x="7321550" y="2076450"/>
            <a:ext cx="125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– 0.0101</a:t>
            </a:r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6037" name="Line 21"/>
          <p:cNvSpPr/>
          <p:nvPr/>
        </p:nvSpPr>
        <p:spPr>
          <a:xfrm>
            <a:off x="7108825" y="2457450"/>
            <a:ext cx="1676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26038" name="Text Box 22"/>
          <p:cNvSpPr txBox="1"/>
          <p:nvPr/>
        </p:nvSpPr>
        <p:spPr>
          <a:xfrm>
            <a:off x="7550150" y="2381250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0.0110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39" name="AutoShape 23"/>
          <p:cNvSpPr/>
          <p:nvPr/>
        </p:nvSpPr>
        <p:spPr>
          <a:xfrm>
            <a:off x="3713163" y="2533650"/>
            <a:ext cx="304800" cy="457200"/>
          </a:xfrm>
          <a:prstGeom prst="wedgeRoundRectCallout">
            <a:avLst>
              <a:gd name="adj1" fmla="val -162500"/>
              <a:gd name="adj2" fmla="val 79167"/>
              <a:gd name="adj3" fmla="val 16667"/>
            </a:avLst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40" name="Text Box 24"/>
          <p:cNvSpPr txBox="1"/>
          <p:nvPr/>
        </p:nvSpPr>
        <p:spPr>
          <a:xfrm>
            <a:off x="1949450" y="3005138"/>
            <a:ext cx="45402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   0 . 0 1 1 0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41" name="Text Box 25"/>
          <p:cNvSpPr txBox="1"/>
          <p:nvPr/>
        </p:nvSpPr>
        <p:spPr>
          <a:xfrm>
            <a:off x="2392363" y="4522788"/>
            <a:ext cx="9001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42" name="Text Box 26"/>
          <p:cNvSpPr txBox="1"/>
          <p:nvPr/>
        </p:nvSpPr>
        <p:spPr>
          <a:xfrm>
            <a:off x="2392363" y="5027613"/>
            <a:ext cx="9017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43" name="Text Box 27"/>
          <p:cNvSpPr txBox="1"/>
          <p:nvPr/>
        </p:nvSpPr>
        <p:spPr>
          <a:xfrm>
            <a:off x="1277938" y="5534025"/>
            <a:ext cx="1997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44" name="Line 28"/>
          <p:cNvSpPr/>
          <p:nvPr/>
        </p:nvSpPr>
        <p:spPr>
          <a:xfrm>
            <a:off x="1317625" y="5581650"/>
            <a:ext cx="464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26045" name="Text Box 29"/>
          <p:cNvSpPr txBox="1"/>
          <p:nvPr/>
        </p:nvSpPr>
        <p:spPr>
          <a:xfrm>
            <a:off x="2149475" y="5048250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46" name="Text Box 30"/>
          <p:cNvSpPr txBox="1"/>
          <p:nvPr/>
        </p:nvSpPr>
        <p:spPr>
          <a:xfrm>
            <a:off x="3375025" y="4522788"/>
            <a:ext cx="3352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   1 ,  0 1 1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47" name="Text Box 31"/>
          <p:cNvSpPr txBox="1"/>
          <p:nvPr/>
        </p:nvSpPr>
        <p:spPr>
          <a:xfrm>
            <a:off x="3375025" y="5027613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   1 ,  1 0 1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48" name="Text Box 32"/>
          <p:cNvSpPr txBox="1"/>
          <p:nvPr/>
        </p:nvSpPr>
        <p:spPr>
          <a:xfrm>
            <a:off x="3375025" y="5534025"/>
            <a:ext cx="225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1 1 ,  0 0 1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49" name="Text Box 33"/>
          <p:cNvSpPr txBox="1"/>
          <p:nvPr/>
        </p:nvSpPr>
        <p:spPr>
          <a:xfrm>
            <a:off x="5505450" y="5534025"/>
            <a:ext cx="180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50" name="Text Box 34"/>
          <p:cNvSpPr txBox="1"/>
          <p:nvPr/>
        </p:nvSpPr>
        <p:spPr>
          <a:xfrm>
            <a:off x="6499225" y="405765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验证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51" name="Text Box 35"/>
          <p:cNvSpPr txBox="1"/>
          <p:nvPr/>
        </p:nvSpPr>
        <p:spPr>
          <a:xfrm>
            <a:off x="7397750" y="4808538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1001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52" name="Line 36"/>
          <p:cNvSpPr/>
          <p:nvPr/>
        </p:nvSpPr>
        <p:spPr>
          <a:xfrm>
            <a:off x="6956425" y="5581650"/>
            <a:ext cx="1676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26053" name="Text Box 37"/>
          <p:cNvSpPr txBox="1"/>
          <p:nvPr/>
        </p:nvSpPr>
        <p:spPr>
          <a:xfrm>
            <a:off x="7397750" y="5505450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1110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38"/>
          <p:cNvGrpSpPr/>
          <p:nvPr/>
        </p:nvGrpSpPr>
        <p:grpSpPr>
          <a:xfrm>
            <a:off x="7132638" y="5124450"/>
            <a:ext cx="1287462" cy="457200"/>
            <a:chOff x="4575" y="3408"/>
            <a:chExt cx="811" cy="288"/>
          </a:xfrm>
        </p:grpSpPr>
        <p:sp>
          <p:nvSpPr>
            <p:cNvPr id="80933" name="Text Box 39"/>
            <p:cNvSpPr txBox="1"/>
            <p:nvPr/>
          </p:nvSpPr>
          <p:spPr>
            <a:xfrm>
              <a:off x="4742" y="3408"/>
              <a:ext cx="6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 0101</a:t>
              </a:r>
              <a:endPara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0934" name="Text Box 40"/>
            <p:cNvSpPr txBox="1"/>
            <p:nvPr/>
          </p:nvSpPr>
          <p:spPr>
            <a:xfrm>
              <a:off x="4575" y="3408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41"/>
          <p:cNvGrpSpPr/>
          <p:nvPr/>
        </p:nvGrpSpPr>
        <p:grpSpPr>
          <a:xfrm>
            <a:off x="539750" y="3511550"/>
            <a:ext cx="4914900" cy="1023938"/>
            <a:chOff x="422" y="2392"/>
            <a:chExt cx="3096" cy="645"/>
          </a:xfrm>
        </p:grpSpPr>
        <p:sp>
          <p:nvSpPr>
            <p:cNvPr id="80936" name="Text Box 42"/>
            <p:cNvSpPr txBox="1"/>
            <p:nvPr/>
          </p:nvSpPr>
          <p:spPr>
            <a:xfrm>
              <a:off x="422" y="2392"/>
              <a:ext cx="7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 6.19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937" name="Text Box 43"/>
            <p:cNvSpPr txBox="1"/>
            <p:nvPr/>
          </p:nvSpPr>
          <p:spPr>
            <a:xfrm>
              <a:off x="1392" y="2392"/>
              <a:ext cx="21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–9，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–5     </a:t>
              </a:r>
              <a:endPara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0938" name="Text Box 44"/>
            <p:cNvSpPr txBox="1"/>
            <p:nvPr/>
          </p:nvSpPr>
          <p:spPr>
            <a:xfrm>
              <a:off x="1392" y="2710"/>
              <a:ext cx="11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 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6061" name="Text Box 45"/>
          <p:cNvSpPr txBox="1"/>
          <p:nvPr/>
        </p:nvSpPr>
        <p:spPr>
          <a:xfrm>
            <a:off x="1333500" y="45227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62" name="Text Box 46"/>
          <p:cNvSpPr txBox="1"/>
          <p:nvPr/>
        </p:nvSpPr>
        <p:spPr>
          <a:xfrm>
            <a:off x="1941513" y="6038850"/>
            <a:ext cx="2867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– 1110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6063" name="AutoShape 47"/>
          <p:cNvSpPr/>
          <p:nvPr/>
        </p:nvSpPr>
        <p:spPr>
          <a:xfrm>
            <a:off x="3713163" y="5581650"/>
            <a:ext cx="304800" cy="457200"/>
          </a:xfrm>
          <a:prstGeom prst="wedgeRoundRectCallout">
            <a:avLst>
              <a:gd name="adj1" fmla="val -162500"/>
              <a:gd name="adj2" fmla="val 79167"/>
              <a:gd name="adj3" fmla="val 16667"/>
            </a:avLst>
          </a:prstGeom>
          <a:noFill/>
          <a:ln w="2857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algn="ctr"/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42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72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72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2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2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2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2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2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72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2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2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2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2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2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2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2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72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2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72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72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72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72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72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72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5" dur="500"/>
                                        <p:tgtEl>
                                          <p:spTgt spid="72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72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/>
      <p:bldP spid="726020" grpId="0"/>
      <p:bldP spid="726021" grpId="0"/>
      <p:bldP spid="726022" grpId="0"/>
      <p:bldP spid="726024" grpId="0"/>
      <p:bldP spid="726025" grpId="0"/>
      <p:bldP spid="726026" grpId="0"/>
      <p:bldP spid="726027" grpId="0"/>
      <p:bldP spid="726028" grpId="0"/>
      <p:bldP spid="726029" grpId="0"/>
      <p:bldP spid="726035" grpId="0"/>
      <p:bldP spid="726036" grpId="0"/>
      <p:bldP spid="726038" grpId="0"/>
      <p:bldP spid="726039" grpId="0" animBg="1"/>
      <p:bldP spid="726040" grpId="0"/>
      <p:bldP spid="726041" grpId="0"/>
      <p:bldP spid="726042" grpId="0"/>
      <p:bldP spid="726043" grpId="0"/>
      <p:bldP spid="726045" grpId="0"/>
      <p:bldP spid="726046" grpId="0"/>
      <p:bldP spid="726047" grpId="0"/>
      <p:bldP spid="726048" grpId="0"/>
      <p:bldP spid="726049" grpId="0"/>
      <p:bldP spid="726050" grpId="0"/>
      <p:bldP spid="726051" grpId="0"/>
      <p:bldP spid="726053" grpId="0"/>
      <p:bldP spid="726061" grpId="0"/>
      <p:bldP spid="726062" grpId="0"/>
      <p:bldP spid="72606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Text Box 2"/>
          <p:cNvSpPr txBox="1"/>
          <p:nvPr/>
        </p:nvSpPr>
        <p:spPr>
          <a:xfrm>
            <a:off x="228600" y="273050"/>
            <a:ext cx="15573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例 6.20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43" name="Text Box 3"/>
          <p:cNvSpPr txBox="1"/>
          <p:nvPr/>
        </p:nvSpPr>
        <p:spPr>
          <a:xfrm>
            <a:off x="1905000" y="304800"/>
            <a:ext cx="62293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设机器数字长为 8 位（含 1 位符号位）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且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15，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24，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用补码求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44" name="Text Box 4"/>
          <p:cNvSpPr txBox="1"/>
          <p:nvPr/>
        </p:nvSpPr>
        <p:spPr>
          <a:xfrm>
            <a:off x="1235075" y="124142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270125" y="1241425"/>
            <a:ext cx="2968625" cy="519113"/>
            <a:chOff x="1430" y="782"/>
            <a:chExt cx="1870" cy="327"/>
          </a:xfrm>
        </p:grpSpPr>
        <p:sp>
          <p:nvSpPr>
            <p:cNvPr id="81925" name="Text Box 6"/>
            <p:cNvSpPr txBox="1"/>
            <p:nvPr/>
          </p:nvSpPr>
          <p:spPr>
            <a:xfrm>
              <a:off x="1430" y="782"/>
              <a:ext cx="89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15   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26" name="Text Box 7"/>
            <p:cNvSpPr txBox="1"/>
            <p:nvPr/>
          </p:nvSpPr>
          <p:spPr>
            <a:xfrm>
              <a:off x="2160" y="782"/>
              <a:ext cx="11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 0001111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2286000" y="1751013"/>
            <a:ext cx="2968625" cy="519112"/>
            <a:chOff x="1440" y="1103"/>
            <a:chExt cx="1870" cy="327"/>
          </a:xfrm>
        </p:grpSpPr>
        <p:sp>
          <p:nvSpPr>
            <p:cNvPr id="81928" name="Text Box 9"/>
            <p:cNvSpPr txBox="1"/>
            <p:nvPr/>
          </p:nvSpPr>
          <p:spPr>
            <a:xfrm>
              <a:off x="1440" y="1103"/>
              <a:ext cx="7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24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29" name="Text Box 10"/>
            <p:cNvSpPr txBox="1"/>
            <p:nvPr/>
          </p:nvSpPr>
          <p:spPr>
            <a:xfrm>
              <a:off x="2170" y="1103"/>
              <a:ext cx="11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 0011000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7051" name="Text Box 11"/>
          <p:cNvSpPr txBox="1"/>
          <p:nvPr/>
        </p:nvSpPr>
        <p:spPr>
          <a:xfrm>
            <a:off x="1143000" y="3276600"/>
            <a:ext cx="2263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[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52" name="Text Box 12"/>
          <p:cNvSpPr txBox="1"/>
          <p:nvPr/>
        </p:nvSpPr>
        <p:spPr>
          <a:xfrm>
            <a:off x="1965325" y="2833688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2522538" y="2259013"/>
            <a:ext cx="3087687" cy="519112"/>
            <a:chOff x="1589" y="1423"/>
            <a:chExt cx="1945" cy="327"/>
          </a:xfrm>
        </p:grpSpPr>
        <p:sp>
          <p:nvSpPr>
            <p:cNvPr id="81933" name="Text Box 14"/>
            <p:cNvSpPr txBox="1"/>
            <p:nvPr/>
          </p:nvSpPr>
          <p:spPr>
            <a:xfrm>
              <a:off x="1589" y="1423"/>
              <a:ext cx="5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4" name="Text Box 15"/>
            <p:cNvSpPr txBox="1"/>
            <p:nvPr/>
          </p:nvSpPr>
          <p:spPr>
            <a:xfrm>
              <a:off x="2170" y="1423"/>
              <a:ext cx="13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 0, 0001111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260600" y="2768600"/>
            <a:ext cx="3349625" cy="519113"/>
            <a:chOff x="1424" y="1744"/>
            <a:chExt cx="2110" cy="327"/>
          </a:xfrm>
        </p:grpSpPr>
        <p:sp>
          <p:nvSpPr>
            <p:cNvPr id="81936" name="Text Box 17"/>
            <p:cNvSpPr txBox="1"/>
            <p:nvPr/>
          </p:nvSpPr>
          <p:spPr>
            <a:xfrm>
              <a:off x="1424" y="1744"/>
              <a:ext cx="7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37" name="Text Box 18"/>
            <p:cNvSpPr txBox="1"/>
            <p:nvPr/>
          </p:nvSpPr>
          <p:spPr>
            <a:xfrm>
              <a:off x="2170" y="1744"/>
              <a:ext cx="13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 1, 1101000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7059" name="Text Box 19"/>
          <p:cNvSpPr txBox="1"/>
          <p:nvPr/>
        </p:nvSpPr>
        <p:spPr>
          <a:xfrm>
            <a:off x="3443288" y="32766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 1, 1110111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60" name="Text Box 20"/>
          <p:cNvSpPr txBox="1"/>
          <p:nvPr/>
        </p:nvSpPr>
        <p:spPr>
          <a:xfrm>
            <a:off x="5638800" y="3276600"/>
            <a:ext cx="1784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61" name="Text Box 21"/>
          <p:cNvSpPr txBox="1"/>
          <p:nvPr/>
        </p:nvSpPr>
        <p:spPr>
          <a:xfrm>
            <a:off x="6156325" y="2259013"/>
            <a:ext cx="288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0, 0011000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22"/>
          <p:cNvGrpSpPr/>
          <p:nvPr/>
        </p:nvGrpSpPr>
        <p:grpSpPr>
          <a:xfrm>
            <a:off x="228600" y="4217988"/>
            <a:ext cx="6786563" cy="735012"/>
            <a:chOff x="470" y="2657"/>
            <a:chExt cx="4275" cy="463"/>
          </a:xfrm>
        </p:grpSpPr>
        <p:grpSp>
          <p:nvGrpSpPr>
            <p:cNvPr id="81942" name="Group 23"/>
            <p:cNvGrpSpPr/>
            <p:nvPr/>
          </p:nvGrpSpPr>
          <p:grpSpPr>
            <a:xfrm>
              <a:off x="470" y="2706"/>
              <a:ext cx="4275" cy="327"/>
              <a:chOff x="470" y="2706"/>
              <a:chExt cx="4275" cy="327"/>
            </a:xfrm>
          </p:grpSpPr>
          <p:sp>
            <p:nvSpPr>
              <p:cNvPr id="81943" name="Text Box 24"/>
              <p:cNvSpPr txBox="1"/>
              <p:nvPr/>
            </p:nvSpPr>
            <p:spPr>
              <a:xfrm>
                <a:off x="470" y="2706"/>
                <a:ext cx="73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练习 1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44" name="Text Box 25"/>
              <p:cNvSpPr txBox="1"/>
              <p:nvPr/>
            </p:nvSpPr>
            <p:spPr>
              <a:xfrm>
                <a:off x="1303" y="2706"/>
                <a:ext cx="344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设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      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       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，用补码求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1945" name="Group 26"/>
            <p:cNvGrpSpPr/>
            <p:nvPr/>
          </p:nvGrpSpPr>
          <p:grpSpPr>
            <a:xfrm>
              <a:off x="2016" y="2657"/>
              <a:ext cx="299" cy="457"/>
              <a:chOff x="1680" y="2937"/>
              <a:chExt cx="299" cy="457"/>
            </a:xfrm>
          </p:grpSpPr>
          <p:sp>
            <p:nvSpPr>
              <p:cNvPr id="81946" name="Text Box 27"/>
              <p:cNvSpPr txBox="1"/>
              <p:nvPr/>
            </p:nvSpPr>
            <p:spPr>
              <a:xfrm>
                <a:off x="1772" y="2937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47" name="Text Box 28"/>
              <p:cNvSpPr txBox="1"/>
              <p:nvPr/>
            </p:nvSpPr>
            <p:spPr>
              <a:xfrm>
                <a:off x="1692" y="3144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16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48" name="Line 29"/>
              <p:cNvSpPr/>
              <p:nvPr/>
            </p:nvSpPr>
            <p:spPr>
              <a:xfrm>
                <a:off x="1680" y="3168"/>
                <a:ext cx="29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81949" name="Group 30"/>
            <p:cNvGrpSpPr/>
            <p:nvPr/>
          </p:nvGrpSpPr>
          <p:grpSpPr>
            <a:xfrm>
              <a:off x="2821" y="2663"/>
              <a:ext cx="299" cy="457"/>
              <a:chOff x="2485" y="2943"/>
              <a:chExt cx="299" cy="457"/>
            </a:xfrm>
          </p:grpSpPr>
          <p:sp>
            <p:nvSpPr>
              <p:cNvPr id="81950" name="Text Box 31"/>
              <p:cNvSpPr txBox="1"/>
              <p:nvPr/>
            </p:nvSpPr>
            <p:spPr>
              <a:xfrm>
                <a:off x="2508" y="2943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51" name="Text Box 32"/>
              <p:cNvSpPr txBox="1"/>
              <p:nvPr/>
            </p:nvSpPr>
            <p:spPr>
              <a:xfrm>
                <a:off x="2508" y="315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16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52" name="Line 33"/>
              <p:cNvSpPr/>
              <p:nvPr/>
            </p:nvSpPr>
            <p:spPr>
              <a:xfrm>
                <a:off x="2485" y="3168"/>
                <a:ext cx="29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" name="Group 34"/>
          <p:cNvGrpSpPr/>
          <p:nvPr/>
        </p:nvGrpSpPr>
        <p:grpSpPr>
          <a:xfrm>
            <a:off x="2346325" y="4724400"/>
            <a:ext cx="3521075" cy="725488"/>
            <a:chOff x="1478" y="2976"/>
            <a:chExt cx="2218" cy="457"/>
          </a:xfrm>
        </p:grpSpPr>
        <p:sp>
          <p:nvSpPr>
            <p:cNvPr id="81954" name="Text Box 35"/>
            <p:cNvSpPr txBox="1"/>
            <p:nvPr/>
          </p:nvSpPr>
          <p:spPr>
            <a:xfrm>
              <a:off x="1478" y="3026"/>
              <a:ext cx="177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– 0.1100 =</a:t>
              </a:r>
              <a:endPara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81955" name="Group 36"/>
            <p:cNvGrpSpPr/>
            <p:nvPr/>
          </p:nvGrpSpPr>
          <p:grpSpPr>
            <a:xfrm>
              <a:off x="3397" y="2976"/>
              <a:ext cx="299" cy="457"/>
              <a:chOff x="3397" y="2976"/>
              <a:chExt cx="299" cy="457"/>
            </a:xfrm>
          </p:grpSpPr>
          <p:sp>
            <p:nvSpPr>
              <p:cNvPr id="81956" name="Text Box 37"/>
              <p:cNvSpPr txBox="1"/>
              <p:nvPr/>
            </p:nvSpPr>
            <p:spPr>
              <a:xfrm>
                <a:off x="3420" y="2976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12</a:t>
                </a:r>
                <a:endPara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57" name="Text Box 38"/>
              <p:cNvSpPr txBox="1"/>
              <p:nvPr/>
            </p:nvSpPr>
            <p:spPr>
              <a:xfrm>
                <a:off x="3420" y="3183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16</a:t>
                </a:r>
                <a:endParaRPr lang="zh-CN" alt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58" name="Line 39"/>
              <p:cNvSpPr/>
              <p:nvPr/>
            </p:nvSpPr>
            <p:spPr>
              <a:xfrm>
                <a:off x="3397" y="3201"/>
                <a:ext cx="299" cy="0"/>
              </a:xfrm>
              <a:prstGeom prst="line">
                <a:avLst/>
              </a:prstGeom>
              <a:ln w="28575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81959" name="Text Box 40"/>
            <p:cNvSpPr txBox="1"/>
            <p:nvPr/>
          </p:nvSpPr>
          <p:spPr>
            <a:xfrm>
              <a:off x="3195" y="3001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727081" name="Text Box 41"/>
          <p:cNvSpPr txBox="1"/>
          <p:nvPr/>
        </p:nvSpPr>
        <p:spPr>
          <a:xfrm>
            <a:off x="228600" y="5313363"/>
            <a:ext cx="747395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练习 2   设机器数字长为 8 位（含 1 位符号位）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且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– 97，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+41，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用补码求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82" name="Text Box 42"/>
          <p:cNvSpPr txBox="1"/>
          <p:nvPr/>
        </p:nvSpPr>
        <p:spPr>
          <a:xfrm>
            <a:off x="2346325" y="6248400"/>
            <a:ext cx="4137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+ 1110110 = + 118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7083" name="Text Box 43"/>
          <p:cNvSpPr txBox="1"/>
          <p:nvPr/>
        </p:nvSpPr>
        <p:spPr>
          <a:xfrm>
            <a:off x="2057400" y="3786188"/>
            <a:ext cx="4419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– 1001 = –9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27084" name="Line 44"/>
          <p:cNvSpPr/>
          <p:nvPr/>
        </p:nvSpPr>
        <p:spPr>
          <a:xfrm>
            <a:off x="1066800" y="3276600"/>
            <a:ext cx="6705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27085" name="Text Box 45"/>
          <p:cNvSpPr txBox="1"/>
          <p:nvPr/>
        </p:nvSpPr>
        <p:spPr>
          <a:xfrm>
            <a:off x="6605588" y="476885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86" name="Text Box 46"/>
          <p:cNvSpPr txBox="1"/>
          <p:nvPr/>
        </p:nvSpPr>
        <p:spPr>
          <a:xfrm>
            <a:off x="6621463" y="6248400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6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72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2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2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2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2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2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/>
      <p:bldP spid="727044" grpId="0"/>
      <p:bldP spid="727051" grpId="0"/>
      <p:bldP spid="727052" grpId="0"/>
      <p:bldP spid="727059" grpId="0"/>
      <p:bldP spid="727060" grpId="0"/>
      <p:bldP spid="727061" grpId="0"/>
      <p:bldP spid="727081" grpId="0"/>
      <p:bldP spid="727082" grpId="0"/>
      <p:bldP spid="727083" grpId="0"/>
      <p:bldP spid="727085" grpId="0"/>
      <p:bldP spid="7270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Text Box 2"/>
          <p:cNvSpPr txBox="1"/>
          <p:nvPr/>
        </p:nvSpPr>
        <p:spPr>
          <a:xfrm>
            <a:off x="755650" y="1431925"/>
            <a:ext cx="5670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带符号的数                        符号数字化的数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Text Box 3"/>
          <p:cNvSpPr txBox="1"/>
          <p:nvPr/>
        </p:nvSpPr>
        <p:spPr>
          <a:xfrm>
            <a:off x="908050" y="2008188"/>
            <a:ext cx="145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0.1011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229100" y="1966913"/>
            <a:ext cx="4070350" cy="912812"/>
            <a:chOff x="2908" y="1681"/>
            <a:chExt cx="2564" cy="575"/>
          </a:xfrm>
        </p:grpSpPr>
        <p:sp>
          <p:nvSpPr>
            <p:cNvPr id="16388" name="Text Box 5"/>
            <p:cNvSpPr txBox="1"/>
            <p:nvPr/>
          </p:nvSpPr>
          <p:spPr>
            <a:xfrm>
              <a:off x="2936" y="1681"/>
              <a:ext cx="9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1011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89" name="Rectangle 6"/>
            <p:cNvSpPr/>
            <p:nvPr/>
          </p:nvSpPr>
          <p:spPr>
            <a:xfrm>
              <a:off x="2908" y="1713"/>
              <a:ext cx="902" cy="30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0" name="Line 7"/>
            <p:cNvSpPr/>
            <p:nvPr/>
          </p:nvSpPr>
          <p:spPr>
            <a:xfrm>
              <a:off x="3186" y="1713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1" name="Line 8"/>
            <p:cNvSpPr/>
            <p:nvPr/>
          </p:nvSpPr>
          <p:spPr>
            <a:xfrm>
              <a:off x="3234" y="1713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2" name="Freeform 9"/>
            <p:cNvSpPr/>
            <p:nvPr/>
          </p:nvSpPr>
          <p:spPr>
            <a:xfrm>
              <a:off x="3234" y="2010"/>
              <a:ext cx="912" cy="160"/>
            </a:xfrm>
            <a:custGeom>
              <a:avLst/>
              <a:gdLst/>
              <a:ahLst/>
              <a:cxnLst>
                <a:cxn ang="0">
                  <a:pos x="359" y="1237"/>
                </a:cxn>
                <a:cxn ang="0">
                  <a:pos x="0" y="1237"/>
                </a:cxn>
                <a:cxn ang="0">
                  <a:pos x="0" y="0"/>
                </a:cxn>
              </a:cxnLst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393" name="Text Box 10"/>
            <p:cNvSpPr txBox="1"/>
            <p:nvPr/>
          </p:nvSpPr>
          <p:spPr>
            <a:xfrm>
              <a:off x="4204" y="1968"/>
              <a:ext cx="1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小数点的位置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" name="Text Box 11"/>
          <p:cNvSpPr txBox="1"/>
          <p:nvPr/>
        </p:nvSpPr>
        <p:spPr>
          <a:xfrm>
            <a:off x="908050" y="4140200"/>
            <a:ext cx="1187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1100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2"/>
          <p:cNvGrpSpPr/>
          <p:nvPr/>
        </p:nvGrpSpPr>
        <p:grpSpPr>
          <a:xfrm>
            <a:off x="4229100" y="4098925"/>
            <a:ext cx="4070350" cy="912813"/>
            <a:chOff x="2908" y="3024"/>
            <a:chExt cx="2564" cy="575"/>
          </a:xfrm>
        </p:grpSpPr>
        <p:sp>
          <p:nvSpPr>
            <p:cNvPr id="16396" name="Text Box 13"/>
            <p:cNvSpPr txBox="1"/>
            <p:nvPr/>
          </p:nvSpPr>
          <p:spPr>
            <a:xfrm>
              <a:off x="2936" y="3024"/>
              <a:ext cx="1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1100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397" name="Rectangle 14"/>
            <p:cNvSpPr/>
            <p:nvPr/>
          </p:nvSpPr>
          <p:spPr>
            <a:xfrm>
              <a:off x="2908" y="3056"/>
              <a:ext cx="902" cy="30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Line 15"/>
            <p:cNvSpPr/>
            <p:nvPr/>
          </p:nvSpPr>
          <p:spPr>
            <a:xfrm>
              <a:off x="3186" y="3056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99" name="Line 16"/>
            <p:cNvSpPr/>
            <p:nvPr/>
          </p:nvSpPr>
          <p:spPr>
            <a:xfrm>
              <a:off x="3234" y="3056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0" name="Freeform 17"/>
            <p:cNvSpPr/>
            <p:nvPr/>
          </p:nvSpPr>
          <p:spPr>
            <a:xfrm>
              <a:off x="3810" y="3361"/>
              <a:ext cx="336" cy="165"/>
            </a:xfrm>
            <a:custGeom>
              <a:avLst/>
              <a:gdLst/>
              <a:ahLst/>
              <a:cxnLst>
                <a:cxn ang="0">
                  <a:pos x="2" y="1442"/>
                </a:cxn>
                <a:cxn ang="0">
                  <a:pos x="0" y="1442"/>
                </a:cxn>
                <a:cxn ang="0">
                  <a:pos x="0" y="0"/>
                </a:cxn>
              </a:cxnLst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1" name="Text Box 18"/>
            <p:cNvSpPr txBox="1"/>
            <p:nvPr/>
          </p:nvSpPr>
          <p:spPr>
            <a:xfrm>
              <a:off x="4204" y="3311"/>
              <a:ext cx="1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小数点的位置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4" name="Text Box 19"/>
          <p:cNvSpPr txBox="1"/>
          <p:nvPr/>
        </p:nvSpPr>
        <p:spPr>
          <a:xfrm>
            <a:off x="908050" y="5132388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1100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20"/>
          <p:cNvGrpSpPr/>
          <p:nvPr/>
        </p:nvGrpSpPr>
        <p:grpSpPr>
          <a:xfrm>
            <a:off x="4229100" y="5091113"/>
            <a:ext cx="4070350" cy="912812"/>
            <a:chOff x="2908" y="3649"/>
            <a:chExt cx="2564" cy="575"/>
          </a:xfrm>
        </p:grpSpPr>
        <p:sp>
          <p:nvSpPr>
            <p:cNvPr id="16404" name="Text Box 21"/>
            <p:cNvSpPr txBox="1"/>
            <p:nvPr/>
          </p:nvSpPr>
          <p:spPr>
            <a:xfrm>
              <a:off x="2936" y="3649"/>
              <a:ext cx="12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1100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5" name="Rectangle 22"/>
            <p:cNvSpPr/>
            <p:nvPr/>
          </p:nvSpPr>
          <p:spPr>
            <a:xfrm>
              <a:off x="2908" y="3681"/>
              <a:ext cx="902" cy="30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6" name="Line 23"/>
            <p:cNvSpPr/>
            <p:nvPr/>
          </p:nvSpPr>
          <p:spPr>
            <a:xfrm>
              <a:off x="3186" y="3681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7" name="Line 24"/>
            <p:cNvSpPr/>
            <p:nvPr/>
          </p:nvSpPr>
          <p:spPr>
            <a:xfrm>
              <a:off x="3234" y="3681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08" name="Text Box 25"/>
            <p:cNvSpPr txBox="1"/>
            <p:nvPr/>
          </p:nvSpPr>
          <p:spPr>
            <a:xfrm>
              <a:off x="4204" y="3936"/>
              <a:ext cx="1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小数点的位置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9" name="Freeform 26"/>
            <p:cNvSpPr/>
            <p:nvPr/>
          </p:nvSpPr>
          <p:spPr>
            <a:xfrm>
              <a:off x="3810" y="3992"/>
              <a:ext cx="336" cy="165"/>
            </a:xfrm>
            <a:custGeom>
              <a:avLst/>
              <a:gdLst/>
              <a:ahLst/>
              <a:cxnLst>
                <a:cxn ang="0">
                  <a:pos x="2" y="1442"/>
                </a:cxn>
                <a:cxn ang="0">
                  <a:pos x="0" y="1442"/>
                </a:cxn>
                <a:cxn ang="0">
                  <a:pos x="0" y="0"/>
                </a:cxn>
              </a:cxnLst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2" name="Text Box 27"/>
          <p:cNvSpPr txBox="1"/>
          <p:nvPr/>
        </p:nvSpPr>
        <p:spPr>
          <a:xfrm>
            <a:off x="908050" y="2998788"/>
            <a:ext cx="14287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0.1011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28"/>
          <p:cNvGrpSpPr/>
          <p:nvPr/>
        </p:nvGrpSpPr>
        <p:grpSpPr>
          <a:xfrm>
            <a:off x="4229100" y="2957513"/>
            <a:ext cx="4070350" cy="912812"/>
            <a:chOff x="2908" y="2305"/>
            <a:chExt cx="2564" cy="575"/>
          </a:xfrm>
        </p:grpSpPr>
        <p:sp>
          <p:nvSpPr>
            <p:cNvPr id="16412" name="Text Box 29"/>
            <p:cNvSpPr txBox="1"/>
            <p:nvPr/>
          </p:nvSpPr>
          <p:spPr>
            <a:xfrm>
              <a:off x="2936" y="2305"/>
              <a:ext cx="10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1011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3" name="Rectangle 30"/>
            <p:cNvSpPr/>
            <p:nvPr/>
          </p:nvSpPr>
          <p:spPr>
            <a:xfrm>
              <a:off x="2908" y="2337"/>
              <a:ext cx="902" cy="30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14" name="Line 31"/>
            <p:cNvSpPr/>
            <p:nvPr/>
          </p:nvSpPr>
          <p:spPr>
            <a:xfrm>
              <a:off x="3186" y="2337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5" name="Line 32"/>
            <p:cNvSpPr/>
            <p:nvPr/>
          </p:nvSpPr>
          <p:spPr>
            <a:xfrm>
              <a:off x="3234" y="2337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6" name="Text Box 33"/>
            <p:cNvSpPr txBox="1"/>
            <p:nvPr/>
          </p:nvSpPr>
          <p:spPr>
            <a:xfrm>
              <a:off x="4204" y="2592"/>
              <a:ext cx="12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小数点的位置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7" name="Freeform 34"/>
            <p:cNvSpPr/>
            <p:nvPr/>
          </p:nvSpPr>
          <p:spPr>
            <a:xfrm>
              <a:off x="3234" y="2641"/>
              <a:ext cx="912" cy="160"/>
            </a:xfrm>
            <a:custGeom>
              <a:avLst/>
              <a:gdLst/>
              <a:ahLst/>
              <a:cxnLst>
                <a:cxn ang="0">
                  <a:pos x="359" y="1237"/>
                </a:cxn>
                <a:cxn ang="0">
                  <a:pos x="0" y="1237"/>
                </a:cxn>
                <a:cxn ang="0">
                  <a:pos x="0" y="0"/>
                </a:cxn>
              </a:cxnLst>
              <a:pathLst>
                <a:path w="1152" h="96">
                  <a:moveTo>
                    <a:pt x="1152" y="96"/>
                  </a:moveTo>
                  <a:lnTo>
                    <a:pt x="0" y="96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0" name="Text Box 35"/>
          <p:cNvSpPr txBox="1"/>
          <p:nvPr/>
        </p:nvSpPr>
        <p:spPr>
          <a:xfrm>
            <a:off x="944563" y="836613"/>
            <a:ext cx="49926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真值                                  机器数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Freeform 4">
            <a:hlinkClick r:id="rId1" action="ppaction://hlinksldjump"/>
          </p:cNvPr>
          <p:cNvSpPr/>
          <p:nvPr/>
        </p:nvSpPr>
        <p:spPr>
          <a:xfrm rot="-9600000">
            <a:off x="8243888" y="6165850"/>
            <a:ext cx="569912" cy="44767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0" y="2147483647"/>
              </a:cxn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897" h="704">
                <a:moveTo>
                  <a:pt x="650" y="466"/>
                </a:moveTo>
                <a:lnTo>
                  <a:pt x="897" y="271"/>
                </a:lnTo>
                <a:lnTo>
                  <a:pt x="774" y="271"/>
                </a:lnTo>
                <a:cubicBezTo>
                  <a:pt x="774" y="121"/>
                  <a:pt x="599" y="0"/>
                  <a:pt x="384" y="0"/>
                </a:cubicBezTo>
                <a:cubicBezTo>
                  <a:pt x="172" y="0"/>
                  <a:pt x="0" y="123"/>
                  <a:pt x="0" y="276"/>
                </a:cubicBezTo>
                <a:lnTo>
                  <a:pt x="0" y="704"/>
                </a:lnTo>
                <a:lnTo>
                  <a:pt x="253" y="704"/>
                </a:lnTo>
                <a:lnTo>
                  <a:pt x="253" y="271"/>
                </a:lnTo>
                <a:cubicBezTo>
                  <a:pt x="253" y="226"/>
                  <a:pt x="305" y="190"/>
                  <a:pt x="370" y="190"/>
                </a:cubicBezTo>
                <a:lnTo>
                  <a:pt x="404" y="190"/>
                </a:lnTo>
                <a:cubicBezTo>
                  <a:pt x="468" y="190"/>
                  <a:pt x="520" y="226"/>
                  <a:pt x="520" y="271"/>
                </a:cubicBezTo>
                <a:lnTo>
                  <a:pt x="404" y="271"/>
                </a:lnTo>
                <a:lnTo>
                  <a:pt x="650" y="466"/>
                </a:lnTo>
                <a:close/>
              </a:path>
            </a:pathLst>
          </a:custGeom>
          <a:gradFill rotWithShape="1">
            <a:gsLst>
              <a:gs pos="0">
                <a:srgbClr val="003B00"/>
              </a:gs>
              <a:gs pos="100000">
                <a:srgbClr val="008000"/>
              </a:gs>
            </a:gsLst>
            <a:lin ang="5400000" scaled="1"/>
            <a:tileRect/>
          </a:gradFill>
          <a:ln w="158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420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6" grpId="0"/>
      <p:bldP spid="54" grpId="0"/>
      <p:bldP spid="62" grpId="0"/>
      <p:bldP spid="7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单符号位溢出判断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82950" name="Rectangle 8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8075613" cy="3600450"/>
          </a:xfrm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对于加法，只有在正数加正数和负数加负数两种情况下才可能出现溢出，符号不同的两个数相加是不会出现溢出的。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对于减法，只有在正数减负数或负数减正数两种情况下才可能出现溢出，符号相同的两个数相减是不会出现溢出的。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微软雅黑 Light" panose="020B0502040204020203" pitchFamily="34" charset="-122"/>
                <a:cs typeface="+mn-cs"/>
              </a:rPr>
              <a:t>参加操作的两个数符号相同，其结果的符号与原操作数的符号不同，即为溢出。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2947" name="Rectangle 5"/>
          <p:cNvSpPr/>
          <p:nvPr/>
        </p:nvSpPr>
        <p:spPr>
          <a:xfrm>
            <a:off x="1676400" y="3276600"/>
            <a:ext cx="4114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8" name="Rectangle 6"/>
          <p:cNvSpPr/>
          <p:nvPr/>
        </p:nvSpPr>
        <p:spPr>
          <a:xfrm>
            <a:off x="1676400" y="3733800"/>
            <a:ext cx="4038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9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2950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>
                                            <p:txEl>
                                              <p:charRg st="5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2950">
                                            <p:txEl>
                                              <p:charRg st="52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>
                                            <p:txEl>
                                              <p:charRg st="104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2950">
                                            <p:txEl>
                                              <p:charRg st="104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 animBg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单符号位溢出判断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83970" name="Rectangle 5"/>
          <p:cNvSpPr/>
          <p:nvPr/>
        </p:nvSpPr>
        <p:spPr>
          <a:xfrm>
            <a:off x="1676400" y="3276600"/>
            <a:ext cx="4114800" cy="3810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1" name="Rectangle 6"/>
          <p:cNvSpPr/>
          <p:nvPr/>
        </p:nvSpPr>
        <p:spPr>
          <a:xfrm>
            <a:off x="1676400" y="3733800"/>
            <a:ext cx="4038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ext Box 5"/>
          <p:cNvSpPr txBox="1"/>
          <p:nvPr/>
        </p:nvSpPr>
        <p:spPr>
          <a:xfrm>
            <a:off x="457200" y="23495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硬件实现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1066800" y="2949575"/>
            <a:ext cx="6365875" cy="519113"/>
            <a:chOff x="672" y="2682"/>
            <a:chExt cx="4010" cy="327"/>
          </a:xfrm>
        </p:grpSpPr>
        <p:sp>
          <p:nvSpPr>
            <p:cNvPr id="83974" name="Text Box 7"/>
            <p:cNvSpPr txBox="1"/>
            <p:nvPr/>
          </p:nvSpPr>
          <p:spPr>
            <a:xfrm>
              <a:off x="672" y="2682"/>
              <a:ext cx="401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最高有效位的进位       符号位的进位 = 1</a:t>
              </a:r>
              <a:endPara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975" name="AutoShape 8"/>
            <p:cNvSpPr/>
            <p:nvPr/>
          </p:nvSpPr>
          <p:spPr>
            <a:xfrm>
              <a:off x="2640" y="2736"/>
              <a:ext cx="192" cy="192"/>
            </a:xfrm>
            <a:prstGeom prst="flowChartOr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" name="Text Box 9"/>
          <p:cNvSpPr txBox="1"/>
          <p:nvPr/>
        </p:nvSpPr>
        <p:spPr>
          <a:xfrm>
            <a:off x="1447800" y="34607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0"/>
          <p:cNvGrpSpPr/>
          <p:nvPr/>
        </p:nvGrpSpPr>
        <p:grpSpPr>
          <a:xfrm>
            <a:off x="2819400" y="3492500"/>
            <a:ext cx="1543050" cy="981075"/>
            <a:chOff x="1776" y="3024"/>
            <a:chExt cx="972" cy="618"/>
          </a:xfrm>
        </p:grpSpPr>
        <p:sp>
          <p:nvSpPr>
            <p:cNvPr id="83978" name="AutoShape 11"/>
            <p:cNvSpPr/>
            <p:nvPr/>
          </p:nvSpPr>
          <p:spPr>
            <a:xfrm>
              <a:off x="2016" y="3111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979" name="Text Box 12"/>
            <p:cNvSpPr txBox="1"/>
            <p:nvPr/>
          </p:nvSpPr>
          <p:spPr>
            <a:xfrm>
              <a:off x="1776" y="3024"/>
              <a:ext cx="9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 0 =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980" name="AutoShape 13"/>
            <p:cNvSpPr/>
            <p:nvPr/>
          </p:nvSpPr>
          <p:spPr>
            <a:xfrm>
              <a:off x="2016" y="3399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981" name="Text Box 14"/>
            <p:cNvSpPr txBox="1"/>
            <p:nvPr/>
          </p:nvSpPr>
          <p:spPr>
            <a:xfrm>
              <a:off x="1776" y="3315"/>
              <a:ext cx="9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1 =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Text Box 15"/>
          <p:cNvSpPr txBox="1"/>
          <p:nvPr/>
        </p:nvSpPr>
        <p:spPr>
          <a:xfrm>
            <a:off x="4479925" y="3751263"/>
            <a:ext cx="19208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溢出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6"/>
          <p:cNvGrpSpPr/>
          <p:nvPr/>
        </p:nvGrpSpPr>
        <p:grpSpPr>
          <a:xfrm>
            <a:off x="2819400" y="4416425"/>
            <a:ext cx="1543050" cy="981075"/>
            <a:chOff x="1776" y="3606"/>
            <a:chExt cx="972" cy="618"/>
          </a:xfrm>
        </p:grpSpPr>
        <p:sp>
          <p:nvSpPr>
            <p:cNvPr id="83984" name="AutoShape 17"/>
            <p:cNvSpPr/>
            <p:nvPr/>
          </p:nvSpPr>
          <p:spPr>
            <a:xfrm>
              <a:off x="2016" y="3693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985" name="Text Box 18"/>
            <p:cNvSpPr txBox="1"/>
            <p:nvPr/>
          </p:nvSpPr>
          <p:spPr>
            <a:xfrm>
              <a:off x="1776" y="3606"/>
              <a:ext cx="9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0 =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986" name="AutoShape 19"/>
            <p:cNvSpPr/>
            <p:nvPr/>
          </p:nvSpPr>
          <p:spPr>
            <a:xfrm>
              <a:off x="2016" y="3981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987" name="Text Box 20"/>
            <p:cNvSpPr txBox="1"/>
            <p:nvPr/>
          </p:nvSpPr>
          <p:spPr>
            <a:xfrm>
              <a:off x="1776" y="3897"/>
              <a:ext cx="9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 1 =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" name="Text Box 21"/>
          <p:cNvSpPr txBox="1"/>
          <p:nvPr/>
        </p:nvSpPr>
        <p:spPr>
          <a:xfrm>
            <a:off x="4479925" y="4649788"/>
            <a:ext cx="19208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溢出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AutoShape 23"/>
          <p:cNvSpPr/>
          <p:nvPr/>
        </p:nvSpPr>
        <p:spPr>
          <a:xfrm>
            <a:off x="4343400" y="3721100"/>
            <a:ext cx="152400" cy="609600"/>
          </a:xfrm>
          <a:prstGeom prst="rightBrace">
            <a:avLst>
              <a:gd name="adj1" fmla="val 33240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AutoShape 24"/>
          <p:cNvSpPr/>
          <p:nvPr/>
        </p:nvSpPr>
        <p:spPr>
          <a:xfrm>
            <a:off x="4343400" y="4635500"/>
            <a:ext cx="152400" cy="609600"/>
          </a:xfrm>
          <a:prstGeom prst="rightBrace">
            <a:avLst>
              <a:gd name="adj1" fmla="val 33240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Text Box 25"/>
          <p:cNvSpPr txBox="1"/>
          <p:nvPr/>
        </p:nvSpPr>
        <p:spPr>
          <a:xfrm>
            <a:off x="7772400" y="2949575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溢出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992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2" grpId="0"/>
      <p:bldP spid="38" grpId="0"/>
      <p:bldP spid="39" grpId="0" animBg="1"/>
      <p:bldP spid="40" grpId="0" animBg="1"/>
      <p:bldP spid="4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标题 26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两位符号位溢出判断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684213" y="1196975"/>
            <a:ext cx="6645275" cy="1052513"/>
            <a:chOff x="720" y="762"/>
            <a:chExt cx="4186" cy="663"/>
          </a:xfrm>
        </p:grpSpPr>
        <p:sp>
          <p:nvSpPr>
            <p:cNvPr id="84995" name="Text Box 4"/>
            <p:cNvSpPr txBox="1"/>
            <p:nvPr/>
          </p:nvSpPr>
          <p:spPr>
            <a:xfrm>
              <a:off x="720" y="906"/>
              <a:ext cx="6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补'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996" name="Text Box 5"/>
            <p:cNvSpPr txBox="1"/>
            <p:nvPr/>
          </p:nvSpPr>
          <p:spPr>
            <a:xfrm>
              <a:off x="1248" y="912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997" name="Text Box 6"/>
            <p:cNvSpPr txBox="1"/>
            <p:nvPr/>
          </p:nvSpPr>
          <p:spPr>
            <a:xfrm>
              <a:off x="1536" y="762"/>
              <a:ext cx="27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1 ＞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≥ 0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998" name="Text Box 7"/>
            <p:cNvSpPr txBox="1"/>
            <p:nvPr/>
          </p:nvSpPr>
          <p:spPr>
            <a:xfrm>
              <a:off x="1536" y="1098"/>
              <a:ext cx="33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4 +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0 ＞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≥ –1（mod 4）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4999" name="AutoShape 8"/>
            <p:cNvSpPr/>
            <p:nvPr/>
          </p:nvSpPr>
          <p:spPr>
            <a:xfrm>
              <a:off x="1492" y="912"/>
              <a:ext cx="96" cy="384"/>
            </a:xfrm>
            <a:prstGeom prst="leftBrace">
              <a:avLst>
                <a:gd name="adj1" fmla="val 3324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" name="Text Box 9"/>
          <p:cNvSpPr txBox="1"/>
          <p:nvPr/>
        </p:nvSpPr>
        <p:spPr>
          <a:xfrm>
            <a:off x="684213" y="2501900"/>
            <a:ext cx="55530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补'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补'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[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补'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mod 4）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Text Box 10"/>
          <p:cNvSpPr txBox="1"/>
          <p:nvPr/>
        </p:nvSpPr>
        <p:spPr>
          <a:xfrm>
            <a:off x="700088" y="3363913"/>
            <a:ext cx="55276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–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补'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补'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[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补'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mod 4）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11"/>
          <p:cNvSpPr txBox="1"/>
          <p:nvPr/>
        </p:nvSpPr>
        <p:spPr>
          <a:xfrm>
            <a:off x="684213" y="4192588"/>
            <a:ext cx="52705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结果的双符号位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相同        未溢出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Text Box 12"/>
          <p:cNvSpPr txBox="1"/>
          <p:nvPr/>
        </p:nvSpPr>
        <p:spPr>
          <a:xfrm>
            <a:off x="684213" y="5116513"/>
            <a:ext cx="57150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结果的双符号位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不同        溢出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13"/>
          <p:cNvSpPr txBox="1"/>
          <p:nvPr/>
        </p:nvSpPr>
        <p:spPr>
          <a:xfrm>
            <a:off x="684213" y="6021388"/>
            <a:ext cx="5181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最高符号位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代表其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真正的符号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6154738" y="4116388"/>
            <a:ext cx="2249487" cy="900112"/>
            <a:chOff x="4166" y="2601"/>
            <a:chExt cx="1417" cy="567"/>
          </a:xfrm>
        </p:grpSpPr>
        <p:sp>
          <p:nvSpPr>
            <p:cNvPr id="85006" name="Text Box 15"/>
            <p:cNvSpPr txBox="1"/>
            <p:nvPr/>
          </p:nvSpPr>
          <p:spPr>
            <a:xfrm>
              <a:off x="4166" y="2601"/>
              <a:ext cx="14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00.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×××××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07" name="Text Box 16"/>
            <p:cNvSpPr txBox="1"/>
            <p:nvPr/>
          </p:nvSpPr>
          <p:spPr>
            <a:xfrm>
              <a:off x="4166" y="2841"/>
              <a:ext cx="14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11.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×××××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7"/>
          <p:cNvGrpSpPr/>
          <p:nvPr/>
        </p:nvGrpSpPr>
        <p:grpSpPr>
          <a:xfrm>
            <a:off x="6154738" y="5116513"/>
            <a:ext cx="2325687" cy="952500"/>
            <a:chOff x="4166" y="3231"/>
            <a:chExt cx="1465" cy="600"/>
          </a:xfrm>
        </p:grpSpPr>
        <p:sp>
          <p:nvSpPr>
            <p:cNvPr id="85009" name="Text Box 18"/>
            <p:cNvSpPr txBox="1"/>
            <p:nvPr/>
          </p:nvSpPr>
          <p:spPr>
            <a:xfrm>
              <a:off x="4166" y="3231"/>
              <a:ext cx="14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0.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×××××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10" name="Text Box 19"/>
            <p:cNvSpPr txBox="1"/>
            <p:nvPr/>
          </p:nvSpPr>
          <p:spPr>
            <a:xfrm>
              <a:off x="4166" y="3504"/>
              <a:ext cx="14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1.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×××××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6170613" y="4116388"/>
            <a:ext cx="2249487" cy="900112"/>
            <a:chOff x="4166" y="2601"/>
            <a:chExt cx="1417" cy="567"/>
          </a:xfrm>
        </p:grpSpPr>
        <p:sp>
          <p:nvSpPr>
            <p:cNvPr id="85012" name="Text Box 21"/>
            <p:cNvSpPr txBox="1"/>
            <p:nvPr/>
          </p:nvSpPr>
          <p:spPr>
            <a:xfrm>
              <a:off x="4166" y="2601"/>
              <a:ext cx="14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00,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×××××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13" name="Text Box 22"/>
            <p:cNvSpPr txBox="1"/>
            <p:nvPr/>
          </p:nvSpPr>
          <p:spPr>
            <a:xfrm>
              <a:off x="4166" y="2841"/>
              <a:ext cx="14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11,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×××××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6130925" y="5130800"/>
            <a:ext cx="2325688" cy="952500"/>
            <a:chOff x="4166" y="3231"/>
            <a:chExt cx="1465" cy="600"/>
          </a:xfrm>
        </p:grpSpPr>
        <p:sp>
          <p:nvSpPr>
            <p:cNvPr id="85015" name="Text Box 24"/>
            <p:cNvSpPr txBox="1"/>
            <p:nvPr/>
          </p:nvSpPr>
          <p:spPr>
            <a:xfrm>
              <a:off x="4166" y="3231"/>
              <a:ext cx="14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0,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×××××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016" name="Text Box 25"/>
            <p:cNvSpPr txBox="1"/>
            <p:nvPr/>
          </p:nvSpPr>
          <p:spPr>
            <a:xfrm>
              <a:off x="4166" y="3504"/>
              <a:ext cx="14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1,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×××××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5017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补码加减法的硬件配置</a:t>
            </a:r>
            <a:endParaRPr lang="zh-CN" altLang="en-US" sz="4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017588" y="1484313"/>
            <a:ext cx="7010400" cy="3352800"/>
            <a:chOff x="672" y="1104"/>
            <a:chExt cx="4416" cy="2112"/>
          </a:xfrm>
        </p:grpSpPr>
        <p:sp>
          <p:nvSpPr>
            <p:cNvPr id="86019" name="Rectangle 4"/>
            <p:cNvSpPr/>
            <p:nvPr/>
          </p:nvSpPr>
          <p:spPr>
            <a:xfrm>
              <a:off x="720" y="1296"/>
              <a:ext cx="384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20" name="Rectangle 5"/>
            <p:cNvSpPr/>
            <p:nvPr/>
          </p:nvSpPr>
          <p:spPr>
            <a:xfrm>
              <a:off x="1680" y="1296"/>
              <a:ext cx="1584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21" name="Rectangle 6"/>
            <p:cNvSpPr/>
            <p:nvPr/>
          </p:nvSpPr>
          <p:spPr>
            <a:xfrm>
              <a:off x="3744" y="1296"/>
              <a:ext cx="384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22" name="Rectangle 7"/>
            <p:cNvSpPr/>
            <p:nvPr/>
          </p:nvSpPr>
          <p:spPr>
            <a:xfrm>
              <a:off x="4368" y="1296"/>
              <a:ext cx="384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23" name="Rectangle 8"/>
            <p:cNvSpPr/>
            <p:nvPr/>
          </p:nvSpPr>
          <p:spPr>
            <a:xfrm>
              <a:off x="1680" y="1992"/>
              <a:ext cx="1584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加法器（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+1）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24" name="Rectangle 9"/>
            <p:cNvSpPr/>
            <p:nvPr/>
          </p:nvSpPr>
          <p:spPr>
            <a:xfrm>
              <a:off x="672" y="1968"/>
              <a:ext cx="624" cy="62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溢出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判断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25" name="Rectangle 10"/>
            <p:cNvSpPr/>
            <p:nvPr/>
          </p:nvSpPr>
          <p:spPr>
            <a:xfrm>
              <a:off x="3744" y="1968"/>
              <a:ext cx="1104" cy="62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求补控制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逻  辑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26" name="Rectangle 11"/>
            <p:cNvSpPr/>
            <p:nvPr/>
          </p:nvSpPr>
          <p:spPr>
            <a:xfrm>
              <a:off x="1680" y="2688"/>
              <a:ext cx="1584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27" name="Line 12"/>
            <p:cNvSpPr/>
            <p:nvPr/>
          </p:nvSpPr>
          <p:spPr>
            <a:xfrm flipV="1">
              <a:off x="912" y="1632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86028" name="AutoShape 13"/>
            <p:cNvSpPr/>
            <p:nvPr/>
          </p:nvSpPr>
          <p:spPr>
            <a:xfrm>
              <a:off x="2016" y="1644"/>
              <a:ext cx="144" cy="338"/>
            </a:xfrm>
            <a:prstGeom prst="upArrow">
              <a:avLst>
                <a:gd name="adj1" fmla="val 50000"/>
                <a:gd name="adj2" fmla="val 58626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29" name="AutoShape 14"/>
            <p:cNvSpPr/>
            <p:nvPr/>
          </p:nvSpPr>
          <p:spPr>
            <a:xfrm rot="10800000">
              <a:off x="2784" y="1632"/>
              <a:ext cx="144" cy="36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30" name="AutoShape 15"/>
            <p:cNvSpPr/>
            <p:nvPr/>
          </p:nvSpPr>
          <p:spPr>
            <a:xfrm>
              <a:off x="2400" y="2340"/>
              <a:ext cx="144" cy="338"/>
            </a:xfrm>
            <a:prstGeom prst="upArrow">
              <a:avLst>
                <a:gd name="adj1" fmla="val 50000"/>
                <a:gd name="adj2" fmla="val 58626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031" name="Line 16"/>
            <p:cNvSpPr/>
            <p:nvPr/>
          </p:nvSpPr>
          <p:spPr>
            <a:xfrm flipH="1">
              <a:off x="3264" y="2160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86032" name="Freeform 17"/>
            <p:cNvSpPr/>
            <p:nvPr/>
          </p:nvSpPr>
          <p:spPr>
            <a:xfrm>
              <a:off x="2877" y="2160"/>
              <a:ext cx="627" cy="1056"/>
            </a:xfrm>
            <a:custGeom>
              <a:avLst/>
              <a:gdLst/>
              <a:ahLst/>
              <a:cxnLst>
                <a:cxn ang="0">
                  <a:pos x="627" y="0"/>
                </a:cxn>
                <a:cxn ang="0">
                  <a:pos x="627" y="1056"/>
                </a:cxn>
                <a:cxn ang="0">
                  <a:pos x="3" y="1056"/>
                </a:cxn>
                <a:cxn ang="0">
                  <a:pos x="0" y="873"/>
                </a:cxn>
              </a:cxnLst>
              <a:pathLst>
                <a:path w="627" h="1056">
                  <a:moveTo>
                    <a:pt x="627" y="0"/>
                  </a:moveTo>
                  <a:lnTo>
                    <a:pt x="627" y="1056"/>
                  </a:lnTo>
                  <a:lnTo>
                    <a:pt x="3" y="1056"/>
                  </a:lnTo>
                  <a:lnTo>
                    <a:pt x="0" y="873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oval" w="sm" len="sm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33" name="Freeform 18"/>
            <p:cNvSpPr/>
            <p:nvPr/>
          </p:nvSpPr>
          <p:spPr>
            <a:xfrm>
              <a:off x="4560" y="1104"/>
              <a:ext cx="528" cy="12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528" y="0"/>
                </a:cxn>
                <a:cxn ang="0">
                  <a:pos x="528" y="1200"/>
                </a:cxn>
                <a:cxn ang="0">
                  <a:pos x="288" y="1200"/>
                </a:cxn>
              </a:cxnLst>
              <a:pathLst>
                <a:path w="528" h="1200">
                  <a:moveTo>
                    <a:pt x="0" y="192"/>
                  </a:moveTo>
                  <a:lnTo>
                    <a:pt x="0" y="0"/>
                  </a:lnTo>
                  <a:lnTo>
                    <a:pt x="528" y="0"/>
                  </a:lnTo>
                  <a:lnTo>
                    <a:pt x="528" y="1200"/>
                  </a:lnTo>
                  <a:lnTo>
                    <a:pt x="288" y="120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034" name="Line 19"/>
            <p:cNvSpPr/>
            <p:nvPr/>
          </p:nvSpPr>
          <p:spPr>
            <a:xfrm flipH="1">
              <a:off x="1296" y="2160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grpSp>
        <p:nvGrpSpPr>
          <p:cNvPr id="3" name="Group 20"/>
          <p:cNvGrpSpPr/>
          <p:nvPr/>
        </p:nvGrpSpPr>
        <p:grpSpPr>
          <a:xfrm>
            <a:off x="1230313" y="5183188"/>
            <a:ext cx="4056062" cy="990600"/>
            <a:chOff x="806" y="3434"/>
            <a:chExt cx="2555" cy="624"/>
          </a:xfrm>
        </p:grpSpPr>
        <p:sp>
          <p:nvSpPr>
            <p:cNvPr id="86036" name="Text Box 21"/>
            <p:cNvSpPr txBox="1"/>
            <p:nvPr/>
          </p:nvSpPr>
          <p:spPr>
            <a:xfrm>
              <a:off x="806" y="3434"/>
              <a:ext cx="14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A、X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均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37" name="Text Box 22"/>
            <p:cNvSpPr txBox="1"/>
            <p:nvPr/>
          </p:nvSpPr>
          <p:spPr>
            <a:xfrm>
              <a:off x="806" y="3770"/>
              <a:ext cx="25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用减法标记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控制求补逻辑</a:t>
              </a:r>
              <a:endPara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6038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/>
          </p:cNvSpPr>
          <p:nvPr>
            <p:ph type="title"/>
          </p:nvPr>
        </p:nvSpPr>
        <p:spPr>
          <a:xfrm>
            <a:off x="684213" y="908050"/>
            <a:ext cx="1943100" cy="410527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补码</a:t>
            </a:r>
            <a:br>
              <a:rPr lang="en-US" altLang="zh-CN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加减法运算</a:t>
            </a:r>
            <a:br>
              <a:rPr lang="en-US" altLang="zh-CN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</a:t>
            </a:r>
            <a:br>
              <a:rPr lang="en-US" altLang="zh-CN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b="1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流程</a:t>
            </a:r>
            <a:endParaRPr lang="zh-CN" altLang="en-US" b="1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7042" name="矩形 8"/>
          <p:cNvSpPr/>
          <p:nvPr/>
        </p:nvSpPr>
        <p:spPr>
          <a:xfrm>
            <a:off x="7980363" y="168275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7043" name="组合 51"/>
          <p:cNvGrpSpPr/>
          <p:nvPr/>
        </p:nvGrpSpPr>
        <p:grpSpPr>
          <a:xfrm>
            <a:off x="2700338" y="333375"/>
            <a:ext cx="5543550" cy="6119813"/>
            <a:chOff x="2699792" y="404664"/>
            <a:chExt cx="5544616" cy="6120680"/>
          </a:xfrm>
        </p:grpSpPr>
        <p:sp>
          <p:nvSpPr>
            <p:cNvPr id="87044" name="流程图: 可选过程 5"/>
            <p:cNvSpPr/>
            <p:nvPr/>
          </p:nvSpPr>
          <p:spPr>
            <a:xfrm>
              <a:off x="4754516" y="404664"/>
              <a:ext cx="1008112" cy="504056"/>
            </a:xfrm>
            <a:prstGeom prst="flowChartAlternate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45" name="流程图: 决策 6"/>
            <p:cNvSpPr/>
            <p:nvPr/>
          </p:nvSpPr>
          <p:spPr>
            <a:xfrm>
              <a:off x="4572000" y="4725144"/>
              <a:ext cx="1368152" cy="720080"/>
            </a:xfrm>
            <a:prstGeom prst="flowChartDecis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46" name="流程图: 决策 7"/>
            <p:cNvSpPr/>
            <p:nvPr/>
          </p:nvSpPr>
          <p:spPr>
            <a:xfrm>
              <a:off x="4570759" y="2357264"/>
              <a:ext cx="1368152" cy="720080"/>
            </a:xfrm>
            <a:prstGeom prst="flowChartDecis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47" name="流程图: 可选过程 8"/>
            <p:cNvSpPr/>
            <p:nvPr/>
          </p:nvSpPr>
          <p:spPr>
            <a:xfrm>
              <a:off x="4788024" y="6021288"/>
              <a:ext cx="1008112" cy="504056"/>
            </a:xfrm>
            <a:prstGeom prst="flowChartAlternateProcess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48" name="TextBox 9"/>
            <p:cNvSpPr txBox="1"/>
            <p:nvPr/>
          </p:nvSpPr>
          <p:spPr>
            <a:xfrm>
              <a:off x="4788024" y="418180"/>
              <a:ext cx="93610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rPr>
                <a:t>开始</a:t>
              </a:r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49" name="TextBox 10"/>
            <p:cNvSpPr txBox="1"/>
            <p:nvPr/>
          </p:nvSpPr>
          <p:spPr>
            <a:xfrm>
              <a:off x="4788024" y="6044429"/>
              <a:ext cx="93610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rPr>
                <a:t>结束</a:t>
              </a:r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0" name="TextBox 11"/>
            <p:cNvSpPr txBox="1"/>
            <p:nvPr/>
          </p:nvSpPr>
          <p:spPr>
            <a:xfrm>
              <a:off x="4831157" y="2509390"/>
              <a:ext cx="100811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加法吗？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1" name="TextBox 12"/>
            <p:cNvSpPr txBox="1"/>
            <p:nvPr/>
          </p:nvSpPr>
          <p:spPr>
            <a:xfrm>
              <a:off x="4821532" y="4869160"/>
              <a:ext cx="100811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溢出吗？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2" name="TextBox 13"/>
            <p:cNvSpPr txBox="1"/>
            <p:nvPr/>
          </p:nvSpPr>
          <p:spPr>
            <a:xfrm>
              <a:off x="3923928" y="1342509"/>
              <a:ext cx="2664296" cy="64633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被加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减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数，补码</a:t>
              </a: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A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加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(</a:t>
              </a: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减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)</a:t>
              </a: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数，补码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X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3" name="TextBox 14"/>
            <p:cNvSpPr txBox="1"/>
            <p:nvPr/>
          </p:nvSpPr>
          <p:spPr>
            <a:xfrm>
              <a:off x="3923928" y="3645024"/>
              <a:ext cx="2664296" cy="64633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algn="ctr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(A)+(X)</a:t>
              </a: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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A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(mod 2 </a:t>
              </a: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或 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mod 2</a:t>
              </a:r>
              <a:r>
                <a:rPr lang="en-US" altLang="zh-CN" baseline="30000" dirty="0"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n+1</a:t>
              </a: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  <a:sym typeface="Wingdings" panose="05000000000000000000" pitchFamily="2" charset="2"/>
                </a:rPr>
                <a:t>)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4" name="TextBox 15"/>
            <p:cNvSpPr txBox="1"/>
            <p:nvPr/>
          </p:nvSpPr>
          <p:spPr>
            <a:xfrm>
              <a:off x="2699792" y="1484784"/>
              <a:ext cx="100811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准备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5" name="TextBox 16"/>
            <p:cNvSpPr txBox="1"/>
            <p:nvPr/>
          </p:nvSpPr>
          <p:spPr>
            <a:xfrm>
              <a:off x="2699792" y="3789040"/>
              <a:ext cx="100811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相加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6" name="TextBox 17"/>
            <p:cNvSpPr txBox="1"/>
            <p:nvPr/>
          </p:nvSpPr>
          <p:spPr>
            <a:xfrm>
              <a:off x="2843808" y="5013176"/>
              <a:ext cx="864096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dirty="0">
                  <a:latin typeface="Arial" panose="020B0604020202020204" pitchFamily="34" charset="0"/>
                  <a:ea typeface="宋体" panose="02010600030101010101" pitchFamily="2" charset="-122"/>
                </a:rPr>
                <a:t>判断溢出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7" name="TextBox 18"/>
            <p:cNvSpPr txBox="1"/>
            <p:nvPr/>
          </p:nvSpPr>
          <p:spPr>
            <a:xfrm>
              <a:off x="6804248" y="2526737"/>
              <a:ext cx="1440160" cy="36933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减法求补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8" name="TextBox 19"/>
            <p:cNvSpPr txBox="1"/>
            <p:nvPr/>
          </p:nvSpPr>
          <p:spPr>
            <a:xfrm>
              <a:off x="6804248" y="4898035"/>
              <a:ext cx="1440160" cy="36933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algn="ctr"/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置溢出标志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87059" name="直接箭头连接符 21"/>
            <p:cNvCxnSpPr>
              <a:stCxn id="87044" idx="2"/>
              <a:endCxn id="87052" idx="0"/>
            </p:cNvCxnSpPr>
            <p:nvPr/>
          </p:nvCxnSpPr>
          <p:spPr>
            <a:xfrm flipH="1">
              <a:off x="5256076" y="908720"/>
              <a:ext cx="2496" cy="43378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87060" name="直接箭头连接符 22"/>
            <p:cNvCxnSpPr>
              <a:stCxn id="87052" idx="2"/>
              <a:endCxn id="87046" idx="0"/>
            </p:cNvCxnSpPr>
            <p:nvPr/>
          </p:nvCxnSpPr>
          <p:spPr>
            <a:xfrm flipH="1">
              <a:off x="5254835" y="1988840"/>
              <a:ext cx="1241" cy="368424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87061" name="直接箭头连接符 25"/>
            <p:cNvCxnSpPr>
              <a:stCxn id="87046" idx="2"/>
              <a:endCxn id="87053" idx="0"/>
            </p:cNvCxnSpPr>
            <p:nvPr/>
          </p:nvCxnSpPr>
          <p:spPr>
            <a:xfrm>
              <a:off x="5254835" y="3077344"/>
              <a:ext cx="1241" cy="56768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87062" name="直接箭头连接符 28"/>
            <p:cNvCxnSpPr>
              <a:stCxn id="87053" idx="2"/>
              <a:endCxn id="87045" idx="0"/>
            </p:cNvCxnSpPr>
            <p:nvPr/>
          </p:nvCxnSpPr>
          <p:spPr>
            <a:xfrm>
              <a:off x="5256076" y="4291355"/>
              <a:ext cx="0" cy="43378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87063" name="直接箭头连接符 31"/>
            <p:cNvCxnSpPr>
              <a:stCxn id="87045" idx="2"/>
              <a:endCxn id="87049" idx="0"/>
            </p:cNvCxnSpPr>
            <p:nvPr/>
          </p:nvCxnSpPr>
          <p:spPr>
            <a:xfrm>
              <a:off x="5256076" y="5445224"/>
              <a:ext cx="0" cy="59920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87064" name="直接箭头连接符 34"/>
            <p:cNvCxnSpPr>
              <a:stCxn id="87045" idx="3"/>
              <a:endCxn id="87058" idx="1"/>
            </p:cNvCxnSpPr>
            <p:nvPr/>
          </p:nvCxnSpPr>
          <p:spPr>
            <a:xfrm flipV="1">
              <a:off x="5940152" y="5082701"/>
              <a:ext cx="864096" cy="248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87065" name="直接箭头连接符 37"/>
            <p:cNvCxnSpPr>
              <a:stCxn id="87046" idx="3"/>
              <a:endCxn id="87057" idx="1"/>
            </p:cNvCxnSpPr>
            <p:nvPr/>
          </p:nvCxnSpPr>
          <p:spPr>
            <a:xfrm flipV="1">
              <a:off x="5938911" y="2711403"/>
              <a:ext cx="865337" cy="590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87066" name="直接箭头连接符 40"/>
            <p:cNvCxnSpPr>
              <a:stCxn id="87046" idx="3"/>
              <a:endCxn id="87057" idx="1"/>
            </p:cNvCxnSpPr>
            <p:nvPr/>
          </p:nvCxnSpPr>
          <p:spPr>
            <a:xfrm flipH="1">
              <a:off x="5220072" y="3356992"/>
              <a:ext cx="2304256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87067" name="直接箭头连接符 44"/>
            <p:cNvCxnSpPr>
              <a:stCxn id="87057" idx="2"/>
              <a:endCxn id="87057" idx="1"/>
            </p:cNvCxnSpPr>
            <p:nvPr/>
          </p:nvCxnSpPr>
          <p:spPr>
            <a:xfrm>
              <a:off x="7524328" y="2896069"/>
              <a:ext cx="0" cy="462664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068" name="TextBox 46"/>
            <p:cNvSpPr txBox="1"/>
            <p:nvPr/>
          </p:nvSpPr>
          <p:spPr>
            <a:xfrm>
              <a:off x="5148064" y="2996952"/>
              <a:ext cx="43204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69" name="TextBox 47"/>
            <p:cNvSpPr txBox="1"/>
            <p:nvPr/>
          </p:nvSpPr>
          <p:spPr>
            <a:xfrm>
              <a:off x="6156176" y="4757082"/>
              <a:ext cx="43204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70" name="TextBox 48"/>
            <p:cNvSpPr txBox="1"/>
            <p:nvPr/>
          </p:nvSpPr>
          <p:spPr>
            <a:xfrm>
              <a:off x="6084168" y="2387380"/>
              <a:ext cx="43204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71" name="TextBox 49"/>
            <p:cNvSpPr txBox="1"/>
            <p:nvPr/>
          </p:nvSpPr>
          <p:spPr>
            <a:xfrm>
              <a:off x="5171947" y="5522224"/>
              <a:ext cx="43204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  <a:endParaRPr lang="zh-CN" altLang="en-US" sz="20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6.3.3 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乘法运算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88066" name="Rectangle 3"/>
          <p:cNvSpPr>
            <a:spLocks noGrp="1"/>
          </p:cNvSpPr>
          <p:nvPr>
            <p:ph idx="1"/>
          </p:nvPr>
        </p:nvSpPr>
        <p:spPr>
          <a:xfrm>
            <a:off x="1538288" y="1773238"/>
            <a:ext cx="5913437" cy="4032250"/>
          </a:xfrm>
        </p:spPr>
        <p:txBody>
          <a:bodyPr vert="horz" wrap="square" lIns="91440" tIns="45720" rIns="91440" bIns="45720" anchor="t"/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分析笔算乘法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笔算乘法改进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改进后的笔算乘法过程（竖式）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4" action="ppaction://hlinksldjump"/>
              </a:rPr>
              <a:t>小结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5" action="ppaction://hlinksldjump"/>
              </a:rPr>
              <a:t>原码乘法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  <a:p>
            <a:pPr marL="514350" indent="-514350" eaLnBrk="1" hangingPunct="1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6" action="ppaction://hlinksldjump"/>
              </a:rPr>
              <a:t>补码乘法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（略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</a:rPr>
              <a:t>）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  <a:p>
            <a:pPr marL="0" indent="0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  <a:hlinkClick r:id="rId6" action="ppaction://hlinksldjump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1140" name="Text Box 4"/>
          <p:cNvSpPr txBox="1"/>
          <p:nvPr/>
        </p:nvSpPr>
        <p:spPr>
          <a:xfrm>
            <a:off x="1812925" y="1557338"/>
            <a:ext cx="57308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– 0.1101   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0.1011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1141" name="Text Box 5"/>
          <p:cNvSpPr txBox="1"/>
          <p:nvPr/>
        </p:nvSpPr>
        <p:spPr>
          <a:xfrm>
            <a:off x="1812925" y="2166938"/>
            <a:ext cx="39020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– 0.10001111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1142" name="Text Box 6"/>
          <p:cNvSpPr txBox="1"/>
          <p:nvPr/>
        </p:nvSpPr>
        <p:spPr>
          <a:xfrm>
            <a:off x="1393825" y="269081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1143" name="Text Box 7"/>
          <p:cNvSpPr txBox="1"/>
          <p:nvPr/>
        </p:nvSpPr>
        <p:spPr>
          <a:xfrm>
            <a:off x="1393825" y="315277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0 . 1 0 1 1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1144" name="Text Box 8"/>
          <p:cNvSpPr txBox="1"/>
          <p:nvPr/>
        </p:nvSpPr>
        <p:spPr>
          <a:xfrm>
            <a:off x="1838325" y="3613150"/>
            <a:ext cx="1162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1 1 0 1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1145" name="Text Box 9"/>
          <p:cNvSpPr txBox="1"/>
          <p:nvPr/>
        </p:nvSpPr>
        <p:spPr>
          <a:xfrm>
            <a:off x="1581150" y="4075113"/>
            <a:ext cx="11620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1 1 0 1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1146" name="Text Box 10"/>
          <p:cNvSpPr txBox="1"/>
          <p:nvPr/>
        </p:nvSpPr>
        <p:spPr>
          <a:xfrm>
            <a:off x="1276350" y="4537075"/>
            <a:ext cx="1162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0 0 0 0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1147" name="Text Box 11"/>
          <p:cNvSpPr txBox="1"/>
          <p:nvPr/>
        </p:nvSpPr>
        <p:spPr>
          <a:xfrm>
            <a:off x="1047750" y="4997450"/>
            <a:ext cx="1162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1 1 0 1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1148" name="Text Box 12"/>
          <p:cNvSpPr txBox="1"/>
          <p:nvPr/>
        </p:nvSpPr>
        <p:spPr>
          <a:xfrm>
            <a:off x="327025" y="5457825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0 . 1 0 0 0 1 1 1 1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1149" name="Line 13"/>
          <p:cNvSpPr/>
          <p:nvPr/>
        </p:nvSpPr>
        <p:spPr>
          <a:xfrm>
            <a:off x="990600" y="3690938"/>
            <a:ext cx="2133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1150" name="Line 14"/>
          <p:cNvSpPr/>
          <p:nvPr/>
        </p:nvSpPr>
        <p:spPr>
          <a:xfrm>
            <a:off x="381000" y="5519738"/>
            <a:ext cx="2667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1151" name="Text Box 15"/>
          <p:cNvSpPr txBox="1"/>
          <p:nvPr/>
        </p:nvSpPr>
        <p:spPr>
          <a:xfrm>
            <a:off x="3883025" y="3049588"/>
            <a:ext cx="26844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符号位单独处理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1152" name="Text Box 16"/>
          <p:cNvSpPr txBox="1"/>
          <p:nvPr/>
        </p:nvSpPr>
        <p:spPr>
          <a:xfrm>
            <a:off x="3883025" y="3740150"/>
            <a:ext cx="5184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乘数的某一位决定是否加被乘数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1153" name="Text Box 17"/>
          <p:cNvSpPr txBox="1"/>
          <p:nvPr/>
        </p:nvSpPr>
        <p:spPr>
          <a:xfrm>
            <a:off x="3883025" y="4408488"/>
            <a:ext cx="29511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4个位积一起相加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1154" name="Text Box 18"/>
          <p:cNvSpPr txBox="1"/>
          <p:nvPr/>
        </p:nvSpPr>
        <p:spPr>
          <a:xfrm>
            <a:off x="3883025" y="5076825"/>
            <a:ext cx="3384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乘积的位数扩大一倍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1155" name="Text Box 19"/>
          <p:cNvSpPr txBox="1"/>
          <p:nvPr/>
        </p:nvSpPr>
        <p:spPr>
          <a:xfrm>
            <a:off x="1033463" y="3171825"/>
            <a:ext cx="541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1156" name="Text Box 20"/>
          <p:cNvSpPr txBox="1"/>
          <p:nvPr/>
        </p:nvSpPr>
        <p:spPr>
          <a:xfrm>
            <a:off x="5135563" y="2166938"/>
            <a:ext cx="33988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乘积的符号心算求得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1157" name="Text Box 21"/>
          <p:cNvSpPr txBox="1"/>
          <p:nvPr/>
        </p:nvSpPr>
        <p:spPr>
          <a:xfrm>
            <a:off x="3413125" y="3071813"/>
            <a:ext cx="5524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1158" name="Text Box 22"/>
          <p:cNvSpPr txBox="1"/>
          <p:nvPr/>
        </p:nvSpPr>
        <p:spPr>
          <a:xfrm>
            <a:off x="3413125" y="3740150"/>
            <a:ext cx="552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1159" name="Text Box 23"/>
          <p:cNvSpPr txBox="1"/>
          <p:nvPr/>
        </p:nvSpPr>
        <p:spPr>
          <a:xfrm>
            <a:off x="3413125" y="5076825"/>
            <a:ext cx="552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1160" name="Text Box 24"/>
          <p:cNvSpPr txBox="1"/>
          <p:nvPr/>
        </p:nvSpPr>
        <p:spPr>
          <a:xfrm>
            <a:off x="3413125" y="440848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110" name="标题 26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j-cs"/>
              </a:rPr>
              <a:t>分析笔算乘法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89111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6.3.3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73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3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3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73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3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3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3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3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0" grpId="0"/>
      <p:bldP spid="731141" grpId="0"/>
      <p:bldP spid="731142" grpId="0"/>
      <p:bldP spid="731143" grpId="0"/>
      <p:bldP spid="731144" grpId="0"/>
      <p:bldP spid="731145" grpId="0"/>
      <p:bldP spid="731146" grpId="0"/>
      <p:bldP spid="731147" grpId="0"/>
      <p:bldP spid="731148" grpId="0"/>
      <p:bldP spid="731151" grpId="0"/>
      <p:bldP spid="731152" grpId="0"/>
      <p:bldP spid="731153" grpId="0"/>
      <p:bldP spid="731154" grpId="0"/>
      <p:bldP spid="731155" grpId="0"/>
      <p:bldP spid="731156" grpId="0"/>
      <p:bldP spid="731157" grpId="0"/>
      <p:bldP spid="731158" grpId="0"/>
      <p:bldP spid="731159" grpId="0"/>
      <p:bldP spid="73116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Text Box 2"/>
          <p:cNvSpPr txBox="1"/>
          <p:nvPr/>
        </p:nvSpPr>
        <p:spPr>
          <a:xfrm>
            <a:off x="323850" y="188913"/>
            <a:ext cx="3262313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笔算乘法改进</a:t>
            </a:r>
            <a:endParaRPr lang="zh-CN" altLang="en-US" sz="4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2163" name="Text Box 3"/>
          <p:cNvSpPr txBox="1"/>
          <p:nvPr/>
        </p:nvSpPr>
        <p:spPr>
          <a:xfrm>
            <a:off x="1751013" y="914400"/>
            <a:ext cx="27781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0.1011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2164" name="Text Box 4"/>
          <p:cNvSpPr txBox="1"/>
          <p:nvPr/>
        </p:nvSpPr>
        <p:spPr>
          <a:xfrm>
            <a:off x="2570163" y="1524000"/>
            <a:ext cx="53213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0.1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+ 0.00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+ 0.001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+0.0001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2165" name="Text Box 5"/>
          <p:cNvSpPr txBox="1"/>
          <p:nvPr/>
        </p:nvSpPr>
        <p:spPr>
          <a:xfrm>
            <a:off x="2586038" y="2133600"/>
            <a:ext cx="5114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0.1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+ 0.00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0.001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+0.1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2166" name="Text Box 6"/>
          <p:cNvSpPr txBox="1"/>
          <p:nvPr/>
        </p:nvSpPr>
        <p:spPr>
          <a:xfrm>
            <a:off x="2586038" y="2743200"/>
            <a:ext cx="5530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0.1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0.01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[0 </a:t>
            </a:r>
            <a:r>
              <a:rPr lang="en-US" altLang="zh-C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+ 0. 1(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+0.1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)]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2167" name="Text Box 7"/>
          <p:cNvSpPr txBox="1"/>
          <p:nvPr/>
        </p:nvSpPr>
        <p:spPr>
          <a:xfrm>
            <a:off x="2586038" y="3352800"/>
            <a:ext cx="5365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+0.1[ 0 </a:t>
            </a:r>
            <a:r>
              <a:rPr lang="en-US" altLang="zh-C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+0.1(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+ 0.1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)]}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2168" name="Text Box 8"/>
          <p:cNvSpPr txBox="1"/>
          <p:nvPr/>
        </p:nvSpPr>
        <p:spPr>
          <a:xfrm>
            <a:off x="2586038" y="3962400"/>
            <a:ext cx="5724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aseline="4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+2</a:t>
            </a:r>
            <a:r>
              <a:rPr lang="en-US" altLang="zh-CN" sz="2800" baseline="4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[ 0 </a:t>
            </a:r>
            <a:r>
              <a:rPr lang="en-US" altLang="zh-C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+2</a:t>
            </a:r>
            <a:r>
              <a:rPr lang="en-US" altLang="zh-CN" sz="2800" baseline="4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4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0))]}</a:t>
            </a: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7234238" y="4557713"/>
            <a:ext cx="533400" cy="438150"/>
            <a:chOff x="4750" y="2871"/>
            <a:chExt cx="336" cy="276"/>
          </a:xfrm>
        </p:grpSpPr>
        <p:sp>
          <p:nvSpPr>
            <p:cNvPr id="90121" name="AutoShape 10"/>
            <p:cNvSpPr/>
            <p:nvPr/>
          </p:nvSpPr>
          <p:spPr>
            <a:xfrm rot="-5400000">
              <a:off x="4894" y="2727"/>
              <a:ext cx="48" cy="336"/>
            </a:xfrm>
            <a:prstGeom prst="leftBrace">
              <a:avLst>
                <a:gd name="adj1" fmla="val 5817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122" name="Text Box 11"/>
            <p:cNvSpPr txBox="1"/>
            <p:nvPr/>
          </p:nvSpPr>
          <p:spPr>
            <a:xfrm>
              <a:off x="4798" y="2897"/>
              <a:ext cx="27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①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6704013" y="4979988"/>
            <a:ext cx="1143000" cy="431800"/>
            <a:chOff x="4416" y="3127"/>
            <a:chExt cx="720" cy="272"/>
          </a:xfrm>
        </p:grpSpPr>
        <p:sp>
          <p:nvSpPr>
            <p:cNvPr id="90124" name="AutoShape 13"/>
            <p:cNvSpPr/>
            <p:nvPr/>
          </p:nvSpPr>
          <p:spPr>
            <a:xfrm rot="-5400000">
              <a:off x="4752" y="2791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algn="ctr"/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25" name="Text Box 14"/>
            <p:cNvSpPr txBox="1"/>
            <p:nvPr/>
          </p:nvSpPr>
          <p:spPr>
            <a:xfrm>
              <a:off x="4654" y="3149"/>
              <a:ext cx="27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②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5"/>
          <p:cNvGrpSpPr/>
          <p:nvPr/>
        </p:nvGrpSpPr>
        <p:grpSpPr>
          <a:xfrm>
            <a:off x="3119438" y="6096000"/>
            <a:ext cx="5105400" cy="533400"/>
            <a:chOff x="2158" y="3840"/>
            <a:chExt cx="3216" cy="336"/>
          </a:xfrm>
        </p:grpSpPr>
        <p:sp>
          <p:nvSpPr>
            <p:cNvPr id="90127" name="AutoShape 16"/>
            <p:cNvSpPr/>
            <p:nvPr/>
          </p:nvSpPr>
          <p:spPr>
            <a:xfrm rot="-5400000">
              <a:off x="3718" y="2280"/>
              <a:ext cx="96" cy="3216"/>
            </a:xfrm>
            <a:prstGeom prst="leftBrace">
              <a:avLst>
                <a:gd name="adj1" fmla="val 27839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algn="ctr"/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28" name="Text Box 17"/>
            <p:cNvSpPr txBox="1"/>
            <p:nvPr/>
          </p:nvSpPr>
          <p:spPr>
            <a:xfrm>
              <a:off x="3646" y="3926"/>
              <a:ext cx="27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⑧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2178" name="Text Box 18"/>
          <p:cNvSpPr txBox="1"/>
          <p:nvPr/>
        </p:nvSpPr>
        <p:spPr>
          <a:xfrm>
            <a:off x="989013" y="4495800"/>
            <a:ext cx="28971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第一步   被乘数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2180" name="Text Box 20"/>
          <p:cNvSpPr txBox="1"/>
          <p:nvPr/>
        </p:nvSpPr>
        <p:spPr>
          <a:xfrm>
            <a:off x="989013" y="4989513"/>
            <a:ext cx="4159250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第二步   右移 一 位，得新的部分积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2183" name="Text Box 23"/>
          <p:cNvSpPr txBox="1"/>
          <p:nvPr/>
        </p:nvSpPr>
        <p:spPr>
          <a:xfrm>
            <a:off x="989013" y="6232525"/>
            <a:ext cx="4014787" cy="396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第八步   右移 一 位，得结果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25"/>
          <p:cNvGrpSpPr/>
          <p:nvPr/>
        </p:nvGrpSpPr>
        <p:grpSpPr>
          <a:xfrm>
            <a:off x="5942013" y="5394325"/>
            <a:ext cx="2057400" cy="498475"/>
            <a:chOff x="3936" y="3383"/>
            <a:chExt cx="1296" cy="314"/>
          </a:xfrm>
        </p:grpSpPr>
        <p:sp>
          <p:nvSpPr>
            <p:cNvPr id="90133" name="AutoShape 26"/>
            <p:cNvSpPr/>
            <p:nvPr/>
          </p:nvSpPr>
          <p:spPr>
            <a:xfrm rot="-5400000">
              <a:off x="4536" y="2783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algn="ctr"/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34" name="Text Box 27"/>
            <p:cNvSpPr txBox="1"/>
            <p:nvPr/>
          </p:nvSpPr>
          <p:spPr>
            <a:xfrm>
              <a:off x="4464" y="3447"/>
              <a:ext cx="27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③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2188" name="Text Box 28"/>
          <p:cNvSpPr txBox="1"/>
          <p:nvPr/>
        </p:nvSpPr>
        <p:spPr>
          <a:xfrm>
            <a:off x="989013" y="5422900"/>
            <a:ext cx="381158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第三步   部分积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被乘数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29"/>
          <p:cNvGrpSpPr/>
          <p:nvPr/>
        </p:nvGrpSpPr>
        <p:grpSpPr>
          <a:xfrm>
            <a:off x="1295400" y="5592763"/>
            <a:ext cx="2862263" cy="625475"/>
            <a:chOff x="1817" y="3523"/>
            <a:chExt cx="1803" cy="394"/>
          </a:xfrm>
        </p:grpSpPr>
        <p:sp>
          <p:nvSpPr>
            <p:cNvPr id="90137" name="Text Box 30"/>
            <p:cNvSpPr txBox="1"/>
            <p:nvPr/>
          </p:nvSpPr>
          <p:spPr>
            <a:xfrm>
              <a:off x="3504" y="3523"/>
              <a:ext cx="1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38" name="Text Box 31"/>
            <p:cNvSpPr txBox="1"/>
            <p:nvPr/>
          </p:nvSpPr>
          <p:spPr>
            <a:xfrm>
              <a:off x="1817" y="3667"/>
              <a:ext cx="3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32"/>
          <p:cNvGrpSpPr/>
          <p:nvPr/>
        </p:nvGrpSpPr>
        <p:grpSpPr>
          <a:xfrm>
            <a:off x="914400" y="3479800"/>
            <a:ext cx="2436813" cy="1092200"/>
            <a:chOff x="576" y="2192"/>
            <a:chExt cx="1535" cy="688"/>
          </a:xfrm>
        </p:grpSpPr>
        <p:sp>
          <p:nvSpPr>
            <p:cNvPr id="90140" name="AutoShape 33"/>
            <p:cNvSpPr/>
            <p:nvPr/>
          </p:nvSpPr>
          <p:spPr>
            <a:xfrm>
              <a:off x="576" y="2192"/>
              <a:ext cx="922" cy="322"/>
            </a:xfrm>
            <a:prstGeom prst="wedgeRoundRectCallout">
              <a:avLst>
                <a:gd name="adj1" fmla="val 90185"/>
                <a:gd name="adj2" fmla="val 73926"/>
                <a:gd name="adj3" fmla="val 16667"/>
              </a:avLst>
            </a:prstGeom>
            <a:noFill/>
            <a:ln w="2857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右移一位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0141" name="AutoShape 34"/>
            <p:cNvSpPr/>
            <p:nvPr/>
          </p:nvSpPr>
          <p:spPr>
            <a:xfrm>
              <a:off x="1823" y="2448"/>
              <a:ext cx="288" cy="432"/>
            </a:xfrm>
            <a:prstGeom prst="wedgeRoundRectCallout">
              <a:avLst>
                <a:gd name="adj1" fmla="val -171181"/>
                <a:gd name="adj2" fmla="val -57176"/>
                <a:gd name="adj3" fmla="val 16667"/>
              </a:avLst>
            </a:prstGeom>
            <a:noFill/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pPr algn="ctr"/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0142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6.3.3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3" grpId="0"/>
      <p:bldP spid="732164" grpId="0"/>
      <p:bldP spid="732165" grpId="0"/>
      <p:bldP spid="732166" grpId="0"/>
      <p:bldP spid="732167" grpId="0"/>
      <p:bldP spid="732168" grpId="0"/>
      <p:bldP spid="732178" grpId="0"/>
      <p:bldP spid="732180" grpId="0"/>
      <p:bldP spid="732183" grpId="0"/>
      <p:bldP spid="73218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Text Box 2"/>
          <p:cNvSpPr txBox="1"/>
          <p:nvPr/>
        </p:nvSpPr>
        <p:spPr>
          <a:xfrm>
            <a:off x="179388" y="188913"/>
            <a:ext cx="7366000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改进后的笔算乘法过程（竖式）</a:t>
            </a:r>
            <a:endParaRPr lang="zh-CN" altLang="en-US" sz="4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3187" name="Text Box 3"/>
          <p:cNvSpPr txBox="1"/>
          <p:nvPr/>
        </p:nvSpPr>
        <p:spPr>
          <a:xfrm>
            <a:off x="930275" y="136525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0 . 0 0 0 0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3188" name="Text Box 4"/>
          <p:cNvSpPr txBox="1"/>
          <p:nvPr/>
        </p:nvSpPr>
        <p:spPr>
          <a:xfrm>
            <a:off x="930275" y="175895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3189" name="Text Box 5"/>
          <p:cNvSpPr txBox="1"/>
          <p:nvPr/>
        </p:nvSpPr>
        <p:spPr>
          <a:xfrm>
            <a:off x="930275" y="215106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3190" name="Text Box 6"/>
          <p:cNvSpPr txBox="1"/>
          <p:nvPr/>
        </p:nvSpPr>
        <p:spPr>
          <a:xfrm>
            <a:off x="930275" y="293687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3191" name="Text Box 7"/>
          <p:cNvSpPr txBox="1"/>
          <p:nvPr/>
        </p:nvSpPr>
        <p:spPr>
          <a:xfrm>
            <a:off x="930275" y="411638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0 . 0 0 0 0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3192" name="Text Box 8"/>
          <p:cNvSpPr txBox="1"/>
          <p:nvPr/>
        </p:nvSpPr>
        <p:spPr>
          <a:xfrm>
            <a:off x="930275" y="529431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3193" name="Text Box 9"/>
          <p:cNvSpPr txBox="1"/>
          <p:nvPr/>
        </p:nvSpPr>
        <p:spPr>
          <a:xfrm>
            <a:off x="5584825" y="1458913"/>
            <a:ext cx="2298700" cy="427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初态，部分积 = 0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3194" name="Text Box 10"/>
          <p:cNvSpPr txBox="1"/>
          <p:nvPr/>
        </p:nvSpPr>
        <p:spPr>
          <a:xfrm>
            <a:off x="5584825" y="1852613"/>
            <a:ext cx="2628900" cy="427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乘数为 1，加被乘数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3195" name="Line 11"/>
          <p:cNvSpPr/>
          <p:nvPr/>
        </p:nvSpPr>
        <p:spPr>
          <a:xfrm>
            <a:off x="708025" y="2230438"/>
            <a:ext cx="769461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3196" name="Line 12"/>
          <p:cNvSpPr/>
          <p:nvPr/>
        </p:nvSpPr>
        <p:spPr>
          <a:xfrm>
            <a:off x="708025" y="3422650"/>
            <a:ext cx="769461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3197" name="Line 13"/>
          <p:cNvSpPr/>
          <p:nvPr/>
        </p:nvSpPr>
        <p:spPr>
          <a:xfrm>
            <a:off x="708025" y="4565650"/>
            <a:ext cx="769461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3198" name="Line 14"/>
          <p:cNvSpPr/>
          <p:nvPr/>
        </p:nvSpPr>
        <p:spPr>
          <a:xfrm>
            <a:off x="708025" y="5784850"/>
            <a:ext cx="769461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3199" name="Text Box 15"/>
          <p:cNvSpPr txBox="1"/>
          <p:nvPr/>
        </p:nvSpPr>
        <p:spPr>
          <a:xfrm>
            <a:off x="5584825" y="2960688"/>
            <a:ext cx="2628900" cy="427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乘数为 1，加被乘数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3200" name="Text Box 16"/>
          <p:cNvSpPr txBox="1"/>
          <p:nvPr/>
        </p:nvSpPr>
        <p:spPr>
          <a:xfrm>
            <a:off x="5584825" y="4140200"/>
            <a:ext cx="2000250" cy="4270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乘数为 0，加 0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930275" y="3330575"/>
            <a:ext cx="2730500" cy="519113"/>
            <a:chOff x="764" y="2198"/>
            <a:chExt cx="1720" cy="327"/>
          </a:xfrm>
        </p:grpSpPr>
        <p:sp>
          <p:nvSpPr>
            <p:cNvPr id="91153" name="Text Box 18"/>
            <p:cNvSpPr txBox="1"/>
            <p:nvPr/>
          </p:nvSpPr>
          <p:spPr>
            <a:xfrm>
              <a:off x="764" y="2198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1 . 0 0 1 1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4" name="Text Box 19"/>
            <p:cNvSpPr txBox="1"/>
            <p:nvPr/>
          </p:nvSpPr>
          <p:spPr>
            <a:xfrm>
              <a:off x="2256" y="2198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930275" y="4508500"/>
            <a:ext cx="2997200" cy="519113"/>
            <a:chOff x="764" y="2940"/>
            <a:chExt cx="1888" cy="327"/>
          </a:xfrm>
        </p:grpSpPr>
        <p:sp>
          <p:nvSpPr>
            <p:cNvPr id="91156" name="Text Box 21"/>
            <p:cNvSpPr txBox="1"/>
            <p:nvPr/>
          </p:nvSpPr>
          <p:spPr>
            <a:xfrm>
              <a:off x="764" y="2940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0 . 1 0 0 1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57" name="Text Box 22"/>
            <p:cNvSpPr txBox="1"/>
            <p:nvPr/>
          </p:nvSpPr>
          <p:spPr>
            <a:xfrm>
              <a:off x="2256" y="2940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930275" y="5711825"/>
            <a:ext cx="3263900" cy="519113"/>
            <a:chOff x="764" y="3698"/>
            <a:chExt cx="2056" cy="327"/>
          </a:xfrm>
        </p:grpSpPr>
        <p:sp>
          <p:nvSpPr>
            <p:cNvPr id="91159" name="Text Box 24"/>
            <p:cNvSpPr txBox="1"/>
            <p:nvPr/>
          </p:nvSpPr>
          <p:spPr>
            <a:xfrm>
              <a:off x="764" y="3698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1 . 0 0 0 1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60" name="Text Box 25"/>
            <p:cNvSpPr txBox="1"/>
            <p:nvPr/>
          </p:nvSpPr>
          <p:spPr>
            <a:xfrm>
              <a:off x="2256" y="3698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3210" name="Text Box 26"/>
          <p:cNvSpPr txBox="1"/>
          <p:nvPr/>
        </p:nvSpPr>
        <p:spPr>
          <a:xfrm>
            <a:off x="5584825" y="5380038"/>
            <a:ext cx="2698750" cy="4270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乘数为 1，加 被乘数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27"/>
          <p:cNvGrpSpPr/>
          <p:nvPr/>
        </p:nvGrpSpPr>
        <p:grpSpPr>
          <a:xfrm>
            <a:off x="930275" y="6103938"/>
            <a:ext cx="6426200" cy="519112"/>
            <a:chOff x="630" y="3945"/>
            <a:chExt cx="4048" cy="327"/>
          </a:xfrm>
        </p:grpSpPr>
        <p:sp>
          <p:nvSpPr>
            <p:cNvPr id="91163" name="Text Box 28"/>
            <p:cNvSpPr txBox="1"/>
            <p:nvPr/>
          </p:nvSpPr>
          <p:spPr>
            <a:xfrm>
              <a:off x="630" y="3945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0 . 1 0 0 0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64" name="Text Box 29"/>
            <p:cNvSpPr txBox="1"/>
            <p:nvPr/>
          </p:nvSpPr>
          <p:spPr>
            <a:xfrm>
              <a:off x="2122" y="3945"/>
              <a:ext cx="7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1 1 1 1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1165" name="Group 30"/>
            <p:cNvGrpSpPr/>
            <p:nvPr/>
          </p:nvGrpSpPr>
          <p:grpSpPr>
            <a:xfrm>
              <a:off x="3622" y="3945"/>
              <a:ext cx="1056" cy="269"/>
              <a:chOff x="3622" y="3945"/>
              <a:chExt cx="1056" cy="269"/>
            </a:xfrm>
          </p:grpSpPr>
          <p:sp>
            <p:nvSpPr>
              <p:cNvPr id="91166" name="Text Box 31"/>
              <p:cNvSpPr txBox="1"/>
              <p:nvPr/>
            </p:nvSpPr>
            <p:spPr>
              <a:xfrm>
                <a:off x="3766" y="3945"/>
                <a:ext cx="91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，得结果</a:t>
                </a:r>
                <a:endPara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67" name="Line 32"/>
              <p:cNvSpPr/>
              <p:nvPr/>
            </p:nvSpPr>
            <p:spPr>
              <a:xfrm>
                <a:off x="3622" y="4080"/>
                <a:ext cx="192" cy="0"/>
              </a:xfrm>
              <a:prstGeom prst="line">
                <a:avLst/>
              </a:prstGeom>
              <a:ln w="9525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</p:grpSp>
      <p:grpSp>
        <p:nvGrpSpPr>
          <p:cNvPr id="7" name="Group 33"/>
          <p:cNvGrpSpPr/>
          <p:nvPr/>
        </p:nvGrpSpPr>
        <p:grpSpPr>
          <a:xfrm>
            <a:off x="3298825" y="1365250"/>
            <a:ext cx="1225550" cy="738188"/>
            <a:chOff x="2256" y="960"/>
            <a:chExt cx="772" cy="465"/>
          </a:xfrm>
        </p:grpSpPr>
        <p:sp>
          <p:nvSpPr>
            <p:cNvPr id="91169" name="Text Box 34"/>
            <p:cNvSpPr txBox="1"/>
            <p:nvPr/>
          </p:nvSpPr>
          <p:spPr>
            <a:xfrm>
              <a:off x="2256" y="960"/>
              <a:ext cx="7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1 0 1 1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70" name="Text Box 35"/>
            <p:cNvSpPr txBox="1"/>
            <p:nvPr/>
          </p:nvSpPr>
          <p:spPr>
            <a:xfrm>
              <a:off x="2784" y="1098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36"/>
          <p:cNvGrpSpPr/>
          <p:nvPr/>
        </p:nvGrpSpPr>
        <p:grpSpPr>
          <a:xfrm>
            <a:off x="930275" y="2544763"/>
            <a:ext cx="7550150" cy="725487"/>
            <a:chOff x="630" y="1703"/>
            <a:chExt cx="4756" cy="457"/>
          </a:xfrm>
        </p:grpSpPr>
        <p:sp>
          <p:nvSpPr>
            <p:cNvPr id="91172" name="Text Box 37"/>
            <p:cNvSpPr txBox="1"/>
            <p:nvPr/>
          </p:nvSpPr>
          <p:spPr>
            <a:xfrm>
              <a:off x="630" y="1703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0 . 0 1 1 0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1173" name="Group 38"/>
            <p:cNvGrpSpPr/>
            <p:nvPr/>
          </p:nvGrpSpPr>
          <p:grpSpPr>
            <a:xfrm>
              <a:off x="3622" y="1718"/>
              <a:ext cx="1764" cy="269"/>
              <a:chOff x="3622" y="1718"/>
              <a:chExt cx="1764" cy="269"/>
            </a:xfrm>
          </p:grpSpPr>
          <p:sp>
            <p:nvSpPr>
              <p:cNvPr id="91174" name="Text Box 39"/>
              <p:cNvSpPr txBox="1"/>
              <p:nvPr/>
            </p:nvSpPr>
            <p:spPr>
              <a:xfrm>
                <a:off x="3766" y="1718"/>
                <a:ext cx="1620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，形成新的部分积</a:t>
                </a:r>
                <a:endPara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75" name="Line 40"/>
              <p:cNvSpPr/>
              <p:nvPr/>
            </p:nvSpPr>
            <p:spPr>
              <a:xfrm>
                <a:off x="3622" y="1872"/>
                <a:ext cx="192" cy="0"/>
              </a:xfrm>
              <a:prstGeom prst="line">
                <a:avLst/>
              </a:prstGeom>
              <a:ln w="9525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  <p:grpSp>
          <p:nvGrpSpPr>
            <p:cNvPr id="91176" name="Group 41"/>
            <p:cNvGrpSpPr/>
            <p:nvPr/>
          </p:nvGrpSpPr>
          <p:grpSpPr>
            <a:xfrm>
              <a:off x="2122" y="1703"/>
              <a:ext cx="772" cy="457"/>
              <a:chOff x="2122" y="1703"/>
              <a:chExt cx="772" cy="457"/>
            </a:xfrm>
          </p:grpSpPr>
          <p:sp>
            <p:nvSpPr>
              <p:cNvPr id="91177" name="Text Box 42"/>
              <p:cNvSpPr txBox="1"/>
              <p:nvPr/>
            </p:nvSpPr>
            <p:spPr>
              <a:xfrm>
                <a:off x="2122" y="1703"/>
                <a:ext cx="73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 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1 0 1</a:t>
                </a:r>
                <a:endPara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78" name="Text Box 43"/>
              <p:cNvSpPr txBox="1"/>
              <p:nvPr/>
            </p:nvSpPr>
            <p:spPr>
              <a:xfrm>
                <a:off x="2650" y="1833"/>
                <a:ext cx="24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  <a:endPara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1" name="Group 44"/>
          <p:cNvGrpSpPr/>
          <p:nvPr/>
        </p:nvGrpSpPr>
        <p:grpSpPr>
          <a:xfrm>
            <a:off x="930275" y="3722688"/>
            <a:ext cx="7610475" cy="752475"/>
            <a:chOff x="630" y="2445"/>
            <a:chExt cx="4794" cy="474"/>
          </a:xfrm>
        </p:grpSpPr>
        <p:sp>
          <p:nvSpPr>
            <p:cNvPr id="91180" name="Text Box 45"/>
            <p:cNvSpPr txBox="1"/>
            <p:nvPr/>
          </p:nvSpPr>
          <p:spPr>
            <a:xfrm>
              <a:off x="630" y="2445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0 . 1 0 0 1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1181" name="Group 46"/>
            <p:cNvGrpSpPr/>
            <p:nvPr/>
          </p:nvGrpSpPr>
          <p:grpSpPr>
            <a:xfrm>
              <a:off x="3622" y="2489"/>
              <a:ext cx="1802" cy="269"/>
              <a:chOff x="3622" y="2489"/>
              <a:chExt cx="1802" cy="269"/>
            </a:xfrm>
          </p:grpSpPr>
          <p:sp>
            <p:nvSpPr>
              <p:cNvPr id="91182" name="Line 47"/>
              <p:cNvSpPr/>
              <p:nvPr/>
            </p:nvSpPr>
            <p:spPr>
              <a:xfrm>
                <a:off x="3622" y="2640"/>
                <a:ext cx="192" cy="0"/>
              </a:xfrm>
              <a:prstGeom prst="line">
                <a:avLst/>
              </a:prstGeom>
              <a:ln w="9525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  <p:sp>
            <p:nvSpPr>
              <p:cNvPr id="91183" name="Text Box 48"/>
              <p:cNvSpPr txBox="1"/>
              <p:nvPr/>
            </p:nvSpPr>
            <p:spPr>
              <a:xfrm>
                <a:off x="3804" y="2489"/>
                <a:ext cx="1620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，形成新的部分积</a:t>
                </a:r>
                <a:endPara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1184" name="Group 49"/>
            <p:cNvGrpSpPr/>
            <p:nvPr/>
          </p:nvGrpSpPr>
          <p:grpSpPr>
            <a:xfrm>
              <a:off x="2122" y="2445"/>
              <a:ext cx="772" cy="474"/>
              <a:chOff x="2122" y="2445"/>
              <a:chExt cx="772" cy="474"/>
            </a:xfrm>
          </p:grpSpPr>
          <p:sp>
            <p:nvSpPr>
              <p:cNvPr id="91185" name="Text Box 50"/>
              <p:cNvSpPr txBox="1"/>
              <p:nvPr/>
            </p:nvSpPr>
            <p:spPr>
              <a:xfrm>
                <a:off x="2122" y="2445"/>
                <a:ext cx="73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1 1 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1 0</a:t>
                </a:r>
                <a:endPara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86" name="Text Box 51"/>
              <p:cNvSpPr txBox="1"/>
              <p:nvPr/>
            </p:nvSpPr>
            <p:spPr>
              <a:xfrm>
                <a:off x="2650" y="2592"/>
                <a:ext cx="24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  <a:endPara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4" name="Group 52"/>
          <p:cNvGrpSpPr/>
          <p:nvPr/>
        </p:nvGrpSpPr>
        <p:grpSpPr>
          <a:xfrm>
            <a:off x="930275" y="4902200"/>
            <a:ext cx="7610475" cy="730250"/>
            <a:chOff x="630" y="3188"/>
            <a:chExt cx="4794" cy="460"/>
          </a:xfrm>
        </p:grpSpPr>
        <p:sp>
          <p:nvSpPr>
            <p:cNvPr id="91188" name="Text Box 53"/>
            <p:cNvSpPr txBox="1"/>
            <p:nvPr/>
          </p:nvSpPr>
          <p:spPr>
            <a:xfrm>
              <a:off x="630" y="3188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0 . 0 1 0 0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1189" name="Group 54"/>
            <p:cNvGrpSpPr/>
            <p:nvPr/>
          </p:nvGrpSpPr>
          <p:grpSpPr>
            <a:xfrm>
              <a:off x="3622" y="3216"/>
              <a:ext cx="1802" cy="269"/>
              <a:chOff x="3622" y="3216"/>
              <a:chExt cx="1802" cy="269"/>
            </a:xfrm>
          </p:grpSpPr>
          <p:sp>
            <p:nvSpPr>
              <p:cNvPr id="91190" name="Line 55"/>
              <p:cNvSpPr/>
              <p:nvPr/>
            </p:nvSpPr>
            <p:spPr>
              <a:xfrm>
                <a:off x="3622" y="3367"/>
                <a:ext cx="192" cy="0"/>
              </a:xfrm>
              <a:prstGeom prst="line">
                <a:avLst/>
              </a:prstGeom>
              <a:ln w="9525" cap="flat" cmpd="sng">
                <a:solidFill>
                  <a:srgbClr val="C00000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  <p:sp>
            <p:nvSpPr>
              <p:cNvPr id="91191" name="Text Box 56"/>
              <p:cNvSpPr txBox="1"/>
              <p:nvPr/>
            </p:nvSpPr>
            <p:spPr>
              <a:xfrm>
                <a:off x="3804" y="3216"/>
                <a:ext cx="1620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，形成新的部分积</a:t>
                </a:r>
                <a:endPara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1192" name="Group 57"/>
            <p:cNvGrpSpPr/>
            <p:nvPr/>
          </p:nvGrpSpPr>
          <p:grpSpPr>
            <a:xfrm>
              <a:off x="2122" y="3188"/>
              <a:ext cx="772" cy="460"/>
              <a:chOff x="2122" y="3188"/>
              <a:chExt cx="772" cy="460"/>
            </a:xfrm>
          </p:grpSpPr>
          <p:sp>
            <p:nvSpPr>
              <p:cNvPr id="91193" name="Text Box 58"/>
              <p:cNvSpPr txBox="1"/>
              <p:nvPr/>
            </p:nvSpPr>
            <p:spPr>
              <a:xfrm>
                <a:off x="2122" y="3188"/>
                <a:ext cx="73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1 1 1 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194" name="Text Box 59"/>
              <p:cNvSpPr txBox="1"/>
              <p:nvPr/>
            </p:nvSpPr>
            <p:spPr>
              <a:xfrm>
                <a:off x="2650" y="3321"/>
                <a:ext cx="24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</a:t>
                </a:r>
                <a:endPara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7" name="Group 60"/>
          <p:cNvGrpSpPr/>
          <p:nvPr/>
        </p:nvGrpSpPr>
        <p:grpSpPr>
          <a:xfrm>
            <a:off x="539750" y="908050"/>
            <a:ext cx="7862888" cy="5715000"/>
            <a:chOff x="518" y="672"/>
            <a:chExt cx="4953" cy="3600"/>
          </a:xfrm>
        </p:grpSpPr>
        <p:sp>
          <p:nvSpPr>
            <p:cNvPr id="91196" name="Text Box 61"/>
            <p:cNvSpPr txBox="1"/>
            <p:nvPr/>
          </p:nvSpPr>
          <p:spPr>
            <a:xfrm>
              <a:off x="518" y="672"/>
              <a:ext cx="42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部 分 积             乘 数                       说 明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197" name="Line 62"/>
            <p:cNvSpPr/>
            <p:nvPr/>
          </p:nvSpPr>
          <p:spPr>
            <a:xfrm>
              <a:off x="624" y="1008"/>
              <a:ext cx="484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1198" name="Line 63"/>
            <p:cNvSpPr/>
            <p:nvPr/>
          </p:nvSpPr>
          <p:spPr>
            <a:xfrm>
              <a:off x="1968" y="672"/>
              <a:ext cx="0" cy="36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1199" name="Line 64"/>
            <p:cNvSpPr/>
            <p:nvPr/>
          </p:nvSpPr>
          <p:spPr>
            <a:xfrm>
              <a:off x="3360" y="672"/>
              <a:ext cx="0" cy="36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733251" name="Text Box 67"/>
          <p:cNvSpPr txBox="1"/>
          <p:nvPr/>
        </p:nvSpPr>
        <p:spPr>
          <a:xfrm>
            <a:off x="614363" y="1830388"/>
            <a:ext cx="53975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3252" name="Text Box 68"/>
          <p:cNvSpPr txBox="1"/>
          <p:nvPr/>
        </p:nvSpPr>
        <p:spPr>
          <a:xfrm>
            <a:off x="614363" y="2982913"/>
            <a:ext cx="53975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3253" name="Text Box 69"/>
          <p:cNvSpPr txBox="1"/>
          <p:nvPr/>
        </p:nvSpPr>
        <p:spPr>
          <a:xfrm>
            <a:off x="614363" y="4198938"/>
            <a:ext cx="53975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3254" name="Text Box 70"/>
          <p:cNvSpPr txBox="1"/>
          <p:nvPr/>
        </p:nvSpPr>
        <p:spPr>
          <a:xfrm>
            <a:off x="577850" y="5351463"/>
            <a:ext cx="539750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204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6.3.3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3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73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3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73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3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3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73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3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73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3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0" dur="500"/>
                                        <p:tgtEl>
                                          <p:spTgt spid="73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7" grpId="0"/>
      <p:bldP spid="733188" grpId="0"/>
      <p:bldP spid="733189" grpId="0"/>
      <p:bldP spid="733190" grpId="0"/>
      <p:bldP spid="733191" grpId="0"/>
      <p:bldP spid="733192" grpId="0"/>
      <p:bldP spid="733193" grpId="0"/>
      <p:bldP spid="733194" grpId="0"/>
      <p:bldP spid="733199" grpId="0"/>
      <p:bldP spid="733200" grpId="0"/>
      <p:bldP spid="733210" grpId="0"/>
      <p:bldP spid="733251" grpId="0"/>
      <p:bldP spid="733252" grpId="0"/>
      <p:bldP spid="733253" grpId="0"/>
      <p:bldP spid="73325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Text Box 2"/>
          <p:cNvSpPr txBox="1"/>
          <p:nvPr/>
        </p:nvSpPr>
        <p:spPr>
          <a:xfrm>
            <a:off x="395288" y="188913"/>
            <a:ext cx="1316037" cy="7699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4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小结</a:t>
            </a:r>
            <a:endParaRPr lang="zh-CN" altLang="en-US" sz="4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34211" name="Text Box 3"/>
          <p:cNvSpPr txBox="1"/>
          <p:nvPr/>
        </p:nvSpPr>
        <p:spPr>
          <a:xfrm>
            <a:off x="457200" y="4275138"/>
            <a:ext cx="51990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被乘数只与部分积的高位相加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457200" y="2201863"/>
            <a:ext cx="8362950" cy="1820862"/>
            <a:chOff x="288" y="1387"/>
            <a:chExt cx="5268" cy="1147"/>
          </a:xfrm>
        </p:grpSpPr>
        <p:sp>
          <p:nvSpPr>
            <p:cNvPr id="92164" name="Text Box 5"/>
            <p:cNvSpPr txBox="1"/>
            <p:nvPr/>
          </p:nvSpPr>
          <p:spPr>
            <a:xfrm>
              <a:off x="288" y="1387"/>
              <a:ext cx="5268" cy="11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135000"/>
                </a:lnSpc>
                <a:buFont typeface="Wingdings" panose="05000000000000000000" pitchFamily="2" charset="2"/>
                <a:buChar char="Ø"/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由乘数的末位决定被乘数是否与原部分积相加，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35000"/>
                </a:lnSpc>
                <a:buFont typeface="Wingdings" panose="05000000000000000000" pitchFamily="2" charset="2"/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然后      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位形成新的部分积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，同时 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乘数       1</a:t>
              </a:r>
              <a:r>
                <a:rPr lang="zh-CN" altLang="en-US" sz="9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　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35000"/>
                </a:lnSpc>
                <a:buFont typeface="Wingdings" panose="05000000000000000000" pitchFamily="2" charset="2"/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　（末位移丢），空出高位存放部分积的低位。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165" name="Line 6"/>
            <p:cNvSpPr/>
            <p:nvPr/>
          </p:nvSpPr>
          <p:spPr>
            <a:xfrm>
              <a:off x="1104" y="1988"/>
              <a:ext cx="288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92166" name="Line 7"/>
            <p:cNvSpPr/>
            <p:nvPr/>
          </p:nvSpPr>
          <p:spPr>
            <a:xfrm>
              <a:off x="4606" y="1988"/>
              <a:ext cx="288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734216" name="Text Box 8"/>
          <p:cNvSpPr txBox="1"/>
          <p:nvPr/>
        </p:nvSpPr>
        <p:spPr>
          <a:xfrm>
            <a:off x="914400" y="518953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硬件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4217" name="Text Box 9"/>
          <p:cNvSpPr txBox="1"/>
          <p:nvPr/>
        </p:nvSpPr>
        <p:spPr>
          <a:xfrm>
            <a:off x="2166938" y="5211763"/>
            <a:ext cx="44053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900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个寄存器，具有移位功能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4218" name="Text Box 10"/>
          <p:cNvSpPr txBox="1"/>
          <p:nvPr/>
        </p:nvSpPr>
        <p:spPr>
          <a:xfrm>
            <a:off x="2166938" y="5883275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900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个全加器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4221" name="Text Box 13"/>
          <p:cNvSpPr txBox="1"/>
          <p:nvPr/>
        </p:nvSpPr>
        <p:spPr>
          <a:xfrm>
            <a:off x="457200" y="1047750"/>
            <a:ext cx="6851650" cy="1158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乘法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运算可用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加和移位实现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</a:pPr>
            <a:r>
              <a:rPr lang="zh-CN" altLang="en-US" sz="2800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4，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 4 次，移 4 次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71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6.3.3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/>
      <p:bldP spid="734216" grpId="0"/>
      <p:bldP spid="734217" grpId="0"/>
      <p:bldP spid="734218" grpId="0"/>
      <p:bldP spid="7342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原码表示法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601663" y="1628775"/>
            <a:ext cx="8074025" cy="4032250"/>
          </a:xfrm>
          <a:ln>
            <a:noFill/>
          </a:ln>
        </p:spPr>
        <p:txBody>
          <a:bodyPr vert="horz" wrap="square" lIns="91440" tIns="45720" rIns="91440" bIns="45720" numCol="1" rtlCol="0" anchor="t" anchorCtr="0" compatLnSpc="1">
            <a:normAutofit fontScale="90000"/>
          </a:bodyPr>
          <a:lstStyle/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+mn-ea"/>
              </a:rPr>
              <a:t>原码是机器数中最简单的一种表示形式，原码符号位为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+mn-ea"/>
              </a:rPr>
              <a:t>0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+mn-ea"/>
              </a:rPr>
              <a:t>表示正数，符号位为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+mn-ea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+mn-ea"/>
              </a:rPr>
              <a:t>表示负数，数值位即真值的绝对值，原码表示又称作带符号的绝对值表示。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+mn-ea"/>
                <a:hlinkClick r:id="rId1" action="ppaction://hlinksldjump"/>
              </a:rPr>
              <a:t>原码整数定义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+mn-ea"/>
                <a:hlinkClick r:id="rId2" action="ppaction://hlinksldjump"/>
              </a:rPr>
              <a:t>原码小数定义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+mn-ea"/>
                <a:hlinkClick r:id="rId3" action="ppaction://hlinksldjump"/>
              </a:rPr>
              <a:t>例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+mn-ea"/>
                <a:hlinkClick r:id="rId4" action="ppaction://hlinksldjump"/>
              </a:rPr>
              <a:t>小结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+mn-ea"/>
              <a:hlinkClick r:id="rId4" action="ppaction://hlinksldjump"/>
            </a:endParaRPr>
          </a:p>
        </p:txBody>
      </p:sp>
      <p:sp>
        <p:nvSpPr>
          <p:cNvPr id="17411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9235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charRg st="6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9235">
                                            <p:txEl>
                                              <p:charRg st="69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charRg st="7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9235">
                                            <p:txEl>
                                              <p:charRg st="76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charRg st="8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9235">
                                            <p:txEl>
                                              <p:charRg st="83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charRg st="8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9235">
                                            <p:txEl>
                                              <p:charRg st="85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animBg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标题 1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原码乘法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3186" name="内容占位符 2"/>
          <p:cNvSpPr>
            <a:spLocks noGrp="1"/>
          </p:cNvSpPr>
          <p:nvPr>
            <p:ph idx="1"/>
          </p:nvPr>
        </p:nvSpPr>
        <p:spPr>
          <a:xfrm>
            <a:off x="1835150" y="1989138"/>
            <a:ext cx="5832475" cy="3240087"/>
          </a:xfrm>
        </p:spPr>
        <p:txBody>
          <a:bodyPr vert="horz" wrap="square" lIns="91440" tIns="45720" rIns="91440" bIns="45720" anchor="t"/>
          <a:p>
            <a:pPr marL="514350" indent="-514350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原码一位乘运算规则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原码一位乘递推公式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原码一位乘的硬件配置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4" action="ppaction://hlinksldjump"/>
              </a:rPr>
              <a:t>原码两位乘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5" action="ppaction://hlinksldjump"/>
              </a:rPr>
              <a:t>原码两位乘运算规则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6" action="ppaction://hlinksldjump"/>
              </a:rPr>
              <a:t>原码两位乘和原码一位乘比较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  <a:hlinkClick r:id="rId6" action="ppaction://hlinksldjump"/>
            </a:endParaRPr>
          </a:p>
        </p:txBody>
      </p:sp>
      <p:sp>
        <p:nvSpPr>
          <p:cNvPr id="93187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6.3.3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5236" name="Text Box 4"/>
          <p:cNvSpPr txBox="1"/>
          <p:nvPr/>
        </p:nvSpPr>
        <p:spPr>
          <a:xfrm>
            <a:off x="1203325" y="1341438"/>
            <a:ext cx="19700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以小数为例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431925" y="1906588"/>
            <a:ext cx="4090988" cy="585787"/>
            <a:chOff x="902" y="1322"/>
            <a:chExt cx="2577" cy="369"/>
          </a:xfrm>
        </p:grpSpPr>
        <p:sp>
          <p:nvSpPr>
            <p:cNvPr id="94211" name="Text Box 6"/>
            <p:cNvSpPr txBox="1"/>
            <p:nvPr/>
          </p:nvSpPr>
          <p:spPr>
            <a:xfrm>
              <a:off x="902" y="1364"/>
              <a:ext cx="25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12" name="Text Box 7"/>
            <p:cNvSpPr txBox="1"/>
            <p:nvPr/>
          </p:nvSpPr>
          <p:spPr>
            <a:xfrm>
              <a:off x="2630" y="1322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1822450" y="2530475"/>
            <a:ext cx="3632200" cy="519113"/>
            <a:chOff x="1100" y="1715"/>
            <a:chExt cx="2288" cy="327"/>
          </a:xfrm>
        </p:grpSpPr>
        <p:sp>
          <p:nvSpPr>
            <p:cNvPr id="94214" name="Text Box 9"/>
            <p:cNvSpPr txBox="1"/>
            <p:nvPr/>
          </p:nvSpPr>
          <p:spPr>
            <a:xfrm>
              <a:off x="1100" y="1715"/>
              <a:ext cx="2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15" name="Text Box 10"/>
            <p:cNvSpPr txBox="1"/>
            <p:nvPr/>
          </p:nvSpPr>
          <p:spPr>
            <a:xfrm>
              <a:off x="2640" y="1715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1"/>
          <p:cNvGrpSpPr/>
          <p:nvPr/>
        </p:nvGrpSpPr>
        <p:grpSpPr>
          <a:xfrm>
            <a:off x="2528888" y="3694113"/>
            <a:ext cx="3948112" cy="519112"/>
            <a:chOff x="1593" y="2448"/>
            <a:chExt cx="2487" cy="327"/>
          </a:xfrm>
        </p:grpSpPr>
        <p:sp>
          <p:nvSpPr>
            <p:cNvPr id="94217" name="Text Box 12"/>
            <p:cNvSpPr txBox="1"/>
            <p:nvPr/>
          </p:nvSpPr>
          <p:spPr>
            <a:xfrm>
              <a:off x="1593" y="2448"/>
              <a:ext cx="248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(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18" name="AutoShape 13"/>
            <p:cNvSpPr/>
            <p:nvPr/>
          </p:nvSpPr>
          <p:spPr>
            <a:xfrm>
              <a:off x="2095" y="2547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371600" y="3084513"/>
            <a:ext cx="6721475" cy="550862"/>
            <a:chOff x="864" y="2064"/>
            <a:chExt cx="4234" cy="347"/>
          </a:xfrm>
        </p:grpSpPr>
        <p:sp>
          <p:nvSpPr>
            <p:cNvPr id="94220" name="AutoShape 15"/>
            <p:cNvSpPr/>
            <p:nvPr/>
          </p:nvSpPr>
          <p:spPr>
            <a:xfrm>
              <a:off x="2095" y="2183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94221" name="Group 16"/>
            <p:cNvGrpSpPr/>
            <p:nvPr/>
          </p:nvGrpSpPr>
          <p:grpSpPr>
            <a:xfrm>
              <a:off x="864" y="2064"/>
              <a:ext cx="4234" cy="347"/>
              <a:chOff x="864" y="2064"/>
              <a:chExt cx="4234" cy="347"/>
            </a:xfrm>
          </p:grpSpPr>
          <p:sp>
            <p:nvSpPr>
              <p:cNvPr id="94222" name="Text Box 17"/>
              <p:cNvSpPr txBox="1"/>
              <p:nvPr/>
            </p:nvSpPr>
            <p:spPr>
              <a:xfrm>
                <a:off x="864" y="2084"/>
                <a:ext cx="423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[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•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]</a:t>
                </a:r>
                <a:r>
                  <a:rPr lang="zh-CN" altLang="en-US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原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).(0.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)(0.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223" name="Text Box 18"/>
              <p:cNvSpPr txBox="1"/>
              <p:nvPr/>
            </p:nvSpPr>
            <p:spPr>
              <a:xfrm>
                <a:off x="3195" y="2064"/>
                <a:ext cx="3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224" name="Text Box 19"/>
              <p:cNvSpPr txBox="1"/>
              <p:nvPr/>
            </p:nvSpPr>
            <p:spPr>
              <a:xfrm>
                <a:off x="4443" y="2064"/>
                <a:ext cx="34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" name="Group 20"/>
          <p:cNvGrpSpPr/>
          <p:nvPr/>
        </p:nvGrpSpPr>
        <p:grpSpPr>
          <a:xfrm>
            <a:off x="1295400" y="4165600"/>
            <a:ext cx="6254750" cy="576263"/>
            <a:chOff x="710" y="2745"/>
            <a:chExt cx="3940" cy="363"/>
          </a:xfrm>
        </p:grpSpPr>
        <p:sp>
          <p:nvSpPr>
            <p:cNvPr id="94226" name="Text Box 21"/>
            <p:cNvSpPr txBox="1"/>
            <p:nvPr/>
          </p:nvSpPr>
          <p:spPr>
            <a:xfrm>
              <a:off x="710" y="2778"/>
              <a:ext cx="394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式中  </a:t>
              </a:r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 </a:t>
              </a:r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的绝对值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27" name="Text Box 22"/>
            <p:cNvSpPr txBox="1"/>
            <p:nvPr/>
          </p:nvSpPr>
          <p:spPr>
            <a:xfrm>
              <a:off x="2256" y="2745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23"/>
          <p:cNvGrpSpPr/>
          <p:nvPr/>
        </p:nvGrpSpPr>
        <p:grpSpPr>
          <a:xfrm>
            <a:off x="2190750" y="4722813"/>
            <a:ext cx="5340350" cy="576262"/>
            <a:chOff x="1292" y="3096"/>
            <a:chExt cx="3364" cy="363"/>
          </a:xfrm>
        </p:grpSpPr>
        <p:sp>
          <p:nvSpPr>
            <p:cNvPr id="94229" name="Text Box 24"/>
            <p:cNvSpPr txBox="1"/>
            <p:nvPr/>
          </p:nvSpPr>
          <p:spPr>
            <a:xfrm>
              <a:off x="1292" y="3129"/>
              <a:ext cx="3364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</a:t>
              </a:r>
              <a:r>
                <a:rPr lang="en-US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 </a:t>
              </a:r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的绝对值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30" name="Text Box 25"/>
            <p:cNvSpPr txBox="1"/>
            <p:nvPr/>
          </p:nvSpPr>
          <p:spPr>
            <a:xfrm>
              <a:off x="2256" y="3096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26"/>
          <p:cNvGrpSpPr/>
          <p:nvPr/>
        </p:nvGrpSpPr>
        <p:grpSpPr>
          <a:xfrm>
            <a:off x="1196975" y="5384800"/>
            <a:ext cx="4783138" cy="523875"/>
            <a:chOff x="754" y="3513"/>
            <a:chExt cx="3013" cy="330"/>
          </a:xfrm>
        </p:grpSpPr>
        <p:sp>
          <p:nvSpPr>
            <p:cNvPr id="94232" name="Text Box 27"/>
            <p:cNvSpPr txBox="1"/>
            <p:nvPr/>
          </p:nvSpPr>
          <p:spPr>
            <a:xfrm>
              <a:off x="754" y="3513"/>
              <a:ext cx="301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乘积的符号位单独处理 </a:t>
              </a:r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233" name="AutoShape 28"/>
            <p:cNvSpPr/>
            <p:nvPr/>
          </p:nvSpPr>
          <p:spPr>
            <a:xfrm>
              <a:off x="3312" y="3609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5261" name="Text Box 29"/>
          <p:cNvSpPr txBox="1"/>
          <p:nvPr/>
        </p:nvSpPr>
        <p:spPr>
          <a:xfrm>
            <a:off x="1196975" y="5970588"/>
            <a:ext cx="4865688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数值部分为绝对值相乘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4235" name="标题 31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j-cs"/>
              </a:rPr>
              <a:t>(1) 原码一位乘运算规则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4236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6.3.3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6" grpId="0"/>
      <p:bldP spid="73526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900113" y="1177925"/>
            <a:ext cx="4664075" cy="519113"/>
            <a:chOff x="614" y="666"/>
            <a:chExt cx="2938" cy="327"/>
          </a:xfrm>
        </p:grpSpPr>
        <p:sp>
          <p:nvSpPr>
            <p:cNvPr id="95234" name="Text Box 4"/>
            <p:cNvSpPr txBox="1"/>
            <p:nvPr/>
          </p:nvSpPr>
          <p:spPr>
            <a:xfrm>
              <a:off x="614" y="666"/>
              <a:ext cx="293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r>
                <a:rPr lang="en-US" altLang="zh-CN" sz="1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=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*(0.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35" name="Text Box 5"/>
            <p:cNvSpPr txBox="1"/>
            <p:nvPr/>
          </p:nvSpPr>
          <p:spPr>
            <a:xfrm>
              <a:off x="2245" y="666"/>
              <a:ext cx="8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1824038" y="1846263"/>
            <a:ext cx="5049837" cy="585787"/>
            <a:chOff x="1196" y="1087"/>
            <a:chExt cx="3181" cy="369"/>
          </a:xfrm>
        </p:grpSpPr>
        <p:sp>
          <p:nvSpPr>
            <p:cNvPr id="95237" name="Text Box 7"/>
            <p:cNvSpPr txBox="1"/>
            <p:nvPr/>
          </p:nvSpPr>
          <p:spPr>
            <a:xfrm>
              <a:off x="1196" y="1129"/>
              <a:ext cx="318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*(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     +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4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38" name="Text Box 8"/>
            <p:cNvSpPr txBox="1"/>
            <p:nvPr/>
          </p:nvSpPr>
          <p:spPr>
            <a:xfrm>
              <a:off x="2835" y="1087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1824038" y="2582863"/>
            <a:ext cx="6705600" cy="585787"/>
            <a:chOff x="1196" y="1551"/>
            <a:chExt cx="4224" cy="369"/>
          </a:xfrm>
        </p:grpSpPr>
        <p:sp>
          <p:nvSpPr>
            <p:cNvPr id="95240" name="Text Box 10"/>
            <p:cNvSpPr txBox="1"/>
            <p:nvPr/>
          </p:nvSpPr>
          <p:spPr>
            <a:xfrm>
              <a:off x="1196" y="1593"/>
              <a:ext cx="42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2</a:t>
              </a:r>
              <a:r>
                <a:rPr lang="zh-CN" altLang="en-US" sz="24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*+2</a:t>
              </a:r>
              <a:r>
                <a:rPr lang="en-US" altLang="zh-CN" sz="24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*+      2</a:t>
              </a:r>
              <a:r>
                <a:rPr lang="en-US" altLang="zh-CN" sz="24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+ 0)     ))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41" name="Text Box 11"/>
            <p:cNvSpPr txBox="1"/>
            <p:nvPr/>
          </p:nvSpPr>
          <p:spPr>
            <a:xfrm>
              <a:off x="3084" y="1551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42" name="Text Box 12"/>
            <p:cNvSpPr txBox="1"/>
            <p:nvPr/>
          </p:nvSpPr>
          <p:spPr>
            <a:xfrm>
              <a:off x="4514" y="1551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5487988" y="3397250"/>
            <a:ext cx="1676400" cy="609600"/>
            <a:chOff x="3504" y="2064"/>
            <a:chExt cx="1056" cy="384"/>
          </a:xfrm>
        </p:grpSpPr>
        <p:sp>
          <p:nvSpPr>
            <p:cNvPr id="95244" name="AutoShape 14"/>
            <p:cNvSpPr/>
            <p:nvPr/>
          </p:nvSpPr>
          <p:spPr>
            <a:xfrm rot="-5400000">
              <a:off x="3960" y="1608"/>
              <a:ext cx="144" cy="1056"/>
            </a:xfrm>
            <a:prstGeom prst="leftBrace">
              <a:avLst>
                <a:gd name="adj1" fmla="val 60941"/>
                <a:gd name="adj2" fmla="val 50000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245" name="Text Box 15"/>
            <p:cNvSpPr txBox="1"/>
            <p:nvPr/>
          </p:nvSpPr>
          <p:spPr>
            <a:xfrm>
              <a:off x="3933" y="2121"/>
              <a:ext cx="2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2287588" y="3930650"/>
            <a:ext cx="5562600" cy="609600"/>
            <a:chOff x="1488" y="2400"/>
            <a:chExt cx="3504" cy="384"/>
          </a:xfrm>
        </p:grpSpPr>
        <p:sp>
          <p:nvSpPr>
            <p:cNvPr id="95247" name="AutoShape 17"/>
            <p:cNvSpPr/>
            <p:nvPr/>
          </p:nvSpPr>
          <p:spPr>
            <a:xfrm rot="-5400000">
              <a:off x="3168" y="720"/>
              <a:ext cx="144" cy="3504"/>
            </a:xfrm>
            <a:prstGeom prst="leftBrace">
              <a:avLst>
                <a:gd name="adj1" fmla="val 202214"/>
                <a:gd name="adj2" fmla="val 50000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pPr algn="ctr"/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5248" name="Text Box 18"/>
            <p:cNvSpPr txBox="1"/>
            <p:nvPr/>
          </p:nvSpPr>
          <p:spPr>
            <a:xfrm>
              <a:off x="3120" y="2457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800" i="1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800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19"/>
          <p:cNvGrpSpPr/>
          <p:nvPr/>
        </p:nvGrpSpPr>
        <p:grpSpPr>
          <a:xfrm>
            <a:off x="1046163" y="4311650"/>
            <a:ext cx="2662237" cy="2286000"/>
            <a:chOff x="706" y="2640"/>
            <a:chExt cx="1677" cy="1440"/>
          </a:xfrm>
        </p:grpSpPr>
        <p:grpSp>
          <p:nvGrpSpPr>
            <p:cNvPr id="95250" name="Group 20"/>
            <p:cNvGrpSpPr/>
            <p:nvPr/>
          </p:nvGrpSpPr>
          <p:grpSpPr>
            <a:xfrm>
              <a:off x="720" y="2640"/>
              <a:ext cx="1663" cy="1440"/>
              <a:chOff x="720" y="2640"/>
              <a:chExt cx="1663" cy="1440"/>
            </a:xfrm>
          </p:grpSpPr>
          <p:sp>
            <p:nvSpPr>
              <p:cNvPr id="95251" name="Text Box 21"/>
              <p:cNvSpPr txBox="1"/>
              <p:nvPr/>
            </p:nvSpPr>
            <p:spPr>
              <a:xfrm>
                <a:off x="720" y="2640"/>
                <a:ext cx="61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0</a:t>
                </a:r>
                <a:endPara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252" name="Text Box 22"/>
              <p:cNvSpPr txBox="1"/>
              <p:nvPr/>
            </p:nvSpPr>
            <p:spPr>
              <a:xfrm>
                <a:off x="720" y="2909"/>
                <a:ext cx="154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2</a:t>
                </a:r>
                <a:r>
                  <a:rPr lang="en-US" altLang="zh-CN" sz="2400" baseline="4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*+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253" name="Text Box 23"/>
              <p:cNvSpPr txBox="1"/>
              <p:nvPr/>
            </p:nvSpPr>
            <p:spPr>
              <a:xfrm>
                <a:off x="720" y="3177"/>
                <a:ext cx="165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2</a:t>
                </a:r>
                <a:r>
                  <a:rPr lang="en-US" altLang="zh-CN" sz="2400" baseline="4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*+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254" name="Text Box 24"/>
              <p:cNvSpPr txBox="1"/>
              <p:nvPr/>
            </p:nvSpPr>
            <p:spPr>
              <a:xfrm>
                <a:off x="720" y="3753"/>
                <a:ext cx="166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2</a:t>
                </a:r>
                <a:r>
                  <a:rPr lang="en-US" altLang="zh-CN" sz="2400" baseline="4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*+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5255" name="Text Box 25"/>
            <p:cNvSpPr txBox="1"/>
            <p:nvPr/>
          </p:nvSpPr>
          <p:spPr>
            <a:xfrm>
              <a:off x="706" y="3523"/>
              <a:ext cx="385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6282" name="Text Box 26"/>
          <p:cNvSpPr txBox="1"/>
          <p:nvPr/>
        </p:nvSpPr>
        <p:spPr>
          <a:xfrm>
            <a:off x="4784725" y="34734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6283" name="Text Box 27"/>
          <p:cNvSpPr txBox="1"/>
          <p:nvPr/>
        </p:nvSpPr>
        <p:spPr>
          <a:xfrm>
            <a:off x="6691313" y="2940050"/>
            <a:ext cx="42386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aseline="-250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58" name="标题 29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j-cs"/>
              </a:rPr>
              <a:t>(2) 原码一位乘递推公式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5259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6.3.3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73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82" grpId="0"/>
      <p:bldP spid="73628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Text Box 2"/>
          <p:cNvSpPr txBox="1"/>
          <p:nvPr/>
        </p:nvSpPr>
        <p:spPr>
          <a:xfrm>
            <a:off x="152400" y="228600"/>
            <a:ext cx="14414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例6.21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83" name="Text Box 3"/>
          <p:cNvSpPr txBox="1"/>
          <p:nvPr/>
        </p:nvSpPr>
        <p:spPr>
          <a:xfrm>
            <a:off x="1600200" y="304800"/>
            <a:ext cx="6858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已知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– 0.1110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0.1101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求[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endParaRPr lang="zh-CN" altLang="en-US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84" name="Text Box 4"/>
          <p:cNvSpPr txBox="1"/>
          <p:nvPr/>
        </p:nvSpPr>
        <p:spPr>
          <a:xfrm>
            <a:off x="625475" y="8524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86" name="Text Box 6"/>
          <p:cNvSpPr txBox="1"/>
          <p:nvPr/>
        </p:nvSpPr>
        <p:spPr>
          <a:xfrm>
            <a:off x="1752600" y="852488"/>
            <a:ext cx="4267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数值部分的运算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87" name="Text Box 7"/>
          <p:cNvSpPr txBox="1"/>
          <p:nvPr/>
        </p:nvSpPr>
        <p:spPr>
          <a:xfrm>
            <a:off x="1508125" y="160020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0 . 0 0 0 0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88" name="Text Box 8"/>
          <p:cNvSpPr txBox="1"/>
          <p:nvPr/>
        </p:nvSpPr>
        <p:spPr>
          <a:xfrm>
            <a:off x="1508125" y="198596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0 . 1 1 1 0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89" name="Text Box 9"/>
          <p:cNvSpPr txBox="1"/>
          <p:nvPr/>
        </p:nvSpPr>
        <p:spPr>
          <a:xfrm>
            <a:off x="1508125" y="2371725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0 . 1 1 1 0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90" name="Text Box 10"/>
          <p:cNvSpPr txBox="1"/>
          <p:nvPr/>
        </p:nvSpPr>
        <p:spPr>
          <a:xfrm>
            <a:off x="1508125" y="314166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0 . 0 0 0 0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91" name="Text Box 11"/>
          <p:cNvSpPr txBox="1"/>
          <p:nvPr/>
        </p:nvSpPr>
        <p:spPr>
          <a:xfrm>
            <a:off x="1508125" y="429895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0 . 1 1 1 0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92" name="Text Box 12"/>
          <p:cNvSpPr txBox="1"/>
          <p:nvPr/>
        </p:nvSpPr>
        <p:spPr>
          <a:xfrm>
            <a:off x="1508125" y="545465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0 . 1 1 1 0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293" name="Text Box 13"/>
          <p:cNvSpPr txBox="1"/>
          <p:nvPr/>
        </p:nvSpPr>
        <p:spPr>
          <a:xfrm>
            <a:off x="5715000" y="154940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部分积  初态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1066800" y="1066800"/>
            <a:ext cx="7620000" cy="5767388"/>
            <a:chOff x="672" y="672"/>
            <a:chExt cx="4896" cy="3633"/>
          </a:xfrm>
        </p:grpSpPr>
        <p:sp>
          <p:nvSpPr>
            <p:cNvPr id="96269" name="Line 15"/>
            <p:cNvSpPr/>
            <p:nvPr/>
          </p:nvSpPr>
          <p:spPr>
            <a:xfrm>
              <a:off x="672" y="1008"/>
              <a:ext cx="48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96270" name="Group 16"/>
            <p:cNvGrpSpPr/>
            <p:nvPr/>
          </p:nvGrpSpPr>
          <p:grpSpPr>
            <a:xfrm>
              <a:off x="912" y="672"/>
              <a:ext cx="3790" cy="3633"/>
              <a:chOff x="912" y="672"/>
              <a:chExt cx="3790" cy="3633"/>
            </a:xfrm>
          </p:grpSpPr>
          <p:sp>
            <p:nvSpPr>
              <p:cNvPr id="96271" name="Text Box 17"/>
              <p:cNvSpPr txBox="1"/>
              <p:nvPr/>
            </p:nvSpPr>
            <p:spPr>
              <a:xfrm>
                <a:off x="912" y="713"/>
                <a:ext cx="379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部 分 积                乘 数                        说 明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272" name="Line 18"/>
              <p:cNvSpPr/>
              <p:nvPr/>
            </p:nvSpPr>
            <p:spPr>
              <a:xfrm>
                <a:off x="2112" y="672"/>
                <a:ext cx="0" cy="363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6273" name="Line 19"/>
              <p:cNvSpPr/>
              <p:nvPr/>
            </p:nvSpPr>
            <p:spPr>
              <a:xfrm>
                <a:off x="3504" y="672"/>
                <a:ext cx="0" cy="363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737300" name="Line 20"/>
          <p:cNvSpPr/>
          <p:nvPr/>
        </p:nvSpPr>
        <p:spPr>
          <a:xfrm>
            <a:off x="1066800" y="2414588"/>
            <a:ext cx="7772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301" name="Line 21"/>
          <p:cNvSpPr/>
          <p:nvPr/>
        </p:nvSpPr>
        <p:spPr>
          <a:xfrm>
            <a:off x="1066800" y="3573463"/>
            <a:ext cx="7772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302" name="Line 22"/>
          <p:cNvSpPr/>
          <p:nvPr/>
        </p:nvSpPr>
        <p:spPr>
          <a:xfrm>
            <a:off x="1066800" y="4724400"/>
            <a:ext cx="7772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37303" name="Line 23"/>
          <p:cNvSpPr/>
          <p:nvPr/>
        </p:nvSpPr>
        <p:spPr>
          <a:xfrm>
            <a:off x="1066800" y="5876925"/>
            <a:ext cx="7772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4" name="Group 24"/>
          <p:cNvGrpSpPr/>
          <p:nvPr/>
        </p:nvGrpSpPr>
        <p:grpSpPr>
          <a:xfrm>
            <a:off x="1508125" y="3527425"/>
            <a:ext cx="2644775" cy="519113"/>
            <a:chOff x="950" y="2222"/>
            <a:chExt cx="1666" cy="327"/>
          </a:xfrm>
        </p:grpSpPr>
        <p:sp>
          <p:nvSpPr>
            <p:cNvPr id="96279" name="Text Box 25"/>
            <p:cNvSpPr txBox="1"/>
            <p:nvPr/>
          </p:nvSpPr>
          <p:spPr>
            <a:xfrm>
              <a:off x="950" y="2222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0 . 0 1 1 1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280" name="Text Box 26"/>
            <p:cNvSpPr txBox="1"/>
            <p:nvPr/>
          </p:nvSpPr>
          <p:spPr>
            <a:xfrm>
              <a:off x="2388" y="2222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27"/>
          <p:cNvGrpSpPr/>
          <p:nvPr/>
        </p:nvGrpSpPr>
        <p:grpSpPr>
          <a:xfrm>
            <a:off x="1524000" y="4648200"/>
            <a:ext cx="2911475" cy="519113"/>
            <a:chOff x="950" y="2950"/>
            <a:chExt cx="1834" cy="327"/>
          </a:xfrm>
        </p:grpSpPr>
        <p:sp>
          <p:nvSpPr>
            <p:cNvPr id="96282" name="Text Box 28"/>
            <p:cNvSpPr txBox="1"/>
            <p:nvPr/>
          </p:nvSpPr>
          <p:spPr>
            <a:xfrm>
              <a:off x="950" y="2950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1 . 0 0 0 1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283" name="Text Box 29"/>
            <p:cNvSpPr txBox="1"/>
            <p:nvPr/>
          </p:nvSpPr>
          <p:spPr>
            <a:xfrm>
              <a:off x="2388" y="2950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30"/>
          <p:cNvGrpSpPr/>
          <p:nvPr/>
        </p:nvGrpSpPr>
        <p:grpSpPr>
          <a:xfrm>
            <a:off x="1508125" y="5840413"/>
            <a:ext cx="3178175" cy="519112"/>
            <a:chOff x="950" y="3679"/>
            <a:chExt cx="2002" cy="327"/>
          </a:xfrm>
        </p:grpSpPr>
        <p:sp>
          <p:nvSpPr>
            <p:cNvPr id="96285" name="Text Box 31"/>
            <p:cNvSpPr txBox="1"/>
            <p:nvPr/>
          </p:nvSpPr>
          <p:spPr>
            <a:xfrm>
              <a:off x="950" y="3679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1 . 0 1 1 0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286" name="Text Box 32"/>
            <p:cNvSpPr txBox="1"/>
            <p:nvPr/>
          </p:nvSpPr>
          <p:spPr>
            <a:xfrm>
              <a:off x="2388" y="3679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80"/>
          <p:cNvGrpSpPr/>
          <p:nvPr/>
        </p:nvGrpSpPr>
        <p:grpSpPr>
          <a:xfrm>
            <a:off x="1508125" y="6186488"/>
            <a:ext cx="6280150" cy="557212"/>
            <a:chOff x="950" y="3897"/>
            <a:chExt cx="3956" cy="351"/>
          </a:xfrm>
        </p:grpSpPr>
        <p:sp>
          <p:nvSpPr>
            <p:cNvPr id="96288" name="Text Box 34"/>
            <p:cNvSpPr txBox="1"/>
            <p:nvPr/>
          </p:nvSpPr>
          <p:spPr>
            <a:xfrm>
              <a:off x="950" y="3921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0 . 1 0 1 1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289" name="Text Box 35"/>
            <p:cNvSpPr txBox="1"/>
            <p:nvPr/>
          </p:nvSpPr>
          <p:spPr>
            <a:xfrm>
              <a:off x="2388" y="3921"/>
              <a:ext cx="7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6290" name="Group 79"/>
            <p:cNvGrpSpPr/>
            <p:nvPr/>
          </p:nvGrpSpPr>
          <p:grpSpPr>
            <a:xfrm>
              <a:off x="3805" y="3897"/>
              <a:ext cx="1101" cy="327"/>
              <a:chOff x="3805" y="3897"/>
              <a:chExt cx="1101" cy="327"/>
            </a:xfrm>
          </p:grpSpPr>
          <p:sp>
            <p:nvSpPr>
              <p:cNvPr id="96291" name="Text Box 37"/>
              <p:cNvSpPr txBox="1"/>
              <p:nvPr/>
            </p:nvSpPr>
            <p:spPr>
              <a:xfrm>
                <a:off x="4041" y="3897"/>
                <a:ext cx="86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得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292" name="Line 38"/>
              <p:cNvSpPr/>
              <p:nvPr/>
            </p:nvSpPr>
            <p:spPr>
              <a:xfrm>
                <a:off x="3805" y="4047"/>
                <a:ext cx="247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</p:grpSp>
      <p:sp>
        <p:nvSpPr>
          <p:cNvPr id="737319" name="AutoShape 39"/>
          <p:cNvSpPr/>
          <p:nvPr/>
        </p:nvSpPr>
        <p:spPr>
          <a:xfrm>
            <a:off x="107950" y="4972050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逻辑右移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1" name="Text Box 41"/>
          <p:cNvSpPr txBox="1"/>
          <p:nvPr/>
        </p:nvSpPr>
        <p:spPr>
          <a:xfrm>
            <a:off x="3810000" y="1600200"/>
            <a:ext cx="11620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1 1 0 1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22" name="Text Box 42"/>
          <p:cNvSpPr txBox="1"/>
          <p:nvPr/>
        </p:nvSpPr>
        <p:spPr>
          <a:xfrm>
            <a:off x="4605338" y="1828800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76"/>
          <p:cNvGrpSpPr/>
          <p:nvPr/>
        </p:nvGrpSpPr>
        <p:grpSpPr>
          <a:xfrm>
            <a:off x="1508125" y="2757488"/>
            <a:ext cx="6230938" cy="519112"/>
            <a:chOff x="950" y="1737"/>
            <a:chExt cx="3925" cy="327"/>
          </a:xfrm>
        </p:grpSpPr>
        <p:sp>
          <p:nvSpPr>
            <p:cNvPr id="96297" name="Text Box 44"/>
            <p:cNvSpPr txBox="1"/>
            <p:nvPr/>
          </p:nvSpPr>
          <p:spPr>
            <a:xfrm>
              <a:off x="950" y="1737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0 . 0 1 1 1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6298" name="Group 75"/>
            <p:cNvGrpSpPr/>
            <p:nvPr/>
          </p:nvGrpSpPr>
          <p:grpSpPr>
            <a:xfrm>
              <a:off x="2388" y="1737"/>
              <a:ext cx="2487" cy="327"/>
              <a:chOff x="2388" y="1737"/>
              <a:chExt cx="2487" cy="327"/>
            </a:xfrm>
          </p:grpSpPr>
          <p:sp>
            <p:nvSpPr>
              <p:cNvPr id="96299" name="Text Box 45"/>
              <p:cNvSpPr txBox="1"/>
              <p:nvPr/>
            </p:nvSpPr>
            <p:spPr>
              <a:xfrm>
                <a:off x="4010" y="1737"/>
                <a:ext cx="86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得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sz="28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300" name="Line 46"/>
              <p:cNvSpPr/>
              <p:nvPr/>
            </p:nvSpPr>
            <p:spPr>
              <a:xfrm>
                <a:off x="3792" y="1887"/>
                <a:ext cx="247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  <p:sp>
            <p:nvSpPr>
              <p:cNvPr id="96301" name="Text Box 47"/>
              <p:cNvSpPr txBox="1"/>
              <p:nvPr/>
            </p:nvSpPr>
            <p:spPr>
              <a:xfrm>
                <a:off x="2388" y="1737"/>
                <a:ext cx="73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 </a:t>
                </a:r>
                <a:r>
                  <a:rPr lang="zh-CN" altLang="en-US" sz="28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1 1 0</a:t>
                </a:r>
                <a:endPara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37328" name="Text Box 48"/>
          <p:cNvSpPr txBox="1"/>
          <p:nvPr/>
        </p:nvSpPr>
        <p:spPr>
          <a:xfrm>
            <a:off x="4605338" y="2986088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Group 77"/>
          <p:cNvGrpSpPr/>
          <p:nvPr/>
        </p:nvGrpSpPr>
        <p:grpSpPr>
          <a:xfrm>
            <a:off x="1508125" y="3913188"/>
            <a:ext cx="6230938" cy="568325"/>
            <a:chOff x="950" y="2465"/>
            <a:chExt cx="3925" cy="358"/>
          </a:xfrm>
        </p:grpSpPr>
        <p:sp>
          <p:nvSpPr>
            <p:cNvPr id="96304" name="Text Box 50"/>
            <p:cNvSpPr txBox="1"/>
            <p:nvPr/>
          </p:nvSpPr>
          <p:spPr>
            <a:xfrm>
              <a:off x="950" y="2465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0 . 0 0 1 1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305" name="Text Box 52"/>
            <p:cNvSpPr txBox="1"/>
            <p:nvPr/>
          </p:nvSpPr>
          <p:spPr>
            <a:xfrm>
              <a:off x="4010" y="2496"/>
              <a:ext cx="8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得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306" name="Line 53"/>
            <p:cNvSpPr/>
            <p:nvPr/>
          </p:nvSpPr>
          <p:spPr>
            <a:xfrm>
              <a:off x="3792" y="2646"/>
              <a:ext cx="247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96307" name="Text Box 55"/>
            <p:cNvSpPr txBox="1"/>
            <p:nvPr/>
          </p:nvSpPr>
          <p:spPr>
            <a:xfrm>
              <a:off x="2388" y="2465"/>
              <a:ext cx="7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7336" name="Text Box 56"/>
          <p:cNvSpPr txBox="1"/>
          <p:nvPr/>
        </p:nvSpPr>
        <p:spPr>
          <a:xfrm>
            <a:off x="4605338" y="4129088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" name="Group 78"/>
          <p:cNvGrpSpPr/>
          <p:nvPr/>
        </p:nvGrpSpPr>
        <p:grpSpPr>
          <a:xfrm>
            <a:off x="1508125" y="5068888"/>
            <a:ext cx="6280150" cy="569912"/>
            <a:chOff x="950" y="3193"/>
            <a:chExt cx="3956" cy="359"/>
          </a:xfrm>
        </p:grpSpPr>
        <p:sp>
          <p:nvSpPr>
            <p:cNvPr id="96310" name="Text Box 58"/>
            <p:cNvSpPr txBox="1"/>
            <p:nvPr/>
          </p:nvSpPr>
          <p:spPr>
            <a:xfrm>
              <a:off x="950" y="3193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0 . 1 0 0 0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311" name="Text Box 59"/>
            <p:cNvSpPr txBox="1"/>
            <p:nvPr/>
          </p:nvSpPr>
          <p:spPr>
            <a:xfrm>
              <a:off x="4041" y="3225"/>
              <a:ext cx="8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得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312" name="Line 60"/>
            <p:cNvSpPr/>
            <p:nvPr/>
          </p:nvSpPr>
          <p:spPr>
            <a:xfrm>
              <a:off x="3805" y="3375"/>
              <a:ext cx="247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96313" name="Text Box 61"/>
            <p:cNvSpPr txBox="1"/>
            <p:nvPr/>
          </p:nvSpPr>
          <p:spPr>
            <a:xfrm>
              <a:off x="2388" y="3193"/>
              <a:ext cx="7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1 1 0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7342" name="Text Box 62"/>
          <p:cNvSpPr txBox="1"/>
          <p:nvPr/>
        </p:nvSpPr>
        <p:spPr>
          <a:xfrm>
            <a:off x="4605338" y="5272088"/>
            <a:ext cx="38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43" name="AutoShape 63"/>
          <p:cNvSpPr/>
          <p:nvPr/>
        </p:nvSpPr>
        <p:spPr>
          <a:xfrm>
            <a:off x="107950" y="3808413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逻辑右移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44" name="AutoShape 64"/>
          <p:cNvSpPr/>
          <p:nvPr/>
        </p:nvSpPr>
        <p:spPr>
          <a:xfrm>
            <a:off x="107950" y="2670175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逻辑右移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45" name="AutoShape 65"/>
          <p:cNvSpPr/>
          <p:nvPr/>
        </p:nvSpPr>
        <p:spPr>
          <a:xfrm>
            <a:off x="107950" y="6127750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逻辑右移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47" name="Text Box 67"/>
          <p:cNvSpPr txBox="1"/>
          <p:nvPr/>
        </p:nvSpPr>
        <p:spPr>
          <a:xfrm>
            <a:off x="1187450" y="198913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48" name="Text Box 68"/>
          <p:cNvSpPr txBox="1"/>
          <p:nvPr/>
        </p:nvSpPr>
        <p:spPr>
          <a:xfrm>
            <a:off x="1187450" y="31416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49" name="Text Box 69"/>
          <p:cNvSpPr txBox="1"/>
          <p:nvPr/>
        </p:nvSpPr>
        <p:spPr>
          <a:xfrm>
            <a:off x="1187450" y="4292600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50" name="Text Box 70"/>
          <p:cNvSpPr txBox="1"/>
          <p:nvPr/>
        </p:nvSpPr>
        <p:spPr>
          <a:xfrm>
            <a:off x="1187450" y="54451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51" name="Text Box 71"/>
          <p:cNvSpPr txBox="1"/>
          <p:nvPr/>
        </p:nvSpPr>
        <p:spPr>
          <a:xfrm>
            <a:off x="5965825" y="1995488"/>
            <a:ext cx="23780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52" name="Text Box 72"/>
          <p:cNvSpPr txBox="1"/>
          <p:nvPr/>
        </p:nvSpPr>
        <p:spPr>
          <a:xfrm>
            <a:off x="5965825" y="3125788"/>
            <a:ext cx="23780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53" name="Text Box 73"/>
          <p:cNvSpPr txBox="1"/>
          <p:nvPr/>
        </p:nvSpPr>
        <p:spPr>
          <a:xfrm>
            <a:off x="5965825" y="4292600"/>
            <a:ext cx="23780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54" name="Text Box 74"/>
          <p:cNvSpPr txBox="1"/>
          <p:nvPr/>
        </p:nvSpPr>
        <p:spPr>
          <a:xfrm>
            <a:off x="5965825" y="5445125"/>
            <a:ext cx="23780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326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6.3.3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7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73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3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73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3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3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73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3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3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73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3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73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3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3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3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3" dur="500"/>
                                        <p:tgtEl>
                                          <p:spTgt spid="73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3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3" dur="500"/>
                                        <p:tgtEl>
                                          <p:spTgt spid="73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3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3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73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500"/>
                                        <p:tgtEl>
                                          <p:spTgt spid="73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73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3" grpId="0"/>
      <p:bldP spid="737284" grpId="0"/>
      <p:bldP spid="737286" grpId="0"/>
      <p:bldP spid="737287" grpId="0"/>
      <p:bldP spid="737288" grpId="0"/>
      <p:bldP spid="737289" grpId="0"/>
      <p:bldP spid="737290" grpId="0"/>
      <p:bldP spid="737291" grpId="0"/>
      <p:bldP spid="737292" grpId="0"/>
      <p:bldP spid="737293" grpId="0"/>
      <p:bldP spid="737319" grpId="0" animBg="1"/>
      <p:bldP spid="737321" grpId="0"/>
      <p:bldP spid="737322" grpId="0"/>
      <p:bldP spid="737328" grpId="0"/>
      <p:bldP spid="737336" grpId="0"/>
      <p:bldP spid="737342" grpId="0"/>
      <p:bldP spid="737343" grpId="0" animBg="1"/>
      <p:bldP spid="737344" grpId="0" animBg="1"/>
      <p:bldP spid="737345" grpId="0" animBg="1"/>
      <p:bldP spid="737347" grpId="0"/>
      <p:bldP spid="737348" grpId="0"/>
      <p:bldP spid="737349" grpId="0"/>
      <p:bldP spid="737350" grpId="0"/>
      <p:bldP spid="737351" grpId="0"/>
      <p:bldP spid="737352" grpId="0"/>
      <p:bldP spid="737353" grpId="0"/>
      <p:bldP spid="73735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8306" name="Text Box 2"/>
          <p:cNvSpPr txBox="1"/>
          <p:nvPr/>
        </p:nvSpPr>
        <p:spPr>
          <a:xfrm>
            <a:off x="898525" y="1836738"/>
            <a:ext cx="6797675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②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数值部分按绝对值相乘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898525" y="1009650"/>
            <a:ext cx="8550275" cy="579438"/>
            <a:chOff x="566" y="636"/>
            <a:chExt cx="5386" cy="365"/>
          </a:xfrm>
        </p:grpSpPr>
        <p:sp>
          <p:nvSpPr>
            <p:cNvPr id="97283" name="Text Box 4"/>
            <p:cNvSpPr txBox="1"/>
            <p:nvPr/>
          </p:nvSpPr>
          <p:spPr>
            <a:xfrm>
              <a:off x="566" y="636"/>
              <a:ext cx="538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①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乘积的符号位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     0 = 1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7284" name="AutoShape 5"/>
            <p:cNvSpPr/>
            <p:nvPr/>
          </p:nvSpPr>
          <p:spPr>
            <a:xfrm>
              <a:off x="2685" y="768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285" name="AutoShape 6"/>
            <p:cNvSpPr/>
            <p:nvPr/>
          </p:nvSpPr>
          <p:spPr>
            <a:xfrm>
              <a:off x="3543" y="765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8311" name="Text Box 7"/>
          <p:cNvSpPr txBox="1"/>
          <p:nvPr/>
        </p:nvSpPr>
        <p:spPr>
          <a:xfrm>
            <a:off x="2952750" y="2663825"/>
            <a:ext cx="42862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* = 0. 1 0 1 1 0 1 1 0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8312" name="Text Box 8"/>
          <p:cNvSpPr txBox="1"/>
          <p:nvPr/>
        </p:nvSpPr>
        <p:spPr>
          <a:xfrm>
            <a:off x="2286000" y="3432175"/>
            <a:ext cx="51054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则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1. 1 0 1 1 0 1 1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8313" name="Text Box 9"/>
          <p:cNvSpPr txBox="1"/>
          <p:nvPr/>
        </p:nvSpPr>
        <p:spPr>
          <a:xfrm>
            <a:off x="1279525" y="42052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8314" name="Text Box 10"/>
          <p:cNvSpPr txBox="1"/>
          <p:nvPr/>
        </p:nvSpPr>
        <p:spPr>
          <a:xfrm>
            <a:off x="2514600" y="4198938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绝对值运算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8315" name="Text Box 11"/>
          <p:cNvSpPr txBox="1"/>
          <p:nvPr/>
        </p:nvSpPr>
        <p:spPr>
          <a:xfrm>
            <a:off x="2514600" y="5805488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逻辑移位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91" name="Text Box 12"/>
          <p:cNvSpPr txBox="1"/>
          <p:nvPr/>
        </p:nvSpPr>
        <p:spPr>
          <a:xfrm>
            <a:off x="457200" y="273050"/>
            <a:ext cx="25844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例6.21  结果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8317" name="Text Box 13"/>
          <p:cNvSpPr txBox="1"/>
          <p:nvPr/>
        </p:nvSpPr>
        <p:spPr>
          <a:xfrm>
            <a:off x="2514600" y="5002213"/>
            <a:ext cx="59436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用移位的次数判断乘法是否结束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93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6.3.3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06" grpId="0"/>
      <p:bldP spid="738311" grpId="0"/>
      <p:bldP spid="738312" grpId="0"/>
      <p:bldP spid="738313" grpId="0"/>
      <p:bldP spid="738314" grpId="0"/>
      <p:bldP spid="738315" grpId="0"/>
      <p:bldP spid="73831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822325" y="5562600"/>
            <a:ext cx="3554413" cy="890588"/>
            <a:chOff x="518" y="3504"/>
            <a:chExt cx="2239" cy="561"/>
          </a:xfrm>
        </p:grpSpPr>
        <p:sp>
          <p:nvSpPr>
            <p:cNvPr id="98306" name="Text Box 4"/>
            <p:cNvSpPr txBox="1"/>
            <p:nvPr/>
          </p:nvSpPr>
          <p:spPr>
            <a:xfrm>
              <a:off x="518" y="3504"/>
              <a:ext cx="17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A、X、Q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均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07" name="Text Box 5"/>
            <p:cNvSpPr txBox="1"/>
            <p:nvPr/>
          </p:nvSpPr>
          <p:spPr>
            <a:xfrm>
              <a:off x="518" y="3777"/>
              <a:ext cx="22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移位和加受末位乘数控制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1676400" y="1254125"/>
            <a:ext cx="6096000" cy="4191000"/>
            <a:chOff x="1056" y="624"/>
            <a:chExt cx="3840" cy="2640"/>
          </a:xfrm>
        </p:grpSpPr>
        <p:sp>
          <p:nvSpPr>
            <p:cNvPr id="98309" name="Rectangle 7"/>
            <p:cNvSpPr/>
            <p:nvPr/>
          </p:nvSpPr>
          <p:spPr>
            <a:xfrm>
              <a:off x="1056" y="816"/>
              <a:ext cx="1584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         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10" name="Rectangle 8"/>
            <p:cNvSpPr/>
            <p:nvPr/>
          </p:nvSpPr>
          <p:spPr>
            <a:xfrm>
              <a:off x="1056" y="1512"/>
              <a:ext cx="1584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加   法   器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11" name="Rectangle 9"/>
            <p:cNvSpPr/>
            <p:nvPr/>
          </p:nvSpPr>
          <p:spPr>
            <a:xfrm>
              <a:off x="1056" y="2208"/>
              <a:ext cx="1584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控   制   门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12" name="AutoShape 10"/>
            <p:cNvSpPr/>
            <p:nvPr/>
          </p:nvSpPr>
          <p:spPr>
            <a:xfrm>
              <a:off x="1728" y="1164"/>
              <a:ext cx="144" cy="338"/>
            </a:xfrm>
            <a:prstGeom prst="upArrow">
              <a:avLst>
                <a:gd name="adj1" fmla="val 50000"/>
                <a:gd name="adj2" fmla="val 58626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13" name="AutoShape 11"/>
            <p:cNvSpPr/>
            <p:nvPr/>
          </p:nvSpPr>
          <p:spPr>
            <a:xfrm rot="10800000">
              <a:off x="1392" y="1152"/>
              <a:ext cx="144" cy="36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14" name="AutoShape 12"/>
            <p:cNvSpPr/>
            <p:nvPr/>
          </p:nvSpPr>
          <p:spPr>
            <a:xfrm>
              <a:off x="1776" y="1860"/>
              <a:ext cx="144" cy="338"/>
            </a:xfrm>
            <a:prstGeom prst="upArrow">
              <a:avLst>
                <a:gd name="adj1" fmla="val 50000"/>
                <a:gd name="adj2" fmla="val 58626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15" name="Rectangle 13"/>
            <p:cNvSpPr/>
            <p:nvPr/>
          </p:nvSpPr>
          <p:spPr>
            <a:xfrm>
              <a:off x="1056" y="2928"/>
              <a:ext cx="1584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         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16" name="AutoShape 14"/>
            <p:cNvSpPr/>
            <p:nvPr/>
          </p:nvSpPr>
          <p:spPr>
            <a:xfrm>
              <a:off x="1776" y="2580"/>
              <a:ext cx="144" cy="338"/>
            </a:xfrm>
            <a:prstGeom prst="upArrow">
              <a:avLst>
                <a:gd name="adj1" fmla="val 50000"/>
                <a:gd name="adj2" fmla="val 58626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317" name="Rectangle 15"/>
            <p:cNvSpPr/>
            <p:nvPr/>
          </p:nvSpPr>
          <p:spPr>
            <a:xfrm>
              <a:off x="3120" y="816"/>
              <a:ext cx="1584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18" name="Line 16"/>
            <p:cNvSpPr/>
            <p:nvPr/>
          </p:nvSpPr>
          <p:spPr>
            <a:xfrm>
              <a:off x="4368" y="816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8319" name="Rectangle 17"/>
            <p:cNvSpPr/>
            <p:nvPr/>
          </p:nvSpPr>
          <p:spPr>
            <a:xfrm>
              <a:off x="3120" y="1512"/>
              <a:ext cx="1584" cy="33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移位和加控制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20" name="Freeform 18"/>
            <p:cNvSpPr/>
            <p:nvPr/>
          </p:nvSpPr>
          <p:spPr>
            <a:xfrm>
              <a:off x="2016" y="1152"/>
              <a:ext cx="1920" cy="360"/>
            </a:xfrm>
            <a:custGeom>
              <a:avLst/>
              <a:gdLst/>
              <a:ahLst/>
              <a:cxnLst>
                <a:cxn ang="0">
                  <a:pos x="1920" y="360"/>
                </a:cxn>
                <a:cxn ang="0">
                  <a:pos x="1920" y="240"/>
                </a:cxn>
                <a:cxn ang="0">
                  <a:pos x="0" y="240"/>
                </a:cxn>
                <a:cxn ang="0">
                  <a:pos x="384" y="0"/>
                </a:cxn>
              </a:cxnLst>
              <a:pathLst>
                <a:path w="1920" h="360">
                  <a:moveTo>
                    <a:pt x="1920" y="360"/>
                  </a:moveTo>
                  <a:lnTo>
                    <a:pt x="1920" y="240"/>
                  </a:lnTo>
                  <a:lnTo>
                    <a:pt x="0" y="240"/>
                  </a:lnTo>
                  <a:lnTo>
                    <a:pt x="38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21" name="Line 19"/>
            <p:cNvSpPr/>
            <p:nvPr/>
          </p:nvSpPr>
          <p:spPr>
            <a:xfrm flipV="1">
              <a:off x="3168" y="1152"/>
              <a:ext cx="384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98322" name="Line 20"/>
            <p:cNvSpPr/>
            <p:nvPr/>
          </p:nvSpPr>
          <p:spPr>
            <a:xfrm flipH="1">
              <a:off x="2640" y="1680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98323" name="Freeform 21"/>
            <p:cNvSpPr/>
            <p:nvPr/>
          </p:nvSpPr>
          <p:spPr>
            <a:xfrm>
              <a:off x="4560" y="624"/>
              <a:ext cx="336" cy="1068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336" y="0"/>
                </a:cxn>
                <a:cxn ang="0">
                  <a:pos x="336" y="1068"/>
                </a:cxn>
                <a:cxn ang="0">
                  <a:pos x="144" y="1068"/>
                </a:cxn>
              </a:cxnLst>
              <a:pathLst>
                <a:path w="336" h="1068">
                  <a:moveTo>
                    <a:pt x="0" y="192"/>
                  </a:moveTo>
                  <a:lnTo>
                    <a:pt x="0" y="0"/>
                  </a:lnTo>
                  <a:lnTo>
                    <a:pt x="336" y="0"/>
                  </a:lnTo>
                  <a:lnTo>
                    <a:pt x="336" y="1068"/>
                  </a:lnTo>
                  <a:lnTo>
                    <a:pt x="144" y="106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8324" name="Line 22"/>
            <p:cNvSpPr/>
            <p:nvPr/>
          </p:nvSpPr>
          <p:spPr>
            <a:xfrm>
              <a:off x="2640" y="1008"/>
              <a:ext cx="4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grpSp>
          <p:nvGrpSpPr>
            <p:cNvPr id="98325" name="Group 23"/>
            <p:cNvGrpSpPr/>
            <p:nvPr/>
          </p:nvGrpSpPr>
          <p:grpSpPr>
            <a:xfrm>
              <a:off x="2784" y="2928"/>
              <a:ext cx="960" cy="336"/>
              <a:chOff x="2784" y="3312"/>
              <a:chExt cx="960" cy="336"/>
            </a:xfrm>
          </p:grpSpPr>
          <p:sp>
            <p:nvSpPr>
              <p:cNvPr id="98326" name="Rectangle 24"/>
              <p:cNvSpPr/>
              <p:nvPr/>
            </p:nvSpPr>
            <p:spPr>
              <a:xfrm>
                <a:off x="2784" y="3312"/>
                <a:ext cx="960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27" name="Text Box 25"/>
              <p:cNvSpPr txBox="1"/>
              <p:nvPr/>
            </p:nvSpPr>
            <p:spPr>
              <a:xfrm>
                <a:off x="2880" y="3360"/>
                <a:ext cx="75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计数器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8328" name="Group 26"/>
            <p:cNvGrpSpPr/>
            <p:nvPr/>
          </p:nvGrpSpPr>
          <p:grpSpPr>
            <a:xfrm>
              <a:off x="3936" y="2928"/>
              <a:ext cx="288" cy="336"/>
              <a:chOff x="3936" y="3312"/>
              <a:chExt cx="288" cy="336"/>
            </a:xfrm>
          </p:grpSpPr>
          <p:sp>
            <p:nvSpPr>
              <p:cNvPr id="98329" name="Rectangle 27"/>
              <p:cNvSpPr/>
              <p:nvPr/>
            </p:nvSpPr>
            <p:spPr>
              <a:xfrm>
                <a:off x="3984" y="3350"/>
                <a:ext cx="20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30" name="Rectangle 28"/>
              <p:cNvSpPr/>
              <p:nvPr/>
            </p:nvSpPr>
            <p:spPr>
              <a:xfrm>
                <a:off x="3936" y="3312"/>
                <a:ext cx="288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8331" name="Group 29"/>
            <p:cNvGrpSpPr/>
            <p:nvPr/>
          </p:nvGrpSpPr>
          <p:grpSpPr>
            <a:xfrm>
              <a:off x="4416" y="2928"/>
              <a:ext cx="338" cy="336"/>
              <a:chOff x="4416" y="3312"/>
              <a:chExt cx="338" cy="336"/>
            </a:xfrm>
          </p:grpSpPr>
          <p:sp>
            <p:nvSpPr>
              <p:cNvPr id="98332" name="Rectangle 30"/>
              <p:cNvSpPr/>
              <p:nvPr/>
            </p:nvSpPr>
            <p:spPr>
              <a:xfrm>
                <a:off x="4416" y="3350"/>
                <a:ext cx="33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endPara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333" name="Rectangle 31"/>
              <p:cNvSpPr/>
              <p:nvPr/>
            </p:nvSpPr>
            <p:spPr>
              <a:xfrm>
                <a:off x="4416" y="3312"/>
                <a:ext cx="288" cy="336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8334" name="Text Box 32"/>
            <p:cNvSpPr txBox="1"/>
            <p:nvPr/>
          </p:nvSpPr>
          <p:spPr>
            <a:xfrm>
              <a:off x="3120" y="86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35" name="Text Box 33"/>
            <p:cNvSpPr txBox="1"/>
            <p:nvPr/>
          </p:nvSpPr>
          <p:spPr>
            <a:xfrm>
              <a:off x="3744" y="825"/>
              <a:ext cx="90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Q        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zh-CN" altLang="en-US" sz="28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36" name="Text Box 34"/>
            <p:cNvSpPr txBox="1"/>
            <p:nvPr/>
          </p:nvSpPr>
          <p:spPr>
            <a:xfrm>
              <a:off x="3504" y="1152"/>
              <a:ext cx="6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右移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8337" name="Freeform 35"/>
            <p:cNvSpPr/>
            <p:nvPr/>
          </p:nvSpPr>
          <p:spPr>
            <a:xfrm>
              <a:off x="2640" y="1858"/>
              <a:ext cx="1296" cy="528"/>
            </a:xfrm>
            <a:custGeom>
              <a:avLst/>
              <a:gdLst/>
              <a:ahLst/>
              <a:cxnLst>
                <a:cxn ang="0">
                  <a:pos x="1296" y="0"/>
                </a:cxn>
                <a:cxn ang="0">
                  <a:pos x="1296" y="528"/>
                </a:cxn>
                <a:cxn ang="0">
                  <a:pos x="0" y="528"/>
                </a:cxn>
              </a:cxnLst>
              <a:pathLst>
                <a:path w="1296" h="528">
                  <a:moveTo>
                    <a:pt x="1296" y="0"/>
                  </a:moveTo>
                  <a:lnTo>
                    <a:pt x="1296" y="528"/>
                  </a:lnTo>
                  <a:lnTo>
                    <a:pt x="0" y="52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98338" name="标题 37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j-cs"/>
              </a:rPr>
              <a:t>(3) 原码一位乘的硬件配置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8339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6.3.3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0355" name="Text Box 3"/>
          <p:cNvSpPr txBox="1"/>
          <p:nvPr/>
        </p:nvSpPr>
        <p:spPr>
          <a:xfrm>
            <a:off x="755650" y="1270000"/>
            <a:ext cx="18446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原码乘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0356" name="Text Box 4"/>
          <p:cNvSpPr txBox="1"/>
          <p:nvPr/>
        </p:nvSpPr>
        <p:spPr>
          <a:xfrm>
            <a:off x="2584450" y="1270000"/>
            <a:ext cx="54260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符号位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数值位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部分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分开运算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0357" name="Text Box 5"/>
          <p:cNvSpPr txBox="1"/>
          <p:nvPr/>
        </p:nvSpPr>
        <p:spPr>
          <a:xfrm>
            <a:off x="755650" y="1955800"/>
            <a:ext cx="169227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两位乘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0358" name="Text Box 6"/>
          <p:cNvSpPr txBox="1"/>
          <p:nvPr/>
        </p:nvSpPr>
        <p:spPr>
          <a:xfrm>
            <a:off x="2660650" y="1978025"/>
            <a:ext cx="57308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每次用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乘数的 2 位判断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原部分积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是否加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如何加</a:t>
            </a: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被乘数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0359" name="Rectangle 7"/>
          <p:cNvSpPr/>
          <p:nvPr/>
        </p:nvSpPr>
        <p:spPr>
          <a:xfrm>
            <a:off x="990600" y="4799013"/>
            <a:ext cx="1897063" cy="455612"/>
          </a:xfrm>
          <a:prstGeom prst="rect">
            <a:avLst/>
          </a:prstGeom>
          <a:noFill/>
          <a:ln w="9525">
            <a:noFill/>
          </a:ln>
        </p:spPr>
        <p:txBody>
          <a:bodyPr lIns="19050" rIns="19050"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0360" name="Rectangle 8"/>
          <p:cNvSpPr/>
          <p:nvPr/>
        </p:nvSpPr>
        <p:spPr>
          <a:xfrm>
            <a:off x="990600" y="4343400"/>
            <a:ext cx="1897063" cy="455613"/>
          </a:xfrm>
          <a:prstGeom prst="rect">
            <a:avLst/>
          </a:prstGeom>
          <a:noFill/>
          <a:ln w="9525">
            <a:noFill/>
          </a:ln>
        </p:spPr>
        <p:txBody>
          <a:bodyPr lIns="19050" rIns="19050"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0361" name="Rectangle 9"/>
          <p:cNvSpPr/>
          <p:nvPr/>
        </p:nvSpPr>
        <p:spPr>
          <a:xfrm>
            <a:off x="990600" y="3883025"/>
            <a:ext cx="1897063" cy="460375"/>
          </a:xfrm>
          <a:prstGeom prst="rect">
            <a:avLst/>
          </a:prstGeom>
          <a:noFill/>
          <a:ln w="9525">
            <a:noFill/>
          </a:ln>
        </p:spPr>
        <p:txBody>
          <a:bodyPr lIns="19050" rIns="19050"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0362" name="Rectangle 10"/>
          <p:cNvSpPr/>
          <p:nvPr/>
        </p:nvSpPr>
        <p:spPr>
          <a:xfrm>
            <a:off x="990600" y="3427413"/>
            <a:ext cx="1897063" cy="455612"/>
          </a:xfrm>
          <a:prstGeom prst="rect">
            <a:avLst/>
          </a:prstGeom>
          <a:noFill/>
          <a:ln w="9525">
            <a:noFill/>
          </a:ln>
        </p:spPr>
        <p:txBody>
          <a:bodyPr lIns="19050" rIns="19050" anchor="ctr" anchorCtr="1"/>
          <a:p>
            <a:pPr>
              <a:buClr>
                <a:schemeClr val="accent2"/>
              </a:buClr>
              <a:buSzPct val="80000"/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2636838" y="3429000"/>
            <a:ext cx="4960937" cy="455613"/>
            <a:chOff x="1991" y="2160"/>
            <a:chExt cx="3125" cy="287"/>
          </a:xfrm>
        </p:grpSpPr>
        <p:sp>
          <p:nvSpPr>
            <p:cNvPr id="99338" name="Rectangle 12"/>
            <p:cNvSpPr/>
            <p:nvPr/>
          </p:nvSpPr>
          <p:spPr>
            <a:xfrm>
              <a:off x="1991" y="2160"/>
              <a:ext cx="312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加 “0”       2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39" name="Line 13"/>
            <p:cNvSpPr/>
            <p:nvPr/>
          </p:nvSpPr>
          <p:spPr>
            <a:xfrm>
              <a:off x="3680" y="2304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3" name="Group 52"/>
          <p:cNvGrpSpPr/>
          <p:nvPr/>
        </p:nvGrpSpPr>
        <p:grpSpPr>
          <a:xfrm>
            <a:off x="2676525" y="3883025"/>
            <a:ext cx="4960938" cy="460375"/>
            <a:chOff x="2016" y="2446"/>
            <a:chExt cx="3125" cy="290"/>
          </a:xfrm>
        </p:grpSpPr>
        <p:sp>
          <p:nvSpPr>
            <p:cNvPr id="99341" name="Rectangle 15"/>
            <p:cNvSpPr/>
            <p:nvPr/>
          </p:nvSpPr>
          <p:spPr>
            <a:xfrm>
              <a:off x="2016" y="2446"/>
              <a:ext cx="312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加 1 倍的被乘数        2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2" name="Line 16"/>
            <p:cNvSpPr/>
            <p:nvPr/>
          </p:nvSpPr>
          <p:spPr>
            <a:xfrm>
              <a:off x="4085" y="2592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4" name="Group 51"/>
          <p:cNvGrpSpPr/>
          <p:nvPr/>
        </p:nvGrpSpPr>
        <p:grpSpPr>
          <a:xfrm>
            <a:off x="2676525" y="4343400"/>
            <a:ext cx="4960938" cy="455613"/>
            <a:chOff x="2016" y="2736"/>
            <a:chExt cx="3125" cy="287"/>
          </a:xfrm>
        </p:grpSpPr>
        <p:sp>
          <p:nvSpPr>
            <p:cNvPr id="99344" name="Rectangle 18"/>
            <p:cNvSpPr/>
            <p:nvPr/>
          </p:nvSpPr>
          <p:spPr>
            <a:xfrm>
              <a:off x="2016" y="2736"/>
              <a:ext cx="312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加 2 倍的被乘数        2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5" name="Line 19"/>
            <p:cNvSpPr/>
            <p:nvPr/>
          </p:nvSpPr>
          <p:spPr>
            <a:xfrm>
              <a:off x="4085" y="2880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5" name="Group 50"/>
          <p:cNvGrpSpPr/>
          <p:nvPr/>
        </p:nvGrpSpPr>
        <p:grpSpPr>
          <a:xfrm>
            <a:off x="2676525" y="4799013"/>
            <a:ext cx="4960938" cy="455612"/>
            <a:chOff x="2016" y="3023"/>
            <a:chExt cx="3125" cy="287"/>
          </a:xfrm>
        </p:grpSpPr>
        <p:sp>
          <p:nvSpPr>
            <p:cNvPr id="99347" name="Rectangle 21"/>
            <p:cNvSpPr/>
            <p:nvPr/>
          </p:nvSpPr>
          <p:spPr>
            <a:xfrm>
              <a:off x="2016" y="3023"/>
              <a:ext cx="312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加 3 倍的被乘数        2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48" name="Line 22"/>
            <p:cNvSpPr/>
            <p:nvPr/>
          </p:nvSpPr>
          <p:spPr>
            <a:xfrm>
              <a:off x="4085" y="3168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740375" name="Text Box 23"/>
          <p:cNvSpPr txBox="1"/>
          <p:nvPr/>
        </p:nvSpPr>
        <p:spPr>
          <a:xfrm>
            <a:off x="1152525" y="5576888"/>
            <a:ext cx="8080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？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0376" name="Text Box 24"/>
          <p:cNvSpPr txBox="1"/>
          <p:nvPr/>
        </p:nvSpPr>
        <p:spPr>
          <a:xfrm>
            <a:off x="4489450" y="5530850"/>
            <a:ext cx="41306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先 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 1 倍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的被乘数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再 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 4 倍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的被乘数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25"/>
          <p:cNvGrpSpPr/>
          <p:nvPr/>
        </p:nvGrpSpPr>
        <p:grpSpPr>
          <a:xfrm>
            <a:off x="1971675" y="5324475"/>
            <a:ext cx="704850" cy="1357313"/>
            <a:chOff x="1572" y="3354"/>
            <a:chExt cx="444" cy="855"/>
          </a:xfrm>
        </p:grpSpPr>
        <p:sp>
          <p:nvSpPr>
            <p:cNvPr id="99352" name="Text Box 26"/>
            <p:cNvSpPr txBox="1"/>
            <p:nvPr/>
          </p:nvSpPr>
          <p:spPr>
            <a:xfrm>
              <a:off x="1718" y="3354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53" name="Text Box 27"/>
            <p:cNvSpPr txBox="1"/>
            <p:nvPr/>
          </p:nvSpPr>
          <p:spPr>
            <a:xfrm>
              <a:off x="1572" y="3618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54" name="Text Box 28"/>
            <p:cNvSpPr txBox="1"/>
            <p:nvPr/>
          </p:nvSpPr>
          <p:spPr>
            <a:xfrm>
              <a:off x="1718" y="3882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55" name="Line 29"/>
            <p:cNvSpPr/>
            <p:nvPr/>
          </p:nvSpPr>
          <p:spPr>
            <a:xfrm>
              <a:off x="1632" y="3888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7" name="Group 30"/>
          <p:cNvGrpSpPr/>
          <p:nvPr/>
        </p:nvGrpSpPr>
        <p:grpSpPr>
          <a:xfrm>
            <a:off x="2965450" y="5324475"/>
            <a:ext cx="806450" cy="1357313"/>
            <a:chOff x="2198" y="3354"/>
            <a:chExt cx="508" cy="855"/>
          </a:xfrm>
        </p:grpSpPr>
        <p:sp>
          <p:nvSpPr>
            <p:cNvPr id="99357" name="Text Box 31"/>
            <p:cNvSpPr txBox="1"/>
            <p:nvPr/>
          </p:nvSpPr>
          <p:spPr>
            <a:xfrm>
              <a:off x="2254" y="3354"/>
              <a:ext cx="4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58" name="Text Box 32"/>
            <p:cNvSpPr txBox="1"/>
            <p:nvPr/>
          </p:nvSpPr>
          <p:spPr>
            <a:xfrm>
              <a:off x="2198" y="3618"/>
              <a:ext cx="50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 01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59" name="Text Box 33"/>
            <p:cNvSpPr txBox="1"/>
            <p:nvPr/>
          </p:nvSpPr>
          <p:spPr>
            <a:xfrm>
              <a:off x="2366" y="3882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360" name="Line 34"/>
            <p:cNvSpPr/>
            <p:nvPr/>
          </p:nvSpPr>
          <p:spPr>
            <a:xfrm>
              <a:off x="2208" y="3888"/>
              <a:ext cx="47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8" name="Group 48"/>
          <p:cNvGrpSpPr/>
          <p:nvPr/>
        </p:nvGrpSpPr>
        <p:grpSpPr>
          <a:xfrm>
            <a:off x="922338" y="2962275"/>
            <a:ext cx="6510337" cy="2305050"/>
            <a:chOff x="911" y="1866"/>
            <a:chExt cx="4101" cy="1452"/>
          </a:xfrm>
        </p:grpSpPr>
        <p:sp>
          <p:nvSpPr>
            <p:cNvPr id="99362" name="Line 37"/>
            <p:cNvSpPr/>
            <p:nvPr/>
          </p:nvSpPr>
          <p:spPr>
            <a:xfrm>
              <a:off x="912" y="3310"/>
              <a:ext cx="409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99363" name="Group 47"/>
            <p:cNvGrpSpPr/>
            <p:nvPr/>
          </p:nvGrpSpPr>
          <p:grpSpPr>
            <a:xfrm>
              <a:off x="912" y="1872"/>
              <a:ext cx="4094" cy="1438"/>
              <a:chOff x="912" y="1872"/>
              <a:chExt cx="4094" cy="1438"/>
            </a:xfrm>
          </p:grpSpPr>
          <p:sp>
            <p:nvSpPr>
              <p:cNvPr id="99364" name="Rectangle 39"/>
              <p:cNvSpPr/>
              <p:nvPr/>
            </p:nvSpPr>
            <p:spPr>
              <a:xfrm>
                <a:off x="2203" y="1872"/>
                <a:ext cx="2718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rIns="19050" anchor="ctr" anchorCtr="1"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新的部分积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65" name="Rectangle 40"/>
              <p:cNvSpPr/>
              <p:nvPr/>
            </p:nvSpPr>
            <p:spPr>
              <a:xfrm>
                <a:off x="1008" y="1872"/>
                <a:ext cx="1195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9050" rIns="19050" anchor="ctr" anchorCtr="1"/>
              <a:p>
                <a:pPr>
                  <a:buClr>
                    <a:schemeClr val="accent2"/>
                  </a:buClr>
                  <a:buSzPct val="80000"/>
                  <a:buFont typeface="Wingdings" panose="05000000000000000000" pitchFamily="2" charset="2"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乘数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66" name="Line 41"/>
              <p:cNvSpPr/>
              <p:nvPr/>
            </p:nvSpPr>
            <p:spPr>
              <a:xfrm>
                <a:off x="912" y="1872"/>
                <a:ext cx="4094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67" name="Line 42"/>
              <p:cNvSpPr/>
              <p:nvPr/>
            </p:nvSpPr>
            <p:spPr>
              <a:xfrm>
                <a:off x="912" y="2159"/>
                <a:ext cx="409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9368" name="Line 43"/>
              <p:cNvSpPr/>
              <p:nvPr/>
            </p:nvSpPr>
            <p:spPr>
              <a:xfrm>
                <a:off x="2203" y="1872"/>
                <a:ext cx="0" cy="143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99369" name="Line 44"/>
            <p:cNvSpPr/>
            <p:nvPr/>
          </p:nvSpPr>
          <p:spPr>
            <a:xfrm>
              <a:off x="911" y="1866"/>
              <a:ext cx="0" cy="14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9370" name="Line 45"/>
            <p:cNvSpPr/>
            <p:nvPr/>
          </p:nvSpPr>
          <p:spPr>
            <a:xfrm>
              <a:off x="5012" y="1866"/>
              <a:ext cx="0" cy="14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9371" name="标题 46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j-cs"/>
              </a:rPr>
              <a:t>(4) 原码两位乘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99372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6.3.3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4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4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55" grpId="0"/>
      <p:bldP spid="740356" grpId="0"/>
      <p:bldP spid="740357" grpId="0"/>
      <p:bldP spid="740358" grpId="0"/>
      <p:bldP spid="740359" grpId="0"/>
      <p:bldP spid="740360" grpId="0"/>
      <p:bldP spid="740361" grpId="0"/>
      <p:bldP spid="740362" grpId="0"/>
      <p:bldP spid="740375" grpId="0"/>
      <p:bldP spid="74037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762000" y="3651250"/>
            <a:ext cx="4038600" cy="1822450"/>
            <a:chOff x="480" y="2300"/>
            <a:chExt cx="2544" cy="1148"/>
          </a:xfrm>
        </p:grpSpPr>
        <p:sp>
          <p:nvSpPr>
            <p:cNvPr id="100354" name="Rectangle 4"/>
            <p:cNvSpPr/>
            <p:nvPr/>
          </p:nvSpPr>
          <p:spPr>
            <a:xfrm>
              <a:off x="1824" y="3161"/>
              <a:ext cx="12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55" name="Rectangle 5"/>
            <p:cNvSpPr/>
            <p:nvPr/>
          </p:nvSpPr>
          <p:spPr>
            <a:xfrm>
              <a:off x="480" y="3161"/>
              <a:ext cx="134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56" name="Rectangle 6"/>
            <p:cNvSpPr/>
            <p:nvPr/>
          </p:nvSpPr>
          <p:spPr>
            <a:xfrm>
              <a:off x="1824" y="2874"/>
              <a:ext cx="12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57" name="Rectangle 7"/>
            <p:cNvSpPr/>
            <p:nvPr/>
          </p:nvSpPr>
          <p:spPr>
            <a:xfrm>
              <a:off x="480" y="2874"/>
              <a:ext cx="134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58" name="Rectangle 8"/>
            <p:cNvSpPr/>
            <p:nvPr/>
          </p:nvSpPr>
          <p:spPr>
            <a:xfrm>
              <a:off x="1824" y="2587"/>
              <a:ext cx="12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59" name="Rectangle 9"/>
            <p:cNvSpPr/>
            <p:nvPr/>
          </p:nvSpPr>
          <p:spPr>
            <a:xfrm>
              <a:off x="480" y="2587"/>
              <a:ext cx="134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60" name="Rectangle 10"/>
            <p:cNvSpPr/>
            <p:nvPr/>
          </p:nvSpPr>
          <p:spPr>
            <a:xfrm>
              <a:off x="1824" y="2300"/>
              <a:ext cx="12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61" name="Rectangle 11"/>
            <p:cNvSpPr/>
            <p:nvPr/>
          </p:nvSpPr>
          <p:spPr>
            <a:xfrm>
              <a:off x="480" y="2300"/>
              <a:ext cx="134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762000" y="1828800"/>
            <a:ext cx="4038600" cy="1822450"/>
            <a:chOff x="480" y="1152"/>
            <a:chExt cx="2544" cy="1148"/>
          </a:xfrm>
        </p:grpSpPr>
        <p:sp>
          <p:nvSpPr>
            <p:cNvPr id="100363" name="Rectangle 13"/>
            <p:cNvSpPr/>
            <p:nvPr/>
          </p:nvSpPr>
          <p:spPr>
            <a:xfrm>
              <a:off x="1824" y="2013"/>
              <a:ext cx="12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64" name="Rectangle 14"/>
            <p:cNvSpPr/>
            <p:nvPr/>
          </p:nvSpPr>
          <p:spPr>
            <a:xfrm>
              <a:off x="480" y="2013"/>
              <a:ext cx="134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65" name="Rectangle 15"/>
            <p:cNvSpPr/>
            <p:nvPr/>
          </p:nvSpPr>
          <p:spPr>
            <a:xfrm>
              <a:off x="1824" y="1726"/>
              <a:ext cx="12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66" name="Rectangle 16"/>
            <p:cNvSpPr/>
            <p:nvPr/>
          </p:nvSpPr>
          <p:spPr>
            <a:xfrm>
              <a:off x="480" y="1726"/>
              <a:ext cx="134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67" name="Rectangle 17"/>
            <p:cNvSpPr/>
            <p:nvPr/>
          </p:nvSpPr>
          <p:spPr>
            <a:xfrm>
              <a:off x="1824" y="1439"/>
              <a:ext cx="12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68" name="Rectangle 18"/>
            <p:cNvSpPr/>
            <p:nvPr/>
          </p:nvSpPr>
          <p:spPr>
            <a:xfrm>
              <a:off x="480" y="1439"/>
              <a:ext cx="134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69" name="Rectangle 19"/>
            <p:cNvSpPr/>
            <p:nvPr/>
          </p:nvSpPr>
          <p:spPr>
            <a:xfrm>
              <a:off x="1824" y="1152"/>
              <a:ext cx="12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70" name="Rectangle 20"/>
            <p:cNvSpPr/>
            <p:nvPr/>
          </p:nvSpPr>
          <p:spPr>
            <a:xfrm>
              <a:off x="480" y="1152"/>
              <a:ext cx="134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762000" y="1397000"/>
            <a:ext cx="8001000" cy="4100513"/>
            <a:chOff x="480" y="880"/>
            <a:chExt cx="5040" cy="2583"/>
          </a:xfrm>
        </p:grpSpPr>
        <p:sp>
          <p:nvSpPr>
            <p:cNvPr id="100372" name="Rectangle 22"/>
            <p:cNvSpPr/>
            <p:nvPr/>
          </p:nvSpPr>
          <p:spPr>
            <a:xfrm>
              <a:off x="3024" y="880"/>
              <a:ext cx="249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操 作 内 容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73" name="Rectangle 23"/>
            <p:cNvSpPr/>
            <p:nvPr/>
          </p:nvSpPr>
          <p:spPr>
            <a:xfrm>
              <a:off x="1824" y="880"/>
              <a:ext cx="12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标志位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74" name="Rectangle 24"/>
            <p:cNvSpPr/>
            <p:nvPr/>
          </p:nvSpPr>
          <p:spPr>
            <a:xfrm>
              <a:off x="480" y="880"/>
              <a:ext cx="134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乘数判断位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0375" name="Group 25"/>
            <p:cNvGrpSpPr/>
            <p:nvPr/>
          </p:nvGrpSpPr>
          <p:grpSpPr>
            <a:xfrm>
              <a:off x="480" y="880"/>
              <a:ext cx="5040" cy="2583"/>
              <a:chOff x="480" y="880"/>
              <a:chExt cx="5040" cy="2583"/>
            </a:xfrm>
          </p:grpSpPr>
          <p:sp>
            <p:nvSpPr>
              <p:cNvPr id="100376" name="Line 26"/>
              <p:cNvSpPr/>
              <p:nvPr/>
            </p:nvSpPr>
            <p:spPr>
              <a:xfrm>
                <a:off x="480" y="880"/>
                <a:ext cx="504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0377" name="Line 27"/>
              <p:cNvSpPr/>
              <p:nvPr/>
            </p:nvSpPr>
            <p:spPr>
              <a:xfrm>
                <a:off x="480" y="1167"/>
                <a:ext cx="50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0378" name="Line 28"/>
              <p:cNvSpPr/>
              <p:nvPr/>
            </p:nvSpPr>
            <p:spPr>
              <a:xfrm>
                <a:off x="480" y="1454"/>
                <a:ext cx="50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0379" name="Line 29"/>
              <p:cNvSpPr/>
              <p:nvPr/>
            </p:nvSpPr>
            <p:spPr>
              <a:xfrm>
                <a:off x="480" y="1741"/>
                <a:ext cx="50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0380" name="Line 30"/>
              <p:cNvSpPr/>
              <p:nvPr/>
            </p:nvSpPr>
            <p:spPr>
              <a:xfrm>
                <a:off x="480" y="2028"/>
                <a:ext cx="50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0381" name="Line 31"/>
              <p:cNvSpPr/>
              <p:nvPr/>
            </p:nvSpPr>
            <p:spPr>
              <a:xfrm>
                <a:off x="480" y="2315"/>
                <a:ext cx="50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0382" name="Line 32"/>
              <p:cNvSpPr/>
              <p:nvPr/>
            </p:nvSpPr>
            <p:spPr>
              <a:xfrm>
                <a:off x="480" y="2602"/>
                <a:ext cx="50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0383" name="Line 33"/>
              <p:cNvSpPr/>
              <p:nvPr/>
            </p:nvSpPr>
            <p:spPr>
              <a:xfrm>
                <a:off x="480" y="2889"/>
                <a:ext cx="50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0384" name="Line 34"/>
              <p:cNvSpPr/>
              <p:nvPr/>
            </p:nvSpPr>
            <p:spPr>
              <a:xfrm>
                <a:off x="480" y="3176"/>
                <a:ext cx="504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0385" name="Line 35"/>
              <p:cNvSpPr/>
              <p:nvPr/>
            </p:nvSpPr>
            <p:spPr>
              <a:xfrm>
                <a:off x="480" y="3463"/>
                <a:ext cx="504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0386" name="Line 36"/>
              <p:cNvSpPr/>
              <p:nvPr/>
            </p:nvSpPr>
            <p:spPr>
              <a:xfrm>
                <a:off x="480" y="880"/>
                <a:ext cx="0" cy="258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0387" name="Line 37"/>
              <p:cNvSpPr/>
              <p:nvPr/>
            </p:nvSpPr>
            <p:spPr>
              <a:xfrm>
                <a:off x="1824" y="880"/>
                <a:ext cx="0" cy="258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0388" name="Line 38"/>
              <p:cNvSpPr/>
              <p:nvPr/>
            </p:nvSpPr>
            <p:spPr>
              <a:xfrm>
                <a:off x="3024" y="880"/>
                <a:ext cx="0" cy="258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00389" name="Line 39"/>
              <p:cNvSpPr/>
              <p:nvPr/>
            </p:nvSpPr>
            <p:spPr>
              <a:xfrm>
                <a:off x="5520" y="880"/>
                <a:ext cx="0" cy="258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6" name="Group 40"/>
          <p:cNvGrpSpPr/>
          <p:nvPr/>
        </p:nvGrpSpPr>
        <p:grpSpPr>
          <a:xfrm>
            <a:off x="4800600" y="1852613"/>
            <a:ext cx="3962400" cy="455612"/>
            <a:chOff x="3024" y="1167"/>
            <a:chExt cx="2496" cy="287"/>
          </a:xfrm>
        </p:grpSpPr>
        <p:sp>
          <p:nvSpPr>
            <p:cNvPr id="100391" name="Rectangle 41"/>
            <p:cNvSpPr/>
            <p:nvPr/>
          </p:nvSpPr>
          <p:spPr>
            <a:xfrm>
              <a:off x="3024" y="1167"/>
              <a:ext cx="249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2,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2, 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保持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“0”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92" name="Line 42"/>
            <p:cNvSpPr/>
            <p:nvPr/>
          </p:nvSpPr>
          <p:spPr>
            <a:xfrm>
              <a:off x="3487" y="1344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00393" name="Line 43"/>
            <p:cNvSpPr/>
            <p:nvPr/>
          </p:nvSpPr>
          <p:spPr>
            <a:xfrm>
              <a:off x="4051" y="1344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7" name="Group 44"/>
          <p:cNvGrpSpPr/>
          <p:nvPr/>
        </p:nvGrpSpPr>
        <p:grpSpPr>
          <a:xfrm>
            <a:off x="4800600" y="5029200"/>
            <a:ext cx="3962400" cy="455613"/>
            <a:chOff x="3024" y="3168"/>
            <a:chExt cx="2496" cy="287"/>
          </a:xfrm>
        </p:grpSpPr>
        <p:sp>
          <p:nvSpPr>
            <p:cNvPr id="100395" name="Rectangle 45"/>
            <p:cNvSpPr/>
            <p:nvPr/>
          </p:nvSpPr>
          <p:spPr>
            <a:xfrm>
              <a:off x="3024" y="3168"/>
              <a:ext cx="249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2,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2, 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保持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“1”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396" name="Line 46"/>
            <p:cNvSpPr/>
            <p:nvPr/>
          </p:nvSpPr>
          <p:spPr>
            <a:xfrm>
              <a:off x="4079" y="3328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00397" name="Line 47"/>
            <p:cNvSpPr/>
            <p:nvPr/>
          </p:nvSpPr>
          <p:spPr>
            <a:xfrm>
              <a:off x="3515" y="3328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8" name="Group 48"/>
          <p:cNvGrpSpPr/>
          <p:nvPr/>
        </p:nvGrpSpPr>
        <p:grpSpPr>
          <a:xfrm>
            <a:off x="4800600" y="4586288"/>
            <a:ext cx="3962400" cy="455612"/>
            <a:chOff x="3024" y="2889"/>
            <a:chExt cx="2496" cy="287"/>
          </a:xfrm>
        </p:grpSpPr>
        <p:sp>
          <p:nvSpPr>
            <p:cNvPr id="100399" name="Rectangle 49"/>
            <p:cNvSpPr/>
            <p:nvPr/>
          </p:nvSpPr>
          <p:spPr>
            <a:xfrm>
              <a:off x="3024" y="2889"/>
              <a:ext cx="249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 2,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2, 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保持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“1”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400" name="Line 50"/>
            <p:cNvSpPr/>
            <p:nvPr/>
          </p:nvSpPr>
          <p:spPr>
            <a:xfrm>
              <a:off x="4079" y="3048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00401" name="Line 51"/>
            <p:cNvSpPr/>
            <p:nvPr/>
          </p:nvSpPr>
          <p:spPr>
            <a:xfrm>
              <a:off x="3515" y="3048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9" name="Group 52"/>
          <p:cNvGrpSpPr/>
          <p:nvPr/>
        </p:nvGrpSpPr>
        <p:grpSpPr>
          <a:xfrm>
            <a:off x="4572000" y="2763838"/>
            <a:ext cx="4191000" cy="455612"/>
            <a:chOff x="2880" y="1741"/>
            <a:chExt cx="2640" cy="287"/>
          </a:xfrm>
        </p:grpSpPr>
        <p:sp>
          <p:nvSpPr>
            <p:cNvPr id="100403" name="Rectangle 53"/>
            <p:cNvSpPr/>
            <p:nvPr/>
          </p:nvSpPr>
          <p:spPr>
            <a:xfrm>
              <a:off x="2880" y="1741"/>
              <a:ext cx="264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+2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 2,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2, 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保持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“0”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404" name="Line 54"/>
            <p:cNvSpPr/>
            <p:nvPr/>
          </p:nvSpPr>
          <p:spPr>
            <a:xfrm>
              <a:off x="4078" y="1916"/>
              <a:ext cx="1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00405" name="Line 55"/>
            <p:cNvSpPr/>
            <p:nvPr/>
          </p:nvSpPr>
          <p:spPr>
            <a:xfrm>
              <a:off x="3515" y="1916"/>
              <a:ext cx="15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10" name="Group 56"/>
          <p:cNvGrpSpPr/>
          <p:nvPr/>
        </p:nvGrpSpPr>
        <p:grpSpPr>
          <a:xfrm>
            <a:off x="4800600" y="2284413"/>
            <a:ext cx="3962400" cy="455612"/>
            <a:chOff x="3024" y="1439"/>
            <a:chExt cx="2496" cy="287"/>
          </a:xfrm>
        </p:grpSpPr>
        <p:sp>
          <p:nvSpPr>
            <p:cNvPr id="100407" name="Rectangle 57"/>
            <p:cNvSpPr/>
            <p:nvPr/>
          </p:nvSpPr>
          <p:spPr>
            <a:xfrm>
              <a:off x="3024" y="1439"/>
              <a:ext cx="249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 2,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2, 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保持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“0”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408" name="Line 58"/>
            <p:cNvSpPr/>
            <p:nvPr/>
          </p:nvSpPr>
          <p:spPr>
            <a:xfrm>
              <a:off x="4079" y="1617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00409" name="Line 59"/>
            <p:cNvSpPr/>
            <p:nvPr/>
          </p:nvSpPr>
          <p:spPr>
            <a:xfrm>
              <a:off x="3515" y="1617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11" name="Group 60"/>
          <p:cNvGrpSpPr/>
          <p:nvPr/>
        </p:nvGrpSpPr>
        <p:grpSpPr>
          <a:xfrm>
            <a:off x="457200" y="5567363"/>
            <a:ext cx="8153400" cy="519112"/>
            <a:chOff x="288" y="3552"/>
            <a:chExt cx="5136" cy="327"/>
          </a:xfrm>
        </p:grpSpPr>
        <p:sp>
          <p:nvSpPr>
            <p:cNvPr id="100411" name="Text Box 61"/>
            <p:cNvSpPr txBox="1"/>
            <p:nvPr/>
          </p:nvSpPr>
          <p:spPr>
            <a:xfrm>
              <a:off x="288" y="3552"/>
              <a:ext cx="51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共有操作    +</a:t>
              </a:r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          +2</a:t>
              </a:r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            </a:t>
              </a:r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 </a:t>
              </a:r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2</a:t>
              </a:r>
              <a:endPara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0412" name="Line 62"/>
            <p:cNvSpPr/>
            <p:nvPr/>
          </p:nvSpPr>
          <p:spPr>
            <a:xfrm>
              <a:off x="4464" y="3744"/>
              <a:ext cx="288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12" name="Group 63"/>
          <p:cNvGrpSpPr/>
          <p:nvPr/>
        </p:nvGrpSpPr>
        <p:grpSpPr>
          <a:xfrm>
            <a:off x="457200" y="6110288"/>
            <a:ext cx="8418513" cy="523875"/>
            <a:chOff x="288" y="3894"/>
            <a:chExt cx="5303" cy="330"/>
          </a:xfrm>
        </p:grpSpPr>
        <p:sp>
          <p:nvSpPr>
            <p:cNvPr id="100414" name="Text Box 64"/>
            <p:cNvSpPr txBox="1"/>
            <p:nvPr/>
          </p:nvSpPr>
          <p:spPr>
            <a:xfrm>
              <a:off x="288" y="3894"/>
              <a:ext cx="5303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实际操作    +[</a:t>
              </a:r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*]</a:t>
              </a:r>
              <a:r>
                <a:rPr lang="zh-CN" altLang="en-US" sz="24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+[2</a:t>
              </a:r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*]</a:t>
              </a:r>
              <a:r>
                <a:rPr lang="zh-CN" altLang="en-US" sz="24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+[</a:t>
              </a:r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8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 </a:t>
              </a:r>
              <a:r>
                <a:rPr lang="en-US" altLang="zh-CN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2 补码移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415" name="Line 65"/>
            <p:cNvSpPr/>
            <p:nvPr/>
          </p:nvSpPr>
          <p:spPr>
            <a:xfrm>
              <a:off x="4464" y="4080"/>
              <a:ext cx="288" cy="0"/>
            </a:xfrm>
            <a:prstGeom prst="line">
              <a:avLst/>
            </a:prstGeom>
            <a:ln w="28575" cap="flat" cmpd="sng">
              <a:solidFill>
                <a:srgbClr val="C00000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13" name="Group 80"/>
          <p:cNvGrpSpPr/>
          <p:nvPr/>
        </p:nvGrpSpPr>
        <p:grpSpPr>
          <a:xfrm>
            <a:off x="4572000" y="3195638"/>
            <a:ext cx="4191000" cy="455612"/>
            <a:chOff x="2880" y="2013"/>
            <a:chExt cx="2640" cy="287"/>
          </a:xfrm>
        </p:grpSpPr>
        <p:sp>
          <p:nvSpPr>
            <p:cNvPr id="100417" name="Rectangle 67"/>
            <p:cNvSpPr/>
            <p:nvPr/>
          </p:nvSpPr>
          <p:spPr>
            <a:xfrm>
              <a:off x="2880" y="2013"/>
              <a:ext cx="264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ctr" anchorCtr="1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 2,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2, 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置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“1”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418" name="Line 68"/>
            <p:cNvSpPr/>
            <p:nvPr/>
          </p:nvSpPr>
          <p:spPr>
            <a:xfrm>
              <a:off x="4079" y="2181"/>
              <a:ext cx="1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00419" name="Line 69"/>
            <p:cNvSpPr/>
            <p:nvPr/>
          </p:nvSpPr>
          <p:spPr>
            <a:xfrm>
              <a:off x="3515" y="2181"/>
              <a:ext cx="1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14" name="Group 82"/>
          <p:cNvGrpSpPr/>
          <p:nvPr/>
        </p:nvGrpSpPr>
        <p:grpSpPr>
          <a:xfrm>
            <a:off x="4572000" y="4114800"/>
            <a:ext cx="4191000" cy="455613"/>
            <a:chOff x="2880" y="2592"/>
            <a:chExt cx="2640" cy="287"/>
          </a:xfrm>
        </p:grpSpPr>
        <p:sp>
          <p:nvSpPr>
            <p:cNvPr id="100421" name="Rectangle 71"/>
            <p:cNvSpPr/>
            <p:nvPr/>
          </p:nvSpPr>
          <p:spPr>
            <a:xfrm>
              <a:off x="2880" y="2592"/>
              <a:ext cx="264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19050" anchor="t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+2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 2,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2, 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置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“0”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422" name="Line 72"/>
            <p:cNvSpPr/>
            <p:nvPr/>
          </p:nvSpPr>
          <p:spPr>
            <a:xfrm>
              <a:off x="3600" y="2755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00423" name="Line 73"/>
            <p:cNvSpPr/>
            <p:nvPr/>
          </p:nvSpPr>
          <p:spPr>
            <a:xfrm>
              <a:off x="4164" y="2755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15" name="Group 83"/>
          <p:cNvGrpSpPr/>
          <p:nvPr/>
        </p:nvGrpSpPr>
        <p:grpSpPr>
          <a:xfrm>
            <a:off x="4572000" y="3659188"/>
            <a:ext cx="4191000" cy="455612"/>
            <a:chOff x="2880" y="2305"/>
            <a:chExt cx="2640" cy="287"/>
          </a:xfrm>
        </p:grpSpPr>
        <p:sp>
          <p:nvSpPr>
            <p:cNvPr id="100425" name="Rectangle 76"/>
            <p:cNvSpPr/>
            <p:nvPr/>
          </p:nvSpPr>
          <p:spPr>
            <a:xfrm>
              <a:off x="2880" y="2305"/>
              <a:ext cx="264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9050" rIns="19050" anchor="t"/>
            <a:p>
              <a:pPr>
                <a:buClr>
                  <a:schemeClr val="accent2"/>
                </a:buClr>
                <a:buSzPct val="80000"/>
                <a:buFont typeface="Wingdings" panose="05000000000000000000" pitchFamily="2" charset="2"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z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  2,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   2, C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置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“0”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426" name="Line 77"/>
            <p:cNvSpPr/>
            <p:nvPr/>
          </p:nvSpPr>
          <p:spPr>
            <a:xfrm>
              <a:off x="4155" y="2472"/>
              <a:ext cx="1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  <p:sp>
          <p:nvSpPr>
            <p:cNvPr id="100427" name="Line 78"/>
            <p:cNvSpPr/>
            <p:nvPr/>
          </p:nvSpPr>
          <p:spPr>
            <a:xfrm>
              <a:off x="3591" y="2472"/>
              <a:ext cx="15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100428" name="标题 79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j-cs"/>
              </a:rPr>
              <a:t>(5) 原码两位乘运算规则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00429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6.3.3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Text Box 2"/>
          <p:cNvSpPr txBox="1"/>
          <p:nvPr/>
        </p:nvSpPr>
        <p:spPr>
          <a:xfrm>
            <a:off x="0" y="207963"/>
            <a:ext cx="1443038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例6.22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03" name="Text Box 3"/>
          <p:cNvSpPr txBox="1"/>
          <p:nvPr/>
        </p:nvSpPr>
        <p:spPr>
          <a:xfrm>
            <a:off x="1371600" y="284163"/>
            <a:ext cx="66897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已知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0.111111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– 0.111001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求[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endParaRPr lang="zh-CN" altLang="en-US" sz="28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04" name="Text Box 4"/>
          <p:cNvSpPr txBox="1"/>
          <p:nvPr/>
        </p:nvSpPr>
        <p:spPr>
          <a:xfrm>
            <a:off x="838200" y="1422400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0 0 0 . 0 0 0 0 0 0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05" name="Text Box 5"/>
          <p:cNvSpPr txBox="1"/>
          <p:nvPr/>
        </p:nvSpPr>
        <p:spPr>
          <a:xfrm>
            <a:off x="838200" y="1866900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0 0 0 . 1 1 1 1 1 1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06" name="Text Box 6"/>
          <p:cNvSpPr txBox="1"/>
          <p:nvPr/>
        </p:nvSpPr>
        <p:spPr>
          <a:xfrm>
            <a:off x="838200" y="2311400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0 0 0 . 1 1 1 1 1 1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07" name="Text Box 7"/>
          <p:cNvSpPr txBox="1"/>
          <p:nvPr/>
        </p:nvSpPr>
        <p:spPr>
          <a:xfrm>
            <a:off x="3489325" y="1422400"/>
            <a:ext cx="2089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0 0 . 1 1 1 0 0 1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08" name="Text Box 8"/>
          <p:cNvSpPr txBox="1"/>
          <p:nvPr/>
        </p:nvSpPr>
        <p:spPr>
          <a:xfrm>
            <a:off x="5851525" y="14224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09" name="Text Box 9"/>
          <p:cNvSpPr txBox="1"/>
          <p:nvPr/>
        </p:nvSpPr>
        <p:spPr>
          <a:xfrm>
            <a:off x="6765925" y="1433513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初态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10" name="Text Box 10"/>
          <p:cNvSpPr txBox="1"/>
          <p:nvPr/>
        </p:nvSpPr>
        <p:spPr>
          <a:xfrm>
            <a:off x="6765925" y="1866900"/>
            <a:ext cx="23780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*，  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11" name="Line 11"/>
          <p:cNvSpPr/>
          <p:nvPr/>
        </p:nvSpPr>
        <p:spPr>
          <a:xfrm>
            <a:off x="762000" y="2338388"/>
            <a:ext cx="800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42412" name="Line 12"/>
          <p:cNvSpPr/>
          <p:nvPr/>
        </p:nvSpPr>
        <p:spPr>
          <a:xfrm>
            <a:off x="762000" y="3670300"/>
            <a:ext cx="800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42413" name="Line 13"/>
          <p:cNvSpPr/>
          <p:nvPr/>
        </p:nvSpPr>
        <p:spPr>
          <a:xfrm>
            <a:off x="762000" y="5008563"/>
            <a:ext cx="800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42414" name="Line 14"/>
          <p:cNvSpPr/>
          <p:nvPr/>
        </p:nvSpPr>
        <p:spPr>
          <a:xfrm>
            <a:off x="762000" y="6248400"/>
            <a:ext cx="800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2" name="Group 15"/>
          <p:cNvGrpSpPr/>
          <p:nvPr/>
        </p:nvGrpSpPr>
        <p:grpSpPr>
          <a:xfrm>
            <a:off x="838200" y="3644900"/>
            <a:ext cx="3232150" cy="457200"/>
            <a:chOff x="336" y="2296"/>
            <a:chExt cx="2036" cy="288"/>
          </a:xfrm>
        </p:grpSpPr>
        <p:sp>
          <p:nvSpPr>
            <p:cNvPr id="101391" name="Text Box 16"/>
            <p:cNvSpPr txBox="1"/>
            <p:nvPr/>
          </p:nvSpPr>
          <p:spPr>
            <a:xfrm>
              <a:off x="336" y="2296"/>
              <a:ext cx="14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. 0 0 1 1 0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2" name="Text Box 17"/>
            <p:cNvSpPr txBox="1"/>
            <p:nvPr/>
          </p:nvSpPr>
          <p:spPr>
            <a:xfrm>
              <a:off x="2016" y="2296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838200" y="6248400"/>
            <a:ext cx="4206875" cy="457200"/>
            <a:chOff x="336" y="3974"/>
            <a:chExt cx="2650" cy="288"/>
          </a:xfrm>
        </p:grpSpPr>
        <p:sp>
          <p:nvSpPr>
            <p:cNvPr id="101394" name="Text Box 19"/>
            <p:cNvSpPr txBox="1"/>
            <p:nvPr/>
          </p:nvSpPr>
          <p:spPr>
            <a:xfrm>
              <a:off x="336" y="3974"/>
              <a:ext cx="14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0 0 0 . 1 1 1 0 0 0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5" name="Text Box 20"/>
            <p:cNvSpPr txBox="1"/>
            <p:nvPr/>
          </p:nvSpPr>
          <p:spPr>
            <a:xfrm>
              <a:off x="2006" y="3974"/>
              <a:ext cx="9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0 0 0 1 1 1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838200" y="4956175"/>
            <a:ext cx="5197475" cy="477838"/>
            <a:chOff x="336" y="3122"/>
            <a:chExt cx="3274" cy="301"/>
          </a:xfrm>
        </p:grpSpPr>
        <p:sp>
          <p:nvSpPr>
            <p:cNvPr id="101397" name="Text Box 22"/>
            <p:cNvSpPr txBox="1"/>
            <p:nvPr/>
          </p:nvSpPr>
          <p:spPr>
            <a:xfrm>
              <a:off x="336" y="3135"/>
              <a:ext cx="14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. 1 0 0 1 0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8" name="Text Box 23"/>
            <p:cNvSpPr txBox="1"/>
            <p:nvPr/>
          </p:nvSpPr>
          <p:spPr>
            <a:xfrm>
              <a:off x="2006" y="3135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0 1 1 1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99" name="Text Box 24"/>
            <p:cNvSpPr txBox="1"/>
            <p:nvPr/>
          </p:nvSpPr>
          <p:spPr>
            <a:xfrm>
              <a:off x="3494" y="3122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42425" name="Text Box 25"/>
          <p:cNvSpPr txBox="1"/>
          <p:nvPr/>
        </p:nvSpPr>
        <p:spPr>
          <a:xfrm>
            <a:off x="838200" y="3200400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0 0 1 . 1 1 1 1 1 0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26" name="Text Box 26"/>
          <p:cNvSpPr txBox="1"/>
          <p:nvPr/>
        </p:nvSpPr>
        <p:spPr>
          <a:xfrm>
            <a:off x="6781800" y="3200400"/>
            <a:ext cx="1939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+ 2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*，C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27" name="Text Box 27"/>
          <p:cNvSpPr txBox="1"/>
          <p:nvPr/>
        </p:nvSpPr>
        <p:spPr>
          <a:xfrm>
            <a:off x="838200" y="4532313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1 1 1 . 0 0 0 0 0 1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28" name="Text Box 28"/>
          <p:cNvSpPr txBox="1"/>
          <p:nvPr/>
        </p:nvSpPr>
        <p:spPr>
          <a:xfrm>
            <a:off x="6781800" y="45339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*，  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29" name="Text Box 29"/>
          <p:cNvSpPr txBox="1"/>
          <p:nvPr/>
        </p:nvSpPr>
        <p:spPr>
          <a:xfrm>
            <a:off x="838200" y="5791200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0 0 0 . 1 1 1 1 1 1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30" name="Text Box 30"/>
          <p:cNvSpPr txBox="1"/>
          <p:nvPr/>
        </p:nvSpPr>
        <p:spPr>
          <a:xfrm>
            <a:off x="6781800" y="57912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*，  C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31" name="Text Box 31"/>
          <p:cNvSpPr txBox="1"/>
          <p:nvPr/>
        </p:nvSpPr>
        <p:spPr>
          <a:xfrm>
            <a:off x="5867400" y="27559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32"/>
          <p:cNvGrpSpPr/>
          <p:nvPr/>
        </p:nvGrpSpPr>
        <p:grpSpPr>
          <a:xfrm>
            <a:off x="838200" y="2755900"/>
            <a:ext cx="6569075" cy="457200"/>
            <a:chOff x="336" y="1736"/>
            <a:chExt cx="4138" cy="288"/>
          </a:xfrm>
        </p:grpSpPr>
        <p:sp>
          <p:nvSpPr>
            <p:cNvPr id="101408" name="Text Box 33"/>
            <p:cNvSpPr txBox="1"/>
            <p:nvPr/>
          </p:nvSpPr>
          <p:spPr>
            <a:xfrm>
              <a:off x="336" y="1736"/>
              <a:ext cx="14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0 0 0 . 0 0 1 1 1 1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09" name="Text Box 34"/>
            <p:cNvSpPr txBox="1"/>
            <p:nvPr/>
          </p:nvSpPr>
          <p:spPr>
            <a:xfrm>
              <a:off x="2006" y="1736"/>
              <a:ext cx="13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 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0 0 1 1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0" name="Text Box 35"/>
            <p:cNvSpPr txBox="1"/>
            <p:nvPr/>
          </p:nvSpPr>
          <p:spPr>
            <a:xfrm>
              <a:off x="4262" y="173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1" name="Line 36"/>
            <p:cNvSpPr/>
            <p:nvPr/>
          </p:nvSpPr>
          <p:spPr>
            <a:xfrm>
              <a:off x="4128" y="1872"/>
              <a:ext cx="144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742437" name="Text Box 37"/>
          <p:cNvSpPr txBox="1"/>
          <p:nvPr/>
        </p:nvSpPr>
        <p:spPr>
          <a:xfrm>
            <a:off x="5867400" y="40878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38"/>
          <p:cNvGrpSpPr/>
          <p:nvPr/>
        </p:nvGrpSpPr>
        <p:grpSpPr>
          <a:xfrm>
            <a:off x="838200" y="4087813"/>
            <a:ext cx="6569075" cy="458787"/>
            <a:chOff x="336" y="2575"/>
            <a:chExt cx="4138" cy="289"/>
          </a:xfrm>
        </p:grpSpPr>
        <p:sp>
          <p:nvSpPr>
            <p:cNvPr id="101414" name="Text Box 39"/>
            <p:cNvSpPr txBox="1"/>
            <p:nvPr/>
          </p:nvSpPr>
          <p:spPr>
            <a:xfrm>
              <a:off x="336" y="2575"/>
              <a:ext cx="14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0 0 0 .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1 0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0 0 1 1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5" name="Text Box 40"/>
            <p:cNvSpPr txBox="1"/>
            <p:nvPr/>
          </p:nvSpPr>
          <p:spPr>
            <a:xfrm>
              <a:off x="2006" y="2575"/>
              <a:ext cx="13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0 1 1 1  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6" name="Text Box 41"/>
            <p:cNvSpPr txBox="1"/>
            <p:nvPr/>
          </p:nvSpPr>
          <p:spPr>
            <a:xfrm>
              <a:off x="4262" y="2576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17" name="Line 42"/>
            <p:cNvSpPr/>
            <p:nvPr/>
          </p:nvSpPr>
          <p:spPr>
            <a:xfrm>
              <a:off x="4128" y="2736"/>
              <a:ext cx="144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742443" name="Text Box 43"/>
          <p:cNvSpPr txBox="1"/>
          <p:nvPr/>
        </p:nvSpPr>
        <p:spPr>
          <a:xfrm>
            <a:off x="5867400" y="53990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44"/>
          <p:cNvGrpSpPr/>
          <p:nvPr/>
        </p:nvGrpSpPr>
        <p:grpSpPr>
          <a:xfrm>
            <a:off x="838200" y="5399088"/>
            <a:ext cx="6584950" cy="457200"/>
            <a:chOff x="336" y="3401"/>
            <a:chExt cx="4148" cy="288"/>
          </a:xfrm>
        </p:grpSpPr>
        <p:sp>
          <p:nvSpPr>
            <p:cNvPr id="101420" name="Text Box 45"/>
            <p:cNvSpPr txBox="1"/>
            <p:nvPr/>
          </p:nvSpPr>
          <p:spPr>
            <a:xfrm>
              <a:off x="336" y="3401"/>
              <a:ext cx="15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1 1 1 .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1 1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1 0 0 1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21" name="Text Box 46"/>
            <p:cNvSpPr txBox="1"/>
            <p:nvPr/>
          </p:nvSpPr>
          <p:spPr>
            <a:xfrm>
              <a:off x="2006" y="3401"/>
              <a:ext cx="13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0 0 0 1 1 1  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0 0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22" name="Text Box 47"/>
            <p:cNvSpPr txBox="1"/>
            <p:nvPr/>
          </p:nvSpPr>
          <p:spPr>
            <a:xfrm>
              <a:off x="4272" y="3401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23" name="Line 48"/>
            <p:cNvSpPr/>
            <p:nvPr/>
          </p:nvSpPr>
          <p:spPr>
            <a:xfrm>
              <a:off x="4128" y="3552"/>
              <a:ext cx="144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grpSp>
        <p:nvGrpSpPr>
          <p:cNvPr id="8" name="Group 49"/>
          <p:cNvGrpSpPr/>
          <p:nvPr/>
        </p:nvGrpSpPr>
        <p:grpSpPr>
          <a:xfrm>
            <a:off x="685800" y="852488"/>
            <a:ext cx="8153400" cy="5776912"/>
            <a:chOff x="432" y="537"/>
            <a:chExt cx="5136" cy="3639"/>
          </a:xfrm>
        </p:grpSpPr>
        <p:sp>
          <p:nvSpPr>
            <p:cNvPr id="101425" name="Line 50"/>
            <p:cNvSpPr/>
            <p:nvPr/>
          </p:nvSpPr>
          <p:spPr>
            <a:xfrm>
              <a:off x="432" y="879"/>
              <a:ext cx="51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101426" name="Group 51"/>
            <p:cNvGrpSpPr/>
            <p:nvPr/>
          </p:nvGrpSpPr>
          <p:grpSpPr>
            <a:xfrm>
              <a:off x="912" y="537"/>
              <a:ext cx="4102" cy="327"/>
              <a:chOff x="720" y="537"/>
              <a:chExt cx="4102" cy="327"/>
            </a:xfrm>
          </p:grpSpPr>
          <p:sp>
            <p:nvSpPr>
              <p:cNvPr id="101427" name="Text Box 52"/>
              <p:cNvSpPr txBox="1"/>
              <p:nvPr/>
            </p:nvSpPr>
            <p:spPr>
              <a:xfrm>
                <a:off x="3415" y="537"/>
                <a:ext cx="31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2400" i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  <a:endPara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428" name="Text Box 53"/>
              <p:cNvSpPr txBox="1"/>
              <p:nvPr/>
            </p:nvSpPr>
            <p:spPr>
              <a:xfrm>
                <a:off x="720" y="554"/>
                <a:ext cx="218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部 分 积                    乘 数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429" name="Text Box 54"/>
              <p:cNvSpPr txBox="1"/>
              <p:nvPr/>
            </p:nvSpPr>
            <p:spPr>
              <a:xfrm>
                <a:off x="4080" y="567"/>
                <a:ext cx="74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说 明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1430" name="Line 55"/>
            <p:cNvSpPr/>
            <p:nvPr/>
          </p:nvSpPr>
          <p:spPr>
            <a:xfrm>
              <a:off x="2112" y="624"/>
              <a:ext cx="0" cy="35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1431" name="Line 56"/>
            <p:cNvSpPr/>
            <p:nvPr/>
          </p:nvSpPr>
          <p:spPr>
            <a:xfrm>
              <a:off x="3600" y="624"/>
              <a:ext cx="0" cy="355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1432" name="Line 57"/>
            <p:cNvSpPr/>
            <p:nvPr/>
          </p:nvSpPr>
          <p:spPr>
            <a:xfrm>
              <a:off x="4080" y="624"/>
              <a:ext cx="0" cy="350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0" name="Group 58"/>
          <p:cNvGrpSpPr/>
          <p:nvPr/>
        </p:nvGrpSpPr>
        <p:grpSpPr>
          <a:xfrm>
            <a:off x="5105400" y="1828800"/>
            <a:ext cx="1066800" cy="41275"/>
            <a:chOff x="3024" y="1152"/>
            <a:chExt cx="672" cy="26"/>
          </a:xfrm>
        </p:grpSpPr>
        <p:sp>
          <p:nvSpPr>
            <p:cNvPr id="101434" name="Line 59"/>
            <p:cNvSpPr/>
            <p:nvPr/>
          </p:nvSpPr>
          <p:spPr>
            <a:xfrm>
              <a:off x="3024" y="1152"/>
              <a:ext cx="67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1435" name="Line 60"/>
            <p:cNvSpPr/>
            <p:nvPr/>
          </p:nvSpPr>
          <p:spPr>
            <a:xfrm>
              <a:off x="3024" y="1178"/>
              <a:ext cx="67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1" name="Group 61"/>
          <p:cNvGrpSpPr/>
          <p:nvPr/>
        </p:nvGrpSpPr>
        <p:grpSpPr>
          <a:xfrm>
            <a:off x="5105400" y="3159125"/>
            <a:ext cx="1066800" cy="41275"/>
            <a:chOff x="3024" y="1152"/>
            <a:chExt cx="672" cy="26"/>
          </a:xfrm>
        </p:grpSpPr>
        <p:sp>
          <p:nvSpPr>
            <p:cNvPr id="101437" name="Line 62"/>
            <p:cNvSpPr/>
            <p:nvPr/>
          </p:nvSpPr>
          <p:spPr>
            <a:xfrm>
              <a:off x="3024" y="1152"/>
              <a:ext cx="67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1438" name="Line 63"/>
            <p:cNvSpPr/>
            <p:nvPr/>
          </p:nvSpPr>
          <p:spPr>
            <a:xfrm>
              <a:off x="3024" y="1178"/>
              <a:ext cx="67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2" name="Group 64"/>
          <p:cNvGrpSpPr/>
          <p:nvPr/>
        </p:nvGrpSpPr>
        <p:grpSpPr>
          <a:xfrm>
            <a:off x="5105400" y="4495800"/>
            <a:ext cx="1066800" cy="41275"/>
            <a:chOff x="3024" y="1152"/>
            <a:chExt cx="672" cy="26"/>
          </a:xfrm>
        </p:grpSpPr>
        <p:sp>
          <p:nvSpPr>
            <p:cNvPr id="101440" name="Line 65"/>
            <p:cNvSpPr/>
            <p:nvPr/>
          </p:nvSpPr>
          <p:spPr>
            <a:xfrm>
              <a:off x="3024" y="1152"/>
              <a:ext cx="67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1441" name="Line 66"/>
            <p:cNvSpPr/>
            <p:nvPr/>
          </p:nvSpPr>
          <p:spPr>
            <a:xfrm>
              <a:off x="3024" y="1178"/>
              <a:ext cx="67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3" name="Group 67"/>
          <p:cNvGrpSpPr/>
          <p:nvPr/>
        </p:nvGrpSpPr>
        <p:grpSpPr>
          <a:xfrm>
            <a:off x="5105400" y="5791200"/>
            <a:ext cx="1066800" cy="41275"/>
            <a:chOff x="3024" y="1152"/>
            <a:chExt cx="672" cy="26"/>
          </a:xfrm>
        </p:grpSpPr>
        <p:sp>
          <p:nvSpPr>
            <p:cNvPr id="101443" name="Line 68"/>
            <p:cNvSpPr/>
            <p:nvPr/>
          </p:nvSpPr>
          <p:spPr>
            <a:xfrm>
              <a:off x="3024" y="1152"/>
              <a:ext cx="67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1444" name="Line 69"/>
            <p:cNvSpPr/>
            <p:nvPr/>
          </p:nvSpPr>
          <p:spPr>
            <a:xfrm>
              <a:off x="3024" y="1178"/>
              <a:ext cx="67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742470" name="AutoShape 70"/>
          <p:cNvSpPr/>
          <p:nvPr/>
        </p:nvSpPr>
        <p:spPr>
          <a:xfrm>
            <a:off x="228600" y="3357563"/>
            <a:ext cx="438150" cy="1438275"/>
          </a:xfrm>
          <a:prstGeom prst="wedgeRoundRectCallout">
            <a:avLst>
              <a:gd name="adj1" fmla="val 102537"/>
              <a:gd name="adj2" fmla="val 15894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补码右移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71" name="AutoShape 71"/>
          <p:cNvSpPr/>
          <p:nvPr/>
        </p:nvSpPr>
        <p:spPr>
          <a:xfrm>
            <a:off x="228600" y="5180013"/>
            <a:ext cx="438150" cy="1438275"/>
          </a:xfrm>
          <a:prstGeom prst="wedgeRoundRectCallout">
            <a:avLst>
              <a:gd name="adj1" fmla="val 111231"/>
              <a:gd name="adj2" fmla="val -19426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补码右移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73" name="Text Box 73"/>
          <p:cNvSpPr txBox="1"/>
          <p:nvPr/>
        </p:nvSpPr>
        <p:spPr>
          <a:xfrm>
            <a:off x="152400" y="8524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74" name="Text Box 74"/>
          <p:cNvSpPr txBox="1"/>
          <p:nvPr/>
        </p:nvSpPr>
        <p:spPr>
          <a:xfrm>
            <a:off x="838200" y="852488"/>
            <a:ext cx="42672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数值部分的运算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75" name="AutoShape 75"/>
          <p:cNvSpPr/>
          <p:nvPr/>
        </p:nvSpPr>
        <p:spPr>
          <a:xfrm>
            <a:off x="212725" y="1603375"/>
            <a:ext cx="438150" cy="1438275"/>
          </a:xfrm>
          <a:prstGeom prst="wedgeRoundRectCallout">
            <a:avLst>
              <a:gd name="adj1" fmla="val 106884"/>
              <a:gd name="adj2" fmla="val 42384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补码右移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2477" name="Text Box 77"/>
          <p:cNvSpPr txBox="1"/>
          <p:nvPr/>
        </p:nvSpPr>
        <p:spPr>
          <a:xfrm>
            <a:off x="611188" y="1844675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2478" name="Text Box 78"/>
          <p:cNvSpPr txBox="1"/>
          <p:nvPr/>
        </p:nvSpPr>
        <p:spPr>
          <a:xfrm>
            <a:off x="611188" y="3187700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2479" name="Text Box 79"/>
          <p:cNvSpPr txBox="1"/>
          <p:nvPr/>
        </p:nvSpPr>
        <p:spPr>
          <a:xfrm>
            <a:off x="611188" y="4508500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2480" name="Text Box 80"/>
          <p:cNvSpPr txBox="1"/>
          <p:nvPr/>
        </p:nvSpPr>
        <p:spPr>
          <a:xfrm>
            <a:off x="611188" y="5780088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454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6.3.3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2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4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4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74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4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4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4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4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4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4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74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4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4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74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4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4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74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4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4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74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74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74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0" dur="500"/>
                                        <p:tgtEl>
                                          <p:spTgt spid="74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/>
      <p:bldP spid="742404" grpId="0"/>
      <p:bldP spid="742405" grpId="0"/>
      <p:bldP spid="742406" grpId="0"/>
      <p:bldP spid="742407" grpId="0"/>
      <p:bldP spid="742408" grpId="0"/>
      <p:bldP spid="742409" grpId="0"/>
      <p:bldP spid="742410" grpId="0"/>
      <p:bldP spid="742425" grpId="0"/>
      <p:bldP spid="742426" grpId="0"/>
      <p:bldP spid="742427" grpId="0"/>
      <p:bldP spid="742428" grpId="0"/>
      <p:bldP spid="742429" grpId="0"/>
      <p:bldP spid="742430" grpId="0"/>
      <p:bldP spid="742431" grpId="0"/>
      <p:bldP spid="742437" grpId="0"/>
      <p:bldP spid="742443" grpId="0"/>
      <p:bldP spid="742470" grpId="0" animBg="1"/>
      <p:bldP spid="742471" grpId="0" animBg="1"/>
      <p:bldP spid="742473" grpId="0"/>
      <p:bldP spid="742474" grpId="0"/>
      <p:bldP spid="742475" grpId="0" animBg="1"/>
      <p:bldP spid="742477" grpId="0"/>
      <p:bldP spid="742478" grpId="0"/>
      <p:bldP spid="742479" grpId="0"/>
      <p:bldP spid="74248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3426" name="Text Box 2"/>
          <p:cNvSpPr txBox="1"/>
          <p:nvPr/>
        </p:nvSpPr>
        <p:spPr>
          <a:xfrm>
            <a:off x="898525" y="2030413"/>
            <a:ext cx="62642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② 数值部分的运算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898525" y="1173163"/>
            <a:ext cx="7635875" cy="579437"/>
            <a:chOff x="566" y="739"/>
            <a:chExt cx="4810" cy="365"/>
          </a:xfrm>
        </p:grpSpPr>
        <p:sp>
          <p:nvSpPr>
            <p:cNvPr id="102403" name="Text Box 4"/>
            <p:cNvSpPr txBox="1"/>
            <p:nvPr/>
          </p:nvSpPr>
          <p:spPr>
            <a:xfrm>
              <a:off x="566" y="739"/>
              <a:ext cx="481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① 乘积的符号位 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     1 = 1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04" name="AutoShape 5"/>
            <p:cNvSpPr/>
            <p:nvPr/>
          </p:nvSpPr>
          <p:spPr>
            <a:xfrm>
              <a:off x="2688" y="871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05" name="AutoShape 6"/>
            <p:cNvSpPr/>
            <p:nvPr/>
          </p:nvSpPr>
          <p:spPr>
            <a:xfrm>
              <a:off x="3575" y="868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43431" name="Text Box 7"/>
          <p:cNvSpPr txBox="1"/>
          <p:nvPr/>
        </p:nvSpPr>
        <p:spPr>
          <a:xfrm>
            <a:off x="1981200" y="2792413"/>
            <a:ext cx="634047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* = 0. 1 1 1 0 0 0 0 0 0 1 1 1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3432" name="Text Box 8"/>
          <p:cNvSpPr txBox="1"/>
          <p:nvPr/>
        </p:nvSpPr>
        <p:spPr>
          <a:xfrm>
            <a:off x="1371600" y="3543300"/>
            <a:ext cx="6858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则 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1. 1 1 1 0 0 0 0 0 0 1 1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8" name="Text Box 9"/>
          <p:cNvSpPr txBox="1"/>
          <p:nvPr/>
        </p:nvSpPr>
        <p:spPr>
          <a:xfrm>
            <a:off x="457200" y="120650"/>
            <a:ext cx="25844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例6.22  结果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3434" name="Text Box 10"/>
          <p:cNvSpPr txBox="1"/>
          <p:nvPr/>
        </p:nvSpPr>
        <p:spPr>
          <a:xfrm>
            <a:off x="1279525" y="44338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3435" name="Text Box 11"/>
          <p:cNvSpPr txBox="1"/>
          <p:nvPr/>
        </p:nvSpPr>
        <p:spPr>
          <a:xfrm>
            <a:off x="2514600" y="4427538"/>
            <a:ext cx="3041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绝对值的补码运算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3436" name="Text Box 12"/>
          <p:cNvSpPr txBox="1"/>
          <p:nvPr/>
        </p:nvSpPr>
        <p:spPr>
          <a:xfrm>
            <a:off x="2514600" y="6034088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算术移位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3437" name="Text Box 13"/>
          <p:cNvSpPr txBox="1"/>
          <p:nvPr/>
        </p:nvSpPr>
        <p:spPr>
          <a:xfrm>
            <a:off x="2514600" y="5230813"/>
            <a:ext cx="51847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用移位的次数判断乘法是否结束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13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6.3.3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4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6" grpId="0"/>
      <p:bldP spid="743431" grpId="0"/>
      <p:bldP spid="743432" grpId="0"/>
      <p:bldP spid="743434" grpId="0"/>
      <p:bldP spid="743435" grpId="0"/>
      <p:bldP spid="743436" grpId="0"/>
      <p:bldP spid="7434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原码整数定义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26" name="Text Box 3"/>
          <p:cNvSpPr txBox="1"/>
          <p:nvPr/>
        </p:nvSpPr>
        <p:spPr>
          <a:xfrm>
            <a:off x="1408113" y="5802313"/>
            <a:ext cx="385603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带符号的绝对值表示</a:t>
            </a:r>
            <a:endParaRPr lang="zh-CN" altLang="en-US" sz="32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Text Box 5"/>
          <p:cNvSpPr txBox="1"/>
          <p:nvPr/>
        </p:nvSpPr>
        <p:spPr>
          <a:xfrm>
            <a:off x="827088" y="141287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整数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Text Box 6"/>
          <p:cNvSpPr txBox="1"/>
          <p:nvPr/>
        </p:nvSpPr>
        <p:spPr>
          <a:xfrm>
            <a:off x="1492250" y="3059113"/>
            <a:ext cx="1517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为真值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7"/>
          <p:cNvSpPr txBox="1"/>
          <p:nvPr/>
        </p:nvSpPr>
        <p:spPr>
          <a:xfrm>
            <a:off x="3511550" y="3059113"/>
            <a:ext cx="26050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为整数的位数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Text Box 8"/>
          <p:cNvSpPr txBox="1"/>
          <p:nvPr/>
        </p:nvSpPr>
        <p:spPr>
          <a:xfrm>
            <a:off x="539750" y="4073525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9"/>
          <p:cNvSpPr txBox="1"/>
          <p:nvPr/>
        </p:nvSpPr>
        <p:spPr>
          <a:xfrm>
            <a:off x="1223963" y="4125913"/>
            <a:ext cx="1444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+1110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Text Box 10"/>
          <p:cNvSpPr txBox="1"/>
          <p:nvPr/>
        </p:nvSpPr>
        <p:spPr>
          <a:xfrm>
            <a:off x="3435350" y="4125913"/>
            <a:ext cx="2097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0 , 1110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Text Box 11"/>
          <p:cNvSpPr txBox="1"/>
          <p:nvPr/>
        </p:nvSpPr>
        <p:spPr>
          <a:xfrm>
            <a:off x="3435350" y="5192713"/>
            <a:ext cx="35861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2</a:t>
            </a:r>
            <a:r>
              <a:rPr lang="zh-CN" altLang="en-US" sz="24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+ 1110 = 1 , 1110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1223963" y="5192713"/>
            <a:ext cx="1449387" cy="457200"/>
            <a:chOff x="960" y="3744"/>
            <a:chExt cx="913" cy="288"/>
          </a:xfrm>
        </p:grpSpPr>
        <p:sp>
          <p:nvSpPr>
            <p:cNvPr id="18443" name="Text Box 13"/>
            <p:cNvSpPr txBox="1"/>
            <p:nvPr/>
          </p:nvSpPr>
          <p:spPr>
            <a:xfrm>
              <a:off x="960" y="3744"/>
              <a:ext cx="9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 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1110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4" name="Line 14"/>
            <p:cNvSpPr/>
            <p:nvPr/>
          </p:nvSpPr>
          <p:spPr>
            <a:xfrm>
              <a:off x="1321" y="3899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15"/>
          <p:cNvGrpSpPr/>
          <p:nvPr/>
        </p:nvGrpSpPr>
        <p:grpSpPr>
          <a:xfrm>
            <a:off x="1420813" y="1611313"/>
            <a:ext cx="6357937" cy="1295400"/>
            <a:chOff x="1131" y="1075"/>
            <a:chExt cx="4005" cy="816"/>
          </a:xfrm>
        </p:grpSpPr>
        <p:sp>
          <p:nvSpPr>
            <p:cNvPr id="18446" name="Text Box 16"/>
            <p:cNvSpPr txBox="1"/>
            <p:nvPr/>
          </p:nvSpPr>
          <p:spPr>
            <a:xfrm>
              <a:off x="1131" y="1315"/>
              <a:ext cx="84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endPara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7" name="Text Box 17"/>
            <p:cNvSpPr txBox="1"/>
            <p:nvPr/>
          </p:nvSpPr>
          <p:spPr>
            <a:xfrm>
              <a:off x="2074" y="1075"/>
              <a:ext cx="296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0，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2</a:t>
              </a:r>
              <a:r>
                <a:rPr lang="en-US" altLang="zh-CN" sz="3200" i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＞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≥ 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8" name="Text Box 18"/>
            <p:cNvSpPr txBox="1"/>
            <p:nvPr/>
          </p:nvSpPr>
          <p:spPr>
            <a:xfrm>
              <a:off x="2084" y="1526"/>
              <a:ext cx="30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i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0 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≥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32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＞   </a:t>
              </a:r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i="1" baseline="4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3200" i="1" baseline="4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AutoShape 19"/>
            <p:cNvSpPr/>
            <p:nvPr/>
          </p:nvSpPr>
          <p:spPr>
            <a:xfrm>
              <a:off x="1940" y="1215"/>
              <a:ext cx="103" cy="580"/>
            </a:xfrm>
            <a:prstGeom prst="leftBrace">
              <a:avLst>
                <a:gd name="adj1" fmla="val 46795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0" name="Line 20"/>
            <p:cNvSpPr/>
            <p:nvPr/>
          </p:nvSpPr>
          <p:spPr>
            <a:xfrm>
              <a:off x="4023" y="1724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51" name="Line 21"/>
            <p:cNvSpPr/>
            <p:nvPr/>
          </p:nvSpPr>
          <p:spPr>
            <a:xfrm>
              <a:off x="2400" y="1747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4" name="Freeform 22"/>
          <p:cNvSpPr/>
          <p:nvPr/>
        </p:nvSpPr>
        <p:spPr>
          <a:xfrm>
            <a:off x="1863725" y="3897313"/>
            <a:ext cx="2613025" cy="3048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1646" h="192">
                <a:moveTo>
                  <a:pt x="0" y="192"/>
                </a:moveTo>
                <a:lnTo>
                  <a:pt x="0" y="0"/>
                </a:lnTo>
                <a:lnTo>
                  <a:pt x="1646" y="1"/>
                </a:lnTo>
                <a:lnTo>
                  <a:pt x="1646" y="172"/>
                </a:ln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miter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45" name="Freeform 23"/>
          <p:cNvSpPr/>
          <p:nvPr/>
        </p:nvSpPr>
        <p:spPr>
          <a:xfrm>
            <a:off x="1906588" y="4992688"/>
            <a:ext cx="4043362" cy="276225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547" h="174">
                <a:moveTo>
                  <a:pt x="3" y="174"/>
                </a:moveTo>
                <a:lnTo>
                  <a:pt x="0" y="0"/>
                </a:lnTo>
                <a:lnTo>
                  <a:pt x="2547" y="2"/>
                </a:lnTo>
                <a:lnTo>
                  <a:pt x="2547" y="162"/>
                </a:lnTo>
              </a:path>
            </a:pathLst>
          </a:custGeom>
          <a:noFill/>
          <a:ln w="38100" cap="flat" cmpd="sng">
            <a:solidFill>
              <a:srgbClr val="C00000"/>
            </a:solidFill>
            <a:prstDash val="solid"/>
            <a:miter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46" name="Text Box 24"/>
          <p:cNvSpPr txBox="1"/>
          <p:nvPr/>
        </p:nvSpPr>
        <p:spPr>
          <a:xfrm>
            <a:off x="6178550" y="4314825"/>
            <a:ext cx="2971800" cy="830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逗号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将符号位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和数值部分隔开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Freeform 25"/>
          <p:cNvSpPr/>
          <p:nvPr/>
        </p:nvSpPr>
        <p:spPr>
          <a:xfrm>
            <a:off x="6130925" y="5116513"/>
            <a:ext cx="1524000" cy="8382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0" y="2147483647"/>
              </a:cxn>
            </a:cxnLst>
            <a:pathLst>
              <a:path w="960" h="528">
                <a:moveTo>
                  <a:pt x="960" y="0"/>
                </a:moveTo>
                <a:lnTo>
                  <a:pt x="960" y="528"/>
                </a:lnTo>
                <a:lnTo>
                  <a:pt x="0" y="528"/>
                </a:lnTo>
                <a:lnTo>
                  <a:pt x="0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" name="Freeform 26"/>
          <p:cNvSpPr/>
          <p:nvPr/>
        </p:nvSpPr>
        <p:spPr>
          <a:xfrm>
            <a:off x="4654550" y="4506913"/>
            <a:ext cx="1544638" cy="30480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0" y="0"/>
              </a:cxn>
            </a:cxnLst>
            <a:pathLst>
              <a:path w="973" h="192">
                <a:moveTo>
                  <a:pt x="973" y="187"/>
                </a:move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stealth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457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6.1.2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4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533400" y="1806575"/>
            <a:ext cx="2327275" cy="3613150"/>
            <a:chOff x="374" y="1138"/>
            <a:chExt cx="1466" cy="2276"/>
          </a:xfrm>
        </p:grpSpPr>
        <p:sp>
          <p:nvSpPr>
            <p:cNvPr id="103426" name="Text Box 4"/>
            <p:cNvSpPr txBox="1"/>
            <p:nvPr/>
          </p:nvSpPr>
          <p:spPr>
            <a:xfrm>
              <a:off x="374" y="1138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符号位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27" name="Text Box 5"/>
            <p:cNvSpPr txBox="1"/>
            <p:nvPr/>
          </p:nvSpPr>
          <p:spPr>
            <a:xfrm>
              <a:off x="374" y="1625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操作数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28" name="Text Box 6"/>
            <p:cNvSpPr txBox="1"/>
            <p:nvPr/>
          </p:nvSpPr>
          <p:spPr>
            <a:xfrm>
              <a:off x="374" y="2112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移位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29" name="Text Box 7"/>
            <p:cNvSpPr txBox="1"/>
            <p:nvPr/>
          </p:nvSpPr>
          <p:spPr>
            <a:xfrm>
              <a:off x="374" y="2599"/>
              <a:ext cx="1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移位次数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0" name="Text Box 8"/>
            <p:cNvSpPr txBox="1"/>
            <p:nvPr/>
          </p:nvSpPr>
          <p:spPr>
            <a:xfrm>
              <a:off x="374" y="3087"/>
              <a:ext cx="14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最多加法次数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3429000" y="1752600"/>
            <a:ext cx="1116013" cy="519113"/>
            <a:chOff x="2150" y="1104"/>
            <a:chExt cx="703" cy="327"/>
          </a:xfrm>
        </p:grpSpPr>
        <p:sp>
          <p:nvSpPr>
            <p:cNvPr id="103432" name="Text Box 10"/>
            <p:cNvSpPr txBox="1"/>
            <p:nvPr/>
          </p:nvSpPr>
          <p:spPr>
            <a:xfrm>
              <a:off x="2150" y="1104"/>
              <a:ext cx="7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3" name="AutoShape 11"/>
            <p:cNvSpPr/>
            <p:nvPr/>
          </p:nvSpPr>
          <p:spPr>
            <a:xfrm>
              <a:off x="2445" y="1251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6172200" y="1762125"/>
            <a:ext cx="1116013" cy="519113"/>
            <a:chOff x="3888" y="1110"/>
            <a:chExt cx="703" cy="327"/>
          </a:xfrm>
        </p:grpSpPr>
        <p:sp>
          <p:nvSpPr>
            <p:cNvPr id="103435" name="Text Box 13"/>
            <p:cNvSpPr txBox="1"/>
            <p:nvPr/>
          </p:nvSpPr>
          <p:spPr>
            <a:xfrm>
              <a:off x="3888" y="1110"/>
              <a:ext cx="7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36" name="AutoShape 14"/>
            <p:cNvSpPr/>
            <p:nvPr/>
          </p:nvSpPr>
          <p:spPr>
            <a:xfrm>
              <a:off x="4173" y="1257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44463" name="Text Box 15"/>
          <p:cNvSpPr txBox="1"/>
          <p:nvPr/>
        </p:nvSpPr>
        <p:spPr>
          <a:xfrm>
            <a:off x="3429000" y="2568575"/>
            <a:ext cx="12557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绝对值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4464" name="Text Box 16"/>
          <p:cNvSpPr txBox="1"/>
          <p:nvPr/>
        </p:nvSpPr>
        <p:spPr>
          <a:xfrm>
            <a:off x="6172200" y="2568575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绝对值的补码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4465" name="Text Box 17"/>
          <p:cNvSpPr txBox="1"/>
          <p:nvPr/>
        </p:nvSpPr>
        <p:spPr>
          <a:xfrm>
            <a:off x="3429000" y="3406775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逻辑右移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4466" name="Text Box 18"/>
          <p:cNvSpPr txBox="1"/>
          <p:nvPr/>
        </p:nvSpPr>
        <p:spPr>
          <a:xfrm>
            <a:off x="6172200" y="3406775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算术右移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4467" name="Text Box 19"/>
          <p:cNvSpPr txBox="1"/>
          <p:nvPr/>
        </p:nvSpPr>
        <p:spPr>
          <a:xfrm>
            <a:off x="3429000" y="4125913"/>
            <a:ext cx="3825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4468" name="Text Box 20"/>
          <p:cNvSpPr txBox="1"/>
          <p:nvPr/>
        </p:nvSpPr>
        <p:spPr>
          <a:xfrm>
            <a:off x="3429000" y="4900613"/>
            <a:ext cx="3825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21"/>
          <p:cNvGrpSpPr/>
          <p:nvPr/>
        </p:nvGrpSpPr>
        <p:grpSpPr>
          <a:xfrm>
            <a:off x="6172200" y="4013200"/>
            <a:ext cx="2252663" cy="766763"/>
            <a:chOff x="4214" y="2528"/>
            <a:chExt cx="1419" cy="483"/>
          </a:xfrm>
        </p:grpSpPr>
        <p:grpSp>
          <p:nvGrpSpPr>
            <p:cNvPr id="103444" name="Group 22"/>
            <p:cNvGrpSpPr/>
            <p:nvPr/>
          </p:nvGrpSpPr>
          <p:grpSpPr>
            <a:xfrm>
              <a:off x="4214" y="2528"/>
              <a:ext cx="223" cy="483"/>
              <a:chOff x="4214" y="2618"/>
              <a:chExt cx="223" cy="483"/>
            </a:xfrm>
          </p:grpSpPr>
          <p:sp>
            <p:nvSpPr>
              <p:cNvPr id="103445" name="Text Box 23"/>
              <p:cNvSpPr txBox="1"/>
              <p:nvPr/>
            </p:nvSpPr>
            <p:spPr>
              <a:xfrm>
                <a:off x="4214" y="2618"/>
                <a:ext cx="22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46" name="Text Box 24"/>
              <p:cNvSpPr txBox="1"/>
              <p:nvPr/>
            </p:nvSpPr>
            <p:spPr>
              <a:xfrm>
                <a:off x="4233" y="2832"/>
                <a:ext cx="204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47" name="Line 25"/>
              <p:cNvSpPr/>
              <p:nvPr/>
            </p:nvSpPr>
            <p:spPr>
              <a:xfrm>
                <a:off x="4224" y="288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03448" name="Text Box 26"/>
            <p:cNvSpPr txBox="1"/>
            <p:nvPr/>
          </p:nvSpPr>
          <p:spPr>
            <a:xfrm>
              <a:off x="4272" y="2599"/>
              <a:ext cx="13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为偶数）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27"/>
          <p:cNvGrpSpPr/>
          <p:nvPr/>
        </p:nvGrpSpPr>
        <p:grpSpPr>
          <a:xfrm>
            <a:off x="6172200" y="4733925"/>
            <a:ext cx="2786063" cy="766763"/>
            <a:chOff x="4128" y="2982"/>
            <a:chExt cx="1755" cy="483"/>
          </a:xfrm>
        </p:grpSpPr>
        <p:grpSp>
          <p:nvGrpSpPr>
            <p:cNvPr id="103450" name="Group 28"/>
            <p:cNvGrpSpPr/>
            <p:nvPr/>
          </p:nvGrpSpPr>
          <p:grpSpPr>
            <a:xfrm>
              <a:off x="4128" y="2982"/>
              <a:ext cx="223" cy="483"/>
              <a:chOff x="4214" y="2618"/>
              <a:chExt cx="223" cy="483"/>
            </a:xfrm>
          </p:grpSpPr>
          <p:sp>
            <p:nvSpPr>
              <p:cNvPr id="103451" name="Text Box 29"/>
              <p:cNvSpPr txBox="1"/>
              <p:nvPr/>
            </p:nvSpPr>
            <p:spPr>
              <a:xfrm>
                <a:off x="4214" y="2618"/>
                <a:ext cx="22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endPara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52" name="Text Box 30"/>
              <p:cNvSpPr txBox="1"/>
              <p:nvPr/>
            </p:nvSpPr>
            <p:spPr>
              <a:xfrm>
                <a:off x="4233" y="2832"/>
                <a:ext cx="204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53" name="Line 31"/>
              <p:cNvSpPr/>
              <p:nvPr/>
            </p:nvSpPr>
            <p:spPr>
              <a:xfrm>
                <a:off x="4224" y="2880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03454" name="Text Box 32"/>
            <p:cNvSpPr txBox="1"/>
            <p:nvPr/>
          </p:nvSpPr>
          <p:spPr>
            <a:xfrm>
              <a:off x="4282" y="3087"/>
              <a:ext cx="160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+1（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为偶数）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44481" name="Text Box 33"/>
          <p:cNvSpPr txBox="1"/>
          <p:nvPr/>
        </p:nvSpPr>
        <p:spPr>
          <a:xfrm>
            <a:off x="533400" y="5867400"/>
            <a:ext cx="64770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为奇数时，原码两位乘 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 ？次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4482" name="Text Box 34"/>
          <p:cNvSpPr txBox="1"/>
          <p:nvPr/>
        </p:nvSpPr>
        <p:spPr>
          <a:xfrm>
            <a:off x="6934200" y="58674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最多加 ？次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35"/>
          <p:cNvGrpSpPr/>
          <p:nvPr/>
        </p:nvGrpSpPr>
        <p:grpSpPr>
          <a:xfrm>
            <a:off x="3429000" y="1133475"/>
            <a:ext cx="5029200" cy="519113"/>
            <a:chOff x="2160" y="714"/>
            <a:chExt cx="3168" cy="327"/>
          </a:xfrm>
        </p:grpSpPr>
        <p:sp>
          <p:nvSpPr>
            <p:cNvPr id="103458" name="Text Box 36"/>
            <p:cNvSpPr txBox="1"/>
            <p:nvPr/>
          </p:nvSpPr>
          <p:spPr>
            <a:xfrm>
              <a:off x="2160" y="714"/>
              <a:ext cx="15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原码一位乘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59" name="Text Box 37"/>
            <p:cNvSpPr txBox="1"/>
            <p:nvPr/>
          </p:nvSpPr>
          <p:spPr>
            <a:xfrm>
              <a:off x="3888" y="714"/>
              <a:ext cx="14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原码两位乘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3460" name="标题 39"/>
          <p:cNvSpPr>
            <a:spLocks noGrp="1"/>
          </p:cNvSpPr>
          <p:nvPr>
            <p:ph type="title"/>
          </p:nvPr>
        </p:nvSpPr>
        <p:spPr>
          <a:xfrm>
            <a:off x="1116013" y="434975"/>
            <a:ext cx="7696200" cy="762000"/>
          </a:xfrm>
        </p:spPr>
        <p:txBody>
          <a:bodyPr vert="horz" wrap="square" lIns="91440" tIns="45720" rIns="91440" bIns="45720" anchor="ctr"/>
          <a:p>
            <a:r>
              <a:rPr lang="zh-CN" altLang="en-US" sz="4000" dirty="0">
                <a:solidFill>
                  <a:srgbClr val="C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j-cs"/>
              </a:rPr>
              <a:t>(6) 原码两位乘和原码一位乘比较</a:t>
            </a:r>
            <a:endParaRPr lang="zh-CN" altLang="en-US" sz="4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03461" name="矩形 8"/>
          <p:cNvSpPr/>
          <p:nvPr/>
        </p:nvSpPr>
        <p:spPr>
          <a:xfrm>
            <a:off x="8123238" y="25400"/>
            <a:ext cx="985837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6.3.3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4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4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4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4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63" grpId="0"/>
      <p:bldP spid="744464" grpId="0"/>
      <p:bldP spid="744465" grpId="0"/>
      <p:bldP spid="744466" grpId="0"/>
      <p:bldP spid="744467" grpId="0"/>
      <p:bldP spid="744468" grpId="0"/>
      <p:bldP spid="744481" grpId="0"/>
      <p:bldP spid="74448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Rectangle 2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6.3.4 </a:t>
            </a:r>
            <a:r>
              <a:rPr lang="zh-CN" altLang="en-US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j-cs"/>
              </a:rPr>
              <a:t>除法运算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0594" name="Rectangle 3"/>
          <p:cNvSpPr>
            <a:spLocks noGrp="1"/>
          </p:cNvSpPr>
          <p:nvPr>
            <p:ph idx="1"/>
          </p:nvPr>
        </p:nvSpPr>
        <p:spPr>
          <a:xfrm>
            <a:off x="1979613" y="2492375"/>
            <a:ext cx="5256212" cy="2376488"/>
          </a:xfrm>
        </p:spPr>
        <p:txBody>
          <a:bodyPr vert="horz" wrap="square" lIns="91440" tIns="45720" rIns="91440" bIns="45720" anchor="t"/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1" action="ppaction://hlinksldjump"/>
              </a:rPr>
              <a:t>分析笔算除法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2" action="ppaction://hlinksldjump"/>
              </a:rPr>
              <a:t>笔算除法和机器除法的比较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3" action="ppaction://hlinksldjump"/>
              </a:rPr>
              <a:t>原码除法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n-cs"/>
                <a:hlinkClick r:id="rId4" action="ppaction://hlinksldjump"/>
              </a:rPr>
              <a:t>补码除法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  <a:p>
            <a:pPr marL="514350" indent="-514350">
              <a:spcBef>
                <a:spcPct val="0"/>
              </a:spcBef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 Light" panose="020B0502040204020203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1620" name="Text Box 4"/>
          <p:cNvSpPr txBox="1"/>
          <p:nvPr/>
        </p:nvSpPr>
        <p:spPr>
          <a:xfrm>
            <a:off x="1250950" y="1281113"/>
            <a:ext cx="58674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– 0.1011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= 0.1101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求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÷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800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21" name="Text Box 5"/>
          <p:cNvSpPr txBox="1"/>
          <p:nvPr/>
        </p:nvSpPr>
        <p:spPr>
          <a:xfrm>
            <a:off x="2590800" y="23622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0 . 1 0 1 1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22" name="Arc 6"/>
          <p:cNvSpPr/>
          <p:nvPr/>
        </p:nvSpPr>
        <p:spPr>
          <a:xfrm>
            <a:off x="838200" y="2362200"/>
            <a:ext cx="1403350" cy="4572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2097088" y="2286000"/>
            <a:ext cx="2798762" cy="490538"/>
            <a:chOff x="1321" y="1341"/>
            <a:chExt cx="1763" cy="309"/>
          </a:xfrm>
        </p:grpSpPr>
        <p:sp>
          <p:nvSpPr>
            <p:cNvPr id="111621" name="Freeform 8"/>
            <p:cNvSpPr/>
            <p:nvPr/>
          </p:nvSpPr>
          <p:spPr>
            <a:xfrm>
              <a:off x="1460" y="1434"/>
              <a:ext cx="1624" cy="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624" y="0"/>
                </a:cxn>
              </a:cxnLst>
              <a:pathLst>
                <a:path w="1624" h="3">
                  <a:moveTo>
                    <a:pt x="0" y="3"/>
                  </a:moveTo>
                  <a:lnTo>
                    <a:pt x="16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1622" name="Text Box 9"/>
            <p:cNvSpPr txBox="1"/>
            <p:nvPr/>
          </p:nvSpPr>
          <p:spPr>
            <a:xfrm rot="5400000">
              <a:off x="1305" y="1346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⌒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1626" name="Text Box 10"/>
          <p:cNvSpPr txBox="1"/>
          <p:nvPr/>
        </p:nvSpPr>
        <p:spPr>
          <a:xfrm>
            <a:off x="2590800" y="2735263"/>
            <a:ext cx="1631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0 . 0 1 1 0 1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27" name="Text Box 11"/>
          <p:cNvSpPr txBox="1"/>
          <p:nvPr/>
        </p:nvSpPr>
        <p:spPr>
          <a:xfrm>
            <a:off x="2590800" y="3022600"/>
            <a:ext cx="1631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0 . 0 1 0 0 1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28" name="Text Box 12"/>
          <p:cNvSpPr txBox="1"/>
          <p:nvPr/>
        </p:nvSpPr>
        <p:spPr>
          <a:xfrm>
            <a:off x="2590800" y="3395663"/>
            <a:ext cx="1860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0 . 0 0 1 1 0 1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29" name="Text Box 13"/>
          <p:cNvSpPr txBox="1"/>
          <p:nvPr/>
        </p:nvSpPr>
        <p:spPr>
          <a:xfrm>
            <a:off x="2590800" y="3683000"/>
            <a:ext cx="1860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0 . 0 0 0 1 0 1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30" name="Text Box 14"/>
          <p:cNvSpPr txBox="1"/>
          <p:nvPr/>
        </p:nvSpPr>
        <p:spPr>
          <a:xfrm>
            <a:off x="2590800" y="4056063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0 . 0 0 0 0 1 1 0 1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31" name="Text Box 15"/>
          <p:cNvSpPr txBox="1"/>
          <p:nvPr/>
        </p:nvSpPr>
        <p:spPr>
          <a:xfrm>
            <a:off x="2590800" y="4343400"/>
            <a:ext cx="2317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0 . 0 0 0 0 0 1 1 1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32" name="Line 16"/>
          <p:cNvSpPr/>
          <p:nvPr/>
        </p:nvSpPr>
        <p:spPr>
          <a:xfrm>
            <a:off x="2470150" y="3108325"/>
            <a:ext cx="2438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1633" name="Line 17"/>
          <p:cNvSpPr/>
          <p:nvPr/>
        </p:nvSpPr>
        <p:spPr>
          <a:xfrm>
            <a:off x="2470150" y="3768725"/>
            <a:ext cx="2438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1634" name="Line 18"/>
          <p:cNvSpPr/>
          <p:nvPr/>
        </p:nvSpPr>
        <p:spPr>
          <a:xfrm>
            <a:off x="2470150" y="4429125"/>
            <a:ext cx="2438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1635" name="Text Box 19"/>
          <p:cNvSpPr txBox="1"/>
          <p:nvPr/>
        </p:nvSpPr>
        <p:spPr>
          <a:xfrm>
            <a:off x="4419600" y="19859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36" name="Text Box 20"/>
          <p:cNvSpPr txBox="1"/>
          <p:nvPr/>
        </p:nvSpPr>
        <p:spPr>
          <a:xfrm>
            <a:off x="5521325" y="2108200"/>
            <a:ext cx="28606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商符单独处理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37" name="Text Box 21"/>
          <p:cNvSpPr txBox="1"/>
          <p:nvPr/>
        </p:nvSpPr>
        <p:spPr>
          <a:xfrm>
            <a:off x="5521325" y="2706688"/>
            <a:ext cx="32416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心算上商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38" name="Text Box 22"/>
          <p:cNvSpPr txBox="1"/>
          <p:nvPr/>
        </p:nvSpPr>
        <p:spPr>
          <a:xfrm>
            <a:off x="5521325" y="3306763"/>
            <a:ext cx="4156075" cy="822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余数不动低位补“0”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减右移一位的除数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39" name="Text Box 23"/>
          <p:cNvSpPr txBox="1"/>
          <p:nvPr/>
        </p:nvSpPr>
        <p:spPr>
          <a:xfrm>
            <a:off x="5521325" y="4271963"/>
            <a:ext cx="400367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上商位置不固定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24"/>
          <p:cNvGrpSpPr/>
          <p:nvPr/>
        </p:nvGrpSpPr>
        <p:grpSpPr>
          <a:xfrm>
            <a:off x="1143000" y="5105400"/>
            <a:ext cx="3473450" cy="976313"/>
            <a:chOff x="720" y="2976"/>
            <a:chExt cx="2188" cy="615"/>
          </a:xfrm>
        </p:grpSpPr>
        <p:sp>
          <p:nvSpPr>
            <p:cNvPr id="111638" name="Text Box 25"/>
            <p:cNvSpPr txBox="1"/>
            <p:nvPr/>
          </p:nvSpPr>
          <p:spPr>
            <a:xfrm>
              <a:off x="720" y="2976"/>
              <a:ext cx="179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÷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0. 1 1 0 1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1639" name="Text Box 26"/>
            <p:cNvSpPr txBox="1"/>
            <p:nvPr/>
          </p:nvSpPr>
          <p:spPr>
            <a:xfrm>
              <a:off x="720" y="3264"/>
              <a:ext cx="21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余数  0. 0 0 0 0 0 1 1 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1643" name="Text Box 27"/>
          <p:cNvSpPr txBox="1"/>
          <p:nvPr/>
        </p:nvSpPr>
        <p:spPr>
          <a:xfrm>
            <a:off x="4419600" y="510540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商符心算求得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44" name="Text Box 28"/>
          <p:cNvSpPr txBox="1"/>
          <p:nvPr/>
        </p:nvSpPr>
        <p:spPr>
          <a:xfrm>
            <a:off x="3886200" y="236696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45" name="Text Box 29"/>
          <p:cNvSpPr txBox="1"/>
          <p:nvPr/>
        </p:nvSpPr>
        <p:spPr>
          <a:xfrm>
            <a:off x="3429000" y="1985963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46" name="Text Box 30"/>
          <p:cNvSpPr txBox="1"/>
          <p:nvPr/>
        </p:nvSpPr>
        <p:spPr>
          <a:xfrm>
            <a:off x="3886200" y="198596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47" name="Text Box 31"/>
          <p:cNvSpPr txBox="1"/>
          <p:nvPr/>
        </p:nvSpPr>
        <p:spPr>
          <a:xfrm>
            <a:off x="4114800" y="30226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48" name="Text Box 32"/>
          <p:cNvSpPr txBox="1"/>
          <p:nvPr/>
        </p:nvSpPr>
        <p:spPr>
          <a:xfrm>
            <a:off x="4114800" y="198596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49" name="Text Box 33"/>
          <p:cNvSpPr txBox="1"/>
          <p:nvPr/>
        </p:nvSpPr>
        <p:spPr>
          <a:xfrm>
            <a:off x="4343400" y="368776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50" name="Text Box 34"/>
          <p:cNvSpPr txBox="1"/>
          <p:nvPr/>
        </p:nvSpPr>
        <p:spPr>
          <a:xfrm>
            <a:off x="4343400" y="1985963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51" name="Text Box 35"/>
          <p:cNvSpPr txBox="1"/>
          <p:nvPr/>
        </p:nvSpPr>
        <p:spPr>
          <a:xfrm>
            <a:off x="4572000" y="3687763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52" name="Text Box 36"/>
          <p:cNvSpPr txBox="1"/>
          <p:nvPr/>
        </p:nvSpPr>
        <p:spPr>
          <a:xfrm>
            <a:off x="5257800" y="2071688"/>
            <a:ext cx="5524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53" name="Text Box 37"/>
          <p:cNvSpPr txBox="1"/>
          <p:nvPr/>
        </p:nvSpPr>
        <p:spPr>
          <a:xfrm>
            <a:off x="5257800" y="267176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54" name="Text Box 38"/>
          <p:cNvSpPr txBox="1"/>
          <p:nvPr/>
        </p:nvSpPr>
        <p:spPr>
          <a:xfrm>
            <a:off x="5257800" y="328136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1655" name="Text Box 39"/>
          <p:cNvSpPr txBox="1"/>
          <p:nvPr/>
        </p:nvSpPr>
        <p:spPr>
          <a:xfrm>
            <a:off x="5257800" y="427196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1653" name="标题 41"/>
          <p:cNvSpPr>
            <a:spLocks noGrp="1"/>
          </p:cNvSpPr>
          <p:nvPr>
            <p:ph type="title"/>
          </p:nvPr>
        </p:nvSpPr>
        <p:spPr>
          <a:xfrm>
            <a:off x="1116013" y="404813"/>
            <a:ext cx="7696200" cy="762000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j-cs"/>
              </a:rPr>
              <a:t>1. 分析笔算除法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1654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6.3.4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75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5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5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5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75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5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5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5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5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5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5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4" dur="500"/>
                                        <p:tgtEl>
                                          <p:spTgt spid="75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5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51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51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75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75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5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75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75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75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75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75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0" grpId="0"/>
      <p:bldP spid="751621" grpId="0"/>
      <p:bldP spid="751622" grpId="0"/>
      <p:bldP spid="751626" grpId="0"/>
      <p:bldP spid="751627" grpId="0"/>
      <p:bldP spid="751628" grpId="0"/>
      <p:bldP spid="751629" grpId="0"/>
      <p:bldP spid="751630" grpId="0"/>
      <p:bldP spid="751631" grpId="0"/>
      <p:bldP spid="751635" grpId="0"/>
      <p:bldP spid="751636" grpId="0"/>
      <p:bldP spid="751637" grpId="0"/>
      <p:bldP spid="751638" grpId="0"/>
      <p:bldP spid="751639" grpId="0"/>
      <p:bldP spid="751643" grpId="0"/>
      <p:bldP spid="751644" grpId="0"/>
      <p:bldP spid="751645" grpId="0"/>
      <p:bldP spid="751646" grpId="0"/>
      <p:bldP spid="751647" grpId="0"/>
      <p:bldP spid="751648" grpId="0"/>
      <p:bldP spid="751649" grpId="0"/>
      <p:bldP spid="751650" grpId="0"/>
      <p:bldP spid="751651" grpId="0"/>
      <p:bldP spid="751652" grpId="0"/>
      <p:bldP spid="751653" grpId="0"/>
      <p:bldP spid="751654" grpId="0"/>
      <p:bldP spid="75165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1071563" y="1490663"/>
            <a:ext cx="5270500" cy="541337"/>
            <a:chOff x="816" y="816"/>
            <a:chExt cx="3320" cy="341"/>
          </a:xfrm>
        </p:grpSpPr>
        <p:sp>
          <p:nvSpPr>
            <p:cNvPr id="112642" name="Text Box 4"/>
            <p:cNvSpPr txBox="1"/>
            <p:nvPr/>
          </p:nvSpPr>
          <p:spPr>
            <a:xfrm>
              <a:off x="816" y="816"/>
              <a:ext cx="1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笔算除法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643" name="Text Box 5"/>
            <p:cNvSpPr txBox="1"/>
            <p:nvPr/>
          </p:nvSpPr>
          <p:spPr>
            <a:xfrm>
              <a:off x="2784" y="830"/>
              <a:ext cx="13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机器除法</a:t>
              </a:r>
              <a:endPara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2646" name="Text Box 6"/>
          <p:cNvSpPr txBox="1"/>
          <p:nvPr/>
        </p:nvSpPr>
        <p:spPr>
          <a:xfrm>
            <a:off x="827088" y="219075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商符单独处理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2647" name="Text Box 7"/>
          <p:cNvSpPr txBox="1"/>
          <p:nvPr/>
        </p:nvSpPr>
        <p:spPr>
          <a:xfrm>
            <a:off x="827088" y="277495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心算上商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2648" name="Text Box 8"/>
          <p:cNvSpPr txBox="1"/>
          <p:nvPr/>
        </p:nvSpPr>
        <p:spPr>
          <a:xfrm>
            <a:off x="4606925" y="2190750"/>
            <a:ext cx="31162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符号位异或形成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2649" name="Text Box 9"/>
          <p:cNvSpPr txBox="1"/>
          <p:nvPr/>
        </p:nvSpPr>
        <p:spPr>
          <a:xfrm>
            <a:off x="4606925" y="2774950"/>
            <a:ext cx="3319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| – |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| ＞ 0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上商 1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2650" name="Text Box 10"/>
          <p:cNvSpPr txBox="1"/>
          <p:nvPr/>
        </p:nvSpPr>
        <p:spPr>
          <a:xfrm>
            <a:off x="4606925" y="3359150"/>
            <a:ext cx="33194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| – |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| ＜ 0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上商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1"/>
          <p:cNvGrpSpPr/>
          <p:nvPr/>
        </p:nvGrpSpPr>
        <p:grpSpPr>
          <a:xfrm>
            <a:off x="827088" y="3943350"/>
            <a:ext cx="3789362" cy="998538"/>
            <a:chOff x="662" y="2361"/>
            <a:chExt cx="2387" cy="629"/>
          </a:xfrm>
        </p:grpSpPr>
        <p:sp>
          <p:nvSpPr>
            <p:cNvPr id="112650" name="Text Box 12"/>
            <p:cNvSpPr txBox="1"/>
            <p:nvPr/>
          </p:nvSpPr>
          <p:spPr>
            <a:xfrm>
              <a:off x="662" y="2361"/>
              <a:ext cx="238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余数 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不动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低位补“0”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651" name="Text Box 13"/>
            <p:cNvSpPr txBox="1"/>
            <p:nvPr/>
          </p:nvSpPr>
          <p:spPr>
            <a:xfrm>
              <a:off x="662" y="2663"/>
              <a:ext cx="19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减右移一位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的除数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2654" name="Text Box 14"/>
          <p:cNvSpPr txBox="1"/>
          <p:nvPr/>
        </p:nvSpPr>
        <p:spPr>
          <a:xfrm>
            <a:off x="827088" y="5111750"/>
            <a:ext cx="25939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 倍字长加法器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2655" name="Text Box 15"/>
          <p:cNvSpPr txBox="1"/>
          <p:nvPr/>
        </p:nvSpPr>
        <p:spPr>
          <a:xfrm>
            <a:off x="827088" y="5718175"/>
            <a:ext cx="27844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上商位置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不固定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6"/>
          <p:cNvGrpSpPr/>
          <p:nvPr/>
        </p:nvGrpSpPr>
        <p:grpSpPr>
          <a:xfrm>
            <a:off x="4606925" y="3965575"/>
            <a:ext cx="4511675" cy="962025"/>
            <a:chOff x="2741" y="2375"/>
            <a:chExt cx="2842" cy="606"/>
          </a:xfrm>
        </p:grpSpPr>
        <p:sp>
          <p:nvSpPr>
            <p:cNvPr id="112655" name="Text Box 17"/>
            <p:cNvSpPr txBox="1"/>
            <p:nvPr/>
          </p:nvSpPr>
          <p:spPr>
            <a:xfrm>
              <a:off x="2741" y="2375"/>
              <a:ext cx="284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余数 </a:t>
              </a:r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左移一位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低位补“0”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656" name="Text Box 18"/>
            <p:cNvSpPr txBox="1"/>
            <p:nvPr/>
          </p:nvSpPr>
          <p:spPr>
            <a:xfrm>
              <a:off x="2741" y="2654"/>
              <a:ext cx="85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减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除数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2659" name="Text Box 19"/>
          <p:cNvSpPr txBox="1"/>
          <p:nvPr/>
        </p:nvSpPr>
        <p:spPr>
          <a:xfrm>
            <a:off x="4606925" y="5111750"/>
            <a:ext cx="31162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 倍字长加法器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2660" name="Text Box 20"/>
          <p:cNvSpPr txBox="1"/>
          <p:nvPr/>
        </p:nvSpPr>
        <p:spPr>
          <a:xfrm>
            <a:off x="4606925" y="5695950"/>
            <a:ext cx="380206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在寄存器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最末位上商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59" name="标题 22"/>
          <p:cNvSpPr>
            <a:spLocks noGrp="1"/>
          </p:cNvSpPr>
          <p:nvPr>
            <p:ph type="title"/>
          </p:nvPr>
        </p:nvSpPr>
        <p:spPr>
          <a:xfrm>
            <a:off x="1116013" y="476250"/>
            <a:ext cx="7696200" cy="762000"/>
          </a:xfrm>
        </p:spPr>
        <p:txBody>
          <a:bodyPr vert="horz" wrap="square" lIns="91440" tIns="45720" rIns="91440" bIns="45720" anchor="ctr"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微软雅黑 Light" panose="020B0502040204020203" pitchFamily="34" charset="-122"/>
                <a:cs typeface="+mj-cs"/>
              </a:rPr>
              <a:t>2. 笔算除法和机器除法的比较</a:t>
            </a:r>
            <a:endParaRPr lang="zh-CN" altLang="en-US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j-cs"/>
            </a:endParaRPr>
          </a:p>
        </p:txBody>
      </p:sp>
      <p:sp>
        <p:nvSpPr>
          <p:cNvPr id="112660" name="矩形 8"/>
          <p:cNvSpPr/>
          <p:nvPr/>
        </p:nvSpPr>
        <p:spPr>
          <a:xfrm>
            <a:off x="8123238" y="44450"/>
            <a:ext cx="985837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6.3.4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6" grpId="0"/>
      <p:bldP spid="752647" grpId="0"/>
      <p:bldP spid="752648" grpId="0"/>
      <p:bldP spid="752649" grpId="0"/>
      <p:bldP spid="752650" grpId="0"/>
      <p:bldP spid="752654" grpId="0"/>
      <p:bldP spid="752655" grpId="0"/>
      <p:bldP spid="752659" grpId="0"/>
      <p:bldP spid="752660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Text Box 2"/>
          <p:cNvSpPr txBox="1"/>
          <p:nvPr/>
        </p:nvSpPr>
        <p:spPr>
          <a:xfrm>
            <a:off x="250825" y="188913"/>
            <a:ext cx="3894138" cy="7699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4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原码除法</a:t>
            </a:r>
            <a:endParaRPr lang="zh-CN" altLang="en-US" sz="44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53667" name="Text Box 3"/>
          <p:cNvSpPr txBox="1"/>
          <p:nvPr/>
        </p:nvSpPr>
        <p:spPr>
          <a:xfrm>
            <a:off x="1001713" y="990600"/>
            <a:ext cx="379888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以小数为例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333500" y="1590675"/>
            <a:ext cx="3379788" cy="519113"/>
            <a:chOff x="998" y="1002"/>
            <a:chExt cx="2129" cy="327"/>
          </a:xfrm>
        </p:grpSpPr>
        <p:sp>
          <p:nvSpPr>
            <p:cNvPr id="113668" name="Text Box 5"/>
            <p:cNvSpPr txBox="1"/>
            <p:nvPr/>
          </p:nvSpPr>
          <p:spPr>
            <a:xfrm>
              <a:off x="998" y="1002"/>
              <a:ext cx="21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69" name="Text Box 6"/>
            <p:cNvSpPr txBox="1"/>
            <p:nvPr/>
          </p:nvSpPr>
          <p:spPr>
            <a:xfrm>
              <a:off x="2448" y="1002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1333500" y="2071688"/>
            <a:ext cx="3295650" cy="519112"/>
            <a:chOff x="1008" y="1305"/>
            <a:chExt cx="2076" cy="327"/>
          </a:xfrm>
        </p:grpSpPr>
        <p:sp>
          <p:nvSpPr>
            <p:cNvPr id="113671" name="Text Box 8"/>
            <p:cNvSpPr txBox="1"/>
            <p:nvPr/>
          </p:nvSpPr>
          <p:spPr>
            <a:xfrm>
              <a:off x="1008" y="1305"/>
              <a:ext cx="20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72" name="Text Box 9"/>
            <p:cNvSpPr txBox="1"/>
            <p:nvPr/>
          </p:nvSpPr>
          <p:spPr>
            <a:xfrm>
              <a:off x="2448" y="1305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1133475" y="3200400"/>
            <a:ext cx="6678613" cy="874713"/>
            <a:chOff x="714" y="2016"/>
            <a:chExt cx="4207" cy="551"/>
          </a:xfrm>
        </p:grpSpPr>
        <p:sp>
          <p:nvSpPr>
            <p:cNvPr id="113674" name="Text Box 11"/>
            <p:cNvSpPr txBox="1"/>
            <p:nvPr/>
          </p:nvSpPr>
          <p:spPr>
            <a:xfrm>
              <a:off x="714" y="2049"/>
              <a:ext cx="4207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式中  </a:t>
              </a:r>
              <a:r>
                <a:rPr lang="en-US" altLang="zh-CN" sz="24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</a:t>
              </a:r>
              <a:r>
                <a:rPr lang="en-US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 </a:t>
              </a:r>
              <a:r>
                <a:rPr lang="en-US" altLang="zh-CN" sz="24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的绝对值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24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</a:t>
              </a:r>
              <a:r>
                <a:rPr lang="en-US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 </a:t>
              </a:r>
              <a:r>
                <a:rPr lang="en-US" altLang="zh-CN" sz="24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的绝对值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75" name="Text Box 12"/>
            <p:cNvSpPr txBox="1"/>
            <p:nvPr/>
          </p:nvSpPr>
          <p:spPr>
            <a:xfrm>
              <a:off x="2164" y="2016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76" name="Text Box 13"/>
            <p:cNvSpPr txBox="1"/>
            <p:nvPr/>
          </p:nvSpPr>
          <p:spPr>
            <a:xfrm>
              <a:off x="2168" y="2247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4"/>
          <p:cNvGrpSpPr/>
          <p:nvPr/>
        </p:nvGrpSpPr>
        <p:grpSpPr>
          <a:xfrm>
            <a:off x="1279525" y="4648200"/>
            <a:ext cx="3781425" cy="763588"/>
            <a:chOff x="806" y="2928"/>
            <a:chExt cx="2382" cy="481"/>
          </a:xfrm>
        </p:grpSpPr>
        <p:sp>
          <p:nvSpPr>
            <p:cNvPr id="113678" name="Text Box 15"/>
            <p:cNvSpPr txBox="1"/>
            <p:nvPr/>
          </p:nvSpPr>
          <p:spPr>
            <a:xfrm>
              <a:off x="806" y="3024"/>
              <a:ext cx="204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数值部分为绝对值相除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3679" name="Group 16"/>
            <p:cNvGrpSpPr/>
            <p:nvPr/>
          </p:nvGrpSpPr>
          <p:grpSpPr>
            <a:xfrm>
              <a:off x="2880" y="2928"/>
              <a:ext cx="308" cy="481"/>
              <a:chOff x="2880" y="2928"/>
              <a:chExt cx="308" cy="481"/>
            </a:xfrm>
          </p:grpSpPr>
          <p:sp>
            <p:nvSpPr>
              <p:cNvPr id="113680" name="Text Box 17"/>
              <p:cNvSpPr txBox="1"/>
              <p:nvPr/>
            </p:nvSpPr>
            <p:spPr>
              <a:xfrm>
                <a:off x="2880" y="2928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i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  <a:endParaRPr lang="en-US" altLang="zh-CN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681" name="Text Box 18"/>
              <p:cNvSpPr txBox="1"/>
              <p:nvPr/>
            </p:nvSpPr>
            <p:spPr>
              <a:xfrm>
                <a:off x="2880" y="3121"/>
                <a:ext cx="29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i="1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  <a:endParaRPr lang="en-US" altLang="zh-CN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682" name="Line 19"/>
              <p:cNvSpPr/>
              <p:nvPr/>
            </p:nvSpPr>
            <p:spPr>
              <a:xfrm>
                <a:off x="2894" y="3190"/>
                <a:ext cx="190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sp>
        <p:nvSpPr>
          <p:cNvPr id="753684" name="Text Box 20"/>
          <p:cNvSpPr txBox="1"/>
          <p:nvPr/>
        </p:nvSpPr>
        <p:spPr>
          <a:xfrm>
            <a:off x="2270125" y="5888038"/>
            <a:ext cx="2251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被除数不等于 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3685" name="Text Box 21"/>
          <p:cNvSpPr txBox="1"/>
          <p:nvPr/>
        </p:nvSpPr>
        <p:spPr>
          <a:xfrm>
            <a:off x="2270125" y="6324600"/>
            <a:ext cx="19446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除数不能为 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22"/>
          <p:cNvGrpSpPr/>
          <p:nvPr/>
        </p:nvGrpSpPr>
        <p:grpSpPr>
          <a:xfrm>
            <a:off x="2270125" y="5451475"/>
            <a:ext cx="6311900" cy="457200"/>
            <a:chOff x="1430" y="3434"/>
            <a:chExt cx="3976" cy="288"/>
          </a:xfrm>
        </p:grpSpPr>
        <p:sp>
          <p:nvSpPr>
            <p:cNvPr id="113686" name="Text Box 23"/>
            <p:cNvSpPr txBox="1"/>
            <p:nvPr/>
          </p:nvSpPr>
          <p:spPr>
            <a:xfrm>
              <a:off x="1430" y="3434"/>
              <a:ext cx="19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小数定点除法 </a:t>
              </a:r>
              <a:r>
                <a:rPr lang="en-US" altLang="zh-CN" sz="24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＜ </a:t>
              </a:r>
              <a:r>
                <a:rPr lang="en-US" altLang="zh-CN" sz="24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87" name="Text Box 24"/>
            <p:cNvSpPr txBox="1"/>
            <p:nvPr/>
          </p:nvSpPr>
          <p:spPr>
            <a:xfrm>
              <a:off x="3461" y="3434"/>
              <a:ext cx="194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整数定点除法 </a:t>
              </a:r>
              <a:r>
                <a:rPr lang="en-US" altLang="zh-CN" sz="24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＞</a:t>
              </a:r>
              <a:r>
                <a:rPr lang="en-US" altLang="zh-CN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25"/>
          <p:cNvGrpSpPr/>
          <p:nvPr/>
        </p:nvGrpSpPr>
        <p:grpSpPr>
          <a:xfrm>
            <a:off x="1279525" y="4267200"/>
            <a:ext cx="3998913" cy="519113"/>
            <a:chOff x="806" y="2688"/>
            <a:chExt cx="2519" cy="327"/>
          </a:xfrm>
        </p:grpSpPr>
        <p:sp>
          <p:nvSpPr>
            <p:cNvPr id="113689" name="Text Box 26"/>
            <p:cNvSpPr txBox="1"/>
            <p:nvPr/>
          </p:nvSpPr>
          <p:spPr>
            <a:xfrm>
              <a:off x="806" y="2688"/>
              <a:ext cx="251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商的符号位单独处理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90" name="AutoShape 27"/>
            <p:cNvSpPr/>
            <p:nvPr/>
          </p:nvSpPr>
          <p:spPr>
            <a:xfrm>
              <a:off x="2877" y="2792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28"/>
          <p:cNvGrpSpPr/>
          <p:nvPr/>
        </p:nvGrpSpPr>
        <p:grpSpPr>
          <a:xfrm>
            <a:off x="1331913" y="2420938"/>
            <a:ext cx="3171825" cy="777875"/>
            <a:chOff x="839" y="1525"/>
            <a:chExt cx="1998" cy="490"/>
          </a:xfrm>
        </p:grpSpPr>
        <p:grpSp>
          <p:nvGrpSpPr>
            <p:cNvPr id="113692" name="Group 29"/>
            <p:cNvGrpSpPr/>
            <p:nvPr/>
          </p:nvGrpSpPr>
          <p:grpSpPr>
            <a:xfrm>
              <a:off x="839" y="1525"/>
              <a:ext cx="1998" cy="490"/>
              <a:chOff x="839" y="1525"/>
              <a:chExt cx="1998" cy="490"/>
            </a:xfrm>
          </p:grpSpPr>
          <p:sp>
            <p:nvSpPr>
              <p:cNvPr id="113693" name="Text Box 30"/>
              <p:cNvSpPr txBox="1"/>
              <p:nvPr/>
            </p:nvSpPr>
            <p:spPr>
              <a:xfrm>
                <a:off x="839" y="1615"/>
                <a:ext cx="168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[    ]</a:t>
                </a:r>
                <a:r>
                  <a:rPr lang="zh-CN" altLang="en-US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原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).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3694" name="Group 31"/>
              <p:cNvGrpSpPr/>
              <p:nvPr/>
            </p:nvGrpSpPr>
            <p:grpSpPr>
              <a:xfrm>
                <a:off x="973" y="1525"/>
                <a:ext cx="212" cy="454"/>
                <a:chOff x="1056" y="1728"/>
                <a:chExt cx="212" cy="454"/>
              </a:xfrm>
            </p:grpSpPr>
            <p:sp>
              <p:nvSpPr>
                <p:cNvPr id="113695" name="Text Box 32"/>
                <p:cNvSpPr txBox="1"/>
                <p:nvPr/>
              </p:nvSpPr>
              <p:spPr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 sz="24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696" name="Text Box 33"/>
                <p:cNvSpPr txBox="1"/>
                <p:nvPr/>
              </p:nvSpPr>
              <p:spPr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 sz="24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</a:t>
                  </a:r>
                  <a:endPara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697" name="Line 34"/>
                <p:cNvSpPr/>
                <p:nvPr/>
              </p:nvSpPr>
              <p:spPr>
                <a:xfrm>
                  <a:off x="1070" y="1990"/>
                  <a:ext cx="190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3698" name="Group 35"/>
              <p:cNvGrpSpPr/>
              <p:nvPr/>
            </p:nvGrpSpPr>
            <p:grpSpPr>
              <a:xfrm>
                <a:off x="2529" y="1525"/>
                <a:ext cx="308" cy="490"/>
                <a:chOff x="2529" y="1525"/>
                <a:chExt cx="308" cy="490"/>
              </a:xfrm>
            </p:grpSpPr>
            <p:sp>
              <p:nvSpPr>
                <p:cNvPr id="113699" name="Text Box 36"/>
                <p:cNvSpPr txBox="1"/>
                <p:nvPr/>
              </p:nvSpPr>
              <p:spPr>
                <a:xfrm>
                  <a:off x="2529" y="1525"/>
                  <a:ext cx="30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 sz="24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r>
                    <a:rPr lang="en-US" altLang="zh-CN" sz="2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*</a:t>
                  </a:r>
                  <a:endPara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700" name="Text Box 37"/>
                <p:cNvSpPr txBox="1"/>
                <p:nvPr/>
              </p:nvSpPr>
              <p:spPr>
                <a:xfrm>
                  <a:off x="2529" y="1727"/>
                  <a:ext cx="297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 sz="24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</a:t>
                  </a:r>
                  <a:r>
                    <a:rPr lang="en-US" altLang="zh-CN" sz="24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*</a:t>
                  </a:r>
                  <a:endPara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701" name="Line 38"/>
                <p:cNvSpPr/>
                <p:nvPr/>
              </p:nvSpPr>
              <p:spPr>
                <a:xfrm>
                  <a:off x="2543" y="1787"/>
                  <a:ext cx="190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13702" name="AutoShape 39"/>
            <p:cNvSpPr/>
            <p:nvPr/>
          </p:nvSpPr>
          <p:spPr>
            <a:xfrm>
              <a:off x="1940" y="1730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3704" name="Text Box 40"/>
          <p:cNvSpPr txBox="1"/>
          <p:nvPr/>
        </p:nvSpPr>
        <p:spPr>
          <a:xfrm>
            <a:off x="1001713" y="53482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约定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704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6.3.4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3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/>
      <p:bldP spid="753684" grpId="0"/>
      <p:bldP spid="753685" grpId="0"/>
      <p:bldP spid="75370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Text Box 2"/>
          <p:cNvSpPr txBox="1"/>
          <p:nvPr/>
        </p:nvSpPr>
        <p:spPr>
          <a:xfrm>
            <a:off x="250825" y="152400"/>
            <a:ext cx="3886200" cy="708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40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(1) 恢复余数法</a:t>
            </a:r>
            <a:endParaRPr lang="zh-CN" altLang="en-US" sz="40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54691" name="Text Box 3"/>
          <p:cNvSpPr txBox="1"/>
          <p:nvPr/>
        </p:nvSpPr>
        <p:spPr>
          <a:xfrm>
            <a:off x="1833563" y="26670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0 . 1 0 1 1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4692" name="Text Box 4"/>
          <p:cNvSpPr txBox="1"/>
          <p:nvPr/>
        </p:nvSpPr>
        <p:spPr>
          <a:xfrm>
            <a:off x="1833563" y="3081338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1 . 0 0 1 1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4693" name="Text Box 5"/>
          <p:cNvSpPr txBox="1"/>
          <p:nvPr/>
        </p:nvSpPr>
        <p:spPr>
          <a:xfrm>
            <a:off x="1833563" y="506095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1 . 0 0 1 1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4694" name="Text Box 6"/>
          <p:cNvSpPr txBox="1"/>
          <p:nvPr/>
        </p:nvSpPr>
        <p:spPr>
          <a:xfrm>
            <a:off x="1833563" y="6257925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1 . 0 0 1 1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4695" name="Text Box 7"/>
          <p:cNvSpPr txBox="1"/>
          <p:nvPr/>
        </p:nvSpPr>
        <p:spPr>
          <a:xfrm>
            <a:off x="3886200" y="26670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0 . 0 0 0 0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4696" name="Line 8"/>
          <p:cNvSpPr/>
          <p:nvPr/>
        </p:nvSpPr>
        <p:spPr>
          <a:xfrm>
            <a:off x="1524000" y="3505200"/>
            <a:ext cx="6781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4697" name="Text Box 9"/>
          <p:cNvSpPr txBox="1"/>
          <p:nvPr/>
        </p:nvSpPr>
        <p:spPr>
          <a:xfrm>
            <a:off x="5791200" y="3081338"/>
            <a:ext cx="1241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+[–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0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4698" name="Text Box 10"/>
          <p:cNvSpPr txBox="1"/>
          <p:nvPr/>
        </p:nvSpPr>
        <p:spPr>
          <a:xfrm>
            <a:off x="4921250" y="34512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1833563" y="3451225"/>
            <a:ext cx="6110287" cy="457200"/>
            <a:chOff x="1155" y="2174"/>
            <a:chExt cx="3849" cy="288"/>
          </a:xfrm>
        </p:grpSpPr>
        <p:sp>
          <p:nvSpPr>
            <p:cNvPr id="114699" name="Text Box 12"/>
            <p:cNvSpPr txBox="1"/>
            <p:nvPr/>
          </p:nvSpPr>
          <p:spPr>
            <a:xfrm>
              <a:off x="1155" y="2174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1 . 1 1 1 0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00" name="Text Box 13"/>
            <p:cNvSpPr txBox="1"/>
            <p:nvPr/>
          </p:nvSpPr>
          <p:spPr>
            <a:xfrm>
              <a:off x="3648" y="2198"/>
              <a:ext cx="13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余数为负，上商 0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4702" name="Text Box 14"/>
          <p:cNvSpPr txBox="1"/>
          <p:nvPr/>
        </p:nvSpPr>
        <p:spPr>
          <a:xfrm>
            <a:off x="1828800" y="3863975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4703" name="Text Box 15"/>
          <p:cNvSpPr txBox="1"/>
          <p:nvPr/>
        </p:nvSpPr>
        <p:spPr>
          <a:xfrm>
            <a:off x="5791200" y="3863975"/>
            <a:ext cx="1200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恢复余数</a:t>
            </a:r>
            <a:endParaRPr lang="zh-CN" altLang="en-US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1833563" y="5430838"/>
            <a:ext cx="6110287" cy="457200"/>
            <a:chOff x="1155" y="3421"/>
            <a:chExt cx="3849" cy="288"/>
          </a:xfrm>
        </p:grpSpPr>
        <p:sp>
          <p:nvSpPr>
            <p:cNvPr id="114704" name="Text Box 17"/>
            <p:cNvSpPr txBox="1"/>
            <p:nvPr/>
          </p:nvSpPr>
          <p:spPr>
            <a:xfrm>
              <a:off x="2956" y="3421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4705" name="Group 18"/>
            <p:cNvGrpSpPr/>
            <p:nvPr/>
          </p:nvGrpSpPr>
          <p:grpSpPr>
            <a:xfrm>
              <a:off x="1155" y="3421"/>
              <a:ext cx="3849" cy="288"/>
              <a:chOff x="1155" y="3421"/>
              <a:chExt cx="3849" cy="288"/>
            </a:xfrm>
          </p:grpSpPr>
          <p:sp>
            <p:nvSpPr>
              <p:cNvPr id="114706" name="Text Box 19"/>
              <p:cNvSpPr txBox="1"/>
              <p:nvPr/>
            </p:nvSpPr>
            <p:spPr>
              <a:xfrm>
                <a:off x="1155" y="3421"/>
                <a:ext cx="8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0 . 1 0 0 1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07" name="Text Box 20"/>
              <p:cNvSpPr txBox="1"/>
              <p:nvPr/>
            </p:nvSpPr>
            <p:spPr>
              <a:xfrm>
                <a:off x="3648" y="3446"/>
                <a:ext cx="135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余数为正，上商 1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54709" name="Text Box 21"/>
          <p:cNvSpPr txBox="1"/>
          <p:nvPr/>
        </p:nvSpPr>
        <p:spPr>
          <a:xfrm>
            <a:off x="5791200" y="6257925"/>
            <a:ext cx="1241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+[–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0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4710" name="Line 22"/>
          <p:cNvSpPr/>
          <p:nvPr/>
        </p:nvSpPr>
        <p:spPr>
          <a:xfrm>
            <a:off x="1524000" y="4289425"/>
            <a:ext cx="6781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4711" name="Line 23"/>
          <p:cNvSpPr/>
          <p:nvPr/>
        </p:nvSpPr>
        <p:spPr>
          <a:xfrm>
            <a:off x="1524000" y="5486400"/>
            <a:ext cx="6781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pSp>
        <p:nvGrpSpPr>
          <p:cNvPr id="5" name="Group 24"/>
          <p:cNvGrpSpPr/>
          <p:nvPr/>
        </p:nvGrpSpPr>
        <p:grpSpPr>
          <a:xfrm>
            <a:off x="1833563" y="4648200"/>
            <a:ext cx="4659312" cy="457200"/>
            <a:chOff x="1155" y="2928"/>
            <a:chExt cx="2935" cy="288"/>
          </a:xfrm>
        </p:grpSpPr>
        <p:sp>
          <p:nvSpPr>
            <p:cNvPr id="114712" name="Text Box 25"/>
            <p:cNvSpPr txBox="1"/>
            <p:nvPr/>
          </p:nvSpPr>
          <p:spPr>
            <a:xfrm>
              <a:off x="1155" y="2928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1 . 0 1 1 0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13" name="Text Box 26"/>
            <p:cNvSpPr txBox="1"/>
            <p:nvPr/>
          </p:nvSpPr>
          <p:spPr>
            <a:xfrm>
              <a:off x="2956" y="292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4714" name="Group 27"/>
            <p:cNvGrpSpPr/>
            <p:nvPr/>
          </p:nvGrpSpPr>
          <p:grpSpPr>
            <a:xfrm>
              <a:off x="3696" y="2928"/>
              <a:ext cx="394" cy="288"/>
              <a:chOff x="3696" y="2928"/>
              <a:chExt cx="394" cy="288"/>
            </a:xfrm>
          </p:grpSpPr>
          <p:sp>
            <p:nvSpPr>
              <p:cNvPr id="114715" name="Text Box 28"/>
              <p:cNvSpPr txBox="1"/>
              <p:nvPr/>
            </p:nvSpPr>
            <p:spPr>
              <a:xfrm>
                <a:off x="3878" y="2928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716" name="Line 29"/>
              <p:cNvSpPr/>
              <p:nvPr/>
            </p:nvSpPr>
            <p:spPr>
              <a:xfrm flipH="1">
                <a:off x="3696" y="3065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</p:grpSp>
      <p:grpSp>
        <p:nvGrpSpPr>
          <p:cNvPr id="7" name="Group 30"/>
          <p:cNvGrpSpPr/>
          <p:nvPr/>
        </p:nvGrpSpPr>
        <p:grpSpPr>
          <a:xfrm>
            <a:off x="1833563" y="5845175"/>
            <a:ext cx="4659312" cy="457200"/>
            <a:chOff x="1155" y="3682"/>
            <a:chExt cx="2935" cy="288"/>
          </a:xfrm>
        </p:grpSpPr>
        <p:sp>
          <p:nvSpPr>
            <p:cNvPr id="114718" name="Text Box 31"/>
            <p:cNvSpPr txBox="1"/>
            <p:nvPr/>
          </p:nvSpPr>
          <p:spPr>
            <a:xfrm>
              <a:off x="1155" y="3682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1 . 0 0 1 0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19" name="Text Box 32"/>
            <p:cNvSpPr txBox="1"/>
            <p:nvPr/>
          </p:nvSpPr>
          <p:spPr>
            <a:xfrm>
              <a:off x="2832" y="3682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20" name="Text Box 33"/>
            <p:cNvSpPr txBox="1"/>
            <p:nvPr/>
          </p:nvSpPr>
          <p:spPr>
            <a:xfrm>
              <a:off x="3878" y="368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21" name="Line 34"/>
            <p:cNvSpPr/>
            <p:nvPr/>
          </p:nvSpPr>
          <p:spPr>
            <a:xfrm flipH="1">
              <a:off x="3696" y="3819"/>
              <a:ext cx="19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</p:sp>
      </p:grpSp>
      <p:sp>
        <p:nvSpPr>
          <p:cNvPr id="754723" name="Text Box 35"/>
          <p:cNvSpPr txBox="1"/>
          <p:nvPr/>
        </p:nvSpPr>
        <p:spPr>
          <a:xfrm>
            <a:off x="5791200" y="5060950"/>
            <a:ext cx="1165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+[–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0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4724" name="Text Box 36"/>
          <p:cNvSpPr txBox="1"/>
          <p:nvPr/>
        </p:nvSpPr>
        <p:spPr>
          <a:xfrm>
            <a:off x="457200" y="1173163"/>
            <a:ext cx="10001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37"/>
          <p:cNvGrpSpPr/>
          <p:nvPr/>
        </p:nvGrpSpPr>
        <p:grpSpPr>
          <a:xfrm>
            <a:off x="1524000" y="2179638"/>
            <a:ext cx="6781800" cy="4498975"/>
            <a:chOff x="960" y="1373"/>
            <a:chExt cx="4272" cy="2834"/>
          </a:xfrm>
        </p:grpSpPr>
        <p:sp>
          <p:nvSpPr>
            <p:cNvPr id="114725" name="Line 38"/>
            <p:cNvSpPr/>
            <p:nvPr/>
          </p:nvSpPr>
          <p:spPr>
            <a:xfrm>
              <a:off x="2304" y="1385"/>
              <a:ext cx="0" cy="282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4726" name="Line 39"/>
            <p:cNvSpPr/>
            <p:nvPr/>
          </p:nvSpPr>
          <p:spPr>
            <a:xfrm>
              <a:off x="3504" y="1385"/>
              <a:ext cx="0" cy="282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4727" name="Text Box 40"/>
            <p:cNvSpPr txBox="1"/>
            <p:nvPr/>
          </p:nvSpPr>
          <p:spPr>
            <a:xfrm>
              <a:off x="1008" y="1411"/>
              <a:ext cx="369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被除数（余数）            商                       说      明</a:t>
              </a:r>
              <a:endPara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28" name="Line 41"/>
            <p:cNvSpPr/>
            <p:nvPr/>
          </p:nvSpPr>
          <p:spPr>
            <a:xfrm>
              <a:off x="960" y="1680"/>
              <a:ext cx="4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4729" name="Line 42"/>
            <p:cNvSpPr/>
            <p:nvPr/>
          </p:nvSpPr>
          <p:spPr>
            <a:xfrm>
              <a:off x="960" y="1373"/>
              <a:ext cx="4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754731" name="Text Box 43"/>
          <p:cNvSpPr txBox="1"/>
          <p:nvPr/>
        </p:nvSpPr>
        <p:spPr>
          <a:xfrm>
            <a:off x="1143000" y="1277938"/>
            <a:ext cx="37512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1.1011   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1.1101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44"/>
          <p:cNvGrpSpPr/>
          <p:nvPr/>
        </p:nvGrpSpPr>
        <p:grpSpPr>
          <a:xfrm>
            <a:off x="1066800" y="1741488"/>
            <a:ext cx="3011488" cy="457200"/>
            <a:chOff x="672" y="1097"/>
            <a:chExt cx="1897" cy="288"/>
          </a:xfrm>
        </p:grpSpPr>
        <p:sp>
          <p:nvSpPr>
            <p:cNvPr id="114732" name="Text Box 45"/>
            <p:cNvSpPr txBox="1"/>
            <p:nvPr/>
          </p:nvSpPr>
          <p:spPr>
            <a:xfrm>
              <a:off x="672" y="1097"/>
              <a:ext cx="18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marL="495300" indent="-495300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①  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= 0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33" name="AutoShape 46"/>
            <p:cNvSpPr/>
            <p:nvPr/>
          </p:nvSpPr>
          <p:spPr>
            <a:xfrm>
              <a:off x="1267" y="1171"/>
              <a:ext cx="125" cy="125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34" name="AutoShape 47"/>
            <p:cNvSpPr/>
            <p:nvPr/>
          </p:nvSpPr>
          <p:spPr>
            <a:xfrm>
              <a:off x="1939" y="1171"/>
              <a:ext cx="125" cy="125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4736" name="Text Box 48"/>
          <p:cNvSpPr txBox="1"/>
          <p:nvPr/>
        </p:nvSpPr>
        <p:spPr>
          <a:xfrm>
            <a:off x="1073150" y="2189163"/>
            <a:ext cx="4905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marL="495300" indent="-495300"/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Group 49"/>
          <p:cNvGrpSpPr/>
          <p:nvPr/>
        </p:nvGrpSpPr>
        <p:grpSpPr>
          <a:xfrm>
            <a:off x="457200" y="609600"/>
            <a:ext cx="6721475" cy="720725"/>
            <a:chOff x="288" y="384"/>
            <a:chExt cx="4234" cy="454"/>
          </a:xfrm>
        </p:grpSpPr>
        <p:grpSp>
          <p:nvGrpSpPr>
            <p:cNvPr id="114737" name="Group 50"/>
            <p:cNvGrpSpPr/>
            <p:nvPr/>
          </p:nvGrpSpPr>
          <p:grpSpPr>
            <a:xfrm>
              <a:off x="1056" y="384"/>
              <a:ext cx="3466" cy="454"/>
              <a:chOff x="1056" y="384"/>
              <a:chExt cx="3466" cy="454"/>
            </a:xfrm>
          </p:grpSpPr>
          <p:sp>
            <p:nvSpPr>
              <p:cNvPr id="114738" name="Text Box 51"/>
              <p:cNvSpPr txBox="1"/>
              <p:nvPr/>
            </p:nvSpPr>
            <p:spPr>
              <a:xfrm>
                <a:off x="1056" y="512"/>
                <a:ext cx="225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– 0.1011  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– 0.1101</a:t>
                </a:r>
                <a:endParaRPr lang="zh-CN" altLang="en-US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4739" name="Text Box 52"/>
              <p:cNvSpPr txBox="1"/>
              <p:nvPr/>
            </p:nvSpPr>
            <p:spPr>
              <a:xfrm>
                <a:off x="3510" y="500"/>
                <a:ext cx="30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求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4740" name="Group 53"/>
              <p:cNvGrpSpPr/>
              <p:nvPr/>
            </p:nvGrpSpPr>
            <p:grpSpPr>
              <a:xfrm>
                <a:off x="3872" y="384"/>
                <a:ext cx="650" cy="454"/>
                <a:chOff x="902" y="1536"/>
                <a:chExt cx="650" cy="454"/>
              </a:xfrm>
            </p:grpSpPr>
            <p:sp>
              <p:nvSpPr>
                <p:cNvPr id="114741" name="Text Box 54"/>
                <p:cNvSpPr txBox="1"/>
                <p:nvPr/>
              </p:nvSpPr>
              <p:spPr>
                <a:xfrm>
                  <a:off x="902" y="1626"/>
                  <a:ext cx="650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zh-CN" altLang="en-US" sz="28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[    ]</a:t>
                  </a:r>
                  <a:r>
                    <a:rPr lang="zh-CN" altLang="en-US" sz="2000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原</a:t>
                  </a:r>
                  <a:r>
                    <a:rPr lang="zh-CN" altLang="en-US" sz="28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14742" name="Group 55"/>
                <p:cNvGrpSpPr/>
                <p:nvPr/>
              </p:nvGrpSpPr>
              <p:grpSpPr>
                <a:xfrm>
                  <a:off x="1036" y="1536"/>
                  <a:ext cx="212" cy="454"/>
                  <a:chOff x="1056" y="1728"/>
                  <a:chExt cx="212" cy="454"/>
                </a:xfrm>
              </p:grpSpPr>
              <p:sp>
                <p:nvSpPr>
                  <p:cNvPr id="114743" name="Text Box 56"/>
                  <p:cNvSpPr txBox="1"/>
                  <p:nvPr/>
                </p:nvSpPr>
                <p:spPr>
                  <a:xfrm>
                    <a:off x="1056" y="1728"/>
                    <a:ext cx="212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en-US" altLang="zh-CN" sz="2400" i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x</a:t>
                    </a:r>
                    <a:endParaRPr lang="en-US" altLang="zh-CN" sz="2400" i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4744" name="Text Box 57"/>
                  <p:cNvSpPr txBox="1"/>
                  <p:nvPr/>
                </p:nvSpPr>
                <p:spPr>
                  <a:xfrm>
                    <a:off x="1056" y="1894"/>
                    <a:ext cx="201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>
                    <a:spAutoFit/>
                  </a:bodyPr>
                  <a:p>
                    <a:r>
                      <a:rPr lang="en-US" altLang="zh-CN" sz="2400" i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y</a:t>
                    </a:r>
                    <a:endParaRPr lang="en-US" altLang="zh-CN" sz="2400" i="1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4745" name="Line 58"/>
                  <p:cNvSpPr/>
                  <p:nvPr/>
                </p:nvSpPr>
                <p:spPr>
                  <a:xfrm>
                    <a:off x="1070" y="1990"/>
                    <a:ext cx="190" cy="0"/>
                  </a:xfrm>
                  <a:prstGeom prst="line">
                    <a:avLst/>
                  </a:prstGeom>
                  <a:ln w="2857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</p:grpSp>
        </p:grpSp>
        <p:sp>
          <p:nvSpPr>
            <p:cNvPr id="114746" name="Text Box 59"/>
            <p:cNvSpPr txBox="1"/>
            <p:nvPr/>
          </p:nvSpPr>
          <p:spPr>
            <a:xfrm>
              <a:off x="288" y="489"/>
              <a:ext cx="73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例6.24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4748" name="Text Box 60"/>
          <p:cNvSpPr txBox="1"/>
          <p:nvPr/>
        </p:nvSpPr>
        <p:spPr>
          <a:xfrm>
            <a:off x="4921250" y="54308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" name="Group 61"/>
          <p:cNvGrpSpPr/>
          <p:nvPr/>
        </p:nvGrpSpPr>
        <p:grpSpPr>
          <a:xfrm>
            <a:off x="1833563" y="4233863"/>
            <a:ext cx="5665787" cy="457200"/>
            <a:chOff x="1155" y="2667"/>
            <a:chExt cx="3569" cy="288"/>
          </a:xfrm>
        </p:grpSpPr>
        <p:sp>
          <p:nvSpPr>
            <p:cNvPr id="114749" name="Text Box 62"/>
            <p:cNvSpPr txBox="1"/>
            <p:nvPr/>
          </p:nvSpPr>
          <p:spPr>
            <a:xfrm>
              <a:off x="1155" y="2667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0 . 1 0 1 1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50" name="Text Box 63"/>
            <p:cNvSpPr txBox="1"/>
            <p:nvPr/>
          </p:nvSpPr>
          <p:spPr>
            <a:xfrm>
              <a:off x="3648" y="2667"/>
              <a:ext cx="10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恢复后的余数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751" name="Text Box 64"/>
            <p:cNvSpPr txBox="1"/>
            <p:nvPr/>
          </p:nvSpPr>
          <p:spPr>
            <a:xfrm>
              <a:off x="3100" y="2667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4753" name="Text Box 65"/>
          <p:cNvSpPr txBox="1"/>
          <p:nvPr/>
        </p:nvSpPr>
        <p:spPr>
          <a:xfrm>
            <a:off x="7086600" y="3849688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0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4754" name="Text Box 66"/>
          <p:cNvSpPr txBox="1"/>
          <p:nvPr/>
        </p:nvSpPr>
        <p:spPr>
          <a:xfrm>
            <a:off x="4953000" y="1277938"/>
            <a:ext cx="4191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0.1101  [–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 1.0011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4755" name="AutoShape 67"/>
          <p:cNvSpPr/>
          <p:nvPr/>
        </p:nvSpPr>
        <p:spPr>
          <a:xfrm>
            <a:off x="382588" y="4495800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逻辑左移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4756" name="AutoShape 68"/>
          <p:cNvSpPr/>
          <p:nvPr/>
        </p:nvSpPr>
        <p:spPr>
          <a:xfrm>
            <a:off x="382588" y="5715000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逻辑左移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" name="Group 70"/>
          <p:cNvGrpSpPr/>
          <p:nvPr/>
        </p:nvGrpSpPr>
        <p:grpSpPr>
          <a:xfrm>
            <a:off x="1835150" y="2708275"/>
            <a:ext cx="1368425" cy="1944688"/>
            <a:chOff x="1156" y="1706"/>
            <a:chExt cx="862" cy="1225"/>
          </a:xfrm>
        </p:grpSpPr>
        <p:sp>
          <p:nvSpPr>
            <p:cNvPr id="114757" name="AutoShape 71"/>
            <p:cNvSpPr/>
            <p:nvPr/>
          </p:nvSpPr>
          <p:spPr>
            <a:xfrm>
              <a:off x="1156" y="1706"/>
              <a:ext cx="862" cy="227"/>
            </a:xfrm>
            <a:prstGeom prst="flowChartAlternateProcess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758" name="AutoShape 72"/>
            <p:cNvSpPr/>
            <p:nvPr/>
          </p:nvSpPr>
          <p:spPr>
            <a:xfrm>
              <a:off x="1156" y="2704"/>
              <a:ext cx="862" cy="227"/>
            </a:xfrm>
            <a:prstGeom prst="flowChartAlternateProcess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4762" name="Text Box 74"/>
          <p:cNvSpPr txBox="1"/>
          <p:nvPr/>
        </p:nvSpPr>
        <p:spPr>
          <a:xfrm>
            <a:off x="1547813" y="306863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4763" name="Text Box 75"/>
          <p:cNvSpPr txBox="1"/>
          <p:nvPr/>
        </p:nvSpPr>
        <p:spPr>
          <a:xfrm>
            <a:off x="1547813" y="3835400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4764" name="Text Box 76"/>
          <p:cNvSpPr txBox="1"/>
          <p:nvPr/>
        </p:nvSpPr>
        <p:spPr>
          <a:xfrm>
            <a:off x="1547813" y="5059363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4765" name="Text Box 77"/>
          <p:cNvSpPr txBox="1"/>
          <p:nvPr/>
        </p:nvSpPr>
        <p:spPr>
          <a:xfrm>
            <a:off x="1547813" y="6237288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4766" name="Line 78"/>
          <p:cNvSpPr/>
          <p:nvPr/>
        </p:nvSpPr>
        <p:spPr>
          <a:xfrm>
            <a:off x="1535113" y="6669088"/>
            <a:ext cx="6781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4764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6.3.4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5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5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75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5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5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5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500"/>
                                        <p:tgtEl>
                                          <p:spTgt spid="75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5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5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5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5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3" dur="500"/>
                                        <p:tgtEl>
                                          <p:spTgt spid="75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75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75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5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5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75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0" dur="500"/>
                                        <p:tgtEl>
                                          <p:spTgt spid="75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/>
      <p:bldP spid="754692" grpId="0"/>
      <p:bldP spid="754693" grpId="0"/>
      <p:bldP spid="754694" grpId="0"/>
      <p:bldP spid="754695" grpId="0"/>
      <p:bldP spid="754697" grpId="0"/>
      <p:bldP spid="754698" grpId="0"/>
      <p:bldP spid="754702" grpId="0"/>
      <p:bldP spid="754703" grpId="0"/>
      <p:bldP spid="754709" grpId="0"/>
      <p:bldP spid="754723" grpId="0"/>
      <p:bldP spid="754724" grpId="0"/>
      <p:bldP spid="754731" grpId="0"/>
      <p:bldP spid="754736" grpId="0"/>
      <p:bldP spid="754748" grpId="0"/>
      <p:bldP spid="754753" grpId="0"/>
      <p:bldP spid="754754" grpId="0"/>
      <p:bldP spid="754755" grpId="0" animBg="1"/>
      <p:bldP spid="754756" grpId="0" animBg="1"/>
      <p:bldP spid="754762" grpId="0"/>
      <p:bldP spid="754763" grpId="0"/>
      <p:bldP spid="754764" grpId="0"/>
      <p:bldP spid="75476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1431925" y="815975"/>
            <a:ext cx="6054725" cy="457200"/>
            <a:chOff x="710" y="514"/>
            <a:chExt cx="3814" cy="288"/>
          </a:xfrm>
        </p:grpSpPr>
        <p:sp>
          <p:nvSpPr>
            <p:cNvPr id="115714" name="Text Box 3"/>
            <p:cNvSpPr txBox="1"/>
            <p:nvPr/>
          </p:nvSpPr>
          <p:spPr>
            <a:xfrm>
              <a:off x="710" y="514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0 . 0 1 0 1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15" name="Text Box 4"/>
            <p:cNvSpPr txBox="1"/>
            <p:nvPr/>
          </p:nvSpPr>
          <p:spPr>
            <a:xfrm>
              <a:off x="2294" y="514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16" name="Text Box 5"/>
            <p:cNvSpPr txBox="1"/>
            <p:nvPr/>
          </p:nvSpPr>
          <p:spPr>
            <a:xfrm>
              <a:off x="3168" y="514"/>
              <a:ext cx="13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余数为正，上商 1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5717" name="Group 6"/>
          <p:cNvGrpSpPr/>
          <p:nvPr/>
        </p:nvGrpSpPr>
        <p:grpSpPr>
          <a:xfrm>
            <a:off x="1066800" y="457200"/>
            <a:ext cx="6781800" cy="3808413"/>
            <a:chOff x="480" y="288"/>
            <a:chExt cx="4272" cy="2399"/>
          </a:xfrm>
        </p:grpSpPr>
        <p:sp>
          <p:nvSpPr>
            <p:cNvPr id="115718" name="Line 7"/>
            <p:cNvSpPr/>
            <p:nvPr/>
          </p:nvSpPr>
          <p:spPr>
            <a:xfrm>
              <a:off x="1824" y="336"/>
              <a:ext cx="0" cy="235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19" name="Line 8"/>
            <p:cNvSpPr/>
            <p:nvPr/>
          </p:nvSpPr>
          <p:spPr>
            <a:xfrm>
              <a:off x="3024" y="336"/>
              <a:ext cx="0" cy="235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20" name="Line 9"/>
            <p:cNvSpPr/>
            <p:nvPr/>
          </p:nvSpPr>
          <p:spPr>
            <a:xfrm>
              <a:off x="480" y="552"/>
              <a:ext cx="42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21" name="Text Box 10"/>
            <p:cNvSpPr txBox="1"/>
            <p:nvPr/>
          </p:nvSpPr>
          <p:spPr>
            <a:xfrm>
              <a:off x="528" y="288"/>
              <a:ext cx="368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被除数（余数）            商                       说      明</a:t>
              </a:r>
              <a:endPara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5723" name="Text Box 11"/>
          <p:cNvSpPr txBox="1"/>
          <p:nvPr/>
        </p:nvSpPr>
        <p:spPr>
          <a:xfrm>
            <a:off x="1431925" y="1609725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1 . 0 0 1 1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5724" name="Text Box 12"/>
          <p:cNvSpPr txBox="1"/>
          <p:nvPr/>
        </p:nvSpPr>
        <p:spPr>
          <a:xfrm>
            <a:off x="1431925" y="234315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5725" name="Text Box 13"/>
          <p:cNvSpPr txBox="1"/>
          <p:nvPr/>
        </p:nvSpPr>
        <p:spPr>
          <a:xfrm>
            <a:off x="1431925" y="347345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1 . 0 0 1 1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14"/>
          <p:cNvGrpSpPr/>
          <p:nvPr/>
        </p:nvGrpSpPr>
        <p:grpSpPr>
          <a:xfrm>
            <a:off x="1431925" y="1212850"/>
            <a:ext cx="4603750" cy="457200"/>
            <a:chOff x="710" y="764"/>
            <a:chExt cx="2900" cy="288"/>
          </a:xfrm>
        </p:grpSpPr>
        <p:grpSp>
          <p:nvGrpSpPr>
            <p:cNvPr id="115726" name="Group 15"/>
            <p:cNvGrpSpPr/>
            <p:nvPr/>
          </p:nvGrpSpPr>
          <p:grpSpPr>
            <a:xfrm>
              <a:off x="3216" y="764"/>
              <a:ext cx="394" cy="288"/>
              <a:chOff x="3216" y="780"/>
              <a:chExt cx="394" cy="288"/>
            </a:xfrm>
          </p:grpSpPr>
          <p:sp>
            <p:nvSpPr>
              <p:cNvPr id="115727" name="Text Box 16"/>
              <p:cNvSpPr txBox="1"/>
              <p:nvPr/>
            </p:nvSpPr>
            <p:spPr>
              <a:xfrm>
                <a:off x="3398" y="780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28" name="Line 17"/>
              <p:cNvSpPr/>
              <p:nvPr/>
            </p:nvSpPr>
            <p:spPr>
              <a:xfrm flipH="1">
                <a:off x="3216" y="917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  <p:sp>
          <p:nvSpPr>
            <p:cNvPr id="115729" name="Text Box 18"/>
            <p:cNvSpPr txBox="1"/>
            <p:nvPr/>
          </p:nvSpPr>
          <p:spPr>
            <a:xfrm>
              <a:off x="710" y="764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0 . 1 0 1 0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30" name="Text Box 19"/>
            <p:cNvSpPr txBox="1"/>
            <p:nvPr/>
          </p:nvSpPr>
          <p:spPr>
            <a:xfrm>
              <a:off x="2160" y="764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5732" name="Line 20"/>
          <p:cNvSpPr/>
          <p:nvPr/>
        </p:nvSpPr>
        <p:spPr>
          <a:xfrm>
            <a:off x="1066800" y="2006600"/>
            <a:ext cx="6781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5733" name="Line 21"/>
          <p:cNvSpPr/>
          <p:nvPr/>
        </p:nvSpPr>
        <p:spPr>
          <a:xfrm>
            <a:off x="1066800" y="2740025"/>
            <a:ext cx="6781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5734" name="Line 22"/>
          <p:cNvSpPr/>
          <p:nvPr/>
        </p:nvSpPr>
        <p:spPr>
          <a:xfrm>
            <a:off x="1066800" y="3870325"/>
            <a:ext cx="6781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5735" name="Text Box 23"/>
          <p:cNvSpPr txBox="1"/>
          <p:nvPr/>
        </p:nvSpPr>
        <p:spPr>
          <a:xfrm>
            <a:off x="5330825" y="1557338"/>
            <a:ext cx="1241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+[–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0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Group 24"/>
          <p:cNvGrpSpPr/>
          <p:nvPr/>
        </p:nvGrpSpPr>
        <p:grpSpPr>
          <a:xfrm>
            <a:off x="1431925" y="1946275"/>
            <a:ext cx="6054725" cy="457200"/>
            <a:chOff x="710" y="1226"/>
            <a:chExt cx="3814" cy="288"/>
          </a:xfrm>
        </p:grpSpPr>
        <p:sp>
          <p:nvSpPr>
            <p:cNvPr id="115736" name="Text Box 25"/>
            <p:cNvSpPr txBox="1"/>
            <p:nvPr/>
          </p:nvSpPr>
          <p:spPr>
            <a:xfrm>
              <a:off x="710" y="1226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1 . 1 1 0 1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37" name="Text Box 26"/>
            <p:cNvSpPr txBox="1"/>
            <p:nvPr/>
          </p:nvSpPr>
          <p:spPr>
            <a:xfrm>
              <a:off x="2160" y="1226"/>
              <a:ext cx="5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38" name="Text Box 27"/>
            <p:cNvSpPr txBox="1"/>
            <p:nvPr/>
          </p:nvSpPr>
          <p:spPr>
            <a:xfrm>
              <a:off x="3168" y="1226"/>
              <a:ext cx="13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余数为负，上商 0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5740" name="Text Box 28"/>
          <p:cNvSpPr txBox="1"/>
          <p:nvPr/>
        </p:nvSpPr>
        <p:spPr>
          <a:xfrm>
            <a:off x="5334000" y="2346325"/>
            <a:ext cx="1200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恢复余数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" name="Group 29"/>
          <p:cNvGrpSpPr/>
          <p:nvPr/>
        </p:nvGrpSpPr>
        <p:grpSpPr>
          <a:xfrm>
            <a:off x="1431925" y="3076575"/>
            <a:ext cx="4603750" cy="457200"/>
            <a:chOff x="710" y="1938"/>
            <a:chExt cx="2900" cy="288"/>
          </a:xfrm>
        </p:grpSpPr>
        <p:sp>
          <p:nvSpPr>
            <p:cNvPr id="115741" name="Text Box 30"/>
            <p:cNvSpPr txBox="1"/>
            <p:nvPr/>
          </p:nvSpPr>
          <p:spPr>
            <a:xfrm>
              <a:off x="710" y="1938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1 . 0 1 0 0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42" name="Text Box 31"/>
            <p:cNvSpPr txBox="1"/>
            <p:nvPr/>
          </p:nvSpPr>
          <p:spPr>
            <a:xfrm>
              <a:off x="2013" y="1938"/>
              <a:ext cx="6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5743" name="Group 32"/>
            <p:cNvGrpSpPr/>
            <p:nvPr/>
          </p:nvGrpSpPr>
          <p:grpSpPr>
            <a:xfrm>
              <a:off x="3216" y="1938"/>
              <a:ext cx="394" cy="288"/>
              <a:chOff x="3216" y="1944"/>
              <a:chExt cx="394" cy="288"/>
            </a:xfrm>
          </p:grpSpPr>
          <p:sp>
            <p:nvSpPr>
              <p:cNvPr id="115744" name="Text Box 33"/>
              <p:cNvSpPr txBox="1"/>
              <p:nvPr/>
            </p:nvSpPr>
            <p:spPr>
              <a:xfrm>
                <a:off x="3398" y="1944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45" name="Line 34"/>
              <p:cNvSpPr/>
              <p:nvPr/>
            </p:nvSpPr>
            <p:spPr>
              <a:xfrm flipH="1">
                <a:off x="3216" y="2081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</p:grpSp>
      <p:sp>
        <p:nvSpPr>
          <p:cNvPr id="755747" name="Text Box 35"/>
          <p:cNvSpPr txBox="1"/>
          <p:nvPr/>
        </p:nvSpPr>
        <p:spPr>
          <a:xfrm>
            <a:off x="5334000" y="3429000"/>
            <a:ext cx="1241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+[–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0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" name="Group 36"/>
          <p:cNvGrpSpPr/>
          <p:nvPr/>
        </p:nvGrpSpPr>
        <p:grpSpPr>
          <a:xfrm>
            <a:off x="1431925" y="3810000"/>
            <a:ext cx="6054725" cy="457200"/>
            <a:chOff x="710" y="2400"/>
            <a:chExt cx="3814" cy="288"/>
          </a:xfrm>
        </p:grpSpPr>
        <p:sp>
          <p:nvSpPr>
            <p:cNvPr id="115748" name="Text Box 37"/>
            <p:cNvSpPr txBox="1"/>
            <p:nvPr/>
          </p:nvSpPr>
          <p:spPr>
            <a:xfrm>
              <a:off x="710" y="2400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0 . 0 1 1 1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49" name="Text Box 38"/>
            <p:cNvSpPr txBox="1"/>
            <p:nvPr/>
          </p:nvSpPr>
          <p:spPr>
            <a:xfrm>
              <a:off x="2016" y="2400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0 1 1 0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50" name="Text Box 39"/>
            <p:cNvSpPr txBox="1"/>
            <p:nvPr/>
          </p:nvSpPr>
          <p:spPr>
            <a:xfrm>
              <a:off x="3168" y="2400"/>
              <a:ext cx="13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余数为正，上商 1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1539875" y="4232275"/>
            <a:ext cx="1819275" cy="720725"/>
            <a:chOff x="970" y="2666"/>
            <a:chExt cx="1146" cy="454"/>
          </a:xfrm>
        </p:grpSpPr>
        <p:sp>
          <p:nvSpPr>
            <p:cNvPr id="115752" name="Text Box 41"/>
            <p:cNvSpPr txBox="1"/>
            <p:nvPr/>
          </p:nvSpPr>
          <p:spPr>
            <a:xfrm>
              <a:off x="1200" y="2778"/>
              <a:ext cx="9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0.1101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5753" name="Group 42"/>
            <p:cNvGrpSpPr/>
            <p:nvPr/>
          </p:nvGrpSpPr>
          <p:grpSpPr>
            <a:xfrm>
              <a:off x="970" y="2666"/>
              <a:ext cx="308" cy="454"/>
              <a:chOff x="1056" y="1728"/>
              <a:chExt cx="308" cy="454"/>
            </a:xfrm>
          </p:grpSpPr>
          <p:sp>
            <p:nvSpPr>
              <p:cNvPr id="115754" name="Text Box 43"/>
              <p:cNvSpPr txBox="1"/>
              <p:nvPr/>
            </p:nvSpPr>
            <p:spPr>
              <a:xfrm>
                <a:off x="1056" y="1728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55" name="Text Box 44"/>
              <p:cNvSpPr txBox="1"/>
              <p:nvPr/>
            </p:nvSpPr>
            <p:spPr>
              <a:xfrm>
                <a:off x="1056" y="1894"/>
                <a:ext cx="29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756" name="Line 45"/>
              <p:cNvSpPr/>
              <p:nvPr/>
            </p:nvSpPr>
            <p:spPr>
              <a:xfrm>
                <a:off x="1070" y="1990"/>
                <a:ext cx="1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" name="Group 46"/>
          <p:cNvGrpSpPr/>
          <p:nvPr/>
        </p:nvGrpSpPr>
        <p:grpSpPr>
          <a:xfrm>
            <a:off x="457200" y="4648200"/>
            <a:ext cx="2901950" cy="773113"/>
            <a:chOff x="288" y="2928"/>
            <a:chExt cx="1828" cy="487"/>
          </a:xfrm>
        </p:grpSpPr>
        <p:sp>
          <p:nvSpPr>
            <p:cNvPr id="115758" name="Text Box 47"/>
            <p:cNvSpPr txBox="1"/>
            <p:nvPr/>
          </p:nvSpPr>
          <p:spPr>
            <a:xfrm>
              <a:off x="288" y="3088"/>
              <a:ext cx="39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∴ 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5759" name="Group 48"/>
            <p:cNvGrpSpPr/>
            <p:nvPr/>
          </p:nvGrpSpPr>
          <p:grpSpPr>
            <a:xfrm>
              <a:off x="567" y="2928"/>
              <a:ext cx="619" cy="454"/>
              <a:chOff x="1085" y="1898"/>
              <a:chExt cx="619" cy="454"/>
            </a:xfrm>
          </p:grpSpPr>
          <p:sp>
            <p:nvSpPr>
              <p:cNvPr id="115760" name="Text Box 49"/>
              <p:cNvSpPr txBox="1"/>
              <p:nvPr/>
            </p:nvSpPr>
            <p:spPr>
              <a:xfrm>
                <a:off x="1085" y="1988"/>
                <a:ext cx="61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[    ]</a:t>
                </a:r>
                <a:r>
                  <a:rPr lang="zh-CN" altLang="en-US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原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5761" name="Group 50"/>
              <p:cNvGrpSpPr/>
              <p:nvPr/>
            </p:nvGrpSpPr>
            <p:grpSpPr>
              <a:xfrm>
                <a:off x="1219" y="1898"/>
                <a:ext cx="212" cy="454"/>
                <a:chOff x="1056" y="1728"/>
                <a:chExt cx="212" cy="454"/>
              </a:xfrm>
            </p:grpSpPr>
            <p:sp>
              <p:nvSpPr>
                <p:cNvPr id="115762" name="Text Box 51"/>
                <p:cNvSpPr txBox="1"/>
                <p:nvPr/>
              </p:nvSpPr>
              <p:spPr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 sz="24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763" name="Text Box 52"/>
                <p:cNvSpPr txBox="1"/>
                <p:nvPr/>
              </p:nvSpPr>
              <p:spPr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 sz="24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</a:t>
                  </a:r>
                  <a:endPara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5764" name="Line 53"/>
                <p:cNvSpPr/>
                <p:nvPr/>
              </p:nvSpPr>
              <p:spPr>
                <a:xfrm>
                  <a:off x="1070" y="1990"/>
                  <a:ext cx="190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15765" name="Text Box 54"/>
            <p:cNvSpPr txBox="1"/>
            <p:nvPr/>
          </p:nvSpPr>
          <p:spPr>
            <a:xfrm>
              <a:off x="1200" y="3040"/>
              <a:ext cx="9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0.1101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5767" name="Text Box 55"/>
          <p:cNvSpPr txBox="1"/>
          <p:nvPr/>
        </p:nvSpPr>
        <p:spPr>
          <a:xfrm>
            <a:off x="4908550" y="4516438"/>
            <a:ext cx="14081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上商 5 次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5768" name="Text Box 56"/>
          <p:cNvSpPr txBox="1"/>
          <p:nvPr/>
        </p:nvSpPr>
        <p:spPr>
          <a:xfrm>
            <a:off x="4908550" y="5029200"/>
            <a:ext cx="26352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第一次上商判溢出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5769" name="Text Box 57"/>
          <p:cNvSpPr txBox="1"/>
          <p:nvPr/>
        </p:nvSpPr>
        <p:spPr>
          <a:xfrm>
            <a:off x="838200" y="5562600"/>
            <a:ext cx="25558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余数为正    上商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5770" name="Text Box 58"/>
          <p:cNvSpPr txBox="1"/>
          <p:nvPr/>
        </p:nvSpPr>
        <p:spPr>
          <a:xfrm>
            <a:off x="838200" y="6170613"/>
            <a:ext cx="4087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余数为负    上商 0，恢复余数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5771" name="Text Box 59"/>
          <p:cNvSpPr txBox="1"/>
          <p:nvPr/>
        </p:nvSpPr>
        <p:spPr>
          <a:xfrm>
            <a:off x="4908550" y="5551488"/>
            <a:ext cx="11017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 4 次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5772" name="Text Box 60"/>
          <p:cNvSpPr txBox="1"/>
          <p:nvPr/>
        </p:nvSpPr>
        <p:spPr>
          <a:xfrm>
            <a:off x="4419600" y="8159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5773" name="Text Box 61"/>
          <p:cNvSpPr txBox="1"/>
          <p:nvPr/>
        </p:nvSpPr>
        <p:spPr>
          <a:xfrm>
            <a:off x="4419600" y="1946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" name="Group 62"/>
          <p:cNvGrpSpPr/>
          <p:nvPr/>
        </p:nvGrpSpPr>
        <p:grpSpPr>
          <a:xfrm>
            <a:off x="1431925" y="2679700"/>
            <a:ext cx="5610225" cy="457200"/>
            <a:chOff x="710" y="1688"/>
            <a:chExt cx="3534" cy="288"/>
          </a:xfrm>
        </p:grpSpPr>
        <p:sp>
          <p:nvSpPr>
            <p:cNvPr id="115774" name="Text Box 63"/>
            <p:cNvSpPr txBox="1"/>
            <p:nvPr/>
          </p:nvSpPr>
          <p:spPr>
            <a:xfrm>
              <a:off x="710" y="1688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0 . 1 0 1 0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75" name="Text Box 64"/>
            <p:cNvSpPr txBox="1"/>
            <p:nvPr/>
          </p:nvSpPr>
          <p:spPr>
            <a:xfrm>
              <a:off x="3168" y="1688"/>
              <a:ext cx="10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恢复后的余数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5776" name="Text Box 65"/>
            <p:cNvSpPr txBox="1"/>
            <p:nvPr/>
          </p:nvSpPr>
          <p:spPr>
            <a:xfrm>
              <a:off x="2160" y="1688"/>
              <a:ext cx="6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5778" name="Text Box 66"/>
          <p:cNvSpPr txBox="1"/>
          <p:nvPr/>
        </p:nvSpPr>
        <p:spPr>
          <a:xfrm>
            <a:off x="4418013" y="3810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5779" name="Text Box 67"/>
          <p:cNvSpPr txBox="1"/>
          <p:nvPr/>
        </p:nvSpPr>
        <p:spPr>
          <a:xfrm>
            <a:off x="6400800" y="2306638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0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5780" name="AutoShape 68"/>
          <p:cNvSpPr/>
          <p:nvPr/>
        </p:nvSpPr>
        <p:spPr>
          <a:xfrm>
            <a:off x="74613" y="2971800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逻辑左移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5782" name="AutoShape 70"/>
          <p:cNvSpPr/>
          <p:nvPr/>
        </p:nvSpPr>
        <p:spPr>
          <a:xfrm>
            <a:off x="74613" y="1125538"/>
            <a:ext cx="1317625" cy="450850"/>
          </a:xfrm>
          <a:prstGeom prst="wedgeRoundRectCallout">
            <a:avLst>
              <a:gd name="adj1" fmla="val 58681"/>
              <a:gd name="adj2" fmla="val 31250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逻辑左移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" name="Group 71"/>
          <p:cNvGrpSpPr/>
          <p:nvPr/>
        </p:nvGrpSpPr>
        <p:grpSpPr>
          <a:xfrm>
            <a:off x="1449388" y="1268413"/>
            <a:ext cx="1368425" cy="1825625"/>
            <a:chOff x="913" y="799"/>
            <a:chExt cx="862" cy="1150"/>
          </a:xfrm>
        </p:grpSpPr>
        <p:sp>
          <p:nvSpPr>
            <p:cNvPr id="115782" name="AutoShape 72"/>
            <p:cNvSpPr/>
            <p:nvPr/>
          </p:nvSpPr>
          <p:spPr>
            <a:xfrm>
              <a:off x="913" y="799"/>
              <a:ext cx="862" cy="227"/>
            </a:xfrm>
            <a:prstGeom prst="flowChartAlternateProcess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783" name="AutoShape 73"/>
            <p:cNvSpPr/>
            <p:nvPr/>
          </p:nvSpPr>
          <p:spPr>
            <a:xfrm>
              <a:off x="913" y="1722"/>
              <a:ext cx="862" cy="227"/>
            </a:xfrm>
            <a:prstGeom prst="flowChartAlternateProcess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5787" name="Text Box 75"/>
          <p:cNvSpPr txBox="1"/>
          <p:nvPr/>
        </p:nvSpPr>
        <p:spPr>
          <a:xfrm>
            <a:off x="1116013" y="160337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5788" name="Text Box 76"/>
          <p:cNvSpPr txBox="1"/>
          <p:nvPr/>
        </p:nvSpPr>
        <p:spPr>
          <a:xfrm>
            <a:off x="1116013" y="2324100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5789" name="Text Box 77"/>
          <p:cNvSpPr txBox="1"/>
          <p:nvPr/>
        </p:nvSpPr>
        <p:spPr>
          <a:xfrm>
            <a:off x="1116013" y="3476625"/>
            <a:ext cx="431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87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6.3.4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5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75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5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5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5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5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75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5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5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5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5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8" dur="500"/>
                                        <p:tgtEl>
                                          <p:spTgt spid="75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5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5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5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75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5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75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23" grpId="0"/>
      <p:bldP spid="755724" grpId="0"/>
      <p:bldP spid="755725" grpId="0"/>
      <p:bldP spid="755735" grpId="0"/>
      <p:bldP spid="755740" grpId="0"/>
      <p:bldP spid="755747" grpId="0"/>
      <p:bldP spid="755767" grpId="0"/>
      <p:bldP spid="755768" grpId="0"/>
      <p:bldP spid="755769" grpId="0"/>
      <p:bldP spid="755770" grpId="0"/>
      <p:bldP spid="755771" grpId="0"/>
      <p:bldP spid="755772" grpId="0"/>
      <p:bldP spid="755773" grpId="0"/>
      <p:bldP spid="755778" grpId="0"/>
      <p:bldP spid="755779" grpId="0"/>
      <p:bldP spid="755780" grpId="0" animBg="1"/>
      <p:bldP spid="755782" grpId="0" animBg="1"/>
      <p:bldP spid="755787" grpId="0"/>
      <p:bldP spid="755788" grpId="0"/>
      <p:bldP spid="75578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Text Box 2"/>
          <p:cNvSpPr txBox="1"/>
          <p:nvPr/>
        </p:nvSpPr>
        <p:spPr>
          <a:xfrm>
            <a:off x="228600" y="228600"/>
            <a:ext cx="4648200" cy="644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(2) 不恢复余数法</a:t>
            </a:r>
            <a:endParaRPr lang="zh-CN" altLang="en-US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56739" name="Text Box 3"/>
          <p:cNvSpPr txBox="1"/>
          <p:nvPr/>
        </p:nvSpPr>
        <p:spPr>
          <a:xfrm>
            <a:off x="1355725" y="1820863"/>
            <a:ext cx="514508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余数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上商 “1”，2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6740" name="Text Box 4"/>
          <p:cNvSpPr txBox="1"/>
          <p:nvPr/>
        </p:nvSpPr>
        <p:spPr>
          <a:xfrm>
            <a:off x="1355725" y="2495550"/>
            <a:ext cx="70723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余数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上商 “0”， </a:t>
            </a:r>
            <a:r>
              <a:rPr lang="zh-CN" altLang="en-US" sz="9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* 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恢复余数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6741" name="Text Box 5"/>
          <p:cNvSpPr txBox="1"/>
          <p:nvPr/>
        </p:nvSpPr>
        <p:spPr>
          <a:xfrm>
            <a:off x="4191000" y="3170238"/>
            <a:ext cx="38592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2(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*) –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* =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6742" name="Text Box 6"/>
          <p:cNvSpPr txBox="1"/>
          <p:nvPr/>
        </p:nvSpPr>
        <p:spPr>
          <a:xfrm>
            <a:off x="5867400" y="5181600"/>
            <a:ext cx="170180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加减交替 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6743" name="Text Box 7"/>
          <p:cNvSpPr txBox="1"/>
          <p:nvPr/>
        </p:nvSpPr>
        <p:spPr>
          <a:xfrm>
            <a:off x="838200" y="1085850"/>
            <a:ext cx="41005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har char="•"/>
            </a:pP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恢复余数法运算规则</a:t>
            </a:r>
            <a:endParaRPr lang="zh-CN" altLang="en-US" sz="32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6744" name="Text Box 8"/>
          <p:cNvSpPr txBox="1"/>
          <p:nvPr/>
        </p:nvSpPr>
        <p:spPr>
          <a:xfrm>
            <a:off x="838200" y="4102100"/>
            <a:ext cx="45085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har char="•"/>
            </a:pPr>
            <a:r>
              <a:rPr lang="zh-CN" altLang="en-US" sz="32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不恢复余数法运算规则</a:t>
            </a:r>
            <a:endParaRPr lang="zh-CN" altLang="en-US" sz="32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6745" name="Text Box 9"/>
          <p:cNvSpPr txBox="1"/>
          <p:nvPr/>
        </p:nvSpPr>
        <p:spPr>
          <a:xfrm>
            <a:off x="1355725" y="4824413"/>
            <a:ext cx="3819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上商“1”        2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6746" name="Text Box 10"/>
          <p:cNvSpPr txBox="1"/>
          <p:nvPr/>
        </p:nvSpPr>
        <p:spPr>
          <a:xfrm>
            <a:off x="1355725" y="5500688"/>
            <a:ext cx="34004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上商“0”        2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6747" name="Text Box 11"/>
          <p:cNvSpPr txBox="1"/>
          <p:nvPr/>
        </p:nvSpPr>
        <p:spPr>
          <a:xfrm>
            <a:off x="3884613" y="228600"/>
            <a:ext cx="33972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（加减交替法） </a:t>
            </a:r>
            <a:endParaRPr lang="zh-CN" altLang="en-US" sz="3600" dirty="0">
              <a:solidFill>
                <a:srgbClr val="C0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6747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6.3.4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9" grpId="0"/>
      <p:bldP spid="756740" grpId="0"/>
      <p:bldP spid="756741" grpId="0"/>
      <p:bldP spid="756742" grpId="0"/>
      <p:bldP spid="756743" grpId="0"/>
      <p:bldP spid="756744" grpId="0"/>
      <p:bldP spid="756745" grpId="0"/>
      <p:bldP spid="756746" grpId="0"/>
      <p:bldP spid="75674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1677988" y="152400"/>
            <a:ext cx="5827712" cy="735013"/>
            <a:chOff x="1057" y="96"/>
            <a:chExt cx="3671" cy="463"/>
          </a:xfrm>
        </p:grpSpPr>
        <p:sp>
          <p:nvSpPr>
            <p:cNvPr id="117762" name="Text Box 3"/>
            <p:cNvSpPr txBox="1"/>
            <p:nvPr/>
          </p:nvSpPr>
          <p:spPr>
            <a:xfrm>
              <a:off x="1057" y="192"/>
              <a:ext cx="30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– 0.1011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– 0.1101   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</a:t>
              </a:r>
              <a:endParaRPr lang="zh-CN" altLang="en-US" sz="28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7763" name="Group 4"/>
            <p:cNvGrpSpPr/>
            <p:nvPr/>
          </p:nvGrpSpPr>
          <p:grpSpPr>
            <a:xfrm>
              <a:off x="4109" y="96"/>
              <a:ext cx="619" cy="463"/>
              <a:chOff x="1085" y="1898"/>
              <a:chExt cx="619" cy="438"/>
            </a:xfrm>
          </p:grpSpPr>
          <p:sp>
            <p:nvSpPr>
              <p:cNvPr id="117764" name="Text Box 5"/>
              <p:cNvSpPr txBox="1"/>
              <p:nvPr/>
            </p:nvSpPr>
            <p:spPr>
              <a:xfrm>
                <a:off x="1085" y="1988"/>
                <a:ext cx="619" cy="3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[    ]</a:t>
                </a:r>
                <a:r>
                  <a:rPr lang="zh-CN" altLang="en-US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原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7765" name="Group 6"/>
              <p:cNvGrpSpPr/>
              <p:nvPr/>
            </p:nvGrpSpPr>
            <p:grpSpPr>
              <a:xfrm>
                <a:off x="1219" y="1898"/>
                <a:ext cx="212" cy="438"/>
                <a:chOff x="1056" y="1728"/>
                <a:chExt cx="212" cy="438"/>
              </a:xfrm>
            </p:grpSpPr>
            <p:sp>
              <p:nvSpPr>
                <p:cNvPr id="117766" name="Text Box 7"/>
                <p:cNvSpPr txBox="1"/>
                <p:nvPr/>
              </p:nvSpPr>
              <p:spPr>
                <a:xfrm>
                  <a:off x="1056" y="1728"/>
                  <a:ext cx="212" cy="2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 sz="24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7767" name="Text Box 8"/>
                <p:cNvSpPr txBox="1"/>
                <p:nvPr/>
              </p:nvSpPr>
              <p:spPr>
                <a:xfrm>
                  <a:off x="1056" y="1894"/>
                  <a:ext cx="201" cy="27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 sz="24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</a:t>
                  </a:r>
                  <a:endPara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7768" name="Line 9"/>
                <p:cNvSpPr/>
                <p:nvPr/>
              </p:nvSpPr>
              <p:spPr>
                <a:xfrm>
                  <a:off x="1070" y="1990"/>
                  <a:ext cx="190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757770" name="Text Box 10"/>
          <p:cNvSpPr txBox="1"/>
          <p:nvPr/>
        </p:nvSpPr>
        <p:spPr>
          <a:xfrm>
            <a:off x="228600" y="92868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70" name="Text Box 11"/>
          <p:cNvSpPr txBox="1"/>
          <p:nvPr/>
        </p:nvSpPr>
        <p:spPr>
          <a:xfrm>
            <a:off x="80963" y="254000"/>
            <a:ext cx="1443037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例6.25</a:t>
            </a:r>
            <a:endParaRPr lang="zh-CN" altLang="en-US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72" name="Text Box 12"/>
          <p:cNvSpPr txBox="1"/>
          <p:nvPr/>
        </p:nvSpPr>
        <p:spPr>
          <a:xfrm>
            <a:off x="1035050" y="10668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0 . 1 0 1 1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73" name="Text Box 13"/>
          <p:cNvSpPr txBox="1"/>
          <p:nvPr/>
        </p:nvSpPr>
        <p:spPr>
          <a:xfrm>
            <a:off x="1035050" y="1431925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1 . 0 0 1 1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74" name="Text Box 14"/>
          <p:cNvSpPr txBox="1"/>
          <p:nvPr/>
        </p:nvSpPr>
        <p:spPr>
          <a:xfrm>
            <a:off x="1035050" y="2525713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75" name="Text Box 15"/>
          <p:cNvSpPr txBox="1"/>
          <p:nvPr/>
        </p:nvSpPr>
        <p:spPr>
          <a:xfrm>
            <a:off x="1035050" y="36195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1 . 0 0 1 1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76" name="Text Box 16"/>
          <p:cNvSpPr txBox="1"/>
          <p:nvPr/>
        </p:nvSpPr>
        <p:spPr>
          <a:xfrm>
            <a:off x="1035050" y="4714875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1 . 0 0 1 1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77" name="Text Box 17"/>
          <p:cNvSpPr txBox="1"/>
          <p:nvPr/>
        </p:nvSpPr>
        <p:spPr>
          <a:xfrm>
            <a:off x="1035050" y="5808663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0 . 1 1 0 1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78" name="Line 18"/>
          <p:cNvSpPr/>
          <p:nvPr/>
        </p:nvSpPr>
        <p:spPr>
          <a:xfrm>
            <a:off x="874713" y="1827213"/>
            <a:ext cx="59134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7779" name="Text Box 19"/>
          <p:cNvSpPr txBox="1"/>
          <p:nvPr/>
        </p:nvSpPr>
        <p:spPr>
          <a:xfrm>
            <a:off x="2711450" y="10668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0 . 0 0 0 0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80" name="Line 20"/>
          <p:cNvSpPr/>
          <p:nvPr/>
        </p:nvSpPr>
        <p:spPr>
          <a:xfrm>
            <a:off x="874713" y="2928938"/>
            <a:ext cx="59134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7781" name="Line 21"/>
          <p:cNvSpPr/>
          <p:nvPr/>
        </p:nvSpPr>
        <p:spPr>
          <a:xfrm>
            <a:off x="874713" y="4032250"/>
            <a:ext cx="59134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7782" name="Line 22"/>
          <p:cNvSpPr/>
          <p:nvPr/>
        </p:nvSpPr>
        <p:spPr>
          <a:xfrm>
            <a:off x="874713" y="5133975"/>
            <a:ext cx="59134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7783" name="Line 23"/>
          <p:cNvSpPr/>
          <p:nvPr/>
        </p:nvSpPr>
        <p:spPr>
          <a:xfrm>
            <a:off x="874713" y="6235700"/>
            <a:ext cx="591343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7784" name="Line 24"/>
          <p:cNvSpPr/>
          <p:nvPr/>
        </p:nvSpPr>
        <p:spPr>
          <a:xfrm>
            <a:off x="2590800" y="990600"/>
            <a:ext cx="0" cy="5638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7785" name="Line 25"/>
          <p:cNvSpPr/>
          <p:nvPr/>
        </p:nvSpPr>
        <p:spPr>
          <a:xfrm>
            <a:off x="4267200" y="990600"/>
            <a:ext cx="0" cy="5638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57786" name="Text Box 26"/>
          <p:cNvSpPr txBox="1"/>
          <p:nvPr/>
        </p:nvSpPr>
        <p:spPr>
          <a:xfrm>
            <a:off x="4465638" y="1381125"/>
            <a:ext cx="1241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+[–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0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87" name="Text Box 27"/>
          <p:cNvSpPr txBox="1"/>
          <p:nvPr/>
        </p:nvSpPr>
        <p:spPr>
          <a:xfrm>
            <a:off x="3778250" y="179705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Group 28"/>
          <p:cNvGrpSpPr/>
          <p:nvPr/>
        </p:nvGrpSpPr>
        <p:grpSpPr>
          <a:xfrm>
            <a:off x="1035050" y="1797050"/>
            <a:ext cx="5594350" cy="457200"/>
            <a:chOff x="652" y="1132"/>
            <a:chExt cx="3524" cy="288"/>
          </a:xfrm>
        </p:grpSpPr>
        <p:sp>
          <p:nvSpPr>
            <p:cNvPr id="117788" name="Text Box 29"/>
            <p:cNvSpPr txBox="1"/>
            <p:nvPr/>
          </p:nvSpPr>
          <p:spPr>
            <a:xfrm>
              <a:off x="652" y="1132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1 . 1 1 1 0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89" name="Text Box 30"/>
            <p:cNvSpPr txBox="1"/>
            <p:nvPr/>
          </p:nvSpPr>
          <p:spPr>
            <a:xfrm>
              <a:off x="2813" y="1142"/>
              <a:ext cx="136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余数为负，上商 0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31"/>
          <p:cNvGrpSpPr/>
          <p:nvPr/>
        </p:nvGrpSpPr>
        <p:grpSpPr>
          <a:xfrm>
            <a:off x="1035050" y="2162175"/>
            <a:ext cx="4146550" cy="468313"/>
            <a:chOff x="652" y="1362"/>
            <a:chExt cx="2612" cy="295"/>
          </a:xfrm>
        </p:grpSpPr>
        <p:sp>
          <p:nvSpPr>
            <p:cNvPr id="117791" name="Text Box 32"/>
            <p:cNvSpPr txBox="1"/>
            <p:nvPr/>
          </p:nvSpPr>
          <p:spPr>
            <a:xfrm>
              <a:off x="652" y="1362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1 . 1 1 0 0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792" name="Text Box 33"/>
            <p:cNvSpPr txBox="1"/>
            <p:nvPr/>
          </p:nvSpPr>
          <p:spPr>
            <a:xfrm>
              <a:off x="2246" y="136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7793" name="Group 34"/>
            <p:cNvGrpSpPr/>
            <p:nvPr/>
          </p:nvGrpSpPr>
          <p:grpSpPr>
            <a:xfrm>
              <a:off x="2870" y="1369"/>
              <a:ext cx="394" cy="288"/>
              <a:chOff x="3216" y="780"/>
              <a:chExt cx="394" cy="288"/>
            </a:xfrm>
          </p:grpSpPr>
          <p:sp>
            <p:nvSpPr>
              <p:cNvPr id="117794" name="Text Box 35"/>
              <p:cNvSpPr txBox="1"/>
              <p:nvPr/>
            </p:nvSpPr>
            <p:spPr>
              <a:xfrm>
                <a:off x="3398" y="780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795" name="Line 36"/>
              <p:cNvSpPr/>
              <p:nvPr/>
            </p:nvSpPr>
            <p:spPr>
              <a:xfrm flipH="1">
                <a:off x="3216" y="917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</p:grpSp>
      <p:sp>
        <p:nvSpPr>
          <p:cNvPr id="757797" name="Text Box 37"/>
          <p:cNvSpPr txBox="1"/>
          <p:nvPr/>
        </p:nvSpPr>
        <p:spPr>
          <a:xfrm>
            <a:off x="4465638" y="2466975"/>
            <a:ext cx="1012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0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38"/>
          <p:cNvGrpSpPr/>
          <p:nvPr/>
        </p:nvGrpSpPr>
        <p:grpSpPr>
          <a:xfrm>
            <a:off x="1035050" y="2890838"/>
            <a:ext cx="5594350" cy="457200"/>
            <a:chOff x="652" y="1821"/>
            <a:chExt cx="3524" cy="288"/>
          </a:xfrm>
        </p:grpSpPr>
        <p:sp>
          <p:nvSpPr>
            <p:cNvPr id="117798" name="Text Box 39"/>
            <p:cNvSpPr txBox="1"/>
            <p:nvPr/>
          </p:nvSpPr>
          <p:spPr>
            <a:xfrm>
              <a:off x="2236" y="1821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7799" name="Group 40"/>
            <p:cNvGrpSpPr/>
            <p:nvPr/>
          </p:nvGrpSpPr>
          <p:grpSpPr>
            <a:xfrm>
              <a:off x="652" y="1821"/>
              <a:ext cx="3524" cy="288"/>
              <a:chOff x="652" y="1821"/>
              <a:chExt cx="3524" cy="288"/>
            </a:xfrm>
          </p:grpSpPr>
          <p:sp>
            <p:nvSpPr>
              <p:cNvPr id="117800" name="Text Box 41"/>
              <p:cNvSpPr txBox="1"/>
              <p:nvPr/>
            </p:nvSpPr>
            <p:spPr>
              <a:xfrm>
                <a:off x="652" y="1821"/>
                <a:ext cx="88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0 . 1 0 0 1</a:t>
                </a: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801" name="Text Box 42"/>
              <p:cNvSpPr txBox="1"/>
              <p:nvPr/>
            </p:nvSpPr>
            <p:spPr>
              <a:xfrm>
                <a:off x="2813" y="1824"/>
                <a:ext cx="136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余数为正，上商 1</a:t>
                </a:r>
                <a:endPara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57803" name="Text Box 43"/>
          <p:cNvSpPr txBox="1"/>
          <p:nvPr/>
        </p:nvSpPr>
        <p:spPr>
          <a:xfrm>
            <a:off x="4465638" y="3581400"/>
            <a:ext cx="1241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lang="zh-CN" altLang="en-US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–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0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Group 44"/>
          <p:cNvGrpSpPr/>
          <p:nvPr/>
        </p:nvGrpSpPr>
        <p:grpSpPr>
          <a:xfrm>
            <a:off x="1035050" y="3200400"/>
            <a:ext cx="4146550" cy="512763"/>
            <a:chOff x="652" y="2016"/>
            <a:chExt cx="2612" cy="323"/>
          </a:xfrm>
        </p:grpSpPr>
        <p:sp>
          <p:nvSpPr>
            <p:cNvPr id="117804" name="Text Box 45"/>
            <p:cNvSpPr txBox="1"/>
            <p:nvPr/>
          </p:nvSpPr>
          <p:spPr>
            <a:xfrm>
              <a:off x="652" y="2051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1 . 0 0 1 0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05" name="Text Box 46"/>
            <p:cNvSpPr txBox="1"/>
            <p:nvPr/>
          </p:nvSpPr>
          <p:spPr>
            <a:xfrm>
              <a:off x="2078" y="2051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7806" name="Group 47"/>
            <p:cNvGrpSpPr/>
            <p:nvPr/>
          </p:nvGrpSpPr>
          <p:grpSpPr>
            <a:xfrm>
              <a:off x="2870" y="2016"/>
              <a:ext cx="394" cy="288"/>
              <a:chOff x="3216" y="780"/>
              <a:chExt cx="394" cy="288"/>
            </a:xfrm>
          </p:grpSpPr>
          <p:sp>
            <p:nvSpPr>
              <p:cNvPr id="117807" name="Text Box 48"/>
              <p:cNvSpPr txBox="1"/>
              <p:nvPr/>
            </p:nvSpPr>
            <p:spPr>
              <a:xfrm>
                <a:off x="3398" y="780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808" name="Line 49"/>
              <p:cNvSpPr/>
              <p:nvPr/>
            </p:nvSpPr>
            <p:spPr>
              <a:xfrm flipH="1">
                <a:off x="3216" y="917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</p:grpSp>
      <p:sp>
        <p:nvSpPr>
          <p:cNvPr id="757810" name="Text Box 50"/>
          <p:cNvSpPr txBox="1"/>
          <p:nvPr/>
        </p:nvSpPr>
        <p:spPr>
          <a:xfrm>
            <a:off x="4465638" y="4648200"/>
            <a:ext cx="1241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+[–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0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11" name="Text Box 51"/>
          <p:cNvSpPr txBox="1"/>
          <p:nvPr/>
        </p:nvSpPr>
        <p:spPr>
          <a:xfrm>
            <a:off x="4465638" y="5791200"/>
            <a:ext cx="1012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0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" name="Group 52"/>
          <p:cNvGrpSpPr/>
          <p:nvPr/>
        </p:nvGrpSpPr>
        <p:grpSpPr>
          <a:xfrm>
            <a:off x="1035050" y="4343400"/>
            <a:ext cx="4146550" cy="463550"/>
            <a:chOff x="652" y="2736"/>
            <a:chExt cx="2612" cy="292"/>
          </a:xfrm>
        </p:grpSpPr>
        <p:sp>
          <p:nvSpPr>
            <p:cNvPr id="117812" name="Text Box 53"/>
            <p:cNvSpPr txBox="1"/>
            <p:nvPr/>
          </p:nvSpPr>
          <p:spPr>
            <a:xfrm>
              <a:off x="652" y="2740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0 . 1 0 1 0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13" name="Text Box 54"/>
            <p:cNvSpPr txBox="1"/>
            <p:nvPr/>
          </p:nvSpPr>
          <p:spPr>
            <a:xfrm>
              <a:off x="1948" y="2740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7814" name="Group 55"/>
            <p:cNvGrpSpPr/>
            <p:nvPr/>
          </p:nvGrpSpPr>
          <p:grpSpPr>
            <a:xfrm>
              <a:off x="2870" y="2736"/>
              <a:ext cx="394" cy="288"/>
              <a:chOff x="3216" y="780"/>
              <a:chExt cx="394" cy="288"/>
            </a:xfrm>
          </p:grpSpPr>
          <p:sp>
            <p:nvSpPr>
              <p:cNvPr id="117815" name="Text Box 56"/>
              <p:cNvSpPr txBox="1"/>
              <p:nvPr/>
            </p:nvSpPr>
            <p:spPr>
              <a:xfrm>
                <a:off x="3398" y="780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816" name="Line 57"/>
              <p:cNvSpPr/>
              <p:nvPr/>
            </p:nvSpPr>
            <p:spPr>
              <a:xfrm flipH="1">
                <a:off x="3216" y="917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</p:grpSp>
      <p:grpSp>
        <p:nvGrpSpPr>
          <p:cNvPr id="14" name="Group 58"/>
          <p:cNvGrpSpPr/>
          <p:nvPr/>
        </p:nvGrpSpPr>
        <p:grpSpPr>
          <a:xfrm>
            <a:off x="1035050" y="5443538"/>
            <a:ext cx="4146550" cy="500062"/>
            <a:chOff x="652" y="3429"/>
            <a:chExt cx="2612" cy="315"/>
          </a:xfrm>
        </p:grpSpPr>
        <p:sp>
          <p:nvSpPr>
            <p:cNvPr id="117818" name="Text Box 59"/>
            <p:cNvSpPr txBox="1"/>
            <p:nvPr/>
          </p:nvSpPr>
          <p:spPr>
            <a:xfrm>
              <a:off x="652" y="3429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1 . 1 0 1 0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19" name="Text Box 60"/>
            <p:cNvSpPr txBox="1"/>
            <p:nvPr/>
          </p:nvSpPr>
          <p:spPr>
            <a:xfrm>
              <a:off x="1804" y="3429"/>
              <a:ext cx="6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0 1 1 0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7820" name="Group 61"/>
            <p:cNvGrpSpPr/>
            <p:nvPr/>
          </p:nvGrpSpPr>
          <p:grpSpPr>
            <a:xfrm>
              <a:off x="2870" y="3456"/>
              <a:ext cx="394" cy="288"/>
              <a:chOff x="3216" y="780"/>
              <a:chExt cx="394" cy="288"/>
            </a:xfrm>
          </p:grpSpPr>
          <p:sp>
            <p:nvSpPr>
              <p:cNvPr id="117821" name="Text Box 62"/>
              <p:cNvSpPr txBox="1"/>
              <p:nvPr/>
            </p:nvSpPr>
            <p:spPr>
              <a:xfrm>
                <a:off x="3398" y="780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400" dirty="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822" name="Line 63"/>
              <p:cNvSpPr/>
              <p:nvPr/>
            </p:nvSpPr>
            <p:spPr>
              <a:xfrm flipH="1">
                <a:off x="3216" y="917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miter/>
                <a:headEnd type="none" w="med" len="med"/>
                <a:tailEnd type="stealth" w="med" len="med"/>
              </a:ln>
            </p:spPr>
          </p:sp>
        </p:grpSp>
      </p:grpSp>
      <p:grpSp>
        <p:nvGrpSpPr>
          <p:cNvPr id="16" name="Group 64"/>
          <p:cNvGrpSpPr/>
          <p:nvPr/>
        </p:nvGrpSpPr>
        <p:grpSpPr>
          <a:xfrm>
            <a:off x="1035050" y="3984625"/>
            <a:ext cx="5594350" cy="457200"/>
            <a:chOff x="652" y="2510"/>
            <a:chExt cx="3524" cy="288"/>
          </a:xfrm>
        </p:grpSpPr>
        <p:sp>
          <p:nvSpPr>
            <p:cNvPr id="117824" name="Text Box 65"/>
            <p:cNvSpPr txBox="1"/>
            <p:nvPr/>
          </p:nvSpPr>
          <p:spPr>
            <a:xfrm>
              <a:off x="652" y="2510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0 . 0 1 0 1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25" name="Text Box 66"/>
            <p:cNvSpPr txBox="1"/>
            <p:nvPr/>
          </p:nvSpPr>
          <p:spPr>
            <a:xfrm>
              <a:off x="2092" y="2510"/>
              <a:ext cx="3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26" name="Text Box 67"/>
            <p:cNvSpPr txBox="1"/>
            <p:nvPr/>
          </p:nvSpPr>
          <p:spPr>
            <a:xfrm>
              <a:off x="2813" y="2544"/>
              <a:ext cx="136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余数为正，上商 1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68"/>
          <p:cNvGrpSpPr/>
          <p:nvPr/>
        </p:nvGrpSpPr>
        <p:grpSpPr>
          <a:xfrm>
            <a:off x="1035050" y="6172200"/>
            <a:ext cx="5594350" cy="473075"/>
            <a:chOff x="652" y="3888"/>
            <a:chExt cx="3524" cy="298"/>
          </a:xfrm>
        </p:grpSpPr>
        <p:sp>
          <p:nvSpPr>
            <p:cNvPr id="117828" name="Text Box 69"/>
            <p:cNvSpPr txBox="1"/>
            <p:nvPr/>
          </p:nvSpPr>
          <p:spPr>
            <a:xfrm>
              <a:off x="652" y="3888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0 . 0 1 1 1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29" name="Text Box 70"/>
            <p:cNvSpPr txBox="1"/>
            <p:nvPr/>
          </p:nvSpPr>
          <p:spPr>
            <a:xfrm>
              <a:off x="1804" y="3888"/>
              <a:ext cx="69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0 1 1 0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30" name="Text Box 71"/>
            <p:cNvSpPr txBox="1"/>
            <p:nvPr/>
          </p:nvSpPr>
          <p:spPr>
            <a:xfrm>
              <a:off x="2813" y="3936"/>
              <a:ext cx="136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余数为正，上商 1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Group 72"/>
          <p:cNvGrpSpPr/>
          <p:nvPr/>
        </p:nvGrpSpPr>
        <p:grpSpPr>
          <a:xfrm>
            <a:off x="1035050" y="5078413"/>
            <a:ext cx="5594350" cy="457200"/>
            <a:chOff x="652" y="3199"/>
            <a:chExt cx="3524" cy="288"/>
          </a:xfrm>
        </p:grpSpPr>
        <p:sp>
          <p:nvSpPr>
            <p:cNvPr id="117832" name="Text Box 73"/>
            <p:cNvSpPr txBox="1"/>
            <p:nvPr/>
          </p:nvSpPr>
          <p:spPr>
            <a:xfrm>
              <a:off x="652" y="3199"/>
              <a:ext cx="8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1 . 1 1 0 1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33" name="Text Box 74"/>
            <p:cNvSpPr txBox="1"/>
            <p:nvPr/>
          </p:nvSpPr>
          <p:spPr>
            <a:xfrm>
              <a:off x="1948" y="3199"/>
              <a:ext cx="5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0 1 1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834" name="Text Box 75"/>
            <p:cNvSpPr txBox="1"/>
            <p:nvPr/>
          </p:nvSpPr>
          <p:spPr>
            <a:xfrm>
              <a:off x="2813" y="3216"/>
              <a:ext cx="136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余数为负，上商 0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7836" name="Text Box 76"/>
          <p:cNvSpPr txBox="1"/>
          <p:nvPr/>
        </p:nvSpPr>
        <p:spPr>
          <a:xfrm>
            <a:off x="7239000" y="1108075"/>
            <a:ext cx="18684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1.1011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37" name="Text Box 77"/>
          <p:cNvSpPr txBox="1"/>
          <p:nvPr/>
        </p:nvSpPr>
        <p:spPr>
          <a:xfrm>
            <a:off x="7086600" y="2667000"/>
            <a:ext cx="20034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0.1101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38" name="Text Box 78"/>
          <p:cNvSpPr txBox="1"/>
          <p:nvPr/>
        </p:nvSpPr>
        <p:spPr>
          <a:xfrm>
            <a:off x="6934200" y="3187700"/>
            <a:ext cx="2155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[–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1.0011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39" name="Text Box 79"/>
          <p:cNvSpPr txBox="1"/>
          <p:nvPr/>
        </p:nvSpPr>
        <p:spPr>
          <a:xfrm>
            <a:off x="7239000" y="1627188"/>
            <a:ext cx="1851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1.1101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40" name="Text Box 80"/>
          <p:cNvSpPr txBox="1"/>
          <p:nvPr/>
        </p:nvSpPr>
        <p:spPr>
          <a:xfrm>
            <a:off x="3778250" y="28908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41" name="Text Box 81"/>
          <p:cNvSpPr txBox="1"/>
          <p:nvPr/>
        </p:nvSpPr>
        <p:spPr>
          <a:xfrm>
            <a:off x="3778250" y="39846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42" name="Text Box 82"/>
          <p:cNvSpPr txBox="1"/>
          <p:nvPr/>
        </p:nvSpPr>
        <p:spPr>
          <a:xfrm>
            <a:off x="3778250" y="50784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43" name="Text Box 83"/>
          <p:cNvSpPr txBox="1"/>
          <p:nvPr/>
        </p:nvSpPr>
        <p:spPr>
          <a:xfrm>
            <a:off x="3778250" y="61722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44" name="AutoShape 84"/>
          <p:cNvSpPr/>
          <p:nvPr/>
        </p:nvSpPr>
        <p:spPr>
          <a:xfrm>
            <a:off x="80963" y="2817813"/>
            <a:ext cx="755650" cy="771525"/>
          </a:xfrm>
          <a:prstGeom prst="wedgeRoundRectCallout">
            <a:avLst>
              <a:gd name="adj1" fmla="val 89958"/>
              <a:gd name="adj2" fmla="val 36250"/>
              <a:gd name="adj3" fmla="val 16667"/>
            </a:avLst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逻辑左移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46" name="Text Box 86"/>
          <p:cNvSpPr txBox="1"/>
          <p:nvPr/>
        </p:nvSpPr>
        <p:spPr>
          <a:xfrm>
            <a:off x="7086600" y="2147888"/>
            <a:ext cx="2020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*]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0.1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011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47" name="AutoShape 87"/>
          <p:cNvSpPr/>
          <p:nvPr/>
        </p:nvSpPr>
        <p:spPr>
          <a:xfrm>
            <a:off x="79375" y="1773238"/>
            <a:ext cx="757238" cy="768350"/>
          </a:xfrm>
          <a:prstGeom prst="wedgeRoundRectCallout">
            <a:avLst>
              <a:gd name="adj1" fmla="val 89958"/>
              <a:gd name="adj2" fmla="val 36250"/>
              <a:gd name="adj3" fmla="val 16667"/>
            </a:avLst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逻辑左移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48" name="AutoShape 88"/>
          <p:cNvSpPr/>
          <p:nvPr/>
        </p:nvSpPr>
        <p:spPr>
          <a:xfrm>
            <a:off x="79375" y="3933825"/>
            <a:ext cx="757238" cy="768350"/>
          </a:xfrm>
          <a:prstGeom prst="wedgeRoundRectCallout">
            <a:avLst>
              <a:gd name="adj1" fmla="val 89958"/>
              <a:gd name="adj2" fmla="val 36250"/>
              <a:gd name="adj3" fmla="val 16667"/>
            </a:avLst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逻辑左移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49" name="AutoShape 89"/>
          <p:cNvSpPr/>
          <p:nvPr/>
        </p:nvSpPr>
        <p:spPr>
          <a:xfrm>
            <a:off x="79375" y="5037138"/>
            <a:ext cx="757238" cy="768350"/>
          </a:xfrm>
          <a:prstGeom prst="wedgeRoundRectCallout">
            <a:avLst>
              <a:gd name="adj1" fmla="val 89958"/>
              <a:gd name="adj2" fmla="val 36250"/>
              <a:gd name="adj3" fmla="val 16667"/>
            </a:avLst>
          </a:prstGeom>
          <a:noFill/>
          <a:ln w="1905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逻辑左移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51" name="Text Box 91"/>
          <p:cNvSpPr txBox="1"/>
          <p:nvPr/>
        </p:nvSpPr>
        <p:spPr>
          <a:xfrm>
            <a:off x="790575" y="1477963"/>
            <a:ext cx="468313" cy="3667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52" name="Text Box 92"/>
          <p:cNvSpPr txBox="1"/>
          <p:nvPr/>
        </p:nvSpPr>
        <p:spPr>
          <a:xfrm>
            <a:off x="790575" y="2565400"/>
            <a:ext cx="46831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53" name="Text Box 93"/>
          <p:cNvSpPr txBox="1"/>
          <p:nvPr/>
        </p:nvSpPr>
        <p:spPr>
          <a:xfrm>
            <a:off x="790575" y="3644900"/>
            <a:ext cx="46831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54" name="Text Box 94"/>
          <p:cNvSpPr txBox="1"/>
          <p:nvPr/>
        </p:nvSpPr>
        <p:spPr>
          <a:xfrm>
            <a:off x="790575" y="4724400"/>
            <a:ext cx="46831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55" name="Text Box 95"/>
          <p:cNvSpPr txBox="1"/>
          <p:nvPr/>
        </p:nvSpPr>
        <p:spPr>
          <a:xfrm>
            <a:off x="790575" y="5870575"/>
            <a:ext cx="468313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853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6.3.4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75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5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75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5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5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75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5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5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5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5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5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1" dur="500"/>
                                        <p:tgtEl>
                                          <p:spTgt spid="75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5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75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75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75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8" dur="500"/>
                                        <p:tgtEl>
                                          <p:spTgt spid="75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5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5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75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75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75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5" dur="500"/>
                                        <p:tgtEl>
                                          <p:spTgt spid="75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75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75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75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75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75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2" dur="500"/>
                                        <p:tgtEl>
                                          <p:spTgt spid="75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75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70" grpId="0"/>
      <p:bldP spid="757772" grpId="0"/>
      <p:bldP spid="757773" grpId="0"/>
      <p:bldP spid="757774" grpId="0"/>
      <p:bldP spid="757775" grpId="0"/>
      <p:bldP spid="757776" grpId="0"/>
      <p:bldP spid="757777" grpId="0"/>
      <p:bldP spid="757779" grpId="0"/>
      <p:bldP spid="757786" grpId="0"/>
      <p:bldP spid="757787" grpId="0"/>
      <p:bldP spid="757797" grpId="0"/>
      <p:bldP spid="757803" grpId="0"/>
      <p:bldP spid="757810" grpId="0"/>
      <p:bldP spid="757811" grpId="0"/>
      <p:bldP spid="757836" grpId="0"/>
      <p:bldP spid="757837" grpId="0"/>
      <p:bldP spid="757838" grpId="0"/>
      <p:bldP spid="757839" grpId="0"/>
      <p:bldP spid="757840" grpId="0"/>
      <p:bldP spid="757841" grpId="0"/>
      <p:bldP spid="757842" grpId="0"/>
      <p:bldP spid="757843" grpId="0"/>
      <p:bldP spid="757844" grpId="0" animBg="1"/>
      <p:bldP spid="757846" grpId="0"/>
      <p:bldP spid="757847" grpId="0" animBg="1"/>
      <p:bldP spid="757848" grpId="0" animBg="1"/>
      <p:bldP spid="757849" grpId="0" animBg="1"/>
      <p:bldP spid="757851" grpId="0"/>
      <p:bldP spid="757852" grpId="0"/>
      <p:bldP spid="757853" grpId="0"/>
      <p:bldP spid="757854" grpId="0"/>
      <p:bldP spid="757855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2"/>
          <p:cNvGrpSpPr/>
          <p:nvPr/>
        </p:nvGrpSpPr>
        <p:grpSpPr>
          <a:xfrm>
            <a:off x="1228725" y="1323975"/>
            <a:ext cx="3259138" cy="519113"/>
            <a:chOff x="624" y="720"/>
            <a:chExt cx="2053" cy="327"/>
          </a:xfrm>
        </p:grpSpPr>
        <p:sp>
          <p:nvSpPr>
            <p:cNvPr id="118786" name="Text Box 3"/>
            <p:cNvSpPr txBox="1"/>
            <p:nvPr/>
          </p:nvSpPr>
          <p:spPr>
            <a:xfrm>
              <a:off x="624" y="720"/>
              <a:ext cx="20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①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    </a:t>
              </a: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= 0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787" name="AutoShape 4"/>
            <p:cNvSpPr/>
            <p:nvPr/>
          </p:nvSpPr>
          <p:spPr>
            <a:xfrm>
              <a:off x="1200" y="864"/>
              <a:ext cx="125" cy="125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788" name="AutoShape 5"/>
            <p:cNvSpPr/>
            <p:nvPr/>
          </p:nvSpPr>
          <p:spPr>
            <a:xfrm>
              <a:off x="1978" y="816"/>
              <a:ext cx="125" cy="125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1228725" y="1908175"/>
            <a:ext cx="2520950" cy="720725"/>
            <a:chOff x="624" y="1088"/>
            <a:chExt cx="1588" cy="454"/>
          </a:xfrm>
        </p:grpSpPr>
        <p:sp>
          <p:nvSpPr>
            <p:cNvPr id="118790" name="Text Box 7"/>
            <p:cNvSpPr txBox="1"/>
            <p:nvPr/>
          </p:nvSpPr>
          <p:spPr>
            <a:xfrm>
              <a:off x="624" y="1138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②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8791" name="Group 8"/>
            <p:cNvGrpSpPr/>
            <p:nvPr/>
          </p:nvGrpSpPr>
          <p:grpSpPr>
            <a:xfrm>
              <a:off x="1018" y="1088"/>
              <a:ext cx="308" cy="454"/>
              <a:chOff x="1056" y="1728"/>
              <a:chExt cx="308" cy="454"/>
            </a:xfrm>
          </p:grpSpPr>
          <p:sp>
            <p:nvSpPr>
              <p:cNvPr id="118792" name="Text Box 9"/>
              <p:cNvSpPr txBox="1"/>
              <p:nvPr/>
            </p:nvSpPr>
            <p:spPr>
              <a:xfrm>
                <a:off x="1056" y="1728"/>
                <a:ext cx="30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8793" name="Text Box 10"/>
              <p:cNvSpPr txBox="1"/>
              <p:nvPr/>
            </p:nvSpPr>
            <p:spPr>
              <a:xfrm>
                <a:off x="1056" y="1894"/>
                <a:ext cx="29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8794" name="Line 11"/>
              <p:cNvSpPr/>
              <p:nvPr/>
            </p:nvSpPr>
            <p:spPr>
              <a:xfrm>
                <a:off x="1070" y="1990"/>
                <a:ext cx="19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18795" name="Text Box 12"/>
            <p:cNvSpPr txBox="1"/>
            <p:nvPr/>
          </p:nvSpPr>
          <p:spPr>
            <a:xfrm>
              <a:off x="1296" y="1161"/>
              <a:ext cx="9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0.1101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847725" y="2543175"/>
            <a:ext cx="2878138" cy="738188"/>
            <a:chOff x="384" y="1488"/>
            <a:chExt cx="1813" cy="465"/>
          </a:xfrm>
        </p:grpSpPr>
        <p:sp>
          <p:nvSpPr>
            <p:cNvPr id="118797" name="Text Box 14"/>
            <p:cNvSpPr txBox="1"/>
            <p:nvPr/>
          </p:nvSpPr>
          <p:spPr>
            <a:xfrm>
              <a:off x="384" y="1626"/>
              <a:ext cx="181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∴            = 0.1101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18798" name="Group 15"/>
            <p:cNvGrpSpPr/>
            <p:nvPr/>
          </p:nvGrpSpPr>
          <p:grpSpPr>
            <a:xfrm>
              <a:off x="730" y="1488"/>
              <a:ext cx="619" cy="454"/>
              <a:chOff x="1085" y="1898"/>
              <a:chExt cx="619" cy="454"/>
            </a:xfrm>
          </p:grpSpPr>
          <p:sp>
            <p:nvSpPr>
              <p:cNvPr id="118799" name="Text Box 16"/>
              <p:cNvSpPr txBox="1"/>
              <p:nvPr/>
            </p:nvSpPr>
            <p:spPr>
              <a:xfrm>
                <a:off x="1085" y="1988"/>
                <a:ext cx="619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[    ]</a:t>
                </a:r>
                <a:r>
                  <a:rPr lang="zh-CN" altLang="en-US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原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8800" name="Group 17"/>
              <p:cNvGrpSpPr/>
              <p:nvPr/>
            </p:nvGrpSpPr>
            <p:grpSpPr>
              <a:xfrm>
                <a:off x="1219" y="1898"/>
                <a:ext cx="212" cy="454"/>
                <a:chOff x="1056" y="1728"/>
                <a:chExt cx="212" cy="454"/>
              </a:xfrm>
            </p:grpSpPr>
            <p:sp>
              <p:nvSpPr>
                <p:cNvPr id="118801" name="Text Box 18"/>
                <p:cNvSpPr txBox="1"/>
                <p:nvPr/>
              </p:nvSpPr>
              <p:spPr>
                <a:xfrm>
                  <a:off x="1056" y="1728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 sz="24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8802" name="Text Box 19"/>
                <p:cNvSpPr txBox="1"/>
                <p:nvPr/>
              </p:nvSpPr>
              <p:spPr>
                <a:xfrm>
                  <a:off x="1056" y="1894"/>
                  <a:ext cx="201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r>
                    <a:rPr lang="en-US" altLang="zh-CN" sz="2400" i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</a:t>
                  </a:r>
                  <a:endPara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8803" name="Line 20"/>
                <p:cNvSpPr/>
                <p:nvPr/>
              </p:nvSpPr>
              <p:spPr>
                <a:xfrm>
                  <a:off x="1070" y="1990"/>
                  <a:ext cx="190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758805" name="Text Box 21"/>
          <p:cNvSpPr txBox="1"/>
          <p:nvPr/>
        </p:nvSpPr>
        <p:spPr>
          <a:xfrm>
            <a:off x="2124075" y="3694113"/>
            <a:ext cx="2120900" cy="6080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35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上商 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805" name="Text Box 22"/>
          <p:cNvSpPr txBox="1"/>
          <p:nvPr/>
        </p:nvSpPr>
        <p:spPr>
          <a:xfrm>
            <a:off x="619125" y="439738"/>
            <a:ext cx="411480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例6.25  结果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8807" name="Text Box 23"/>
          <p:cNvSpPr txBox="1"/>
          <p:nvPr/>
        </p:nvSpPr>
        <p:spPr>
          <a:xfrm>
            <a:off x="1228725" y="377666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8808" name="Text Box 24"/>
          <p:cNvSpPr txBox="1"/>
          <p:nvPr/>
        </p:nvSpPr>
        <p:spPr>
          <a:xfrm>
            <a:off x="2124075" y="5718175"/>
            <a:ext cx="51847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用移位的次数判断除法是否结束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8809" name="Text Box 25"/>
          <p:cNvSpPr txBox="1"/>
          <p:nvPr/>
        </p:nvSpPr>
        <p:spPr>
          <a:xfrm>
            <a:off x="2124075" y="4371975"/>
            <a:ext cx="3070225" cy="6080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lnSpc>
                <a:spcPct val="135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第一次上商判溢出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8810" name="Text Box 26"/>
          <p:cNvSpPr txBox="1"/>
          <p:nvPr/>
        </p:nvSpPr>
        <p:spPr>
          <a:xfrm>
            <a:off x="2124075" y="5119688"/>
            <a:ext cx="37528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次，加 </a:t>
            </a:r>
            <a:r>
              <a:rPr lang="en-US" altLang="zh-CN" sz="2800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810" name="矩形 8"/>
          <p:cNvSpPr/>
          <p:nvPr/>
        </p:nvSpPr>
        <p:spPr>
          <a:xfrm>
            <a:off x="7926388" y="157163"/>
            <a:ext cx="984250" cy="5238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p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6.3.4</a:t>
            </a:r>
            <a:endParaRPr lang="zh-CN" altLang="en-US" sz="28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805" grpId="0"/>
      <p:bldP spid="758807" grpId="0"/>
      <p:bldP spid="758808" grpId="0"/>
      <p:bldP spid="758809" grpId="0"/>
      <p:bldP spid="758810" grpId="0"/>
    </p:bldLst>
  </p:timing>
</p:sld>
</file>

<file path=ppt/tags/tag1.xml><?xml version="1.0" encoding="utf-8"?>
<p:tagLst xmlns:p="http://schemas.openxmlformats.org/presentationml/2006/main">
  <p:tag name="KSO_WM_DOC_GUID" val="{68e55036-1d6a-4c13-9086-7ee36e92c058}"/>
  <p:tag name="COMMONDATA" val="eyJoZGlkIjoiZjM2Y2VjNDQxNTk2NTE2M2JkZjVmZTg1ZjA0MTkxNzUifQ=="/>
</p:tagLst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默认设计模板">
      <a:majorFont>
        <a:latin typeface="Arial"/>
        <a:ea typeface="隶书"/>
        <a:cs typeface="隶书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23126</Words>
  <Application>WPS 演示</Application>
  <PresentationFormat>全屏显示(4:3)</PresentationFormat>
  <Paragraphs>4230</Paragraphs>
  <Slides>119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119</vt:i4>
      </vt:variant>
    </vt:vector>
  </HeadingPairs>
  <TitlesOfParts>
    <vt:vector size="133" baseType="lpstr">
      <vt:lpstr>Arial</vt:lpstr>
      <vt:lpstr>宋体</vt:lpstr>
      <vt:lpstr>Wingdings</vt:lpstr>
      <vt:lpstr>隶书</vt:lpstr>
      <vt:lpstr>微软雅黑 Light</vt:lpstr>
      <vt:lpstr>Calibri</vt:lpstr>
      <vt:lpstr>Times New Roman</vt:lpstr>
      <vt:lpstr>微软雅黑</vt:lpstr>
      <vt:lpstr>Arial Unicode MS</vt:lpstr>
      <vt:lpstr>楷体_GB2312</vt:lpstr>
      <vt:lpstr>新宋体</vt:lpstr>
      <vt:lpstr>楷体_GB2312</vt:lpstr>
      <vt:lpstr>默认设计模板</vt:lpstr>
      <vt:lpstr>自定义设计方案</vt:lpstr>
      <vt:lpstr>第六章 计算机的运算方法</vt:lpstr>
      <vt:lpstr>6.1 无符号数和有符号数</vt:lpstr>
      <vt:lpstr>6.1.1 无符号数</vt:lpstr>
      <vt:lpstr>PowerPoint 演示文稿</vt:lpstr>
      <vt:lpstr>6.1.2 有符号数</vt:lpstr>
      <vt:lpstr>机器数与真值</vt:lpstr>
      <vt:lpstr>PowerPoint 演示文稿</vt:lpstr>
      <vt:lpstr>原码表示法</vt:lpstr>
      <vt:lpstr>原码整数定义</vt:lpstr>
      <vt:lpstr>原码小数定义</vt:lpstr>
      <vt:lpstr>PowerPoint 演示文稿</vt:lpstr>
      <vt:lpstr>PowerPoint 演示文稿</vt:lpstr>
      <vt:lpstr>小结</vt:lpstr>
      <vt:lpstr>补码表示法</vt:lpstr>
      <vt:lpstr>补数的概念</vt:lpstr>
      <vt:lpstr>PowerPoint 演示文稿</vt:lpstr>
      <vt:lpstr>整数补码的定义</vt:lpstr>
      <vt:lpstr>小数补码的定义</vt:lpstr>
      <vt:lpstr>变形补码定义</vt:lpstr>
      <vt:lpstr>求补码的快捷方式</vt:lpstr>
      <vt:lpstr>PowerPoint 演示文稿</vt:lpstr>
      <vt:lpstr>PowerPoint 演示文稿</vt:lpstr>
      <vt:lpstr>PowerPoint 演示文稿</vt:lpstr>
      <vt:lpstr>反码表示法</vt:lpstr>
      <vt:lpstr>整数反码的定义</vt:lpstr>
      <vt:lpstr>小数反码的定义</vt:lpstr>
      <vt:lpstr>PowerPoint 演示文稿</vt:lpstr>
      <vt:lpstr>原码、补码和反码的特点</vt:lpstr>
      <vt:lpstr>PowerPoint 演示文稿</vt:lpstr>
      <vt:lpstr>PowerPoint 演示文稿</vt:lpstr>
      <vt:lpstr>移码表示法</vt:lpstr>
      <vt:lpstr>PowerPoint 演示文稿</vt:lpstr>
      <vt:lpstr>移码的定义</vt:lpstr>
      <vt:lpstr>移码和补码的比较</vt:lpstr>
      <vt:lpstr>真值、补码和移码的对照表</vt:lpstr>
      <vt:lpstr>移码的特点</vt:lpstr>
      <vt:lpstr>6.2 数的定点表示和浮点表示</vt:lpstr>
      <vt:lpstr>6.2.1 定点表示</vt:lpstr>
      <vt:lpstr>6.2.1 定点表示</vt:lpstr>
      <vt:lpstr>6.2.2 浮点表示</vt:lpstr>
      <vt:lpstr>概述</vt:lpstr>
      <vt:lpstr>PowerPoint 演示文稿</vt:lpstr>
      <vt:lpstr>浮点数的表示形式</vt:lpstr>
      <vt:lpstr>浮点数的表示形式</vt:lpstr>
      <vt:lpstr>浮点数的表示范围</vt:lpstr>
      <vt:lpstr>PowerPoint 演示文稿</vt:lpstr>
      <vt:lpstr>浮点数的规格化</vt:lpstr>
      <vt:lpstr>PowerPoint 演示文稿</vt:lpstr>
      <vt:lpstr>PowerPoint 演示文稿</vt:lpstr>
      <vt:lpstr>6.2.3 定点数和浮点数的比较</vt:lpstr>
      <vt:lpstr>PowerPoint 演示文稿</vt:lpstr>
      <vt:lpstr>PowerPoint 演示文稿</vt:lpstr>
      <vt:lpstr>PowerPoint 演示文稿</vt:lpstr>
      <vt:lpstr>PowerPoint 演示文稿</vt:lpstr>
      <vt:lpstr>6.3 定点运算</vt:lpstr>
      <vt:lpstr>6.3.1 移位运算</vt:lpstr>
      <vt:lpstr>移位的意义</vt:lpstr>
      <vt:lpstr>算术移位规则</vt:lpstr>
      <vt:lpstr>结论</vt:lpstr>
      <vt:lpstr>PowerPoint 演示文稿</vt:lpstr>
      <vt:lpstr>PowerPoint 演示文稿</vt:lpstr>
      <vt:lpstr>PowerPoint 演示文稿</vt:lpstr>
      <vt:lpstr>算术移位的硬件实现</vt:lpstr>
      <vt:lpstr>算术移位和逻辑移位的区别</vt:lpstr>
      <vt:lpstr>6.3.2 加法与减法运算</vt:lpstr>
      <vt:lpstr>补码加减法运算公式</vt:lpstr>
      <vt:lpstr>补码加减法运算公式</vt:lpstr>
      <vt:lpstr>PowerPoint 演示文稿</vt:lpstr>
      <vt:lpstr>PowerPoint 演示文稿</vt:lpstr>
      <vt:lpstr>单符号位溢出判断</vt:lpstr>
      <vt:lpstr>单符号位溢出判断</vt:lpstr>
      <vt:lpstr>两位符号位溢出判断</vt:lpstr>
      <vt:lpstr>补码加减法的硬件配置</vt:lpstr>
      <vt:lpstr>补码 加减法运算 控制 流程</vt:lpstr>
      <vt:lpstr>6.3.3 乘法运算</vt:lpstr>
      <vt:lpstr>分析笔算乘法</vt:lpstr>
      <vt:lpstr>PowerPoint 演示文稿</vt:lpstr>
      <vt:lpstr>PowerPoint 演示文稿</vt:lpstr>
      <vt:lpstr>PowerPoint 演示文稿</vt:lpstr>
      <vt:lpstr>原码乘法</vt:lpstr>
      <vt:lpstr>(1) 原码一位乘运算规则</vt:lpstr>
      <vt:lpstr>(2) 原码一位乘递推公式</vt:lpstr>
      <vt:lpstr>PowerPoint 演示文稿</vt:lpstr>
      <vt:lpstr>PowerPoint 演示文稿</vt:lpstr>
      <vt:lpstr>(3) 原码一位乘的硬件配置</vt:lpstr>
      <vt:lpstr>(4) 原码两位乘</vt:lpstr>
      <vt:lpstr>(5) 原码两位乘运算规则</vt:lpstr>
      <vt:lpstr>PowerPoint 演示文稿</vt:lpstr>
      <vt:lpstr>PowerPoint 演示文稿</vt:lpstr>
      <vt:lpstr>(6) 原码两位乘和原码一位乘比较</vt:lpstr>
      <vt:lpstr>6.3.4 除法运算</vt:lpstr>
      <vt:lpstr>1. 分析笔算除法</vt:lpstr>
      <vt:lpstr>2. 笔算除法和机器除法的比较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(3) 原码加减交替除法硬件配置</vt:lpstr>
      <vt:lpstr>6.4 浮点四则运算</vt:lpstr>
      <vt:lpstr>6.4.1 浮点加减运算</vt:lpstr>
      <vt:lpstr>1. 对阶</vt:lpstr>
      <vt:lpstr>1. 对阶</vt:lpstr>
      <vt:lpstr>PowerPoint 演示文稿</vt:lpstr>
      <vt:lpstr>2. 尾数求和</vt:lpstr>
      <vt:lpstr>PowerPoint 演示文稿</vt:lpstr>
      <vt:lpstr>特例</vt:lpstr>
      <vt:lpstr>PowerPoint 演示文稿</vt:lpstr>
      <vt:lpstr>PowerPoint 演示文稿</vt:lpstr>
      <vt:lpstr>PowerPoint 演示文稿</vt:lpstr>
      <vt:lpstr>4. 舍入</vt:lpstr>
      <vt:lpstr>PowerPoint 演示文稿</vt:lpstr>
      <vt:lpstr>PowerPoint 演示文稿</vt:lpstr>
      <vt:lpstr>PowerPoint 演示文稿</vt:lpstr>
      <vt:lpstr>PowerPoint 演示文稿</vt:lpstr>
      <vt:lpstr>6.4.3 浮点运算所需的硬件配置</vt:lpstr>
      <vt:lpstr>6.5 算术逻辑单元</vt:lpstr>
      <vt:lpstr>6.5.1 ALU电路</vt:lpstr>
    </vt:vector>
  </TitlesOfParts>
  <Company>3h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本章主要介绍计算机的组成概貌及工作原理，旨在使读者对计算机总体结构有个概括的了解，为深入学习以后各章打下基础。</dc:title>
  <dc:creator>vaio</dc:creator>
  <cp:lastModifiedBy>李剑雄</cp:lastModifiedBy>
  <cp:revision>223</cp:revision>
  <dcterms:created xsi:type="dcterms:W3CDTF">2002-12-19T02:40:00Z</dcterms:created>
  <dcterms:modified xsi:type="dcterms:W3CDTF">2022-09-28T01:46:48Z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B21CCF03EB354936A38C4D87D4040ED9</vt:lpwstr>
  </property>
</Properties>
</file>