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22"/>
  </p:notesMasterIdLst>
  <p:sldIdLst>
    <p:sldId id="383" r:id="rId4"/>
    <p:sldId id="538" r:id="rId5"/>
    <p:sldId id="539" r:id="rId6"/>
    <p:sldId id="540" r:id="rId7"/>
    <p:sldId id="541" r:id="rId8"/>
    <p:sldId id="542" r:id="rId9"/>
    <p:sldId id="543" r:id="rId10"/>
    <p:sldId id="544" r:id="rId11"/>
    <p:sldId id="545" r:id="rId12"/>
    <p:sldId id="546" r:id="rId13"/>
    <p:sldId id="389" r:id="rId14"/>
    <p:sldId id="390" r:id="rId15"/>
    <p:sldId id="547" r:id="rId16"/>
    <p:sldId id="391" r:id="rId17"/>
    <p:sldId id="392" r:id="rId18"/>
    <p:sldId id="393" r:id="rId19"/>
    <p:sldId id="395" r:id="rId20"/>
    <p:sldId id="1091" r:id="rId21"/>
    <p:sldId id="1092" r:id="rId23"/>
    <p:sldId id="549" r:id="rId24"/>
    <p:sldId id="399" r:id="rId25"/>
    <p:sldId id="579" r:id="rId26"/>
    <p:sldId id="580" r:id="rId27"/>
    <p:sldId id="675" r:id="rId28"/>
    <p:sldId id="609" r:id="rId29"/>
    <p:sldId id="581" r:id="rId30"/>
    <p:sldId id="582" r:id="rId31"/>
    <p:sldId id="583" r:id="rId32"/>
    <p:sldId id="610" r:id="rId33"/>
    <p:sldId id="584" r:id="rId34"/>
    <p:sldId id="644" r:id="rId35"/>
    <p:sldId id="611" r:id="rId36"/>
    <p:sldId id="585" r:id="rId37"/>
    <p:sldId id="586" r:id="rId38"/>
    <p:sldId id="587" r:id="rId39"/>
    <p:sldId id="588" r:id="rId40"/>
    <p:sldId id="589" r:id="rId41"/>
    <p:sldId id="590" r:id="rId42"/>
    <p:sldId id="592" r:id="rId43"/>
    <p:sldId id="612" r:id="rId44"/>
    <p:sldId id="593" r:id="rId45"/>
    <p:sldId id="594" r:id="rId46"/>
    <p:sldId id="595" r:id="rId47"/>
    <p:sldId id="598" r:id="rId48"/>
    <p:sldId id="599" r:id="rId49"/>
    <p:sldId id="1226" r:id="rId50"/>
    <p:sldId id="1223" r:id="rId51"/>
    <p:sldId id="1224" r:id="rId52"/>
    <p:sldId id="600" r:id="rId53"/>
    <p:sldId id="662" r:id="rId54"/>
    <p:sldId id="663" r:id="rId55"/>
    <p:sldId id="664" r:id="rId56"/>
    <p:sldId id="1225" r:id="rId57"/>
    <p:sldId id="601" r:id="rId58"/>
    <p:sldId id="1227" r:id="rId59"/>
    <p:sldId id="1228" r:id="rId60"/>
    <p:sldId id="1229" r:id="rId61"/>
    <p:sldId id="1230" r:id="rId62"/>
    <p:sldId id="1231" r:id="rId63"/>
    <p:sldId id="1232" r:id="rId64"/>
    <p:sldId id="603" r:id="rId65"/>
    <p:sldId id="1233" r:id="rId66"/>
    <p:sldId id="1234" r:id="rId67"/>
    <p:sldId id="430" r:id="rId68"/>
    <p:sldId id="431" r:id="rId69"/>
    <p:sldId id="432" r:id="rId70"/>
    <p:sldId id="434" r:id="rId71"/>
    <p:sldId id="613" r:id="rId72"/>
    <p:sldId id="435" r:id="rId73"/>
    <p:sldId id="614" r:id="rId74"/>
    <p:sldId id="436" r:id="rId75"/>
    <p:sldId id="615" r:id="rId76"/>
    <p:sldId id="437" r:id="rId77"/>
    <p:sldId id="438" r:id="rId78"/>
    <p:sldId id="439" r:id="rId79"/>
    <p:sldId id="440" r:id="rId80"/>
    <p:sldId id="442" r:id="rId81"/>
    <p:sldId id="441" r:id="rId82"/>
    <p:sldId id="443" r:id="rId83"/>
    <p:sldId id="444" r:id="rId84"/>
    <p:sldId id="445" r:id="rId85"/>
    <p:sldId id="446" r:id="rId86"/>
    <p:sldId id="616" r:id="rId87"/>
    <p:sldId id="617" r:id="rId88"/>
    <p:sldId id="618" r:id="rId89"/>
    <p:sldId id="619" r:id="rId90"/>
    <p:sldId id="620" r:id="rId91"/>
    <p:sldId id="452" r:id="rId92"/>
    <p:sldId id="454" r:id="rId93"/>
    <p:sldId id="676" r:id="rId94"/>
    <p:sldId id="455" r:id="rId95"/>
    <p:sldId id="456" r:id="rId96"/>
    <p:sldId id="457" r:id="rId97"/>
    <p:sldId id="458" r:id="rId98"/>
    <p:sldId id="459" r:id="rId99"/>
    <p:sldId id="460" r:id="rId100"/>
    <p:sldId id="461" r:id="rId101"/>
    <p:sldId id="462" r:id="rId102"/>
    <p:sldId id="463" r:id="rId103"/>
    <p:sldId id="465" r:id="rId104"/>
    <p:sldId id="466" r:id="rId105"/>
    <p:sldId id="490" r:id="rId106"/>
    <p:sldId id="677" r:id="rId107"/>
    <p:sldId id="624" r:id="rId108"/>
    <p:sldId id="625" r:id="rId109"/>
    <p:sldId id="626" r:id="rId110"/>
    <p:sldId id="627" r:id="rId111"/>
    <p:sldId id="632" r:id="rId112"/>
    <p:sldId id="633" r:id="rId113"/>
    <p:sldId id="634" r:id="rId114"/>
    <p:sldId id="635" r:id="rId115"/>
    <p:sldId id="636" r:id="rId116"/>
    <p:sldId id="687" r:id="rId117"/>
    <p:sldId id="688" r:id="rId118"/>
    <p:sldId id="678" r:id="rId119"/>
    <p:sldId id="679" r:id="rId120"/>
    <p:sldId id="680" r:id="rId121"/>
    <p:sldId id="683" r:id="rId122"/>
    <p:sldId id="684" r:id="rId123"/>
  </p:sldIdLst>
  <p:sldSz cx="9144000" cy="6858000" type="screen4x3"/>
  <p:notesSz cx="6858000" cy="9144000"/>
  <p:custDataLst>
    <p:tags r:id="rId127"/>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9BB"/>
    <a:srgbClr val="0000FF"/>
    <a:srgbClr val="3167CF"/>
    <a:srgbClr val="000066"/>
    <a:srgbClr val="800000"/>
    <a:srgbClr val="333399"/>
    <a:srgbClr val="9900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7"/>
    <p:restoredTop sz="94660"/>
  </p:normalViewPr>
  <p:slideViewPr>
    <p:cSldViewPr showGuides="1">
      <p:cViewPr varScale="1">
        <p:scale>
          <a:sx n="93" d="100"/>
          <a:sy n="93" d="100"/>
        </p:scale>
        <p:origin x="682" y="77"/>
      </p:cViewPr>
      <p:guideLst>
        <p:guide orient="horz" pos="2178"/>
        <p:guide pos="284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7" Type="http://schemas.openxmlformats.org/officeDocument/2006/relationships/tags" Target="tags/tag1.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0"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8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0114" name="幻灯片图像占位符 90113"/>
          <p:cNvSpPr>
            <a:spLocks noGrp="1" noRot="1" noTextEdit="1"/>
          </p:cNvSpPr>
          <p:nvPr>
            <p:ph type="sldImg"/>
          </p:nvPr>
        </p:nvSpPr>
        <p:spPr>
          <a:xfrm>
            <a:off x="1139825" y="682625"/>
            <a:ext cx="4572000" cy="3429000"/>
          </a:xfrm>
        </p:spPr>
      </p:sp>
      <p:sp>
        <p:nvSpPr>
          <p:cNvPr id="90115" name="文本占位符 90114"/>
          <p:cNvSpPr>
            <a:spLocks noGrp="1" noRot="1"/>
          </p:cNvSpPr>
          <p:nvPr>
            <p:ph type="body"/>
          </p:nvPr>
        </p:nvSpPr>
        <p:spPr>
          <a:xfrm>
            <a:off x="682625" y="4340225"/>
            <a:ext cx="5486400" cy="4114800"/>
          </a:xfrm>
        </p:spPr>
        <p:txBody>
          <a:bodyPr anchor="ctr"/>
          <a:p>
            <a:pPr lvl="0" indent="0"/>
            <a:r>
              <a:rPr lang="zh-CN" altLang="en-US"/>
              <a:t>设存储器模块数为</a:t>
            </a:r>
            <a:r>
              <a:rPr lang="en-US" altLang="zh-CN"/>
              <a:t>n</a:t>
            </a:r>
            <a:r>
              <a:rPr lang="zh-CN" altLang="en-US"/>
              <a:t>，存取周期为</a:t>
            </a:r>
            <a:r>
              <a:rPr lang="en-US" altLang="zh-CN"/>
              <a:t>T</a:t>
            </a:r>
            <a:r>
              <a:rPr lang="zh-CN" altLang="en-US"/>
              <a:t>，总线传输周期为</a:t>
            </a:r>
            <a:r>
              <a:rPr lang="en-US" altLang="zh-CN"/>
              <a:t>t</a:t>
            </a:r>
            <a:r>
              <a:rPr lang="zh-CN" altLang="en-US"/>
              <a:t>，则该方式应满足</a:t>
            </a:r>
            <a:r>
              <a:rPr lang="en-US" altLang="zh-CN"/>
              <a:t>T=nt</a:t>
            </a:r>
            <a:endParaRPr lang="en-US" altLang="zh-CN"/>
          </a:p>
          <a:p>
            <a:pPr lvl="0" indent="0"/>
            <a:r>
              <a:rPr lang="zh-CN" altLang="en-US"/>
              <a:t>设存储器模块数为</a:t>
            </a:r>
            <a:r>
              <a:rPr lang="en-US" altLang="zh-CN"/>
              <a:t>n</a:t>
            </a:r>
            <a:r>
              <a:rPr lang="zh-CN" altLang="en-US"/>
              <a:t>，存取周期为</a:t>
            </a:r>
            <a:r>
              <a:rPr lang="en-US" altLang="zh-CN"/>
              <a:t>T</a:t>
            </a:r>
            <a:r>
              <a:rPr lang="zh-CN" altLang="en-US"/>
              <a:t>，总线传输周期为</a:t>
            </a:r>
            <a:r>
              <a:rPr lang="en-US" altLang="zh-CN"/>
              <a:t>t</a:t>
            </a:r>
            <a:r>
              <a:rPr lang="zh-CN" altLang="en-US"/>
              <a:t>，则该方式应满足</a:t>
            </a:r>
            <a:r>
              <a:rPr lang="en-US" altLang="zh-CN"/>
              <a:t>T=nt</a:t>
            </a:r>
            <a:endParaRPr lang="en-US" altLang="zh-CN"/>
          </a:p>
          <a:p>
            <a:pPr lvl="0" indent="0"/>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2BE7A0-DAE6-453F-AE29-7A57DA3951FD}" type="slidenum">
              <a:rPr lang="en-US" altLang="zh-CN"/>
            </a:fld>
            <a:endParaRPr lang="en-US" altLang="zh-CN"/>
          </a:p>
        </p:txBody>
      </p:sp>
      <p:sp>
        <p:nvSpPr>
          <p:cNvPr id="345091"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5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EE5230-A8FC-4897-ACFF-32319BBCB73F}" type="slidenum">
              <a:rPr lang="en-US" altLang="zh-CN"/>
            </a:fld>
            <a:endParaRPr lang="en-US" altLang="zh-CN"/>
          </a:p>
        </p:txBody>
      </p:sp>
      <p:sp>
        <p:nvSpPr>
          <p:cNvPr id="346115"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6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7554"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3DA7CE-0DF8-4943-AE16-62D08191BDFC}" type="slidenum">
              <a:rPr lang="en-US" altLang="zh-CN"/>
            </a:fld>
            <a:endParaRPr lang="en-US" altLang="zh-CN"/>
          </a:p>
        </p:txBody>
      </p:sp>
      <p:sp>
        <p:nvSpPr>
          <p:cNvPr id="347139"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7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2F5D77-3C1B-4437-B89F-3CB121E433CF}" type="slidenum">
              <a:rPr lang="en-US" altLang="zh-CN"/>
            </a:fld>
            <a:endParaRPr lang="en-US" altLang="zh-CN"/>
          </a:p>
        </p:txBody>
      </p:sp>
      <p:sp>
        <p:nvSpPr>
          <p:cNvPr id="348163"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2162" name="幻灯片图像占位符 92161"/>
          <p:cNvSpPr>
            <a:spLocks noGrp="1" noRot="1" noTextEdit="1"/>
          </p:cNvSpPr>
          <p:nvPr>
            <p:ph type="sldImg"/>
          </p:nvPr>
        </p:nvSpPr>
        <p:spPr>
          <a:xfrm>
            <a:off x="1139825" y="682625"/>
            <a:ext cx="4572000" cy="3429000"/>
          </a:xfrm>
        </p:spPr>
      </p:sp>
      <p:sp>
        <p:nvSpPr>
          <p:cNvPr id="92163" name="文本占位符 92162"/>
          <p:cNvSpPr>
            <a:spLocks noGrp="1" noRot="1"/>
          </p:cNvSpPr>
          <p:nvPr>
            <p:ph type="body"/>
          </p:nvPr>
        </p:nvSpPr>
        <p:spPr>
          <a:xfrm>
            <a:off x="682625" y="4340225"/>
            <a:ext cx="5486400" cy="4114800"/>
          </a:xfrm>
        </p:spPr>
        <p:txBody>
          <a:bodyPr anchor="ctr"/>
          <a:p>
            <a:pPr lvl="0" indent="0"/>
            <a:r>
              <a:rPr lang="zh-CN" altLang="en-US"/>
              <a:t>设存储器模块数为</a:t>
            </a:r>
            <a:r>
              <a:rPr lang="en-US" altLang="zh-CN"/>
              <a:t>n</a:t>
            </a:r>
            <a:r>
              <a:rPr lang="zh-CN" altLang="en-US"/>
              <a:t>，存取周期为</a:t>
            </a:r>
            <a:r>
              <a:rPr lang="en-US" altLang="zh-CN"/>
              <a:t>T</a:t>
            </a:r>
            <a:r>
              <a:rPr lang="zh-CN" altLang="en-US"/>
              <a:t>，总线传输周期为</a:t>
            </a:r>
            <a:r>
              <a:rPr lang="en-US" altLang="zh-CN"/>
              <a:t>t</a:t>
            </a:r>
            <a:r>
              <a:rPr lang="zh-CN" altLang="en-US"/>
              <a:t>，则该方式应满足</a:t>
            </a:r>
            <a:r>
              <a:rPr lang="en-US" altLang="zh-CN"/>
              <a:t>T=nt</a:t>
            </a:r>
            <a:endParaRPr lang="en-US" altLang="zh-CN"/>
          </a:p>
          <a:p>
            <a:pPr lvl="0" indent="0"/>
            <a:r>
              <a:rPr lang="zh-CN" altLang="en-US"/>
              <a:t>设存储器模块数为</a:t>
            </a:r>
            <a:r>
              <a:rPr lang="en-US" altLang="zh-CN"/>
              <a:t>n</a:t>
            </a:r>
            <a:r>
              <a:rPr lang="zh-CN" altLang="en-US"/>
              <a:t>，存取周期为</a:t>
            </a:r>
            <a:r>
              <a:rPr lang="en-US" altLang="zh-CN"/>
              <a:t>T</a:t>
            </a:r>
            <a:r>
              <a:rPr lang="zh-CN" altLang="en-US"/>
              <a:t>，总线传输周期为</a:t>
            </a:r>
            <a:r>
              <a:rPr lang="en-US" altLang="zh-CN"/>
              <a:t>t</a:t>
            </a:r>
            <a:r>
              <a:rPr lang="zh-CN" altLang="en-US"/>
              <a:t>，则该方式应满足</a:t>
            </a:r>
            <a:r>
              <a:rPr lang="en-US" altLang="zh-CN"/>
              <a:t>T=nt</a:t>
            </a:r>
            <a:endParaRPr lang="en-US" altLang="zh-CN"/>
          </a:p>
          <a:p>
            <a:pPr lvl="0" indent="0"/>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8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超前控制</a:t>
            </a:r>
            <a:r>
              <a:rPr lang="en-US" altLang="zh-CN"/>
              <a:t>:</a:t>
            </a:r>
            <a:r>
              <a:rPr lang="zh-CN" altLang="en-US"/>
              <a:t>提前取下一条指令</a:t>
            </a:r>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92441E-BDFE-438C-8D68-86134EA494C5}"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4FFFC6-73F0-4AAD-B5CF-0F92436D84FB}" type="slidenum">
              <a:rPr lang="en-US" altLang="zh-CN">
                <a:latin typeface="Calibri" panose="020F0502020204030204" pitchFamily="34" charset="0"/>
              </a:rPr>
            </a:fld>
            <a:endParaRPr lang="en-US" altLang="zh-CN">
              <a:latin typeface="Calibri" panose="020F0502020204030204" pitchFamily="34" charset="0"/>
            </a:endParaRPr>
          </a:p>
        </p:txBody>
      </p:sp>
      <p:sp>
        <p:nvSpPr>
          <p:cNvPr id="333827"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3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D18B8C-244F-4264-9D75-9A1E1BE65376}" type="slidenum">
              <a:rPr lang="en-US" altLang="zh-CN">
                <a:latin typeface="Calibri" panose="020F0502020204030204" pitchFamily="34" charset="0"/>
              </a:rPr>
            </a:fld>
            <a:endParaRPr lang="en-US" altLang="zh-CN">
              <a:latin typeface="Calibri" panose="020F0502020204030204" pitchFamily="34" charset="0"/>
            </a:endParaRPr>
          </a:p>
        </p:txBody>
      </p:sp>
      <p:sp>
        <p:nvSpPr>
          <p:cNvPr id="334851"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4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B57987-CFBC-44A2-A448-D24FEE6586CE}" type="slidenum">
              <a:rPr lang="en-US" altLang="zh-CN">
                <a:latin typeface="Calibri" panose="020F0502020204030204" pitchFamily="34" charset="0"/>
              </a:rPr>
            </a:fld>
            <a:endParaRPr lang="en-US" altLang="zh-CN">
              <a:latin typeface="Calibri" panose="020F0502020204030204" pitchFamily="34" charset="0"/>
            </a:endParaRPr>
          </a:p>
        </p:txBody>
      </p:sp>
      <p:sp>
        <p:nvSpPr>
          <p:cNvPr id="335875"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5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3E681-C6FA-4482-B23F-E04308C03966}" type="slidenum">
              <a:rPr lang="en-US" altLang="zh-CN"/>
            </a:fld>
            <a:endParaRPr lang="en-US" altLang="zh-CN"/>
          </a:p>
        </p:txBody>
      </p:sp>
      <p:sp>
        <p:nvSpPr>
          <p:cNvPr id="342019"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2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6EC4D8-413C-4B17-A7EF-C82106DEB202}" type="slidenum">
              <a:rPr lang="en-US" altLang="zh-CN"/>
            </a:fld>
            <a:endParaRPr lang="en-US" altLang="zh-CN"/>
          </a:p>
        </p:txBody>
      </p:sp>
      <p:sp>
        <p:nvSpPr>
          <p:cNvPr id="343043"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3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6E3DC8-16F5-4979-8610-943E0AAACE8E}" type="slidenum">
              <a:rPr lang="en-US" altLang="zh-CN"/>
            </a:fld>
            <a:endParaRPr lang="en-US" altLang="zh-CN"/>
          </a:p>
        </p:txBody>
      </p:sp>
      <p:sp>
        <p:nvSpPr>
          <p:cNvPr id="344067" name="Rectangle 2"/>
          <p:cNvSpPr>
            <a:spLocks noGrp="1" noRot="1" noChangeAspect="1" noChangeArrowheads="1" noTextEdit="1"/>
          </p:cNvSpPr>
          <p:nvPr>
            <p:ph type="sldImg"/>
          </p:nvPr>
        </p:nvSpPr>
        <p:spPr bwMode="auto">
          <a:xfrm>
            <a:off x="1144588" y="695325"/>
            <a:ext cx="4568825" cy="34274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4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标题和内容">
    <p:bg>
      <p:bgPr>
        <a:solidFill>
          <a:schemeClr val="bg1"/>
        </a:solidFill>
        <a:effectLst/>
      </p:bgPr>
    </p:bg>
    <p:spTree>
      <p:nvGrpSpPr>
        <p:cNvPr id="1" name=""/>
        <p:cNvGrpSpPr/>
        <p:nvPr/>
      </p:nvGrpSpPr>
      <p:grpSpPr>
        <a:xfrm>
          <a:off x="0" y="0"/>
          <a:ext cx="0" cy="0"/>
          <a:chOff x="0" y="0"/>
          <a:chExt cx="0" cy="0"/>
        </a:xfrm>
      </p:grpSpPr>
      <p:sp>
        <p:nvSpPr>
          <p:cNvPr id="3" name="Freeform 11"/>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ln>
        </p:spPr>
        <p:txBody>
          <a:bodyPr/>
          <a:lstStyle/>
          <a:p>
            <a:pPr>
              <a:defRPr/>
            </a:pPr>
            <a:endParaRPr lang="zh-CN" altLang="en-US"/>
          </a:p>
        </p:txBody>
      </p:sp>
      <p:sp>
        <p:nvSpPr>
          <p:cNvPr id="2" name="Title 1"/>
          <p:cNvSpPr>
            <a:spLocks noGrp="1"/>
          </p:cNvSpPr>
          <p:nvPr>
            <p:ph type="title"/>
          </p:nvPr>
        </p:nvSpPr>
        <p:spPr>
          <a:xfrm>
            <a:off x="1222222" y="606004"/>
            <a:ext cx="7070757" cy="770124"/>
          </a:xfrm>
        </p:spPr>
        <p:txBody>
          <a:bodyPr/>
          <a:lstStyle>
            <a:lvl1pPr>
              <a:defRPr sz="4400" b="1">
                <a:solidFill>
                  <a:srgbClr val="C00000"/>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en-US" dirty="0"/>
          </a:p>
        </p:txBody>
      </p:sp>
      <p:sp>
        <p:nvSpPr>
          <p:cNvPr id="4" name="Slide Number Placeholder 5"/>
          <p:cNvSpPr>
            <a:spLocks noGrp="1"/>
          </p:cNvSpPr>
          <p:nvPr>
            <p:ph type="sldNum" sz="quarter" idx="10"/>
          </p:nvPr>
        </p:nvSpPr>
        <p:spPr/>
        <p:txBody>
          <a:bodyPr/>
          <a:lstStyle>
            <a:lvl1pPr>
              <a:defRPr/>
            </a:lvl1pPr>
          </a:lstStyle>
          <a:p>
            <a:fld id="{00C31E11-174C-4660-B52E-42545845D0AE}"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305800" cy="61261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6_标题和内容">
    <p:bg>
      <p:bgPr>
        <a:solidFill>
          <a:schemeClr val="bg1"/>
        </a:solidFill>
        <a:effectLst/>
      </p:bgPr>
    </p:bg>
    <p:spTree>
      <p:nvGrpSpPr>
        <p:cNvPr id="1" name=""/>
        <p:cNvGrpSpPr/>
        <p:nvPr/>
      </p:nvGrpSpPr>
      <p:grpSpPr>
        <a:xfrm>
          <a:off x="0" y="0"/>
          <a:ext cx="0" cy="0"/>
          <a:chOff x="0" y="0"/>
          <a:chExt cx="0" cy="0"/>
        </a:xfrm>
      </p:grpSpPr>
      <p:sp>
        <p:nvSpPr>
          <p:cNvPr id="3" name="Freeform 11"/>
          <p:cNvSpPr/>
          <p:nvPr/>
        </p:nvSpPr>
        <p:spPr bwMode="auto">
          <a:xfrm flipV="1">
            <a:off x="-3175" y="152400"/>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ln>
        </p:spPr>
        <p:txBody>
          <a:bodyPr/>
          <a:lstStyle/>
          <a:p>
            <a:pPr>
              <a:defRPr/>
            </a:pPr>
            <a:endParaRPr lang="zh-CN" altLang="en-US"/>
          </a:p>
        </p:txBody>
      </p:sp>
      <p:sp>
        <p:nvSpPr>
          <p:cNvPr id="2" name="Title 1"/>
          <p:cNvSpPr>
            <a:spLocks noGrp="1"/>
          </p:cNvSpPr>
          <p:nvPr>
            <p:ph type="title"/>
          </p:nvPr>
        </p:nvSpPr>
        <p:spPr>
          <a:xfrm>
            <a:off x="1222222" y="44718"/>
            <a:ext cx="7070757" cy="770124"/>
          </a:xfrm>
        </p:spPr>
        <p:txBody>
          <a:bodyPr/>
          <a:lstStyle>
            <a:lvl1pPr>
              <a:defRPr sz="4400" b="1">
                <a:solidFill>
                  <a:srgbClr val="C00000"/>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a:solidFill>
            <a:schemeClr val="bg1"/>
          </a:solidFill>
          <a:ln>
            <a:solidFill>
              <a:schemeClr val="accent2">
                <a:lumMod val="50000"/>
              </a:schemeClr>
            </a:solidFill>
          </a:ln>
        </p:spPr>
        <p:txBody>
          <a:bodyPr/>
          <a:lstStyle>
            <a:lvl1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990600" y="1412776"/>
            <a:ext cx="769620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2" Type="http://schemas.openxmlformats.org/officeDocument/2006/relationships/theme" Target="../theme/theme2.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990600" y="381000"/>
            <a:ext cx="7696200" cy="762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990600" y="1219200"/>
            <a:ext cx="7696200" cy="5029200"/>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9.xml"/><Relationship Id="rId3" Type="http://schemas.openxmlformats.org/officeDocument/2006/relationships/slide" Target="slide5.xml"/><Relationship Id="rId2" Type="http://schemas.openxmlformats.org/officeDocument/2006/relationships/slide" Target="slide79.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0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112.xml"/><Relationship Id="rId5" Type="http://schemas.openxmlformats.org/officeDocument/2006/relationships/slide" Target="slide111.xml"/><Relationship Id="rId4" Type="http://schemas.openxmlformats.org/officeDocument/2006/relationships/slide" Target="slide109.xml"/><Relationship Id="rId3" Type="http://schemas.openxmlformats.org/officeDocument/2006/relationships/slide" Target="slide108.xml"/><Relationship Id="rId2" Type="http://schemas.openxmlformats.org/officeDocument/2006/relationships/slide" Target="slide105.xml"/><Relationship Id="rId1" Type="http://schemas.openxmlformats.org/officeDocument/2006/relationships/slide" Target="slide10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 Target="slid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xml"/><Relationship Id="rId3" Type="http://schemas.openxmlformats.org/officeDocument/2006/relationships/slide" Target="slide61.xml"/><Relationship Id="rId2" Type="http://schemas.openxmlformats.org/officeDocument/2006/relationships/slide" Target="slide44.xml"/><Relationship Id="rId1" Type="http://schemas.openxmlformats.org/officeDocument/2006/relationships/slide" Target="slide2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1.xml"/><Relationship Id="rId3" Type="http://schemas.openxmlformats.org/officeDocument/2006/relationships/slide" Target="slide33.xml"/><Relationship Id="rId2" Type="http://schemas.openxmlformats.org/officeDocument/2006/relationships/slide" Target="slide26.xml"/><Relationship Id="rId1" Type="http://schemas.openxmlformats.org/officeDocument/2006/relationships/slide" Target="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 Target="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6.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6.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37.xml"/><Relationship Id="rId3" Type="http://schemas.openxmlformats.org/officeDocument/2006/relationships/slide" Target="slide36.xml"/><Relationship Id="rId2" Type="http://schemas.openxmlformats.org/officeDocument/2006/relationships/slide" Target="slide35.xml"/><Relationship Id="rId1" Type="http://schemas.openxmlformats.org/officeDocument/2006/relationships/slide" Target="slide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54.xml"/><Relationship Id="rId2" Type="http://schemas.openxmlformats.org/officeDocument/2006/relationships/slide" Target="slide49.xml"/><Relationship Id="rId1" Type="http://schemas.openxmlformats.org/officeDocument/2006/relationships/slide" Target="slide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13.xml"/><Relationship Id="rId4" Type="http://schemas.openxmlformats.org/officeDocument/2006/relationships/slide" Target="slide102.xml"/><Relationship Id="rId3" Type="http://schemas.openxmlformats.org/officeDocument/2006/relationships/slide" Target="slide93.xml"/><Relationship Id="rId2" Type="http://schemas.openxmlformats.org/officeDocument/2006/relationships/slide" Target="slide75.xml"/><Relationship Id="rId1" Type="http://schemas.openxmlformats.org/officeDocument/2006/relationships/slide" Target="slide65.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73.xml"/><Relationship Id="rId4" Type="http://schemas.openxmlformats.org/officeDocument/2006/relationships/slide" Target="slide71.xml"/><Relationship Id="rId3" Type="http://schemas.openxmlformats.org/officeDocument/2006/relationships/slide" Target="slide69.xml"/><Relationship Id="rId2" Type="http://schemas.openxmlformats.org/officeDocument/2006/relationships/slide" Target="slide67.xml"/><Relationship Id="rId1" Type="http://schemas.openxmlformats.org/officeDocument/2006/relationships/slide" Target="slide6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88.xml"/><Relationship Id="rId2" Type="http://schemas.openxmlformats.org/officeDocument/2006/relationships/slide" Target="slide80.xml"/><Relationship Id="rId1" Type="http://schemas.openxmlformats.org/officeDocument/2006/relationships/slide" Target="slide7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6.bmp"/><Relationship Id="rId1" Type="http://schemas.openxmlformats.org/officeDocument/2006/relationships/image" Target="../media/image5.bmp"/></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8.bmp"/><Relationship Id="rId1" Type="http://schemas.openxmlformats.org/officeDocument/2006/relationships/image" Target="../media/image7.b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 Target="slide1.xml"/><Relationship Id="rId1" Type="http://schemas.openxmlformats.org/officeDocument/2006/relationships/slide" Target="slide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8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slide" Target="slide1.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19.xml"/><Relationship Id="rId3" Type="http://schemas.openxmlformats.org/officeDocument/2006/relationships/slide" Target="slide114.xml"/><Relationship Id="rId2" Type="http://schemas.openxmlformats.org/officeDocument/2006/relationships/slide" Target="slide99.xml"/><Relationship Id="rId1" Type="http://schemas.openxmlformats.org/officeDocument/2006/relationships/slide" Target="slide9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244600" y="609600"/>
            <a:ext cx="7696200" cy="762000"/>
          </a:xfrm>
        </p:spPr>
        <p:txBody>
          <a:bodyPr/>
          <a:lstStyle/>
          <a:p>
            <a:r>
              <a:rPr lang="en-US" altLang="zh-CN"/>
              <a:t>4.2.6 </a:t>
            </a:r>
            <a:r>
              <a:rPr lang="zh-CN" altLang="en-US"/>
              <a:t>存储器的校验</a:t>
            </a:r>
            <a:endParaRPr lang="zh-CN" altLang="en-US"/>
          </a:p>
        </p:txBody>
      </p:sp>
      <p:sp>
        <p:nvSpPr>
          <p:cNvPr id="149507" name="Rectangle 3"/>
          <p:cNvSpPr>
            <a:spLocks noGrp="1" noChangeArrowheads="1"/>
          </p:cNvSpPr>
          <p:nvPr>
            <p:ph type="body" idx="1"/>
          </p:nvPr>
        </p:nvSpPr>
        <p:spPr>
          <a:xfrm>
            <a:off x="442913" y="1600200"/>
            <a:ext cx="8420100" cy="4519613"/>
          </a:xfrm>
          <a:solidFill>
            <a:schemeClr val="bg1"/>
          </a:solidFill>
          <a:ln>
            <a:solidFill>
              <a:srgbClr val="2709BB"/>
            </a:solidFill>
            <a:miter lim="800000"/>
          </a:ln>
        </p:spPr>
        <p:txBody>
          <a:bodyPr/>
          <a:lstStyle/>
          <a:p>
            <a:pPr algn="just">
              <a:spcBef>
                <a:spcPct val="0"/>
              </a:spcBef>
            </a:pPr>
            <a:r>
              <a:rPr kumimoji="1" lang="zh-CN" altLang="en-US"/>
              <a:t>在计算机运行过程中，由于种种原因致使数据在存储过程中可能出现差错。</a:t>
            </a:r>
            <a:endParaRPr kumimoji="1" lang="en-US" altLang="zh-CN"/>
          </a:p>
          <a:p>
            <a:pPr algn="just">
              <a:spcBef>
                <a:spcPct val="0"/>
              </a:spcBef>
              <a:spcAft>
                <a:spcPts val="1800"/>
              </a:spcAft>
            </a:pPr>
            <a:r>
              <a:rPr kumimoji="1" lang="zh-CN" altLang="en-US"/>
              <a:t>为了能及时发现错误并及时纠正错误，通常可将原数据配成汉明码，它</a:t>
            </a:r>
            <a:r>
              <a:rPr lang="zh-CN" altLang="en-US"/>
              <a:t>是由R.HmIMI1ing在1950年首次提出的，它是一种可以纠正一位差错的编码。</a:t>
            </a:r>
            <a:endParaRPr lang="zh-CN" altLang="en-US"/>
          </a:p>
          <a:p>
            <a:r>
              <a:rPr lang="zh-CN" altLang="en-US">
                <a:hlinkClick r:id="rId1" action="ppaction://hlinksldjump"/>
              </a:rPr>
              <a:t>（1）编码的最小距离</a:t>
            </a:r>
            <a:endParaRPr lang="zh-CN" altLang="en-US">
              <a:hlinkClick r:id="rId2" action="ppaction://hlinksldjump"/>
            </a:endParaRPr>
          </a:p>
          <a:p>
            <a:r>
              <a:rPr lang="zh-CN" altLang="en-US">
                <a:hlinkClick r:id="rId3" action="ppaction://hlinksldjump"/>
              </a:rPr>
              <a:t>（2）汉明码的组成</a:t>
            </a:r>
            <a:endParaRPr lang="zh-CN" altLang="en-US"/>
          </a:p>
          <a:p>
            <a:pPr eaLnBrk="1" hangingPunct="1"/>
            <a:r>
              <a:rPr lang="zh-CN" altLang="en-US">
                <a:hlinkClick r:id="rId4" action="ppaction://hlinksldjump"/>
              </a:rPr>
              <a:t>（3）汉明码的纠错过程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bg/>
                                          </p:spTgt>
                                        </p:tgtEl>
                                        <p:attrNameLst>
                                          <p:attrName>style.visibility</p:attrName>
                                        </p:attrNameLst>
                                      </p:cBhvr>
                                      <p:to>
                                        <p:strVal val="visible"/>
                                      </p:to>
                                    </p:set>
                                    <p:animEffect transition="in" filter="blinds(horizontal)">
                                      <p:cBhvr>
                                        <p:cTn id="7" dur="500"/>
                                        <p:tgtEl>
                                          <p:spTgt spid="14950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10" dur="500"/>
                                        <p:tgtEl>
                                          <p:spTgt spid="1495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5" dur="500"/>
                                        <p:tgtEl>
                                          <p:spTgt spid="1495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20" dur="500"/>
                                        <p:tgtEl>
                                          <p:spTgt spid="149507">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23" dur="500"/>
                                        <p:tgtEl>
                                          <p:spTgt spid="149507">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26" dur="500"/>
                                        <p:tgtEl>
                                          <p:spTgt spid="149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 name="内容占位符 2"/>
          <p:cNvSpPr>
            <a:spLocks noGrp="1"/>
          </p:cNvSpPr>
          <p:nvPr>
            <p:ph idx="1"/>
          </p:nvPr>
        </p:nvSpPr>
        <p:spPr>
          <a:xfrm>
            <a:off x="395288" y="412750"/>
            <a:ext cx="8291512" cy="5905500"/>
          </a:xfrm>
        </p:spPr>
        <p:txBody>
          <a:bodyPr/>
          <a:lstStyle/>
          <a:p>
            <a:pPr>
              <a:lnSpc>
                <a:spcPts val="3500"/>
              </a:lnSpc>
              <a:spcBef>
                <a:spcPts val="500"/>
              </a:spcBef>
              <a:spcAft>
                <a:spcPts val="500"/>
              </a:spcAft>
            </a:pPr>
            <a:r>
              <a:rPr lang="zh-CN" altLang="en-US"/>
              <a:t>如果增添 3 位 （</a:t>
            </a:r>
            <a:r>
              <a:rPr lang="zh-CN" altLang="en-US" i="1"/>
              <a:t>k</a:t>
            </a:r>
            <a:r>
              <a:rPr lang="zh-CN" altLang="en-US"/>
              <a:t> = 3）时，新的检测位为 </a:t>
            </a:r>
            <a:r>
              <a:rPr lang="en-US" altLang="zh-CN"/>
              <a:t>       </a:t>
            </a:r>
            <a:r>
              <a:rPr lang="zh-CN" altLang="en-US" i="1"/>
              <a:t>P</a:t>
            </a:r>
            <a:r>
              <a:rPr lang="zh-CN" altLang="en-US" baseline="-25000"/>
              <a:t>4</a:t>
            </a:r>
            <a:r>
              <a:rPr lang="zh-CN" altLang="en-US"/>
              <a:t> </a:t>
            </a:r>
            <a:r>
              <a:rPr lang="zh-CN" altLang="en-US" i="1"/>
              <a:t>P</a:t>
            </a:r>
            <a:r>
              <a:rPr lang="zh-CN" altLang="en-US" baseline="-25000"/>
              <a:t>2 </a:t>
            </a:r>
            <a:r>
              <a:rPr lang="zh-CN" altLang="en-US" i="1"/>
              <a:t>P</a:t>
            </a:r>
            <a:r>
              <a:rPr lang="zh-CN" altLang="en-US" baseline="-25000"/>
              <a:t>1，</a:t>
            </a:r>
            <a:r>
              <a:rPr lang="zh-CN" altLang="en-US"/>
              <a:t>以 </a:t>
            </a:r>
            <a:r>
              <a:rPr lang="zh-CN" altLang="en-US" i="1"/>
              <a:t>k</a:t>
            </a:r>
            <a:r>
              <a:rPr lang="zh-CN" altLang="en-US"/>
              <a:t> = 3 为例，</a:t>
            </a:r>
            <a:r>
              <a:rPr lang="zh-CN" altLang="en-US" i="1"/>
              <a:t>P</a:t>
            </a:r>
            <a:r>
              <a:rPr lang="zh-CN" altLang="en-US" i="1" baseline="-25000"/>
              <a:t>i</a:t>
            </a:r>
            <a:r>
              <a:rPr lang="zh-CN" altLang="en-US" i="1"/>
              <a:t> </a:t>
            </a:r>
            <a:r>
              <a:rPr lang="zh-CN" altLang="en-US"/>
              <a:t>的取值为</a:t>
            </a:r>
            <a:endParaRPr lang="zh-CN" altLang="en-US"/>
          </a:p>
          <a:p>
            <a:pPr>
              <a:lnSpc>
                <a:spcPts val="3500"/>
              </a:lnSpc>
              <a:spcBef>
                <a:spcPts val="500"/>
              </a:spcBef>
              <a:spcAft>
                <a:spcPts val="500"/>
              </a:spcAft>
            </a:pPr>
            <a:r>
              <a:rPr lang="zh-CN" altLang="en-US" i="1"/>
              <a:t>P</a:t>
            </a:r>
            <a:r>
              <a:rPr lang="zh-CN" altLang="en-US" baseline="-25000"/>
              <a:t>1</a:t>
            </a:r>
            <a:r>
              <a:rPr lang="zh-CN" altLang="en-US"/>
              <a:t>=</a:t>
            </a:r>
            <a:r>
              <a:rPr lang="zh-CN" altLang="en-US" i="1"/>
              <a:t>C</a:t>
            </a:r>
            <a:r>
              <a:rPr lang="zh-CN" altLang="en-US" baseline="-25000"/>
              <a:t>1 </a:t>
            </a:r>
            <a:r>
              <a:rPr lang="zh-CN" altLang="en-US">
                <a:sym typeface="Symbol" panose="05050102010706020507" pitchFamily="18" charset="2"/>
              </a:rPr>
              <a:t> </a:t>
            </a:r>
            <a:r>
              <a:rPr lang="zh-CN" altLang="en-US" i="1"/>
              <a:t>b</a:t>
            </a:r>
            <a:r>
              <a:rPr lang="zh-CN" altLang="en-US" baseline="-25000"/>
              <a:t>4</a:t>
            </a:r>
            <a:r>
              <a:rPr lang="zh-CN" altLang="en-US">
                <a:sym typeface="Symbol" panose="05050102010706020507" pitchFamily="18" charset="2"/>
              </a:rPr>
              <a:t> </a:t>
            </a:r>
            <a:r>
              <a:rPr lang="zh-CN" altLang="en-US"/>
              <a:t> </a:t>
            </a:r>
            <a:r>
              <a:rPr lang="zh-CN" altLang="en-US" i="1"/>
              <a:t>b</a:t>
            </a:r>
            <a:r>
              <a:rPr lang="zh-CN" altLang="en-US" baseline="-25000"/>
              <a:t>3</a:t>
            </a:r>
            <a:r>
              <a:rPr lang="zh-CN" altLang="en-US">
                <a:sym typeface="Symbol" panose="05050102010706020507" pitchFamily="18" charset="2"/>
              </a:rPr>
              <a:t> </a:t>
            </a:r>
            <a:r>
              <a:rPr lang="zh-CN" altLang="en-US"/>
              <a:t> </a:t>
            </a:r>
            <a:r>
              <a:rPr lang="zh-CN" altLang="en-US" i="1"/>
              <a:t>b</a:t>
            </a:r>
            <a:r>
              <a:rPr lang="zh-CN" altLang="en-US" baseline="-25000"/>
              <a:t>1，</a:t>
            </a:r>
            <a:r>
              <a:rPr lang="zh-CN" altLang="en-US" i="1"/>
              <a:t>P</a:t>
            </a:r>
            <a:r>
              <a:rPr lang="en-US" altLang="zh-CN" baseline="-25000"/>
              <a:t>2</a:t>
            </a:r>
            <a:r>
              <a:rPr lang="zh-CN" altLang="en-US"/>
              <a:t>=</a:t>
            </a:r>
            <a:r>
              <a:rPr lang="zh-CN" altLang="en-US" i="1"/>
              <a:t>C</a:t>
            </a:r>
            <a:r>
              <a:rPr lang="en-US" altLang="zh-CN" baseline="-25000"/>
              <a:t>2</a:t>
            </a:r>
            <a:r>
              <a:rPr lang="zh-CN" altLang="en-US" baseline="-25000"/>
              <a:t> </a:t>
            </a:r>
            <a:r>
              <a:rPr lang="zh-CN" altLang="en-US">
                <a:sym typeface="Symbol" panose="05050102010706020507" pitchFamily="18" charset="2"/>
              </a:rPr>
              <a:t> </a:t>
            </a:r>
            <a:r>
              <a:rPr lang="zh-CN" altLang="en-US" i="1"/>
              <a:t>b</a:t>
            </a:r>
            <a:r>
              <a:rPr lang="zh-CN" altLang="en-US" baseline="-25000"/>
              <a:t>4</a:t>
            </a:r>
            <a:r>
              <a:rPr lang="zh-CN" altLang="en-US">
                <a:sym typeface="Symbol" panose="05050102010706020507" pitchFamily="18" charset="2"/>
              </a:rPr>
              <a:t> </a:t>
            </a:r>
            <a:r>
              <a:rPr lang="zh-CN" altLang="en-US"/>
              <a:t> </a:t>
            </a:r>
            <a:r>
              <a:rPr lang="zh-CN" altLang="en-US" i="1"/>
              <a:t>b</a:t>
            </a:r>
            <a:r>
              <a:rPr lang="en-US" altLang="zh-CN" baseline="-25000"/>
              <a:t>2</a:t>
            </a:r>
            <a:r>
              <a:rPr lang="zh-CN" altLang="en-US">
                <a:sym typeface="Symbol" panose="05050102010706020507" pitchFamily="18" charset="2"/>
              </a:rPr>
              <a:t> </a:t>
            </a:r>
            <a:r>
              <a:rPr lang="zh-CN" altLang="en-US"/>
              <a:t> </a:t>
            </a:r>
            <a:r>
              <a:rPr lang="zh-CN" altLang="en-US" i="1"/>
              <a:t>b</a:t>
            </a:r>
            <a:r>
              <a:rPr lang="zh-CN" altLang="en-US" baseline="-25000"/>
              <a:t>1，</a:t>
            </a:r>
            <a:r>
              <a:rPr lang="zh-CN" altLang="en-US" i="1"/>
              <a:t>P</a:t>
            </a:r>
            <a:r>
              <a:rPr lang="en-US" altLang="zh-CN" baseline="-25000"/>
              <a:t>4</a:t>
            </a:r>
            <a:r>
              <a:rPr lang="zh-CN" altLang="en-US"/>
              <a:t>=</a:t>
            </a:r>
            <a:r>
              <a:rPr lang="zh-CN" altLang="en-US" i="1"/>
              <a:t>C</a:t>
            </a:r>
            <a:r>
              <a:rPr lang="en-US" altLang="zh-CN" baseline="-25000"/>
              <a:t>4</a:t>
            </a:r>
            <a:r>
              <a:rPr lang="zh-CN" altLang="en-US" baseline="-25000"/>
              <a:t> </a:t>
            </a:r>
            <a:r>
              <a:rPr lang="zh-CN" altLang="en-US">
                <a:sym typeface="Symbol" panose="05050102010706020507" pitchFamily="18" charset="2"/>
              </a:rPr>
              <a:t> </a:t>
            </a:r>
            <a:r>
              <a:rPr lang="zh-CN" altLang="en-US" i="1"/>
              <a:t>b</a:t>
            </a:r>
            <a:r>
              <a:rPr lang="en-US" altLang="zh-CN" baseline="-25000"/>
              <a:t>3</a:t>
            </a:r>
            <a:r>
              <a:rPr lang="zh-CN" altLang="en-US">
                <a:sym typeface="Symbol" panose="05050102010706020507" pitchFamily="18" charset="2"/>
              </a:rPr>
              <a:t> </a:t>
            </a:r>
            <a:r>
              <a:rPr lang="zh-CN" altLang="en-US"/>
              <a:t> </a:t>
            </a:r>
            <a:r>
              <a:rPr lang="zh-CN" altLang="en-US" i="1"/>
              <a:t>b</a:t>
            </a:r>
            <a:r>
              <a:rPr lang="en-US" altLang="zh-CN" baseline="-25000"/>
              <a:t>2</a:t>
            </a:r>
            <a:r>
              <a:rPr lang="zh-CN" altLang="en-US">
                <a:sym typeface="Symbol" panose="05050102010706020507" pitchFamily="18" charset="2"/>
              </a:rPr>
              <a:t> </a:t>
            </a:r>
            <a:r>
              <a:rPr lang="zh-CN" altLang="en-US"/>
              <a:t> </a:t>
            </a:r>
            <a:r>
              <a:rPr lang="zh-CN" altLang="en-US" i="1"/>
              <a:t>b</a:t>
            </a:r>
            <a:r>
              <a:rPr lang="zh-CN" altLang="en-US" baseline="-25000"/>
              <a:t>1</a:t>
            </a:r>
            <a:endParaRPr lang="zh-CN" altLang="en-US" baseline="-25000"/>
          </a:p>
          <a:p>
            <a:pPr>
              <a:lnSpc>
                <a:spcPts val="3500"/>
              </a:lnSpc>
              <a:spcBef>
                <a:spcPts val="500"/>
              </a:spcBef>
              <a:spcAft>
                <a:spcPts val="500"/>
              </a:spcAft>
            </a:pPr>
            <a:r>
              <a:rPr lang="zh-CN" altLang="en-US"/>
              <a:t>对于按 “偶校验” 配置的</a:t>
            </a:r>
            <a:r>
              <a:rPr lang="zh-CN" altLang="en-US">
                <a:solidFill>
                  <a:srgbClr val="0000FF"/>
                </a:solidFill>
                <a:ea typeface="楷体_GB2312" pitchFamily="1" charset="-122"/>
              </a:rPr>
              <a:t>汉</a:t>
            </a:r>
            <a:r>
              <a:rPr lang="zh-CN" altLang="en-US"/>
              <a:t>明码，不出错时   </a:t>
            </a:r>
            <a:r>
              <a:rPr lang="zh-CN" altLang="en-US" i="1"/>
              <a:t>P</a:t>
            </a:r>
            <a:r>
              <a:rPr lang="zh-CN" altLang="en-US" baseline="-25000"/>
              <a:t>1</a:t>
            </a:r>
            <a:r>
              <a:rPr lang="zh-CN" altLang="en-US"/>
              <a:t>= 0，</a:t>
            </a:r>
            <a:r>
              <a:rPr lang="zh-CN" altLang="en-US" i="1"/>
              <a:t>P</a:t>
            </a:r>
            <a:r>
              <a:rPr lang="zh-CN" altLang="en-US" baseline="-25000"/>
              <a:t>2</a:t>
            </a:r>
            <a:r>
              <a:rPr lang="zh-CN" altLang="en-US"/>
              <a:t> = 0，</a:t>
            </a:r>
            <a:r>
              <a:rPr lang="zh-CN" altLang="en-US" i="1"/>
              <a:t>P</a:t>
            </a:r>
            <a:r>
              <a:rPr lang="zh-CN" altLang="en-US" baseline="-25000"/>
              <a:t>4</a:t>
            </a:r>
            <a:r>
              <a:rPr lang="zh-CN" altLang="en-US"/>
              <a:t> = 0</a:t>
            </a:r>
            <a:endParaRPr lang="en-US" altLang="zh-CN"/>
          </a:p>
          <a:p>
            <a:pPr>
              <a:lnSpc>
                <a:spcPts val="3500"/>
              </a:lnSpc>
              <a:spcBef>
                <a:spcPts val="500"/>
              </a:spcBef>
              <a:spcAft>
                <a:spcPts val="500"/>
              </a:spcAft>
            </a:pPr>
            <a:r>
              <a:rPr lang="zh-CN" altLang="en-US"/>
              <a:t>若已知接收到的汉明码为 0100111，按配偶原则配置，试问要求传送的信息是什么?</a:t>
            </a:r>
            <a:endParaRPr lang="zh-CN" altLang="en-US"/>
          </a:p>
          <a:p>
            <a:pPr>
              <a:lnSpc>
                <a:spcPts val="3500"/>
              </a:lnSpc>
              <a:spcBef>
                <a:spcPts val="500"/>
              </a:spcBef>
              <a:spcAft>
                <a:spcPts val="500"/>
              </a:spcAft>
            </a:pPr>
            <a:r>
              <a:rPr lang="zh-CN" altLang="en-US"/>
              <a:t>可求出</a:t>
            </a:r>
            <a:r>
              <a:rPr lang="zh-CN" altLang="en-US" i="1"/>
              <a:t>P</a:t>
            </a:r>
            <a:r>
              <a:rPr lang="zh-CN" altLang="en-US" baseline="-25000"/>
              <a:t>4</a:t>
            </a:r>
            <a:r>
              <a:rPr lang="zh-CN" altLang="en-US" i="1"/>
              <a:t>P</a:t>
            </a:r>
            <a:r>
              <a:rPr lang="zh-CN" altLang="en-US" baseline="-25000"/>
              <a:t>2</a:t>
            </a:r>
            <a:r>
              <a:rPr lang="zh-CN" altLang="en-US" i="1"/>
              <a:t>P</a:t>
            </a:r>
            <a:r>
              <a:rPr lang="zh-CN" altLang="en-US" baseline="-25000"/>
              <a:t>1 </a:t>
            </a:r>
            <a:r>
              <a:rPr lang="zh-CN" altLang="en-US"/>
              <a:t>= 110，第 6 位出错，可纠正为 0100101，故要求传送的信息为 0101</a:t>
            </a:r>
            <a:endParaRPr lang="en-US" altLang="zh-CN"/>
          </a:p>
          <a:p>
            <a:pPr>
              <a:lnSpc>
                <a:spcPts val="3500"/>
              </a:lnSpc>
              <a:spcBef>
                <a:spcPts val="500"/>
              </a:spcBef>
              <a:spcAft>
                <a:spcPts val="500"/>
              </a:spcAft>
            </a:pPr>
            <a:r>
              <a:rPr lang="zh-CN" altLang="en-US"/>
              <a:t>若汉明码为0101101，</a:t>
            </a:r>
            <a:r>
              <a:rPr lang="zh-CN" altLang="en-US" i="1"/>
              <a:t>P</a:t>
            </a:r>
            <a:r>
              <a:rPr lang="zh-CN" altLang="en-US" baseline="-25000"/>
              <a:t>4</a:t>
            </a:r>
            <a:r>
              <a:rPr lang="zh-CN" altLang="en-US" i="1"/>
              <a:t>P</a:t>
            </a:r>
            <a:r>
              <a:rPr lang="zh-CN" altLang="en-US" baseline="-25000"/>
              <a:t>2</a:t>
            </a:r>
            <a:r>
              <a:rPr lang="zh-CN" altLang="en-US" i="1"/>
              <a:t>P</a:t>
            </a:r>
            <a:r>
              <a:rPr lang="zh-CN" altLang="en-US" baseline="-25000"/>
              <a:t>1 </a:t>
            </a:r>
            <a:r>
              <a:rPr lang="zh-CN" altLang="en-US"/>
              <a:t>= 1</a:t>
            </a:r>
            <a:r>
              <a:rPr lang="en-US" altLang="zh-CN"/>
              <a:t>0</a:t>
            </a:r>
            <a:r>
              <a:rPr lang="zh-CN" altLang="en-US"/>
              <a:t>0，第4位错，可不纠</a:t>
            </a:r>
            <a:endParaRPr lang="zh-CN" altLang="en-US"/>
          </a:p>
        </p:txBody>
      </p:sp>
      <p:sp>
        <p:nvSpPr>
          <p:cNvPr id="166917"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222375" y="606425"/>
            <a:ext cx="7070725" cy="769938"/>
          </a:xfrm>
        </p:spPr>
        <p:txBody>
          <a:bodyPr/>
          <a:lstStyle/>
          <a:p>
            <a:r>
              <a:rPr kumimoji="1" lang="zh-CN" altLang="en-US"/>
              <a:t>磁盘驱动器</a:t>
            </a:r>
            <a:endParaRPr kumimoji="1" lang="zh-CN" altLang="en-US"/>
          </a:p>
        </p:txBody>
      </p:sp>
      <p:grpSp>
        <p:nvGrpSpPr>
          <p:cNvPr id="2" name="Group 2"/>
          <p:cNvGrpSpPr/>
          <p:nvPr/>
        </p:nvGrpSpPr>
        <p:grpSpPr bwMode="auto">
          <a:xfrm>
            <a:off x="1295400" y="2068513"/>
            <a:ext cx="6677025" cy="4229100"/>
            <a:chOff x="907" y="1200"/>
            <a:chExt cx="4206" cy="2664"/>
          </a:xfrm>
        </p:grpSpPr>
        <p:sp>
          <p:nvSpPr>
            <p:cNvPr id="264220" name="Rectangle 3"/>
            <p:cNvSpPr>
              <a:spLocks noChangeArrowheads="1"/>
            </p:cNvSpPr>
            <p:nvPr/>
          </p:nvSpPr>
          <p:spPr bwMode="auto">
            <a:xfrm>
              <a:off x="2095" y="1578"/>
              <a:ext cx="113" cy="106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21" name="Rectangle 4"/>
            <p:cNvSpPr>
              <a:spLocks noChangeArrowheads="1"/>
            </p:cNvSpPr>
            <p:nvPr/>
          </p:nvSpPr>
          <p:spPr bwMode="auto">
            <a:xfrm>
              <a:off x="1238" y="1200"/>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磁盘</a:t>
              </a:r>
              <a:endParaRPr lang="zh-CN" altLang="en-US" sz="2000" b="1">
                <a:latin typeface="Times New Roman" panose="02020603050405020304" pitchFamily="18" charset="0"/>
              </a:endParaRPr>
            </a:p>
          </p:txBody>
        </p:sp>
        <p:sp>
          <p:nvSpPr>
            <p:cNvPr id="264222" name="Rectangle 5"/>
            <p:cNvSpPr>
              <a:spLocks noChangeArrowheads="1"/>
            </p:cNvSpPr>
            <p:nvPr/>
          </p:nvSpPr>
          <p:spPr bwMode="auto">
            <a:xfrm>
              <a:off x="1101" y="1817"/>
              <a:ext cx="1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磁</a:t>
              </a:r>
              <a:endParaRPr lang="zh-CN" altLang="en-US" sz="2000" b="1">
                <a:latin typeface="Times New Roman" panose="02020603050405020304" pitchFamily="18" charset="0"/>
              </a:endParaRPr>
            </a:p>
          </p:txBody>
        </p:sp>
        <p:sp>
          <p:nvSpPr>
            <p:cNvPr id="264223" name="Rectangle 6"/>
            <p:cNvSpPr>
              <a:spLocks noChangeArrowheads="1"/>
            </p:cNvSpPr>
            <p:nvPr/>
          </p:nvSpPr>
          <p:spPr bwMode="auto">
            <a:xfrm>
              <a:off x="1101" y="2036"/>
              <a:ext cx="1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盘</a:t>
              </a:r>
              <a:endParaRPr lang="zh-CN" altLang="en-US" sz="2000" b="1">
                <a:latin typeface="Times New Roman" panose="02020603050405020304" pitchFamily="18" charset="0"/>
              </a:endParaRPr>
            </a:p>
          </p:txBody>
        </p:sp>
        <p:sp>
          <p:nvSpPr>
            <p:cNvPr id="264224" name="Rectangle 7"/>
            <p:cNvSpPr>
              <a:spLocks noChangeArrowheads="1"/>
            </p:cNvSpPr>
            <p:nvPr/>
          </p:nvSpPr>
          <p:spPr bwMode="auto">
            <a:xfrm>
              <a:off x="1101" y="2252"/>
              <a:ext cx="1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组</a:t>
              </a:r>
              <a:endParaRPr lang="zh-CN" altLang="en-US" sz="2000" b="1">
                <a:latin typeface="Times New Roman" panose="02020603050405020304" pitchFamily="18" charset="0"/>
              </a:endParaRPr>
            </a:p>
          </p:txBody>
        </p:sp>
        <p:sp>
          <p:nvSpPr>
            <p:cNvPr id="264225" name="Line 8"/>
            <p:cNvSpPr>
              <a:spLocks noChangeShapeType="1"/>
            </p:cNvSpPr>
            <p:nvPr/>
          </p:nvSpPr>
          <p:spPr bwMode="auto">
            <a:xfrm>
              <a:off x="1491" y="1652"/>
              <a:ext cx="1179"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26" name="Rectangle 9"/>
            <p:cNvSpPr>
              <a:spLocks noChangeArrowheads="1"/>
            </p:cNvSpPr>
            <p:nvPr/>
          </p:nvSpPr>
          <p:spPr bwMode="auto">
            <a:xfrm>
              <a:off x="2674" y="1652"/>
              <a:ext cx="153" cy="5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nvGrpSpPr>
            <p:cNvPr id="264227" name="Group 10"/>
            <p:cNvGrpSpPr/>
            <p:nvPr/>
          </p:nvGrpSpPr>
          <p:grpSpPr bwMode="auto">
            <a:xfrm>
              <a:off x="1491" y="1787"/>
              <a:ext cx="1336" cy="94"/>
              <a:chOff x="1491" y="1883"/>
              <a:chExt cx="1336" cy="94"/>
            </a:xfrm>
          </p:grpSpPr>
          <p:sp>
            <p:nvSpPr>
              <p:cNvPr id="264321" name="Rectangle 11"/>
              <p:cNvSpPr>
                <a:spLocks noChangeArrowheads="1"/>
              </p:cNvSpPr>
              <p:nvPr/>
            </p:nvSpPr>
            <p:spPr bwMode="auto">
              <a:xfrm>
                <a:off x="2674" y="1883"/>
                <a:ext cx="153" cy="94"/>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322" name="Line 12"/>
              <p:cNvSpPr>
                <a:spLocks noChangeShapeType="1"/>
              </p:cNvSpPr>
              <p:nvPr/>
            </p:nvSpPr>
            <p:spPr bwMode="auto">
              <a:xfrm>
                <a:off x="1491" y="1930"/>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4228" name="Line 13"/>
            <p:cNvSpPr>
              <a:spLocks noChangeShapeType="1"/>
            </p:cNvSpPr>
            <p:nvPr/>
          </p:nvSpPr>
          <p:spPr bwMode="auto">
            <a:xfrm>
              <a:off x="2823" y="1706"/>
              <a:ext cx="100" cy="4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29" name="Line 14"/>
            <p:cNvSpPr>
              <a:spLocks noChangeShapeType="1"/>
            </p:cNvSpPr>
            <p:nvPr/>
          </p:nvSpPr>
          <p:spPr bwMode="auto">
            <a:xfrm flipV="1">
              <a:off x="2823" y="1750"/>
              <a:ext cx="100" cy="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0" name="Line 15"/>
            <p:cNvSpPr>
              <a:spLocks noChangeShapeType="1"/>
            </p:cNvSpPr>
            <p:nvPr/>
          </p:nvSpPr>
          <p:spPr bwMode="auto">
            <a:xfrm>
              <a:off x="2923" y="1750"/>
              <a:ext cx="503" cy="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1" name="Line 16"/>
            <p:cNvSpPr>
              <a:spLocks noChangeShapeType="1"/>
            </p:cNvSpPr>
            <p:nvPr/>
          </p:nvSpPr>
          <p:spPr bwMode="auto">
            <a:xfrm>
              <a:off x="1491" y="2544"/>
              <a:ext cx="1179"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2" name="Rectangle 17"/>
            <p:cNvSpPr>
              <a:spLocks noChangeArrowheads="1"/>
            </p:cNvSpPr>
            <p:nvPr/>
          </p:nvSpPr>
          <p:spPr bwMode="auto">
            <a:xfrm>
              <a:off x="2674" y="2492"/>
              <a:ext cx="153" cy="5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33" name="Line 18"/>
            <p:cNvSpPr>
              <a:spLocks noChangeShapeType="1"/>
            </p:cNvSpPr>
            <p:nvPr/>
          </p:nvSpPr>
          <p:spPr bwMode="auto">
            <a:xfrm>
              <a:off x="2823" y="2418"/>
              <a:ext cx="100" cy="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4" name="Line 19"/>
            <p:cNvSpPr>
              <a:spLocks noChangeShapeType="1"/>
            </p:cNvSpPr>
            <p:nvPr/>
          </p:nvSpPr>
          <p:spPr bwMode="auto">
            <a:xfrm flipV="1">
              <a:off x="2823" y="2472"/>
              <a:ext cx="100" cy="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5" name="Line 20"/>
            <p:cNvSpPr>
              <a:spLocks noChangeShapeType="1"/>
            </p:cNvSpPr>
            <p:nvPr/>
          </p:nvSpPr>
          <p:spPr bwMode="auto">
            <a:xfrm>
              <a:off x="2923" y="2472"/>
              <a:ext cx="503"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6" name="Line 21"/>
            <p:cNvSpPr>
              <a:spLocks noChangeShapeType="1"/>
            </p:cNvSpPr>
            <p:nvPr/>
          </p:nvSpPr>
          <p:spPr bwMode="auto">
            <a:xfrm>
              <a:off x="2823" y="1878"/>
              <a:ext cx="100" cy="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7" name="Line 22"/>
            <p:cNvSpPr>
              <a:spLocks noChangeShapeType="1"/>
            </p:cNvSpPr>
            <p:nvPr/>
          </p:nvSpPr>
          <p:spPr bwMode="auto">
            <a:xfrm flipV="1">
              <a:off x="2823" y="1925"/>
              <a:ext cx="100" cy="4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38" name="Line 23"/>
            <p:cNvSpPr>
              <a:spLocks noChangeShapeType="1"/>
            </p:cNvSpPr>
            <p:nvPr/>
          </p:nvSpPr>
          <p:spPr bwMode="auto">
            <a:xfrm>
              <a:off x="2923" y="1925"/>
              <a:ext cx="503"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64239" name="Group 24"/>
            <p:cNvGrpSpPr/>
            <p:nvPr/>
          </p:nvGrpSpPr>
          <p:grpSpPr bwMode="auto">
            <a:xfrm>
              <a:off x="2823" y="2219"/>
              <a:ext cx="603" cy="91"/>
              <a:chOff x="2823" y="2315"/>
              <a:chExt cx="603" cy="91"/>
            </a:xfrm>
          </p:grpSpPr>
          <p:sp>
            <p:nvSpPr>
              <p:cNvPr id="264318" name="Line 25"/>
              <p:cNvSpPr>
                <a:spLocks noChangeShapeType="1"/>
              </p:cNvSpPr>
              <p:nvPr/>
            </p:nvSpPr>
            <p:spPr bwMode="auto">
              <a:xfrm>
                <a:off x="2823" y="2315"/>
                <a:ext cx="100" cy="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19" name="Line 26"/>
              <p:cNvSpPr>
                <a:spLocks noChangeShapeType="1"/>
              </p:cNvSpPr>
              <p:nvPr/>
            </p:nvSpPr>
            <p:spPr bwMode="auto">
              <a:xfrm flipV="1">
                <a:off x="2823" y="2369"/>
                <a:ext cx="100" cy="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20" name="Line 27"/>
              <p:cNvSpPr>
                <a:spLocks noChangeShapeType="1"/>
              </p:cNvSpPr>
              <p:nvPr/>
            </p:nvSpPr>
            <p:spPr bwMode="auto">
              <a:xfrm>
                <a:off x="2923" y="2369"/>
                <a:ext cx="503"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4240" name="Rectangle 28"/>
            <p:cNvSpPr>
              <a:spLocks noChangeArrowheads="1"/>
            </p:cNvSpPr>
            <p:nvPr/>
          </p:nvSpPr>
          <p:spPr bwMode="auto">
            <a:xfrm>
              <a:off x="3426" y="1689"/>
              <a:ext cx="382" cy="88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41" name="Oval 29"/>
            <p:cNvSpPr>
              <a:spLocks noChangeArrowheads="1"/>
            </p:cNvSpPr>
            <p:nvPr/>
          </p:nvSpPr>
          <p:spPr bwMode="auto">
            <a:xfrm>
              <a:off x="3479" y="2566"/>
              <a:ext cx="76" cy="67"/>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42" name="Oval 30"/>
            <p:cNvSpPr>
              <a:spLocks noChangeArrowheads="1"/>
            </p:cNvSpPr>
            <p:nvPr/>
          </p:nvSpPr>
          <p:spPr bwMode="auto">
            <a:xfrm>
              <a:off x="3680" y="2566"/>
              <a:ext cx="76" cy="67"/>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43" name="Oval 31"/>
            <p:cNvSpPr>
              <a:spLocks noChangeArrowheads="1"/>
            </p:cNvSpPr>
            <p:nvPr/>
          </p:nvSpPr>
          <p:spPr bwMode="auto">
            <a:xfrm>
              <a:off x="3479" y="1615"/>
              <a:ext cx="76" cy="67"/>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44" name="Oval 32"/>
            <p:cNvSpPr>
              <a:spLocks noChangeArrowheads="1"/>
            </p:cNvSpPr>
            <p:nvPr/>
          </p:nvSpPr>
          <p:spPr bwMode="auto">
            <a:xfrm>
              <a:off x="3680" y="1615"/>
              <a:ext cx="76" cy="67"/>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45" name="Line 33"/>
            <p:cNvSpPr>
              <a:spLocks noChangeShapeType="1"/>
            </p:cNvSpPr>
            <p:nvPr/>
          </p:nvSpPr>
          <p:spPr bwMode="auto">
            <a:xfrm>
              <a:off x="3350" y="1433"/>
              <a:ext cx="1" cy="18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46" name="Freeform 34"/>
            <p:cNvSpPr/>
            <p:nvPr/>
          </p:nvSpPr>
          <p:spPr bwMode="auto">
            <a:xfrm>
              <a:off x="3881" y="1431"/>
              <a:ext cx="1" cy="184"/>
            </a:xfrm>
            <a:custGeom>
              <a:avLst/>
              <a:gdLst>
                <a:gd name="T0" fmla="*/ 1 w 1"/>
                <a:gd name="T1" fmla="*/ 0 h 184"/>
                <a:gd name="T2" fmla="*/ 0 w 1"/>
                <a:gd name="T3" fmla="*/ 184 h 184"/>
                <a:gd name="T4" fmla="*/ 0 60000 65536"/>
                <a:gd name="T5" fmla="*/ 0 60000 65536"/>
                <a:gd name="T6" fmla="*/ 0 w 1"/>
                <a:gd name="T7" fmla="*/ 0 h 184"/>
                <a:gd name="T8" fmla="*/ 1 w 1"/>
                <a:gd name="T9" fmla="*/ 184 h 184"/>
              </a:gdLst>
              <a:ahLst/>
              <a:cxnLst>
                <a:cxn ang="T4">
                  <a:pos x="T0" y="T1"/>
                </a:cxn>
                <a:cxn ang="T5">
                  <a:pos x="T2" y="T3"/>
                </a:cxn>
              </a:cxnLst>
              <a:rect l="T6" t="T7" r="T8" b="T9"/>
              <a:pathLst>
                <a:path w="1" h="184">
                  <a:moveTo>
                    <a:pt x="1" y="0"/>
                  </a:moveTo>
                  <a:lnTo>
                    <a:pt x="0" y="184"/>
                  </a:lnTo>
                </a:path>
              </a:pathLst>
            </a:custGeom>
            <a:solidFill>
              <a:srgbClr val="FFFFFF"/>
            </a:solidFill>
            <a:ln w="19050">
              <a:solidFill>
                <a:schemeClr val="tx1"/>
              </a:solidFill>
              <a:prstDash val="solid"/>
              <a:round/>
            </a:ln>
          </p:spPr>
          <p:txBody>
            <a:bodyPr/>
            <a:lstStyle/>
            <a:p>
              <a:endParaRPr lang="zh-CN" altLang="en-US"/>
            </a:p>
          </p:txBody>
        </p:sp>
        <p:sp>
          <p:nvSpPr>
            <p:cNvPr id="264247" name="Line 35"/>
            <p:cNvSpPr>
              <a:spLocks noChangeShapeType="1"/>
            </p:cNvSpPr>
            <p:nvPr/>
          </p:nvSpPr>
          <p:spPr bwMode="auto">
            <a:xfrm>
              <a:off x="3350" y="1615"/>
              <a:ext cx="527"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48" name="Line 36"/>
            <p:cNvSpPr>
              <a:spLocks noChangeShapeType="1"/>
            </p:cNvSpPr>
            <p:nvPr/>
          </p:nvSpPr>
          <p:spPr bwMode="auto">
            <a:xfrm flipV="1">
              <a:off x="3350" y="2637"/>
              <a:ext cx="1" cy="18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49" name="Freeform 37"/>
            <p:cNvSpPr/>
            <p:nvPr/>
          </p:nvSpPr>
          <p:spPr bwMode="auto">
            <a:xfrm>
              <a:off x="3879" y="2637"/>
              <a:ext cx="2" cy="180"/>
            </a:xfrm>
            <a:custGeom>
              <a:avLst/>
              <a:gdLst>
                <a:gd name="T0" fmla="*/ 0 w 2"/>
                <a:gd name="T1" fmla="*/ 180 h 180"/>
                <a:gd name="T2" fmla="*/ 2 w 2"/>
                <a:gd name="T3" fmla="*/ 0 h 180"/>
                <a:gd name="T4" fmla="*/ 0 60000 65536"/>
                <a:gd name="T5" fmla="*/ 0 60000 65536"/>
                <a:gd name="T6" fmla="*/ 0 w 2"/>
                <a:gd name="T7" fmla="*/ 0 h 180"/>
                <a:gd name="T8" fmla="*/ 2 w 2"/>
                <a:gd name="T9" fmla="*/ 180 h 180"/>
              </a:gdLst>
              <a:ahLst/>
              <a:cxnLst>
                <a:cxn ang="T4">
                  <a:pos x="T0" y="T1"/>
                </a:cxn>
                <a:cxn ang="T5">
                  <a:pos x="T2" y="T3"/>
                </a:cxn>
              </a:cxnLst>
              <a:rect l="T6" t="T7" r="T8" b="T9"/>
              <a:pathLst>
                <a:path w="2" h="180">
                  <a:moveTo>
                    <a:pt x="0" y="180"/>
                  </a:moveTo>
                  <a:lnTo>
                    <a:pt x="2" y="0"/>
                  </a:lnTo>
                </a:path>
              </a:pathLst>
            </a:custGeom>
            <a:solidFill>
              <a:srgbClr val="FFFFFF"/>
            </a:solidFill>
            <a:ln w="19050">
              <a:solidFill>
                <a:schemeClr val="tx1"/>
              </a:solidFill>
              <a:round/>
            </a:ln>
          </p:spPr>
          <p:txBody>
            <a:bodyPr/>
            <a:lstStyle/>
            <a:p>
              <a:endParaRPr lang="zh-CN" altLang="en-US"/>
            </a:p>
          </p:txBody>
        </p:sp>
        <p:sp>
          <p:nvSpPr>
            <p:cNvPr id="264250" name="Line 38"/>
            <p:cNvSpPr>
              <a:spLocks noChangeShapeType="1"/>
            </p:cNvSpPr>
            <p:nvPr/>
          </p:nvSpPr>
          <p:spPr bwMode="auto">
            <a:xfrm>
              <a:off x="3350" y="2637"/>
              <a:ext cx="527"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51" name="Rectangle 39"/>
            <p:cNvSpPr>
              <a:spLocks noChangeArrowheads="1"/>
            </p:cNvSpPr>
            <p:nvPr/>
          </p:nvSpPr>
          <p:spPr bwMode="auto">
            <a:xfrm>
              <a:off x="2042" y="2642"/>
              <a:ext cx="234" cy="1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52" name="Rectangle 40"/>
            <p:cNvSpPr>
              <a:spLocks noChangeArrowheads="1"/>
            </p:cNvSpPr>
            <p:nvPr/>
          </p:nvSpPr>
          <p:spPr bwMode="auto">
            <a:xfrm>
              <a:off x="1467" y="2674"/>
              <a:ext cx="833" cy="57"/>
            </a:xfrm>
            <a:prstGeom prst="rect">
              <a:avLst/>
            </a:prstGeom>
            <a:solidFill>
              <a:schemeClr val="tx1"/>
            </a:solidFill>
            <a:ln w="19050">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53" name="Freeform 41"/>
            <p:cNvSpPr/>
            <p:nvPr/>
          </p:nvSpPr>
          <p:spPr bwMode="auto">
            <a:xfrm>
              <a:off x="1363" y="1652"/>
              <a:ext cx="100" cy="894"/>
            </a:xfrm>
            <a:custGeom>
              <a:avLst/>
              <a:gdLst>
                <a:gd name="T0" fmla="*/ 100 w 100"/>
                <a:gd name="T1" fmla="*/ 0 h 894"/>
                <a:gd name="T2" fmla="*/ 84 w 100"/>
                <a:gd name="T3" fmla="*/ 7 h 894"/>
                <a:gd name="T4" fmla="*/ 68 w 100"/>
                <a:gd name="T5" fmla="*/ 24 h 894"/>
                <a:gd name="T6" fmla="*/ 56 w 100"/>
                <a:gd name="T7" fmla="*/ 47 h 894"/>
                <a:gd name="T8" fmla="*/ 52 w 100"/>
                <a:gd name="T9" fmla="*/ 74 h 894"/>
                <a:gd name="T10" fmla="*/ 52 w 100"/>
                <a:gd name="T11" fmla="*/ 371 h 894"/>
                <a:gd name="T12" fmla="*/ 48 w 100"/>
                <a:gd name="T13" fmla="*/ 401 h 894"/>
                <a:gd name="T14" fmla="*/ 36 w 100"/>
                <a:gd name="T15" fmla="*/ 425 h 894"/>
                <a:gd name="T16" fmla="*/ 20 w 100"/>
                <a:gd name="T17" fmla="*/ 438 h 894"/>
                <a:gd name="T18" fmla="*/ 0 w 100"/>
                <a:gd name="T19" fmla="*/ 445 h 894"/>
                <a:gd name="T20" fmla="*/ 20 w 100"/>
                <a:gd name="T21" fmla="*/ 452 h 894"/>
                <a:gd name="T22" fmla="*/ 36 w 100"/>
                <a:gd name="T23" fmla="*/ 469 h 894"/>
                <a:gd name="T24" fmla="*/ 48 w 100"/>
                <a:gd name="T25" fmla="*/ 492 h 894"/>
                <a:gd name="T26" fmla="*/ 52 w 100"/>
                <a:gd name="T27" fmla="*/ 523 h 894"/>
                <a:gd name="T28" fmla="*/ 52 w 100"/>
                <a:gd name="T29" fmla="*/ 820 h 894"/>
                <a:gd name="T30" fmla="*/ 56 w 100"/>
                <a:gd name="T31" fmla="*/ 850 h 894"/>
                <a:gd name="T32" fmla="*/ 68 w 100"/>
                <a:gd name="T33" fmla="*/ 873 h 894"/>
                <a:gd name="T34" fmla="*/ 84 w 100"/>
                <a:gd name="T35" fmla="*/ 887 h 894"/>
                <a:gd name="T36" fmla="*/ 100 w 100"/>
                <a:gd name="T37" fmla="*/ 894 h 8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
                <a:gd name="T58" fmla="*/ 0 h 894"/>
                <a:gd name="T59" fmla="*/ 100 w 100"/>
                <a:gd name="T60" fmla="*/ 894 h 8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 h="894">
                  <a:moveTo>
                    <a:pt x="100" y="0"/>
                  </a:moveTo>
                  <a:lnTo>
                    <a:pt x="84" y="7"/>
                  </a:lnTo>
                  <a:lnTo>
                    <a:pt x="68" y="24"/>
                  </a:lnTo>
                  <a:lnTo>
                    <a:pt x="56" y="47"/>
                  </a:lnTo>
                  <a:lnTo>
                    <a:pt x="52" y="74"/>
                  </a:lnTo>
                  <a:lnTo>
                    <a:pt x="52" y="371"/>
                  </a:lnTo>
                  <a:lnTo>
                    <a:pt x="48" y="401"/>
                  </a:lnTo>
                  <a:lnTo>
                    <a:pt x="36" y="425"/>
                  </a:lnTo>
                  <a:lnTo>
                    <a:pt x="20" y="438"/>
                  </a:lnTo>
                  <a:lnTo>
                    <a:pt x="0" y="445"/>
                  </a:lnTo>
                  <a:lnTo>
                    <a:pt x="20" y="452"/>
                  </a:lnTo>
                  <a:lnTo>
                    <a:pt x="36" y="469"/>
                  </a:lnTo>
                  <a:lnTo>
                    <a:pt x="48" y="492"/>
                  </a:lnTo>
                  <a:lnTo>
                    <a:pt x="52" y="523"/>
                  </a:lnTo>
                  <a:lnTo>
                    <a:pt x="52" y="820"/>
                  </a:lnTo>
                  <a:lnTo>
                    <a:pt x="56" y="850"/>
                  </a:lnTo>
                  <a:lnTo>
                    <a:pt x="68" y="873"/>
                  </a:lnTo>
                  <a:lnTo>
                    <a:pt x="84" y="887"/>
                  </a:lnTo>
                  <a:lnTo>
                    <a:pt x="100" y="894"/>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254" name="Line 42"/>
            <p:cNvSpPr>
              <a:spLocks noChangeShapeType="1"/>
            </p:cNvSpPr>
            <p:nvPr/>
          </p:nvSpPr>
          <p:spPr bwMode="auto">
            <a:xfrm flipH="1" flipV="1">
              <a:off x="1592" y="1450"/>
              <a:ext cx="249" cy="20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55" name="Line 43"/>
            <p:cNvSpPr>
              <a:spLocks noChangeShapeType="1"/>
            </p:cNvSpPr>
            <p:nvPr/>
          </p:nvSpPr>
          <p:spPr bwMode="auto">
            <a:xfrm flipH="1">
              <a:off x="1238" y="1439"/>
              <a:ext cx="35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56" name="Line 44"/>
            <p:cNvSpPr>
              <a:spLocks noChangeShapeType="1"/>
            </p:cNvSpPr>
            <p:nvPr/>
          </p:nvSpPr>
          <p:spPr bwMode="auto">
            <a:xfrm flipV="1">
              <a:off x="2746" y="1450"/>
              <a:ext cx="101" cy="21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57" name="Freeform 45"/>
            <p:cNvSpPr/>
            <p:nvPr/>
          </p:nvSpPr>
          <p:spPr bwMode="auto">
            <a:xfrm>
              <a:off x="2847" y="1449"/>
              <a:ext cx="303" cy="1"/>
            </a:xfrm>
            <a:custGeom>
              <a:avLst/>
              <a:gdLst>
                <a:gd name="T0" fmla="*/ 0 w 303"/>
                <a:gd name="T1" fmla="*/ 1 h 1"/>
                <a:gd name="T2" fmla="*/ 303 w 303"/>
                <a:gd name="T3" fmla="*/ 0 h 1"/>
                <a:gd name="T4" fmla="*/ 0 60000 65536"/>
                <a:gd name="T5" fmla="*/ 0 60000 65536"/>
                <a:gd name="T6" fmla="*/ 0 w 303"/>
                <a:gd name="T7" fmla="*/ 0 h 1"/>
                <a:gd name="T8" fmla="*/ 303 w 303"/>
                <a:gd name="T9" fmla="*/ 1 h 1"/>
              </a:gdLst>
              <a:ahLst/>
              <a:cxnLst>
                <a:cxn ang="T4">
                  <a:pos x="T0" y="T1"/>
                </a:cxn>
                <a:cxn ang="T5">
                  <a:pos x="T2" y="T3"/>
                </a:cxn>
              </a:cxnLst>
              <a:rect l="T6" t="T7" r="T8" b="T9"/>
              <a:pathLst>
                <a:path w="303" h="1">
                  <a:moveTo>
                    <a:pt x="0" y="1"/>
                  </a:moveTo>
                  <a:lnTo>
                    <a:pt x="303" y="0"/>
                  </a:lnTo>
                </a:path>
              </a:pathLst>
            </a:custGeom>
            <a:solidFill>
              <a:srgbClr val="FFFFFF"/>
            </a:solidFill>
            <a:ln w="12700">
              <a:solidFill>
                <a:schemeClr val="tx1"/>
              </a:solidFill>
              <a:prstDash val="solid"/>
              <a:round/>
            </a:ln>
          </p:spPr>
          <p:txBody>
            <a:bodyPr/>
            <a:lstStyle/>
            <a:p>
              <a:endParaRPr lang="zh-CN" altLang="en-US"/>
            </a:p>
          </p:txBody>
        </p:sp>
        <p:sp>
          <p:nvSpPr>
            <p:cNvPr id="264258" name="Line 46"/>
            <p:cNvSpPr>
              <a:spLocks noChangeShapeType="1"/>
            </p:cNvSpPr>
            <p:nvPr/>
          </p:nvSpPr>
          <p:spPr bwMode="auto">
            <a:xfrm flipV="1">
              <a:off x="2195" y="1433"/>
              <a:ext cx="125" cy="14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59" name="Line 47"/>
            <p:cNvSpPr>
              <a:spLocks noChangeShapeType="1"/>
            </p:cNvSpPr>
            <p:nvPr/>
          </p:nvSpPr>
          <p:spPr bwMode="auto">
            <a:xfrm>
              <a:off x="2320" y="1439"/>
              <a:ext cx="278"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60" name="Rectangle 48"/>
            <p:cNvSpPr>
              <a:spLocks noChangeArrowheads="1"/>
            </p:cNvSpPr>
            <p:nvPr/>
          </p:nvSpPr>
          <p:spPr bwMode="auto">
            <a:xfrm>
              <a:off x="2344" y="1200"/>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主轴</a:t>
              </a:r>
              <a:endParaRPr lang="zh-CN" altLang="en-US" sz="2000" b="1">
                <a:latin typeface="Times New Roman" panose="02020603050405020304" pitchFamily="18" charset="0"/>
              </a:endParaRPr>
            </a:p>
          </p:txBody>
        </p:sp>
        <p:sp>
          <p:nvSpPr>
            <p:cNvPr id="264261" name="Rectangle 49"/>
            <p:cNvSpPr>
              <a:spLocks noChangeArrowheads="1"/>
            </p:cNvSpPr>
            <p:nvPr/>
          </p:nvSpPr>
          <p:spPr bwMode="auto">
            <a:xfrm>
              <a:off x="2847" y="1200"/>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磁头</a:t>
              </a:r>
              <a:endParaRPr lang="zh-CN" altLang="en-US" sz="2000" b="1">
                <a:latin typeface="Times New Roman" panose="02020603050405020304" pitchFamily="18" charset="0"/>
              </a:endParaRPr>
            </a:p>
          </p:txBody>
        </p:sp>
        <p:sp>
          <p:nvSpPr>
            <p:cNvPr id="264262" name="Line 50"/>
            <p:cNvSpPr>
              <a:spLocks noChangeShapeType="1"/>
            </p:cNvSpPr>
            <p:nvPr/>
          </p:nvSpPr>
          <p:spPr bwMode="auto">
            <a:xfrm>
              <a:off x="3804" y="2159"/>
              <a:ext cx="27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63" name="Rectangle 51"/>
            <p:cNvSpPr>
              <a:spLocks noChangeArrowheads="1"/>
            </p:cNvSpPr>
            <p:nvPr/>
          </p:nvSpPr>
          <p:spPr bwMode="auto">
            <a:xfrm>
              <a:off x="4155" y="1960"/>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音圈</a:t>
              </a:r>
              <a:endParaRPr lang="zh-CN" altLang="en-US" b="1">
                <a:latin typeface="Times New Roman" panose="02020603050405020304" pitchFamily="18" charset="0"/>
              </a:endParaRPr>
            </a:p>
          </p:txBody>
        </p:sp>
        <p:sp>
          <p:nvSpPr>
            <p:cNvPr id="264264" name="Rectangle 52"/>
            <p:cNvSpPr>
              <a:spLocks noChangeArrowheads="1"/>
            </p:cNvSpPr>
            <p:nvPr/>
          </p:nvSpPr>
          <p:spPr bwMode="auto">
            <a:xfrm>
              <a:off x="4155" y="2112"/>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电机</a:t>
              </a:r>
              <a:endParaRPr lang="zh-CN" altLang="en-US" b="1">
                <a:latin typeface="Times New Roman" panose="02020603050405020304" pitchFamily="18" charset="0"/>
              </a:endParaRPr>
            </a:p>
          </p:txBody>
        </p:sp>
        <p:sp>
          <p:nvSpPr>
            <p:cNvPr id="264265" name="Rectangle 53"/>
            <p:cNvSpPr>
              <a:spLocks noChangeArrowheads="1"/>
            </p:cNvSpPr>
            <p:nvPr/>
          </p:nvSpPr>
          <p:spPr bwMode="auto">
            <a:xfrm>
              <a:off x="1741" y="3095"/>
              <a:ext cx="2192" cy="769"/>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66" name="Rectangle 54"/>
            <p:cNvSpPr>
              <a:spLocks noChangeArrowheads="1"/>
            </p:cNvSpPr>
            <p:nvPr/>
          </p:nvSpPr>
          <p:spPr bwMode="auto">
            <a:xfrm>
              <a:off x="1886" y="3264"/>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位置检测</a:t>
              </a:r>
              <a:endParaRPr lang="zh-CN" altLang="en-US" b="1">
                <a:latin typeface="Times New Roman" panose="02020603050405020304" pitchFamily="18" charset="0"/>
              </a:endParaRPr>
            </a:p>
          </p:txBody>
        </p:sp>
        <p:sp>
          <p:nvSpPr>
            <p:cNvPr id="264267" name="Rectangle 55"/>
            <p:cNvSpPr>
              <a:spLocks noChangeArrowheads="1"/>
            </p:cNvSpPr>
            <p:nvPr/>
          </p:nvSpPr>
          <p:spPr bwMode="auto">
            <a:xfrm>
              <a:off x="1886" y="3439"/>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定位驱动</a:t>
              </a:r>
              <a:endParaRPr lang="zh-CN" altLang="en-US" b="1">
                <a:latin typeface="Times New Roman" panose="02020603050405020304" pitchFamily="18" charset="0"/>
              </a:endParaRPr>
            </a:p>
          </p:txBody>
        </p:sp>
        <p:sp>
          <p:nvSpPr>
            <p:cNvPr id="264268" name="Rectangle 56"/>
            <p:cNvSpPr>
              <a:spLocks noChangeArrowheads="1"/>
            </p:cNvSpPr>
            <p:nvPr/>
          </p:nvSpPr>
          <p:spPr bwMode="auto">
            <a:xfrm>
              <a:off x="2725" y="3331"/>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模拟控制</a:t>
              </a:r>
              <a:endParaRPr lang="zh-CN" altLang="en-US" b="1">
                <a:latin typeface="Times New Roman" panose="02020603050405020304" pitchFamily="18" charset="0"/>
              </a:endParaRPr>
            </a:p>
          </p:txBody>
        </p:sp>
        <p:grpSp>
          <p:nvGrpSpPr>
            <p:cNvPr id="264269" name="Group 57"/>
            <p:cNvGrpSpPr/>
            <p:nvPr/>
          </p:nvGrpSpPr>
          <p:grpSpPr bwMode="auto">
            <a:xfrm>
              <a:off x="3527" y="3311"/>
              <a:ext cx="146" cy="302"/>
              <a:chOff x="3511" y="3407"/>
              <a:chExt cx="146" cy="302"/>
            </a:xfrm>
          </p:grpSpPr>
          <p:sp>
            <p:nvSpPr>
              <p:cNvPr id="264316" name="Rectangle 58"/>
              <p:cNvSpPr>
                <a:spLocks noChangeArrowheads="1"/>
              </p:cNvSpPr>
              <p:nvPr/>
            </p:nvSpPr>
            <p:spPr bwMode="auto">
              <a:xfrm>
                <a:off x="3511" y="3407"/>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放</a:t>
                </a:r>
                <a:endParaRPr lang="zh-CN" altLang="en-US" b="1">
                  <a:latin typeface="Times New Roman" panose="02020603050405020304" pitchFamily="18" charset="0"/>
                </a:endParaRPr>
              </a:p>
            </p:txBody>
          </p:sp>
          <p:sp>
            <p:nvSpPr>
              <p:cNvPr id="264317" name="Rectangle 59"/>
              <p:cNvSpPr>
                <a:spLocks noChangeArrowheads="1"/>
              </p:cNvSpPr>
              <p:nvPr/>
            </p:nvSpPr>
            <p:spPr bwMode="auto">
              <a:xfrm>
                <a:off x="3511" y="3535"/>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大</a:t>
                </a:r>
                <a:endParaRPr lang="zh-CN" altLang="en-US" b="1">
                  <a:latin typeface="Times New Roman" panose="02020603050405020304" pitchFamily="18" charset="0"/>
                </a:endParaRPr>
              </a:p>
            </p:txBody>
          </p:sp>
        </p:grpSp>
        <p:grpSp>
          <p:nvGrpSpPr>
            <p:cNvPr id="264270" name="Group 60"/>
            <p:cNvGrpSpPr/>
            <p:nvPr/>
          </p:nvGrpSpPr>
          <p:grpSpPr bwMode="auto">
            <a:xfrm>
              <a:off x="2496" y="3409"/>
              <a:ext cx="184" cy="71"/>
              <a:chOff x="2521" y="3505"/>
              <a:chExt cx="149" cy="71"/>
            </a:xfrm>
          </p:grpSpPr>
          <p:sp>
            <p:nvSpPr>
              <p:cNvPr id="264314" name="Line 61"/>
              <p:cNvSpPr>
                <a:spLocks noChangeShapeType="1"/>
              </p:cNvSpPr>
              <p:nvPr/>
            </p:nvSpPr>
            <p:spPr bwMode="auto">
              <a:xfrm>
                <a:off x="2521" y="3539"/>
                <a:ext cx="101"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15" name="Freeform 62"/>
              <p:cNvSpPr/>
              <p:nvPr/>
            </p:nvSpPr>
            <p:spPr bwMode="auto">
              <a:xfrm>
                <a:off x="2586" y="3505"/>
                <a:ext cx="84" cy="71"/>
              </a:xfrm>
              <a:custGeom>
                <a:avLst/>
                <a:gdLst>
                  <a:gd name="T0" fmla="*/ 0 w 84"/>
                  <a:gd name="T1" fmla="*/ 71 h 71"/>
                  <a:gd name="T2" fmla="*/ 84 w 84"/>
                  <a:gd name="T3" fmla="*/ 34 h 71"/>
                  <a:gd name="T4" fmla="*/ 0 w 84"/>
                  <a:gd name="T5" fmla="*/ 0 h 71"/>
                  <a:gd name="T6" fmla="*/ 28 w 84"/>
                  <a:gd name="T7" fmla="*/ 34 h 71"/>
                  <a:gd name="T8" fmla="*/ 0 w 84"/>
                  <a:gd name="T9" fmla="*/ 71 h 71"/>
                  <a:gd name="T10" fmla="*/ 0 60000 65536"/>
                  <a:gd name="T11" fmla="*/ 0 60000 65536"/>
                  <a:gd name="T12" fmla="*/ 0 60000 65536"/>
                  <a:gd name="T13" fmla="*/ 0 60000 65536"/>
                  <a:gd name="T14" fmla="*/ 0 60000 65536"/>
                  <a:gd name="T15" fmla="*/ 0 w 84"/>
                  <a:gd name="T16" fmla="*/ 0 h 71"/>
                  <a:gd name="T17" fmla="*/ 84 w 84"/>
                  <a:gd name="T18" fmla="*/ 71 h 71"/>
                </a:gdLst>
                <a:ahLst/>
                <a:cxnLst>
                  <a:cxn ang="T10">
                    <a:pos x="T0" y="T1"/>
                  </a:cxn>
                  <a:cxn ang="T11">
                    <a:pos x="T2" y="T3"/>
                  </a:cxn>
                  <a:cxn ang="T12">
                    <a:pos x="T4" y="T5"/>
                  </a:cxn>
                  <a:cxn ang="T13">
                    <a:pos x="T6" y="T7"/>
                  </a:cxn>
                  <a:cxn ang="T14">
                    <a:pos x="T8" y="T9"/>
                  </a:cxn>
                </a:cxnLst>
                <a:rect l="T15" t="T16" r="T17" b="T18"/>
                <a:pathLst>
                  <a:path w="84" h="71">
                    <a:moveTo>
                      <a:pt x="0" y="71"/>
                    </a:moveTo>
                    <a:lnTo>
                      <a:pt x="84" y="34"/>
                    </a:lnTo>
                    <a:lnTo>
                      <a:pt x="0" y="0"/>
                    </a:lnTo>
                    <a:lnTo>
                      <a:pt x="28" y="34"/>
                    </a:lnTo>
                    <a:lnTo>
                      <a:pt x="0" y="71"/>
                    </a:lnTo>
                    <a:close/>
                  </a:path>
                </a:pathLst>
              </a:custGeom>
              <a:solidFill>
                <a:schemeClr val="tx1"/>
              </a:solidFill>
              <a:ln w="9525">
                <a:solidFill>
                  <a:schemeClr val="tx1"/>
                </a:solidFill>
                <a:round/>
              </a:ln>
            </p:spPr>
            <p:txBody>
              <a:bodyPr/>
              <a:lstStyle/>
              <a:p>
                <a:endParaRPr lang="zh-CN" altLang="en-US"/>
              </a:p>
            </p:txBody>
          </p:sp>
        </p:grpSp>
        <p:grpSp>
          <p:nvGrpSpPr>
            <p:cNvPr id="264271" name="Group 63"/>
            <p:cNvGrpSpPr/>
            <p:nvPr/>
          </p:nvGrpSpPr>
          <p:grpSpPr bwMode="auto">
            <a:xfrm>
              <a:off x="3334" y="3409"/>
              <a:ext cx="170" cy="71"/>
              <a:chOff x="3302" y="3505"/>
              <a:chExt cx="148" cy="71"/>
            </a:xfrm>
          </p:grpSpPr>
          <p:sp>
            <p:nvSpPr>
              <p:cNvPr id="264312" name="Line 64"/>
              <p:cNvSpPr>
                <a:spLocks noChangeShapeType="1"/>
              </p:cNvSpPr>
              <p:nvPr/>
            </p:nvSpPr>
            <p:spPr bwMode="auto">
              <a:xfrm>
                <a:off x="3302" y="3539"/>
                <a:ext cx="100"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13" name="Freeform 65"/>
              <p:cNvSpPr/>
              <p:nvPr/>
            </p:nvSpPr>
            <p:spPr bwMode="auto">
              <a:xfrm>
                <a:off x="3366" y="3505"/>
                <a:ext cx="84" cy="71"/>
              </a:xfrm>
              <a:custGeom>
                <a:avLst/>
                <a:gdLst>
                  <a:gd name="T0" fmla="*/ 0 w 84"/>
                  <a:gd name="T1" fmla="*/ 71 h 71"/>
                  <a:gd name="T2" fmla="*/ 84 w 84"/>
                  <a:gd name="T3" fmla="*/ 34 h 71"/>
                  <a:gd name="T4" fmla="*/ 0 w 84"/>
                  <a:gd name="T5" fmla="*/ 0 h 71"/>
                  <a:gd name="T6" fmla="*/ 28 w 84"/>
                  <a:gd name="T7" fmla="*/ 34 h 71"/>
                  <a:gd name="T8" fmla="*/ 0 w 84"/>
                  <a:gd name="T9" fmla="*/ 71 h 71"/>
                  <a:gd name="T10" fmla="*/ 0 60000 65536"/>
                  <a:gd name="T11" fmla="*/ 0 60000 65536"/>
                  <a:gd name="T12" fmla="*/ 0 60000 65536"/>
                  <a:gd name="T13" fmla="*/ 0 60000 65536"/>
                  <a:gd name="T14" fmla="*/ 0 60000 65536"/>
                  <a:gd name="T15" fmla="*/ 0 w 84"/>
                  <a:gd name="T16" fmla="*/ 0 h 71"/>
                  <a:gd name="T17" fmla="*/ 84 w 84"/>
                  <a:gd name="T18" fmla="*/ 71 h 71"/>
                </a:gdLst>
                <a:ahLst/>
                <a:cxnLst>
                  <a:cxn ang="T10">
                    <a:pos x="T0" y="T1"/>
                  </a:cxn>
                  <a:cxn ang="T11">
                    <a:pos x="T2" y="T3"/>
                  </a:cxn>
                  <a:cxn ang="T12">
                    <a:pos x="T4" y="T5"/>
                  </a:cxn>
                  <a:cxn ang="T13">
                    <a:pos x="T6" y="T7"/>
                  </a:cxn>
                  <a:cxn ang="T14">
                    <a:pos x="T8" y="T9"/>
                  </a:cxn>
                </a:cxnLst>
                <a:rect l="T15" t="T16" r="T17" b="T18"/>
                <a:pathLst>
                  <a:path w="84" h="71">
                    <a:moveTo>
                      <a:pt x="0" y="71"/>
                    </a:moveTo>
                    <a:lnTo>
                      <a:pt x="84" y="34"/>
                    </a:lnTo>
                    <a:lnTo>
                      <a:pt x="0" y="0"/>
                    </a:lnTo>
                    <a:lnTo>
                      <a:pt x="28" y="34"/>
                    </a:lnTo>
                    <a:lnTo>
                      <a:pt x="0" y="71"/>
                    </a:lnTo>
                    <a:close/>
                  </a:path>
                </a:pathLst>
              </a:custGeom>
              <a:solidFill>
                <a:schemeClr val="tx1"/>
              </a:solidFill>
              <a:ln w="9525">
                <a:solidFill>
                  <a:schemeClr val="tx1"/>
                </a:solidFill>
                <a:round/>
              </a:ln>
            </p:spPr>
            <p:txBody>
              <a:bodyPr/>
              <a:lstStyle/>
              <a:p>
                <a:endParaRPr lang="zh-CN" altLang="en-US"/>
              </a:p>
            </p:txBody>
          </p:sp>
        </p:grpSp>
        <p:sp>
          <p:nvSpPr>
            <p:cNvPr id="264272" name="Rectangle 66"/>
            <p:cNvSpPr>
              <a:spLocks noChangeArrowheads="1"/>
            </p:cNvSpPr>
            <p:nvPr/>
          </p:nvSpPr>
          <p:spPr bwMode="auto">
            <a:xfrm>
              <a:off x="2296" y="3648"/>
              <a:ext cx="1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闭环自动控制系统</a:t>
              </a:r>
              <a:endParaRPr lang="zh-CN" altLang="en-US" b="1">
                <a:latin typeface="Times New Roman" panose="02020603050405020304" pitchFamily="18" charset="0"/>
              </a:endParaRPr>
            </a:p>
          </p:txBody>
        </p:sp>
        <p:grpSp>
          <p:nvGrpSpPr>
            <p:cNvPr id="264273" name="Group 67"/>
            <p:cNvGrpSpPr/>
            <p:nvPr/>
          </p:nvGrpSpPr>
          <p:grpSpPr bwMode="auto">
            <a:xfrm>
              <a:off x="1632" y="3409"/>
              <a:ext cx="240" cy="71"/>
              <a:chOff x="1540" y="3505"/>
              <a:chExt cx="354" cy="71"/>
            </a:xfrm>
          </p:grpSpPr>
          <p:sp>
            <p:nvSpPr>
              <p:cNvPr id="264310" name="Line 68"/>
              <p:cNvSpPr>
                <a:spLocks noChangeShapeType="1"/>
              </p:cNvSpPr>
              <p:nvPr/>
            </p:nvSpPr>
            <p:spPr bwMode="auto">
              <a:xfrm>
                <a:off x="1540" y="3539"/>
                <a:ext cx="305"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11" name="Freeform 69"/>
              <p:cNvSpPr/>
              <p:nvPr/>
            </p:nvSpPr>
            <p:spPr bwMode="auto">
              <a:xfrm>
                <a:off x="1809" y="3505"/>
                <a:ext cx="85" cy="71"/>
              </a:xfrm>
              <a:custGeom>
                <a:avLst/>
                <a:gdLst>
                  <a:gd name="T0" fmla="*/ 0 w 85"/>
                  <a:gd name="T1" fmla="*/ 71 h 71"/>
                  <a:gd name="T2" fmla="*/ 85 w 85"/>
                  <a:gd name="T3" fmla="*/ 34 h 71"/>
                  <a:gd name="T4" fmla="*/ 0 w 85"/>
                  <a:gd name="T5" fmla="*/ 0 h 71"/>
                  <a:gd name="T6" fmla="*/ 28 w 85"/>
                  <a:gd name="T7" fmla="*/ 34 h 71"/>
                  <a:gd name="T8" fmla="*/ 0 w 85"/>
                  <a:gd name="T9" fmla="*/ 71 h 71"/>
                  <a:gd name="T10" fmla="*/ 0 60000 65536"/>
                  <a:gd name="T11" fmla="*/ 0 60000 65536"/>
                  <a:gd name="T12" fmla="*/ 0 60000 65536"/>
                  <a:gd name="T13" fmla="*/ 0 60000 65536"/>
                  <a:gd name="T14" fmla="*/ 0 60000 65536"/>
                  <a:gd name="T15" fmla="*/ 0 w 85"/>
                  <a:gd name="T16" fmla="*/ 0 h 71"/>
                  <a:gd name="T17" fmla="*/ 85 w 85"/>
                  <a:gd name="T18" fmla="*/ 71 h 71"/>
                </a:gdLst>
                <a:ahLst/>
                <a:cxnLst>
                  <a:cxn ang="T10">
                    <a:pos x="T0" y="T1"/>
                  </a:cxn>
                  <a:cxn ang="T11">
                    <a:pos x="T2" y="T3"/>
                  </a:cxn>
                  <a:cxn ang="T12">
                    <a:pos x="T4" y="T5"/>
                  </a:cxn>
                  <a:cxn ang="T13">
                    <a:pos x="T6" y="T7"/>
                  </a:cxn>
                  <a:cxn ang="T14">
                    <a:pos x="T8" y="T9"/>
                  </a:cxn>
                </a:cxnLst>
                <a:rect l="T15" t="T16" r="T17" b="T18"/>
                <a:pathLst>
                  <a:path w="85" h="71">
                    <a:moveTo>
                      <a:pt x="0" y="71"/>
                    </a:moveTo>
                    <a:lnTo>
                      <a:pt x="85" y="34"/>
                    </a:lnTo>
                    <a:lnTo>
                      <a:pt x="0" y="0"/>
                    </a:lnTo>
                    <a:lnTo>
                      <a:pt x="28" y="34"/>
                    </a:lnTo>
                    <a:lnTo>
                      <a:pt x="0" y="71"/>
                    </a:lnTo>
                    <a:close/>
                  </a:path>
                </a:pathLst>
              </a:custGeom>
              <a:solidFill>
                <a:schemeClr val="tx1"/>
              </a:solidFill>
              <a:ln w="9525">
                <a:solidFill>
                  <a:schemeClr val="tx1"/>
                </a:solidFill>
                <a:round/>
              </a:ln>
            </p:spPr>
            <p:txBody>
              <a:bodyPr/>
              <a:lstStyle/>
              <a:p>
                <a:endParaRPr lang="zh-CN" altLang="en-US"/>
              </a:p>
            </p:txBody>
          </p:sp>
        </p:grpSp>
        <p:sp>
          <p:nvSpPr>
            <p:cNvPr id="264274" name="Rectangle 70"/>
            <p:cNvSpPr>
              <a:spLocks noChangeArrowheads="1"/>
            </p:cNvSpPr>
            <p:nvPr/>
          </p:nvSpPr>
          <p:spPr bwMode="auto">
            <a:xfrm>
              <a:off x="907" y="3168"/>
              <a:ext cx="7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由磁盘控制</a:t>
              </a:r>
              <a:endParaRPr lang="zh-CN" altLang="en-US" b="1">
                <a:latin typeface="Times New Roman" panose="02020603050405020304" pitchFamily="18" charset="0"/>
              </a:endParaRPr>
            </a:p>
          </p:txBody>
        </p:sp>
        <p:sp>
          <p:nvSpPr>
            <p:cNvPr id="264275" name="Rectangle 71"/>
            <p:cNvSpPr>
              <a:spLocks noChangeArrowheads="1"/>
            </p:cNvSpPr>
            <p:nvPr/>
          </p:nvSpPr>
          <p:spPr bwMode="auto">
            <a:xfrm>
              <a:off x="908" y="3359"/>
              <a:ext cx="7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器送来的目</a:t>
              </a:r>
              <a:endParaRPr lang="zh-CN" altLang="en-US" b="1">
                <a:latin typeface="Times New Roman" panose="02020603050405020304" pitchFamily="18" charset="0"/>
              </a:endParaRPr>
            </a:p>
          </p:txBody>
        </p:sp>
        <p:sp>
          <p:nvSpPr>
            <p:cNvPr id="264276" name="Rectangle 72"/>
            <p:cNvSpPr>
              <a:spLocks noChangeArrowheads="1"/>
            </p:cNvSpPr>
            <p:nvPr/>
          </p:nvSpPr>
          <p:spPr bwMode="auto">
            <a:xfrm>
              <a:off x="908" y="3571"/>
              <a:ext cx="7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标磁道信号</a:t>
              </a:r>
              <a:endParaRPr lang="zh-CN" altLang="en-US" b="1">
                <a:latin typeface="Times New Roman" panose="02020603050405020304" pitchFamily="18" charset="0"/>
              </a:endParaRPr>
            </a:p>
          </p:txBody>
        </p:sp>
        <p:sp>
          <p:nvSpPr>
            <p:cNvPr id="264277" name="Rectangle 73"/>
            <p:cNvSpPr>
              <a:spLocks noChangeArrowheads="1"/>
            </p:cNvSpPr>
            <p:nvPr/>
          </p:nvSpPr>
          <p:spPr bwMode="auto">
            <a:xfrm>
              <a:off x="4752" y="2131"/>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测</a:t>
              </a:r>
              <a:endParaRPr lang="zh-CN" altLang="en-US" b="1">
                <a:latin typeface="Times New Roman" panose="02020603050405020304" pitchFamily="18" charset="0"/>
              </a:endParaRPr>
            </a:p>
          </p:txBody>
        </p:sp>
        <p:sp>
          <p:nvSpPr>
            <p:cNvPr id="264278" name="Rectangle 74"/>
            <p:cNvSpPr>
              <a:spLocks noChangeArrowheads="1"/>
            </p:cNvSpPr>
            <p:nvPr/>
          </p:nvSpPr>
          <p:spPr bwMode="auto">
            <a:xfrm>
              <a:off x="4752" y="2350"/>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速</a:t>
              </a:r>
              <a:endParaRPr lang="zh-CN" altLang="en-US" b="1">
                <a:latin typeface="Times New Roman" panose="02020603050405020304" pitchFamily="18" charset="0"/>
              </a:endParaRPr>
            </a:p>
          </p:txBody>
        </p:sp>
        <p:sp>
          <p:nvSpPr>
            <p:cNvPr id="264279" name="Rectangle 75"/>
            <p:cNvSpPr>
              <a:spLocks noChangeArrowheads="1"/>
            </p:cNvSpPr>
            <p:nvPr/>
          </p:nvSpPr>
          <p:spPr bwMode="auto">
            <a:xfrm>
              <a:off x="4752" y="2569"/>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输</a:t>
              </a:r>
              <a:endParaRPr lang="zh-CN" altLang="en-US" b="1">
                <a:latin typeface="Times New Roman" panose="02020603050405020304" pitchFamily="18" charset="0"/>
              </a:endParaRPr>
            </a:p>
          </p:txBody>
        </p:sp>
        <p:sp>
          <p:nvSpPr>
            <p:cNvPr id="264280" name="Rectangle 76"/>
            <p:cNvSpPr>
              <a:spLocks noChangeArrowheads="1"/>
            </p:cNvSpPr>
            <p:nvPr/>
          </p:nvSpPr>
          <p:spPr bwMode="auto">
            <a:xfrm>
              <a:off x="4752" y="2785"/>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出</a:t>
              </a:r>
              <a:endParaRPr lang="zh-CN" altLang="en-US" b="1">
                <a:latin typeface="Times New Roman" panose="02020603050405020304" pitchFamily="18" charset="0"/>
              </a:endParaRPr>
            </a:p>
          </p:txBody>
        </p:sp>
        <p:sp>
          <p:nvSpPr>
            <p:cNvPr id="264281" name="Line 77"/>
            <p:cNvSpPr>
              <a:spLocks noChangeShapeType="1"/>
            </p:cNvSpPr>
            <p:nvPr/>
          </p:nvSpPr>
          <p:spPr bwMode="auto">
            <a:xfrm flipH="1">
              <a:off x="2847" y="2472"/>
              <a:ext cx="201" cy="29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82" name="Rectangle 78"/>
            <p:cNvSpPr>
              <a:spLocks noChangeArrowheads="1"/>
            </p:cNvSpPr>
            <p:nvPr/>
          </p:nvSpPr>
          <p:spPr bwMode="auto">
            <a:xfrm>
              <a:off x="2907" y="2640"/>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读写臂</a:t>
              </a:r>
              <a:endParaRPr lang="zh-CN" altLang="en-US" b="1">
                <a:latin typeface="Times New Roman" panose="02020603050405020304" pitchFamily="18" charset="0"/>
              </a:endParaRPr>
            </a:p>
          </p:txBody>
        </p:sp>
        <p:grpSp>
          <p:nvGrpSpPr>
            <p:cNvPr id="264283" name="Group 79"/>
            <p:cNvGrpSpPr/>
            <p:nvPr/>
          </p:nvGrpSpPr>
          <p:grpSpPr bwMode="auto">
            <a:xfrm>
              <a:off x="1491" y="1972"/>
              <a:ext cx="1336" cy="95"/>
              <a:chOff x="1491" y="2068"/>
              <a:chExt cx="1336" cy="95"/>
            </a:xfrm>
          </p:grpSpPr>
          <p:sp>
            <p:nvSpPr>
              <p:cNvPr id="264308" name="Rectangle 80"/>
              <p:cNvSpPr>
                <a:spLocks noChangeArrowheads="1"/>
              </p:cNvSpPr>
              <p:nvPr/>
            </p:nvSpPr>
            <p:spPr bwMode="auto">
              <a:xfrm>
                <a:off x="2674" y="2068"/>
                <a:ext cx="153" cy="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309" name="Line 81"/>
              <p:cNvSpPr>
                <a:spLocks noChangeShapeType="1"/>
              </p:cNvSpPr>
              <p:nvPr/>
            </p:nvSpPr>
            <p:spPr bwMode="auto">
              <a:xfrm>
                <a:off x="1491" y="2112"/>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4284" name="Group 82"/>
            <p:cNvGrpSpPr/>
            <p:nvPr/>
          </p:nvGrpSpPr>
          <p:grpSpPr bwMode="auto">
            <a:xfrm>
              <a:off x="1491" y="2128"/>
              <a:ext cx="1336" cy="94"/>
              <a:chOff x="1491" y="2224"/>
              <a:chExt cx="1336" cy="94"/>
            </a:xfrm>
          </p:grpSpPr>
          <p:sp>
            <p:nvSpPr>
              <p:cNvPr id="264306" name="Rectangle 83"/>
              <p:cNvSpPr>
                <a:spLocks noChangeArrowheads="1"/>
              </p:cNvSpPr>
              <p:nvPr/>
            </p:nvSpPr>
            <p:spPr bwMode="auto">
              <a:xfrm>
                <a:off x="2674" y="2224"/>
                <a:ext cx="153" cy="94"/>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307" name="Line 84"/>
              <p:cNvSpPr>
                <a:spLocks noChangeShapeType="1"/>
              </p:cNvSpPr>
              <p:nvPr/>
            </p:nvSpPr>
            <p:spPr bwMode="auto">
              <a:xfrm>
                <a:off x="1491" y="2267"/>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4285" name="Group 85"/>
            <p:cNvGrpSpPr/>
            <p:nvPr/>
          </p:nvGrpSpPr>
          <p:grpSpPr bwMode="auto">
            <a:xfrm>
              <a:off x="2823" y="2063"/>
              <a:ext cx="603" cy="65"/>
              <a:chOff x="2823" y="2159"/>
              <a:chExt cx="603" cy="65"/>
            </a:xfrm>
          </p:grpSpPr>
          <p:sp>
            <p:nvSpPr>
              <p:cNvPr id="264303" name="Line 86"/>
              <p:cNvSpPr>
                <a:spLocks noChangeShapeType="1"/>
              </p:cNvSpPr>
              <p:nvPr/>
            </p:nvSpPr>
            <p:spPr bwMode="auto">
              <a:xfrm>
                <a:off x="2823" y="2159"/>
                <a:ext cx="100" cy="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04" name="Line 87"/>
              <p:cNvSpPr>
                <a:spLocks noChangeShapeType="1"/>
              </p:cNvSpPr>
              <p:nvPr/>
            </p:nvSpPr>
            <p:spPr bwMode="auto">
              <a:xfrm flipV="1">
                <a:off x="2823" y="2186"/>
                <a:ext cx="100" cy="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305" name="Line 88"/>
              <p:cNvSpPr>
                <a:spLocks noChangeShapeType="1"/>
              </p:cNvSpPr>
              <p:nvPr/>
            </p:nvSpPr>
            <p:spPr bwMode="auto">
              <a:xfrm>
                <a:off x="2923" y="2186"/>
                <a:ext cx="503"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4286" name="Group 89"/>
            <p:cNvGrpSpPr/>
            <p:nvPr/>
          </p:nvGrpSpPr>
          <p:grpSpPr bwMode="auto">
            <a:xfrm>
              <a:off x="1491" y="2316"/>
              <a:ext cx="1336" cy="98"/>
              <a:chOff x="1491" y="2412"/>
              <a:chExt cx="1336" cy="98"/>
            </a:xfrm>
          </p:grpSpPr>
          <p:sp>
            <p:nvSpPr>
              <p:cNvPr id="264301" name="Rectangle 90"/>
              <p:cNvSpPr>
                <a:spLocks noChangeArrowheads="1"/>
              </p:cNvSpPr>
              <p:nvPr/>
            </p:nvSpPr>
            <p:spPr bwMode="auto">
              <a:xfrm>
                <a:off x="2674" y="2412"/>
                <a:ext cx="153" cy="9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302" name="Line 91"/>
              <p:cNvSpPr>
                <a:spLocks noChangeShapeType="1"/>
              </p:cNvSpPr>
              <p:nvPr/>
            </p:nvSpPr>
            <p:spPr bwMode="auto">
              <a:xfrm>
                <a:off x="1491" y="2460"/>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4287" name="Rectangle 92"/>
            <p:cNvSpPr>
              <a:spLocks noChangeArrowheads="1"/>
            </p:cNvSpPr>
            <p:nvPr/>
          </p:nvSpPr>
          <p:spPr bwMode="auto">
            <a:xfrm>
              <a:off x="1101" y="2880"/>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传动机构</a:t>
              </a:r>
              <a:endParaRPr lang="zh-CN" altLang="en-US" b="1">
                <a:latin typeface="Times New Roman" panose="02020603050405020304" pitchFamily="18" charset="0"/>
              </a:endParaRPr>
            </a:p>
          </p:txBody>
        </p:sp>
        <p:sp>
          <p:nvSpPr>
            <p:cNvPr id="264288" name="Line 93"/>
            <p:cNvSpPr>
              <a:spLocks noChangeShapeType="1"/>
            </p:cNvSpPr>
            <p:nvPr/>
          </p:nvSpPr>
          <p:spPr bwMode="auto">
            <a:xfrm flipV="1">
              <a:off x="1440" y="2735"/>
              <a:ext cx="249" cy="14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89" name="Rectangle 94"/>
            <p:cNvSpPr>
              <a:spLocks noChangeArrowheads="1"/>
            </p:cNvSpPr>
            <p:nvPr/>
          </p:nvSpPr>
          <p:spPr bwMode="auto">
            <a:xfrm>
              <a:off x="4080" y="1968"/>
              <a:ext cx="432"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90" name="Rectangle 95"/>
            <p:cNvSpPr>
              <a:spLocks noChangeArrowheads="1"/>
            </p:cNvSpPr>
            <p:nvPr/>
          </p:nvSpPr>
          <p:spPr bwMode="auto">
            <a:xfrm>
              <a:off x="1872" y="3216"/>
              <a:ext cx="624" cy="43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91" name="Rectangle 96"/>
            <p:cNvSpPr>
              <a:spLocks noChangeArrowheads="1"/>
            </p:cNvSpPr>
            <p:nvPr/>
          </p:nvSpPr>
          <p:spPr bwMode="auto">
            <a:xfrm>
              <a:off x="2693" y="3312"/>
              <a:ext cx="624"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4292" name="Rectangle 97"/>
            <p:cNvSpPr>
              <a:spLocks noChangeArrowheads="1"/>
            </p:cNvSpPr>
            <p:nvPr/>
          </p:nvSpPr>
          <p:spPr bwMode="auto">
            <a:xfrm>
              <a:off x="3504" y="3264"/>
              <a:ext cx="192" cy="3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nvGrpSpPr>
            <p:cNvPr id="264293" name="Group 98"/>
            <p:cNvGrpSpPr/>
            <p:nvPr/>
          </p:nvGrpSpPr>
          <p:grpSpPr bwMode="auto">
            <a:xfrm>
              <a:off x="2160" y="2547"/>
              <a:ext cx="597" cy="669"/>
              <a:chOff x="2160" y="2547"/>
              <a:chExt cx="597" cy="669"/>
            </a:xfrm>
          </p:grpSpPr>
          <p:sp>
            <p:nvSpPr>
              <p:cNvPr id="264299" name="Freeform 99"/>
              <p:cNvSpPr/>
              <p:nvPr/>
            </p:nvSpPr>
            <p:spPr bwMode="auto">
              <a:xfrm>
                <a:off x="2160" y="2547"/>
                <a:ext cx="597" cy="669"/>
              </a:xfrm>
              <a:custGeom>
                <a:avLst/>
                <a:gdLst>
                  <a:gd name="T0" fmla="*/ 594 w 597"/>
                  <a:gd name="T1" fmla="*/ 0 h 669"/>
                  <a:gd name="T2" fmla="*/ 597 w 597"/>
                  <a:gd name="T3" fmla="*/ 318 h 669"/>
                  <a:gd name="T4" fmla="*/ 576 w 597"/>
                  <a:gd name="T5" fmla="*/ 333 h 669"/>
                  <a:gd name="T6" fmla="*/ 0 w 597"/>
                  <a:gd name="T7" fmla="*/ 333 h 669"/>
                  <a:gd name="T8" fmla="*/ 0 w 597"/>
                  <a:gd name="T9" fmla="*/ 669 h 669"/>
                  <a:gd name="T10" fmla="*/ 0 60000 65536"/>
                  <a:gd name="T11" fmla="*/ 0 60000 65536"/>
                  <a:gd name="T12" fmla="*/ 0 60000 65536"/>
                  <a:gd name="T13" fmla="*/ 0 60000 65536"/>
                  <a:gd name="T14" fmla="*/ 0 60000 65536"/>
                  <a:gd name="T15" fmla="*/ 0 w 597"/>
                  <a:gd name="T16" fmla="*/ 0 h 669"/>
                  <a:gd name="T17" fmla="*/ 597 w 597"/>
                  <a:gd name="T18" fmla="*/ 669 h 669"/>
                </a:gdLst>
                <a:ahLst/>
                <a:cxnLst>
                  <a:cxn ang="T10">
                    <a:pos x="T0" y="T1"/>
                  </a:cxn>
                  <a:cxn ang="T11">
                    <a:pos x="T2" y="T3"/>
                  </a:cxn>
                  <a:cxn ang="T12">
                    <a:pos x="T4" y="T5"/>
                  </a:cxn>
                  <a:cxn ang="T13">
                    <a:pos x="T6" y="T7"/>
                  </a:cxn>
                  <a:cxn ang="T14">
                    <a:pos x="T8" y="T9"/>
                  </a:cxn>
                </a:cxnLst>
                <a:rect l="T15" t="T16" r="T17" b="T18"/>
                <a:pathLst>
                  <a:path w="597" h="669">
                    <a:moveTo>
                      <a:pt x="594" y="0"/>
                    </a:moveTo>
                    <a:lnTo>
                      <a:pt x="597" y="318"/>
                    </a:lnTo>
                    <a:lnTo>
                      <a:pt x="576" y="333"/>
                    </a:lnTo>
                    <a:lnTo>
                      <a:pt x="0" y="333"/>
                    </a:lnTo>
                    <a:lnTo>
                      <a:pt x="0" y="669"/>
                    </a:lnTo>
                  </a:path>
                </a:pathLst>
              </a:custGeom>
              <a:noFill/>
              <a:ln w="38100" cap="flat" cmpd="sng">
                <a:solidFill>
                  <a:schemeClr val="tx1"/>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4300" name="Line 100"/>
              <p:cNvSpPr>
                <a:spLocks noChangeShapeType="1"/>
              </p:cNvSpPr>
              <p:nvPr/>
            </p:nvSpPr>
            <p:spPr bwMode="auto">
              <a:xfrm flipV="1">
                <a:off x="2160" y="3120"/>
                <a:ext cx="0"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64294" name="Freeform 101"/>
            <p:cNvSpPr/>
            <p:nvPr/>
          </p:nvSpPr>
          <p:spPr bwMode="auto">
            <a:xfrm>
              <a:off x="3012" y="2160"/>
              <a:ext cx="1692" cy="1149"/>
            </a:xfrm>
            <a:custGeom>
              <a:avLst/>
              <a:gdLst>
                <a:gd name="T0" fmla="*/ 1500 w 1692"/>
                <a:gd name="T1" fmla="*/ 0 h 1149"/>
                <a:gd name="T2" fmla="*/ 1692 w 1692"/>
                <a:gd name="T3" fmla="*/ 0 h 1149"/>
                <a:gd name="T4" fmla="*/ 1692 w 1692"/>
                <a:gd name="T5" fmla="*/ 768 h 1149"/>
                <a:gd name="T6" fmla="*/ 0 w 1692"/>
                <a:gd name="T7" fmla="*/ 765 h 1149"/>
                <a:gd name="T8" fmla="*/ 0 w 1692"/>
                <a:gd name="T9" fmla="*/ 1149 h 1149"/>
                <a:gd name="T10" fmla="*/ 0 60000 65536"/>
                <a:gd name="T11" fmla="*/ 0 60000 65536"/>
                <a:gd name="T12" fmla="*/ 0 60000 65536"/>
                <a:gd name="T13" fmla="*/ 0 60000 65536"/>
                <a:gd name="T14" fmla="*/ 0 60000 65536"/>
                <a:gd name="T15" fmla="*/ 0 w 1692"/>
                <a:gd name="T16" fmla="*/ 0 h 1149"/>
                <a:gd name="T17" fmla="*/ 1692 w 1692"/>
                <a:gd name="T18" fmla="*/ 1149 h 1149"/>
              </a:gdLst>
              <a:ahLst/>
              <a:cxnLst>
                <a:cxn ang="T10">
                  <a:pos x="T0" y="T1"/>
                </a:cxn>
                <a:cxn ang="T11">
                  <a:pos x="T2" y="T3"/>
                </a:cxn>
                <a:cxn ang="T12">
                  <a:pos x="T4" y="T5"/>
                </a:cxn>
                <a:cxn ang="T13">
                  <a:pos x="T6" y="T7"/>
                </a:cxn>
                <a:cxn ang="T14">
                  <a:pos x="T8" y="T9"/>
                </a:cxn>
              </a:cxnLst>
              <a:rect l="T15" t="T16" r="T17" b="T18"/>
              <a:pathLst>
                <a:path w="1692" h="1149">
                  <a:moveTo>
                    <a:pt x="1500" y="0"/>
                  </a:moveTo>
                  <a:lnTo>
                    <a:pt x="1692" y="0"/>
                  </a:lnTo>
                  <a:lnTo>
                    <a:pt x="1692" y="768"/>
                  </a:lnTo>
                  <a:lnTo>
                    <a:pt x="0" y="765"/>
                  </a:lnTo>
                  <a:lnTo>
                    <a:pt x="0" y="1149"/>
                  </a:lnTo>
                </a:path>
              </a:pathLst>
            </a:custGeom>
            <a:noFill/>
            <a:ln w="38100" cap="flat" cmpd="sng">
              <a:solidFill>
                <a:schemeClr val="tx1"/>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4295" name="Line 102"/>
            <p:cNvSpPr>
              <a:spLocks noChangeShapeType="1"/>
            </p:cNvSpPr>
            <p:nvPr/>
          </p:nvSpPr>
          <p:spPr bwMode="auto">
            <a:xfrm>
              <a:off x="3704" y="3443"/>
              <a:ext cx="1408"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96" name="Line 103"/>
            <p:cNvSpPr>
              <a:spLocks noChangeShapeType="1"/>
            </p:cNvSpPr>
            <p:nvPr/>
          </p:nvSpPr>
          <p:spPr bwMode="auto">
            <a:xfrm flipV="1">
              <a:off x="5112" y="1780"/>
              <a:ext cx="1" cy="16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97" name="Line 104"/>
            <p:cNvSpPr>
              <a:spLocks noChangeShapeType="1"/>
            </p:cNvSpPr>
            <p:nvPr/>
          </p:nvSpPr>
          <p:spPr bwMode="auto">
            <a:xfrm flipH="1">
              <a:off x="4279" y="1780"/>
              <a:ext cx="833"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98" name="Line 105"/>
            <p:cNvSpPr>
              <a:spLocks noChangeShapeType="1"/>
            </p:cNvSpPr>
            <p:nvPr/>
          </p:nvSpPr>
          <p:spPr bwMode="auto">
            <a:xfrm>
              <a:off x="4279" y="1768"/>
              <a:ext cx="1" cy="20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06"/>
          <p:cNvGrpSpPr/>
          <p:nvPr/>
        </p:nvGrpSpPr>
        <p:grpSpPr bwMode="auto">
          <a:xfrm>
            <a:off x="3284538" y="4206875"/>
            <a:ext cx="947737" cy="1062038"/>
            <a:chOff x="2160" y="2547"/>
            <a:chExt cx="597" cy="669"/>
          </a:xfrm>
        </p:grpSpPr>
        <p:sp>
          <p:nvSpPr>
            <p:cNvPr id="264218" name="Freeform 107"/>
            <p:cNvSpPr/>
            <p:nvPr/>
          </p:nvSpPr>
          <p:spPr bwMode="auto">
            <a:xfrm>
              <a:off x="2160" y="2547"/>
              <a:ext cx="597" cy="669"/>
            </a:xfrm>
            <a:custGeom>
              <a:avLst/>
              <a:gdLst>
                <a:gd name="T0" fmla="*/ 594 w 597"/>
                <a:gd name="T1" fmla="*/ 0 h 669"/>
                <a:gd name="T2" fmla="*/ 597 w 597"/>
                <a:gd name="T3" fmla="*/ 318 h 669"/>
                <a:gd name="T4" fmla="*/ 576 w 597"/>
                <a:gd name="T5" fmla="*/ 333 h 669"/>
                <a:gd name="T6" fmla="*/ 0 w 597"/>
                <a:gd name="T7" fmla="*/ 333 h 669"/>
                <a:gd name="T8" fmla="*/ 0 w 597"/>
                <a:gd name="T9" fmla="*/ 669 h 669"/>
                <a:gd name="T10" fmla="*/ 0 60000 65536"/>
                <a:gd name="T11" fmla="*/ 0 60000 65536"/>
                <a:gd name="T12" fmla="*/ 0 60000 65536"/>
                <a:gd name="T13" fmla="*/ 0 60000 65536"/>
                <a:gd name="T14" fmla="*/ 0 60000 65536"/>
                <a:gd name="T15" fmla="*/ 0 w 597"/>
                <a:gd name="T16" fmla="*/ 0 h 669"/>
                <a:gd name="T17" fmla="*/ 597 w 597"/>
                <a:gd name="T18" fmla="*/ 669 h 669"/>
              </a:gdLst>
              <a:ahLst/>
              <a:cxnLst>
                <a:cxn ang="T10">
                  <a:pos x="T0" y="T1"/>
                </a:cxn>
                <a:cxn ang="T11">
                  <a:pos x="T2" y="T3"/>
                </a:cxn>
                <a:cxn ang="T12">
                  <a:pos x="T4" y="T5"/>
                </a:cxn>
                <a:cxn ang="T13">
                  <a:pos x="T6" y="T7"/>
                </a:cxn>
                <a:cxn ang="T14">
                  <a:pos x="T8" y="T9"/>
                </a:cxn>
              </a:cxnLst>
              <a:rect l="T15" t="T16" r="T17" b="T18"/>
              <a:pathLst>
                <a:path w="597" h="669">
                  <a:moveTo>
                    <a:pt x="594" y="0"/>
                  </a:moveTo>
                  <a:lnTo>
                    <a:pt x="597" y="318"/>
                  </a:lnTo>
                  <a:lnTo>
                    <a:pt x="576" y="333"/>
                  </a:lnTo>
                  <a:lnTo>
                    <a:pt x="0" y="333"/>
                  </a:lnTo>
                  <a:lnTo>
                    <a:pt x="0" y="669"/>
                  </a:lnTo>
                </a:path>
              </a:pathLst>
            </a:custGeom>
            <a:noFill/>
            <a:ln w="38100" cap="flat" cmpd="sng">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4219" name="Line 108"/>
            <p:cNvSpPr>
              <a:spLocks noChangeShapeType="1"/>
            </p:cNvSpPr>
            <p:nvPr/>
          </p:nvSpPr>
          <p:spPr bwMode="auto">
            <a:xfrm flipV="1">
              <a:off x="2160" y="3120"/>
              <a:ext cx="0" cy="48"/>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9" name="Freeform 109"/>
          <p:cNvSpPr/>
          <p:nvPr/>
        </p:nvSpPr>
        <p:spPr bwMode="auto">
          <a:xfrm>
            <a:off x="4637088" y="3592513"/>
            <a:ext cx="2686050" cy="1824037"/>
          </a:xfrm>
          <a:custGeom>
            <a:avLst/>
            <a:gdLst>
              <a:gd name="T0" fmla="*/ 2147483647 w 1692"/>
              <a:gd name="T1" fmla="*/ 0 h 1149"/>
              <a:gd name="T2" fmla="*/ 2147483647 w 1692"/>
              <a:gd name="T3" fmla="*/ 0 h 1149"/>
              <a:gd name="T4" fmla="*/ 2147483647 w 1692"/>
              <a:gd name="T5" fmla="*/ 2147483647 h 1149"/>
              <a:gd name="T6" fmla="*/ 0 w 1692"/>
              <a:gd name="T7" fmla="*/ 2147483647 h 1149"/>
              <a:gd name="T8" fmla="*/ 0 w 1692"/>
              <a:gd name="T9" fmla="*/ 2147483647 h 1149"/>
              <a:gd name="T10" fmla="*/ 0 60000 65536"/>
              <a:gd name="T11" fmla="*/ 0 60000 65536"/>
              <a:gd name="T12" fmla="*/ 0 60000 65536"/>
              <a:gd name="T13" fmla="*/ 0 60000 65536"/>
              <a:gd name="T14" fmla="*/ 0 60000 65536"/>
              <a:gd name="T15" fmla="*/ 0 w 1692"/>
              <a:gd name="T16" fmla="*/ 0 h 1149"/>
              <a:gd name="T17" fmla="*/ 1692 w 1692"/>
              <a:gd name="T18" fmla="*/ 1149 h 1149"/>
            </a:gdLst>
            <a:ahLst/>
            <a:cxnLst>
              <a:cxn ang="T10">
                <a:pos x="T0" y="T1"/>
              </a:cxn>
              <a:cxn ang="T11">
                <a:pos x="T2" y="T3"/>
              </a:cxn>
              <a:cxn ang="T12">
                <a:pos x="T4" y="T5"/>
              </a:cxn>
              <a:cxn ang="T13">
                <a:pos x="T6" y="T7"/>
              </a:cxn>
              <a:cxn ang="T14">
                <a:pos x="T8" y="T9"/>
              </a:cxn>
            </a:cxnLst>
            <a:rect l="T15" t="T16" r="T17" b="T18"/>
            <a:pathLst>
              <a:path w="1692" h="1149">
                <a:moveTo>
                  <a:pt x="1500" y="0"/>
                </a:moveTo>
                <a:lnTo>
                  <a:pt x="1692" y="0"/>
                </a:lnTo>
                <a:lnTo>
                  <a:pt x="1692" y="768"/>
                </a:lnTo>
                <a:lnTo>
                  <a:pt x="0" y="765"/>
                </a:lnTo>
                <a:lnTo>
                  <a:pt x="0" y="1149"/>
                </a:lnTo>
              </a:path>
            </a:pathLst>
          </a:custGeom>
          <a:noFill/>
          <a:ln w="38100" cap="flat" cmpd="sng">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5" name="Group 110"/>
          <p:cNvGrpSpPr/>
          <p:nvPr/>
        </p:nvGrpSpPr>
        <p:grpSpPr bwMode="auto">
          <a:xfrm>
            <a:off x="5735638" y="2970213"/>
            <a:ext cx="2236787" cy="2660650"/>
            <a:chOff x="3704" y="1768"/>
            <a:chExt cx="1409" cy="1676"/>
          </a:xfrm>
        </p:grpSpPr>
        <p:sp>
          <p:nvSpPr>
            <p:cNvPr id="264214" name="Line 111"/>
            <p:cNvSpPr>
              <a:spLocks noChangeShapeType="1"/>
            </p:cNvSpPr>
            <p:nvPr/>
          </p:nvSpPr>
          <p:spPr bwMode="auto">
            <a:xfrm>
              <a:off x="3704" y="3443"/>
              <a:ext cx="1408" cy="1"/>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15" name="Line 112"/>
            <p:cNvSpPr>
              <a:spLocks noChangeShapeType="1"/>
            </p:cNvSpPr>
            <p:nvPr/>
          </p:nvSpPr>
          <p:spPr bwMode="auto">
            <a:xfrm flipV="1">
              <a:off x="5112" y="1780"/>
              <a:ext cx="1" cy="1663"/>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16" name="Line 113"/>
            <p:cNvSpPr>
              <a:spLocks noChangeShapeType="1"/>
            </p:cNvSpPr>
            <p:nvPr/>
          </p:nvSpPr>
          <p:spPr bwMode="auto">
            <a:xfrm flipH="1">
              <a:off x="4279" y="1780"/>
              <a:ext cx="833" cy="1"/>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17" name="Line 114"/>
            <p:cNvSpPr>
              <a:spLocks noChangeShapeType="1"/>
            </p:cNvSpPr>
            <p:nvPr/>
          </p:nvSpPr>
          <p:spPr bwMode="auto">
            <a:xfrm>
              <a:off x="4279" y="1768"/>
              <a:ext cx="1" cy="204"/>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15"/>
          <p:cNvGrpSpPr/>
          <p:nvPr/>
        </p:nvGrpSpPr>
        <p:grpSpPr bwMode="auto">
          <a:xfrm>
            <a:off x="1439863" y="1458913"/>
            <a:ext cx="4533900" cy="457200"/>
            <a:chOff x="998" y="816"/>
            <a:chExt cx="2856" cy="288"/>
          </a:xfrm>
        </p:grpSpPr>
        <p:sp>
          <p:nvSpPr>
            <p:cNvPr id="264211" name="Text Box 116"/>
            <p:cNvSpPr txBox="1">
              <a:spLocks noChangeArrowheads="1"/>
            </p:cNvSpPr>
            <p:nvPr/>
          </p:nvSpPr>
          <p:spPr bwMode="auto">
            <a:xfrm>
              <a:off x="998" y="81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主轴</a:t>
              </a:r>
              <a:endParaRPr lang="zh-CN" altLang="en-US" sz="2400" b="1">
                <a:latin typeface="Times New Roman" panose="02020603050405020304" pitchFamily="18" charset="0"/>
              </a:endParaRPr>
            </a:p>
          </p:txBody>
        </p:sp>
        <p:sp>
          <p:nvSpPr>
            <p:cNvPr id="264212" name="Text Box 117"/>
            <p:cNvSpPr txBox="1">
              <a:spLocks noChangeArrowheads="1"/>
            </p:cNvSpPr>
            <p:nvPr/>
          </p:nvSpPr>
          <p:spPr bwMode="auto">
            <a:xfrm>
              <a:off x="1766" y="81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定位驱动</a:t>
              </a:r>
              <a:endParaRPr lang="zh-CN" altLang="en-US" sz="2400" b="1">
                <a:latin typeface="Times New Roman" panose="02020603050405020304" pitchFamily="18" charset="0"/>
              </a:endParaRPr>
            </a:p>
          </p:txBody>
        </p:sp>
        <p:sp>
          <p:nvSpPr>
            <p:cNvPr id="264213" name="Text Box 118"/>
            <p:cNvSpPr txBox="1">
              <a:spLocks noChangeArrowheads="1"/>
            </p:cNvSpPr>
            <p:nvPr/>
          </p:nvSpPr>
          <p:spPr bwMode="auto">
            <a:xfrm>
              <a:off x="2966" y="81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数据控制</a:t>
              </a:r>
              <a:endParaRPr lang="zh-CN" altLang="en-US" sz="2400" b="1">
                <a:latin typeface="Times New Roman" panose="02020603050405020304" pitchFamily="18" charset="0"/>
              </a:endParaRPr>
            </a:p>
          </p:txBody>
        </p:sp>
      </p:grpSp>
      <p:grpSp>
        <p:nvGrpSpPr>
          <p:cNvPr id="17" name="Group 121"/>
          <p:cNvGrpSpPr/>
          <p:nvPr/>
        </p:nvGrpSpPr>
        <p:grpSpPr bwMode="auto">
          <a:xfrm>
            <a:off x="3817938" y="5575300"/>
            <a:ext cx="292100" cy="112713"/>
            <a:chOff x="2521" y="3505"/>
            <a:chExt cx="149" cy="71"/>
          </a:xfrm>
        </p:grpSpPr>
        <p:sp>
          <p:nvSpPr>
            <p:cNvPr id="264209" name="Line 122"/>
            <p:cNvSpPr>
              <a:spLocks noChangeShapeType="1"/>
            </p:cNvSpPr>
            <p:nvPr/>
          </p:nvSpPr>
          <p:spPr bwMode="auto">
            <a:xfrm>
              <a:off x="2521" y="3539"/>
              <a:ext cx="101" cy="1"/>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10" name="Freeform 123"/>
            <p:cNvSpPr/>
            <p:nvPr/>
          </p:nvSpPr>
          <p:spPr bwMode="auto">
            <a:xfrm>
              <a:off x="2586" y="3505"/>
              <a:ext cx="84" cy="71"/>
            </a:xfrm>
            <a:custGeom>
              <a:avLst/>
              <a:gdLst>
                <a:gd name="T0" fmla="*/ 0 w 84"/>
                <a:gd name="T1" fmla="*/ 71 h 71"/>
                <a:gd name="T2" fmla="*/ 84 w 84"/>
                <a:gd name="T3" fmla="*/ 34 h 71"/>
                <a:gd name="T4" fmla="*/ 0 w 84"/>
                <a:gd name="T5" fmla="*/ 0 h 71"/>
                <a:gd name="T6" fmla="*/ 28 w 84"/>
                <a:gd name="T7" fmla="*/ 34 h 71"/>
                <a:gd name="T8" fmla="*/ 0 w 84"/>
                <a:gd name="T9" fmla="*/ 71 h 71"/>
                <a:gd name="T10" fmla="*/ 0 60000 65536"/>
                <a:gd name="T11" fmla="*/ 0 60000 65536"/>
                <a:gd name="T12" fmla="*/ 0 60000 65536"/>
                <a:gd name="T13" fmla="*/ 0 60000 65536"/>
                <a:gd name="T14" fmla="*/ 0 60000 65536"/>
                <a:gd name="T15" fmla="*/ 0 w 84"/>
                <a:gd name="T16" fmla="*/ 0 h 71"/>
                <a:gd name="T17" fmla="*/ 84 w 84"/>
                <a:gd name="T18" fmla="*/ 71 h 71"/>
              </a:gdLst>
              <a:ahLst/>
              <a:cxnLst>
                <a:cxn ang="T10">
                  <a:pos x="T0" y="T1"/>
                </a:cxn>
                <a:cxn ang="T11">
                  <a:pos x="T2" y="T3"/>
                </a:cxn>
                <a:cxn ang="T12">
                  <a:pos x="T4" y="T5"/>
                </a:cxn>
                <a:cxn ang="T13">
                  <a:pos x="T6" y="T7"/>
                </a:cxn>
                <a:cxn ang="T14">
                  <a:pos x="T8" y="T9"/>
                </a:cxn>
              </a:cxnLst>
              <a:rect l="T15" t="T16" r="T17" b="T18"/>
              <a:pathLst>
                <a:path w="84" h="71">
                  <a:moveTo>
                    <a:pt x="0" y="71"/>
                  </a:moveTo>
                  <a:lnTo>
                    <a:pt x="84" y="34"/>
                  </a:lnTo>
                  <a:lnTo>
                    <a:pt x="0" y="0"/>
                  </a:lnTo>
                  <a:lnTo>
                    <a:pt x="28" y="34"/>
                  </a:lnTo>
                  <a:lnTo>
                    <a:pt x="0" y="71"/>
                  </a:lnTo>
                  <a:close/>
                </a:path>
              </a:pathLst>
            </a:custGeom>
            <a:solidFill>
              <a:schemeClr val="folHlink"/>
            </a:solidFill>
            <a:ln w="9525">
              <a:solidFill>
                <a:schemeClr val="folHlink"/>
              </a:solidFill>
              <a:round/>
            </a:ln>
          </p:spPr>
          <p:txBody>
            <a:bodyPr/>
            <a:lstStyle/>
            <a:p>
              <a:endParaRPr lang="zh-CN" altLang="en-US"/>
            </a:p>
          </p:txBody>
        </p:sp>
      </p:grpSp>
      <p:grpSp>
        <p:nvGrpSpPr>
          <p:cNvPr id="18" name="Group 124"/>
          <p:cNvGrpSpPr/>
          <p:nvPr/>
        </p:nvGrpSpPr>
        <p:grpSpPr bwMode="auto">
          <a:xfrm>
            <a:off x="5148263" y="5575300"/>
            <a:ext cx="269875" cy="112713"/>
            <a:chOff x="3302" y="3505"/>
            <a:chExt cx="148" cy="71"/>
          </a:xfrm>
        </p:grpSpPr>
        <p:sp>
          <p:nvSpPr>
            <p:cNvPr id="264207" name="Line 125"/>
            <p:cNvSpPr>
              <a:spLocks noChangeShapeType="1"/>
            </p:cNvSpPr>
            <p:nvPr/>
          </p:nvSpPr>
          <p:spPr bwMode="auto">
            <a:xfrm>
              <a:off x="3302" y="3539"/>
              <a:ext cx="100" cy="1"/>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08" name="Freeform 126"/>
            <p:cNvSpPr/>
            <p:nvPr/>
          </p:nvSpPr>
          <p:spPr bwMode="auto">
            <a:xfrm>
              <a:off x="3366" y="3505"/>
              <a:ext cx="84" cy="71"/>
            </a:xfrm>
            <a:custGeom>
              <a:avLst/>
              <a:gdLst>
                <a:gd name="T0" fmla="*/ 0 w 84"/>
                <a:gd name="T1" fmla="*/ 71 h 71"/>
                <a:gd name="T2" fmla="*/ 84 w 84"/>
                <a:gd name="T3" fmla="*/ 34 h 71"/>
                <a:gd name="T4" fmla="*/ 0 w 84"/>
                <a:gd name="T5" fmla="*/ 0 h 71"/>
                <a:gd name="T6" fmla="*/ 28 w 84"/>
                <a:gd name="T7" fmla="*/ 34 h 71"/>
                <a:gd name="T8" fmla="*/ 0 w 84"/>
                <a:gd name="T9" fmla="*/ 71 h 71"/>
                <a:gd name="T10" fmla="*/ 0 60000 65536"/>
                <a:gd name="T11" fmla="*/ 0 60000 65536"/>
                <a:gd name="T12" fmla="*/ 0 60000 65536"/>
                <a:gd name="T13" fmla="*/ 0 60000 65536"/>
                <a:gd name="T14" fmla="*/ 0 60000 65536"/>
                <a:gd name="T15" fmla="*/ 0 w 84"/>
                <a:gd name="T16" fmla="*/ 0 h 71"/>
                <a:gd name="T17" fmla="*/ 84 w 84"/>
                <a:gd name="T18" fmla="*/ 71 h 71"/>
              </a:gdLst>
              <a:ahLst/>
              <a:cxnLst>
                <a:cxn ang="T10">
                  <a:pos x="T0" y="T1"/>
                </a:cxn>
                <a:cxn ang="T11">
                  <a:pos x="T2" y="T3"/>
                </a:cxn>
                <a:cxn ang="T12">
                  <a:pos x="T4" y="T5"/>
                </a:cxn>
                <a:cxn ang="T13">
                  <a:pos x="T6" y="T7"/>
                </a:cxn>
                <a:cxn ang="T14">
                  <a:pos x="T8" y="T9"/>
                </a:cxn>
              </a:cxnLst>
              <a:rect l="T15" t="T16" r="T17" b="T18"/>
              <a:pathLst>
                <a:path w="84" h="71">
                  <a:moveTo>
                    <a:pt x="0" y="71"/>
                  </a:moveTo>
                  <a:lnTo>
                    <a:pt x="84" y="34"/>
                  </a:lnTo>
                  <a:lnTo>
                    <a:pt x="0" y="0"/>
                  </a:lnTo>
                  <a:lnTo>
                    <a:pt x="28" y="34"/>
                  </a:lnTo>
                  <a:lnTo>
                    <a:pt x="0" y="71"/>
                  </a:lnTo>
                  <a:close/>
                </a:path>
              </a:pathLst>
            </a:custGeom>
            <a:solidFill>
              <a:schemeClr val="folHlink"/>
            </a:solidFill>
            <a:ln w="9525">
              <a:solidFill>
                <a:schemeClr val="folHlink"/>
              </a:solidFill>
              <a:round/>
            </a:ln>
          </p:spPr>
          <p:txBody>
            <a:bodyPr/>
            <a:lstStyle/>
            <a:p>
              <a:endParaRPr lang="zh-CN" altLang="en-US"/>
            </a:p>
          </p:txBody>
        </p:sp>
      </p:grpSp>
      <p:grpSp>
        <p:nvGrpSpPr>
          <p:cNvPr id="19" name="Group 127"/>
          <p:cNvGrpSpPr/>
          <p:nvPr/>
        </p:nvGrpSpPr>
        <p:grpSpPr bwMode="auto">
          <a:xfrm>
            <a:off x="2446338" y="5575300"/>
            <a:ext cx="381000" cy="112713"/>
            <a:chOff x="1540" y="3505"/>
            <a:chExt cx="354" cy="71"/>
          </a:xfrm>
        </p:grpSpPr>
        <p:sp>
          <p:nvSpPr>
            <p:cNvPr id="264205" name="Line 128"/>
            <p:cNvSpPr>
              <a:spLocks noChangeShapeType="1"/>
            </p:cNvSpPr>
            <p:nvPr/>
          </p:nvSpPr>
          <p:spPr bwMode="auto">
            <a:xfrm>
              <a:off x="1540" y="3539"/>
              <a:ext cx="305" cy="1"/>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4206" name="Freeform 129"/>
            <p:cNvSpPr/>
            <p:nvPr/>
          </p:nvSpPr>
          <p:spPr bwMode="auto">
            <a:xfrm>
              <a:off x="1809" y="3505"/>
              <a:ext cx="85" cy="71"/>
            </a:xfrm>
            <a:custGeom>
              <a:avLst/>
              <a:gdLst>
                <a:gd name="T0" fmla="*/ 0 w 85"/>
                <a:gd name="T1" fmla="*/ 71 h 71"/>
                <a:gd name="T2" fmla="*/ 85 w 85"/>
                <a:gd name="T3" fmla="*/ 34 h 71"/>
                <a:gd name="T4" fmla="*/ 0 w 85"/>
                <a:gd name="T5" fmla="*/ 0 h 71"/>
                <a:gd name="T6" fmla="*/ 28 w 85"/>
                <a:gd name="T7" fmla="*/ 34 h 71"/>
                <a:gd name="T8" fmla="*/ 0 w 85"/>
                <a:gd name="T9" fmla="*/ 71 h 71"/>
                <a:gd name="T10" fmla="*/ 0 60000 65536"/>
                <a:gd name="T11" fmla="*/ 0 60000 65536"/>
                <a:gd name="T12" fmla="*/ 0 60000 65536"/>
                <a:gd name="T13" fmla="*/ 0 60000 65536"/>
                <a:gd name="T14" fmla="*/ 0 60000 65536"/>
                <a:gd name="T15" fmla="*/ 0 w 85"/>
                <a:gd name="T16" fmla="*/ 0 h 71"/>
                <a:gd name="T17" fmla="*/ 85 w 85"/>
                <a:gd name="T18" fmla="*/ 71 h 71"/>
              </a:gdLst>
              <a:ahLst/>
              <a:cxnLst>
                <a:cxn ang="T10">
                  <a:pos x="T0" y="T1"/>
                </a:cxn>
                <a:cxn ang="T11">
                  <a:pos x="T2" y="T3"/>
                </a:cxn>
                <a:cxn ang="T12">
                  <a:pos x="T4" y="T5"/>
                </a:cxn>
                <a:cxn ang="T13">
                  <a:pos x="T6" y="T7"/>
                </a:cxn>
                <a:cxn ang="T14">
                  <a:pos x="T8" y="T9"/>
                </a:cxn>
              </a:cxnLst>
              <a:rect l="T15" t="T16" r="T17" b="T18"/>
              <a:pathLst>
                <a:path w="85" h="71">
                  <a:moveTo>
                    <a:pt x="0" y="71"/>
                  </a:moveTo>
                  <a:lnTo>
                    <a:pt x="85" y="34"/>
                  </a:lnTo>
                  <a:lnTo>
                    <a:pt x="0" y="0"/>
                  </a:lnTo>
                  <a:lnTo>
                    <a:pt x="28" y="34"/>
                  </a:lnTo>
                  <a:lnTo>
                    <a:pt x="0" y="71"/>
                  </a:lnTo>
                  <a:close/>
                </a:path>
              </a:pathLst>
            </a:custGeom>
            <a:solidFill>
              <a:schemeClr val="folHlink"/>
            </a:solidFill>
            <a:ln w="9525">
              <a:solidFill>
                <a:schemeClr val="folHlink"/>
              </a:solidFill>
              <a:round/>
            </a:ln>
          </p:spPr>
          <p:txBody>
            <a:bodyPr/>
            <a:lstStyle/>
            <a:p>
              <a:endParaRPr lang="zh-CN" altLang="en-US"/>
            </a:p>
          </p:txBody>
        </p:sp>
      </p:grpSp>
      <p:sp>
        <p:nvSpPr>
          <p:cNvPr id="264203" name="矩形 257"/>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out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strips(downLeft)">
                                      <p:cBhvr>
                                        <p:cTn id="32" dur="500"/>
                                        <p:tgtEl>
                                          <p:spTgt spid="23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out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trips(upRigh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244475" y="198438"/>
            <a:ext cx="7070725" cy="769937"/>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磁盘控制器</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sp>
        <p:nvSpPr>
          <p:cNvPr id="7172" name="Rectangle 3"/>
          <p:cNvSpPr>
            <a:spLocks noGrp="1" noChangeArrowheads="1"/>
          </p:cNvSpPr>
          <p:nvPr>
            <p:ph type="body" idx="4294967295"/>
          </p:nvPr>
        </p:nvSpPr>
        <p:spPr>
          <a:xfrm>
            <a:off x="227013" y="1028700"/>
            <a:ext cx="8564562" cy="2139950"/>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磁盘控制器通常制作成一块电路板，插在主机总线插槽中，实现主机和驱动器之间的数据格式转换和数据传送，并控制驱动器的读写。</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其内部又包含对主机的接口和对硬盘的接口，一个磁盘控制器可以控制一台或几台驱动器。</a:t>
            </a:r>
            <a:endParaRPr kumimoji="1" lang="zh-CN" altLang="en-US" sz="2800" b="1">
              <a:solidFill>
                <a:srgbClr val="2709BB"/>
              </a:solidFill>
              <a:latin typeface="微软雅黑 Light" panose="020B0502040204020203" pitchFamily="34" charset="-122"/>
              <a:ea typeface="微软雅黑 Light" panose="020B0502040204020203" pitchFamily="34" charset="-122"/>
            </a:endParaRPr>
          </a:p>
        </p:txBody>
      </p:sp>
      <p:pic>
        <p:nvPicPr>
          <p:cNvPr id="7175" name="Picture 7" descr="http://www.zjrtvu.com/jxzy/jsfc/lzm/zcyl/images/tu/ch04/p4.33.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4450" y="3278188"/>
            <a:ext cx="5292725" cy="3286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5221" name="矩形 6"/>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bg/>
                                          </p:spTgt>
                                        </p:tgtEl>
                                        <p:attrNameLst>
                                          <p:attrName>style.visibility</p:attrName>
                                        </p:attrNameLst>
                                      </p:cBhvr>
                                      <p:to>
                                        <p:strVal val="visible"/>
                                      </p:to>
                                    </p:set>
                                    <p:animEffect transition="in" filter="blinds(horizontal)">
                                      <p:cBhvr>
                                        <p:cTn id="7" dur="500"/>
                                        <p:tgtEl>
                                          <p:spTgt spid="7172">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xEl>
                                              <p:pRg st="0" end="0"/>
                                            </p:txEl>
                                          </p:spTgt>
                                        </p:tgtEl>
                                        <p:attrNameLst>
                                          <p:attrName>style.visibility</p:attrName>
                                        </p:attrNameLst>
                                      </p:cBhvr>
                                      <p:to>
                                        <p:strVal val="visible"/>
                                      </p:to>
                                    </p:set>
                                    <p:animEffect transition="in" filter="blinds(horizontal)">
                                      <p:cBhvr>
                                        <p:cTn id="10" dur="500"/>
                                        <p:tgtEl>
                                          <p:spTgt spid="71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5" dur="500"/>
                                        <p:tgtEl>
                                          <p:spTgt spid="717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blinds(horizontal)">
                                      <p:cBhvr>
                                        <p:cTn id="20"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222375" y="606425"/>
            <a:ext cx="7070725" cy="769938"/>
          </a:xfrm>
        </p:spPr>
        <p:txBody>
          <a:bodyPr/>
          <a:lstStyle/>
          <a:p>
            <a:r>
              <a:rPr lang="en-US" altLang="zh-CN"/>
              <a:t>4.4.6 </a:t>
            </a:r>
            <a:r>
              <a:rPr lang="zh-CN" altLang="en-US"/>
              <a:t>循环冗余校验码</a:t>
            </a:r>
            <a:r>
              <a:rPr lang="en-US" altLang="zh-CN"/>
              <a:t>(CRC)</a:t>
            </a:r>
            <a:endParaRPr lang="en-US" altLang="zh-CN"/>
          </a:p>
        </p:txBody>
      </p:sp>
      <p:sp>
        <p:nvSpPr>
          <p:cNvPr id="286723" name="Rectangle 3"/>
          <p:cNvSpPr>
            <a:spLocks noGrp="1" noChangeArrowheads="1"/>
          </p:cNvSpPr>
          <p:nvPr>
            <p:ph type="body" idx="1"/>
          </p:nvPr>
        </p:nvSpPr>
        <p:spPr>
          <a:xfrm>
            <a:off x="1711325" y="1898650"/>
            <a:ext cx="5640388" cy="3660775"/>
          </a:xfrm>
        </p:spPr>
        <p:txBody>
          <a:bodyPr/>
          <a:lstStyle/>
          <a:p>
            <a:r>
              <a:rPr lang="zh-CN" altLang="en-US">
                <a:hlinkClick r:id="rId1" action="ppaction://hlinksldjump"/>
              </a:rPr>
              <a:t>（1）模2运算</a:t>
            </a:r>
            <a:endParaRPr lang="en-US" altLang="zh-CN"/>
          </a:p>
          <a:p>
            <a:r>
              <a:rPr lang="zh-CN" altLang="en-US">
                <a:hlinkClick r:id="rId2" action="ppaction://hlinksldjump"/>
              </a:rPr>
              <a:t>（2）CRC码的编码方法</a:t>
            </a:r>
            <a:endParaRPr lang="zh-CN" altLang="en-US"/>
          </a:p>
          <a:p>
            <a:r>
              <a:rPr lang="zh-CN" altLang="en-US">
                <a:hlinkClick r:id="rId3" action="ppaction://hlinksldjump"/>
              </a:rPr>
              <a:t>（3）例题</a:t>
            </a:r>
            <a:endParaRPr lang="en-US" altLang="zh-CN"/>
          </a:p>
          <a:p>
            <a:r>
              <a:rPr lang="zh-CN" altLang="en-US">
                <a:hlinkClick r:id="rId4" action="ppaction://hlinksldjump"/>
              </a:rPr>
              <a:t>（4）CRC码的检错与纠错</a:t>
            </a:r>
            <a:endParaRPr lang="en-US" altLang="zh-CN"/>
          </a:p>
          <a:p>
            <a:r>
              <a:rPr lang="zh-CN" altLang="en-US">
                <a:hlinkClick r:id="rId5" action="ppaction://hlinksldjump"/>
              </a:rPr>
              <a:t>（5）对生成多项式</a:t>
            </a:r>
            <a:r>
              <a:rPr lang="zh-CN" altLang="en-US" i="1">
                <a:hlinkClick r:id="rId5" action="ppaction://hlinksldjump"/>
              </a:rPr>
              <a:t>G</a:t>
            </a:r>
            <a:r>
              <a:rPr lang="zh-CN" altLang="en-US">
                <a:hlinkClick r:id="rId5" action="ppaction://hlinksldjump"/>
              </a:rPr>
              <a:t>(x)的要求</a:t>
            </a:r>
            <a:endParaRPr lang="zh-CN" altLang="en-US"/>
          </a:p>
          <a:p>
            <a:r>
              <a:rPr lang="zh-CN" altLang="en-US">
                <a:hlinkClick r:id="rId6" action="ppaction://hlinksldjump"/>
              </a:rPr>
              <a:t>（6）循环码应用的重要场合</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标题 1"/>
          <p:cNvSpPr>
            <a:spLocks noGrp="1"/>
          </p:cNvSpPr>
          <p:nvPr>
            <p:ph type="title"/>
          </p:nvPr>
        </p:nvSpPr>
        <p:spPr>
          <a:xfrm>
            <a:off x="1222375" y="606425"/>
            <a:ext cx="7070725" cy="769938"/>
          </a:xfrm>
        </p:spPr>
        <p:txBody>
          <a:bodyPr/>
          <a:lstStyle/>
          <a:p>
            <a:r>
              <a:rPr lang="zh-CN" altLang="en-US"/>
              <a:t>（1）模2运算</a:t>
            </a:r>
            <a:endParaRPr lang="zh-CN" altLang="en-US"/>
          </a:p>
        </p:txBody>
      </p:sp>
      <p:sp>
        <p:nvSpPr>
          <p:cNvPr id="3" name="内容占位符 2"/>
          <p:cNvSpPr>
            <a:spLocks noGrp="1"/>
          </p:cNvSpPr>
          <p:nvPr>
            <p:ph idx="1"/>
          </p:nvPr>
        </p:nvSpPr>
        <p:spPr>
          <a:xfrm>
            <a:off x="495300" y="1416050"/>
            <a:ext cx="8291513" cy="2187575"/>
          </a:xfrm>
          <a:solidFill>
            <a:schemeClr val="bg1"/>
          </a:solidFill>
          <a:ln>
            <a:solidFill>
              <a:srgbClr val="2709BB"/>
            </a:solidFill>
            <a:miter lim="800000"/>
          </a:ln>
        </p:spPr>
        <p:txBody>
          <a:bodyPr/>
          <a:lstStyle/>
          <a:p>
            <a:r>
              <a:rPr lang="zh-CN" altLang="en-US"/>
              <a:t>模2运算是不考虑进位和借位的运算</a:t>
            </a:r>
            <a:endParaRPr lang="en-US" altLang="zh-CN"/>
          </a:p>
          <a:p>
            <a:r>
              <a:rPr lang="zh-CN" altLang="en-US"/>
              <a:t>（1）模2加和模2减结果相同，0±0=0；0±1=1；1±0=1；1±1=0；</a:t>
            </a:r>
            <a:endParaRPr lang="zh-CN" altLang="en-US"/>
          </a:p>
          <a:p>
            <a:r>
              <a:rPr lang="zh-CN" altLang="en-US"/>
              <a:t>（2）模2乘是按模2和求部分积之和</a:t>
            </a:r>
            <a:endParaRPr lang="zh-CN" altLang="en-US"/>
          </a:p>
        </p:txBody>
      </p:sp>
      <p:grpSp>
        <p:nvGrpSpPr>
          <p:cNvPr id="2" name="Group 18"/>
          <p:cNvGrpSpPr/>
          <p:nvPr/>
        </p:nvGrpSpPr>
        <p:grpSpPr bwMode="auto">
          <a:xfrm>
            <a:off x="2936875" y="3600450"/>
            <a:ext cx="2676525" cy="2763838"/>
            <a:chOff x="-99" y="-82"/>
            <a:chExt cx="1686" cy="1558"/>
          </a:xfrm>
        </p:grpSpPr>
        <p:sp>
          <p:nvSpPr>
            <p:cNvPr id="5" name="Line 19"/>
            <p:cNvSpPr>
              <a:spLocks noChangeShapeType="1"/>
            </p:cNvSpPr>
            <p:nvPr/>
          </p:nvSpPr>
          <p:spPr bwMode="auto">
            <a:xfrm>
              <a:off x="544" y="429"/>
              <a:ext cx="953" cy="4"/>
            </a:xfrm>
            <a:prstGeom prst="line">
              <a:avLst/>
            </a:prstGeom>
            <a:noFill/>
            <a:ln w="28575" cmpd="sng">
              <a:solidFill>
                <a:srgbClr val="0000FF"/>
              </a:solidFill>
              <a:round/>
            </a:ln>
          </p:spPr>
          <p:txBody>
            <a:bodyPr/>
            <a:lstStyle/>
            <a:p>
              <a:pPr>
                <a:defRPr/>
              </a:pPr>
              <a:endParaRPr lang="zh-CN" altLang="en-US" sz="2800">
                <a:solidFill>
                  <a:srgbClr val="0000FF"/>
                </a:solidFill>
                <a:latin typeface="+mn-lt"/>
              </a:endParaRPr>
            </a:p>
          </p:txBody>
        </p:sp>
        <p:sp>
          <p:nvSpPr>
            <p:cNvPr id="6" name="Line 20"/>
            <p:cNvSpPr>
              <a:spLocks noChangeShapeType="1"/>
            </p:cNvSpPr>
            <p:nvPr/>
          </p:nvSpPr>
          <p:spPr bwMode="auto">
            <a:xfrm>
              <a:off x="499" y="1164"/>
              <a:ext cx="998" cy="0"/>
            </a:xfrm>
            <a:prstGeom prst="line">
              <a:avLst/>
            </a:prstGeom>
            <a:noFill/>
            <a:ln w="25400" cmpd="sng">
              <a:solidFill>
                <a:srgbClr val="0000FF"/>
              </a:solidFill>
              <a:round/>
            </a:ln>
          </p:spPr>
          <p:txBody>
            <a:bodyPr/>
            <a:lstStyle/>
            <a:p>
              <a:pPr>
                <a:defRPr/>
              </a:pPr>
              <a:endParaRPr lang="zh-CN" altLang="en-US" sz="2800">
                <a:solidFill>
                  <a:srgbClr val="0000FF"/>
                </a:solidFill>
                <a:latin typeface="+mn-lt"/>
              </a:endParaRPr>
            </a:p>
          </p:txBody>
        </p:sp>
        <p:sp>
          <p:nvSpPr>
            <p:cNvPr id="7" name="Rectangle 21"/>
            <p:cNvSpPr>
              <a:spLocks noChangeArrowheads="1"/>
            </p:cNvSpPr>
            <p:nvPr/>
          </p:nvSpPr>
          <p:spPr bwMode="auto">
            <a:xfrm>
              <a:off x="0" y="-82"/>
              <a:ext cx="1495" cy="781"/>
            </a:xfrm>
            <a:prstGeom prst="rect">
              <a:avLst/>
            </a:prstGeom>
            <a:noFill/>
            <a:ln w="9525">
              <a:noFill/>
              <a:miter lim="800000"/>
            </a:ln>
          </p:spPr>
          <p:txBody>
            <a:bodyPr wrap="none" anchor="ctr">
              <a:spAutoFit/>
            </a:bodyPr>
            <a:lstStyle/>
            <a:p>
              <a:pPr indent="409575">
                <a:defRPr/>
              </a:pPr>
              <a:r>
                <a:rPr lang="zh-CN" altLang="en-US" sz="2800" dirty="0">
                  <a:solidFill>
                    <a:srgbClr val="0000FF"/>
                  </a:solidFill>
                  <a:latin typeface="+mn-lt"/>
                  <a:ea typeface="楷体_GB2312" pitchFamily="1" charset="-122"/>
                </a:rPr>
                <a:t>          1101</a:t>
              </a:r>
              <a:endParaRPr lang="zh-CN" altLang="en-US" sz="2800" dirty="0">
                <a:solidFill>
                  <a:srgbClr val="0000FF"/>
                </a:solidFill>
                <a:latin typeface="+mn-lt"/>
                <a:ea typeface="楷体_GB2312" pitchFamily="1" charset="-122"/>
              </a:endParaRPr>
            </a:p>
            <a:p>
              <a:pPr indent="409575">
                <a:defRPr/>
              </a:pPr>
              <a:r>
                <a:rPr lang="zh-CN" altLang="en-US" sz="2800" dirty="0">
                  <a:solidFill>
                    <a:srgbClr val="0000FF"/>
                  </a:solidFill>
                  <a:latin typeface="+mn-lt"/>
                  <a:ea typeface="楷体_GB2312" pitchFamily="1" charset="-122"/>
                </a:rPr>
                <a:t>      ×  110</a:t>
              </a:r>
              <a:endParaRPr lang="zh-CN" altLang="en-US" sz="2800" dirty="0">
                <a:solidFill>
                  <a:srgbClr val="0000FF"/>
                </a:solidFill>
                <a:latin typeface="+mn-lt"/>
                <a:ea typeface="楷体_GB2312" pitchFamily="1" charset="-122"/>
              </a:endParaRPr>
            </a:p>
            <a:p>
              <a:pPr indent="409575">
                <a:defRPr/>
              </a:pPr>
              <a:endParaRPr lang="zh-CN" altLang="en-US" sz="2800" dirty="0">
                <a:solidFill>
                  <a:srgbClr val="0000FF"/>
                </a:solidFill>
                <a:latin typeface="+mn-lt"/>
                <a:ea typeface="楷体_GB2312" pitchFamily="1" charset="-122"/>
              </a:endParaRPr>
            </a:p>
          </p:txBody>
        </p:sp>
        <p:sp>
          <p:nvSpPr>
            <p:cNvPr id="8" name="Rectangle 22"/>
            <p:cNvSpPr>
              <a:spLocks noChangeArrowheads="1"/>
            </p:cNvSpPr>
            <p:nvPr/>
          </p:nvSpPr>
          <p:spPr bwMode="auto">
            <a:xfrm>
              <a:off x="136" y="433"/>
              <a:ext cx="1451" cy="781"/>
            </a:xfrm>
            <a:prstGeom prst="rect">
              <a:avLst/>
            </a:prstGeom>
            <a:noFill/>
            <a:ln w="9525">
              <a:noFill/>
              <a:miter lim="800000"/>
            </a:ln>
          </p:spPr>
          <p:txBody>
            <a:bodyPr anchor="ctr">
              <a:spAutoFit/>
            </a:bodyPr>
            <a:lstStyle/>
            <a:p>
              <a:pPr indent="533400">
                <a:defRPr/>
              </a:pPr>
              <a:r>
                <a:rPr lang="zh-CN" altLang="en-US" sz="2800" dirty="0">
                  <a:solidFill>
                    <a:srgbClr val="0000FF"/>
                  </a:solidFill>
                  <a:latin typeface="+mn-lt"/>
                  <a:ea typeface="楷体_GB2312" pitchFamily="1" charset="-122"/>
                </a:rPr>
                <a:t>      0000</a:t>
              </a:r>
              <a:endParaRPr lang="en-US" altLang="zh-CN" sz="2800" dirty="0">
                <a:solidFill>
                  <a:srgbClr val="0000FF"/>
                </a:solidFill>
                <a:latin typeface="+mn-lt"/>
                <a:ea typeface="楷体_GB2312" pitchFamily="1" charset="-122"/>
              </a:endParaRPr>
            </a:p>
            <a:p>
              <a:pPr indent="533400">
                <a:defRPr/>
              </a:pPr>
              <a:r>
                <a:rPr lang="zh-CN" altLang="en-US" sz="2800" dirty="0">
                  <a:solidFill>
                    <a:srgbClr val="0000FF"/>
                  </a:solidFill>
                  <a:latin typeface="+mn-lt"/>
                  <a:ea typeface="楷体_GB2312" pitchFamily="1" charset="-122"/>
                </a:rPr>
                <a:t>     1101</a:t>
              </a:r>
              <a:endParaRPr lang="zh-CN" altLang="en-US" sz="2800" dirty="0">
                <a:solidFill>
                  <a:srgbClr val="0000FF"/>
                </a:solidFill>
                <a:latin typeface="+mn-lt"/>
                <a:ea typeface="楷体_GB2312" pitchFamily="1" charset="-122"/>
              </a:endParaRPr>
            </a:p>
            <a:p>
              <a:pPr indent="533400">
                <a:defRPr/>
              </a:pPr>
              <a:r>
                <a:rPr lang="zh-CN" altLang="en-US" sz="2800" dirty="0">
                  <a:solidFill>
                    <a:srgbClr val="0000FF"/>
                  </a:solidFill>
                  <a:latin typeface="+mn-lt"/>
                  <a:ea typeface="楷体_GB2312" pitchFamily="1" charset="-122"/>
                </a:rPr>
                <a:t> </a:t>
              </a:r>
              <a:endParaRPr lang="zh-CN" altLang="en-US" sz="2800" dirty="0">
                <a:solidFill>
                  <a:srgbClr val="0000FF"/>
                </a:solidFill>
                <a:latin typeface="+mn-lt"/>
                <a:ea typeface="楷体_GB2312" pitchFamily="1" charset="-122"/>
              </a:endParaRPr>
            </a:p>
          </p:txBody>
        </p:sp>
        <p:sp>
          <p:nvSpPr>
            <p:cNvPr id="9" name="Rectangle 23"/>
            <p:cNvSpPr>
              <a:spLocks noChangeArrowheads="1"/>
            </p:cNvSpPr>
            <p:nvPr/>
          </p:nvSpPr>
          <p:spPr bwMode="auto">
            <a:xfrm>
              <a:off x="-99" y="1181"/>
              <a:ext cx="1686" cy="295"/>
            </a:xfrm>
            <a:prstGeom prst="rect">
              <a:avLst/>
            </a:prstGeom>
            <a:noFill/>
            <a:ln w="9525">
              <a:noFill/>
              <a:miter lim="800000"/>
            </a:ln>
          </p:spPr>
          <p:txBody>
            <a:bodyPr anchor="ctr">
              <a:spAutoFit/>
            </a:bodyPr>
            <a:lstStyle/>
            <a:p>
              <a:pPr>
                <a:defRPr/>
              </a:pPr>
              <a:r>
                <a:rPr lang="zh-CN" altLang="en-US" sz="2800" dirty="0">
                  <a:solidFill>
                    <a:srgbClr val="0000FF"/>
                  </a:solidFill>
                  <a:latin typeface="+mn-lt"/>
                  <a:ea typeface="楷体_GB2312" pitchFamily="1" charset="-122"/>
                </a:rPr>
                <a:t>            101110</a:t>
              </a:r>
              <a:endParaRPr lang="zh-CN" altLang="en-US" sz="2800" dirty="0">
                <a:solidFill>
                  <a:srgbClr val="0000FF"/>
                </a:solidFill>
                <a:latin typeface="+mn-lt"/>
                <a:ea typeface="楷体_GB2312" pitchFamily="1" charset="-122"/>
              </a:endParaRPr>
            </a:p>
          </p:txBody>
        </p:sp>
        <p:sp>
          <p:nvSpPr>
            <p:cNvPr id="10" name="Rectangle 24"/>
            <p:cNvSpPr>
              <a:spLocks noChangeArrowheads="1"/>
            </p:cNvSpPr>
            <p:nvPr/>
          </p:nvSpPr>
          <p:spPr bwMode="auto">
            <a:xfrm>
              <a:off x="272" y="920"/>
              <a:ext cx="953" cy="294"/>
            </a:xfrm>
            <a:prstGeom prst="rect">
              <a:avLst/>
            </a:prstGeom>
            <a:noFill/>
            <a:ln w="9525">
              <a:noFill/>
              <a:miter lim="800000"/>
            </a:ln>
          </p:spPr>
          <p:txBody>
            <a:bodyPr>
              <a:spAutoFit/>
            </a:bodyPr>
            <a:lstStyle/>
            <a:p>
              <a:pPr marL="342900" indent="-342900">
                <a:defRPr/>
              </a:pPr>
              <a:r>
                <a:rPr lang="zh-CN" altLang="en-US" sz="2800" dirty="0">
                  <a:solidFill>
                    <a:srgbClr val="0000FF"/>
                  </a:solidFill>
                  <a:latin typeface="+mn-lt"/>
                </a:rPr>
                <a:t>  +  1101</a:t>
              </a:r>
              <a:endParaRPr lang="zh-CN" altLang="en-US" sz="2800" dirty="0">
                <a:solidFill>
                  <a:srgbClr val="0000FF"/>
                </a:solidFill>
                <a:latin typeface="+mn-lt"/>
              </a:endParaRPr>
            </a:p>
          </p:txBody>
        </p:sp>
      </p:grpSp>
      <p:sp>
        <p:nvSpPr>
          <p:cNvPr id="287750" name="矩形 11"/>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8463" y="458788"/>
            <a:ext cx="8310562" cy="2112962"/>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（3）模2除是按模2减求部分余数</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① 部分余数首位为1，上商1；部分余数首位为0，上商0；</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② 部分余数位数小于除数位数时，即为最后余数.</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pic>
        <p:nvPicPr>
          <p:cNvPr id="141317" name="Picture 3" descr="571187908137834368612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4300" y="2751138"/>
            <a:ext cx="3721100" cy="3722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8773" name="矩形 7"/>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1317"/>
                                        </p:tgtEl>
                                        <p:attrNameLst>
                                          <p:attrName>style.visibility</p:attrName>
                                        </p:attrNameLst>
                                      </p:cBhvr>
                                      <p:to>
                                        <p:strVal val="visible"/>
                                      </p:to>
                                    </p:set>
                                    <p:animEffect transition="in" filter="blinds(horizontal)">
                                      <p:cBhvr>
                                        <p:cTn id="2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标题 1"/>
          <p:cNvSpPr>
            <a:spLocks noGrp="1"/>
          </p:cNvSpPr>
          <p:nvPr>
            <p:ph type="title" idx="4294967295"/>
          </p:nvPr>
        </p:nvSpPr>
        <p:spPr>
          <a:xfrm>
            <a:off x="280988" y="344488"/>
            <a:ext cx="7070725" cy="769937"/>
          </a:xfrm>
        </p:spPr>
        <p:txBody>
          <a:bodyPr/>
          <a:lstStyle/>
          <a:p>
            <a:r>
              <a:rPr lang="zh-CN" altLang="en-US" sz="4400" b="1">
                <a:solidFill>
                  <a:srgbClr val="C00000"/>
                </a:solidFill>
                <a:latin typeface="微软雅黑 Light" panose="020B0502040204020203" pitchFamily="34" charset="-122"/>
                <a:ea typeface="微软雅黑 Light" panose="020B0502040204020203" pitchFamily="34" charset="-122"/>
              </a:rPr>
              <a:t>（2）CRC码的编码方法</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4294967295"/>
          </p:nvPr>
        </p:nvSpPr>
        <p:spPr>
          <a:xfrm>
            <a:off x="434975" y="1225550"/>
            <a:ext cx="8291513" cy="4948238"/>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汉明码编码中需K位检测位，其位置为2</a:t>
            </a:r>
            <a:r>
              <a:rPr lang="zh-CN" altLang="en-US" sz="2800" b="1" baseline="30000">
                <a:solidFill>
                  <a:srgbClr val="2709BB"/>
                </a:solidFill>
                <a:latin typeface="微软雅黑 Light" panose="020B0502040204020203" pitchFamily="34" charset="-122"/>
                <a:ea typeface="微软雅黑 Light" panose="020B0502040204020203" pitchFamily="34" charset="-122"/>
              </a:rPr>
              <a:t>i</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CRC码编码中需K位校验位，位于原信息位后面</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待编码信息：D</a:t>
            </a:r>
            <a:r>
              <a:rPr lang="zh-CN" altLang="en-US" sz="2800" b="1" baseline="-25000">
                <a:solidFill>
                  <a:srgbClr val="2709BB"/>
                </a:solidFill>
                <a:latin typeface="微软雅黑 Light" panose="020B0502040204020203" pitchFamily="34" charset="-122"/>
                <a:ea typeface="微软雅黑 Light" panose="020B0502040204020203" pitchFamily="34" charset="-122"/>
              </a:rPr>
              <a:t>n-1 </a:t>
            </a:r>
            <a:r>
              <a:rPr lang="zh-CN" altLang="en-US" sz="2800" b="1">
                <a:solidFill>
                  <a:srgbClr val="2709BB"/>
                </a:solidFill>
                <a:latin typeface="微软雅黑 Light" panose="020B0502040204020203" pitchFamily="34" charset="-122"/>
                <a:ea typeface="微软雅黑 Light" panose="020B0502040204020203" pitchFamily="34" charset="-122"/>
              </a:rPr>
              <a:t>… D</a:t>
            </a:r>
            <a:r>
              <a:rPr lang="zh-CN" altLang="en-US" sz="2800" b="1" baseline="-25000">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D</a:t>
            </a:r>
            <a:r>
              <a:rPr lang="zh-CN" altLang="en-US" sz="2800" b="1" baseline="-25000">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，设为M</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en-US" altLang="zh-CN" sz="2800" b="1">
                <a:solidFill>
                  <a:srgbClr val="2709BB"/>
                </a:solidFill>
                <a:latin typeface="微软雅黑 Light" panose="020B0502040204020203" pitchFamily="34" charset="-122"/>
                <a:ea typeface="微软雅黑 Light" panose="020B0502040204020203" pitchFamily="34" charset="-122"/>
              </a:rPr>
              <a:t>)</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zh-CN" sz="2800" b="1">
                <a:solidFill>
                  <a:srgbClr val="2709BB"/>
                </a:solidFill>
                <a:latin typeface="微软雅黑 Light" panose="020B0502040204020203" pitchFamily="34" charset="-122"/>
                <a:ea typeface="微软雅黑 Light" panose="020B0502040204020203" pitchFamily="34" charset="-122"/>
              </a:rPr>
              <a:t>编码结果：</a:t>
            </a:r>
            <a:r>
              <a:rPr lang="zh-CN" altLang="en-US" sz="2800" b="1">
                <a:solidFill>
                  <a:srgbClr val="2709BB"/>
                </a:solidFill>
                <a:latin typeface="微软雅黑 Light" panose="020B0502040204020203" pitchFamily="34" charset="-122"/>
                <a:ea typeface="微软雅黑 Light" panose="020B0502040204020203" pitchFamily="34" charset="-122"/>
              </a:rPr>
              <a:t>D</a:t>
            </a:r>
            <a:r>
              <a:rPr lang="zh-CN" altLang="en-US" sz="2800" b="1" baseline="-25000">
                <a:solidFill>
                  <a:srgbClr val="2709BB"/>
                </a:solidFill>
                <a:latin typeface="微软雅黑 Light" panose="020B0502040204020203" pitchFamily="34" charset="-122"/>
                <a:ea typeface="微软雅黑 Light" panose="020B0502040204020203" pitchFamily="34" charset="-122"/>
              </a:rPr>
              <a:t>n-1 </a:t>
            </a:r>
            <a:r>
              <a:rPr lang="zh-CN" altLang="en-US" sz="2800" b="1">
                <a:solidFill>
                  <a:srgbClr val="2709BB"/>
                </a:solidFill>
                <a:latin typeface="微软雅黑 Light" panose="020B0502040204020203" pitchFamily="34" charset="-122"/>
                <a:ea typeface="微软雅黑 Light" panose="020B0502040204020203" pitchFamily="34" charset="-122"/>
              </a:rPr>
              <a:t>… D</a:t>
            </a:r>
            <a:r>
              <a:rPr lang="zh-CN" altLang="en-US" sz="2800" b="1" baseline="-25000">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D</a:t>
            </a:r>
            <a:r>
              <a:rPr lang="zh-CN" altLang="en-US" sz="2800" b="1" baseline="-25000">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lvl="1"/>
            <a:r>
              <a:rPr lang="zh-CN" altLang="en-US" sz="2800" b="1">
                <a:solidFill>
                  <a:srgbClr val="2709BB"/>
                </a:solidFill>
                <a:latin typeface="微软雅黑 Light" panose="020B0502040204020203" pitchFamily="34" charset="-122"/>
                <a:ea typeface="微软雅黑 Light" panose="020B0502040204020203" pitchFamily="34" charset="-122"/>
              </a:rPr>
              <a:t>××…×设为</a:t>
            </a:r>
            <a:r>
              <a:rPr lang="en-US" altLang="zh-CN" sz="2800" b="1">
                <a:solidFill>
                  <a:srgbClr val="2709BB"/>
                </a:solidFill>
                <a:latin typeface="微软雅黑 Light" panose="020B0502040204020203" pitchFamily="34" charset="-122"/>
                <a:ea typeface="微软雅黑 Light" panose="020B0502040204020203" pitchFamily="34" charset="-122"/>
              </a:rPr>
              <a:t>R(X)</a:t>
            </a:r>
            <a:endParaRPr lang="zh-CN" altLang="zh-CN"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en-US" sz="2800" b="1">
                <a:solidFill>
                  <a:srgbClr val="2709BB"/>
                </a:solidFill>
                <a:latin typeface="微软雅黑 Light" panose="020B0502040204020203" pitchFamily="34" charset="-122"/>
                <a:ea typeface="微软雅黑 Light" panose="020B0502040204020203" pitchFamily="34" charset="-122"/>
              </a:rPr>
              <a:t>即：</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M</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 D</a:t>
            </a:r>
            <a:r>
              <a:rPr lang="zh-CN" altLang="en-US" sz="2800" b="1" baseline="-25000">
                <a:solidFill>
                  <a:srgbClr val="2709BB"/>
                </a:solidFill>
                <a:latin typeface="微软雅黑 Light" panose="020B0502040204020203" pitchFamily="34" charset="-122"/>
                <a:ea typeface="微软雅黑 Light" panose="020B0502040204020203" pitchFamily="34" charset="-122"/>
              </a:rPr>
              <a:t>n-1</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n-1</a:t>
            </a:r>
            <a:r>
              <a:rPr lang="zh-CN" altLang="en-US" sz="2800" b="1">
                <a:solidFill>
                  <a:srgbClr val="2709BB"/>
                </a:solidFill>
                <a:latin typeface="微软雅黑 Light" panose="020B0502040204020203" pitchFamily="34" charset="-122"/>
                <a:ea typeface="微软雅黑 Light" panose="020B0502040204020203" pitchFamily="34" charset="-122"/>
              </a:rPr>
              <a:t>  + D</a:t>
            </a:r>
            <a:r>
              <a:rPr lang="zh-CN" altLang="en-US" sz="2800" b="1" baseline="-25000">
                <a:solidFill>
                  <a:srgbClr val="2709BB"/>
                </a:solidFill>
                <a:latin typeface="微软雅黑 Light" panose="020B0502040204020203" pitchFamily="34" charset="-122"/>
                <a:ea typeface="微软雅黑 Light" panose="020B0502040204020203" pitchFamily="34" charset="-122"/>
              </a:rPr>
              <a:t>n-2</a:t>
            </a:r>
            <a:r>
              <a:rPr lang="zh-CN" altLang="en-US" sz="2800" b="1">
                <a:solidFill>
                  <a:srgbClr val="2709BB"/>
                </a:solidFill>
                <a:latin typeface="微软雅黑 Light" panose="020B0502040204020203" pitchFamily="34" charset="-122"/>
                <a:ea typeface="微软雅黑 Light" panose="020B0502040204020203" pitchFamily="34" charset="-122"/>
              </a:rPr>
              <a:t> x</a:t>
            </a:r>
            <a:r>
              <a:rPr lang="zh-CN" altLang="en-US" sz="2800" b="1" baseline="30000">
                <a:solidFill>
                  <a:srgbClr val="2709BB"/>
                </a:solidFill>
                <a:latin typeface="微软雅黑 Light" panose="020B0502040204020203" pitchFamily="34" charset="-122"/>
                <a:ea typeface="微软雅黑 Light" panose="020B0502040204020203" pitchFamily="34" charset="-122"/>
              </a:rPr>
              <a:t>n-2 </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baseline="30000">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 …  + D</a:t>
            </a:r>
            <a:r>
              <a:rPr lang="zh-CN" altLang="en-US" sz="2800" b="1" baseline="-25000">
                <a:solidFill>
                  <a:srgbClr val="2709BB"/>
                </a:solidFill>
                <a:latin typeface="微软雅黑 Light" panose="020B0502040204020203" pitchFamily="34" charset="-122"/>
                <a:ea typeface="微软雅黑 Light" panose="020B0502040204020203" pitchFamily="34" charset="-122"/>
              </a:rPr>
              <a:t>0 </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0</a:t>
            </a:r>
            <a:endParaRPr lang="en-US" altLang="zh-CN" sz="2800" b="1" baseline="30000">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M</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=D</a:t>
            </a:r>
            <a:r>
              <a:rPr lang="zh-CN" altLang="en-US" sz="2800" b="1" baseline="-25000">
                <a:solidFill>
                  <a:srgbClr val="2709BB"/>
                </a:solidFill>
                <a:latin typeface="微软雅黑 Light" panose="020B0502040204020203" pitchFamily="34" charset="-122"/>
                <a:ea typeface="微软雅黑 Light" panose="020B0502040204020203" pitchFamily="34" charset="-122"/>
              </a:rPr>
              <a:t>n+k-1</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n+k-1</a:t>
            </a:r>
            <a:r>
              <a:rPr lang="zh-CN" altLang="en-US" sz="2800" b="1">
                <a:solidFill>
                  <a:srgbClr val="2709BB"/>
                </a:solidFill>
                <a:latin typeface="微软雅黑 Light" panose="020B0502040204020203" pitchFamily="34" charset="-122"/>
                <a:ea typeface="微软雅黑 Light" panose="020B0502040204020203" pitchFamily="34" charset="-122"/>
              </a:rPr>
              <a:t> +  D</a:t>
            </a:r>
            <a:r>
              <a:rPr lang="zh-CN" altLang="en-US" sz="2800" b="1" baseline="-25000">
                <a:solidFill>
                  <a:srgbClr val="2709BB"/>
                </a:solidFill>
                <a:latin typeface="微软雅黑 Light" panose="020B0502040204020203" pitchFamily="34" charset="-122"/>
                <a:ea typeface="微软雅黑 Light" panose="020B0502040204020203" pitchFamily="34" charset="-122"/>
              </a:rPr>
              <a:t>n+k-2</a:t>
            </a:r>
            <a:r>
              <a:rPr lang="zh-CN" altLang="en-US" sz="2800" b="1">
                <a:solidFill>
                  <a:srgbClr val="2709BB"/>
                </a:solidFill>
                <a:latin typeface="微软雅黑 Light" panose="020B0502040204020203" pitchFamily="34" charset="-122"/>
                <a:ea typeface="微软雅黑 Light" panose="020B0502040204020203" pitchFamily="34" charset="-122"/>
              </a:rPr>
              <a:t> x</a:t>
            </a:r>
            <a:r>
              <a:rPr lang="zh-CN" altLang="en-US" sz="2800" b="1" baseline="30000">
                <a:solidFill>
                  <a:srgbClr val="2709BB"/>
                </a:solidFill>
                <a:latin typeface="微软雅黑 Light" panose="020B0502040204020203" pitchFamily="34" charset="-122"/>
                <a:ea typeface="微软雅黑 Light" panose="020B0502040204020203" pitchFamily="34" charset="-122"/>
              </a:rPr>
              <a:t>n+k-2 </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baseline="30000">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 … + D</a:t>
            </a:r>
            <a:r>
              <a:rPr lang="zh-CN" altLang="en-US" sz="2800" b="1" baseline="-25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编码结果为M(X)X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 R(</a:t>
            </a:r>
            <a:r>
              <a:rPr lang="en-US" altLang="zh-CN" sz="2800" b="1">
                <a:solidFill>
                  <a:srgbClr val="2709BB"/>
                </a:solidFill>
                <a:latin typeface="微软雅黑 Light" panose="020B0502040204020203" pitchFamily="34" charset="-122"/>
                <a:ea typeface="微软雅黑 Light" panose="020B0502040204020203" pitchFamily="34" charset="-122"/>
              </a:rPr>
              <a:t>X</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sp>
        <p:nvSpPr>
          <p:cNvPr id="289797"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linds(horizontal)">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linds(horizontal)">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blinds(horizontal)">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42913" y="830263"/>
            <a:ext cx="8291512" cy="3751262"/>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现在问题转化成如何求</a:t>
            </a:r>
            <a:r>
              <a:rPr lang="en-US" altLang="zh-CN" sz="2800" b="1">
                <a:solidFill>
                  <a:srgbClr val="2709BB"/>
                </a:solidFill>
                <a:latin typeface="微软雅黑 Light" panose="020B0502040204020203" pitchFamily="34" charset="-122"/>
                <a:ea typeface="微软雅黑 Light" panose="020B0502040204020203" pitchFamily="34" charset="-122"/>
              </a:rPr>
              <a:t>R(X)</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若在模2运算下</a:t>
            </a:r>
            <a:r>
              <a:rPr lang="en-US" altLang="zh-CN" sz="2800" b="1">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M(X)X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 Q(X)G(X) + R(X)</a:t>
            </a:r>
            <a:r>
              <a:rPr lang="en-US" altLang="zh-CN" sz="2800" b="1">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则：</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从M(X)X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 R(X) = Q(X)G(X) + R(X) + R(X)</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3" panose="05040102010807070707" pitchFamily="18" charset="2"/>
              <a:buNone/>
            </a:pPr>
            <a:r>
              <a:rPr lang="en-US" altLang="zh-CN" sz="2800" b="1">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得到M(X)X</a:t>
            </a:r>
            <a:r>
              <a:rPr lang="zh-CN" altLang="en-US" sz="2800" b="1" baseline="30000">
                <a:solidFill>
                  <a:srgbClr val="2709BB"/>
                </a:solidFill>
                <a:latin typeface="微软雅黑 Light" panose="020B0502040204020203" pitchFamily="34" charset="-122"/>
                <a:ea typeface="微软雅黑 Light" panose="020B0502040204020203" pitchFamily="34" charset="-122"/>
              </a:rPr>
              <a:t>K  </a:t>
            </a:r>
            <a:r>
              <a:rPr lang="zh-CN" altLang="en-US" sz="2800" b="1">
                <a:solidFill>
                  <a:srgbClr val="2709BB"/>
                </a:solidFill>
                <a:latin typeface="微软雅黑 Light" panose="020B0502040204020203" pitchFamily="34" charset="-122"/>
                <a:ea typeface="微软雅黑 Light" panose="020B0502040204020203" pitchFamily="34" charset="-122"/>
              </a:rPr>
              <a:t>+ R(X) = Q(X)G(X)</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最终结论：</a:t>
            </a:r>
            <a:r>
              <a:rPr lang="zh-CN" altLang="en-US" sz="2800" b="1" i="1">
                <a:solidFill>
                  <a:srgbClr val="2709BB"/>
                </a:solidFill>
                <a:latin typeface="微软雅黑 Light" panose="020B0502040204020203" pitchFamily="34" charset="-122"/>
                <a:ea typeface="微软雅黑 Light" panose="020B0502040204020203" pitchFamily="34" charset="-122"/>
              </a:rPr>
              <a:t>M</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i="1">
                <a:solidFill>
                  <a:srgbClr val="2709BB"/>
                </a:solidFill>
                <a:latin typeface="微软雅黑 Light" panose="020B0502040204020203" pitchFamily="34" charset="-122"/>
                <a:ea typeface="微软雅黑 Light" panose="020B0502040204020203" pitchFamily="34" charset="-122"/>
              </a:rPr>
              <a:t>X</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i="1">
                <a:solidFill>
                  <a:srgbClr val="2709BB"/>
                </a:solidFill>
                <a:latin typeface="微软雅黑 Light" panose="020B0502040204020203" pitchFamily="34" charset="-122"/>
                <a:ea typeface="微软雅黑 Light" panose="020B0502040204020203" pitchFamily="34" charset="-122"/>
              </a:rPr>
              <a:t>X</a:t>
            </a:r>
            <a:r>
              <a:rPr lang="zh-CN" altLang="en-US" sz="2800" b="1" i="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 </a:t>
            </a:r>
            <a:r>
              <a:rPr lang="zh-CN" altLang="en-US" sz="2800" b="1" i="1">
                <a:solidFill>
                  <a:srgbClr val="2709BB"/>
                </a:solidFill>
                <a:latin typeface="微软雅黑 Light" panose="020B0502040204020203" pitchFamily="34" charset="-122"/>
                <a:ea typeface="微软雅黑 Light" panose="020B0502040204020203" pitchFamily="34" charset="-122"/>
              </a:rPr>
              <a:t>R</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i="1">
                <a:solidFill>
                  <a:srgbClr val="2709BB"/>
                </a:solidFill>
                <a:latin typeface="微软雅黑 Light" panose="020B0502040204020203" pitchFamily="34" charset="-122"/>
                <a:ea typeface="微软雅黑 Light" panose="020B0502040204020203" pitchFamily="34" charset="-122"/>
              </a:rPr>
              <a:t>X</a:t>
            </a:r>
            <a:r>
              <a:rPr lang="zh-CN" altLang="en-US" sz="2800" b="1">
                <a:solidFill>
                  <a:srgbClr val="2709BB"/>
                </a:solidFill>
                <a:latin typeface="微软雅黑 Light" panose="020B0502040204020203" pitchFamily="34" charset="-122"/>
                <a:ea typeface="微软雅黑 Light" panose="020B0502040204020203" pitchFamily="34" charset="-122"/>
              </a:rPr>
              <a:t>) 可被给定的多项式</a:t>
            </a:r>
            <a:r>
              <a:rPr lang="zh-CN" altLang="en-US" sz="2800" b="1" i="1">
                <a:solidFill>
                  <a:srgbClr val="2709BB"/>
                </a:solidFill>
                <a:latin typeface="微软雅黑 Light" panose="020B0502040204020203" pitchFamily="34" charset="-122"/>
                <a:ea typeface="微软雅黑 Light" panose="020B0502040204020203" pitchFamily="34" charset="-122"/>
              </a:rPr>
              <a:t>G</a:t>
            </a:r>
            <a:r>
              <a:rPr lang="zh-CN" altLang="en-US" sz="2800" b="1">
                <a:solidFill>
                  <a:srgbClr val="2709BB"/>
                </a:solidFill>
                <a:latin typeface="微软雅黑 Light" panose="020B0502040204020203" pitchFamily="34" charset="-122"/>
                <a:ea typeface="微软雅黑 Light" panose="020B0502040204020203" pitchFamily="34" charset="-122"/>
              </a:rPr>
              <a:t>(</a:t>
            </a:r>
            <a:r>
              <a:rPr lang="zh-CN" altLang="en-US" sz="2800" b="1" i="1">
                <a:solidFill>
                  <a:srgbClr val="2709BB"/>
                </a:solidFill>
                <a:latin typeface="微软雅黑 Light" panose="020B0502040204020203" pitchFamily="34" charset="-122"/>
                <a:ea typeface="微软雅黑 Light" panose="020B0502040204020203" pitchFamily="34" charset="-122"/>
              </a:rPr>
              <a:t>X</a:t>
            </a:r>
            <a:r>
              <a:rPr lang="zh-CN" altLang="en-US" sz="2800" b="1">
                <a:solidFill>
                  <a:srgbClr val="2709BB"/>
                </a:solidFill>
                <a:latin typeface="微软雅黑 Light" panose="020B0502040204020203" pitchFamily="34" charset="-122"/>
                <a:ea typeface="微软雅黑 Light" panose="020B0502040204020203" pitchFamily="34" charset="-122"/>
              </a:rPr>
              <a:t>)除尽！</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Group 28"/>
          <p:cNvGrpSpPr/>
          <p:nvPr/>
        </p:nvGrpSpPr>
        <p:grpSpPr bwMode="auto">
          <a:xfrm>
            <a:off x="369888" y="4799013"/>
            <a:ext cx="8318500" cy="950912"/>
            <a:chOff x="0" y="0"/>
            <a:chExt cx="5240" cy="599"/>
          </a:xfrm>
        </p:grpSpPr>
        <p:sp>
          <p:nvSpPr>
            <p:cNvPr id="290822" name="Rectangle 29"/>
            <p:cNvSpPr>
              <a:spLocks noChangeArrowheads="1"/>
            </p:cNvSpPr>
            <p:nvPr/>
          </p:nvSpPr>
          <p:spPr bwMode="auto">
            <a:xfrm>
              <a:off x="90" y="0"/>
              <a:ext cx="7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M</a:t>
              </a:r>
              <a:r>
                <a:rPr lang="zh-CN" altLang="en-US" sz="2300" b="1"/>
                <a:t>(</a:t>
              </a:r>
              <a:r>
                <a:rPr lang="zh-CN" altLang="en-US" sz="2300" b="1" i="1"/>
                <a:t>X</a:t>
              </a:r>
              <a:r>
                <a:rPr lang="zh-CN" altLang="en-US" sz="2300" b="1"/>
                <a:t>)</a:t>
              </a:r>
              <a:r>
                <a:rPr lang="zh-CN" altLang="en-US" sz="2300" b="1" i="1"/>
                <a:t>X</a:t>
              </a:r>
              <a:r>
                <a:rPr lang="zh-CN" altLang="en-US" sz="2300" b="1" i="1" baseline="30000"/>
                <a:t>K</a:t>
              </a:r>
              <a:endParaRPr lang="zh-CN" altLang="en-US" sz="2300" b="1" i="1" baseline="30000"/>
            </a:p>
          </p:txBody>
        </p:sp>
        <p:sp>
          <p:nvSpPr>
            <p:cNvPr id="290823" name="Rectangle 30"/>
            <p:cNvSpPr>
              <a:spLocks noChangeArrowheads="1"/>
            </p:cNvSpPr>
            <p:nvPr/>
          </p:nvSpPr>
          <p:spPr bwMode="auto">
            <a:xfrm>
              <a:off x="135" y="318"/>
              <a:ext cx="56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G</a:t>
              </a:r>
              <a:r>
                <a:rPr lang="zh-CN" altLang="en-US" sz="2300" b="1"/>
                <a:t>(</a:t>
              </a:r>
              <a:r>
                <a:rPr lang="zh-CN" altLang="en-US" sz="2300" b="1" i="1"/>
                <a:t>X</a:t>
              </a:r>
              <a:r>
                <a:rPr lang="zh-CN" altLang="en-US" sz="2300" b="1"/>
                <a:t>) </a:t>
              </a:r>
              <a:endParaRPr lang="zh-CN" altLang="en-US" sz="2300" b="1"/>
            </a:p>
          </p:txBody>
        </p:sp>
        <p:sp>
          <p:nvSpPr>
            <p:cNvPr id="290824" name="Rectangle 31"/>
            <p:cNvSpPr>
              <a:spLocks noChangeArrowheads="1"/>
            </p:cNvSpPr>
            <p:nvPr/>
          </p:nvSpPr>
          <p:spPr bwMode="auto">
            <a:xfrm>
              <a:off x="1310" y="46"/>
              <a:ext cx="90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Q</a:t>
              </a:r>
              <a:r>
                <a:rPr lang="zh-CN" altLang="en-US" sz="2300" b="1"/>
                <a:t>(</a:t>
              </a:r>
              <a:r>
                <a:rPr lang="zh-CN" altLang="en-US" sz="2300" b="1" i="1"/>
                <a:t>X</a:t>
              </a:r>
              <a:r>
                <a:rPr lang="zh-CN" altLang="en-US" sz="2300" b="1"/>
                <a:t>)</a:t>
              </a:r>
              <a:r>
                <a:rPr lang="zh-CN" altLang="en-US" sz="2300" b="1" i="1"/>
                <a:t>G</a:t>
              </a:r>
              <a:r>
                <a:rPr lang="zh-CN" altLang="en-US" sz="2300" b="1"/>
                <a:t>(</a:t>
              </a:r>
              <a:r>
                <a:rPr lang="zh-CN" altLang="en-US" sz="2300" b="1" i="1"/>
                <a:t>X</a:t>
              </a:r>
              <a:r>
                <a:rPr lang="zh-CN" altLang="en-US" sz="2300" b="1"/>
                <a:t>)</a:t>
              </a:r>
              <a:endParaRPr lang="zh-CN" altLang="en-US" sz="2300" b="1"/>
            </a:p>
          </p:txBody>
        </p:sp>
        <p:sp>
          <p:nvSpPr>
            <p:cNvPr id="290825" name="Rectangle 32"/>
            <p:cNvSpPr>
              <a:spLocks noChangeArrowheads="1"/>
            </p:cNvSpPr>
            <p:nvPr/>
          </p:nvSpPr>
          <p:spPr bwMode="auto">
            <a:xfrm>
              <a:off x="1480" y="318"/>
              <a:ext cx="56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G</a:t>
              </a:r>
              <a:r>
                <a:rPr lang="zh-CN" altLang="en-US" sz="2300" b="1"/>
                <a:t>(</a:t>
              </a:r>
              <a:r>
                <a:rPr lang="zh-CN" altLang="en-US" sz="2300" b="1" i="1"/>
                <a:t>X</a:t>
              </a:r>
              <a:r>
                <a:rPr lang="zh-CN" altLang="en-US" sz="2300" b="1"/>
                <a:t>) </a:t>
              </a:r>
              <a:endParaRPr lang="zh-CN" altLang="en-US" sz="2300" b="1"/>
            </a:p>
          </p:txBody>
        </p:sp>
        <p:sp>
          <p:nvSpPr>
            <p:cNvPr id="290826" name="Rectangle 33"/>
            <p:cNvSpPr>
              <a:spLocks noChangeArrowheads="1"/>
            </p:cNvSpPr>
            <p:nvPr/>
          </p:nvSpPr>
          <p:spPr bwMode="auto">
            <a:xfrm>
              <a:off x="2745" y="318"/>
              <a:ext cx="56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G</a:t>
              </a:r>
              <a:r>
                <a:rPr lang="zh-CN" altLang="en-US" sz="2300" b="1"/>
                <a:t>(</a:t>
              </a:r>
              <a:r>
                <a:rPr lang="zh-CN" altLang="en-US" sz="2300" b="1" i="1"/>
                <a:t>X</a:t>
              </a:r>
              <a:r>
                <a:rPr lang="zh-CN" altLang="en-US" sz="2300" b="1"/>
                <a:t>) </a:t>
              </a:r>
              <a:endParaRPr lang="zh-CN" altLang="en-US" sz="2300" b="1"/>
            </a:p>
          </p:txBody>
        </p:sp>
        <p:sp>
          <p:nvSpPr>
            <p:cNvPr id="290827" name="Rectangle 34"/>
            <p:cNvSpPr>
              <a:spLocks noChangeArrowheads="1"/>
            </p:cNvSpPr>
            <p:nvPr/>
          </p:nvSpPr>
          <p:spPr bwMode="auto">
            <a:xfrm>
              <a:off x="2760" y="0"/>
              <a:ext cx="4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R</a:t>
              </a:r>
              <a:r>
                <a:rPr lang="zh-CN" altLang="en-US" sz="2300" b="1"/>
                <a:t>(</a:t>
              </a:r>
              <a:r>
                <a:rPr lang="zh-CN" altLang="en-US" sz="2300" b="1" i="1"/>
                <a:t>X</a:t>
              </a:r>
              <a:r>
                <a:rPr lang="zh-CN" altLang="en-US" sz="2300" b="1"/>
                <a:t>)</a:t>
              </a:r>
              <a:endParaRPr lang="zh-CN" altLang="en-US" sz="2300" b="1"/>
            </a:p>
          </p:txBody>
        </p:sp>
        <p:sp>
          <p:nvSpPr>
            <p:cNvPr id="290828" name="Rectangle 35"/>
            <p:cNvSpPr>
              <a:spLocks noChangeArrowheads="1"/>
            </p:cNvSpPr>
            <p:nvPr/>
          </p:nvSpPr>
          <p:spPr bwMode="auto">
            <a:xfrm>
              <a:off x="3704" y="182"/>
              <a:ext cx="50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Q</a:t>
              </a:r>
              <a:r>
                <a:rPr lang="zh-CN" altLang="en-US" sz="2300" b="1"/>
                <a:t>(</a:t>
              </a:r>
              <a:r>
                <a:rPr lang="zh-CN" altLang="en-US" sz="2300" b="1" i="1"/>
                <a:t>X</a:t>
              </a:r>
              <a:r>
                <a:rPr lang="zh-CN" altLang="en-US" sz="2300" b="1"/>
                <a:t>)</a:t>
              </a:r>
              <a:endParaRPr lang="zh-CN" altLang="en-US" sz="2300" b="1"/>
            </a:p>
          </p:txBody>
        </p:sp>
        <p:grpSp>
          <p:nvGrpSpPr>
            <p:cNvPr id="290829" name="Group 36"/>
            <p:cNvGrpSpPr/>
            <p:nvPr/>
          </p:nvGrpSpPr>
          <p:grpSpPr bwMode="auto">
            <a:xfrm>
              <a:off x="0" y="175"/>
              <a:ext cx="5240" cy="288"/>
              <a:chOff x="0" y="0"/>
              <a:chExt cx="5240" cy="288"/>
            </a:xfrm>
          </p:grpSpPr>
          <p:grpSp>
            <p:nvGrpSpPr>
              <p:cNvPr id="290832" name="Group 37"/>
              <p:cNvGrpSpPr/>
              <p:nvPr/>
            </p:nvGrpSpPr>
            <p:grpSpPr bwMode="auto">
              <a:xfrm>
                <a:off x="0" y="0"/>
                <a:ext cx="4383" cy="288"/>
                <a:chOff x="0" y="0"/>
                <a:chExt cx="4383" cy="288"/>
              </a:xfrm>
            </p:grpSpPr>
            <p:grpSp>
              <p:nvGrpSpPr>
                <p:cNvPr id="290834" name="Group 38"/>
                <p:cNvGrpSpPr/>
                <p:nvPr/>
              </p:nvGrpSpPr>
              <p:grpSpPr bwMode="auto">
                <a:xfrm>
                  <a:off x="0" y="0"/>
                  <a:ext cx="3751" cy="288"/>
                  <a:chOff x="0" y="0"/>
                  <a:chExt cx="3751" cy="288"/>
                </a:xfrm>
              </p:grpSpPr>
              <p:grpSp>
                <p:nvGrpSpPr>
                  <p:cNvPr id="290836" name="Group 39"/>
                  <p:cNvGrpSpPr/>
                  <p:nvPr/>
                </p:nvGrpSpPr>
                <p:grpSpPr bwMode="auto">
                  <a:xfrm>
                    <a:off x="0" y="0"/>
                    <a:ext cx="3524" cy="288"/>
                    <a:chOff x="0" y="0"/>
                    <a:chExt cx="3524" cy="288"/>
                  </a:xfrm>
                </p:grpSpPr>
                <p:grpSp>
                  <p:nvGrpSpPr>
                    <p:cNvPr id="290838" name="Group 40"/>
                    <p:cNvGrpSpPr/>
                    <p:nvPr/>
                  </p:nvGrpSpPr>
                  <p:grpSpPr bwMode="auto">
                    <a:xfrm>
                      <a:off x="0" y="0"/>
                      <a:ext cx="2532" cy="288"/>
                      <a:chOff x="0" y="0"/>
                      <a:chExt cx="2532" cy="288"/>
                    </a:xfrm>
                  </p:grpSpPr>
                  <p:grpSp>
                    <p:nvGrpSpPr>
                      <p:cNvPr id="290840" name="Group 41"/>
                      <p:cNvGrpSpPr/>
                      <p:nvPr/>
                    </p:nvGrpSpPr>
                    <p:grpSpPr bwMode="auto">
                      <a:xfrm>
                        <a:off x="0" y="7"/>
                        <a:ext cx="2304" cy="281"/>
                        <a:chOff x="0" y="0"/>
                        <a:chExt cx="2304" cy="281"/>
                      </a:xfrm>
                    </p:grpSpPr>
                    <p:grpSp>
                      <p:nvGrpSpPr>
                        <p:cNvPr id="290842" name="Group 42"/>
                        <p:cNvGrpSpPr/>
                        <p:nvPr/>
                      </p:nvGrpSpPr>
                      <p:grpSpPr bwMode="auto">
                        <a:xfrm>
                          <a:off x="0" y="0"/>
                          <a:ext cx="1218" cy="281"/>
                          <a:chOff x="0" y="0"/>
                          <a:chExt cx="1218" cy="281"/>
                        </a:xfrm>
                      </p:grpSpPr>
                      <p:sp>
                        <p:nvSpPr>
                          <p:cNvPr id="290844" name="Line 43"/>
                          <p:cNvSpPr>
                            <a:spLocks noChangeShapeType="1"/>
                          </p:cNvSpPr>
                          <p:nvPr/>
                        </p:nvSpPr>
                        <p:spPr bwMode="auto">
                          <a:xfrm>
                            <a:off x="0" y="136"/>
                            <a:ext cx="94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0845" name="Text Box 44"/>
                          <p:cNvSpPr txBox="1">
                            <a:spLocks noChangeArrowheads="1"/>
                          </p:cNvSpPr>
                          <p:nvPr/>
                        </p:nvSpPr>
                        <p:spPr bwMode="auto">
                          <a:xfrm>
                            <a:off x="994" y="0"/>
                            <a:ext cx="2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a:t>
                            </a:r>
                            <a:endParaRPr lang="zh-CN" altLang="en-US" sz="2300" b="1"/>
                          </a:p>
                        </p:txBody>
                      </p:sp>
                    </p:grpSp>
                    <p:sp>
                      <p:nvSpPr>
                        <p:cNvPr id="290843" name="Line 45"/>
                        <p:cNvSpPr>
                          <a:spLocks noChangeShapeType="1"/>
                        </p:cNvSpPr>
                        <p:nvPr/>
                      </p:nvSpPr>
                      <p:spPr bwMode="auto">
                        <a:xfrm>
                          <a:off x="1220" y="136"/>
                          <a:ext cx="108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0841" name="Text Box 46"/>
                      <p:cNvSpPr txBox="1">
                        <a:spLocks noChangeArrowheads="1"/>
                      </p:cNvSpPr>
                      <p:nvPr/>
                    </p:nvSpPr>
                    <p:spPr bwMode="auto">
                      <a:xfrm>
                        <a:off x="2308" y="0"/>
                        <a:ext cx="2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a:t>
                        </a:r>
                        <a:endParaRPr lang="zh-CN" altLang="en-US" sz="2300" b="1"/>
                      </a:p>
                    </p:txBody>
                  </p:sp>
                </p:grpSp>
                <p:sp>
                  <p:nvSpPr>
                    <p:cNvPr id="290839" name="Line 47"/>
                    <p:cNvSpPr>
                      <a:spLocks noChangeShapeType="1"/>
                    </p:cNvSpPr>
                    <p:nvPr/>
                  </p:nvSpPr>
                  <p:spPr bwMode="auto">
                    <a:xfrm>
                      <a:off x="2576" y="143"/>
                      <a:ext cx="94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0837" name="Text Box 48"/>
                  <p:cNvSpPr txBox="1">
                    <a:spLocks noChangeArrowheads="1"/>
                  </p:cNvSpPr>
                  <p:nvPr/>
                </p:nvSpPr>
                <p:spPr bwMode="auto">
                  <a:xfrm>
                    <a:off x="3527" y="7"/>
                    <a:ext cx="2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a:t>
                    </a:r>
                    <a:endParaRPr lang="zh-CN" altLang="en-US" sz="2300" b="1"/>
                  </a:p>
                </p:txBody>
              </p:sp>
            </p:grpSp>
            <p:sp>
              <p:nvSpPr>
                <p:cNvPr id="290835" name="Text Box 49"/>
                <p:cNvSpPr txBox="1">
                  <a:spLocks noChangeArrowheads="1"/>
                </p:cNvSpPr>
                <p:nvPr/>
              </p:nvSpPr>
              <p:spPr bwMode="auto">
                <a:xfrm>
                  <a:off x="4159" y="7"/>
                  <a:ext cx="2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a:t>
                  </a:r>
                  <a:endParaRPr lang="zh-CN" altLang="en-US" sz="2300" b="1"/>
                </a:p>
              </p:txBody>
            </p:sp>
          </p:grpSp>
          <p:sp>
            <p:nvSpPr>
              <p:cNvPr id="290833" name="Line 50"/>
              <p:cNvSpPr>
                <a:spLocks noChangeShapeType="1"/>
              </p:cNvSpPr>
              <p:nvPr/>
            </p:nvSpPr>
            <p:spPr bwMode="auto">
              <a:xfrm>
                <a:off x="4426" y="143"/>
                <a:ext cx="81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0830" name="Rectangle 51"/>
            <p:cNvSpPr>
              <a:spLocks noChangeArrowheads="1"/>
            </p:cNvSpPr>
            <p:nvPr/>
          </p:nvSpPr>
          <p:spPr bwMode="auto">
            <a:xfrm>
              <a:off x="4598" y="318"/>
              <a:ext cx="56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G</a:t>
              </a:r>
              <a:r>
                <a:rPr lang="zh-CN" altLang="en-US" sz="2300" b="1"/>
                <a:t>(</a:t>
              </a:r>
              <a:r>
                <a:rPr lang="zh-CN" altLang="en-US" sz="2300" b="1" i="1"/>
                <a:t>X</a:t>
              </a:r>
              <a:r>
                <a:rPr lang="zh-CN" altLang="en-US" sz="2300" b="1"/>
                <a:t>) </a:t>
              </a:r>
              <a:endParaRPr lang="zh-CN" altLang="en-US" sz="2300" b="1"/>
            </a:p>
          </p:txBody>
        </p:sp>
        <p:sp>
          <p:nvSpPr>
            <p:cNvPr id="290831" name="Rectangle 52"/>
            <p:cNvSpPr>
              <a:spLocks noChangeArrowheads="1"/>
            </p:cNvSpPr>
            <p:nvPr/>
          </p:nvSpPr>
          <p:spPr bwMode="auto">
            <a:xfrm>
              <a:off x="4613" y="0"/>
              <a:ext cx="4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i="1"/>
                <a:t>R</a:t>
              </a:r>
              <a:r>
                <a:rPr lang="zh-CN" altLang="en-US" sz="2300" b="1"/>
                <a:t>(</a:t>
              </a:r>
              <a:r>
                <a:rPr lang="zh-CN" altLang="en-US" sz="2300" b="1" i="1"/>
                <a:t>X</a:t>
              </a:r>
              <a:r>
                <a:rPr lang="zh-CN" altLang="en-US" sz="2300" b="1"/>
                <a:t>)</a:t>
              </a:r>
              <a:endParaRPr lang="zh-CN" altLang="en-US" sz="2300" b="1"/>
            </a:p>
          </p:txBody>
        </p:sp>
      </p:grpSp>
      <p:sp>
        <p:nvSpPr>
          <p:cNvPr id="290821" name="矩形 29"/>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2"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5438" y="496888"/>
            <a:ext cx="8501062" cy="5759450"/>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CRC码就是用多项式M(x)x</a:t>
            </a:r>
            <a:r>
              <a:rPr lang="zh-CN" altLang="en-US" sz="2800" b="1" baseline="30000">
                <a:solidFill>
                  <a:srgbClr val="2709BB"/>
                </a:solidFill>
                <a:latin typeface="微软雅黑 Light" panose="020B0502040204020203" pitchFamily="34" charset="-122"/>
                <a:ea typeface="微软雅黑 Light" panose="020B0502040204020203" pitchFamily="34" charset="-122"/>
              </a:rPr>
              <a:t>k</a:t>
            </a:r>
            <a:r>
              <a:rPr lang="zh-CN" altLang="en-US" sz="2800" b="1">
                <a:solidFill>
                  <a:srgbClr val="2709BB"/>
                </a:solidFill>
                <a:latin typeface="微软雅黑 Light" panose="020B0502040204020203" pitchFamily="34" charset="-122"/>
                <a:ea typeface="微软雅黑 Light" panose="020B0502040204020203" pitchFamily="34" charset="-122"/>
              </a:rPr>
              <a:t>除以给定的生成多项式G(X)，所得余数作为校验位。为了得到k位余数(即校验位)，G(X)必须是k+1位。</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endParaRPr lang="en-US" altLang="zh-CN" sz="11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3" panose="05040102010807070707" pitchFamily="18" charset="2"/>
              <a:buNone/>
            </a:pPr>
            <a:r>
              <a:rPr lang="zh-CN" altLang="en-US" sz="2800" b="1">
                <a:solidFill>
                  <a:srgbClr val="2709BB"/>
                </a:solidFill>
                <a:latin typeface="微软雅黑 Light" panose="020B0502040204020203" pitchFamily="34" charset="-122"/>
                <a:ea typeface="微软雅黑 Light" panose="020B0502040204020203" pitchFamily="34" charset="-122"/>
              </a:rPr>
              <a:t>CRC特点：</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CRC码是一个能被生成多项式G(X)模2整除的信息码组，利用该特点可以进行检错。</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发送时双方事先约定生成多项式G(X)(被除数)。</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CRC校验实现简单，检错能力强，被广泛应用在各种数据校验应用中，占用系统资源少，用软硬件均能实现。是进行数据传输差错检测的一种很好手段</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组合 3"/>
          <p:cNvGrpSpPr/>
          <p:nvPr/>
        </p:nvGrpSpPr>
        <p:grpSpPr bwMode="auto">
          <a:xfrm>
            <a:off x="-34925" y="1949450"/>
            <a:ext cx="9231313" cy="957263"/>
            <a:chOff x="-34925" y="1628775"/>
            <a:chExt cx="9231312" cy="957263"/>
          </a:xfrm>
        </p:grpSpPr>
        <p:grpSp>
          <p:nvGrpSpPr>
            <p:cNvPr id="291846" name="Group 8"/>
            <p:cNvGrpSpPr/>
            <p:nvPr/>
          </p:nvGrpSpPr>
          <p:grpSpPr bwMode="auto">
            <a:xfrm>
              <a:off x="-34925" y="1628775"/>
              <a:ext cx="2452690" cy="706438"/>
              <a:chOff x="0" y="0"/>
              <a:chExt cx="1546" cy="445"/>
            </a:xfrm>
          </p:grpSpPr>
          <p:sp>
            <p:nvSpPr>
              <p:cNvPr id="291865" name="Text Box 9"/>
              <p:cNvSpPr txBox="1">
                <a:spLocks noChangeArrowheads="1"/>
              </p:cNvSpPr>
              <p:nvPr/>
            </p:nvSpPr>
            <p:spPr bwMode="auto">
              <a:xfrm>
                <a:off x="0" y="180"/>
                <a:ext cx="73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1900" b="1"/>
                  <a:t>给定信息</a:t>
                </a:r>
                <a:endParaRPr lang="zh-CN" altLang="zh-CN" sz="1900" b="1"/>
              </a:p>
            </p:txBody>
          </p:sp>
          <p:sp>
            <p:nvSpPr>
              <p:cNvPr id="291866" name="Rectangle 10"/>
              <p:cNvSpPr>
                <a:spLocks noChangeArrowheads="1"/>
              </p:cNvSpPr>
              <p:nvPr/>
            </p:nvSpPr>
            <p:spPr bwMode="auto">
              <a:xfrm>
                <a:off x="1098" y="193"/>
                <a:ext cx="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i="1"/>
                  <a:t>M</a:t>
                </a:r>
                <a:r>
                  <a:rPr lang="zh-CN" altLang="en-US" sz="2000" b="1"/>
                  <a:t>(</a:t>
                </a:r>
                <a:r>
                  <a:rPr lang="zh-CN" altLang="en-US" sz="2000" b="1" i="1"/>
                  <a:t>x</a:t>
                </a:r>
                <a:r>
                  <a:rPr lang="zh-CN" altLang="en-US" sz="2000" b="1"/>
                  <a:t>)</a:t>
                </a:r>
                <a:endParaRPr lang="zh-CN" altLang="en-US" sz="2000" b="1"/>
              </a:p>
            </p:txBody>
          </p:sp>
          <p:grpSp>
            <p:nvGrpSpPr>
              <p:cNvPr id="291867" name="Group 11"/>
              <p:cNvGrpSpPr/>
              <p:nvPr/>
            </p:nvGrpSpPr>
            <p:grpSpPr bwMode="auto">
              <a:xfrm>
                <a:off x="651" y="0"/>
                <a:ext cx="483" cy="407"/>
                <a:chOff x="0" y="0"/>
                <a:chExt cx="483" cy="407"/>
              </a:xfrm>
            </p:grpSpPr>
            <p:sp>
              <p:nvSpPr>
                <p:cNvPr id="291868" name="AutoShape 12"/>
                <p:cNvSpPr>
                  <a:spLocks noChangeArrowheads="1"/>
                </p:cNvSpPr>
                <p:nvPr/>
              </p:nvSpPr>
              <p:spPr bwMode="auto">
                <a:xfrm>
                  <a:off x="75" y="226"/>
                  <a:ext cx="408" cy="181"/>
                </a:xfrm>
                <a:prstGeom prst="rightArrow">
                  <a:avLst>
                    <a:gd name="adj1" fmla="val 50000"/>
                    <a:gd name="adj2" fmla="val 56354"/>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1869" name="Rectangle 13"/>
                <p:cNvSpPr>
                  <a:spLocks noChangeArrowheads="1"/>
                </p:cNvSpPr>
                <p:nvPr/>
              </p:nvSpPr>
              <p:spPr bwMode="auto">
                <a:xfrm>
                  <a:off x="0" y="0"/>
                  <a:ext cx="4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t>写成</a:t>
                  </a:r>
                  <a:endParaRPr lang="zh-CN" altLang="zh-CN" sz="2000" b="1"/>
                </a:p>
              </p:txBody>
            </p:sp>
          </p:grpSp>
        </p:grpSp>
        <p:grpSp>
          <p:nvGrpSpPr>
            <p:cNvPr id="291847" name="Group 14"/>
            <p:cNvGrpSpPr/>
            <p:nvPr/>
          </p:nvGrpSpPr>
          <p:grpSpPr bwMode="auto">
            <a:xfrm>
              <a:off x="2339975" y="1733550"/>
              <a:ext cx="1812925" cy="852488"/>
              <a:chOff x="0" y="0"/>
              <a:chExt cx="1142" cy="537"/>
            </a:xfrm>
          </p:grpSpPr>
          <p:grpSp>
            <p:nvGrpSpPr>
              <p:cNvPr id="291860" name="Group 15"/>
              <p:cNvGrpSpPr/>
              <p:nvPr/>
            </p:nvGrpSpPr>
            <p:grpSpPr bwMode="auto">
              <a:xfrm>
                <a:off x="457" y="0"/>
                <a:ext cx="685" cy="537"/>
                <a:chOff x="0" y="0"/>
                <a:chExt cx="685" cy="537"/>
              </a:xfrm>
            </p:grpSpPr>
            <p:sp>
              <p:nvSpPr>
                <p:cNvPr id="291862" name="Text Box 16"/>
                <p:cNvSpPr txBox="1">
                  <a:spLocks noChangeArrowheads="1"/>
                </p:cNvSpPr>
                <p:nvPr/>
              </p:nvSpPr>
              <p:spPr bwMode="auto">
                <a:xfrm>
                  <a:off x="33" y="0"/>
                  <a:ext cx="6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i="1"/>
                    <a:t>M</a:t>
                  </a:r>
                  <a:r>
                    <a:rPr lang="zh-CN" altLang="en-US" sz="2000" b="1"/>
                    <a:t>(</a:t>
                  </a:r>
                  <a:r>
                    <a:rPr lang="zh-CN" altLang="en-US" sz="2000" b="1" i="1"/>
                    <a:t>X</a:t>
                  </a:r>
                  <a:r>
                    <a:rPr lang="zh-CN" altLang="en-US" sz="2000" b="1"/>
                    <a:t>)</a:t>
                  </a:r>
                  <a:r>
                    <a:rPr lang="zh-CN" altLang="en-US" sz="2000" b="1" i="1"/>
                    <a:t>X</a:t>
                  </a:r>
                  <a:r>
                    <a:rPr lang="zh-CN" altLang="en-US" sz="2000" b="1" i="1" baseline="30000"/>
                    <a:t>K</a:t>
                  </a:r>
                  <a:endParaRPr lang="zh-CN" altLang="en-US" sz="2000" b="1" i="1" baseline="30000"/>
                </a:p>
              </p:txBody>
            </p:sp>
            <p:sp>
              <p:nvSpPr>
                <p:cNvPr id="291863" name="Line 17"/>
                <p:cNvSpPr>
                  <a:spLocks noChangeShapeType="1"/>
                </p:cNvSpPr>
                <p:nvPr/>
              </p:nvSpPr>
              <p:spPr bwMode="auto">
                <a:xfrm>
                  <a:off x="0" y="266"/>
                  <a:ext cx="63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1864" name="Text Box 18"/>
                <p:cNvSpPr txBox="1">
                  <a:spLocks noChangeArrowheads="1"/>
                </p:cNvSpPr>
                <p:nvPr/>
              </p:nvSpPr>
              <p:spPr bwMode="auto">
                <a:xfrm>
                  <a:off x="91" y="285"/>
                  <a:ext cx="4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i="1"/>
                    <a:t>G</a:t>
                  </a:r>
                  <a:r>
                    <a:rPr lang="zh-CN" altLang="en-US" sz="2000" b="1"/>
                    <a:t>(</a:t>
                  </a:r>
                  <a:r>
                    <a:rPr lang="zh-CN" altLang="en-US" sz="2000" b="1" i="1"/>
                    <a:t>X</a:t>
                  </a:r>
                  <a:r>
                    <a:rPr lang="zh-CN" altLang="en-US" sz="2000" b="1"/>
                    <a:t>)</a:t>
                  </a:r>
                  <a:endParaRPr lang="zh-CN" altLang="en-US" sz="2000" b="1"/>
                </a:p>
              </p:txBody>
            </p:sp>
          </p:grpSp>
          <p:sp>
            <p:nvSpPr>
              <p:cNvPr id="291861" name="AutoShape 19"/>
              <p:cNvSpPr>
                <a:spLocks noChangeArrowheads="1"/>
              </p:cNvSpPr>
              <p:nvPr/>
            </p:nvSpPr>
            <p:spPr bwMode="auto">
              <a:xfrm>
                <a:off x="0" y="172"/>
                <a:ext cx="408" cy="181"/>
              </a:xfrm>
              <a:prstGeom prst="rightArrow">
                <a:avLst>
                  <a:gd name="adj1" fmla="val 50000"/>
                  <a:gd name="adj2" fmla="val 56354"/>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91848" name="Group 20"/>
            <p:cNvGrpSpPr/>
            <p:nvPr/>
          </p:nvGrpSpPr>
          <p:grpSpPr bwMode="auto">
            <a:xfrm>
              <a:off x="4092575" y="1719263"/>
              <a:ext cx="2463800" cy="638175"/>
              <a:chOff x="0" y="0"/>
              <a:chExt cx="1552" cy="402"/>
            </a:xfrm>
          </p:grpSpPr>
          <p:sp>
            <p:nvSpPr>
              <p:cNvPr id="291856" name="Text Box 21"/>
              <p:cNvSpPr txBox="1">
                <a:spLocks noChangeArrowheads="1"/>
              </p:cNvSpPr>
              <p:nvPr/>
            </p:nvSpPr>
            <p:spPr bwMode="auto">
              <a:xfrm>
                <a:off x="406" y="160"/>
                <a:ext cx="114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900" b="1"/>
                  <a:t>余数(即校验位)</a:t>
                </a:r>
                <a:endParaRPr lang="zh-CN" altLang="en-US" sz="1900" b="1"/>
              </a:p>
            </p:txBody>
          </p:sp>
          <p:grpSp>
            <p:nvGrpSpPr>
              <p:cNvPr id="291857" name="Group 22"/>
              <p:cNvGrpSpPr/>
              <p:nvPr/>
            </p:nvGrpSpPr>
            <p:grpSpPr bwMode="auto">
              <a:xfrm>
                <a:off x="0" y="0"/>
                <a:ext cx="441" cy="362"/>
                <a:chOff x="0" y="0"/>
                <a:chExt cx="441" cy="362"/>
              </a:xfrm>
            </p:grpSpPr>
            <p:sp>
              <p:nvSpPr>
                <p:cNvPr id="291858" name="AutoShape 23"/>
                <p:cNvSpPr>
                  <a:spLocks noChangeArrowheads="1"/>
                </p:cNvSpPr>
                <p:nvPr/>
              </p:nvSpPr>
              <p:spPr bwMode="auto">
                <a:xfrm>
                  <a:off x="30" y="181"/>
                  <a:ext cx="408" cy="181"/>
                </a:xfrm>
                <a:prstGeom prst="rightArrow">
                  <a:avLst>
                    <a:gd name="adj1" fmla="val 50000"/>
                    <a:gd name="adj2" fmla="val 56354"/>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1859" name="Rectangle 24"/>
                <p:cNvSpPr>
                  <a:spLocks noChangeArrowheads="1"/>
                </p:cNvSpPr>
                <p:nvPr/>
              </p:nvSpPr>
              <p:spPr bwMode="auto">
                <a:xfrm>
                  <a:off x="0" y="0"/>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t>得到</a:t>
                  </a:r>
                  <a:endParaRPr lang="zh-CN" altLang="zh-CN" sz="2000" b="1"/>
                </a:p>
              </p:txBody>
            </p:sp>
          </p:grpSp>
        </p:grpSp>
        <p:grpSp>
          <p:nvGrpSpPr>
            <p:cNvPr id="291849" name="Group 25"/>
            <p:cNvGrpSpPr/>
            <p:nvPr/>
          </p:nvGrpSpPr>
          <p:grpSpPr bwMode="auto">
            <a:xfrm>
              <a:off x="6516688" y="1719263"/>
              <a:ext cx="2679699" cy="815975"/>
              <a:chOff x="0" y="0"/>
              <a:chExt cx="1688" cy="514"/>
            </a:xfrm>
          </p:grpSpPr>
          <p:grpSp>
            <p:nvGrpSpPr>
              <p:cNvPr id="291850" name="Group 26"/>
              <p:cNvGrpSpPr/>
              <p:nvPr/>
            </p:nvGrpSpPr>
            <p:grpSpPr bwMode="auto">
              <a:xfrm>
                <a:off x="596" y="45"/>
                <a:ext cx="1092" cy="469"/>
                <a:chOff x="0" y="0"/>
                <a:chExt cx="1092" cy="469"/>
              </a:xfrm>
            </p:grpSpPr>
            <p:sp>
              <p:nvSpPr>
                <p:cNvPr id="291854" name="Rectangle 27"/>
                <p:cNvSpPr>
                  <a:spLocks noChangeArrowheads="1"/>
                </p:cNvSpPr>
                <p:nvPr/>
              </p:nvSpPr>
              <p:spPr bwMode="auto">
                <a:xfrm>
                  <a:off x="66" y="0"/>
                  <a:ext cx="97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900" b="1"/>
                    <a:t>信息+校验位</a:t>
                  </a:r>
                  <a:endParaRPr lang="zh-CN" altLang="en-US" sz="1900" b="1"/>
                </a:p>
              </p:txBody>
            </p:sp>
            <p:sp>
              <p:nvSpPr>
                <p:cNvPr id="291855" name="Text Box 28"/>
                <p:cNvSpPr txBox="1">
                  <a:spLocks noChangeArrowheads="1"/>
                </p:cNvSpPr>
                <p:nvPr/>
              </p:nvSpPr>
              <p:spPr bwMode="auto">
                <a:xfrm>
                  <a:off x="0" y="217"/>
                  <a:ext cx="10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t>（最终结果）</a:t>
                  </a:r>
                  <a:endParaRPr lang="zh-CN" altLang="zh-CN" sz="2000" b="1"/>
                </a:p>
              </p:txBody>
            </p:sp>
          </p:grpSp>
          <p:grpSp>
            <p:nvGrpSpPr>
              <p:cNvPr id="291851" name="Group 29"/>
              <p:cNvGrpSpPr/>
              <p:nvPr/>
            </p:nvGrpSpPr>
            <p:grpSpPr bwMode="auto">
              <a:xfrm>
                <a:off x="0" y="0"/>
                <a:ext cx="635" cy="363"/>
                <a:chOff x="0" y="0"/>
                <a:chExt cx="635" cy="363"/>
              </a:xfrm>
            </p:grpSpPr>
            <p:sp>
              <p:nvSpPr>
                <p:cNvPr id="291852" name="AutoShape 30"/>
                <p:cNvSpPr>
                  <a:spLocks noChangeArrowheads="1"/>
                </p:cNvSpPr>
                <p:nvPr/>
              </p:nvSpPr>
              <p:spPr bwMode="auto">
                <a:xfrm>
                  <a:off x="0" y="181"/>
                  <a:ext cx="635" cy="182"/>
                </a:xfrm>
                <a:prstGeom prst="rightArrow">
                  <a:avLst>
                    <a:gd name="adj1" fmla="val 50000"/>
                    <a:gd name="adj2" fmla="val 87225"/>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1853" name="Rectangle 31"/>
                <p:cNvSpPr>
                  <a:spLocks noChangeArrowheads="1"/>
                </p:cNvSpPr>
                <p:nvPr/>
              </p:nvSpPr>
              <p:spPr bwMode="auto">
                <a:xfrm>
                  <a:off x="15" y="0"/>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t>组合</a:t>
                  </a:r>
                  <a:endParaRPr lang="zh-CN" altLang="zh-CN" sz="2000" b="1"/>
                </a:p>
              </p:txBody>
            </p:sp>
          </p:grpSp>
        </p:grpSp>
      </p:grpSp>
      <p:sp>
        <p:nvSpPr>
          <p:cNvPr id="291845" name="矩形 29"/>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1963" y="423863"/>
            <a:ext cx="8291512" cy="2636837"/>
          </a:xfrm>
          <a:solidFill>
            <a:schemeClr val="bg1"/>
          </a:solidFill>
          <a:ln>
            <a:solidFill>
              <a:srgbClr val="2709BB"/>
            </a:solidFill>
            <a:miter lim="800000"/>
          </a:ln>
        </p:spPr>
        <p:txBody>
          <a:bodyPr/>
          <a:lstStyle/>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例：有效信息为1100，试用生成多项式G（X）=X</a:t>
            </a:r>
            <a:r>
              <a:rPr lang="zh-CN" altLang="en-US" sz="2800" b="1" baseline="30000">
                <a:solidFill>
                  <a:srgbClr val="2709BB"/>
                </a:solidFill>
                <a:latin typeface="微软雅黑 Light" panose="020B0502040204020203" pitchFamily="34" charset="-122"/>
                <a:ea typeface="微软雅黑 Light" panose="020B0502040204020203" pitchFamily="34" charset="-122"/>
              </a:rPr>
              <a:t>3</a:t>
            </a:r>
            <a:r>
              <a:rPr lang="zh-CN" altLang="en-US" sz="2800" b="1">
                <a:solidFill>
                  <a:srgbClr val="2709BB"/>
                </a:solidFill>
                <a:latin typeface="微软雅黑 Light" panose="020B0502040204020203" pitchFamily="34" charset="-122"/>
                <a:ea typeface="微软雅黑 Light" panose="020B0502040204020203" pitchFamily="34" charset="-122"/>
              </a:rPr>
              <a:t>+X+1=1011，编制CRC码。</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解：由  G（X）=X</a:t>
            </a:r>
            <a:r>
              <a:rPr lang="zh-CN" altLang="en-US" sz="2800" b="1" baseline="30000">
                <a:solidFill>
                  <a:srgbClr val="2709BB"/>
                </a:solidFill>
                <a:latin typeface="微软雅黑 Light" panose="020B0502040204020203" pitchFamily="34" charset="-122"/>
                <a:ea typeface="微软雅黑 Light" panose="020B0502040204020203" pitchFamily="34" charset="-122"/>
              </a:rPr>
              <a:t>3</a:t>
            </a:r>
            <a:r>
              <a:rPr lang="zh-CN" altLang="en-US" sz="2800" b="1">
                <a:solidFill>
                  <a:srgbClr val="2709BB"/>
                </a:solidFill>
                <a:latin typeface="微软雅黑 Light" panose="020B0502040204020203" pitchFamily="34" charset="-122"/>
                <a:ea typeface="微软雅黑 Light" panose="020B0502040204020203" pitchFamily="34" charset="-122"/>
              </a:rPr>
              <a:t>+X+1=1011，得K=3</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en-US" altLang="zh-CN" sz="2800" b="1">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M（X）=X</a:t>
            </a:r>
            <a:r>
              <a:rPr lang="zh-CN" altLang="en-US" sz="2800" b="1" baseline="30000">
                <a:solidFill>
                  <a:srgbClr val="2709BB"/>
                </a:solidFill>
                <a:latin typeface="微软雅黑 Light" panose="020B0502040204020203" pitchFamily="34" charset="-122"/>
                <a:ea typeface="微软雅黑 Light" panose="020B0502040204020203" pitchFamily="34" charset="-122"/>
              </a:rPr>
              <a:t>3</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2</a:t>
            </a:r>
            <a:r>
              <a:rPr lang="zh-CN" altLang="en-US" sz="2800" b="1">
                <a:solidFill>
                  <a:srgbClr val="2709BB"/>
                </a:solidFill>
                <a:latin typeface="微软雅黑 Light" panose="020B0502040204020203" pitchFamily="34" charset="-122"/>
                <a:ea typeface="微软雅黑 Light" panose="020B0502040204020203" pitchFamily="34" charset="-122"/>
              </a:rPr>
              <a:t> =1100</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en-US" altLang="zh-CN" sz="2800" b="1">
                <a:solidFill>
                  <a:srgbClr val="2709BB"/>
                </a:solidFill>
                <a:latin typeface="微软雅黑 Light" panose="020B0502040204020203" pitchFamily="34" charset="-122"/>
                <a:ea typeface="微软雅黑 Light" panose="020B0502040204020203" pitchFamily="34" charset="-122"/>
              </a:rPr>
              <a:t>	</a:t>
            </a:r>
            <a:r>
              <a:rPr lang="zh-CN" altLang="en-US" sz="2800" b="1">
                <a:solidFill>
                  <a:srgbClr val="2709BB"/>
                </a:solidFill>
                <a:latin typeface="微软雅黑 Light" panose="020B0502040204020203" pitchFamily="34" charset="-122"/>
                <a:ea typeface="微软雅黑 Light" panose="020B0502040204020203" pitchFamily="34" charset="-122"/>
              </a:rPr>
              <a:t>M（X）X</a:t>
            </a:r>
            <a:r>
              <a:rPr lang="zh-CN" altLang="en-US" sz="2800" b="1" baseline="30000">
                <a:solidFill>
                  <a:srgbClr val="2709BB"/>
                </a:solidFill>
                <a:latin typeface="微软雅黑 Light" panose="020B0502040204020203" pitchFamily="34" charset="-122"/>
                <a:ea typeface="微软雅黑 Light" panose="020B0502040204020203" pitchFamily="34" charset="-122"/>
              </a:rPr>
              <a:t>3</a:t>
            </a:r>
            <a:r>
              <a:rPr lang="zh-CN" altLang="en-US" sz="2800" b="1">
                <a:solidFill>
                  <a:srgbClr val="2709BB"/>
                </a:solidFill>
                <a:latin typeface="微软雅黑 Light" panose="020B0502040204020203" pitchFamily="34" charset="-122"/>
                <a:ea typeface="微软雅黑 Light" panose="020B0502040204020203" pitchFamily="34" charset="-122"/>
              </a:rPr>
              <a:t> = X</a:t>
            </a:r>
            <a:r>
              <a:rPr lang="zh-CN" altLang="en-US" sz="2800" b="1" baseline="30000">
                <a:solidFill>
                  <a:srgbClr val="2709BB"/>
                </a:solidFill>
                <a:latin typeface="微软雅黑 Light" panose="020B0502040204020203" pitchFamily="34" charset="-122"/>
                <a:ea typeface="微软雅黑 Light" panose="020B0502040204020203" pitchFamily="34" charset="-122"/>
              </a:rPr>
              <a:t>6</a:t>
            </a:r>
            <a:r>
              <a:rPr lang="zh-CN" altLang="en-US" sz="2800" b="1">
                <a:solidFill>
                  <a:srgbClr val="2709BB"/>
                </a:solidFill>
                <a:latin typeface="微软雅黑 Light" panose="020B0502040204020203" pitchFamily="34" charset="-122"/>
                <a:ea typeface="微软雅黑 Light" panose="020B0502040204020203" pitchFamily="34" charset="-122"/>
              </a:rPr>
              <a:t>+X</a:t>
            </a:r>
            <a:r>
              <a:rPr lang="zh-CN" altLang="en-US" sz="2800" b="1" baseline="30000">
                <a:solidFill>
                  <a:srgbClr val="2709BB"/>
                </a:solidFill>
                <a:latin typeface="微软雅黑 Light" panose="020B0502040204020203" pitchFamily="34" charset="-122"/>
                <a:ea typeface="微软雅黑 Light" panose="020B0502040204020203" pitchFamily="34" charset="-122"/>
              </a:rPr>
              <a:t>5</a:t>
            </a:r>
            <a:r>
              <a:rPr lang="zh-CN" altLang="en-US" sz="2800" b="1">
                <a:solidFill>
                  <a:srgbClr val="2709BB"/>
                </a:solidFill>
                <a:latin typeface="微软雅黑 Light" panose="020B0502040204020203" pitchFamily="34" charset="-122"/>
                <a:ea typeface="微软雅黑 Light" panose="020B0502040204020203" pitchFamily="34" charset="-122"/>
              </a:rPr>
              <a:t> =1100000</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spcBef>
                <a:spcPct val="0"/>
              </a:spcBef>
            </a:pPr>
            <a:r>
              <a:rPr lang="zh-CN" altLang="en-US" sz="2800" b="1">
                <a:solidFill>
                  <a:srgbClr val="2709BB"/>
                </a:solidFill>
                <a:latin typeface="微软雅黑 Light" panose="020B0502040204020203" pitchFamily="34" charset="-122"/>
                <a:ea typeface="微软雅黑 Light" panose="020B0502040204020203" pitchFamily="34" charset="-122"/>
              </a:rPr>
              <a:t>将M(x)X</a:t>
            </a:r>
            <a:r>
              <a:rPr lang="zh-CN" altLang="en-US" sz="2800" b="1" baseline="30000">
                <a:solidFill>
                  <a:srgbClr val="2709BB"/>
                </a:solidFill>
                <a:latin typeface="微软雅黑 Light" panose="020B0502040204020203" pitchFamily="34" charset="-122"/>
                <a:ea typeface="微软雅黑 Light" panose="020B0502040204020203" pitchFamily="34" charset="-122"/>
              </a:rPr>
              <a:t>3</a:t>
            </a:r>
            <a:r>
              <a:rPr lang="zh-CN" altLang="en-US" sz="2800" b="1">
                <a:solidFill>
                  <a:srgbClr val="2709BB"/>
                </a:solidFill>
                <a:latin typeface="微软雅黑 Light" panose="020B0502040204020203" pitchFamily="34" charset="-122"/>
                <a:ea typeface="微软雅黑 Light" panose="020B0502040204020203" pitchFamily="34" charset="-122"/>
              </a:rPr>
              <a:t>模2除G（X），有：</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组合 3"/>
          <p:cNvGrpSpPr/>
          <p:nvPr/>
        </p:nvGrpSpPr>
        <p:grpSpPr bwMode="auto">
          <a:xfrm>
            <a:off x="684213" y="3284538"/>
            <a:ext cx="3816350" cy="3111500"/>
            <a:chOff x="1036638" y="3014663"/>
            <a:chExt cx="3816350" cy="3111688"/>
          </a:xfrm>
        </p:grpSpPr>
        <p:grpSp>
          <p:nvGrpSpPr>
            <p:cNvPr id="296983" name="Group 10"/>
            <p:cNvGrpSpPr/>
            <p:nvPr/>
          </p:nvGrpSpPr>
          <p:grpSpPr bwMode="auto">
            <a:xfrm>
              <a:off x="1539875" y="3014663"/>
              <a:ext cx="1312863" cy="877888"/>
              <a:chOff x="0" y="0"/>
              <a:chExt cx="827" cy="553"/>
            </a:xfrm>
          </p:grpSpPr>
          <p:sp>
            <p:nvSpPr>
              <p:cNvPr id="297001" name="Text Box 11"/>
              <p:cNvSpPr txBox="1">
                <a:spLocks noChangeArrowheads="1"/>
              </p:cNvSpPr>
              <p:nvPr/>
            </p:nvSpPr>
            <p:spPr bwMode="auto">
              <a:xfrm>
                <a:off x="0" y="0"/>
                <a:ext cx="82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1100000</a:t>
                </a:r>
                <a:endParaRPr lang="zh-CN" altLang="en-US" sz="2300" b="1"/>
              </a:p>
            </p:txBody>
          </p:sp>
          <p:sp>
            <p:nvSpPr>
              <p:cNvPr id="297002" name="Text Box 12"/>
              <p:cNvSpPr txBox="1">
                <a:spLocks noChangeArrowheads="1"/>
              </p:cNvSpPr>
              <p:nvPr/>
            </p:nvSpPr>
            <p:spPr bwMode="auto">
              <a:xfrm>
                <a:off x="0" y="272"/>
                <a:ext cx="5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1011</a:t>
                </a:r>
                <a:endParaRPr lang="zh-CN" altLang="en-US" sz="2300" b="1"/>
              </a:p>
            </p:txBody>
          </p:sp>
        </p:grpSp>
        <p:sp>
          <p:nvSpPr>
            <p:cNvPr id="296984" name="Line 13"/>
            <p:cNvSpPr>
              <a:spLocks noChangeShapeType="1"/>
            </p:cNvSpPr>
            <p:nvPr/>
          </p:nvSpPr>
          <p:spPr bwMode="auto">
            <a:xfrm>
              <a:off x="1539875" y="3878263"/>
              <a:ext cx="2305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85" name="Text Box 14"/>
            <p:cNvSpPr txBox="1">
              <a:spLocks noChangeArrowheads="1"/>
            </p:cNvSpPr>
            <p:nvPr/>
          </p:nvSpPr>
          <p:spPr bwMode="auto">
            <a:xfrm>
              <a:off x="1684338" y="3867150"/>
              <a:ext cx="80611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1110</a:t>
              </a:r>
              <a:endParaRPr lang="zh-CN" altLang="en-US" sz="2300" b="1"/>
            </a:p>
          </p:txBody>
        </p:sp>
        <p:grpSp>
          <p:nvGrpSpPr>
            <p:cNvPr id="296986" name="Group 15"/>
            <p:cNvGrpSpPr/>
            <p:nvPr/>
          </p:nvGrpSpPr>
          <p:grpSpPr bwMode="auto">
            <a:xfrm>
              <a:off x="1684338" y="4156075"/>
              <a:ext cx="2305050" cy="446088"/>
              <a:chOff x="0" y="0"/>
              <a:chExt cx="1452" cy="281"/>
            </a:xfrm>
          </p:grpSpPr>
          <p:sp>
            <p:nvSpPr>
              <p:cNvPr id="296999" name="Text Box 16"/>
              <p:cNvSpPr txBox="1">
                <a:spLocks noChangeArrowheads="1"/>
              </p:cNvSpPr>
              <p:nvPr/>
            </p:nvSpPr>
            <p:spPr bwMode="auto">
              <a:xfrm>
                <a:off x="0" y="0"/>
                <a:ext cx="5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1011</a:t>
                </a:r>
                <a:endParaRPr lang="zh-CN" altLang="en-US" sz="2300" b="1"/>
              </a:p>
            </p:txBody>
          </p:sp>
          <p:sp>
            <p:nvSpPr>
              <p:cNvPr id="297000" name="Line 17"/>
              <p:cNvSpPr>
                <a:spLocks noChangeShapeType="1"/>
              </p:cNvSpPr>
              <p:nvPr/>
            </p:nvSpPr>
            <p:spPr bwMode="auto">
              <a:xfrm>
                <a:off x="0" y="234"/>
                <a:ext cx="145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6987" name="Text Box 18"/>
            <p:cNvSpPr txBox="1">
              <a:spLocks noChangeArrowheads="1"/>
            </p:cNvSpPr>
            <p:nvPr/>
          </p:nvSpPr>
          <p:spPr bwMode="auto">
            <a:xfrm>
              <a:off x="1828800" y="4516438"/>
              <a:ext cx="838691"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1010</a:t>
              </a:r>
              <a:endParaRPr lang="zh-CN" altLang="en-US" sz="2300" b="1"/>
            </a:p>
          </p:txBody>
        </p:sp>
        <p:grpSp>
          <p:nvGrpSpPr>
            <p:cNvPr id="296988" name="Group 19"/>
            <p:cNvGrpSpPr/>
            <p:nvPr/>
          </p:nvGrpSpPr>
          <p:grpSpPr bwMode="auto">
            <a:xfrm>
              <a:off x="1828800" y="4803775"/>
              <a:ext cx="2305050" cy="446088"/>
              <a:chOff x="0" y="0"/>
              <a:chExt cx="1452" cy="281"/>
            </a:xfrm>
          </p:grpSpPr>
          <p:sp>
            <p:nvSpPr>
              <p:cNvPr id="296997" name="Text Box 20"/>
              <p:cNvSpPr txBox="1">
                <a:spLocks noChangeArrowheads="1"/>
              </p:cNvSpPr>
              <p:nvPr/>
            </p:nvSpPr>
            <p:spPr bwMode="auto">
              <a:xfrm>
                <a:off x="0" y="0"/>
                <a:ext cx="5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1011</a:t>
                </a:r>
                <a:endParaRPr lang="zh-CN" altLang="en-US" sz="2300" b="1"/>
              </a:p>
            </p:txBody>
          </p:sp>
          <p:sp>
            <p:nvSpPr>
              <p:cNvPr id="296998" name="Line 21"/>
              <p:cNvSpPr>
                <a:spLocks noChangeShapeType="1"/>
              </p:cNvSpPr>
              <p:nvPr/>
            </p:nvSpPr>
            <p:spPr bwMode="auto">
              <a:xfrm>
                <a:off x="0" y="234"/>
                <a:ext cx="145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6989" name="Text Box 22"/>
            <p:cNvSpPr txBox="1">
              <a:spLocks noChangeArrowheads="1"/>
            </p:cNvSpPr>
            <p:nvPr/>
          </p:nvSpPr>
          <p:spPr bwMode="auto">
            <a:xfrm>
              <a:off x="1971675" y="5092700"/>
              <a:ext cx="838691"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0010</a:t>
              </a:r>
              <a:endParaRPr lang="zh-CN" altLang="en-US" sz="2300" b="1"/>
            </a:p>
          </p:txBody>
        </p:sp>
        <p:grpSp>
          <p:nvGrpSpPr>
            <p:cNvPr id="296990" name="Group 23"/>
            <p:cNvGrpSpPr/>
            <p:nvPr/>
          </p:nvGrpSpPr>
          <p:grpSpPr bwMode="auto">
            <a:xfrm>
              <a:off x="1971675" y="5380038"/>
              <a:ext cx="2305050" cy="446088"/>
              <a:chOff x="0" y="0"/>
              <a:chExt cx="1452" cy="281"/>
            </a:xfrm>
          </p:grpSpPr>
          <p:sp>
            <p:nvSpPr>
              <p:cNvPr id="296995" name="Text Box 24"/>
              <p:cNvSpPr txBox="1">
                <a:spLocks noChangeArrowheads="1"/>
              </p:cNvSpPr>
              <p:nvPr/>
            </p:nvSpPr>
            <p:spPr bwMode="auto">
              <a:xfrm>
                <a:off x="0" y="0"/>
                <a:ext cx="52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0000</a:t>
                </a:r>
                <a:endParaRPr lang="zh-CN" altLang="en-US" sz="2300" b="1"/>
              </a:p>
            </p:txBody>
          </p:sp>
          <p:sp>
            <p:nvSpPr>
              <p:cNvPr id="296996" name="Line 25"/>
              <p:cNvSpPr>
                <a:spLocks noChangeShapeType="1"/>
              </p:cNvSpPr>
              <p:nvPr/>
            </p:nvSpPr>
            <p:spPr bwMode="auto">
              <a:xfrm>
                <a:off x="0" y="234"/>
                <a:ext cx="145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96991" name="Group 26"/>
            <p:cNvGrpSpPr/>
            <p:nvPr/>
          </p:nvGrpSpPr>
          <p:grpSpPr bwMode="auto">
            <a:xfrm>
              <a:off x="1036638" y="3014663"/>
              <a:ext cx="3816350" cy="720725"/>
              <a:chOff x="0" y="0"/>
              <a:chExt cx="2404" cy="454"/>
            </a:xfrm>
          </p:grpSpPr>
          <p:sp>
            <p:nvSpPr>
              <p:cNvPr id="296993" name="Line 27"/>
              <p:cNvSpPr>
                <a:spLocks noChangeShapeType="1"/>
              </p:cNvSpPr>
              <p:nvPr/>
            </p:nvSpPr>
            <p:spPr bwMode="auto">
              <a:xfrm>
                <a:off x="181" y="0"/>
                <a:ext cx="222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94" name="Freeform 28"/>
              <p:cNvSpPr/>
              <p:nvPr/>
            </p:nvSpPr>
            <p:spPr bwMode="auto">
              <a:xfrm>
                <a:off x="0" y="0"/>
                <a:ext cx="181" cy="454"/>
              </a:xfrm>
              <a:custGeom>
                <a:avLst/>
                <a:gdLst>
                  <a:gd name="T0" fmla="*/ 0 w 452"/>
                  <a:gd name="T1" fmla="*/ 0 h 1134"/>
                  <a:gd name="T2" fmla="*/ 0 w 452"/>
                  <a:gd name="T3" fmla="*/ 0 h 1134"/>
                  <a:gd name="T4" fmla="*/ 0 60000 65536"/>
                  <a:gd name="T5" fmla="*/ 0 60000 65536"/>
                  <a:gd name="T6" fmla="*/ 0 w 452"/>
                  <a:gd name="T7" fmla="*/ 0 h 1134"/>
                  <a:gd name="T8" fmla="*/ 452 w 452"/>
                  <a:gd name="T9" fmla="*/ 1134 h 1134"/>
                </a:gdLst>
                <a:ahLst/>
                <a:cxnLst>
                  <a:cxn ang="T4">
                    <a:pos x="T0" y="T1"/>
                  </a:cxn>
                  <a:cxn ang="T5">
                    <a:pos x="T2" y="T3"/>
                  </a:cxn>
                </a:cxnLst>
                <a:rect l="T6" t="T7" r="T8" b="T9"/>
                <a:pathLst>
                  <a:path w="452" h="1134">
                    <a:moveTo>
                      <a:pt x="452" y="0"/>
                    </a:moveTo>
                    <a:cubicBezTo>
                      <a:pt x="262" y="462"/>
                      <a:pt x="75" y="927"/>
                      <a:pt x="0" y="1134"/>
                    </a:cubicBezTo>
                  </a:path>
                </a:pathLst>
              </a:custGeom>
              <a:noFill/>
              <a:ln w="254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6992" name="Text Box 29"/>
            <p:cNvSpPr txBox="1">
              <a:spLocks noChangeArrowheads="1"/>
            </p:cNvSpPr>
            <p:nvPr/>
          </p:nvSpPr>
          <p:spPr bwMode="auto">
            <a:xfrm>
              <a:off x="2166938" y="5680075"/>
              <a:ext cx="67518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solidFill>
                    <a:srgbClr val="FF0000"/>
                  </a:solidFill>
                </a:rPr>
                <a:t>010</a:t>
              </a:r>
              <a:endParaRPr lang="zh-CN" altLang="en-US" sz="2300" b="1">
                <a:solidFill>
                  <a:srgbClr val="FF0000"/>
                </a:solidFill>
              </a:endParaRPr>
            </a:p>
          </p:txBody>
        </p:sp>
      </p:grpSp>
      <p:sp>
        <p:nvSpPr>
          <p:cNvPr id="26" name="Rectangle 30"/>
          <p:cNvSpPr>
            <a:spLocks noChangeArrowheads="1"/>
          </p:cNvSpPr>
          <p:nvPr/>
        </p:nvSpPr>
        <p:spPr bwMode="auto">
          <a:xfrm>
            <a:off x="5538788" y="3065463"/>
            <a:ext cx="2686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3300"/>
                </a:solidFill>
              </a:rPr>
              <a:t> 则 CRC 码为：</a:t>
            </a:r>
            <a:endParaRPr lang="zh-CN" altLang="en-US" sz="2800" b="1">
              <a:solidFill>
                <a:srgbClr val="FF3300"/>
              </a:solidFill>
            </a:endParaRPr>
          </a:p>
        </p:txBody>
      </p:sp>
      <p:grpSp>
        <p:nvGrpSpPr>
          <p:cNvPr id="9" name="Group 31"/>
          <p:cNvGrpSpPr/>
          <p:nvPr/>
        </p:nvGrpSpPr>
        <p:grpSpPr bwMode="auto">
          <a:xfrm>
            <a:off x="5451475" y="3719513"/>
            <a:ext cx="2657475" cy="508000"/>
            <a:chOff x="0" y="0"/>
            <a:chExt cx="1674" cy="320"/>
          </a:xfrm>
        </p:grpSpPr>
        <p:grpSp>
          <p:nvGrpSpPr>
            <p:cNvPr id="296977" name="Group 32"/>
            <p:cNvGrpSpPr/>
            <p:nvPr/>
          </p:nvGrpSpPr>
          <p:grpSpPr bwMode="auto">
            <a:xfrm>
              <a:off x="0" y="0"/>
              <a:ext cx="1043" cy="320"/>
              <a:chOff x="0" y="0"/>
              <a:chExt cx="1043" cy="320"/>
            </a:xfrm>
          </p:grpSpPr>
          <p:sp>
            <p:nvSpPr>
              <p:cNvPr id="296981" name="Rectangle 33"/>
              <p:cNvSpPr>
                <a:spLocks noChangeArrowheads="1"/>
              </p:cNvSpPr>
              <p:nvPr/>
            </p:nvSpPr>
            <p:spPr bwMode="auto">
              <a:xfrm>
                <a:off x="45" y="0"/>
                <a:ext cx="998" cy="318"/>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6982" name="Text Box 34"/>
              <p:cNvSpPr txBox="1">
                <a:spLocks noChangeArrowheads="1"/>
              </p:cNvSpPr>
              <p:nvPr/>
            </p:nvSpPr>
            <p:spPr bwMode="auto">
              <a:xfrm>
                <a:off x="0" y="39"/>
                <a:ext cx="9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t>1   1   0   0</a:t>
                </a:r>
                <a:endParaRPr lang="zh-CN" altLang="en-US" sz="2300" b="1"/>
              </a:p>
            </p:txBody>
          </p:sp>
        </p:grpSp>
        <p:grpSp>
          <p:nvGrpSpPr>
            <p:cNvPr id="296978" name="Group 35"/>
            <p:cNvGrpSpPr/>
            <p:nvPr/>
          </p:nvGrpSpPr>
          <p:grpSpPr bwMode="auto">
            <a:xfrm>
              <a:off x="1043" y="0"/>
              <a:ext cx="631" cy="320"/>
              <a:chOff x="0" y="0"/>
              <a:chExt cx="631" cy="320"/>
            </a:xfrm>
          </p:grpSpPr>
          <p:sp>
            <p:nvSpPr>
              <p:cNvPr id="296979" name="Rectangle 36"/>
              <p:cNvSpPr>
                <a:spLocks noChangeArrowheads="1"/>
              </p:cNvSpPr>
              <p:nvPr/>
            </p:nvSpPr>
            <p:spPr bwMode="auto">
              <a:xfrm>
                <a:off x="0" y="0"/>
                <a:ext cx="590" cy="318"/>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6980" name="Text Box 37"/>
              <p:cNvSpPr txBox="1">
                <a:spLocks noChangeArrowheads="1"/>
              </p:cNvSpPr>
              <p:nvPr/>
            </p:nvSpPr>
            <p:spPr bwMode="auto">
              <a:xfrm>
                <a:off x="0" y="39"/>
                <a:ext cx="63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300" b="1">
                    <a:solidFill>
                      <a:srgbClr val="FF0000"/>
                    </a:solidFill>
                  </a:rPr>
                  <a:t>0  1  0</a:t>
                </a:r>
                <a:endParaRPr lang="zh-CN" altLang="en-US" sz="2300" b="1">
                  <a:solidFill>
                    <a:srgbClr val="FF0000"/>
                  </a:solidFill>
                </a:endParaRPr>
              </a:p>
            </p:txBody>
          </p:sp>
        </p:grpSp>
      </p:grpSp>
      <p:grpSp>
        <p:nvGrpSpPr>
          <p:cNvPr id="12" name="Group 38"/>
          <p:cNvGrpSpPr/>
          <p:nvPr/>
        </p:nvGrpSpPr>
        <p:grpSpPr bwMode="auto">
          <a:xfrm>
            <a:off x="5524500" y="4224338"/>
            <a:ext cx="1582738" cy="584200"/>
            <a:chOff x="0" y="0"/>
            <a:chExt cx="997" cy="368"/>
          </a:xfrm>
        </p:grpSpPr>
        <p:sp>
          <p:nvSpPr>
            <p:cNvPr id="296975" name="AutoShape 39"/>
            <p:cNvSpPr/>
            <p:nvPr/>
          </p:nvSpPr>
          <p:spPr bwMode="auto">
            <a:xfrm rot="-5400000">
              <a:off x="408" y="-408"/>
              <a:ext cx="181" cy="997"/>
            </a:xfrm>
            <a:prstGeom prst="leftBrace">
              <a:avLst>
                <a:gd name="adj1" fmla="val 45902"/>
                <a:gd name="adj2" fmla="val 50000"/>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6976" name="Text Box 40"/>
            <p:cNvSpPr txBox="1">
              <a:spLocks noChangeArrowheads="1"/>
            </p:cNvSpPr>
            <p:nvPr/>
          </p:nvSpPr>
          <p:spPr bwMode="auto">
            <a:xfrm>
              <a:off x="181" y="116"/>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solidFill>
                    <a:srgbClr val="0000FF"/>
                  </a:solidFill>
                </a:rPr>
                <a:t>信息码</a:t>
              </a:r>
              <a:endParaRPr lang="zh-CN" altLang="zh-CN" sz="2000" b="1">
                <a:solidFill>
                  <a:srgbClr val="0000FF"/>
                </a:solidFill>
              </a:endParaRPr>
            </a:p>
          </p:txBody>
        </p:sp>
      </p:grpSp>
      <p:grpSp>
        <p:nvGrpSpPr>
          <p:cNvPr id="13" name="Group 41"/>
          <p:cNvGrpSpPr/>
          <p:nvPr/>
        </p:nvGrpSpPr>
        <p:grpSpPr bwMode="auto">
          <a:xfrm>
            <a:off x="7107238" y="4224338"/>
            <a:ext cx="958850" cy="579437"/>
            <a:chOff x="0" y="0"/>
            <a:chExt cx="604" cy="365"/>
          </a:xfrm>
        </p:grpSpPr>
        <p:sp>
          <p:nvSpPr>
            <p:cNvPr id="296973" name="AutoShape 42"/>
            <p:cNvSpPr/>
            <p:nvPr/>
          </p:nvSpPr>
          <p:spPr bwMode="auto">
            <a:xfrm rot="-5400000">
              <a:off x="204" y="-204"/>
              <a:ext cx="181" cy="589"/>
            </a:xfrm>
            <a:prstGeom prst="leftBrace">
              <a:avLst>
                <a:gd name="adj1" fmla="val 27118"/>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6974" name="Text Box 43"/>
            <p:cNvSpPr txBox="1">
              <a:spLocks noChangeArrowheads="1"/>
            </p:cNvSpPr>
            <p:nvPr/>
          </p:nvSpPr>
          <p:spPr bwMode="auto">
            <a:xfrm>
              <a:off x="0" y="113"/>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000" b="1">
                  <a:solidFill>
                    <a:srgbClr val="FF0000"/>
                  </a:solidFill>
                </a:rPr>
                <a:t>校验码</a:t>
              </a:r>
              <a:endParaRPr lang="zh-CN" altLang="zh-CN" sz="2000" b="1">
                <a:solidFill>
                  <a:srgbClr val="FF0000"/>
                </a:solidFill>
              </a:endParaRPr>
            </a:p>
          </p:txBody>
        </p:sp>
      </p:grpSp>
      <p:grpSp>
        <p:nvGrpSpPr>
          <p:cNvPr id="14" name="Group 44"/>
          <p:cNvGrpSpPr/>
          <p:nvPr/>
        </p:nvGrpSpPr>
        <p:grpSpPr bwMode="auto">
          <a:xfrm>
            <a:off x="5292725" y="4152900"/>
            <a:ext cx="2736850" cy="1711325"/>
            <a:chOff x="0" y="0"/>
            <a:chExt cx="1724" cy="1078"/>
          </a:xfrm>
        </p:grpSpPr>
        <p:sp>
          <p:nvSpPr>
            <p:cNvPr id="296971" name="AutoShape 45"/>
            <p:cNvSpPr/>
            <p:nvPr/>
          </p:nvSpPr>
          <p:spPr bwMode="auto">
            <a:xfrm rot="-5400000">
              <a:off x="499" y="-363"/>
              <a:ext cx="861" cy="1588"/>
            </a:xfrm>
            <a:prstGeom prst="leftBrace">
              <a:avLst>
                <a:gd name="adj1" fmla="val 15370"/>
                <a:gd name="adj2" fmla="val 50000"/>
              </a:avLst>
            </a:prstGeom>
            <a:noFill/>
            <a:ln w="25400">
              <a:solidFill>
                <a:srgbClr val="FF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6972" name="Rectangle 46"/>
            <p:cNvSpPr>
              <a:spLocks noChangeArrowheads="1"/>
            </p:cNvSpPr>
            <p:nvPr/>
          </p:nvSpPr>
          <p:spPr bwMode="auto">
            <a:xfrm>
              <a:off x="0" y="826"/>
              <a:ext cx="16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FF"/>
                  </a:solidFill>
                </a:rPr>
                <a:t>     称为（7，4）码制</a:t>
              </a:r>
              <a:endParaRPr lang="zh-CN" altLang="en-US" sz="2000" b="1">
                <a:solidFill>
                  <a:srgbClr val="FF00FF"/>
                </a:solidFill>
              </a:endParaRPr>
            </a:p>
          </p:txBody>
        </p:sp>
      </p:grpSp>
      <p:sp>
        <p:nvSpPr>
          <p:cNvPr id="296970" name="矩形 42"/>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Horizontal)">
                                      <p:cBhvr>
                                        <p:cTn id="40" dur="10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1000" fill="hold"/>
                                        <p:tgtEl>
                                          <p:spTgt spid="9"/>
                                        </p:tgtEl>
                                        <p:attrNameLst>
                                          <p:attrName>ppt_w</p:attrName>
                                        </p:attrNameLst>
                                      </p:cBhvr>
                                      <p:tavLst>
                                        <p:tav tm="0">
                                          <p:val>
                                            <p:fltVal val="0"/>
                                          </p:val>
                                        </p:tav>
                                        <p:tav tm="100000">
                                          <p:val>
                                            <p:strVal val="#ppt_w"/>
                                          </p:val>
                                        </p:tav>
                                      </p:tavLst>
                                    </p:anim>
                                    <p:anim calcmode="lin" valueType="num">
                                      <p:cBhvr additive="base">
                                        <p:cTn id="46"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2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2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up)">
                                      <p:cBhvr>
                                        <p:cTn id="6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26" grpId="0" animBg="1" autoUpdateAnimBg="0"/>
      <p:bldP spid="9" grpId="0" animBg="1" autoUpdateAnimBg="0"/>
      <p:bldP spid="12" grpId="0" animBg="1" autoUpdateAnimBg="0"/>
      <p:bldP spid="13" grpId="0" animBg="1" autoUpdateAnimBg="0"/>
      <p:bldP spid="14"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标题 1"/>
          <p:cNvSpPr>
            <a:spLocks noGrp="1"/>
          </p:cNvSpPr>
          <p:nvPr>
            <p:ph type="title" idx="4294967295"/>
          </p:nvPr>
        </p:nvSpPr>
        <p:spPr>
          <a:xfrm>
            <a:off x="0" y="260350"/>
            <a:ext cx="9144000" cy="762000"/>
          </a:xfrm>
        </p:spPr>
        <p:txBody>
          <a:bodyPr/>
          <a:lstStyle/>
          <a:p>
            <a:r>
              <a:rPr lang="zh-CN" altLang="en-US" sz="4400" b="1">
                <a:solidFill>
                  <a:srgbClr val="C00000"/>
                </a:solidFill>
                <a:latin typeface="微软雅黑 Light" panose="020B0502040204020203" pitchFamily="34" charset="-122"/>
                <a:ea typeface="微软雅黑 Light" panose="020B0502040204020203" pitchFamily="34" charset="-122"/>
              </a:rPr>
              <a:t>（4）CRC码的检错与纠错 </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4294967295"/>
          </p:nvPr>
        </p:nvSpPr>
        <p:spPr>
          <a:xfrm>
            <a:off x="398463" y="1042988"/>
            <a:ext cx="8291512" cy="5394325"/>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检错：接收方将收到的CRC码模2除G(x)，若传输无误，则余数为0； </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lvl="1">
              <a:buClr>
                <a:srgbClr val="2709BB"/>
              </a:buClr>
              <a:buFont typeface="Wingdings" panose="05000000000000000000" pitchFamily="2" charset="2"/>
              <a:buChar char="u"/>
            </a:pPr>
            <a:r>
              <a:rPr lang="zh-CN" altLang="en-US" sz="2600" b="1">
                <a:solidFill>
                  <a:srgbClr val="2709BB"/>
                </a:solidFill>
                <a:latin typeface="微软雅黑 Light" panose="020B0502040204020203" pitchFamily="34" charset="-122"/>
                <a:ea typeface="微软雅黑 Light" panose="020B0502040204020203" pitchFamily="34" charset="-122"/>
              </a:rPr>
              <a:t>如果某一位出错，则余数不为0</a:t>
            </a:r>
            <a:endParaRPr lang="en-US" altLang="zh-CN" sz="2600" b="1">
              <a:solidFill>
                <a:srgbClr val="2709BB"/>
              </a:solidFill>
              <a:latin typeface="微软雅黑 Light" panose="020B0502040204020203" pitchFamily="34" charset="-122"/>
              <a:ea typeface="微软雅黑 Light" panose="020B0502040204020203" pitchFamily="34" charset="-122"/>
            </a:endParaRPr>
          </a:p>
          <a:p>
            <a:pPr lvl="1">
              <a:buClr>
                <a:srgbClr val="2709BB"/>
              </a:buClr>
              <a:buFont typeface="Wingdings" panose="05000000000000000000" pitchFamily="2" charset="2"/>
              <a:buChar char="u"/>
            </a:pPr>
            <a:r>
              <a:rPr lang="zh-CN" altLang="zh-CN" sz="2600" b="1">
                <a:solidFill>
                  <a:srgbClr val="2709BB"/>
                </a:solidFill>
                <a:latin typeface="微软雅黑 Light" panose="020B0502040204020203" pitchFamily="34" charset="-122"/>
                <a:ea typeface="微软雅黑 Light" panose="020B0502040204020203" pitchFamily="34" charset="-122"/>
              </a:rPr>
              <a:t>不同的出错位，其余数也不同。</a:t>
            </a:r>
            <a:endParaRPr lang="en-US" altLang="zh-CN" sz="26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纠错：</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①出错位与余数有一定的对应关系，该对应关系与码制及G(x)有关系。 </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②纠错过程：某位出错，余数不为0，将余数补0继续作模2除，得到下一信息位的出错余数。即出错信息位对应的余数构成一个循环—“循环码”</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 这样可以通过循环将出错位移出并异或取反。</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sp>
        <p:nvSpPr>
          <p:cNvPr id="297989" name="矩形 5"/>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216025" y="601663"/>
            <a:ext cx="7696200" cy="762000"/>
          </a:xfrm>
        </p:spPr>
        <p:txBody>
          <a:bodyPr/>
          <a:lstStyle/>
          <a:p>
            <a:r>
              <a:rPr lang="en-US" altLang="zh-CN"/>
              <a:t>4.2.7 </a:t>
            </a:r>
            <a:r>
              <a:rPr lang="zh-CN" altLang="en-US"/>
              <a:t>提高访存速度的措施</a:t>
            </a:r>
            <a:endParaRPr lang="zh-CN" altLang="en-US"/>
          </a:p>
        </p:txBody>
      </p:sp>
      <p:sp>
        <p:nvSpPr>
          <p:cNvPr id="154627" name="Rectangle 3"/>
          <p:cNvSpPr>
            <a:spLocks noGrp="1" noChangeArrowheads="1"/>
          </p:cNvSpPr>
          <p:nvPr>
            <p:ph type="body" idx="1"/>
          </p:nvPr>
        </p:nvSpPr>
        <p:spPr>
          <a:xfrm>
            <a:off x="1131888" y="2314575"/>
            <a:ext cx="7215187" cy="2809875"/>
          </a:xfrm>
          <a:solidFill>
            <a:schemeClr val="bg1"/>
          </a:solidFill>
          <a:ln>
            <a:solidFill>
              <a:srgbClr val="2709BB"/>
            </a:solidFill>
            <a:miter lim="800000"/>
          </a:ln>
        </p:spPr>
        <p:txBody>
          <a:bodyPr/>
          <a:lstStyle/>
          <a:p>
            <a:pPr algn="just"/>
            <a:r>
              <a:rPr lang="zh-CN" altLang="en-US">
                <a:latin typeface="Times New Roman" panose="02020603050405020304" pitchFamily="18" charset="0"/>
                <a:hlinkClick r:id="rId1" action="ppaction://hlinksldjump"/>
              </a:rPr>
              <a:t>使用高性能存储芯片</a:t>
            </a:r>
            <a:endParaRPr lang="en-US" altLang="zh-CN">
              <a:latin typeface="Times New Roman" panose="02020603050405020304" pitchFamily="18" charset="0"/>
            </a:endParaRPr>
          </a:p>
          <a:p>
            <a:pPr algn="just"/>
            <a:r>
              <a:rPr kumimoji="1" lang="zh-CN" altLang="en-US"/>
              <a:t>采用层次结构</a:t>
            </a:r>
            <a:r>
              <a:rPr kumimoji="1" lang="en-US" altLang="zh-CN"/>
              <a:t>:</a:t>
            </a:r>
            <a:r>
              <a:rPr lang="en-US" altLang="zh-CN"/>
              <a:t> Cache </a:t>
            </a:r>
            <a:r>
              <a:rPr lang="en-US" altLang="en-US"/>
              <a:t>–</a:t>
            </a:r>
            <a:r>
              <a:rPr lang="zh-CN" altLang="en-US"/>
              <a:t>主存结构</a:t>
            </a:r>
            <a:r>
              <a:rPr lang="en-US" altLang="zh-CN"/>
              <a:t>,</a:t>
            </a:r>
            <a:r>
              <a:rPr lang="zh-CN" altLang="en-US"/>
              <a:t>见</a:t>
            </a:r>
            <a:r>
              <a:rPr lang="en-US" altLang="zh-CN"/>
              <a:t>4.3</a:t>
            </a:r>
            <a:r>
              <a:rPr lang="zh-CN" altLang="en-US"/>
              <a:t>节</a:t>
            </a:r>
            <a:endParaRPr kumimoji="1" lang="zh-CN" altLang="en-US"/>
          </a:p>
          <a:p>
            <a:pPr algn="just"/>
            <a:r>
              <a:rPr kumimoji="1" lang="zh-CN" altLang="en-US"/>
              <a:t>调整主存的结构也可提高访存速度</a:t>
            </a:r>
            <a:endParaRPr kumimoji="1" lang="en-US" altLang="zh-CN"/>
          </a:p>
          <a:p>
            <a:pPr lvl="1" algn="just">
              <a:spcBef>
                <a:spcPct val="0"/>
              </a:spcBef>
              <a:spcAft>
                <a:spcPct val="0"/>
              </a:spcAft>
            </a:pPr>
            <a:r>
              <a:rPr kumimoji="1" lang="zh-CN" altLang="en-US">
                <a:hlinkClick r:id="rId2" action="ppaction://hlinksldjump"/>
              </a:rPr>
              <a:t>单体多字系统</a:t>
            </a:r>
            <a:endParaRPr kumimoji="1" lang="en-US" altLang="zh-CN"/>
          </a:p>
          <a:p>
            <a:pPr lvl="1" algn="just">
              <a:spcBef>
                <a:spcPct val="0"/>
              </a:spcBef>
              <a:spcAft>
                <a:spcPct val="0"/>
              </a:spcAft>
            </a:pPr>
            <a:r>
              <a:rPr kumimoji="1" lang="zh-CN" altLang="en-US">
                <a:hlinkClick r:id="rId3" action="ppaction://hlinksldjump"/>
              </a:rPr>
              <a:t>多体并行系统</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bg/>
                                          </p:spTgt>
                                        </p:tgtEl>
                                        <p:attrNameLst>
                                          <p:attrName>style.visibility</p:attrName>
                                        </p:attrNameLst>
                                      </p:cBhvr>
                                      <p:to>
                                        <p:strVal val="visible"/>
                                      </p:to>
                                    </p:set>
                                    <p:animEffect transition="in" filter="blinds(horizontal)">
                                      <p:cBhvr>
                                        <p:cTn id="7" dur="500"/>
                                        <p:tgtEl>
                                          <p:spTgt spid="1546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10" dur="500"/>
                                        <p:tgtEl>
                                          <p:spTgt spid="1546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5" dur="500"/>
                                        <p:tgtEl>
                                          <p:spTgt spid="1546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20" dur="500"/>
                                        <p:tgtEl>
                                          <p:spTgt spid="15462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25" dur="500"/>
                                        <p:tgtEl>
                                          <p:spTgt spid="154627">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8" dur="500"/>
                                        <p:tgtEl>
                                          <p:spTgt spid="15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39750" y="692150"/>
          <a:ext cx="8137528" cy="4480452"/>
        </p:xfrm>
        <a:graphic>
          <a:graphicData uri="http://schemas.openxmlformats.org/drawingml/2006/table">
            <a:tbl>
              <a:tblPr firstRow="1" bandRow="1">
                <a:tableStyleId>{5940675A-B579-460E-94D1-54222C63F5DA}</a:tableStyleId>
              </a:tblPr>
              <a:tblGrid>
                <a:gridCol w="936177"/>
                <a:gridCol w="792148"/>
                <a:gridCol w="712933"/>
                <a:gridCol w="813753"/>
                <a:gridCol w="813753"/>
                <a:gridCol w="813753"/>
                <a:gridCol w="813753"/>
                <a:gridCol w="712931"/>
                <a:gridCol w="792148"/>
                <a:gridCol w="936179"/>
              </a:tblGrid>
              <a:tr h="822843">
                <a:tc>
                  <a:txBody>
                    <a:bodyPr/>
                    <a:lstStyle/>
                    <a:p>
                      <a:pPr algn="ctr"/>
                      <a:r>
                        <a:rPr lang="en-US" altLang="zh-CN" sz="2400" b="1" dirty="0"/>
                        <a:t>CRC</a:t>
                      </a:r>
                      <a:r>
                        <a:rPr lang="zh-CN" altLang="en-US" sz="2400" b="1" dirty="0"/>
                        <a:t>码</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6</a:t>
                      </a:r>
                      <a:endParaRPr lang="zh-CN" altLang="en-US" sz="2400" b="1" baseline="-25000" dirty="0"/>
                    </a:p>
                  </a:txBody>
                  <a:tcPr marL="91447" marR="91447" marT="45714" marB="45714"/>
                </a:tc>
                <a:tc>
                  <a:txBody>
                    <a:bodyPr/>
                    <a:lstStyle/>
                    <a:p>
                      <a:pPr algn="ctr"/>
                      <a:r>
                        <a:rPr lang="en-US" altLang="zh-CN" sz="2400" b="1" dirty="0"/>
                        <a:t>b</a:t>
                      </a:r>
                      <a:r>
                        <a:rPr lang="en-US" altLang="zh-CN" sz="2400" b="1" baseline="-25000" dirty="0"/>
                        <a:t>5</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4</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3</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2</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1</a:t>
                      </a:r>
                      <a:endParaRPr lang="zh-CN" altLang="en-US" sz="2400" b="1" dirty="0"/>
                    </a:p>
                  </a:txBody>
                  <a:tcPr marL="91447" marR="91447" marT="45714" marB="45714"/>
                </a:tc>
                <a:tc>
                  <a:txBody>
                    <a:bodyPr/>
                    <a:lstStyle/>
                    <a:p>
                      <a:pPr algn="ctr"/>
                      <a:r>
                        <a:rPr lang="en-US" altLang="zh-CN" sz="2400" b="1" dirty="0"/>
                        <a:t>b</a:t>
                      </a:r>
                      <a:r>
                        <a:rPr lang="en-US" altLang="zh-CN" sz="2400" b="1" baseline="-25000" dirty="0"/>
                        <a:t>0</a:t>
                      </a:r>
                      <a:endParaRPr lang="zh-CN" altLang="en-US" sz="2400" b="1" dirty="0"/>
                    </a:p>
                  </a:txBody>
                  <a:tcPr marL="91447" marR="91447" marT="45714" marB="45714"/>
                </a:tc>
                <a:tc>
                  <a:txBody>
                    <a:bodyPr/>
                    <a:lstStyle/>
                    <a:p>
                      <a:pPr algn="ctr"/>
                      <a:r>
                        <a:rPr lang="zh-CN" altLang="en-US" sz="2400" b="1" dirty="0"/>
                        <a:t>余数</a:t>
                      </a:r>
                      <a:endParaRPr lang="zh-CN" altLang="en-US" sz="2400" b="1" dirty="0"/>
                    </a:p>
                  </a:txBody>
                  <a:tcPr marL="91447" marR="91447" marT="45714" marB="45714"/>
                </a:tc>
                <a:tc>
                  <a:txBody>
                    <a:bodyPr/>
                    <a:lstStyle/>
                    <a:p>
                      <a:pPr algn="ctr"/>
                      <a:r>
                        <a:rPr lang="zh-CN" altLang="en-US" sz="2400" b="1" dirty="0"/>
                        <a:t>出错位</a:t>
                      </a:r>
                      <a:endParaRPr lang="zh-CN" altLang="en-US" sz="2400" b="1" dirty="0"/>
                    </a:p>
                  </a:txBody>
                  <a:tcPr marL="91447" marR="91447" marT="45714" marB="45714"/>
                </a:tc>
              </a:tr>
              <a:tr h="457135">
                <a:tc>
                  <a:txBody>
                    <a:bodyPr/>
                    <a:lstStyle/>
                    <a:p>
                      <a:pPr algn="ctr"/>
                      <a:r>
                        <a:rPr lang="zh-CN" altLang="en-US" sz="2400" b="1" dirty="0"/>
                        <a:t>正确</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000</a:t>
                      </a:r>
                      <a:endParaRPr lang="zh-CN" altLang="en-US" sz="2400" b="1" dirty="0"/>
                    </a:p>
                  </a:txBody>
                  <a:tcPr marL="91447" marR="91447" marT="45714" marB="45714"/>
                </a:tc>
                <a:tc>
                  <a:txBody>
                    <a:bodyPr/>
                    <a:lstStyle/>
                    <a:p>
                      <a:pPr algn="ctr"/>
                      <a:r>
                        <a:rPr lang="zh-CN" altLang="en-US" sz="2400" b="1" dirty="0"/>
                        <a:t>无</a:t>
                      </a:r>
                      <a:endParaRPr lang="zh-CN" altLang="en-US" sz="2400" b="1" dirty="0"/>
                    </a:p>
                  </a:txBody>
                  <a:tcPr marL="91447" marR="91447" marT="45714" marB="45714"/>
                </a:tc>
              </a:tr>
              <a:tr h="457135">
                <a:tc rowSpan="7">
                  <a:txBody>
                    <a:bodyPr/>
                    <a:lstStyle/>
                    <a:p>
                      <a:pPr algn="ctr"/>
                      <a:r>
                        <a:rPr lang="zh-CN" altLang="en-US" sz="2400" b="1" dirty="0"/>
                        <a:t>错误</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001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r>
              <a:tr h="457135">
                <a:tc vMerge="1">
                  <a:tcPr/>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010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r>
              <a:tr h="457135">
                <a:tc vMerge="1">
                  <a:tcPr/>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100</a:t>
                      </a:r>
                      <a:endParaRPr lang="zh-CN" altLang="en-US" sz="2400" b="1" dirty="0"/>
                    </a:p>
                  </a:txBody>
                  <a:tcPr marL="91447" marR="91447" marT="45714" marB="45714"/>
                </a:tc>
                <a:tc>
                  <a:txBody>
                    <a:bodyPr/>
                    <a:lstStyle/>
                    <a:p>
                      <a:pPr algn="ctr"/>
                      <a:r>
                        <a:rPr lang="en-US" altLang="zh-CN" sz="2400" b="1" dirty="0"/>
                        <a:t>2</a:t>
                      </a:r>
                      <a:endParaRPr lang="zh-CN" altLang="en-US" sz="2400" b="1" dirty="0"/>
                    </a:p>
                  </a:txBody>
                  <a:tcPr marL="91447" marR="91447" marT="45714" marB="45714"/>
                </a:tc>
              </a:tr>
              <a:tr h="457135">
                <a:tc vMerge="1">
                  <a:tcPr/>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011</a:t>
                      </a:r>
                      <a:endParaRPr lang="zh-CN" altLang="en-US" sz="2400" b="1" dirty="0"/>
                    </a:p>
                  </a:txBody>
                  <a:tcPr marL="91447" marR="91447" marT="45714" marB="45714"/>
                </a:tc>
                <a:tc>
                  <a:txBody>
                    <a:bodyPr/>
                    <a:lstStyle/>
                    <a:p>
                      <a:pPr algn="ctr"/>
                      <a:r>
                        <a:rPr lang="en-US" altLang="zh-CN" sz="2400" b="1" dirty="0"/>
                        <a:t>3</a:t>
                      </a:r>
                      <a:endParaRPr lang="zh-CN" altLang="en-US" sz="2400" b="1" dirty="0"/>
                    </a:p>
                  </a:txBody>
                  <a:tcPr marL="91447" marR="91447" marT="45714" marB="45714"/>
                </a:tc>
              </a:tr>
              <a:tr h="457135">
                <a:tc vMerge="1">
                  <a:tcPr/>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110</a:t>
                      </a:r>
                      <a:endParaRPr lang="zh-CN" altLang="en-US" sz="2400" b="1" dirty="0"/>
                    </a:p>
                  </a:txBody>
                  <a:tcPr marL="91447" marR="91447" marT="45714" marB="45714"/>
                </a:tc>
                <a:tc>
                  <a:txBody>
                    <a:bodyPr/>
                    <a:lstStyle/>
                    <a:p>
                      <a:pPr algn="ctr"/>
                      <a:r>
                        <a:rPr lang="en-US" altLang="zh-CN" sz="2400" b="1" dirty="0"/>
                        <a:t>4</a:t>
                      </a:r>
                      <a:endParaRPr lang="zh-CN" altLang="en-US" sz="2400" b="1" dirty="0"/>
                    </a:p>
                  </a:txBody>
                  <a:tcPr marL="91447" marR="91447" marT="45714" marB="45714"/>
                </a:tc>
              </a:tr>
              <a:tr h="457135">
                <a:tc vMerge="1">
                  <a:tcPr/>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111</a:t>
                      </a:r>
                      <a:endParaRPr lang="zh-CN" altLang="en-US" sz="2400" b="1" dirty="0"/>
                    </a:p>
                  </a:txBody>
                  <a:tcPr marL="91447" marR="91447" marT="45714" marB="45714"/>
                </a:tc>
                <a:tc>
                  <a:txBody>
                    <a:bodyPr/>
                    <a:lstStyle/>
                    <a:p>
                      <a:pPr algn="ctr"/>
                      <a:r>
                        <a:rPr lang="en-US" altLang="zh-CN" sz="2400" b="1" dirty="0"/>
                        <a:t>5</a:t>
                      </a:r>
                      <a:endParaRPr lang="zh-CN" altLang="en-US" sz="2400" b="1" dirty="0"/>
                    </a:p>
                  </a:txBody>
                  <a:tcPr marL="91447" marR="91447" marT="45714" marB="45714"/>
                </a:tc>
              </a:tr>
              <a:tr h="457135">
                <a:tc vMerge="1">
                  <a:tcPr/>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a:t>
                      </a:r>
                      <a:endParaRPr lang="zh-CN" altLang="en-US" sz="2400" b="1" dirty="0"/>
                    </a:p>
                  </a:txBody>
                  <a:tcPr marL="91447" marR="91447" marT="45714" marB="45714"/>
                </a:tc>
                <a:tc>
                  <a:txBody>
                    <a:bodyPr/>
                    <a:lstStyle/>
                    <a:p>
                      <a:pPr algn="ctr"/>
                      <a:r>
                        <a:rPr lang="en-US" altLang="zh-CN" sz="2400" b="1" dirty="0"/>
                        <a:t>0</a:t>
                      </a:r>
                      <a:endParaRPr lang="zh-CN" altLang="en-US" sz="2400" b="1" dirty="0"/>
                    </a:p>
                  </a:txBody>
                  <a:tcPr marL="91447" marR="91447" marT="45714" marB="45714"/>
                </a:tc>
                <a:tc>
                  <a:txBody>
                    <a:bodyPr/>
                    <a:lstStyle/>
                    <a:p>
                      <a:pPr algn="ctr"/>
                      <a:r>
                        <a:rPr lang="en-US" altLang="zh-CN" sz="2400" b="1" dirty="0"/>
                        <a:t>101</a:t>
                      </a:r>
                      <a:endParaRPr lang="zh-CN" altLang="en-US" sz="2400" b="1" dirty="0"/>
                    </a:p>
                  </a:txBody>
                  <a:tcPr marL="91447" marR="91447" marT="45714" marB="45714"/>
                </a:tc>
                <a:tc>
                  <a:txBody>
                    <a:bodyPr/>
                    <a:lstStyle/>
                    <a:p>
                      <a:pPr algn="ctr"/>
                      <a:r>
                        <a:rPr lang="en-US" altLang="zh-CN" sz="2400" b="1" dirty="0"/>
                        <a:t>6</a:t>
                      </a:r>
                      <a:endParaRPr lang="zh-CN" altLang="en-US" sz="2400" b="1" dirty="0"/>
                    </a:p>
                  </a:txBody>
                  <a:tcPr marL="91447" marR="91447" marT="45714" marB="45714"/>
                </a:tc>
              </a:tr>
            </a:tbl>
          </a:graphicData>
        </a:graphic>
      </p:graphicFrame>
      <p:sp>
        <p:nvSpPr>
          <p:cNvPr id="5" name="Oval 120"/>
          <p:cNvSpPr>
            <a:spLocks noChangeArrowheads="1"/>
          </p:cNvSpPr>
          <p:nvPr/>
        </p:nvSpPr>
        <p:spPr bwMode="auto">
          <a:xfrm>
            <a:off x="6958013" y="1909763"/>
            <a:ext cx="792162" cy="3311525"/>
          </a:xfrm>
          <a:prstGeom prst="ellipse">
            <a:avLst/>
          </a:prstGeom>
          <a:solidFill>
            <a:srgbClr val="FF6600">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solidFill>
                <a:srgbClr val="2709BB"/>
              </a:solidFill>
            </a:endParaRPr>
          </a:p>
        </p:txBody>
      </p:sp>
      <p:sp>
        <p:nvSpPr>
          <p:cNvPr id="6" name="Line 121"/>
          <p:cNvSpPr>
            <a:spLocks noChangeShapeType="1"/>
          </p:cNvSpPr>
          <p:nvPr/>
        </p:nvSpPr>
        <p:spPr bwMode="auto">
          <a:xfrm flipH="1">
            <a:off x="6227763" y="4651375"/>
            <a:ext cx="938212" cy="965200"/>
          </a:xfrm>
          <a:prstGeom prst="line">
            <a:avLst/>
          </a:prstGeom>
          <a:noFill/>
          <a:ln w="38100">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0"/>
          <p:cNvGrpSpPr/>
          <p:nvPr/>
        </p:nvGrpSpPr>
        <p:grpSpPr bwMode="auto">
          <a:xfrm>
            <a:off x="1619250" y="5372100"/>
            <a:ext cx="4608513" cy="431800"/>
            <a:chOff x="1619672" y="5661248"/>
            <a:chExt cx="4608512" cy="432048"/>
          </a:xfrm>
        </p:grpSpPr>
        <p:sp>
          <p:nvSpPr>
            <p:cNvPr id="299121" name="Text Box 123"/>
            <p:cNvSpPr txBox="1">
              <a:spLocks noChangeArrowheads="1"/>
            </p:cNvSpPr>
            <p:nvPr/>
          </p:nvSpPr>
          <p:spPr bwMode="auto">
            <a:xfrm>
              <a:off x="1691680" y="5661248"/>
              <a:ext cx="45313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900" b="1">
                  <a:solidFill>
                    <a:srgbClr val="2709BB"/>
                  </a:solidFill>
                </a:rPr>
                <a:t>补</a:t>
              </a:r>
              <a:r>
                <a:rPr lang="en-US" altLang="zh-CN" sz="1900" b="1">
                  <a:solidFill>
                    <a:srgbClr val="2709BB"/>
                  </a:solidFill>
                </a:rPr>
                <a:t>0</a:t>
              </a:r>
              <a:r>
                <a:rPr lang="zh-CN" altLang="en-US" sz="1900" b="1">
                  <a:solidFill>
                    <a:srgbClr val="2709BB"/>
                  </a:solidFill>
                </a:rPr>
                <a:t>除以生成多项式</a:t>
              </a:r>
              <a:r>
                <a:rPr lang="en-US" altLang="zh-CN" sz="1900" b="1">
                  <a:solidFill>
                    <a:srgbClr val="2709BB"/>
                  </a:solidFill>
                </a:rPr>
                <a:t>1011</a:t>
              </a:r>
              <a:r>
                <a:rPr lang="zh-CN" altLang="en-US" sz="1900" b="1">
                  <a:solidFill>
                    <a:srgbClr val="2709BB"/>
                  </a:solidFill>
                </a:rPr>
                <a:t>等于下一个余数</a:t>
              </a:r>
              <a:endParaRPr lang="zh-CN" altLang="zh-CN" sz="1900" b="1">
                <a:solidFill>
                  <a:srgbClr val="2709BB"/>
                </a:solidFill>
              </a:endParaRPr>
            </a:p>
          </p:txBody>
        </p:sp>
        <p:sp>
          <p:nvSpPr>
            <p:cNvPr id="299122" name="Rectangle 124"/>
            <p:cNvSpPr>
              <a:spLocks noChangeArrowheads="1"/>
            </p:cNvSpPr>
            <p:nvPr/>
          </p:nvSpPr>
          <p:spPr bwMode="auto">
            <a:xfrm>
              <a:off x="1619672" y="5661248"/>
              <a:ext cx="4608512" cy="432048"/>
            </a:xfrm>
            <a:prstGeom prst="rect">
              <a:avLst/>
            </a:prstGeom>
            <a:solidFill>
              <a:srgbClr val="FF66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solidFill>
                  <a:srgbClr val="2709BB"/>
                </a:solidFill>
              </a:endParaRPr>
            </a:p>
          </p:txBody>
        </p:sp>
      </p:grpSp>
      <p:sp>
        <p:nvSpPr>
          <p:cNvPr id="299120" name="矩形 8"/>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标题 1"/>
          <p:cNvSpPr>
            <a:spLocks noGrp="1"/>
          </p:cNvSpPr>
          <p:nvPr>
            <p:ph type="title"/>
          </p:nvPr>
        </p:nvSpPr>
        <p:spPr>
          <a:xfrm>
            <a:off x="1095375" y="606425"/>
            <a:ext cx="7704138" cy="769938"/>
          </a:xfrm>
        </p:spPr>
        <p:txBody>
          <a:bodyPr/>
          <a:lstStyle/>
          <a:p>
            <a:r>
              <a:rPr lang="zh-CN" altLang="en-US"/>
              <a:t>（5）对生成多项式</a:t>
            </a:r>
            <a:r>
              <a:rPr lang="zh-CN" altLang="en-US" i="1"/>
              <a:t>G</a:t>
            </a:r>
            <a:r>
              <a:rPr lang="zh-CN" altLang="en-US"/>
              <a:t>(x)的要求</a:t>
            </a:r>
            <a:endParaRPr lang="zh-CN" altLang="en-US"/>
          </a:p>
        </p:txBody>
      </p:sp>
      <p:sp>
        <p:nvSpPr>
          <p:cNvPr id="3" name="内容占位符 2"/>
          <p:cNvSpPr>
            <a:spLocks noGrp="1"/>
          </p:cNvSpPr>
          <p:nvPr>
            <p:ph idx="1"/>
          </p:nvPr>
        </p:nvSpPr>
        <p:spPr>
          <a:xfrm>
            <a:off x="1187450" y="2492375"/>
            <a:ext cx="7056438" cy="1933575"/>
          </a:xfrm>
          <a:solidFill>
            <a:schemeClr val="bg1"/>
          </a:solidFill>
          <a:ln>
            <a:solidFill>
              <a:srgbClr val="2709BB"/>
            </a:solidFill>
            <a:miter lim="800000"/>
          </a:ln>
        </p:spPr>
        <p:txBody>
          <a:bodyPr/>
          <a:lstStyle/>
          <a:p>
            <a:r>
              <a:rPr lang="zh-CN" altLang="en-US"/>
              <a:t>任一位发生错误，均应使余数不为0</a:t>
            </a:r>
            <a:endParaRPr lang="zh-CN" altLang="en-US"/>
          </a:p>
          <a:p>
            <a:r>
              <a:rPr lang="zh-CN" altLang="zh-CN"/>
              <a:t>出错位不同，余数不同</a:t>
            </a:r>
            <a:endParaRPr lang="zh-CN" altLang="zh-CN"/>
          </a:p>
          <a:p>
            <a:r>
              <a:rPr lang="zh-CN" altLang="en-US"/>
              <a:t>余数补0对</a:t>
            </a:r>
            <a:r>
              <a:rPr lang="zh-CN" altLang="en-US" i="1"/>
              <a:t>G</a:t>
            </a:r>
            <a:r>
              <a:rPr lang="zh-CN" altLang="en-US"/>
              <a:t>(</a:t>
            </a:r>
            <a:r>
              <a:rPr lang="zh-CN" altLang="en-US" i="1"/>
              <a:t>x</a:t>
            </a:r>
            <a:r>
              <a:rPr lang="zh-CN" altLang="en-US"/>
              <a:t>)连续做模2除，余数循环</a:t>
            </a:r>
            <a:endParaRPr lang="zh-CN" altLang="en-US"/>
          </a:p>
        </p:txBody>
      </p:sp>
      <p:sp>
        <p:nvSpPr>
          <p:cNvPr id="300037"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标题 1"/>
          <p:cNvSpPr>
            <a:spLocks noGrp="1"/>
          </p:cNvSpPr>
          <p:nvPr>
            <p:ph type="title"/>
          </p:nvPr>
        </p:nvSpPr>
        <p:spPr>
          <a:xfrm>
            <a:off x="1222375" y="606425"/>
            <a:ext cx="7623175" cy="769938"/>
          </a:xfrm>
        </p:spPr>
        <p:txBody>
          <a:bodyPr/>
          <a:lstStyle/>
          <a:p>
            <a:r>
              <a:rPr lang="zh-CN" altLang="en-US"/>
              <a:t>（6）循环码应用的重要场合</a:t>
            </a:r>
            <a:endParaRPr lang="zh-CN" altLang="en-US"/>
          </a:p>
        </p:txBody>
      </p:sp>
      <p:sp>
        <p:nvSpPr>
          <p:cNvPr id="3" name="内容占位符 2"/>
          <p:cNvSpPr>
            <a:spLocks noGrp="1"/>
          </p:cNvSpPr>
          <p:nvPr>
            <p:ph idx="1"/>
          </p:nvPr>
        </p:nvSpPr>
        <p:spPr>
          <a:xfrm>
            <a:off x="404813" y="1431925"/>
            <a:ext cx="8291512" cy="4579938"/>
          </a:xfrm>
          <a:solidFill>
            <a:schemeClr val="bg1"/>
          </a:solidFill>
          <a:ln>
            <a:solidFill>
              <a:srgbClr val="2709BB"/>
            </a:solidFill>
            <a:miter lim="800000"/>
          </a:ln>
        </p:spPr>
        <p:txBody>
          <a:bodyPr/>
          <a:lstStyle/>
          <a:p>
            <a:r>
              <a:rPr kumimoji="1" lang="zh-CN" altLang="en-US"/>
              <a:t>磁表面存储器由于碰介质表面的缺陷、尘埃等原因，致使出现多个错误码。</a:t>
            </a:r>
            <a:r>
              <a:rPr kumimoji="1" lang="en-US" altLang="zh-CN"/>
              <a:t>CRC</a:t>
            </a:r>
            <a:r>
              <a:rPr kumimoji="1" lang="zh-CN" altLang="en-US"/>
              <a:t>码可以发现并纠正信息在存储或传送过程中连续出现的多位错误代码。</a:t>
            </a:r>
            <a:endParaRPr kumimoji="1" lang="en-US" altLang="zh-CN"/>
          </a:p>
          <a:p>
            <a:r>
              <a:rPr kumimoji="1" lang="zh-CN" altLang="en-US"/>
              <a:t>因此</a:t>
            </a:r>
            <a:r>
              <a:rPr kumimoji="1" lang="en-US" altLang="zh-CN"/>
              <a:t>CRC</a:t>
            </a:r>
            <a:r>
              <a:rPr kumimoji="1" lang="zh-CN" altLang="en-US"/>
              <a:t>校验码在磁介质存储器和计算机之间通信方面得到广泛应用。</a:t>
            </a:r>
            <a:r>
              <a:rPr lang="zh-CN" altLang="en-US"/>
              <a:t>在PC机上，</a:t>
            </a:r>
            <a:r>
              <a:rPr lang="zh-CN" altLang="zh-CN"/>
              <a:t>也采用了循环码</a:t>
            </a:r>
            <a:r>
              <a:rPr lang="zh-CN" altLang="en-US"/>
              <a:t>，</a:t>
            </a:r>
            <a:r>
              <a:rPr lang="zh-CN" altLang="zh-CN"/>
              <a:t>读盘时对读出的码字自动进行检测和纠错，如不能纠正，则发出错误信号，提醒用户重读。</a:t>
            </a:r>
            <a:endParaRPr lang="zh-CN" altLang="zh-CN"/>
          </a:p>
          <a:p>
            <a:r>
              <a:rPr lang="zh-CN" altLang="en-US"/>
              <a:t>CRC具体算法定义在ISO 3309和ITU-T V.42中</a:t>
            </a:r>
            <a:endParaRPr lang="zh-CN" altLang="en-US"/>
          </a:p>
        </p:txBody>
      </p:sp>
      <p:sp>
        <p:nvSpPr>
          <p:cNvPr id="301060"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611560" y="1185863"/>
            <a:ext cx="7704856" cy="3694112"/>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en-US" altLang="zh-CN" sz="2800" b="1" dirty="0">
                <a:solidFill>
                  <a:srgbClr val="000000"/>
                </a:solidFill>
              </a:rPr>
              <a:t>        38. </a:t>
            </a:r>
            <a:r>
              <a:rPr lang="zh-CN" altLang="en-US" sz="2800" b="1" dirty="0">
                <a:solidFill>
                  <a:srgbClr val="000000"/>
                </a:solidFill>
                <a:ea typeface="宋体" panose="02010600030101010101" pitchFamily="2" charset="-122"/>
              </a:rPr>
              <a:t>磁盘组有</a:t>
            </a:r>
            <a:r>
              <a:rPr lang="en-US" altLang="zh-CN" sz="2800" b="1" dirty="0">
                <a:solidFill>
                  <a:srgbClr val="3333CC"/>
                </a:solidFill>
              </a:rPr>
              <a:t>6</a:t>
            </a:r>
            <a:r>
              <a:rPr lang="zh-CN" altLang="en-US" sz="2800" b="1" dirty="0">
                <a:solidFill>
                  <a:srgbClr val="3333CC"/>
                </a:solidFill>
                <a:ea typeface="宋体" panose="02010600030101010101" pitchFamily="2" charset="-122"/>
              </a:rPr>
              <a:t>片</a:t>
            </a:r>
            <a:r>
              <a:rPr lang="zh-CN" altLang="en-US" sz="2800" b="1" dirty="0">
                <a:solidFill>
                  <a:srgbClr val="000000"/>
                </a:solidFill>
                <a:ea typeface="宋体" panose="02010600030101010101" pitchFamily="2" charset="-122"/>
              </a:rPr>
              <a:t>磁盘，最外两侧盘面可以记录，存储区域</a:t>
            </a:r>
            <a:r>
              <a:rPr lang="zh-CN" altLang="en-US" sz="2800" b="1" dirty="0">
                <a:solidFill>
                  <a:srgbClr val="3333CC"/>
                </a:solidFill>
                <a:ea typeface="宋体" panose="02010600030101010101" pitchFamily="2" charset="-122"/>
              </a:rPr>
              <a:t>内径</a:t>
            </a:r>
            <a:r>
              <a:rPr lang="en-US" altLang="zh-CN" sz="2800" b="1" dirty="0">
                <a:solidFill>
                  <a:srgbClr val="990033"/>
                </a:solidFill>
              </a:rPr>
              <a:t>22cm</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外径</a:t>
            </a:r>
            <a:r>
              <a:rPr lang="en-US" altLang="zh-CN" sz="2800" b="1" dirty="0">
                <a:solidFill>
                  <a:srgbClr val="990033"/>
                </a:solidFill>
              </a:rPr>
              <a:t>33cm</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道密度</a:t>
            </a:r>
            <a:r>
              <a:rPr lang="zh-CN" altLang="en-US" sz="2800" b="1" dirty="0">
                <a:solidFill>
                  <a:srgbClr val="000000"/>
                </a:solidFill>
                <a:ea typeface="宋体" panose="02010600030101010101" pitchFamily="2" charset="-122"/>
              </a:rPr>
              <a:t>为</a:t>
            </a:r>
            <a:r>
              <a:rPr lang="en-US" altLang="zh-CN" sz="2800" b="1" dirty="0">
                <a:solidFill>
                  <a:srgbClr val="990033"/>
                </a:solidFill>
              </a:rPr>
              <a:t>40</a:t>
            </a:r>
            <a:r>
              <a:rPr lang="zh-CN" altLang="en-US" sz="2800" b="1" dirty="0">
                <a:solidFill>
                  <a:srgbClr val="990033"/>
                </a:solidFill>
                <a:ea typeface="宋体" panose="02010600030101010101" pitchFamily="2" charset="-122"/>
              </a:rPr>
              <a:t>道</a:t>
            </a:r>
            <a:r>
              <a:rPr lang="en-US" altLang="zh-CN" sz="2800" b="1" dirty="0">
                <a:solidFill>
                  <a:srgbClr val="990033"/>
                </a:solidFill>
              </a:rPr>
              <a:t>/cm</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内层密度</a:t>
            </a:r>
            <a:r>
              <a:rPr lang="zh-CN" altLang="en-US" sz="2800" b="1" dirty="0">
                <a:solidFill>
                  <a:srgbClr val="000000"/>
                </a:solidFill>
                <a:ea typeface="宋体" panose="02010600030101010101" pitchFamily="2" charset="-122"/>
              </a:rPr>
              <a:t>为</a:t>
            </a:r>
            <a:r>
              <a:rPr lang="en-US" altLang="zh-CN" sz="2800" b="1" dirty="0">
                <a:solidFill>
                  <a:srgbClr val="990033"/>
                </a:solidFill>
              </a:rPr>
              <a:t>400</a:t>
            </a:r>
            <a:r>
              <a:rPr lang="zh-CN" altLang="en-US" sz="2800" b="1" dirty="0">
                <a:solidFill>
                  <a:srgbClr val="990033"/>
                </a:solidFill>
                <a:ea typeface="宋体" panose="02010600030101010101" pitchFamily="2" charset="-122"/>
              </a:rPr>
              <a:t>位</a:t>
            </a:r>
            <a:r>
              <a:rPr lang="en-US" altLang="zh-CN" sz="2800" b="1" dirty="0">
                <a:solidFill>
                  <a:srgbClr val="990033"/>
                </a:solidFill>
              </a:rPr>
              <a:t>/cm</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转速</a:t>
            </a:r>
            <a:r>
              <a:rPr lang="en-US" altLang="zh-CN" sz="2800" b="1" dirty="0">
                <a:solidFill>
                  <a:srgbClr val="990033"/>
                </a:solidFill>
              </a:rPr>
              <a:t>3600</a:t>
            </a:r>
            <a:r>
              <a:rPr lang="zh-CN" altLang="en-US" sz="2800" b="1" dirty="0">
                <a:solidFill>
                  <a:srgbClr val="990033"/>
                </a:solidFill>
                <a:ea typeface="宋体" panose="02010600030101010101" pitchFamily="2" charset="-122"/>
              </a:rPr>
              <a:t>转</a:t>
            </a:r>
            <a:r>
              <a:rPr lang="en-US" altLang="zh-CN" sz="2800" b="1" dirty="0">
                <a:solidFill>
                  <a:srgbClr val="990033"/>
                </a:solidFill>
              </a:rPr>
              <a:t>/</a:t>
            </a:r>
            <a:r>
              <a:rPr lang="zh-CN" altLang="en-US" sz="2800" b="1" dirty="0">
                <a:solidFill>
                  <a:srgbClr val="990033"/>
                </a:solidFill>
                <a:ea typeface="宋体" panose="02010600030101010101" pitchFamily="2" charset="-122"/>
              </a:rPr>
              <a:t>分。</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1</a:t>
            </a:r>
            <a:r>
              <a:rPr lang="zh-CN" altLang="en-US" sz="2800" b="1" dirty="0">
                <a:solidFill>
                  <a:srgbClr val="000000"/>
                </a:solidFill>
                <a:ea typeface="宋体" panose="02010600030101010101" pitchFamily="2" charset="-122"/>
              </a:rPr>
              <a:t>）共有多少</a:t>
            </a:r>
            <a:r>
              <a:rPr lang="zh-CN" altLang="en-US" sz="2800" b="1" dirty="0">
                <a:solidFill>
                  <a:srgbClr val="3333CC"/>
                </a:solidFill>
                <a:ea typeface="宋体" panose="02010600030101010101" pitchFamily="2" charset="-122"/>
              </a:rPr>
              <a:t>存储面</a:t>
            </a:r>
            <a:r>
              <a:rPr lang="zh-CN" altLang="en-US" sz="2800" b="1" dirty="0">
                <a:solidFill>
                  <a:srgbClr val="000000"/>
                </a:solidFill>
                <a:ea typeface="宋体" panose="02010600030101010101" pitchFamily="2" charset="-122"/>
              </a:rPr>
              <a:t>可用？</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2</a:t>
            </a:r>
            <a:r>
              <a:rPr lang="zh-CN" altLang="en-US" sz="2800" b="1" dirty="0">
                <a:solidFill>
                  <a:srgbClr val="000000"/>
                </a:solidFill>
                <a:ea typeface="宋体" panose="02010600030101010101" pitchFamily="2" charset="-122"/>
              </a:rPr>
              <a:t>）共有多少</a:t>
            </a:r>
            <a:r>
              <a:rPr lang="zh-CN" altLang="en-US" sz="2800" b="1" dirty="0">
                <a:solidFill>
                  <a:srgbClr val="3333CC"/>
                </a:solidFill>
                <a:ea typeface="宋体" panose="02010600030101010101" pitchFamily="2" charset="-122"/>
              </a:rPr>
              <a:t>柱面</a:t>
            </a:r>
            <a:r>
              <a:rPr lang="zh-CN" altLang="en-US" sz="2800" b="1" dirty="0">
                <a:solidFill>
                  <a:srgbClr val="000000"/>
                </a:solidFill>
                <a:ea typeface="宋体" panose="02010600030101010101" pitchFamily="2" charset="-122"/>
              </a:rPr>
              <a:t>？</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3</a:t>
            </a:r>
            <a:r>
              <a:rPr lang="zh-CN" altLang="en-US" sz="2800" b="1" dirty="0">
                <a:solidFill>
                  <a:srgbClr val="000000"/>
                </a:solidFill>
                <a:ea typeface="宋体" panose="02010600030101010101" pitchFamily="2" charset="-122"/>
              </a:rPr>
              <a:t>）盘组</a:t>
            </a:r>
            <a:r>
              <a:rPr lang="zh-CN" altLang="en-US" sz="2800" b="1" dirty="0">
                <a:solidFill>
                  <a:srgbClr val="3333CC"/>
                </a:solidFill>
                <a:ea typeface="宋体" panose="02010600030101010101" pitchFamily="2" charset="-122"/>
              </a:rPr>
              <a:t>总存储容量</a:t>
            </a:r>
            <a:r>
              <a:rPr lang="zh-CN" altLang="en-US" sz="2800" b="1" dirty="0">
                <a:solidFill>
                  <a:srgbClr val="000000"/>
                </a:solidFill>
                <a:ea typeface="宋体" panose="02010600030101010101" pitchFamily="2" charset="-122"/>
              </a:rPr>
              <a:t>是多少？</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4</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数据传输率</a:t>
            </a:r>
            <a:r>
              <a:rPr lang="zh-CN" altLang="en-US" sz="2800" b="1" dirty="0">
                <a:solidFill>
                  <a:srgbClr val="000000"/>
                </a:solidFill>
                <a:ea typeface="宋体" panose="02010600030101010101" pitchFamily="2" charset="-122"/>
              </a:rPr>
              <a:t>是多少？</a:t>
            </a:r>
            <a:endParaRPr lang="zh-CN" altLang="en-US" sz="2800" b="1" dirty="0">
              <a:solidFill>
                <a:srgbClr val="000000"/>
              </a:solidFill>
              <a:ea typeface="宋体" panose="02010600030101010101" pitchFamily="2" charset="-122"/>
            </a:endParaRPr>
          </a:p>
        </p:txBody>
      </p:sp>
    </p:spTree>
  </p:cSld>
  <p:clrMapOvr>
    <a:masterClrMapping/>
  </p:clrMapOvr>
  <p:transition spd="slow">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a:xfrm>
            <a:off x="600075" y="669925"/>
            <a:ext cx="7897813" cy="5562600"/>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en-US" altLang="zh-CN" sz="3200" b="1" dirty="0">
                <a:solidFill>
                  <a:srgbClr val="000000"/>
                </a:solidFill>
              </a:rPr>
              <a:t>        </a:t>
            </a:r>
            <a:r>
              <a:rPr lang="zh-CN" altLang="en-US" sz="3200" b="1" dirty="0">
                <a:solidFill>
                  <a:srgbClr val="000000"/>
                </a:solidFill>
                <a:ea typeface="宋体" panose="02010600030101010101" pitchFamily="2" charset="-122"/>
              </a:rPr>
              <a:t>解：</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a:t>
            </a:r>
            <a:r>
              <a:rPr lang="en-US" altLang="zh-CN" sz="3200" b="1" dirty="0">
                <a:solidFill>
                  <a:srgbClr val="000000"/>
                </a:solidFill>
              </a:rPr>
              <a:t>1</a:t>
            </a:r>
            <a:r>
              <a:rPr lang="zh-CN" altLang="en-US" sz="3200" b="1" dirty="0">
                <a:solidFill>
                  <a:srgbClr val="000000"/>
                </a:solidFill>
                <a:ea typeface="宋体" panose="02010600030101010101" pitchFamily="2" charset="-122"/>
              </a:rPr>
              <a:t>）共有：</a:t>
            </a:r>
            <a:r>
              <a:rPr lang="en-US" altLang="zh-CN" sz="3200" b="1" dirty="0">
                <a:solidFill>
                  <a:srgbClr val="000000"/>
                </a:solidFill>
              </a:rPr>
              <a:t>6</a:t>
            </a:r>
            <a:r>
              <a:rPr lang="en-US" altLang="zh-CN" sz="3200" b="1" dirty="0">
                <a:solidFill>
                  <a:srgbClr val="000000"/>
                </a:solidFill>
                <a:cs typeface="Times New Roman" panose="02020603050405020304" pitchFamily="18" charset="0"/>
              </a:rPr>
              <a:t>×</a:t>
            </a:r>
            <a:r>
              <a:rPr lang="en-US" altLang="zh-CN" sz="3200" b="1" dirty="0">
                <a:solidFill>
                  <a:srgbClr val="000000"/>
                </a:solidFill>
              </a:rPr>
              <a:t>2 = </a:t>
            </a:r>
            <a:r>
              <a:rPr lang="en-US" altLang="zh-CN" sz="3200" b="1" dirty="0">
                <a:solidFill>
                  <a:srgbClr val="FF0000"/>
                </a:solidFill>
              </a:rPr>
              <a:t>12</a:t>
            </a:r>
            <a:r>
              <a:rPr lang="zh-CN" altLang="en-US" sz="3200" b="1" dirty="0">
                <a:solidFill>
                  <a:srgbClr val="FF0000"/>
                </a:solidFill>
                <a:ea typeface="宋体" panose="02010600030101010101" pitchFamily="2" charset="-122"/>
              </a:rPr>
              <a:t>个</a:t>
            </a:r>
            <a:r>
              <a:rPr lang="zh-CN" altLang="en-US" sz="3200" b="1" dirty="0">
                <a:solidFill>
                  <a:srgbClr val="3333CC"/>
                </a:solidFill>
                <a:ea typeface="宋体" panose="02010600030101010101" pitchFamily="2" charset="-122"/>
              </a:rPr>
              <a:t>存储面可用</a:t>
            </a:r>
            <a:r>
              <a:rPr lang="zh-CN" altLang="en-US" sz="3200" b="1" dirty="0">
                <a:solidFill>
                  <a:srgbClr val="000000"/>
                </a:solidFill>
                <a:ea typeface="宋体" panose="02010600030101010101" pitchFamily="2" charset="-122"/>
              </a:rPr>
              <a:t>；</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a:t>
            </a:r>
            <a:r>
              <a:rPr lang="en-US" altLang="zh-CN" sz="3200" b="1" dirty="0">
                <a:solidFill>
                  <a:srgbClr val="000000"/>
                </a:solidFill>
              </a:rPr>
              <a:t>2</a:t>
            </a:r>
            <a:r>
              <a:rPr lang="zh-CN" altLang="en-US" sz="3200" b="1" dirty="0">
                <a:solidFill>
                  <a:srgbClr val="000000"/>
                </a:solidFill>
                <a:ea typeface="宋体" panose="02010600030101010101" pitchFamily="2" charset="-122"/>
              </a:rPr>
              <a:t>）有效存储区域 </a:t>
            </a:r>
            <a:r>
              <a:rPr lang="en-US" altLang="zh-CN" sz="3200" b="1" dirty="0">
                <a:solidFill>
                  <a:srgbClr val="000000"/>
                </a:solidFill>
              </a:rPr>
              <a:t>=</a:t>
            </a:r>
            <a:r>
              <a:rPr lang="zh-CN" altLang="en-US" sz="3200" b="1" dirty="0">
                <a:solidFill>
                  <a:srgbClr val="000000"/>
                </a:solidFill>
                <a:ea typeface="宋体" panose="02010600030101010101" pitchFamily="2" charset="-122"/>
              </a:rPr>
              <a:t>（</a:t>
            </a:r>
            <a:r>
              <a:rPr lang="en-US" altLang="zh-CN" sz="3200" b="1" dirty="0">
                <a:solidFill>
                  <a:srgbClr val="000000"/>
                </a:solidFill>
              </a:rPr>
              <a:t>33-22</a:t>
            </a:r>
            <a:r>
              <a:rPr lang="zh-CN" altLang="en-US" sz="3200" b="1" dirty="0">
                <a:solidFill>
                  <a:srgbClr val="000000"/>
                </a:solidFill>
                <a:ea typeface="宋体" panose="02010600030101010101" pitchFamily="2" charset="-122"/>
              </a:rPr>
              <a:t>）</a:t>
            </a:r>
            <a:r>
              <a:rPr lang="en-US" altLang="zh-CN" sz="3200" b="1" dirty="0">
                <a:solidFill>
                  <a:srgbClr val="000000"/>
                </a:solidFill>
              </a:rPr>
              <a:t>/2</a:t>
            </a:r>
            <a:br>
              <a:rPr lang="en-US" altLang="zh-CN" sz="3200" b="1" dirty="0">
                <a:solidFill>
                  <a:srgbClr val="000000"/>
                </a:solidFill>
              </a:rPr>
            </a:br>
            <a:r>
              <a:rPr lang="en-US" altLang="zh-CN" sz="3200" b="1" dirty="0">
                <a:solidFill>
                  <a:srgbClr val="000000"/>
                </a:solidFill>
              </a:rPr>
              <a:t>                                   = 5.5cm</a:t>
            </a:r>
            <a:br>
              <a:rPr lang="en-US" altLang="zh-CN" sz="3200" b="1" dirty="0">
                <a:solidFill>
                  <a:srgbClr val="000000"/>
                </a:solidFill>
              </a:rPr>
            </a:br>
            <a:r>
              <a:rPr lang="en-US" altLang="zh-CN" sz="3200" b="1" dirty="0">
                <a:solidFill>
                  <a:srgbClr val="000000"/>
                </a:solidFill>
              </a:rPr>
              <a:t>          </a:t>
            </a:r>
            <a:r>
              <a:rPr lang="zh-CN" altLang="en-US" sz="3200" b="1" dirty="0">
                <a:solidFill>
                  <a:srgbClr val="3333CC"/>
                </a:solidFill>
                <a:ea typeface="宋体" panose="02010600030101010101" pitchFamily="2" charset="-122"/>
              </a:rPr>
              <a:t>柱面数</a:t>
            </a:r>
            <a:r>
              <a:rPr lang="zh-CN" altLang="en-US" sz="3200" b="1" dirty="0">
                <a:solidFill>
                  <a:srgbClr val="000000"/>
                </a:solidFill>
                <a:ea typeface="宋体" panose="02010600030101010101" pitchFamily="2" charset="-122"/>
              </a:rPr>
              <a:t> </a:t>
            </a:r>
            <a:r>
              <a:rPr lang="en-US" altLang="zh-CN" sz="3200" b="1" dirty="0">
                <a:solidFill>
                  <a:srgbClr val="000000"/>
                </a:solidFill>
              </a:rPr>
              <a:t>= 40</a:t>
            </a:r>
            <a:r>
              <a:rPr lang="zh-CN" altLang="en-US" sz="3200" b="1" dirty="0">
                <a:solidFill>
                  <a:srgbClr val="000000"/>
                </a:solidFill>
                <a:ea typeface="宋体" panose="02010600030101010101" pitchFamily="2" charset="-122"/>
              </a:rPr>
              <a:t>道</a:t>
            </a:r>
            <a:r>
              <a:rPr lang="en-US" altLang="zh-CN" sz="3200" b="1" dirty="0">
                <a:solidFill>
                  <a:srgbClr val="000000"/>
                </a:solidFill>
              </a:rPr>
              <a:t>/cm </a:t>
            </a:r>
            <a:r>
              <a:rPr lang="en-US" altLang="zh-CN" sz="3200" b="1" dirty="0">
                <a:solidFill>
                  <a:srgbClr val="000000"/>
                </a:solidFill>
                <a:cs typeface="Times New Roman" panose="02020603050405020304" pitchFamily="18" charset="0"/>
              </a:rPr>
              <a:t>×</a:t>
            </a:r>
            <a:r>
              <a:rPr lang="en-US" altLang="zh-CN" sz="3200" b="1" dirty="0">
                <a:solidFill>
                  <a:srgbClr val="000000"/>
                </a:solidFill>
              </a:rPr>
              <a:t> 5.5cm= </a:t>
            </a:r>
            <a:r>
              <a:rPr lang="en-US" altLang="zh-CN" sz="3200" b="1" dirty="0">
                <a:solidFill>
                  <a:srgbClr val="FF0000"/>
                </a:solidFill>
              </a:rPr>
              <a:t>220</a:t>
            </a:r>
            <a:r>
              <a:rPr lang="zh-CN" altLang="en-US" sz="3200" b="1" dirty="0">
                <a:solidFill>
                  <a:srgbClr val="FF0000"/>
                </a:solidFill>
                <a:ea typeface="宋体" panose="02010600030101010101" pitchFamily="2" charset="-122"/>
              </a:rPr>
              <a:t>道</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a:t>
            </a:r>
            <a:r>
              <a:rPr lang="en-US" altLang="zh-CN" sz="3200" b="1" dirty="0">
                <a:solidFill>
                  <a:srgbClr val="000000"/>
                </a:solidFill>
              </a:rPr>
              <a:t>3</a:t>
            </a:r>
            <a:r>
              <a:rPr lang="zh-CN" altLang="en-US" sz="3200" b="1" dirty="0">
                <a:solidFill>
                  <a:srgbClr val="000000"/>
                </a:solidFill>
                <a:ea typeface="宋体" panose="02010600030101010101" pitchFamily="2" charset="-122"/>
              </a:rPr>
              <a:t>）内层道周长</a:t>
            </a:r>
            <a:r>
              <a:rPr lang="en-US" altLang="zh-CN" sz="3200" b="1" dirty="0">
                <a:solidFill>
                  <a:srgbClr val="000000"/>
                </a:solidFill>
              </a:rPr>
              <a:t>=22</a:t>
            </a:r>
            <a:r>
              <a:rPr lang="en-US" altLang="zh-CN" sz="3200" b="1" dirty="0">
                <a:solidFill>
                  <a:srgbClr val="000000"/>
                </a:solidFill>
                <a:latin typeface="Symbol" panose="05050102010706020507" pitchFamily="18" charset="2"/>
              </a:rPr>
              <a:t></a:t>
            </a:r>
            <a:r>
              <a:rPr lang="en-US" altLang="zh-CN" sz="3200" b="1" dirty="0">
                <a:solidFill>
                  <a:srgbClr val="000000"/>
                </a:solidFill>
              </a:rPr>
              <a:t>cm= 69.08cm</a:t>
            </a:r>
            <a:br>
              <a:rPr lang="en-US" altLang="zh-CN" sz="3200" b="1" dirty="0">
                <a:solidFill>
                  <a:srgbClr val="000000"/>
                </a:solidFill>
              </a:rPr>
            </a:br>
            <a:r>
              <a:rPr lang="en-US" altLang="zh-CN" sz="3200" b="1" dirty="0">
                <a:solidFill>
                  <a:srgbClr val="000000"/>
                </a:solidFill>
              </a:rPr>
              <a:t>          </a:t>
            </a:r>
            <a:r>
              <a:rPr lang="zh-CN" altLang="en-US" sz="3200" b="1" dirty="0">
                <a:solidFill>
                  <a:srgbClr val="3333CC"/>
                </a:solidFill>
                <a:ea typeface="宋体" panose="02010600030101010101" pitchFamily="2" charset="-122"/>
              </a:rPr>
              <a:t>道容量</a:t>
            </a:r>
            <a:r>
              <a:rPr lang="en-US" altLang="zh-CN" sz="3200" b="1" dirty="0">
                <a:solidFill>
                  <a:srgbClr val="000000"/>
                </a:solidFill>
              </a:rPr>
              <a:t>=400</a:t>
            </a:r>
            <a:r>
              <a:rPr lang="zh-CN" altLang="en-US" sz="3200" b="1" dirty="0">
                <a:solidFill>
                  <a:srgbClr val="000000"/>
                </a:solidFill>
                <a:ea typeface="宋体" panose="02010600030101010101" pitchFamily="2" charset="-122"/>
              </a:rPr>
              <a:t>位</a:t>
            </a:r>
            <a:r>
              <a:rPr lang="en-US" altLang="zh-CN" sz="3200" b="1" dirty="0">
                <a:solidFill>
                  <a:srgbClr val="000000"/>
                </a:solidFill>
              </a:rPr>
              <a:t>/cm×69.08cm</a:t>
            </a:r>
            <a:br>
              <a:rPr lang="en-US" altLang="zh-CN" sz="3200" b="1" dirty="0">
                <a:solidFill>
                  <a:srgbClr val="000000"/>
                </a:solidFill>
              </a:rPr>
            </a:br>
            <a:r>
              <a:rPr lang="en-US" altLang="zh-CN" sz="3200" b="1" dirty="0">
                <a:solidFill>
                  <a:srgbClr val="000000"/>
                </a:solidFill>
              </a:rPr>
              <a:t>                      = </a:t>
            </a:r>
            <a:r>
              <a:rPr lang="en-US" altLang="zh-CN" sz="3200" b="1" dirty="0">
                <a:solidFill>
                  <a:srgbClr val="3333CC"/>
                </a:solidFill>
              </a:rPr>
              <a:t>3454B</a:t>
            </a:r>
            <a:br>
              <a:rPr lang="en-US" altLang="zh-CN" sz="3200" b="1" dirty="0">
                <a:solidFill>
                  <a:srgbClr val="000000"/>
                </a:solidFill>
              </a:rPr>
            </a:br>
            <a:r>
              <a:rPr lang="en-US" altLang="zh-CN" sz="3200" b="1" dirty="0">
                <a:solidFill>
                  <a:srgbClr val="000000"/>
                </a:solidFill>
              </a:rPr>
              <a:t>          </a:t>
            </a:r>
            <a:r>
              <a:rPr lang="zh-CN" altLang="en-US" sz="3200" b="1" dirty="0">
                <a:solidFill>
                  <a:srgbClr val="3333CC"/>
                </a:solidFill>
                <a:ea typeface="宋体" panose="02010600030101010101" pitchFamily="2" charset="-122"/>
              </a:rPr>
              <a:t>面容量</a:t>
            </a:r>
            <a:r>
              <a:rPr lang="en-US" altLang="zh-CN" sz="3200" b="1" dirty="0">
                <a:solidFill>
                  <a:srgbClr val="000000"/>
                </a:solidFill>
              </a:rPr>
              <a:t>=3454B×220</a:t>
            </a:r>
            <a:r>
              <a:rPr lang="zh-CN" altLang="en-US" sz="3200" b="1" dirty="0">
                <a:solidFill>
                  <a:srgbClr val="000000"/>
                </a:solidFill>
                <a:ea typeface="宋体" panose="02010600030101010101" pitchFamily="2" charset="-122"/>
              </a:rPr>
              <a:t>道 </a:t>
            </a:r>
            <a:r>
              <a:rPr lang="en-US" altLang="zh-CN" sz="3200" b="1" dirty="0">
                <a:solidFill>
                  <a:srgbClr val="000000"/>
                </a:solidFill>
              </a:rPr>
              <a:t>= </a:t>
            </a:r>
            <a:r>
              <a:rPr lang="en-US" altLang="zh-CN" sz="3200" b="1" dirty="0">
                <a:solidFill>
                  <a:srgbClr val="3333CC"/>
                </a:solidFill>
              </a:rPr>
              <a:t>759 880B</a:t>
            </a:r>
            <a:br>
              <a:rPr lang="en-US" altLang="zh-CN" sz="3200" b="1" dirty="0">
                <a:solidFill>
                  <a:srgbClr val="000000"/>
                </a:solidFill>
              </a:rPr>
            </a:br>
            <a:r>
              <a:rPr lang="en-US" altLang="zh-CN" sz="3200" b="1" dirty="0">
                <a:solidFill>
                  <a:srgbClr val="000000"/>
                </a:solidFill>
              </a:rPr>
              <a:t>          </a:t>
            </a:r>
            <a:r>
              <a:rPr lang="zh-CN" altLang="en-US" sz="3200" b="1" dirty="0">
                <a:solidFill>
                  <a:srgbClr val="000000"/>
                </a:solidFill>
                <a:ea typeface="宋体" panose="02010600030101010101" pitchFamily="2" charset="-122"/>
              </a:rPr>
              <a:t>盘组</a:t>
            </a:r>
            <a:r>
              <a:rPr lang="zh-CN" altLang="en-US" sz="3200" b="1" dirty="0">
                <a:solidFill>
                  <a:srgbClr val="3333CC"/>
                </a:solidFill>
                <a:ea typeface="宋体" panose="02010600030101010101" pitchFamily="2" charset="-122"/>
              </a:rPr>
              <a:t>总容量 </a:t>
            </a:r>
            <a:r>
              <a:rPr lang="en-US" altLang="zh-CN" sz="3200" b="1" dirty="0">
                <a:solidFill>
                  <a:srgbClr val="000000"/>
                </a:solidFill>
              </a:rPr>
              <a:t>=759</a:t>
            </a:r>
            <a:r>
              <a:rPr lang="zh-CN" altLang="en-US" sz="3200" b="1" dirty="0">
                <a:solidFill>
                  <a:srgbClr val="000000"/>
                </a:solidFill>
                <a:ea typeface="宋体" panose="02010600030101010101" pitchFamily="2" charset="-122"/>
              </a:rPr>
              <a:t>，</a:t>
            </a:r>
            <a:r>
              <a:rPr lang="en-US" altLang="zh-CN" sz="3200" b="1" dirty="0">
                <a:solidFill>
                  <a:srgbClr val="000000"/>
                </a:solidFill>
              </a:rPr>
              <a:t>880B×12</a:t>
            </a:r>
            <a:r>
              <a:rPr lang="zh-CN" altLang="en-US" sz="3200" b="1" dirty="0">
                <a:solidFill>
                  <a:srgbClr val="000000"/>
                </a:solidFill>
                <a:ea typeface="宋体" panose="02010600030101010101" pitchFamily="2" charset="-122"/>
              </a:rPr>
              <a:t>面</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                               </a:t>
            </a:r>
            <a:r>
              <a:rPr lang="en-US" altLang="zh-CN" sz="3200" b="1" dirty="0">
                <a:solidFill>
                  <a:srgbClr val="000000"/>
                </a:solidFill>
              </a:rPr>
              <a:t>= </a:t>
            </a:r>
            <a:r>
              <a:rPr lang="en-US" altLang="zh-CN" sz="3200" b="1" dirty="0">
                <a:solidFill>
                  <a:srgbClr val="FF0000"/>
                </a:solidFill>
              </a:rPr>
              <a:t>9</a:t>
            </a:r>
            <a:r>
              <a:rPr lang="zh-CN" altLang="en-US" sz="3200" b="1" dirty="0">
                <a:solidFill>
                  <a:srgbClr val="FF0000"/>
                </a:solidFill>
                <a:ea typeface="宋体" panose="02010600030101010101" pitchFamily="2" charset="-122"/>
              </a:rPr>
              <a:t>，</a:t>
            </a:r>
            <a:r>
              <a:rPr lang="en-US" altLang="zh-CN" sz="3200" b="1" dirty="0">
                <a:solidFill>
                  <a:srgbClr val="FF0000"/>
                </a:solidFill>
              </a:rPr>
              <a:t>118</a:t>
            </a:r>
            <a:r>
              <a:rPr lang="zh-CN" altLang="en-US" sz="3200" b="1" dirty="0">
                <a:solidFill>
                  <a:srgbClr val="FF0000"/>
                </a:solidFill>
                <a:ea typeface="宋体" panose="02010600030101010101" pitchFamily="2" charset="-122"/>
              </a:rPr>
              <a:t>，</a:t>
            </a:r>
            <a:r>
              <a:rPr lang="en-US" altLang="zh-CN" sz="3200" b="1" dirty="0">
                <a:solidFill>
                  <a:srgbClr val="FF0000"/>
                </a:solidFill>
              </a:rPr>
              <a:t>560B</a:t>
            </a:r>
            <a:endParaRPr lang="en-US" altLang="zh-CN" sz="3200" b="1"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a:xfrm>
            <a:off x="1612900" y="655638"/>
            <a:ext cx="6248400" cy="5278437"/>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zh-CN" altLang="en-US" sz="2800" b="1" dirty="0">
                <a:solidFill>
                  <a:srgbClr val="000000"/>
                </a:solidFill>
                <a:ea typeface="宋体" panose="02010600030101010101" pitchFamily="2" charset="-122"/>
              </a:rPr>
              <a:t>（</a:t>
            </a:r>
            <a:r>
              <a:rPr lang="en-US" altLang="zh-CN" sz="2800" b="1" dirty="0">
                <a:solidFill>
                  <a:srgbClr val="000000"/>
                </a:solidFill>
              </a:rPr>
              <a:t>4</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转速</a:t>
            </a:r>
            <a:r>
              <a:rPr lang="zh-CN" altLang="en-US" sz="2800" b="1" dirty="0">
                <a:solidFill>
                  <a:srgbClr val="000000"/>
                </a:solidFill>
                <a:ea typeface="宋体" panose="02010600030101010101" pitchFamily="2" charset="-122"/>
              </a:rPr>
              <a:t> </a:t>
            </a:r>
            <a:r>
              <a:rPr lang="en-US" altLang="zh-CN" sz="2800" b="1" dirty="0">
                <a:solidFill>
                  <a:srgbClr val="000000"/>
                </a:solidFill>
              </a:rPr>
              <a:t>= 3600</a:t>
            </a:r>
            <a:r>
              <a:rPr lang="zh-CN" altLang="en-US" sz="2800" b="1" dirty="0">
                <a:solidFill>
                  <a:srgbClr val="000000"/>
                </a:solidFill>
                <a:ea typeface="宋体" panose="02010600030101010101" pitchFamily="2" charset="-122"/>
              </a:rPr>
              <a:t>转 </a:t>
            </a:r>
            <a:r>
              <a:rPr lang="en-US" altLang="zh-CN" sz="2800" b="1" dirty="0">
                <a:solidFill>
                  <a:srgbClr val="000000"/>
                </a:solidFill>
              </a:rPr>
              <a:t>/ 60</a:t>
            </a:r>
            <a:r>
              <a:rPr lang="zh-CN" altLang="en-US" sz="2800" b="1" dirty="0">
                <a:solidFill>
                  <a:srgbClr val="000000"/>
                </a:solidFill>
                <a:ea typeface="宋体" panose="02010600030101010101" pitchFamily="2" charset="-122"/>
              </a:rPr>
              <a:t>秒 </a:t>
            </a:r>
            <a:r>
              <a:rPr lang="en-US" altLang="zh-CN" sz="2800" b="1" dirty="0">
                <a:solidFill>
                  <a:srgbClr val="000000"/>
                </a:solidFill>
              </a:rPr>
              <a:t>= </a:t>
            </a:r>
            <a:r>
              <a:rPr lang="en-US" altLang="zh-CN" sz="2800" b="1" dirty="0">
                <a:solidFill>
                  <a:srgbClr val="3333CC"/>
                </a:solidFill>
              </a:rPr>
              <a:t>60</a:t>
            </a:r>
            <a:r>
              <a:rPr lang="zh-CN" altLang="en-US" sz="2800" b="1" dirty="0">
                <a:solidFill>
                  <a:srgbClr val="3333CC"/>
                </a:solidFill>
                <a:ea typeface="宋体" panose="02010600030101010101" pitchFamily="2" charset="-122"/>
              </a:rPr>
              <a:t>转</a:t>
            </a:r>
            <a:r>
              <a:rPr lang="en-US" altLang="zh-CN" sz="2800" b="1" dirty="0">
                <a:solidFill>
                  <a:srgbClr val="3333CC"/>
                </a:solidFill>
              </a:rPr>
              <a:t>/</a:t>
            </a:r>
            <a:r>
              <a:rPr lang="zh-CN" altLang="en-US" sz="2800" b="1" dirty="0">
                <a:solidFill>
                  <a:srgbClr val="3333CC"/>
                </a:solidFill>
                <a:ea typeface="宋体" panose="02010600030101010101" pitchFamily="2" charset="-122"/>
              </a:rPr>
              <a:t>秒</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zh-CN" altLang="en-US" sz="2800" b="1" dirty="0">
                <a:solidFill>
                  <a:srgbClr val="990033"/>
                </a:solidFill>
                <a:ea typeface="宋体" panose="02010600030101010101" pitchFamily="2" charset="-122"/>
              </a:rPr>
              <a:t>数据传输率</a:t>
            </a:r>
            <a:r>
              <a:rPr lang="zh-CN" altLang="en-US" sz="2800" b="1" dirty="0">
                <a:solidFill>
                  <a:srgbClr val="000000"/>
                </a:solidFill>
                <a:ea typeface="宋体" panose="02010600030101010101" pitchFamily="2" charset="-122"/>
              </a:rPr>
              <a:t> </a:t>
            </a:r>
            <a:r>
              <a:rPr lang="en-US" altLang="zh-CN" sz="2800" b="1" dirty="0">
                <a:solidFill>
                  <a:srgbClr val="000000"/>
                </a:solidFill>
              </a:rPr>
              <a:t>= 3454B </a:t>
            </a:r>
            <a:r>
              <a:rPr lang="en-US" altLang="zh-CN" sz="2800" b="1" dirty="0">
                <a:solidFill>
                  <a:srgbClr val="000000"/>
                </a:solidFill>
                <a:cs typeface="Times New Roman" panose="02020603050405020304" pitchFamily="18" charset="0"/>
              </a:rPr>
              <a:t>×</a:t>
            </a:r>
            <a:r>
              <a:rPr lang="en-US" altLang="zh-CN" sz="2800" b="1" dirty="0">
                <a:solidFill>
                  <a:srgbClr val="000000"/>
                </a:solidFill>
              </a:rPr>
              <a:t> 60</a:t>
            </a:r>
            <a:r>
              <a:rPr lang="zh-CN" altLang="en-US" sz="2800" b="1" dirty="0">
                <a:solidFill>
                  <a:srgbClr val="000000"/>
                </a:solidFill>
                <a:ea typeface="宋体" panose="02010600030101010101" pitchFamily="2" charset="-122"/>
              </a:rPr>
              <a:t>转</a:t>
            </a:r>
            <a:r>
              <a:rPr lang="en-US" altLang="zh-CN" sz="2800" b="1" dirty="0">
                <a:solidFill>
                  <a:srgbClr val="000000"/>
                </a:solidFill>
              </a:rPr>
              <a:t>/</a:t>
            </a:r>
            <a:r>
              <a:rPr lang="zh-CN" altLang="en-US" sz="2800" b="1" dirty="0">
                <a:solidFill>
                  <a:srgbClr val="000000"/>
                </a:solidFill>
                <a:ea typeface="宋体" panose="02010600030101010101" pitchFamily="2" charset="-122"/>
              </a:rPr>
              <a:t>秒</a:t>
            </a:r>
            <a:br>
              <a:rPr lang="zh-CN" altLang="en-US" sz="2800" b="1" dirty="0">
                <a:solidFill>
                  <a:srgbClr val="000000"/>
                </a:solidFill>
                <a:ea typeface="宋体" panose="02010600030101010101" pitchFamily="2" charset="-122"/>
              </a:rPr>
            </a:br>
            <a:r>
              <a:rPr lang="zh-CN" altLang="en-US" sz="2400" b="1" dirty="0">
                <a:solidFill>
                  <a:srgbClr val="000000"/>
                </a:solidFill>
                <a:ea typeface="宋体" panose="02010600030101010101" pitchFamily="2" charset="-122"/>
              </a:rPr>
              <a:t>                                    </a:t>
            </a:r>
            <a:r>
              <a:rPr lang="en-US" altLang="zh-CN" sz="2800" b="1" dirty="0">
                <a:solidFill>
                  <a:srgbClr val="000000"/>
                </a:solidFill>
              </a:rPr>
              <a:t>= </a:t>
            </a:r>
            <a:r>
              <a:rPr lang="en-US" altLang="zh-CN" sz="2800" b="1" dirty="0">
                <a:solidFill>
                  <a:srgbClr val="990033"/>
                </a:solidFill>
              </a:rPr>
              <a:t>207</a:t>
            </a:r>
            <a:r>
              <a:rPr lang="zh-CN" altLang="en-US" sz="2800" b="1" dirty="0">
                <a:solidFill>
                  <a:srgbClr val="990033"/>
                </a:solidFill>
                <a:ea typeface="宋体" panose="02010600030101010101" pitchFamily="2" charset="-122"/>
              </a:rPr>
              <a:t>，</a:t>
            </a:r>
            <a:r>
              <a:rPr lang="en-US" altLang="zh-CN" sz="2800" b="1" dirty="0">
                <a:solidFill>
                  <a:srgbClr val="990033"/>
                </a:solidFill>
              </a:rPr>
              <a:t>240 B/S</a:t>
            </a:r>
            <a:r>
              <a:rPr lang="en-US" altLang="zh-CN" sz="2800" b="1" dirty="0">
                <a:solidFill>
                  <a:srgbClr val="000000"/>
                </a:solidFill>
              </a:rPr>
              <a:t> </a:t>
            </a:r>
            <a:br>
              <a:rPr lang="en-US" altLang="zh-CN" sz="2800" b="1" dirty="0">
                <a:solidFill>
                  <a:srgbClr val="000000"/>
                </a:solidFill>
              </a:rPr>
            </a:br>
            <a:r>
              <a:rPr lang="zh-CN" altLang="en-US" sz="2800" b="1" dirty="0">
                <a:solidFill>
                  <a:srgbClr val="0033CC"/>
                </a:solidFill>
                <a:latin typeface="楷体_GB2312" pitchFamily="1" charset="-122"/>
                <a:ea typeface="楷体_GB2312" pitchFamily="1" charset="-122"/>
              </a:rPr>
              <a:t>注意：</a:t>
            </a:r>
            <a:br>
              <a:rPr lang="zh-CN" altLang="en-US" sz="2800" b="1" dirty="0">
                <a:solidFill>
                  <a:srgbClr val="000000"/>
                </a:solidFill>
                <a:latin typeface="楷体_GB2312" pitchFamily="1" charset="-122"/>
                <a:ea typeface="楷体_GB2312" pitchFamily="1" charset="-122"/>
              </a:rPr>
            </a:br>
            <a:r>
              <a:rPr lang="zh-CN" altLang="en-US" sz="2800" b="1" dirty="0">
                <a:solidFill>
                  <a:srgbClr val="000000"/>
                </a:solidFill>
                <a:latin typeface="楷体_GB2312" pitchFamily="1" charset="-122"/>
                <a:ea typeface="楷体_GB2312" pitchFamily="1" charset="-122"/>
              </a:rPr>
              <a:t>  </a:t>
            </a:r>
            <a:r>
              <a:rPr lang="en-US" altLang="zh-CN" sz="2800" b="1" dirty="0">
                <a:solidFill>
                  <a:srgbClr val="FF0000"/>
                </a:solidFill>
                <a:latin typeface="楷体_GB2312" pitchFamily="1" charset="-122"/>
                <a:ea typeface="楷体_GB2312" pitchFamily="1" charset="-122"/>
              </a:rPr>
              <a:t>1</a:t>
            </a:r>
            <a:r>
              <a:rPr lang="zh-CN" altLang="en-US" sz="2800" b="1" dirty="0">
                <a:solidFill>
                  <a:srgbClr val="FF0000"/>
                </a:solidFill>
                <a:latin typeface="楷体_GB2312" pitchFamily="1" charset="-122"/>
                <a:ea typeface="楷体_GB2312" pitchFamily="1" charset="-122"/>
              </a:rPr>
              <a:t>）</a:t>
            </a:r>
            <a:r>
              <a:rPr lang="zh-CN" altLang="en-US" sz="2800" b="1" dirty="0">
                <a:solidFill>
                  <a:srgbClr val="A50021"/>
                </a:solidFill>
                <a:latin typeface="Symbol" panose="05050102010706020507" pitchFamily="18" charset="2"/>
                <a:ea typeface="楷体_GB2312" pitchFamily="1" charset="-122"/>
              </a:rPr>
              <a:t></a:t>
            </a:r>
            <a:r>
              <a:rPr lang="zh-CN" altLang="en-US" sz="2800" b="1" dirty="0">
                <a:solidFill>
                  <a:srgbClr val="A50021"/>
                </a:solidFill>
                <a:latin typeface="楷体_GB2312" pitchFamily="1" charset="-122"/>
                <a:ea typeface="楷体_GB2312" pitchFamily="1" charset="-122"/>
              </a:rPr>
              <a:t>的精度</a:t>
            </a:r>
            <a:r>
              <a:rPr lang="zh-CN" altLang="en-US" sz="2800" b="1" dirty="0">
                <a:solidFill>
                  <a:srgbClr val="000000"/>
                </a:solidFill>
                <a:latin typeface="楷体_GB2312" pitchFamily="1" charset="-122"/>
                <a:ea typeface="楷体_GB2312" pitchFamily="1" charset="-122"/>
              </a:rPr>
              <a:t>选取不同将引起答案不同，一般取两位小数；</a:t>
            </a:r>
            <a:br>
              <a:rPr lang="zh-CN" altLang="en-US" sz="2800" b="1" dirty="0">
                <a:solidFill>
                  <a:srgbClr val="000000"/>
                </a:solidFill>
                <a:latin typeface="楷体_GB2312" pitchFamily="1" charset="-122"/>
                <a:ea typeface="楷体_GB2312" pitchFamily="1" charset="-122"/>
              </a:rPr>
            </a:br>
            <a:r>
              <a:rPr lang="zh-CN" altLang="en-US" sz="2800" b="1" dirty="0">
                <a:solidFill>
                  <a:srgbClr val="000000"/>
                </a:solidFill>
                <a:latin typeface="楷体_GB2312" pitchFamily="1" charset="-122"/>
                <a:ea typeface="楷体_GB2312" pitchFamily="1" charset="-122"/>
              </a:rPr>
              <a:t>  </a:t>
            </a:r>
            <a:r>
              <a:rPr lang="en-US" altLang="zh-CN" sz="2800" b="1" dirty="0">
                <a:solidFill>
                  <a:srgbClr val="FF0000"/>
                </a:solidFill>
                <a:latin typeface="楷体_GB2312" pitchFamily="1" charset="-122"/>
                <a:ea typeface="楷体_GB2312" pitchFamily="1" charset="-122"/>
              </a:rPr>
              <a:t>2</a:t>
            </a:r>
            <a:r>
              <a:rPr lang="zh-CN" altLang="en-US" sz="2800" b="1" dirty="0">
                <a:solidFill>
                  <a:srgbClr val="FF0000"/>
                </a:solidFill>
                <a:latin typeface="楷体_GB2312" pitchFamily="1" charset="-122"/>
                <a:ea typeface="楷体_GB2312" pitchFamily="1" charset="-122"/>
              </a:rPr>
              <a:t>）</a:t>
            </a:r>
            <a:r>
              <a:rPr lang="zh-CN" altLang="en-US" sz="2800" b="1" dirty="0">
                <a:solidFill>
                  <a:srgbClr val="000000"/>
                </a:solidFill>
                <a:latin typeface="楷体_GB2312" pitchFamily="1" charset="-122"/>
                <a:ea typeface="楷体_GB2312" pitchFamily="1" charset="-122"/>
              </a:rPr>
              <a:t>柱面数</a:t>
            </a:r>
            <a:r>
              <a:rPr lang="zh-CN" altLang="en-US" sz="2800" b="1" dirty="0">
                <a:solidFill>
                  <a:srgbClr val="000000"/>
                </a:solidFill>
                <a:latin typeface="Symbol" panose="05050102010706020507" pitchFamily="18" charset="2"/>
                <a:ea typeface="楷体_GB2312" pitchFamily="1" charset="-122"/>
              </a:rPr>
              <a:t></a:t>
            </a:r>
            <a:r>
              <a:rPr lang="zh-CN" altLang="en-US" sz="2800" b="1" dirty="0">
                <a:solidFill>
                  <a:srgbClr val="000000"/>
                </a:solidFill>
                <a:latin typeface="楷体_GB2312" pitchFamily="1" charset="-122"/>
                <a:ea typeface="楷体_GB2312" pitchFamily="1" charset="-122"/>
              </a:rPr>
              <a:t>盘组总磁道数（</a:t>
            </a:r>
            <a:r>
              <a:rPr lang="en-US" altLang="zh-CN" sz="2800" b="1" dirty="0">
                <a:solidFill>
                  <a:srgbClr val="000000"/>
                </a:solidFill>
                <a:latin typeface="楷体_GB2312" pitchFamily="1" charset="-122"/>
                <a:ea typeface="楷体_GB2312" pitchFamily="1" charset="-122"/>
              </a:rPr>
              <a:t>=</a:t>
            </a:r>
            <a:r>
              <a:rPr lang="zh-CN" altLang="en-US" sz="2800" b="1" dirty="0">
                <a:solidFill>
                  <a:srgbClr val="000000"/>
                </a:solidFill>
                <a:latin typeface="楷体_GB2312" pitchFamily="1" charset="-122"/>
                <a:ea typeface="楷体_GB2312" pitchFamily="1" charset="-122"/>
              </a:rPr>
              <a:t>一个盘面上的磁道数）</a:t>
            </a:r>
            <a:br>
              <a:rPr lang="zh-CN" altLang="en-US" sz="2800" b="1" dirty="0">
                <a:solidFill>
                  <a:srgbClr val="000000"/>
                </a:solidFill>
                <a:latin typeface="楷体_GB2312" pitchFamily="1" charset="-122"/>
                <a:ea typeface="楷体_GB2312" pitchFamily="1" charset="-122"/>
              </a:rPr>
            </a:br>
            <a:r>
              <a:rPr lang="zh-CN" altLang="en-US" sz="2800" b="1" dirty="0">
                <a:solidFill>
                  <a:srgbClr val="000000"/>
                </a:solidFill>
                <a:latin typeface="楷体_GB2312" pitchFamily="1" charset="-122"/>
                <a:ea typeface="楷体_GB2312" pitchFamily="1" charset="-122"/>
              </a:rPr>
              <a:t>  </a:t>
            </a:r>
            <a:r>
              <a:rPr lang="en-US" altLang="zh-CN" sz="2800" b="1" dirty="0">
                <a:solidFill>
                  <a:srgbClr val="FF0000"/>
                </a:solidFill>
                <a:latin typeface="楷体_GB2312" pitchFamily="1" charset="-122"/>
                <a:ea typeface="楷体_GB2312" pitchFamily="1" charset="-122"/>
              </a:rPr>
              <a:t>3</a:t>
            </a:r>
            <a:r>
              <a:rPr lang="zh-CN" altLang="en-US" sz="2800" b="1" dirty="0">
                <a:solidFill>
                  <a:srgbClr val="FF0000"/>
                </a:solidFill>
                <a:latin typeface="楷体_GB2312" pitchFamily="1" charset="-122"/>
                <a:ea typeface="楷体_GB2312" pitchFamily="1" charset="-122"/>
              </a:rPr>
              <a:t>）</a:t>
            </a:r>
            <a:r>
              <a:rPr lang="zh-CN" altLang="en-US" sz="2800" b="1" dirty="0">
                <a:solidFill>
                  <a:srgbClr val="000000"/>
                </a:solidFill>
                <a:latin typeface="楷体_GB2312" pitchFamily="1" charset="-122"/>
                <a:ea typeface="楷体_GB2312" pitchFamily="1" charset="-122"/>
              </a:rPr>
              <a:t>数据传输率与盘面数无关；</a:t>
            </a:r>
            <a:br>
              <a:rPr lang="zh-CN" altLang="en-US" sz="2800" b="1" dirty="0">
                <a:solidFill>
                  <a:srgbClr val="000000"/>
                </a:solidFill>
                <a:latin typeface="楷体_GB2312" pitchFamily="1" charset="-122"/>
                <a:ea typeface="楷体_GB2312" pitchFamily="1" charset="-122"/>
              </a:rPr>
            </a:br>
            <a:r>
              <a:rPr lang="zh-CN" altLang="en-US" sz="2800" b="1" dirty="0">
                <a:solidFill>
                  <a:srgbClr val="000000"/>
                </a:solidFill>
                <a:latin typeface="楷体_GB2312" pitchFamily="1" charset="-122"/>
                <a:ea typeface="楷体_GB2312" pitchFamily="1" charset="-122"/>
              </a:rPr>
              <a:t>  </a:t>
            </a:r>
            <a:r>
              <a:rPr lang="en-US" altLang="zh-CN" sz="2800" b="1" dirty="0">
                <a:solidFill>
                  <a:srgbClr val="FF0000"/>
                </a:solidFill>
                <a:latin typeface="楷体_GB2312" pitchFamily="1" charset="-122"/>
                <a:ea typeface="楷体_GB2312" pitchFamily="1" charset="-122"/>
              </a:rPr>
              <a:t>4</a:t>
            </a:r>
            <a:r>
              <a:rPr lang="zh-CN" altLang="en-US" sz="2800" b="1" dirty="0">
                <a:solidFill>
                  <a:srgbClr val="FF0000"/>
                </a:solidFill>
                <a:latin typeface="楷体_GB2312" pitchFamily="1" charset="-122"/>
                <a:ea typeface="楷体_GB2312" pitchFamily="1" charset="-122"/>
              </a:rPr>
              <a:t>）</a:t>
            </a:r>
            <a:r>
              <a:rPr lang="zh-CN" altLang="en-US" sz="2800" b="1" dirty="0">
                <a:solidFill>
                  <a:srgbClr val="000000"/>
                </a:solidFill>
                <a:latin typeface="楷体_GB2312" pitchFamily="1" charset="-122"/>
                <a:ea typeface="楷体_GB2312" pitchFamily="1" charset="-122"/>
              </a:rPr>
              <a:t>数据传输率的单位时间是</a:t>
            </a:r>
            <a:r>
              <a:rPr lang="zh-CN" altLang="en-US" sz="2800" b="1" dirty="0">
                <a:solidFill>
                  <a:srgbClr val="FF0000"/>
                </a:solidFill>
                <a:latin typeface="楷体_GB2312" pitchFamily="1" charset="-122"/>
                <a:ea typeface="楷体_GB2312" pitchFamily="1" charset="-122"/>
              </a:rPr>
              <a:t>秒</a:t>
            </a:r>
            <a:r>
              <a:rPr lang="zh-CN" altLang="en-US" sz="2800" b="1" dirty="0">
                <a:solidFill>
                  <a:srgbClr val="000000"/>
                </a:solidFill>
                <a:latin typeface="楷体_GB2312" pitchFamily="1" charset="-122"/>
                <a:ea typeface="楷体_GB2312" pitchFamily="1" charset="-122"/>
              </a:rPr>
              <a:t>，不是分。</a:t>
            </a:r>
            <a:endParaRPr lang="zh-CN" altLang="en-US" sz="2800" b="1" dirty="0">
              <a:solidFill>
                <a:srgbClr val="000000"/>
              </a:solidFill>
              <a:latin typeface="楷体_GB2312" pitchFamily="1" charset="-122"/>
              <a:ea typeface="楷体_GB2312" pitchFamily="1" charset="-122"/>
            </a:endParaRPr>
          </a:p>
        </p:txBody>
      </p:sp>
    </p:spTree>
  </p:cSld>
  <p:clrMapOvr>
    <a:masterClrMapping/>
  </p:clrMapOvr>
  <p:transition spd="slow">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a:xfrm>
            <a:off x="396875" y="842963"/>
            <a:ext cx="8382000" cy="4832350"/>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en-US" altLang="zh-CN" sz="3200" b="1" dirty="0">
                <a:solidFill>
                  <a:srgbClr val="000000"/>
                </a:solidFill>
              </a:rPr>
              <a:t>        39. </a:t>
            </a:r>
            <a:r>
              <a:rPr lang="zh-CN" altLang="en-US" sz="3200" b="1" dirty="0">
                <a:solidFill>
                  <a:srgbClr val="000000"/>
                </a:solidFill>
                <a:ea typeface="宋体" panose="02010600030101010101" pitchFamily="2" charset="-122"/>
              </a:rPr>
              <a:t>某磁盘存储器</a:t>
            </a:r>
            <a:r>
              <a:rPr lang="zh-CN" altLang="en-US" sz="3200" b="1" dirty="0">
                <a:solidFill>
                  <a:srgbClr val="3333CC"/>
                </a:solidFill>
                <a:ea typeface="宋体" panose="02010600030101010101" pitchFamily="2" charset="-122"/>
              </a:rPr>
              <a:t>转速</a:t>
            </a:r>
            <a:r>
              <a:rPr lang="zh-CN" altLang="en-US" sz="3200" b="1" dirty="0">
                <a:solidFill>
                  <a:srgbClr val="000000"/>
                </a:solidFill>
                <a:ea typeface="宋体" panose="02010600030101010101" pitchFamily="2" charset="-122"/>
              </a:rPr>
              <a:t>为</a:t>
            </a:r>
            <a:r>
              <a:rPr lang="en-US" altLang="zh-CN" sz="3200" b="1" dirty="0">
                <a:solidFill>
                  <a:srgbClr val="3333CC"/>
                </a:solidFill>
              </a:rPr>
              <a:t>3000</a:t>
            </a:r>
            <a:r>
              <a:rPr lang="zh-CN" altLang="en-US" sz="3200" b="1" dirty="0">
                <a:solidFill>
                  <a:srgbClr val="3333CC"/>
                </a:solidFill>
                <a:ea typeface="宋体" panose="02010600030101010101" pitchFamily="2" charset="-122"/>
              </a:rPr>
              <a:t>转</a:t>
            </a:r>
            <a:r>
              <a:rPr lang="en-US" altLang="zh-CN" sz="3200" b="1" dirty="0">
                <a:solidFill>
                  <a:srgbClr val="3333CC"/>
                </a:solidFill>
              </a:rPr>
              <a:t>/</a:t>
            </a:r>
            <a:r>
              <a:rPr lang="zh-CN" altLang="en-US" sz="3200" b="1" dirty="0">
                <a:solidFill>
                  <a:srgbClr val="3333CC"/>
                </a:solidFill>
                <a:ea typeface="宋体" panose="02010600030101010101" pitchFamily="2" charset="-122"/>
              </a:rPr>
              <a:t>分</a:t>
            </a:r>
            <a:r>
              <a:rPr lang="zh-CN" altLang="en-US" sz="3200" b="1" dirty="0">
                <a:solidFill>
                  <a:srgbClr val="000000"/>
                </a:solidFill>
                <a:ea typeface="宋体" panose="02010600030101010101" pitchFamily="2" charset="-122"/>
              </a:rPr>
              <a:t>，共有</a:t>
            </a:r>
            <a:r>
              <a:rPr lang="en-US" altLang="zh-CN" sz="3200" b="1" dirty="0">
                <a:solidFill>
                  <a:srgbClr val="3333CC"/>
                </a:solidFill>
              </a:rPr>
              <a:t>4</a:t>
            </a:r>
            <a:r>
              <a:rPr lang="zh-CN" altLang="en-US" sz="3200" b="1" dirty="0">
                <a:solidFill>
                  <a:srgbClr val="3333CC"/>
                </a:solidFill>
                <a:ea typeface="宋体" panose="02010600030101010101" pitchFamily="2" charset="-122"/>
              </a:rPr>
              <a:t>个记录盘面</a:t>
            </a:r>
            <a:r>
              <a:rPr lang="zh-CN" altLang="en-US" sz="3200" b="1" dirty="0">
                <a:solidFill>
                  <a:srgbClr val="000000"/>
                </a:solidFill>
                <a:ea typeface="宋体" panose="02010600030101010101" pitchFamily="2" charset="-122"/>
              </a:rPr>
              <a:t>，</a:t>
            </a:r>
            <a:r>
              <a:rPr lang="zh-CN" altLang="en-US" sz="3200" b="1" dirty="0">
                <a:solidFill>
                  <a:srgbClr val="990033"/>
                </a:solidFill>
                <a:ea typeface="宋体" panose="02010600030101010101" pitchFamily="2" charset="-122"/>
              </a:rPr>
              <a:t>每毫米</a:t>
            </a:r>
            <a:r>
              <a:rPr lang="en-US" altLang="zh-CN" sz="3200" b="1" dirty="0">
                <a:solidFill>
                  <a:srgbClr val="990033"/>
                </a:solidFill>
              </a:rPr>
              <a:t>5</a:t>
            </a:r>
            <a:r>
              <a:rPr lang="zh-CN" altLang="en-US" sz="3200" b="1" dirty="0">
                <a:solidFill>
                  <a:srgbClr val="990033"/>
                </a:solidFill>
                <a:ea typeface="宋体" panose="02010600030101010101" pitchFamily="2" charset="-122"/>
              </a:rPr>
              <a:t>道</a:t>
            </a:r>
            <a:r>
              <a:rPr lang="zh-CN" altLang="en-US" sz="3200" b="1" dirty="0">
                <a:solidFill>
                  <a:srgbClr val="000000"/>
                </a:solidFill>
                <a:ea typeface="宋体" panose="02010600030101010101" pitchFamily="2" charset="-122"/>
              </a:rPr>
              <a:t>，每道记录信息</a:t>
            </a:r>
            <a:r>
              <a:rPr lang="en-US" altLang="zh-CN" sz="3200" b="1" dirty="0">
                <a:solidFill>
                  <a:srgbClr val="990033"/>
                </a:solidFill>
              </a:rPr>
              <a:t>12 288</a:t>
            </a:r>
            <a:r>
              <a:rPr lang="zh-CN" altLang="en-US" sz="3200" b="1" dirty="0">
                <a:solidFill>
                  <a:srgbClr val="990033"/>
                </a:solidFill>
                <a:ea typeface="宋体" panose="02010600030101010101" pitchFamily="2" charset="-122"/>
              </a:rPr>
              <a:t>字节</a:t>
            </a:r>
            <a:r>
              <a:rPr lang="zh-CN" altLang="en-US" sz="3200" b="1" dirty="0">
                <a:solidFill>
                  <a:srgbClr val="000000"/>
                </a:solidFill>
                <a:ea typeface="宋体" panose="02010600030101010101" pitchFamily="2" charset="-122"/>
              </a:rPr>
              <a:t>，最小磁道直径为</a:t>
            </a:r>
            <a:r>
              <a:rPr lang="en-US" altLang="zh-CN" sz="3200" b="1" dirty="0">
                <a:solidFill>
                  <a:srgbClr val="3333CC"/>
                </a:solidFill>
              </a:rPr>
              <a:t>230mm</a:t>
            </a:r>
            <a:r>
              <a:rPr lang="zh-CN" altLang="en-US" sz="3200" b="1" dirty="0">
                <a:solidFill>
                  <a:srgbClr val="000000"/>
                </a:solidFill>
                <a:ea typeface="宋体" panose="02010600030101010101" pitchFamily="2" charset="-122"/>
              </a:rPr>
              <a:t>，共有</a:t>
            </a:r>
            <a:r>
              <a:rPr lang="en-US" altLang="zh-CN" sz="3200" b="1" dirty="0">
                <a:solidFill>
                  <a:srgbClr val="3333CC"/>
                </a:solidFill>
              </a:rPr>
              <a:t>275</a:t>
            </a:r>
            <a:r>
              <a:rPr lang="zh-CN" altLang="en-US" sz="3200" b="1" dirty="0">
                <a:solidFill>
                  <a:srgbClr val="3333CC"/>
                </a:solidFill>
                <a:ea typeface="宋体" panose="02010600030101010101" pitchFamily="2" charset="-122"/>
              </a:rPr>
              <a:t>道</a:t>
            </a:r>
            <a:r>
              <a:rPr lang="zh-CN" altLang="en-US" sz="3200" b="1" dirty="0">
                <a:solidFill>
                  <a:srgbClr val="000000"/>
                </a:solidFill>
                <a:ea typeface="宋体" panose="02010600030101010101" pitchFamily="2" charset="-122"/>
              </a:rPr>
              <a:t>，求：</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        （</a:t>
            </a:r>
            <a:r>
              <a:rPr lang="en-US" altLang="zh-CN" sz="3200" b="1" dirty="0">
                <a:solidFill>
                  <a:srgbClr val="000000"/>
                </a:solidFill>
              </a:rPr>
              <a:t>1</a:t>
            </a:r>
            <a:r>
              <a:rPr lang="zh-CN" altLang="en-US" sz="3200" b="1" dirty="0">
                <a:solidFill>
                  <a:srgbClr val="000000"/>
                </a:solidFill>
                <a:ea typeface="宋体" panose="02010600030101010101" pitchFamily="2" charset="-122"/>
              </a:rPr>
              <a:t>）磁盘存储器的</a:t>
            </a:r>
            <a:r>
              <a:rPr lang="zh-CN" altLang="en-US" sz="3200" b="1" dirty="0">
                <a:solidFill>
                  <a:srgbClr val="3333CC"/>
                </a:solidFill>
                <a:ea typeface="宋体" panose="02010600030101010101" pitchFamily="2" charset="-122"/>
              </a:rPr>
              <a:t>存储容量</a:t>
            </a:r>
            <a:r>
              <a:rPr lang="zh-CN" altLang="en-US" sz="3200" b="1" dirty="0">
                <a:solidFill>
                  <a:srgbClr val="000000"/>
                </a:solidFill>
                <a:ea typeface="宋体" panose="02010600030101010101" pitchFamily="2" charset="-122"/>
              </a:rPr>
              <a:t>；</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        （</a:t>
            </a:r>
            <a:r>
              <a:rPr lang="en-US" altLang="zh-CN" sz="3200" b="1" dirty="0">
                <a:solidFill>
                  <a:srgbClr val="000000"/>
                </a:solidFill>
              </a:rPr>
              <a:t>2</a:t>
            </a:r>
            <a:r>
              <a:rPr lang="zh-CN" altLang="en-US" sz="3200" b="1" dirty="0">
                <a:solidFill>
                  <a:srgbClr val="000000"/>
                </a:solidFill>
                <a:ea typeface="宋体" panose="02010600030101010101" pitchFamily="2" charset="-122"/>
              </a:rPr>
              <a:t>）</a:t>
            </a:r>
            <a:r>
              <a:rPr lang="zh-CN" altLang="en-US" sz="3200" b="1" dirty="0">
                <a:solidFill>
                  <a:srgbClr val="3333CC"/>
                </a:solidFill>
                <a:ea typeface="宋体" panose="02010600030101010101" pitchFamily="2" charset="-122"/>
              </a:rPr>
              <a:t>最高位密度</a:t>
            </a:r>
            <a:r>
              <a:rPr lang="zh-CN" altLang="en-US" sz="3200" b="1" dirty="0">
                <a:solidFill>
                  <a:srgbClr val="000000"/>
                </a:solidFill>
                <a:ea typeface="宋体" panose="02010600030101010101" pitchFamily="2" charset="-122"/>
              </a:rPr>
              <a:t>（最小磁道的位密度）和</a:t>
            </a:r>
            <a:r>
              <a:rPr lang="zh-CN" altLang="en-US" sz="3200" b="1" dirty="0">
                <a:solidFill>
                  <a:srgbClr val="990033"/>
                </a:solidFill>
                <a:ea typeface="宋体" panose="02010600030101010101" pitchFamily="2" charset="-122"/>
              </a:rPr>
              <a:t>最低位密度</a:t>
            </a:r>
            <a:r>
              <a:rPr lang="zh-CN" altLang="en-US" sz="3200" b="1" dirty="0">
                <a:solidFill>
                  <a:srgbClr val="000000"/>
                </a:solidFill>
                <a:ea typeface="宋体" panose="02010600030101010101" pitchFamily="2" charset="-122"/>
              </a:rPr>
              <a:t>；</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        （</a:t>
            </a:r>
            <a:r>
              <a:rPr lang="en-US" altLang="zh-CN" sz="3200" b="1" dirty="0">
                <a:solidFill>
                  <a:srgbClr val="000000"/>
                </a:solidFill>
              </a:rPr>
              <a:t>3</a:t>
            </a:r>
            <a:r>
              <a:rPr lang="zh-CN" altLang="en-US" sz="3200" b="1" dirty="0">
                <a:solidFill>
                  <a:srgbClr val="000000"/>
                </a:solidFill>
                <a:ea typeface="宋体" panose="02010600030101010101" pitchFamily="2" charset="-122"/>
              </a:rPr>
              <a:t>）磁盘</a:t>
            </a:r>
            <a:r>
              <a:rPr lang="zh-CN" altLang="en-US" sz="3200" b="1" dirty="0">
                <a:solidFill>
                  <a:srgbClr val="3333CC"/>
                </a:solidFill>
                <a:ea typeface="宋体" panose="02010600030101010101" pitchFamily="2" charset="-122"/>
              </a:rPr>
              <a:t>数据传输率</a:t>
            </a:r>
            <a:r>
              <a:rPr lang="zh-CN" altLang="en-US" sz="3200" b="1" dirty="0">
                <a:solidFill>
                  <a:srgbClr val="000000"/>
                </a:solidFill>
                <a:ea typeface="宋体" panose="02010600030101010101" pitchFamily="2" charset="-122"/>
              </a:rPr>
              <a:t>；</a:t>
            </a:r>
            <a:br>
              <a:rPr lang="zh-CN" altLang="en-US" sz="3200" b="1" dirty="0">
                <a:solidFill>
                  <a:srgbClr val="000000"/>
                </a:solidFill>
                <a:ea typeface="宋体" panose="02010600030101010101" pitchFamily="2" charset="-122"/>
              </a:rPr>
            </a:br>
            <a:r>
              <a:rPr lang="zh-CN" altLang="en-US" sz="3200" b="1" dirty="0">
                <a:solidFill>
                  <a:srgbClr val="000000"/>
                </a:solidFill>
                <a:ea typeface="宋体" panose="02010600030101010101" pitchFamily="2" charset="-122"/>
              </a:rPr>
              <a:t>        （</a:t>
            </a:r>
            <a:r>
              <a:rPr lang="en-US" altLang="zh-CN" sz="3200" b="1" dirty="0">
                <a:solidFill>
                  <a:srgbClr val="000000"/>
                </a:solidFill>
              </a:rPr>
              <a:t>4</a:t>
            </a:r>
            <a:r>
              <a:rPr lang="zh-CN" altLang="en-US" sz="3200" b="1" dirty="0">
                <a:solidFill>
                  <a:srgbClr val="000000"/>
                </a:solidFill>
                <a:ea typeface="宋体" panose="02010600030101010101" pitchFamily="2" charset="-122"/>
              </a:rPr>
              <a:t>）</a:t>
            </a:r>
            <a:r>
              <a:rPr lang="zh-CN" altLang="en-US" sz="3200" b="1" dirty="0">
                <a:solidFill>
                  <a:srgbClr val="990033"/>
                </a:solidFill>
                <a:ea typeface="宋体" panose="02010600030101010101" pitchFamily="2" charset="-122"/>
              </a:rPr>
              <a:t>平均等待时间</a:t>
            </a:r>
            <a:r>
              <a:rPr lang="zh-CN" altLang="en-US" sz="3200" b="1" dirty="0">
                <a:solidFill>
                  <a:srgbClr val="000000"/>
                </a:solidFill>
                <a:ea typeface="宋体" panose="02010600030101010101" pitchFamily="2" charset="-122"/>
              </a:rPr>
              <a:t>。</a:t>
            </a:r>
            <a:endParaRPr lang="zh-CN" altLang="en-US" sz="3200" b="1" dirty="0">
              <a:solidFill>
                <a:srgbClr val="000000"/>
              </a:solidFill>
              <a:ea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679450" y="258763"/>
            <a:ext cx="7848600" cy="6172200"/>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 pos="6515100" algn="l"/>
              </a:tabLst>
            </a:pPr>
            <a:r>
              <a:rPr lang="zh-CN" altLang="en-US" sz="2800" b="1" dirty="0">
                <a:solidFill>
                  <a:srgbClr val="000000"/>
                </a:solidFill>
                <a:ea typeface="宋体" panose="02010600030101010101" pitchFamily="2" charset="-122"/>
              </a:rPr>
              <a:t>解：</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1</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存储容量</a:t>
            </a:r>
            <a:r>
              <a:rPr lang="zh-CN" altLang="en-US" sz="2800" b="1" dirty="0">
                <a:solidFill>
                  <a:srgbClr val="000000"/>
                </a:solidFill>
                <a:ea typeface="宋体" panose="02010600030101010101" pitchFamily="2" charset="-122"/>
              </a:rPr>
              <a:t> </a:t>
            </a:r>
            <a:r>
              <a:rPr lang="en-US" altLang="zh-CN" sz="2800" b="1" dirty="0">
                <a:solidFill>
                  <a:srgbClr val="000000"/>
                </a:solidFill>
              </a:rPr>
              <a:t>= 275</a:t>
            </a:r>
            <a:r>
              <a:rPr lang="zh-CN" altLang="en-US" sz="2800" b="1" dirty="0">
                <a:solidFill>
                  <a:srgbClr val="000000"/>
                </a:solidFill>
                <a:ea typeface="宋体" panose="02010600030101010101" pitchFamily="2" charset="-122"/>
              </a:rPr>
              <a:t>道</a:t>
            </a:r>
            <a:r>
              <a:rPr lang="en-US" altLang="zh-CN" sz="2800" b="1" dirty="0">
                <a:solidFill>
                  <a:srgbClr val="000000"/>
                </a:solidFill>
                <a:cs typeface="Times New Roman" panose="02020603050405020304" pitchFamily="18" charset="0"/>
              </a:rPr>
              <a:t>×12 288B/</a:t>
            </a:r>
            <a:r>
              <a:rPr lang="zh-CN" altLang="en-US" sz="2800" b="1" dirty="0">
                <a:solidFill>
                  <a:srgbClr val="000000"/>
                </a:solidFill>
                <a:cs typeface="Times New Roman" panose="02020603050405020304" pitchFamily="18" charset="0"/>
              </a:rPr>
              <a:t>道</a:t>
            </a:r>
            <a:r>
              <a:rPr lang="en-US" altLang="zh-CN" sz="2800" b="1" dirty="0">
                <a:solidFill>
                  <a:srgbClr val="000000"/>
                </a:solidFill>
              </a:rPr>
              <a:t>×4</a:t>
            </a:r>
            <a:r>
              <a:rPr lang="zh-CN" altLang="en-US" sz="2800" b="1" dirty="0">
                <a:solidFill>
                  <a:srgbClr val="000000"/>
                </a:solidFill>
                <a:ea typeface="宋体" panose="02010600030101010101" pitchFamily="2" charset="-122"/>
              </a:rPr>
              <a:t>面 </a:t>
            </a:r>
            <a:r>
              <a:rPr lang="en-US" altLang="zh-CN" sz="2800" b="1" dirty="0">
                <a:solidFill>
                  <a:srgbClr val="000000"/>
                </a:solidFill>
              </a:rPr>
              <a:t>= </a:t>
            </a:r>
            <a:r>
              <a:rPr lang="en-US" altLang="zh-CN" sz="2800" b="1" dirty="0">
                <a:solidFill>
                  <a:srgbClr val="FF0000"/>
                </a:solidFill>
              </a:rPr>
              <a:t>13 516 800B</a:t>
            </a:r>
            <a:br>
              <a:rPr lang="en-US" altLang="zh-CN" sz="2800" b="1" dirty="0">
                <a:solidFill>
                  <a:srgbClr val="000000"/>
                </a:solidFill>
              </a:rPr>
            </a:br>
            <a:r>
              <a:rPr lang="en-US" altLang="zh-CN" sz="2800" b="1" dirty="0">
                <a:solidFill>
                  <a:srgbClr val="000000"/>
                </a:solidFill>
              </a:rPr>
              <a:t>     </a:t>
            </a:r>
            <a:r>
              <a:rPr lang="zh-CN" altLang="en-US" sz="2800" b="1" dirty="0">
                <a:solidFill>
                  <a:srgbClr val="000000"/>
                </a:solidFill>
                <a:ea typeface="宋体" panose="02010600030101010101" pitchFamily="2" charset="-122"/>
              </a:rPr>
              <a:t>（</a:t>
            </a:r>
            <a:r>
              <a:rPr lang="en-US" altLang="zh-CN" sz="2800" b="1" dirty="0">
                <a:solidFill>
                  <a:srgbClr val="000000"/>
                </a:solidFill>
              </a:rPr>
              <a:t>2</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最高位密度</a:t>
            </a:r>
            <a:r>
              <a:rPr lang="zh-CN" altLang="en-US" sz="2800" b="1" dirty="0">
                <a:solidFill>
                  <a:srgbClr val="000000"/>
                </a:solidFill>
                <a:ea typeface="宋体" panose="02010600030101010101" pitchFamily="2" charset="-122"/>
              </a:rPr>
              <a:t> </a:t>
            </a:r>
            <a:r>
              <a:rPr lang="en-US" altLang="zh-CN" sz="2800" b="1" dirty="0">
                <a:solidFill>
                  <a:srgbClr val="000000"/>
                </a:solidFill>
              </a:rPr>
              <a:t>= 12 288B/230</a:t>
            </a:r>
            <a:r>
              <a:rPr lang="en-US" altLang="zh-CN" sz="2800" b="1" dirty="0">
                <a:solidFill>
                  <a:srgbClr val="000000"/>
                </a:solidFill>
                <a:latin typeface="Symbol" panose="05050102010706020507" pitchFamily="18" charset="2"/>
              </a:rPr>
              <a:t></a:t>
            </a:r>
            <a:br>
              <a:rPr lang="en-US" altLang="zh-CN" sz="2800" b="1" dirty="0">
                <a:solidFill>
                  <a:srgbClr val="000000"/>
                </a:solidFill>
                <a:latin typeface="Symbol" panose="05050102010706020507" pitchFamily="18" charset="2"/>
              </a:rPr>
            </a:br>
            <a:r>
              <a:rPr lang="en-US" altLang="zh-CN" sz="2800" b="1" dirty="0">
                <a:solidFill>
                  <a:srgbClr val="000000"/>
                </a:solidFill>
              </a:rPr>
              <a:t>≈17B/mm≈</a:t>
            </a:r>
            <a:r>
              <a:rPr lang="en-US" altLang="zh-CN" sz="2800" b="1" dirty="0">
                <a:solidFill>
                  <a:srgbClr val="FF0000"/>
                </a:solidFill>
              </a:rPr>
              <a:t>136</a:t>
            </a:r>
            <a:r>
              <a:rPr lang="zh-CN" altLang="en-US" sz="2800" b="1" dirty="0">
                <a:solidFill>
                  <a:srgbClr val="FF0000"/>
                </a:solidFill>
                <a:ea typeface="宋体" panose="02010600030101010101" pitchFamily="2" charset="-122"/>
              </a:rPr>
              <a:t>位</a:t>
            </a:r>
            <a:r>
              <a:rPr lang="en-US" altLang="zh-CN" sz="2800" b="1" dirty="0">
                <a:solidFill>
                  <a:srgbClr val="FF0000"/>
                </a:solidFill>
              </a:rPr>
              <a:t>/mm</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向下取整</a:t>
            </a:r>
            <a:r>
              <a:rPr lang="zh-CN" altLang="en-US" sz="2800" b="1" dirty="0">
                <a:solidFill>
                  <a:srgbClr val="000000"/>
                </a:solidFill>
                <a:ea typeface="宋体" panose="02010600030101010101" pitchFamily="2" charset="-122"/>
              </a:rPr>
              <a:t>）</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最大磁道直径</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=230mm+275</a:t>
            </a:r>
            <a:r>
              <a:rPr lang="zh-CN" altLang="en-US" sz="2800" b="1" dirty="0">
                <a:solidFill>
                  <a:srgbClr val="000000"/>
                </a:solidFill>
                <a:ea typeface="宋体" panose="02010600030101010101" pitchFamily="2" charset="-122"/>
              </a:rPr>
              <a:t>道</a:t>
            </a:r>
            <a:r>
              <a:rPr lang="en-US" altLang="zh-CN" sz="2800" b="1" dirty="0">
                <a:solidFill>
                  <a:srgbClr val="000000"/>
                </a:solidFill>
              </a:rPr>
              <a:t>/5</a:t>
            </a:r>
            <a:r>
              <a:rPr lang="zh-CN" altLang="en-US" sz="2800" b="1" dirty="0">
                <a:solidFill>
                  <a:srgbClr val="000000"/>
                </a:solidFill>
                <a:ea typeface="宋体" panose="02010600030101010101" pitchFamily="2" charset="-122"/>
              </a:rPr>
              <a:t>道 </a:t>
            </a:r>
            <a:r>
              <a:rPr lang="en-US" altLang="zh-CN" sz="2800" b="1" dirty="0">
                <a:solidFill>
                  <a:srgbClr val="000000"/>
                </a:solidFill>
              </a:rPr>
              <a:t>× 2</a:t>
            </a:r>
            <a:br>
              <a:rPr lang="en-US" altLang="zh-CN" sz="2800" b="1" dirty="0">
                <a:solidFill>
                  <a:srgbClr val="000000"/>
                </a:solidFill>
              </a:rPr>
            </a:br>
            <a:r>
              <a:rPr lang="en-US" altLang="zh-CN" sz="2800" b="1" dirty="0">
                <a:solidFill>
                  <a:srgbClr val="000000"/>
                </a:solidFill>
              </a:rPr>
              <a:t>     = 230mm + 110mm = 340mm</a:t>
            </a:r>
            <a:br>
              <a:rPr lang="en-US" altLang="zh-CN" sz="2800" b="1" dirty="0">
                <a:solidFill>
                  <a:srgbClr val="000000"/>
                </a:solidFill>
              </a:rPr>
            </a:br>
            <a:r>
              <a:rPr lang="en-US" altLang="zh-CN" sz="2800" b="1" dirty="0">
                <a:solidFill>
                  <a:srgbClr val="000000"/>
                </a:solidFill>
              </a:rPr>
              <a:t>       </a:t>
            </a:r>
            <a:r>
              <a:rPr lang="zh-CN" altLang="en-US" sz="2800" b="1" dirty="0">
                <a:solidFill>
                  <a:srgbClr val="3333CC"/>
                </a:solidFill>
                <a:ea typeface="宋体" panose="02010600030101010101" pitchFamily="2" charset="-122"/>
              </a:rPr>
              <a:t>最低位密度</a:t>
            </a:r>
            <a:r>
              <a:rPr lang="zh-CN" altLang="en-US" sz="2800" b="1" dirty="0">
                <a:solidFill>
                  <a:srgbClr val="000000"/>
                </a:solidFill>
                <a:ea typeface="宋体" panose="02010600030101010101" pitchFamily="2" charset="-122"/>
              </a:rPr>
              <a:t> </a:t>
            </a:r>
            <a:r>
              <a:rPr lang="en-US" altLang="zh-CN" sz="2800" b="1" dirty="0">
                <a:solidFill>
                  <a:srgbClr val="000000"/>
                </a:solidFill>
              </a:rPr>
              <a:t>= 12 288B / 340</a:t>
            </a:r>
            <a:r>
              <a:rPr lang="en-US" altLang="zh-CN" sz="2800" b="1" dirty="0">
                <a:solidFill>
                  <a:srgbClr val="000000"/>
                </a:solidFill>
                <a:latin typeface="Symbol" panose="05050102010706020507" pitchFamily="18" charset="2"/>
              </a:rPr>
              <a:t></a:t>
            </a:r>
            <a:br>
              <a:rPr lang="en-US" altLang="zh-CN" sz="2800" b="1" dirty="0">
                <a:solidFill>
                  <a:srgbClr val="000000"/>
                </a:solidFill>
                <a:latin typeface="Symbol" panose="05050102010706020507" pitchFamily="18" charset="2"/>
              </a:rPr>
            </a:br>
            <a:r>
              <a:rPr lang="en-US" altLang="zh-CN" sz="2800" b="1" dirty="0">
                <a:solidFill>
                  <a:srgbClr val="000000"/>
                </a:solidFill>
              </a:rPr>
              <a:t>≈11B/mm≈</a:t>
            </a:r>
            <a:r>
              <a:rPr lang="en-US" altLang="zh-CN" sz="2800" b="1" dirty="0">
                <a:solidFill>
                  <a:srgbClr val="FF0000"/>
                </a:solidFill>
              </a:rPr>
              <a:t>92</a:t>
            </a:r>
            <a:r>
              <a:rPr lang="zh-CN" altLang="en-US" sz="2800" b="1" dirty="0">
                <a:solidFill>
                  <a:srgbClr val="FF0000"/>
                </a:solidFill>
                <a:ea typeface="宋体" panose="02010600030101010101" pitchFamily="2" charset="-122"/>
              </a:rPr>
              <a:t>位 </a:t>
            </a:r>
            <a:r>
              <a:rPr lang="en-US" altLang="zh-CN" sz="2800" b="1" dirty="0">
                <a:solidFill>
                  <a:srgbClr val="FF0000"/>
                </a:solidFill>
              </a:rPr>
              <a:t>/ mm</a:t>
            </a:r>
            <a:r>
              <a:rPr lang="en-US" altLang="zh-CN" sz="2800" b="1" dirty="0">
                <a:solidFill>
                  <a:srgbClr val="3333CC"/>
                </a:solidFill>
              </a:rPr>
              <a:t> </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向下取整</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 </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3</a:t>
            </a:r>
            <a:r>
              <a:rPr lang="zh-CN" altLang="en-US" sz="2800" b="1" dirty="0">
                <a:solidFill>
                  <a:srgbClr val="000000"/>
                </a:solidFill>
                <a:ea typeface="宋体" panose="02010600030101010101" pitchFamily="2" charset="-122"/>
              </a:rPr>
              <a:t>）磁盘</a:t>
            </a:r>
            <a:r>
              <a:rPr lang="zh-CN" altLang="en-US" sz="2800" b="1" dirty="0">
                <a:solidFill>
                  <a:srgbClr val="3333CC"/>
                </a:solidFill>
                <a:ea typeface="宋体" panose="02010600030101010101" pitchFamily="2" charset="-122"/>
              </a:rPr>
              <a:t>数据传输率</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 12 288B × 3000</a:t>
            </a:r>
            <a:r>
              <a:rPr lang="zh-CN" altLang="en-US" sz="2800" b="1" dirty="0">
                <a:solidFill>
                  <a:srgbClr val="000000"/>
                </a:solidFill>
                <a:ea typeface="宋体" panose="02010600030101010101" pitchFamily="2" charset="-122"/>
              </a:rPr>
              <a:t>转</a:t>
            </a:r>
            <a:r>
              <a:rPr lang="en-US" altLang="zh-CN" sz="2800" b="1" dirty="0">
                <a:solidFill>
                  <a:srgbClr val="000000"/>
                </a:solidFill>
              </a:rPr>
              <a:t>/</a:t>
            </a:r>
            <a:r>
              <a:rPr lang="zh-CN" altLang="en-US" sz="2800" b="1" dirty="0">
                <a:solidFill>
                  <a:srgbClr val="000000"/>
                </a:solidFill>
                <a:ea typeface="宋体" panose="02010600030101010101" pitchFamily="2" charset="-122"/>
              </a:rPr>
              <a:t>分</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=12 288B × 50</a:t>
            </a:r>
            <a:r>
              <a:rPr lang="zh-CN" altLang="en-US" sz="2800" b="1" dirty="0">
                <a:solidFill>
                  <a:srgbClr val="000000"/>
                </a:solidFill>
                <a:ea typeface="宋体" panose="02010600030101010101" pitchFamily="2" charset="-122"/>
              </a:rPr>
              <a:t>转</a:t>
            </a:r>
            <a:r>
              <a:rPr lang="en-US" altLang="zh-CN" sz="2800" b="1" dirty="0">
                <a:solidFill>
                  <a:srgbClr val="000000"/>
                </a:solidFill>
              </a:rPr>
              <a:t>/</a:t>
            </a:r>
            <a:r>
              <a:rPr lang="zh-CN" altLang="en-US" sz="2800" b="1" dirty="0">
                <a:solidFill>
                  <a:srgbClr val="000000"/>
                </a:solidFill>
                <a:ea typeface="宋体" panose="02010600030101010101" pitchFamily="2" charset="-122"/>
              </a:rPr>
              <a:t>秒</a:t>
            </a:r>
            <a:r>
              <a:rPr lang="en-US" altLang="zh-CN" sz="2800" b="1" dirty="0">
                <a:solidFill>
                  <a:srgbClr val="000000"/>
                </a:solidFill>
              </a:rPr>
              <a:t>=</a:t>
            </a:r>
            <a:r>
              <a:rPr lang="en-US" altLang="zh-CN" sz="2800" b="1" dirty="0">
                <a:solidFill>
                  <a:srgbClr val="FF0000"/>
                </a:solidFill>
              </a:rPr>
              <a:t>614 400B/S</a:t>
            </a:r>
            <a:br>
              <a:rPr lang="en-US" altLang="zh-CN" sz="2800" b="1" dirty="0">
                <a:solidFill>
                  <a:srgbClr val="990033"/>
                </a:solidFill>
              </a:rPr>
            </a:br>
            <a:r>
              <a:rPr lang="en-US" altLang="zh-CN" sz="2800" b="1" dirty="0">
                <a:solidFill>
                  <a:srgbClr val="000000"/>
                </a:solidFill>
              </a:rPr>
              <a:t>     </a:t>
            </a:r>
            <a:r>
              <a:rPr lang="zh-CN" altLang="en-US" sz="2800" b="1" dirty="0">
                <a:solidFill>
                  <a:srgbClr val="000000"/>
                </a:solidFill>
                <a:ea typeface="宋体" panose="02010600030101010101" pitchFamily="2" charset="-122"/>
              </a:rPr>
              <a:t>（</a:t>
            </a:r>
            <a:r>
              <a:rPr lang="en-US" altLang="zh-CN" sz="2800" b="1" dirty="0">
                <a:solidFill>
                  <a:srgbClr val="000000"/>
                </a:solidFill>
              </a:rPr>
              <a:t>4</a:t>
            </a:r>
            <a:r>
              <a:rPr lang="zh-CN" altLang="en-US" sz="2800" b="1" dirty="0">
                <a:solidFill>
                  <a:srgbClr val="000000"/>
                </a:solidFill>
                <a:ea typeface="宋体" panose="02010600030101010101" pitchFamily="2" charset="-122"/>
              </a:rPr>
              <a:t>）</a:t>
            </a:r>
            <a:r>
              <a:rPr lang="zh-CN" altLang="en-US" sz="2800" b="1" dirty="0">
                <a:solidFill>
                  <a:srgbClr val="3333CC"/>
                </a:solidFill>
                <a:ea typeface="宋体" panose="02010600030101010101" pitchFamily="2" charset="-122"/>
              </a:rPr>
              <a:t>平均等待时间</a:t>
            </a:r>
            <a:r>
              <a:rPr lang="zh-CN" altLang="en-US" sz="2800" b="1" dirty="0">
                <a:solidFill>
                  <a:srgbClr val="000000"/>
                </a:solidFill>
                <a:ea typeface="宋体" panose="02010600030101010101" pitchFamily="2" charset="-122"/>
              </a:rPr>
              <a:t> </a:t>
            </a:r>
            <a:r>
              <a:rPr lang="en-US" altLang="zh-CN" sz="2800" b="1" dirty="0">
                <a:solidFill>
                  <a:srgbClr val="000000"/>
                </a:solidFill>
              </a:rPr>
              <a:t>= 1/50 / 2 = </a:t>
            </a:r>
            <a:r>
              <a:rPr lang="en-US" altLang="zh-CN" sz="2800" b="1" dirty="0">
                <a:solidFill>
                  <a:srgbClr val="FF0000"/>
                </a:solidFill>
              </a:rPr>
              <a:t>10ms</a:t>
            </a:r>
            <a:endParaRPr lang="en-US" altLang="zh-CN" sz="2800" b="1" dirty="0">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1023938" y="365125"/>
            <a:ext cx="7315200" cy="6105525"/>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en-US" altLang="zh-CN" sz="2800" b="1" dirty="0">
                <a:solidFill>
                  <a:srgbClr val="000000"/>
                </a:solidFill>
              </a:rPr>
              <a:t>        41. </a:t>
            </a:r>
            <a:r>
              <a:rPr lang="zh-CN" altLang="en-US" sz="2800" b="1" dirty="0">
                <a:solidFill>
                  <a:srgbClr val="000000"/>
                </a:solidFill>
                <a:ea typeface="宋体" panose="02010600030101010101" pitchFamily="2" charset="-122"/>
              </a:rPr>
              <a:t>设有效信息为</a:t>
            </a:r>
            <a:r>
              <a:rPr lang="en-US" altLang="zh-CN" sz="2800" b="1" dirty="0">
                <a:solidFill>
                  <a:srgbClr val="A50021"/>
                </a:solidFill>
              </a:rPr>
              <a:t>110</a:t>
            </a:r>
            <a:r>
              <a:rPr lang="zh-CN" altLang="en-US" sz="2800" b="1" dirty="0">
                <a:solidFill>
                  <a:srgbClr val="000000"/>
                </a:solidFill>
                <a:ea typeface="宋体" panose="02010600030101010101" pitchFamily="2" charset="-122"/>
              </a:rPr>
              <a:t>，试用生成多项式</a:t>
            </a:r>
            <a:r>
              <a:rPr lang="en-US" altLang="zh-CN" sz="2800" b="1" dirty="0">
                <a:solidFill>
                  <a:srgbClr val="A50021"/>
                </a:solidFill>
              </a:rPr>
              <a:t>G(x) =11011</a:t>
            </a:r>
            <a:r>
              <a:rPr lang="zh-CN" altLang="en-US" sz="2800" b="1" dirty="0">
                <a:solidFill>
                  <a:srgbClr val="000000"/>
                </a:solidFill>
                <a:ea typeface="宋体" panose="02010600030101010101" pitchFamily="2" charset="-122"/>
              </a:rPr>
              <a:t>将其编成</a:t>
            </a:r>
            <a:r>
              <a:rPr lang="zh-CN" altLang="en-US" sz="2800" b="1" dirty="0">
                <a:solidFill>
                  <a:srgbClr val="A50021"/>
                </a:solidFill>
                <a:ea typeface="宋体" panose="02010600030101010101" pitchFamily="2" charset="-122"/>
              </a:rPr>
              <a:t>循环冗余</a:t>
            </a:r>
            <a:r>
              <a:rPr lang="zh-CN" altLang="en-US" sz="2800" b="1" dirty="0">
                <a:solidFill>
                  <a:srgbClr val="000000"/>
                </a:solidFill>
                <a:ea typeface="宋体" panose="02010600030101010101" pitchFamily="2" charset="-122"/>
              </a:rPr>
              <a:t>校验码。</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解：</a:t>
            </a:r>
            <a:r>
              <a:rPr lang="zh-CN" altLang="en-US" sz="2800" b="1" dirty="0">
                <a:solidFill>
                  <a:srgbClr val="A50021"/>
                </a:solidFill>
                <a:ea typeface="宋体" panose="02010600030101010101" pitchFamily="2" charset="-122"/>
              </a:rPr>
              <a:t>编码</a:t>
            </a:r>
            <a:r>
              <a:rPr lang="zh-CN" altLang="en-US" sz="2800" b="1" dirty="0">
                <a:solidFill>
                  <a:srgbClr val="000000"/>
                </a:solidFill>
                <a:ea typeface="宋体" panose="02010600030101010101" pitchFamily="2" charset="-122"/>
              </a:rPr>
              <a:t>过程如下：</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M(x) =110      n =3</a:t>
            </a:r>
            <a:br>
              <a:rPr lang="en-US" altLang="zh-CN" sz="2800" b="1" dirty="0">
                <a:solidFill>
                  <a:srgbClr val="000000"/>
                </a:solidFill>
              </a:rPr>
            </a:br>
            <a:r>
              <a:rPr lang="en-US" altLang="zh-CN" sz="2800" b="1" dirty="0">
                <a:solidFill>
                  <a:srgbClr val="000000"/>
                </a:solidFill>
              </a:rPr>
              <a:t>        G(x) =11011      k+1 =5      </a:t>
            </a:r>
            <a:r>
              <a:rPr lang="en-US" altLang="zh-CN" sz="2800" b="1" dirty="0">
                <a:solidFill>
                  <a:srgbClr val="A50021"/>
                </a:solidFill>
              </a:rPr>
              <a:t>k =4</a:t>
            </a:r>
            <a:br>
              <a:rPr lang="en-US" altLang="zh-CN" sz="2800" b="1" dirty="0">
                <a:solidFill>
                  <a:srgbClr val="000000"/>
                </a:solidFill>
              </a:rPr>
            </a:br>
            <a:r>
              <a:rPr lang="en-US" altLang="zh-CN" sz="2800" b="1" dirty="0">
                <a:solidFill>
                  <a:srgbClr val="000000"/>
                </a:solidFill>
              </a:rPr>
              <a:t>        M(x)</a:t>
            </a:r>
            <a:r>
              <a:rPr lang="en-US" altLang="zh-CN" sz="2800" b="1" dirty="0">
                <a:solidFill>
                  <a:srgbClr val="000000"/>
                </a:solidFill>
                <a:cs typeface="Times New Roman" panose="02020603050405020304" pitchFamily="18" charset="0"/>
              </a:rPr>
              <a:t>·</a:t>
            </a:r>
            <a:r>
              <a:rPr lang="en-US" altLang="zh-CN" sz="2800" b="1" dirty="0">
                <a:solidFill>
                  <a:srgbClr val="A50021"/>
                </a:solidFill>
                <a:cs typeface="Times New Roman" panose="02020603050405020304" pitchFamily="18" charset="0"/>
              </a:rPr>
              <a:t>x</a:t>
            </a:r>
            <a:r>
              <a:rPr lang="en-US" altLang="zh-CN" sz="2800" b="1" baseline="30000" dirty="0">
                <a:solidFill>
                  <a:srgbClr val="A50021"/>
                </a:solidFill>
                <a:cs typeface="Times New Roman" panose="02020603050405020304" pitchFamily="18" charset="0"/>
              </a:rPr>
              <a:t>4</a:t>
            </a:r>
            <a:r>
              <a:rPr lang="en-US" altLang="zh-CN" sz="2800" b="1" dirty="0">
                <a:solidFill>
                  <a:srgbClr val="000000"/>
                </a:solidFill>
                <a:cs typeface="Times New Roman" panose="02020603050405020304" pitchFamily="18" charset="0"/>
              </a:rPr>
              <a:t> =110 </a:t>
            </a:r>
            <a:r>
              <a:rPr lang="en-US" altLang="zh-CN" sz="2800" b="1" dirty="0">
                <a:solidFill>
                  <a:srgbClr val="A50021"/>
                </a:solidFill>
                <a:cs typeface="Times New Roman" panose="02020603050405020304" pitchFamily="18" charset="0"/>
              </a:rPr>
              <a:t>0000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M(x)·x</a:t>
            </a:r>
            <a:r>
              <a:rPr lang="en-US" altLang="zh-CN" sz="2800" b="1" baseline="30000" dirty="0">
                <a:solidFill>
                  <a:srgbClr val="000000"/>
                </a:solidFill>
                <a:cs typeface="Times New Roman" panose="02020603050405020304" pitchFamily="18" charset="0"/>
              </a:rPr>
              <a:t>4</a:t>
            </a:r>
            <a:r>
              <a:rPr lang="en-US" altLang="zh-CN" sz="2800" b="1" dirty="0">
                <a:solidFill>
                  <a:srgbClr val="000000"/>
                </a:solidFill>
                <a:cs typeface="Times New Roman" panose="02020603050405020304" pitchFamily="18" charset="0"/>
              </a:rPr>
              <a:t>/G(x) =110 0000/11011</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=100+</a:t>
            </a:r>
            <a:r>
              <a:rPr lang="en-US" altLang="zh-CN" sz="2800" b="1" dirty="0">
                <a:solidFill>
                  <a:srgbClr val="A50021"/>
                </a:solidFill>
                <a:cs typeface="Times New Roman" panose="02020603050405020304" pitchFamily="18" charset="0"/>
              </a:rPr>
              <a:t>1100</a:t>
            </a:r>
            <a:r>
              <a:rPr lang="en-US" altLang="zh-CN" sz="2800" b="1" dirty="0">
                <a:solidFill>
                  <a:srgbClr val="000000"/>
                </a:solidFill>
                <a:cs typeface="Times New Roman" panose="02020603050405020304" pitchFamily="18" charset="0"/>
              </a:rPr>
              <a:t>/11011      R(x) =</a:t>
            </a:r>
            <a:r>
              <a:rPr lang="en-US" altLang="zh-CN" sz="2800" b="1" dirty="0">
                <a:solidFill>
                  <a:srgbClr val="A50021"/>
                </a:solidFill>
                <a:cs typeface="Times New Roman" panose="02020603050405020304" pitchFamily="18" charset="0"/>
              </a:rPr>
              <a:t>1100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M(x)·x</a:t>
            </a:r>
            <a:r>
              <a:rPr lang="en-US" altLang="zh-CN" sz="2800" b="1" baseline="30000" dirty="0">
                <a:solidFill>
                  <a:srgbClr val="000000"/>
                </a:solidFill>
                <a:cs typeface="Times New Roman" panose="02020603050405020304" pitchFamily="18" charset="0"/>
              </a:rPr>
              <a:t>4</a:t>
            </a:r>
            <a:r>
              <a:rPr lang="en-US" altLang="zh-CN" sz="2800" b="1" dirty="0">
                <a:solidFill>
                  <a:srgbClr val="000000"/>
                </a:solidFill>
                <a:cs typeface="Times New Roman" panose="02020603050405020304" pitchFamily="18" charset="0"/>
              </a:rPr>
              <a:t>+R(x) =110 0000+1100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a:t>
            </a:r>
            <a:r>
              <a:rPr lang="en-US" altLang="zh-CN" sz="2800" b="1" dirty="0">
                <a:solidFill>
                  <a:srgbClr val="A50021"/>
                </a:solidFill>
                <a:cs typeface="Times New Roman" panose="02020603050405020304" pitchFamily="18" charset="0"/>
              </a:rPr>
              <a:t>110 1100</a:t>
            </a:r>
            <a:r>
              <a:rPr lang="en-US" altLang="zh-CN" sz="2800" b="1" dirty="0">
                <a:solidFill>
                  <a:srgbClr val="000000"/>
                </a:solidFill>
                <a:cs typeface="Times New Roman" panose="02020603050405020304" pitchFamily="18" charset="0"/>
              </a:rPr>
              <a:t> </a:t>
            </a:r>
            <a:r>
              <a:rPr lang="en-US" altLang="zh-CN" sz="2800" b="1" dirty="0">
                <a:solidFill>
                  <a:srgbClr val="A50021"/>
                </a:solidFill>
                <a:cs typeface="Times New Roman" panose="02020603050405020304" pitchFamily="18" charset="0"/>
              </a:rPr>
              <a:t>=CRC</a:t>
            </a:r>
            <a:r>
              <a:rPr lang="zh-CN" altLang="en-US" sz="2800" b="1" dirty="0">
                <a:solidFill>
                  <a:srgbClr val="A50021"/>
                </a:solidFill>
                <a:ea typeface="宋体" panose="02010600030101010101" pitchFamily="2" charset="-122"/>
                <a:cs typeface="Times New Roman" panose="02020603050405020304" pitchFamily="18" charset="0"/>
              </a:rPr>
              <a:t>码      （</a:t>
            </a:r>
            <a:r>
              <a:rPr lang="en-US" altLang="zh-CN" sz="2800" b="1" dirty="0">
                <a:solidFill>
                  <a:srgbClr val="A50021"/>
                </a:solidFill>
                <a:ea typeface="宋体" panose="02010600030101010101" pitchFamily="2" charset="-122"/>
                <a:cs typeface="Times New Roman" panose="02020603050405020304" pitchFamily="18" charset="0"/>
              </a:rPr>
              <a:t>7</a:t>
            </a:r>
            <a:r>
              <a:rPr lang="zh-CN" altLang="en-US" sz="2800" b="1" dirty="0">
                <a:solidFill>
                  <a:srgbClr val="A50021"/>
                </a:solidFill>
                <a:ea typeface="宋体" panose="02010600030101010101" pitchFamily="2" charset="-122"/>
              </a:rPr>
              <a:t>，</a:t>
            </a:r>
            <a:r>
              <a:rPr lang="en-US" altLang="zh-CN" sz="2800" b="1" dirty="0">
                <a:solidFill>
                  <a:srgbClr val="A50021"/>
                </a:solidFill>
              </a:rPr>
              <a:t>3</a:t>
            </a:r>
            <a:r>
              <a:rPr lang="zh-CN" altLang="en-US" sz="2800" b="1" dirty="0">
                <a:solidFill>
                  <a:srgbClr val="A50021"/>
                </a:solidFill>
                <a:ea typeface="宋体" panose="02010600030101010101" pitchFamily="2" charset="-122"/>
              </a:rPr>
              <a:t>）码</a:t>
            </a:r>
            <a:br>
              <a:rPr lang="zh-CN" altLang="en-US" sz="2800" b="1" dirty="0">
                <a:solidFill>
                  <a:srgbClr val="A50021"/>
                </a:solidFill>
                <a:ea typeface="宋体" panose="02010600030101010101" pitchFamily="2" charset="-122"/>
              </a:rPr>
            </a:br>
            <a:r>
              <a:rPr lang="zh-CN" altLang="en-US" sz="2800" b="1" dirty="0">
                <a:solidFill>
                  <a:srgbClr val="A50021"/>
                </a:solidFill>
                <a:ea typeface="宋体" panose="02010600030101010101" pitchFamily="2" charset="-122"/>
              </a:rPr>
              <a:t> </a:t>
            </a:r>
            <a:r>
              <a:rPr lang="zh-CN" altLang="en-US" sz="2800" b="1" dirty="0">
                <a:solidFill>
                  <a:srgbClr val="000000"/>
                </a:solidFill>
                <a:ea typeface="宋体" panose="02010600030101010101" pitchFamily="2" charset="-122"/>
              </a:rPr>
              <a:t>       注：此题的</a:t>
            </a:r>
            <a:r>
              <a:rPr lang="en-US" altLang="zh-CN" sz="2800" b="1" dirty="0">
                <a:solidFill>
                  <a:srgbClr val="000000"/>
                </a:solidFill>
              </a:rPr>
              <a:t>G(x)</a:t>
            </a:r>
            <a:r>
              <a:rPr lang="zh-CN" altLang="en-US" sz="2800" b="1" dirty="0">
                <a:solidFill>
                  <a:srgbClr val="000000"/>
                </a:solidFill>
              </a:rPr>
              <a:t>的</a:t>
            </a:r>
            <a:r>
              <a:rPr lang="zh-CN" altLang="en-US" sz="2800" b="1" dirty="0">
                <a:solidFill>
                  <a:srgbClr val="000000"/>
                </a:solidFill>
                <a:ea typeface="宋体" panose="02010600030101010101" pitchFamily="2" charset="-122"/>
              </a:rPr>
              <a:t>选择</a:t>
            </a:r>
            <a:r>
              <a:rPr lang="zh-CN" altLang="en-US" sz="2800" b="1" dirty="0">
                <a:solidFill>
                  <a:srgbClr val="A50021"/>
                </a:solidFill>
                <a:ea typeface="宋体" panose="02010600030101010101" pitchFamily="2" charset="-122"/>
              </a:rPr>
              <a:t>是错误的</a:t>
            </a:r>
            <a:r>
              <a:rPr lang="zh-CN" altLang="en-US" sz="2800" b="1" dirty="0">
                <a:solidFill>
                  <a:srgbClr val="000000"/>
                </a:solidFill>
                <a:ea typeface="宋体" panose="02010600030101010101" pitchFamily="2" charset="-122"/>
              </a:rPr>
              <a:t>，当最高位和最低位出错时，余数相同，均为</a:t>
            </a:r>
            <a:r>
              <a:rPr lang="en-US" altLang="zh-CN" sz="2800" b="1" dirty="0">
                <a:solidFill>
                  <a:srgbClr val="A50021"/>
                </a:solidFill>
              </a:rPr>
              <a:t>0001</a:t>
            </a:r>
            <a:r>
              <a:rPr lang="zh-CN" altLang="en-US" sz="2800" b="1" dirty="0">
                <a:solidFill>
                  <a:srgbClr val="000000"/>
                </a:solidFill>
                <a:ea typeface="宋体" panose="02010600030101010101" pitchFamily="2" charset="-122"/>
              </a:rPr>
              <a:t>。此时</a:t>
            </a:r>
            <a:r>
              <a:rPr lang="zh-CN" altLang="en-US" sz="2800" b="1" dirty="0">
                <a:solidFill>
                  <a:srgbClr val="A50021"/>
                </a:solidFill>
                <a:ea typeface="宋体" panose="02010600030101010101" pitchFamily="2" charset="-122"/>
              </a:rPr>
              <a:t>只能检错</a:t>
            </a:r>
            <a:r>
              <a:rPr lang="zh-CN" altLang="en-US" sz="2800" b="1" dirty="0">
                <a:solidFill>
                  <a:srgbClr val="000000"/>
                </a:solidFill>
                <a:ea typeface="宋体" panose="02010600030101010101" pitchFamily="2" charset="-122"/>
              </a:rPr>
              <a:t>，</a:t>
            </a:r>
            <a:r>
              <a:rPr lang="zh-CN" altLang="en-US" sz="2800" b="1" dirty="0">
                <a:solidFill>
                  <a:srgbClr val="A50021"/>
                </a:solidFill>
                <a:ea typeface="宋体" panose="02010600030101010101" pitchFamily="2" charset="-122"/>
              </a:rPr>
              <a:t>无法纠错，</a:t>
            </a:r>
            <a:r>
              <a:rPr lang="en-US" altLang="zh-CN" sz="2800" b="1" dirty="0">
                <a:solidFill>
                  <a:srgbClr val="A50021"/>
                </a:solidFill>
                <a:ea typeface="宋体" panose="02010600030101010101" pitchFamily="2" charset="-122"/>
              </a:rPr>
              <a:t>G(x)</a:t>
            </a:r>
            <a:r>
              <a:rPr lang="zh-CN" altLang="en-US" sz="2800" b="1" dirty="0">
                <a:solidFill>
                  <a:srgbClr val="A50021"/>
                </a:solidFill>
                <a:ea typeface="宋体" panose="02010600030101010101" pitchFamily="2" charset="-122"/>
              </a:rPr>
              <a:t>实际不能作生成多项式</a:t>
            </a:r>
            <a:r>
              <a:rPr lang="zh-CN" altLang="en-US" sz="2800" b="1" dirty="0">
                <a:solidFill>
                  <a:srgbClr val="000000"/>
                </a:solidFill>
                <a:ea typeface="宋体" panose="02010600030101010101" pitchFamily="2" charset="-122"/>
              </a:rPr>
              <a:t>。</a:t>
            </a:r>
            <a:endParaRPr lang="zh-CN" altLang="en-US" sz="2800" b="1" dirty="0">
              <a:solidFill>
                <a:srgbClr val="000000"/>
              </a:solidFill>
              <a:ea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a:xfrm>
            <a:off x="769938" y="533400"/>
            <a:ext cx="7758112" cy="5943600"/>
          </a:xfrm>
        </p:spPr>
        <p:txBody>
          <a:bodyPr lIns="90000" tIns="46800" rIns="90000" bIns="46800"/>
          <a:lstStyle/>
          <a:p>
            <a:pPr algn="l" defTabSz="449580" eaLnBrk="1" hangingPunct="1">
              <a:tabLst>
                <a:tab pos="723900" algn="l"/>
                <a:tab pos="1447800" algn="l"/>
                <a:tab pos="2171700" algn="l"/>
                <a:tab pos="2895600" algn="l"/>
                <a:tab pos="3619500" algn="l"/>
                <a:tab pos="4343400" algn="l"/>
                <a:tab pos="5067300" algn="l"/>
                <a:tab pos="5791200" algn="l"/>
              </a:tabLst>
            </a:pPr>
            <a:r>
              <a:rPr lang="en-US" altLang="zh-CN" sz="2800" b="1" dirty="0">
                <a:solidFill>
                  <a:srgbClr val="000000"/>
                </a:solidFill>
              </a:rPr>
              <a:t>        42. </a:t>
            </a:r>
            <a:r>
              <a:rPr lang="zh-CN" altLang="en-US" sz="2800" b="1" dirty="0">
                <a:solidFill>
                  <a:srgbClr val="000000"/>
                </a:solidFill>
                <a:ea typeface="宋体" panose="02010600030101010101" pitchFamily="2" charset="-122"/>
              </a:rPr>
              <a:t>有一个</a:t>
            </a:r>
            <a:r>
              <a:rPr lang="zh-CN" altLang="en-US" sz="2800" b="1" dirty="0">
                <a:solidFill>
                  <a:srgbClr val="A50021"/>
                </a:solidFill>
                <a:ea typeface="宋体" panose="02010600030101010101" pitchFamily="2" charset="-122"/>
              </a:rPr>
              <a:t>（</a:t>
            </a:r>
            <a:r>
              <a:rPr lang="en-US" altLang="zh-CN" sz="2800" b="1" dirty="0">
                <a:solidFill>
                  <a:srgbClr val="A50021"/>
                </a:solidFill>
              </a:rPr>
              <a:t>7</a:t>
            </a:r>
            <a:r>
              <a:rPr lang="zh-CN" altLang="en-US" sz="2800" b="1" dirty="0">
                <a:solidFill>
                  <a:srgbClr val="A50021"/>
                </a:solidFill>
                <a:ea typeface="宋体" panose="02010600030101010101" pitchFamily="2" charset="-122"/>
              </a:rPr>
              <a:t>，</a:t>
            </a:r>
            <a:r>
              <a:rPr lang="en-US" altLang="zh-CN" sz="2800" b="1" dirty="0">
                <a:solidFill>
                  <a:srgbClr val="A50021"/>
                </a:solidFill>
              </a:rPr>
              <a:t>4</a:t>
            </a:r>
            <a:r>
              <a:rPr lang="zh-CN" altLang="en-US" sz="2800" b="1" dirty="0">
                <a:solidFill>
                  <a:srgbClr val="A50021"/>
                </a:solidFill>
                <a:ea typeface="宋体" panose="02010600030101010101" pitchFamily="2" charset="-122"/>
              </a:rPr>
              <a:t>）码</a:t>
            </a:r>
            <a:r>
              <a:rPr lang="zh-CN" altLang="en-US" sz="2800" b="1" dirty="0">
                <a:solidFill>
                  <a:srgbClr val="000000"/>
                </a:solidFill>
                <a:ea typeface="宋体" panose="02010600030101010101" pitchFamily="2" charset="-122"/>
              </a:rPr>
              <a:t>，生成多项式</a:t>
            </a:r>
            <a:r>
              <a:rPr lang="en-US" altLang="zh-CN" sz="2800" b="1" dirty="0">
                <a:solidFill>
                  <a:srgbClr val="A50021"/>
                </a:solidFill>
              </a:rPr>
              <a:t>G(x) =x</a:t>
            </a:r>
            <a:r>
              <a:rPr lang="en-US" altLang="zh-CN" sz="2800" b="1" baseline="30000" dirty="0">
                <a:solidFill>
                  <a:srgbClr val="A50021"/>
                </a:solidFill>
              </a:rPr>
              <a:t>3</a:t>
            </a:r>
            <a:r>
              <a:rPr lang="en-US" altLang="zh-CN" sz="2800" b="1" dirty="0">
                <a:solidFill>
                  <a:srgbClr val="A50021"/>
                </a:solidFill>
              </a:rPr>
              <a:t>+x+1</a:t>
            </a:r>
            <a:r>
              <a:rPr lang="zh-CN" altLang="en-US" sz="2800" b="1" dirty="0">
                <a:solidFill>
                  <a:srgbClr val="000000"/>
                </a:solidFill>
                <a:ea typeface="宋体" panose="02010600030101010101" pitchFamily="2" charset="-122"/>
              </a:rPr>
              <a:t>，写出代码</a:t>
            </a:r>
            <a:r>
              <a:rPr lang="en-US" altLang="zh-CN" sz="2800" b="1" dirty="0">
                <a:solidFill>
                  <a:srgbClr val="A50021"/>
                </a:solidFill>
              </a:rPr>
              <a:t>1001</a:t>
            </a:r>
            <a:r>
              <a:rPr lang="zh-CN" altLang="en-US" sz="2800" b="1" dirty="0">
                <a:solidFill>
                  <a:srgbClr val="000000"/>
                </a:solidFill>
                <a:ea typeface="宋体" panose="02010600030101010101" pitchFamily="2" charset="-122"/>
              </a:rPr>
              <a:t>的循环冗余校验码。</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解：</a:t>
            </a:r>
            <a:r>
              <a:rPr lang="zh-CN" altLang="en-US" sz="2800" b="1" dirty="0">
                <a:solidFill>
                  <a:srgbClr val="A50021"/>
                </a:solidFill>
                <a:ea typeface="宋体" panose="02010600030101010101" pitchFamily="2" charset="-122"/>
              </a:rPr>
              <a:t>编码</a:t>
            </a:r>
            <a:r>
              <a:rPr lang="zh-CN" altLang="en-US" sz="2800" b="1" dirty="0">
                <a:solidFill>
                  <a:srgbClr val="000000"/>
                </a:solidFill>
                <a:ea typeface="宋体" panose="02010600030101010101" pitchFamily="2" charset="-122"/>
              </a:rPr>
              <a:t>过程如下：</a:t>
            </a:r>
            <a:br>
              <a:rPr lang="zh-CN" altLang="en-US" sz="2800" b="1" dirty="0">
                <a:solidFill>
                  <a:srgbClr val="000000"/>
                </a:solidFill>
                <a:ea typeface="宋体" panose="02010600030101010101" pitchFamily="2" charset="-122"/>
              </a:rPr>
            </a:br>
            <a:r>
              <a:rPr lang="zh-CN" altLang="en-US" sz="2800" b="1" dirty="0">
                <a:solidFill>
                  <a:srgbClr val="000000"/>
                </a:solidFill>
                <a:ea typeface="宋体" panose="02010600030101010101" pitchFamily="2" charset="-122"/>
              </a:rPr>
              <a:t>        </a:t>
            </a:r>
            <a:r>
              <a:rPr lang="en-US" altLang="zh-CN" sz="2800" b="1" dirty="0">
                <a:solidFill>
                  <a:srgbClr val="000000"/>
                </a:solidFill>
              </a:rPr>
              <a:t>M(x) =1001      n =4</a:t>
            </a:r>
            <a:br>
              <a:rPr lang="en-US" altLang="zh-CN" sz="2800" b="1" dirty="0">
                <a:solidFill>
                  <a:srgbClr val="000000"/>
                </a:solidFill>
              </a:rPr>
            </a:br>
            <a:r>
              <a:rPr lang="en-US" altLang="zh-CN" sz="2800" b="1" dirty="0">
                <a:solidFill>
                  <a:srgbClr val="000000"/>
                </a:solidFill>
              </a:rPr>
              <a:t>        G(x) =x</a:t>
            </a:r>
            <a:r>
              <a:rPr lang="en-US" altLang="zh-CN" sz="2800" b="1" baseline="30000" dirty="0">
                <a:solidFill>
                  <a:srgbClr val="000000"/>
                </a:solidFill>
              </a:rPr>
              <a:t>3</a:t>
            </a:r>
            <a:r>
              <a:rPr lang="en-US" altLang="zh-CN" sz="2800" b="1" dirty="0">
                <a:solidFill>
                  <a:srgbClr val="000000"/>
                </a:solidFill>
              </a:rPr>
              <a:t>+x+1 =1011</a:t>
            </a:r>
            <a:br>
              <a:rPr lang="en-US" altLang="zh-CN" sz="2800" b="1" dirty="0">
                <a:solidFill>
                  <a:srgbClr val="000000"/>
                </a:solidFill>
              </a:rPr>
            </a:br>
            <a:r>
              <a:rPr lang="en-US" altLang="zh-CN" sz="2800" b="1" dirty="0">
                <a:solidFill>
                  <a:srgbClr val="000000"/>
                </a:solidFill>
              </a:rPr>
              <a:t>        k+1 =4      </a:t>
            </a:r>
            <a:r>
              <a:rPr lang="en-US" altLang="zh-CN" sz="2800" b="1" dirty="0">
                <a:solidFill>
                  <a:srgbClr val="A50021"/>
                </a:solidFill>
              </a:rPr>
              <a:t>k =3</a:t>
            </a:r>
            <a:br>
              <a:rPr lang="en-US" altLang="zh-CN" sz="2800" b="1" dirty="0">
                <a:solidFill>
                  <a:srgbClr val="000000"/>
                </a:solidFill>
              </a:rPr>
            </a:br>
            <a:r>
              <a:rPr lang="en-US" altLang="zh-CN" sz="2800" b="1" dirty="0">
                <a:solidFill>
                  <a:srgbClr val="000000"/>
                </a:solidFill>
              </a:rPr>
              <a:t>        M(x)</a:t>
            </a:r>
            <a:r>
              <a:rPr lang="en-US" altLang="zh-CN" sz="2800" b="1" dirty="0">
                <a:solidFill>
                  <a:srgbClr val="000000"/>
                </a:solidFill>
                <a:cs typeface="Times New Roman" panose="02020603050405020304" pitchFamily="18" charset="0"/>
              </a:rPr>
              <a:t>·</a:t>
            </a:r>
            <a:r>
              <a:rPr lang="en-US" altLang="zh-CN" sz="2800" b="1" dirty="0">
                <a:solidFill>
                  <a:srgbClr val="A50021"/>
                </a:solidFill>
                <a:cs typeface="Times New Roman" panose="02020603050405020304" pitchFamily="18" charset="0"/>
              </a:rPr>
              <a:t>x</a:t>
            </a:r>
            <a:r>
              <a:rPr lang="en-US" altLang="zh-CN" sz="2800" b="1" baseline="30000" dirty="0">
                <a:solidFill>
                  <a:srgbClr val="A50021"/>
                </a:solidFill>
                <a:cs typeface="Times New Roman" panose="02020603050405020304" pitchFamily="18" charset="0"/>
              </a:rPr>
              <a:t>3</a:t>
            </a:r>
            <a:r>
              <a:rPr lang="en-US" altLang="zh-CN" sz="2800" b="1" dirty="0">
                <a:solidFill>
                  <a:srgbClr val="000000"/>
                </a:solidFill>
                <a:cs typeface="Times New Roman" panose="02020603050405020304" pitchFamily="18" charset="0"/>
              </a:rPr>
              <a:t> =1001 </a:t>
            </a:r>
            <a:r>
              <a:rPr lang="en-US" altLang="zh-CN" sz="2800" b="1" dirty="0">
                <a:solidFill>
                  <a:srgbClr val="A50021"/>
                </a:solidFill>
                <a:cs typeface="Times New Roman" panose="02020603050405020304" pitchFamily="18" charset="0"/>
              </a:rPr>
              <a:t>000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M(x)·x</a:t>
            </a:r>
            <a:r>
              <a:rPr lang="en-US" altLang="zh-CN" sz="2800" b="1" baseline="30000" dirty="0">
                <a:solidFill>
                  <a:srgbClr val="000000"/>
                </a:solidFill>
                <a:cs typeface="Times New Roman" panose="02020603050405020304" pitchFamily="18" charset="0"/>
              </a:rPr>
              <a:t>3</a:t>
            </a:r>
            <a:r>
              <a:rPr lang="en-US" altLang="zh-CN" sz="2800" b="1" dirty="0">
                <a:solidFill>
                  <a:srgbClr val="000000"/>
                </a:solidFill>
                <a:cs typeface="Times New Roman" panose="02020603050405020304" pitchFamily="18" charset="0"/>
              </a:rPr>
              <a:t>/G(x) =1001 000/1011</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=1010+</a:t>
            </a:r>
            <a:r>
              <a:rPr lang="en-US" altLang="zh-CN" sz="2800" b="1" dirty="0">
                <a:solidFill>
                  <a:srgbClr val="A50021"/>
                </a:solidFill>
                <a:cs typeface="Times New Roman" panose="02020603050405020304" pitchFamily="18" charset="0"/>
              </a:rPr>
              <a:t>110</a:t>
            </a:r>
            <a:r>
              <a:rPr lang="en-US" altLang="zh-CN" sz="2800" b="1" dirty="0">
                <a:solidFill>
                  <a:srgbClr val="000000"/>
                </a:solidFill>
                <a:cs typeface="Times New Roman" panose="02020603050405020304" pitchFamily="18" charset="0"/>
              </a:rPr>
              <a:t>/1011      R(x) =</a:t>
            </a:r>
            <a:r>
              <a:rPr lang="en-US" altLang="zh-CN" sz="2800" b="1" dirty="0">
                <a:solidFill>
                  <a:srgbClr val="A50021"/>
                </a:solidFill>
                <a:cs typeface="Times New Roman" panose="02020603050405020304" pitchFamily="18" charset="0"/>
              </a:rPr>
              <a:t>110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M(x)·x</a:t>
            </a:r>
            <a:r>
              <a:rPr lang="en-US" altLang="zh-CN" sz="2800" b="1" baseline="30000" dirty="0">
                <a:solidFill>
                  <a:srgbClr val="000000"/>
                </a:solidFill>
                <a:cs typeface="Times New Roman" panose="02020603050405020304" pitchFamily="18" charset="0"/>
              </a:rPr>
              <a:t>3</a:t>
            </a:r>
            <a:r>
              <a:rPr lang="en-US" altLang="zh-CN" sz="2800" b="1" dirty="0">
                <a:solidFill>
                  <a:srgbClr val="000000"/>
                </a:solidFill>
                <a:cs typeface="Times New Roman" panose="02020603050405020304" pitchFamily="18" charset="0"/>
              </a:rPr>
              <a:t>+R(x) =1001 </a:t>
            </a:r>
            <a:r>
              <a:rPr lang="en-US" altLang="zh-CN" sz="2800" b="1" dirty="0">
                <a:solidFill>
                  <a:srgbClr val="A50021"/>
                </a:solidFill>
                <a:cs typeface="Times New Roman" panose="02020603050405020304" pitchFamily="18" charset="0"/>
              </a:rPr>
              <a:t>000</a:t>
            </a:r>
            <a:r>
              <a:rPr lang="en-US" altLang="zh-CN" sz="2800" b="1" dirty="0">
                <a:solidFill>
                  <a:srgbClr val="000000"/>
                </a:solidFill>
                <a:cs typeface="Times New Roman" panose="02020603050405020304" pitchFamily="18" charset="0"/>
              </a:rPr>
              <a:t>+110</a:t>
            </a:r>
            <a:br>
              <a:rPr lang="en-US" altLang="zh-CN" sz="2800" b="1" dirty="0">
                <a:solidFill>
                  <a:srgbClr val="000000"/>
                </a:solidFill>
                <a:cs typeface="Times New Roman" panose="02020603050405020304" pitchFamily="18" charset="0"/>
              </a:rPr>
            </a:br>
            <a:r>
              <a:rPr lang="en-US" altLang="zh-CN" sz="2800" b="1" dirty="0">
                <a:solidFill>
                  <a:srgbClr val="000000"/>
                </a:solidFill>
                <a:cs typeface="Times New Roman" panose="02020603050405020304" pitchFamily="18" charset="0"/>
              </a:rPr>
              <a:t>     =</a:t>
            </a:r>
            <a:r>
              <a:rPr lang="en-US" altLang="zh-CN" sz="2800" b="1" dirty="0">
                <a:solidFill>
                  <a:srgbClr val="800000"/>
                </a:solidFill>
                <a:cs typeface="Times New Roman" panose="02020603050405020304" pitchFamily="18" charset="0"/>
              </a:rPr>
              <a:t>1001 110</a:t>
            </a:r>
            <a:r>
              <a:rPr lang="en-US" altLang="zh-CN" sz="2800" b="1" dirty="0">
                <a:solidFill>
                  <a:srgbClr val="000000"/>
                </a:solidFill>
                <a:cs typeface="Times New Roman" panose="02020603050405020304" pitchFamily="18" charset="0"/>
              </a:rPr>
              <a:t> </a:t>
            </a:r>
            <a:r>
              <a:rPr lang="en-US" altLang="zh-CN" sz="2800" b="1" dirty="0">
                <a:solidFill>
                  <a:srgbClr val="A50021"/>
                </a:solidFill>
                <a:cs typeface="Times New Roman" panose="02020603050405020304" pitchFamily="18" charset="0"/>
              </a:rPr>
              <a:t>=CRC</a:t>
            </a:r>
            <a:r>
              <a:rPr lang="zh-CN" altLang="en-US" sz="2800" b="1" dirty="0">
                <a:solidFill>
                  <a:srgbClr val="A50021"/>
                </a:solidFill>
                <a:ea typeface="宋体" panose="02010600030101010101" pitchFamily="2" charset="-122"/>
                <a:cs typeface="Times New Roman" panose="02020603050405020304" pitchFamily="18" charset="0"/>
              </a:rPr>
              <a:t>码</a:t>
            </a:r>
            <a:br>
              <a:rPr lang="zh-CN" altLang="en-US" sz="2800" b="1" dirty="0">
                <a:solidFill>
                  <a:srgbClr val="A50021"/>
                </a:solidFill>
                <a:ea typeface="宋体" panose="02010600030101010101" pitchFamily="2" charset="-122"/>
                <a:cs typeface="Times New Roman" panose="02020603050405020304" pitchFamily="18" charset="0"/>
              </a:rPr>
            </a:br>
            <a:r>
              <a:rPr lang="zh-CN" altLang="en-US" sz="2800" b="1" dirty="0">
                <a:solidFill>
                  <a:srgbClr val="A50021"/>
                </a:solidFill>
                <a:ea typeface="宋体" panose="02010600030101010101" pitchFamily="2" charset="-122"/>
                <a:cs typeface="Times New Roman" panose="02020603050405020304" pitchFamily="18" charset="0"/>
              </a:rPr>
              <a:t>        </a:t>
            </a:r>
            <a:r>
              <a:rPr lang="zh-CN" altLang="en-US" sz="2800" b="1" dirty="0">
                <a:solidFill>
                  <a:srgbClr val="000000"/>
                </a:solidFill>
                <a:ea typeface="宋体" panose="02010600030101010101" pitchFamily="2" charset="-122"/>
                <a:cs typeface="Times New Roman" panose="02020603050405020304" pitchFamily="18" charset="0"/>
              </a:rPr>
              <a:t>由于码制和生成多项式均与教材上的例题</a:t>
            </a:r>
            <a:r>
              <a:rPr lang="en-US" altLang="zh-CN" sz="2800" b="1" dirty="0">
                <a:solidFill>
                  <a:srgbClr val="000000"/>
                </a:solidFill>
                <a:ea typeface="宋体" panose="02010600030101010101" pitchFamily="2" charset="-122"/>
                <a:cs typeface="Times New Roman" panose="02020603050405020304" pitchFamily="18" charset="0"/>
              </a:rPr>
              <a:t>4.15</a:t>
            </a:r>
            <a:r>
              <a:rPr lang="zh-CN" altLang="en-US" sz="2800" b="1" dirty="0">
                <a:solidFill>
                  <a:srgbClr val="800000"/>
                </a:solidFill>
                <a:ea typeface="宋体" panose="02010600030101010101" pitchFamily="2" charset="-122"/>
              </a:rPr>
              <a:t>相同</a:t>
            </a:r>
            <a:r>
              <a:rPr lang="zh-CN" altLang="en-US" sz="2800" b="1" dirty="0">
                <a:solidFill>
                  <a:srgbClr val="000000"/>
                </a:solidFill>
                <a:ea typeface="宋体" panose="02010600030101010101" pitchFamily="2" charset="-122"/>
              </a:rPr>
              <a:t>，故此（</a:t>
            </a:r>
            <a:r>
              <a:rPr lang="en-US" altLang="zh-CN" sz="2800" b="1" dirty="0">
                <a:solidFill>
                  <a:srgbClr val="000000"/>
                </a:solidFill>
              </a:rPr>
              <a:t>7</a:t>
            </a:r>
            <a:r>
              <a:rPr lang="zh-CN" altLang="en-US" sz="2800" b="1" dirty="0">
                <a:solidFill>
                  <a:srgbClr val="000000"/>
                </a:solidFill>
                <a:ea typeface="宋体" panose="02010600030101010101" pitchFamily="2" charset="-122"/>
              </a:rPr>
              <a:t>，</a:t>
            </a:r>
            <a:r>
              <a:rPr lang="en-US" altLang="zh-CN" sz="2800" b="1" dirty="0">
                <a:solidFill>
                  <a:srgbClr val="000000"/>
                </a:solidFill>
              </a:rPr>
              <a:t>4</a:t>
            </a:r>
            <a:r>
              <a:rPr lang="zh-CN" altLang="en-US" sz="2800" b="1" dirty="0">
                <a:solidFill>
                  <a:srgbClr val="000000"/>
                </a:solidFill>
                <a:ea typeface="宋体" panose="02010600030101010101" pitchFamily="2" charset="-122"/>
              </a:rPr>
              <a:t>）码的</a:t>
            </a:r>
            <a:r>
              <a:rPr lang="zh-CN" altLang="en-US" sz="2800" b="1" dirty="0">
                <a:solidFill>
                  <a:srgbClr val="800000"/>
                </a:solidFill>
                <a:ea typeface="宋体" panose="02010600030101010101" pitchFamily="2" charset="-122"/>
              </a:rPr>
              <a:t>出错模式</a:t>
            </a:r>
            <a:r>
              <a:rPr lang="zh-CN" altLang="en-US" sz="2800" b="1" dirty="0">
                <a:solidFill>
                  <a:srgbClr val="000000"/>
                </a:solidFill>
                <a:ea typeface="宋体" panose="02010600030101010101" pitchFamily="2" charset="-122"/>
              </a:rPr>
              <a:t>同表</a:t>
            </a:r>
            <a:r>
              <a:rPr lang="en-US" altLang="zh-CN" sz="2800" b="1" dirty="0">
                <a:solidFill>
                  <a:srgbClr val="000000"/>
                </a:solidFill>
              </a:rPr>
              <a:t>4.6</a:t>
            </a:r>
            <a:r>
              <a:rPr lang="zh-CN" altLang="en-US" sz="2800" b="1" dirty="0">
                <a:solidFill>
                  <a:srgbClr val="000000"/>
                </a:solidFill>
                <a:ea typeface="宋体" panose="02010600030101010101" pitchFamily="2" charset="-122"/>
              </a:rPr>
              <a:t>。</a:t>
            </a:r>
            <a:endParaRPr lang="zh-CN" altLang="en-US" sz="2800" b="1" dirty="0">
              <a:solidFill>
                <a:srgbClr val="000000"/>
              </a:solidFill>
              <a:ea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225550" y="596900"/>
            <a:ext cx="7696200" cy="762000"/>
          </a:xfrm>
        </p:spPr>
        <p:txBody>
          <a:bodyPr/>
          <a:lstStyle/>
          <a:p>
            <a:r>
              <a:rPr kumimoji="1" lang="zh-CN" altLang="en-US"/>
              <a:t>单体多字系统</a:t>
            </a:r>
            <a:endParaRPr lang="zh-CN" altLang="en-US"/>
          </a:p>
        </p:txBody>
      </p:sp>
      <p:sp>
        <p:nvSpPr>
          <p:cNvPr id="155651" name="Rectangle 3"/>
          <p:cNvSpPr>
            <a:spLocks noGrp="1" noChangeArrowheads="1"/>
          </p:cNvSpPr>
          <p:nvPr>
            <p:ph type="body" idx="1"/>
          </p:nvPr>
        </p:nvSpPr>
        <p:spPr>
          <a:xfrm>
            <a:off x="609600" y="1728788"/>
            <a:ext cx="8001000" cy="3694112"/>
          </a:xfrm>
          <a:solidFill>
            <a:schemeClr val="bg1"/>
          </a:solidFill>
          <a:ln>
            <a:solidFill>
              <a:srgbClr val="2709BB"/>
            </a:solidFill>
            <a:miter lim="800000"/>
          </a:ln>
        </p:spPr>
        <p:txBody>
          <a:bodyPr/>
          <a:lstStyle/>
          <a:p>
            <a:pPr algn="just"/>
            <a:r>
              <a:rPr kumimoji="1" lang="zh-CN" altLang="en-US"/>
              <a:t>由于程序和数据在存储体内是连续存放的，因此</a:t>
            </a:r>
            <a:r>
              <a:rPr kumimoji="1" lang="en-US" altLang="zh-CN"/>
              <a:t>CPU</a:t>
            </a:r>
            <a:r>
              <a:rPr kumimoji="1" lang="zh-CN" altLang="en-US"/>
              <a:t>访存取出的信息也是连续的</a:t>
            </a:r>
            <a:endParaRPr kumimoji="1" lang="en-US" altLang="zh-CN"/>
          </a:p>
          <a:p>
            <a:pPr algn="just"/>
            <a:r>
              <a:rPr kumimoji="1" lang="zh-CN" altLang="en-US"/>
              <a:t>如果可以在一个存取周期内，从同一地址取出</a:t>
            </a:r>
            <a:r>
              <a:rPr kumimoji="1" lang="en-US" altLang="zh-CN"/>
              <a:t>4</a:t>
            </a:r>
            <a:r>
              <a:rPr kumimoji="1" lang="zh-CN" altLang="en-US"/>
              <a:t>条指令，然后再逐条将指令送至</a:t>
            </a:r>
            <a:r>
              <a:rPr kumimoji="1" lang="en-US" altLang="zh-CN"/>
              <a:t>CPU</a:t>
            </a:r>
            <a:r>
              <a:rPr kumimoji="1" lang="zh-CN" altLang="en-US"/>
              <a:t>执行，也即每隔四分之一存取周期，主存向</a:t>
            </a:r>
            <a:r>
              <a:rPr kumimoji="1" lang="en-US" altLang="zh-CN"/>
              <a:t>CPU</a:t>
            </a:r>
            <a:r>
              <a:rPr kumimoji="1" lang="zh-CN" altLang="en-US"/>
              <a:t>送一条指令</a:t>
            </a:r>
            <a:endParaRPr kumimoji="1" lang="en-US" altLang="zh-CN"/>
          </a:p>
          <a:p>
            <a:pPr algn="just"/>
            <a:r>
              <a:rPr kumimoji="1" lang="zh-CN" altLang="en-US"/>
              <a:t>这样显然增大了存储器的带宽，提高了单体存储器的工作速度。</a:t>
            </a:r>
            <a:endParaRPr lang="zh-CN" altLang="en-US"/>
          </a:p>
        </p:txBody>
      </p:sp>
      <p:sp>
        <p:nvSpPr>
          <p:cNvPr id="169989"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bg/>
                                          </p:spTgt>
                                        </p:tgtEl>
                                        <p:attrNameLst>
                                          <p:attrName>style.visibility</p:attrName>
                                        </p:attrNameLst>
                                      </p:cBhvr>
                                      <p:to>
                                        <p:strVal val="visible"/>
                                      </p:to>
                                    </p:set>
                                    <p:animEffect transition="in" filter="blinds(horizontal)">
                                      <p:cBhvr>
                                        <p:cTn id="7" dur="500"/>
                                        <p:tgtEl>
                                          <p:spTgt spid="15565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10" dur="500"/>
                                        <p:tgtEl>
                                          <p:spTgt spid="1556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5" dur="500"/>
                                        <p:tgtEl>
                                          <p:spTgt spid="15565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20"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171575" y="614363"/>
            <a:ext cx="7456488" cy="762000"/>
          </a:xfrm>
        </p:spPr>
        <p:txBody>
          <a:bodyPr/>
          <a:lstStyle/>
          <a:p>
            <a:r>
              <a:rPr kumimoji="1" lang="zh-CN" altLang="en-US"/>
              <a:t>单体多字系统</a:t>
            </a:r>
            <a:endParaRPr lang="zh-CN" altLang="en-US"/>
          </a:p>
        </p:txBody>
      </p:sp>
      <p:grpSp>
        <p:nvGrpSpPr>
          <p:cNvPr id="171011" name="Group 7"/>
          <p:cNvGrpSpPr/>
          <p:nvPr/>
        </p:nvGrpSpPr>
        <p:grpSpPr bwMode="auto">
          <a:xfrm>
            <a:off x="1419225" y="2314575"/>
            <a:ext cx="7094538" cy="3302000"/>
            <a:chOff x="811" y="2120"/>
            <a:chExt cx="4469" cy="2080"/>
          </a:xfrm>
        </p:grpSpPr>
        <p:sp>
          <p:nvSpPr>
            <p:cNvPr id="171014" name="Rectangle 8"/>
            <p:cNvSpPr>
              <a:spLocks noChangeArrowheads="1"/>
            </p:cNvSpPr>
            <p:nvPr/>
          </p:nvSpPr>
          <p:spPr bwMode="auto">
            <a:xfrm>
              <a:off x="822" y="2491"/>
              <a:ext cx="290" cy="136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15" name="Rectangle 9"/>
            <p:cNvSpPr>
              <a:spLocks noChangeArrowheads="1"/>
            </p:cNvSpPr>
            <p:nvPr/>
          </p:nvSpPr>
          <p:spPr bwMode="auto">
            <a:xfrm>
              <a:off x="1546" y="2780"/>
              <a:ext cx="627" cy="28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16" name="Text Box 10"/>
            <p:cNvSpPr txBox="1">
              <a:spLocks noChangeArrowheads="1"/>
            </p:cNvSpPr>
            <p:nvPr/>
          </p:nvSpPr>
          <p:spPr bwMode="auto">
            <a:xfrm>
              <a:off x="1594" y="277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W</a:t>
              </a:r>
              <a:r>
                <a:rPr kumimoji="1" lang="zh-CN" altLang="en-US" sz="2400" b="1">
                  <a:latin typeface="Times New Roman" panose="02020603050405020304" pitchFamily="18" charset="0"/>
                </a:rPr>
                <a:t>位</a:t>
              </a:r>
              <a:endParaRPr kumimoji="1" lang="zh-CN" altLang="en-US" sz="2400" b="1">
                <a:latin typeface="Times New Roman" panose="02020603050405020304" pitchFamily="18" charset="0"/>
              </a:endParaRPr>
            </a:p>
          </p:txBody>
        </p:sp>
        <p:sp>
          <p:nvSpPr>
            <p:cNvPr id="171017" name="Rectangle 11"/>
            <p:cNvSpPr>
              <a:spLocks noChangeArrowheads="1"/>
            </p:cNvSpPr>
            <p:nvPr/>
          </p:nvSpPr>
          <p:spPr bwMode="auto">
            <a:xfrm>
              <a:off x="2173" y="2780"/>
              <a:ext cx="628" cy="28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18" name="Text Box 12"/>
            <p:cNvSpPr txBox="1">
              <a:spLocks noChangeArrowheads="1"/>
            </p:cNvSpPr>
            <p:nvPr/>
          </p:nvSpPr>
          <p:spPr bwMode="auto">
            <a:xfrm>
              <a:off x="2221" y="277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W</a:t>
              </a:r>
              <a:r>
                <a:rPr kumimoji="1" lang="zh-CN" altLang="en-US" sz="2400" b="1">
                  <a:latin typeface="Times New Roman" panose="02020603050405020304" pitchFamily="18" charset="0"/>
                </a:rPr>
                <a:t>位</a:t>
              </a:r>
              <a:endParaRPr kumimoji="1" lang="zh-CN" altLang="en-US" sz="2400" b="1">
                <a:latin typeface="Times New Roman" panose="02020603050405020304" pitchFamily="18" charset="0"/>
              </a:endParaRPr>
            </a:p>
          </p:txBody>
        </p:sp>
        <p:sp>
          <p:nvSpPr>
            <p:cNvPr id="171019" name="Rectangle 13"/>
            <p:cNvSpPr>
              <a:spLocks noChangeArrowheads="1"/>
            </p:cNvSpPr>
            <p:nvPr/>
          </p:nvSpPr>
          <p:spPr bwMode="auto">
            <a:xfrm>
              <a:off x="2801" y="2780"/>
              <a:ext cx="627" cy="28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0" name="Text Box 14"/>
            <p:cNvSpPr txBox="1">
              <a:spLocks noChangeArrowheads="1"/>
            </p:cNvSpPr>
            <p:nvPr/>
          </p:nvSpPr>
          <p:spPr bwMode="auto">
            <a:xfrm>
              <a:off x="2849" y="277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W</a:t>
              </a:r>
              <a:r>
                <a:rPr kumimoji="1" lang="zh-CN" altLang="en-US" sz="2400" b="1">
                  <a:latin typeface="Times New Roman" panose="02020603050405020304" pitchFamily="18" charset="0"/>
                </a:rPr>
                <a:t>位</a:t>
              </a:r>
              <a:endParaRPr kumimoji="1" lang="zh-CN" altLang="en-US" sz="2400" b="1">
                <a:latin typeface="Times New Roman" panose="02020603050405020304" pitchFamily="18" charset="0"/>
              </a:endParaRPr>
            </a:p>
          </p:txBody>
        </p:sp>
        <p:sp>
          <p:nvSpPr>
            <p:cNvPr id="171021" name="Rectangle 15"/>
            <p:cNvSpPr>
              <a:spLocks noChangeArrowheads="1"/>
            </p:cNvSpPr>
            <p:nvPr/>
          </p:nvSpPr>
          <p:spPr bwMode="auto">
            <a:xfrm>
              <a:off x="3428" y="2780"/>
              <a:ext cx="627" cy="28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2" name="Text Box 16"/>
            <p:cNvSpPr txBox="1">
              <a:spLocks noChangeArrowheads="1"/>
            </p:cNvSpPr>
            <p:nvPr/>
          </p:nvSpPr>
          <p:spPr bwMode="auto">
            <a:xfrm>
              <a:off x="3476" y="277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W</a:t>
              </a:r>
              <a:r>
                <a:rPr kumimoji="1" lang="zh-CN" altLang="en-US" sz="2400" b="1">
                  <a:latin typeface="Times New Roman" panose="02020603050405020304" pitchFamily="18" charset="0"/>
                </a:rPr>
                <a:t>位</a:t>
              </a:r>
              <a:endParaRPr kumimoji="1" lang="zh-CN" altLang="en-US" sz="2400" b="1">
                <a:latin typeface="Times New Roman" panose="02020603050405020304" pitchFamily="18" charset="0"/>
              </a:endParaRPr>
            </a:p>
          </p:txBody>
        </p:sp>
        <p:sp>
          <p:nvSpPr>
            <p:cNvPr id="171023" name="Rectangle 17"/>
            <p:cNvSpPr>
              <a:spLocks noChangeArrowheads="1"/>
            </p:cNvSpPr>
            <p:nvPr/>
          </p:nvSpPr>
          <p:spPr bwMode="auto">
            <a:xfrm>
              <a:off x="2511" y="2120"/>
              <a:ext cx="627" cy="28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4" name="Text Box 18"/>
            <p:cNvSpPr txBox="1">
              <a:spLocks noChangeArrowheads="1"/>
            </p:cNvSpPr>
            <p:nvPr/>
          </p:nvSpPr>
          <p:spPr bwMode="auto">
            <a:xfrm>
              <a:off x="2559" y="2137"/>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W</a:t>
              </a:r>
              <a:r>
                <a:rPr kumimoji="1" lang="zh-CN" altLang="en-US" sz="2400" b="1">
                  <a:latin typeface="Times New Roman" panose="02020603050405020304" pitchFamily="18" charset="0"/>
                </a:rPr>
                <a:t>位</a:t>
              </a:r>
              <a:endParaRPr kumimoji="1" lang="zh-CN" altLang="en-US" sz="2400" b="1">
                <a:latin typeface="Times New Roman" panose="02020603050405020304" pitchFamily="18" charset="0"/>
              </a:endParaRPr>
            </a:p>
          </p:txBody>
        </p:sp>
        <p:grpSp>
          <p:nvGrpSpPr>
            <p:cNvPr id="171025" name="Group 19"/>
            <p:cNvGrpSpPr/>
            <p:nvPr/>
          </p:nvGrpSpPr>
          <p:grpSpPr bwMode="auto">
            <a:xfrm>
              <a:off x="1546" y="3358"/>
              <a:ext cx="2509" cy="289"/>
              <a:chOff x="2256" y="2928"/>
              <a:chExt cx="2496" cy="336"/>
            </a:xfrm>
          </p:grpSpPr>
          <p:sp>
            <p:nvSpPr>
              <p:cNvPr id="171048" name="Rectangle 20"/>
              <p:cNvSpPr>
                <a:spLocks noChangeArrowheads="1"/>
              </p:cNvSpPr>
              <p:nvPr/>
            </p:nvSpPr>
            <p:spPr bwMode="auto">
              <a:xfrm>
                <a:off x="2256" y="2928"/>
                <a:ext cx="2496" cy="33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49" name="Line 21"/>
              <p:cNvSpPr>
                <a:spLocks noChangeShapeType="1"/>
              </p:cNvSpPr>
              <p:nvPr/>
            </p:nvSpPr>
            <p:spPr bwMode="auto">
              <a:xfrm>
                <a:off x="2880" y="2928"/>
                <a:ext cx="0" cy="336"/>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71050" name="Line 22"/>
              <p:cNvSpPr>
                <a:spLocks noChangeShapeType="1"/>
              </p:cNvSpPr>
              <p:nvPr/>
            </p:nvSpPr>
            <p:spPr bwMode="auto">
              <a:xfrm>
                <a:off x="3504" y="2928"/>
                <a:ext cx="0" cy="336"/>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71051" name="Line 23"/>
              <p:cNvSpPr>
                <a:spLocks noChangeShapeType="1"/>
              </p:cNvSpPr>
              <p:nvPr/>
            </p:nvSpPr>
            <p:spPr bwMode="auto">
              <a:xfrm>
                <a:off x="4128" y="2928"/>
                <a:ext cx="0" cy="336"/>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71026" name="AutoShape 24"/>
            <p:cNvSpPr/>
            <p:nvPr/>
          </p:nvSpPr>
          <p:spPr bwMode="auto">
            <a:xfrm rot="5400000">
              <a:off x="1777" y="2385"/>
              <a:ext cx="166" cy="626"/>
            </a:xfrm>
            <a:prstGeom prst="leftBrace">
              <a:avLst>
                <a:gd name="adj1" fmla="val 31426"/>
                <a:gd name="adj2" fmla="val 50157"/>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7" name="AutoShape 25"/>
            <p:cNvSpPr/>
            <p:nvPr/>
          </p:nvSpPr>
          <p:spPr bwMode="auto">
            <a:xfrm rot="5400000">
              <a:off x="2404" y="2385"/>
              <a:ext cx="166" cy="626"/>
            </a:xfrm>
            <a:prstGeom prst="leftBrace">
              <a:avLst>
                <a:gd name="adj1" fmla="val 31426"/>
                <a:gd name="adj2" fmla="val 50157"/>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8" name="AutoShape 26"/>
            <p:cNvSpPr/>
            <p:nvPr/>
          </p:nvSpPr>
          <p:spPr bwMode="auto">
            <a:xfrm rot="5400000">
              <a:off x="3032" y="2384"/>
              <a:ext cx="166" cy="627"/>
            </a:xfrm>
            <a:prstGeom prst="leftBrace">
              <a:avLst>
                <a:gd name="adj1" fmla="val 31476"/>
                <a:gd name="adj2" fmla="val 50157"/>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29" name="AutoShape 27"/>
            <p:cNvSpPr/>
            <p:nvPr/>
          </p:nvSpPr>
          <p:spPr bwMode="auto">
            <a:xfrm rot="5400000">
              <a:off x="3659" y="2384"/>
              <a:ext cx="166" cy="626"/>
            </a:xfrm>
            <a:prstGeom prst="leftBrace">
              <a:avLst>
                <a:gd name="adj1" fmla="val 31426"/>
                <a:gd name="adj2" fmla="val 50157"/>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30" name="Line 28"/>
            <p:cNvSpPr>
              <a:spLocks noChangeShapeType="1"/>
            </p:cNvSpPr>
            <p:nvPr/>
          </p:nvSpPr>
          <p:spPr bwMode="auto">
            <a:xfrm flipV="1">
              <a:off x="1835" y="2409"/>
              <a:ext cx="676" cy="206"/>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1" name="Line 29"/>
            <p:cNvSpPr>
              <a:spLocks noChangeShapeType="1"/>
            </p:cNvSpPr>
            <p:nvPr/>
          </p:nvSpPr>
          <p:spPr bwMode="auto">
            <a:xfrm flipH="1" flipV="1">
              <a:off x="3138" y="2409"/>
              <a:ext cx="627" cy="165"/>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2" name="Line 30"/>
            <p:cNvSpPr>
              <a:spLocks noChangeShapeType="1"/>
            </p:cNvSpPr>
            <p:nvPr/>
          </p:nvSpPr>
          <p:spPr bwMode="auto">
            <a:xfrm flipV="1">
              <a:off x="2463" y="2409"/>
              <a:ext cx="289" cy="206"/>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3" name="Line 31"/>
            <p:cNvSpPr>
              <a:spLocks noChangeShapeType="1"/>
            </p:cNvSpPr>
            <p:nvPr/>
          </p:nvSpPr>
          <p:spPr bwMode="auto">
            <a:xfrm flipH="1" flipV="1">
              <a:off x="2897" y="2409"/>
              <a:ext cx="193" cy="206"/>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4" name="Rectangle 32"/>
            <p:cNvSpPr>
              <a:spLocks noChangeArrowheads="1"/>
            </p:cNvSpPr>
            <p:nvPr/>
          </p:nvSpPr>
          <p:spPr bwMode="auto">
            <a:xfrm>
              <a:off x="2028" y="3936"/>
              <a:ext cx="1593" cy="24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035" name="Text Box 33"/>
            <p:cNvSpPr txBox="1">
              <a:spLocks noChangeArrowheads="1"/>
            </p:cNvSpPr>
            <p:nvPr/>
          </p:nvSpPr>
          <p:spPr bwMode="auto">
            <a:xfrm>
              <a:off x="2268" y="3912"/>
              <a:ext cx="10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地址寄存器</a:t>
              </a:r>
              <a:endParaRPr kumimoji="1" lang="zh-CN" altLang="en-US" sz="2400" b="1">
                <a:latin typeface="Times New Roman" panose="02020603050405020304" pitchFamily="18" charset="0"/>
              </a:endParaRPr>
            </a:p>
          </p:txBody>
        </p:sp>
        <p:sp>
          <p:nvSpPr>
            <p:cNvPr id="171036" name="Text Box 34"/>
            <p:cNvSpPr txBox="1">
              <a:spLocks noChangeArrowheads="1"/>
            </p:cNvSpPr>
            <p:nvPr/>
          </p:nvSpPr>
          <p:spPr bwMode="auto">
            <a:xfrm>
              <a:off x="811" y="2544"/>
              <a:ext cx="349"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主存控制部件</a:t>
              </a:r>
              <a:endParaRPr kumimoji="1" lang="zh-CN" altLang="en-US" sz="2400" b="1">
                <a:latin typeface="Times New Roman" panose="02020603050405020304" pitchFamily="18" charset="0"/>
              </a:endParaRPr>
            </a:p>
          </p:txBody>
        </p:sp>
        <p:sp>
          <p:nvSpPr>
            <p:cNvPr id="171037" name="Line 35"/>
            <p:cNvSpPr>
              <a:spLocks noChangeShapeType="1"/>
            </p:cNvSpPr>
            <p:nvPr/>
          </p:nvSpPr>
          <p:spPr bwMode="auto">
            <a:xfrm>
              <a:off x="1112" y="2904"/>
              <a:ext cx="434"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8" name="Line 36"/>
            <p:cNvSpPr>
              <a:spLocks noChangeShapeType="1"/>
            </p:cNvSpPr>
            <p:nvPr/>
          </p:nvSpPr>
          <p:spPr bwMode="auto">
            <a:xfrm flipV="1">
              <a:off x="2270" y="3647"/>
              <a:ext cx="0" cy="289"/>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39" name="Line 37"/>
            <p:cNvSpPr>
              <a:spLocks noChangeShapeType="1"/>
            </p:cNvSpPr>
            <p:nvPr/>
          </p:nvSpPr>
          <p:spPr bwMode="auto">
            <a:xfrm flipV="1">
              <a:off x="1787" y="3069"/>
              <a:ext cx="0" cy="289"/>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40" name="Line 38"/>
            <p:cNvSpPr>
              <a:spLocks noChangeShapeType="1"/>
            </p:cNvSpPr>
            <p:nvPr/>
          </p:nvSpPr>
          <p:spPr bwMode="auto">
            <a:xfrm flipV="1">
              <a:off x="3717" y="3069"/>
              <a:ext cx="0" cy="289"/>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41" name="Line 39"/>
            <p:cNvSpPr>
              <a:spLocks noChangeShapeType="1"/>
            </p:cNvSpPr>
            <p:nvPr/>
          </p:nvSpPr>
          <p:spPr bwMode="auto">
            <a:xfrm flipV="1">
              <a:off x="3283" y="3647"/>
              <a:ext cx="0" cy="289"/>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42" name="Text Box 40"/>
            <p:cNvSpPr txBox="1">
              <a:spLocks noChangeArrowheads="1"/>
            </p:cNvSpPr>
            <p:nvPr/>
          </p:nvSpPr>
          <p:spPr bwMode="auto">
            <a:xfrm>
              <a:off x="2366" y="3581"/>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 . . . .</a:t>
              </a:r>
              <a:endParaRPr kumimoji="1" lang="en-US" altLang="zh-CN" sz="3200" b="1">
                <a:latin typeface="Times New Roman" panose="02020603050405020304" pitchFamily="18" charset="0"/>
              </a:endParaRPr>
            </a:p>
          </p:txBody>
        </p:sp>
        <p:sp>
          <p:nvSpPr>
            <p:cNvPr id="171043" name="Text Box 41"/>
            <p:cNvSpPr txBox="1">
              <a:spLocks noChangeArrowheads="1"/>
            </p:cNvSpPr>
            <p:nvPr/>
          </p:nvSpPr>
          <p:spPr bwMode="auto">
            <a:xfrm>
              <a:off x="2366" y="3003"/>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 . . . .</a:t>
              </a:r>
              <a:endParaRPr kumimoji="1" lang="en-US" altLang="zh-CN" sz="3200" b="1">
                <a:latin typeface="Times New Roman" panose="02020603050405020304" pitchFamily="18" charset="0"/>
              </a:endParaRPr>
            </a:p>
          </p:txBody>
        </p:sp>
        <p:sp>
          <p:nvSpPr>
            <p:cNvPr id="171044" name="Freeform 42"/>
            <p:cNvSpPr/>
            <p:nvPr/>
          </p:nvSpPr>
          <p:spPr bwMode="auto">
            <a:xfrm>
              <a:off x="967" y="3853"/>
              <a:ext cx="1061" cy="207"/>
            </a:xfrm>
            <a:custGeom>
              <a:avLst/>
              <a:gdLst>
                <a:gd name="T0" fmla="*/ 0 w 1056"/>
                <a:gd name="T1" fmla="*/ 0 h 240"/>
                <a:gd name="T2" fmla="*/ 0 w 1056"/>
                <a:gd name="T3" fmla="*/ 14 h 240"/>
                <a:gd name="T4" fmla="*/ 1151 w 1056"/>
                <a:gd name="T5" fmla="*/ 14 h 240"/>
                <a:gd name="T6" fmla="*/ 0 60000 65536"/>
                <a:gd name="T7" fmla="*/ 0 60000 65536"/>
                <a:gd name="T8" fmla="*/ 0 60000 65536"/>
                <a:gd name="T9" fmla="*/ 0 w 1056"/>
                <a:gd name="T10" fmla="*/ 0 h 240"/>
                <a:gd name="T11" fmla="*/ 1056 w 1056"/>
                <a:gd name="T12" fmla="*/ 240 h 240"/>
              </a:gdLst>
              <a:ahLst/>
              <a:cxnLst>
                <a:cxn ang="T6">
                  <a:pos x="T0" y="T1"/>
                </a:cxn>
                <a:cxn ang="T7">
                  <a:pos x="T2" y="T3"/>
                </a:cxn>
                <a:cxn ang="T8">
                  <a:pos x="T4" y="T5"/>
                </a:cxn>
              </a:cxnLst>
              <a:rect l="T9" t="T10" r="T11" b="T12"/>
              <a:pathLst>
                <a:path w="1056" h="240">
                  <a:moveTo>
                    <a:pt x="0" y="0"/>
                  </a:moveTo>
                  <a:lnTo>
                    <a:pt x="0" y="240"/>
                  </a:lnTo>
                  <a:lnTo>
                    <a:pt x="1056" y="240"/>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1045" name="Text Box 43"/>
            <p:cNvSpPr txBox="1">
              <a:spLocks noChangeArrowheads="1"/>
            </p:cNvSpPr>
            <p:nvPr/>
          </p:nvSpPr>
          <p:spPr bwMode="auto">
            <a:xfrm>
              <a:off x="3504" y="2173"/>
              <a:ext cx="1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单字长寄存器 </a:t>
              </a:r>
              <a:endParaRPr kumimoji="1" lang="zh-CN" altLang="en-US" sz="2400" b="1">
                <a:latin typeface="Times New Roman" panose="02020603050405020304" pitchFamily="18" charset="0"/>
              </a:endParaRPr>
            </a:p>
          </p:txBody>
        </p:sp>
        <p:sp>
          <p:nvSpPr>
            <p:cNvPr id="171046" name="Text Box 44"/>
            <p:cNvSpPr txBox="1">
              <a:spLocks noChangeArrowheads="1"/>
            </p:cNvSpPr>
            <p:nvPr/>
          </p:nvSpPr>
          <p:spPr bwMode="auto">
            <a:xfrm>
              <a:off x="4151" y="2792"/>
              <a:ext cx="11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数据寄存器 </a:t>
              </a:r>
              <a:endParaRPr kumimoji="1" lang="zh-CN" altLang="en-US" sz="2400" b="1">
                <a:latin typeface="Times New Roman" panose="02020603050405020304" pitchFamily="18" charset="0"/>
              </a:endParaRPr>
            </a:p>
          </p:txBody>
        </p:sp>
        <p:sp>
          <p:nvSpPr>
            <p:cNvPr id="171047" name="Text Box 45"/>
            <p:cNvSpPr txBox="1">
              <a:spLocks noChangeArrowheads="1"/>
            </p:cNvSpPr>
            <p:nvPr/>
          </p:nvSpPr>
          <p:spPr bwMode="auto">
            <a:xfrm>
              <a:off x="4151" y="3412"/>
              <a:ext cx="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存储体 </a:t>
              </a:r>
              <a:endParaRPr kumimoji="1" lang="zh-CN" altLang="en-US" sz="2400" b="1">
                <a:latin typeface="Times New Roman" panose="02020603050405020304" pitchFamily="18" charset="0"/>
              </a:endParaRPr>
            </a:p>
          </p:txBody>
        </p:sp>
      </p:grpSp>
      <p:sp>
        <p:nvSpPr>
          <p:cNvPr id="171013" name="矩形 42"/>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222375" y="606425"/>
            <a:ext cx="7070725" cy="769938"/>
          </a:xfrm>
        </p:spPr>
        <p:txBody>
          <a:bodyPr/>
          <a:lstStyle/>
          <a:p>
            <a:r>
              <a:rPr kumimoji="1" lang="zh-CN" altLang="en-US"/>
              <a:t>多体并行系统</a:t>
            </a:r>
            <a:endParaRPr lang="zh-CN" altLang="en-US"/>
          </a:p>
        </p:txBody>
      </p:sp>
      <p:sp>
        <p:nvSpPr>
          <p:cNvPr id="156675" name="Rectangle 3"/>
          <p:cNvSpPr>
            <a:spLocks noGrp="1" noChangeArrowheads="1"/>
          </p:cNvSpPr>
          <p:nvPr>
            <p:ph type="body" idx="1"/>
          </p:nvPr>
        </p:nvSpPr>
        <p:spPr>
          <a:xfrm>
            <a:off x="685800" y="1530350"/>
            <a:ext cx="8001000" cy="4371975"/>
          </a:xfrm>
          <a:solidFill>
            <a:schemeClr val="bg1"/>
          </a:solidFill>
          <a:ln>
            <a:solidFill>
              <a:srgbClr val="2709BB"/>
            </a:solidFill>
            <a:miter lim="800000"/>
          </a:ln>
        </p:spPr>
        <p:txBody>
          <a:bodyPr/>
          <a:lstStyle/>
          <a:p>
            <a:pPr algn="just"/>
            <a:r>
              <a:rPr kumimoji="1" lang="zh-CN" altLang="en-US"/>
              <a:t>多体并行系统就是采用多体模块组成的存储器。</a:t>
            </a:r>
            <a:endParaRPr kumimoji="1" lang="en-US" altLang="zh-CN"/>
          </a:p>
          <a:p>
            <a:pPr algn="just"/>
            <a:r>
              <a:rPr kumimoji="1" lang="zh-CN" altLang="en-US"/>
              <a:t>每个模块有相同的容量和存取速度，各模块各自都有独立的地址寄存器、地址译码器、驱动电路和读写电路，它们能并行工作，又能交叉工作。</a:t>
            </a:r>
            <a:endParaRPr kumimoji="1" lang="en-US" altLang="zh-CN"/>
          </a:p>
          <a:p>
            <a:pPr algn="just"/>
            <a:r>
              <a:rPr kumimoji="1" lang="zh-CN" altLang="en-US"/>
              <a:t>并行工作即同时访问</a:t>
            </a:r>
            <a:r>
              <a:rPr kumimoji="1" lang="en-US" altLang="zh-CN"/>
              <a:t>N</a:t>
            </a:r>
            <a:r>
              <a:rPr kumimoji="1" lang="zh-CN" altLang="en-US"/>
              <a:t>个模块，同时启动，同时读出，完全并行地工作。</a:t>
            </a:r>
            <a:endParaRPr kumimoji="1" lang="en-US" altLang="zh-CN"/>
          </a:p>
          <a:p>
            <a:pPr algn="just"/>
            <a:r>
              <a:rPr kumimoji="1" lang="zh-CN" altLang="en-US"/>
              <a:t>多体并行系统分为高位交叉编址的多体存储器和低位交叉编址的多体存储器两种。</a:t>
            </a:r>
            <a:endParaRPr kumimoji="1" lang="zh-CN" altLang="en-US"/>
          </a:p>
        </p:txBody>
      </p:sp>
      <p:sp>
        <p:nvSpPr>
          <p:cNvPr id="172037"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bg/>
                                          </p:spTgt>
                                        </p:tgtEl>
                                        <p:attrNameLst>
                                          <p:attrName>style.visibility</p:attrName>
                                        </p:attrNameLst>
                                      </p:cBhvr>
                                      <p:to>
                                        <p:strVal val="visible"/>
                                      </p:to>
                                    </p:set>
                                    <p:animEffect transition="in" filter="blinds(horizontal)">
                                      <p:cBhvr>
                                        <p:cTn id="7" dur="500"/>
                                        <p:tgtEl>
                                          <p:spTgt spid="15667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10" dur="500"/>
                                        <p:tgtEl>
                                          <p:spTgt spid="1566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5" dur="500"/>
                                        <p:tgtEl>
                                          <p:spTgt spid="1566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20" dur="500"/>
                                        <p:tgtEl>
                                          <p:spTgt spid="15667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25" dur="5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矩形 229"/>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3059" name="Rectangle 2"/>
          <p:cNvSpPr>
            <a:spLocks noGrp="1" noChangeArrowheads="1"/>
          </p:cNvSpPr>
          <p:nvPr>
            <p:ph type="title" idx="4294967295"/>
          </p:nvPr>
        </p:nvSpPr>
        <p:spPr>
          <a:xfrm>
            <a:off x="407988" y="254000"/>
            <a:ext cx="7713662" cy="769938"/>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高位交叉编址的多体存储器</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grpSp>
        <p:nvGrpSpPr>
          <p:cNvPr id="2" name="Group 4"/>
          <p:cNvGrpSpPr/>
          <p:nvPr/>
        </p:nvGrpSpPr>
        <p:grpSpPr bwMode="auto">
          <a:xfrm>
            <a:off x="1538288" y="1431925"/>
            <a:ext cx="7227887" cy="3195638"/>
            <a:chOff x="912" y="1010"/>
            <a:chExt cx="4553" cy="2013"/>
          </a:xfrm>
        </p:grpSpPr>
        <p:sp>
          <p:nvSpPr>
            <p:cNvPr id="173102" name="Text Box 5"/>
            <p:cNvSpPr txBox="1">
              <a:spLocks noChangeArrowheads="1"/>
            </p:cNvSpPr>
            <p:nvPr/>
          </p:nvSpPr>
          <p:spPr bwMode="auto">
            <a:xfrm>
              <a:off x="1008"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M</a:t>
              </a:r>
              <a:r>
                <a:rPr lang="en-US" altLang="zh-CN" sz="2400" b="1" baseline="-20000">
                  <a:latin typeface="Times New Roman" panose="02020603050405020304" pitchFamily="18" charset="0"/>
                </a:rPr>
                <a:t>0</a:t>
              </a:r>
              <a:endParaRPr lang="en-US" altLang="zh-CN" sz="2400" b="1" baseline="-20000">
                <a:latin typeface="Times New Roman" panose="02020603050405020304" pitchFamily="18" charset="0"/>
              </a:endParaRPr>
            </a:p>
          </p:txBody>
        </p:sp>
        <p:grpSp>
          <p:nvGrpSpPr>
            <p:cNvPr id="173103" name="Group 6"/>
            <p:cNvGrpSpPr/>
            <p:nvPr/>
          </p:nvGrpSpPr>
          <p:grpSpPr bwMode="auto">
            <a:xfrm>
              <a:off x="912" y="1387"/>
              <a:ext cx="567" cy="1636"/>
              <a:chOff x="624" y="1104"/>
              <a:chExt cx="567" cy="1636"/>
            </a:xfrm>
          </p:grpSpPr>
          <p:sp>
            <p:nvSpPr>
              <p:cNvPr id="173161" name="Rectangle 7"/>
              <p:cNvSpPr>
                <a:spLocks noChangeArrowheads="1"/>
              </p:cNvSpPr>
              <p:nvPr/>
            </p:nvSpPr>
            <p:spPr bwMode="auto">
              <a:xfrm>
                <a:off x="624"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2" name="Rectangle 8"/>
              <p:cNvSpPr>
                <a:spLocks noChangeArrowheads="1"/>
              </p:cNvSpPr>
              <p:nvPr/>
            </p:nvSpPr>
            <p:spPr bwMode="auto">
              <a:xfrm>
                <a:off x="624"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3" name="Rectangle 9"/>
              <p:cNvSpPr>
                <a:spLocks noChangeArrowheads="1"/>
              </p:cNvSpPr>
              <p:nvPr/>
            </p:nvSpPr>
            <p:spPr bwMode="auto">
              <a:xfrm>
                <a:off x="624"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4" name="Rectangle 10"/>
              <p:cNvSpPr>
                <a:spLocks noChangeArrowheads="1"/>
              </p:cNvSpPr>
              <p:nvPr/>
            </p:nvSpPr>
            <p:spPr bwMode="auto">
              <a:xfrm>
                <a:off x="624"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5" name="Rectangle 11"/>
              <p:cNvSpPr>
                <a:spLocks noChangeArrowheads="1"/>
              </p:cNvSpPr>
              <p:nvPr/>
            </p:nvSpPr>
            <p:spPr bwMode="auto">
              <a:xfrm>
                <a:off x="624"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6" name="Rectangle 12"/>
              <p:cNvSpPr>
                <a:spLocks noChangeArrowheads="1"/>
              </p:cNvSpPr>
              <p:nvPr/>
            </p:nvSpPr>
            <p:spPr bwMode="auto">
              <a:xfrm>
                <a:off x="624"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67" name="Line 13"/>
              <p:cNvSpPr>
                <a:spLocks noChangeShapeType="1"/>
              </p:cNvSpPr>
              <p:nvPr/>
            </p:nvSpPr>
            <p:spPr bwMode="auto">
              <a:xfrm>
                <a:off x="624"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68" name="Line 14"/>
              <p:cNvSpPr>
                <a:spLocks noChangeShapeType="1"/>
              </p:cNvSpPr>
              <p:nvPr/>
            </p:nvSpPr>
            <p:spPr bwMode="auto">
              <a:xfrm>
                <a:off x="624"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69" name="Line 15"/>
              <p:cNvSpPr>
                <a:spLocks noChangeShapeType="1"/>
              </p:cNvSpPr>
              <p:nvPr/>
            </p:nvSpPr>
            <p:spPr bwMode="auto">
              <a:xfrm>
                <a:off x="624"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0" name="Line 16"/>
              <p:cNvSpPr>
                <a:spLocks noChangeShapeType="1"/>
              </p:cNvSpPr>
              <p:nvPr/>
            </p:nvSpPr>
            <p:spPr bwMode="auto">
              <a:xfrm>
                <a:off x="624"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1" name="Line 17"/>
              <p:cNvSpPr>
                <a:spLocks noChangeShapeType="1"/>
              </p:cNvSpPr>
              <p:nvPr/>
            </p:nvSpPr>
            <p:spPr bwMode="auto">
              <a:xfrm>
                <a:off x="624"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2" name="Line 18"/>
              <p:cNvSpPr>
                <a:spLocks noChangeShapeType="1"/>
              </p:cNvSpPr>
              <p:nvPr/>
            </p:nvSpPr>
            <p:spPr bwMode="auto">
              <a:xfrm>
                <a:off x="624"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3" name="Line 19"/>
              <p:cNvSpPr>
                <a:spLocks noChangeShapeType="1"/>
              </p:cNvSpPr>
              <p:nvPr/>
            </p:nvSpPr>
            <p:spPr bwMode="auto">
              <a:xfrm>
                <a:off x="624"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4" name="Line 20"/>
              <p:cNvSpPr>
                <a:spLocks noChangeShapeType="1"/>
              </p:cNvSpPr>
              <p:nvPr/>
            </p:nvSpPr>
            <p:spPr bwMode="auto">
              <a:xfrm>
                <a:off x="624"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5" name="Line 21"/>
              <p:cNvSpPr>
                <a:spLocks noChangeShapeType="1"/>
              </p:cNvSpPr>
              <p:nvPr/>
            </p:nvSpPr>
            <p:spPr bwMode="auto">
              <a:xfrm>
                <a:off x="1152"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76" name="Text Box 22"/>
              <p:cNvSpPr txBox="1">
                <a:spLocks noChangeArrowheads="1"/>
              </p:cNvSpPr>
              <p:nvPr/>
            </p:nvSpPr>
            <p:spPr bwMode="auto">
              <a:xfrm>
                <a:off x="768"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3177" name="Text Box 23"/>
              <p:cNvSpPr txBox="1">
                <a:spLocks noChangeArrowheads="1"/>
              </p:cNvSpPr>
              <p:nvPr/>
            </p:nvSpPr>
            <p:spPr bwMode="auto">
              <a:xfrm>
                <a:off x="768"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sp>
          <p:nvSpPr>
            <p:cNvPr id="173104" name="Text Box 24"/>
            <p:cNvSpPr txBox="1">
              <a:spLocks noChangeArrowheads="1"/>
            </p:cNvSpPr>
            <p:nvPr/>
          </p:nvSpPr>
          <p:spPr bwMode="auto">
            <a:xfrm>
              <a:off x="2296"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M</a:t>
              </a:r>
              <a:r>
                <a:rPr lang="en-US" altLang="zh-CN" sz="2400" b="1" baseline="-20000">
                  <a:latin typeface="Times New Roman" panose="02020603050405020304" pitchFamily="18" charset="0"/>
                </a:rPr>
                <a:t>1</a:t>
              </a:r>
              <a:endParaRPr lang="en-US" altLang="zh-CN" sz="2400" b="1" baseline="-20000">
                <a:latin typeface="Times New Roman" panose="02020603050405020304" pitchFamily="18" charset="0"/>
              </a:endParaRPr>
            </a:p>
          </p:txBody>
        </p:sp>
        <p:grpSp>
          <p:nvGrpSpPr>
            <p:cNvPr id="173105" name="Group 25"/>
            <p:cNvGrpSpPr/>
            <p:nvPr/>
          </p:nvGrpSpPr>
          <p:grpSpPr bwMode="auto">
            <a:xfrm>
              <a:off x="2222" y="1387"/>
              <a:ext cx="567" cy="1636"/>
              <a:chOff x="1807" y="1104"/>
              <a:chExt cx="567" cy="1636"/>
            </a:xfrm>
          </p:grpSpPr>
          <p:sp>
            <p:nvSpPr>
              <p:cNvPr id="173144" name="Rectangle 26"/>
              <p:cNvSpPr>
                <a:spLocks noChangeArrowheads="1"/>
              </p:cNvSpPr>
              <p:nvPr/>
            </p:nvSpPr>
            <p:spPr bwMode="auto">
              <a:xfrm>
                <a:off x="1807"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45" name="Rectangle 27"/>
              <p:cNvSpPr>
                <a:spLocks noChangeArrowheads="1"/>
              </p:cNvSpPr>
              <p:nvPr/>
            </p:nvSpPr>
            <p:spPr bwMode="auto">
              <a:xfrm>
                <a:off x="1807"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46" name="Rectangle 28"/>
              <p:cNvSpPr>
                <a:spLocks noChangeArrowheads="1"/>
              </p:cNvSpPr>
              <p:nvPr/>
            </p:nvSpPr>
            <p:spPr bwMode="auto">
              <a:xfrm>
                <a:off x="1807"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47" name="Rectangle 29"/>
              <p:cNvSpPr>
                <a:spLocks noChangeArrowheads="1"/>
              </p:cNvSpPr>
              <p:nvPr/>
            </p:nvSpPr>
            <p:spPr bwMode="auto">
              <a:xfrm>
                <a:off x="1807"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48" name="Rectangle 30"/>
              <p:cNvSpPr>
                <a:spLocks noChangeArrowheads="1"/>
              </p:cNvSpPr>
              <p:nvPr/>
            </p:nvSpPr>
            <p:spPr bwMode="auto">
              <a:xfrm>
                <a:off x="1807"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49" name="Rectangle 31"/>
              <p:cNvSpPr>
                <a:spLocks noChangeArrowheads="1"/>
              </p:cNvSpPr>
              <p:nvPr/>
            </p:nvSpPr>
            <p:spPr bwMode="auto">
              <a:xfrm>
                <a:off x="1807"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50" name="Line 32"/>
              <p:cNvSpPr>
                <a:spLocks noChangeShapeType="1"/>
              </p:cNvSpPr>
              <p:nvPr/>
            </p:nvSpPr>
            <p:spPr bwMode="auto">
              <a:xfrm>
                <a:off x="1807"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1" name="Line 33"/>
              <p:cNvSpPr>
                <a:spLocks noChangeShapeType="1"/>
              </p:cNvSpPr>
              <p:nvPr/>
            </p:nvSpPr>
            <p:spPr bwMode="auto">
              <a:xfrm>
                <a:off x="1807"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2" name="Line 34"/>
              <p:cNvSpPr>
                <a:spLocks noChangeShapeType="1"/>
              </p:cNvSpPr>
              <p:nvPr/>
            </p:nvSpPr>
            <p:spPr bwMode="auto">
              <a:xfrm>
                <a:off x="1807"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3" name="Line 35"/>
              <p:cNvSpPr>
                <a:spLocks noChangeShapeType="1"/>
              </p:cNvSpPr>
              <p:nvPr/>
            </p:nvSpPr>
            <p:spPr bwMode="auto">
              <a:xfrm>
                <a:off x="1807"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4" name="Line 36"/>
              <p:cNvSpPr>
                <a:spLocks noChangeShapeType="1"/>
              </p:cNvSpPr>
              <p:nvPr/>
            </p:nvSpPr>
            <p:spPr bwMode="auto">
              <a:xfrm>
                <a:off x="1807"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5" name="Line 37"/>
              <p:cNvSpPr>
                <a:spLocks noChangeShapeType="1"/>
              </p:cNvSpPr>
              <p:nvPr/>
            </p:nvSpPr>
            <p:spPr bwMode="auto">
              <a:xfrm>
                <a:off x="1807"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6" name="Line 38"/>
              <p:cNvSpPr>
                <a:spLocks noChangeShapeType="1"/>
              </p:cNvSpPr>
              <p:nvPr/>
            </p:nvSpPr>
            <p:spPr bwMode="auto">
              <a:xfrm>
                <a:off x="1807"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7" name="Line 39"/>
              <p:cNvSpPr>
                <a:spLocks noChangeShapeType="1"/>
              </p:cNvSpPr>
              <p:nvPr/>
            </p:nvSpPr>
            <p:spPr bwMode="auto">
              <a:xfrm>
                <a:off x="1807"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8" name="Line 40"/>
              <p:cNvSpPr>
                <a:spLocks noChangeShapeType="1"/>
              </p:cNvSpPr>
              <p:nvPr/>
            </p:nvSpPr>
            <p:spPr bwMode="auto">
              <a:xfrm>
                <a:off x="2335"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59" name="Text Box 41"/>
              <p:cNvSpPr txBox="1">
                <a:spLocks noChangeArrowheads="1"/>
              </p:cNvSpPr>
              <p:nvPr/>
            </p:nvSpPr>
            <p:spPr bwMode="auto">
              <a:xfrm>
                <a:off x="1951"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3160" name="Text Box 42"/>
              <p:cNvSpPr txBox="1">
                <a:spLocks noChangeArrowheads="1"/>
              </p:cNvSpPr>
              <p:nvPr/>
            </p:nvSpPr>
            <p:spPr bwMode="auto">
              <a:xfrm>
                <a:off x="1920"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sp>
          <p:nvSpPr>
            <p:cNvPr id="173106" name="Text Box 43"/>
            <p:cNvSpPr txBox="1">
              <a:spLocks noChangeArrowheads="1"/>
            </p:cNvSpPr>
            <p:nvPr/>
          </p:nvSpPr>
          <p:spPr bwMode="auto">
            <a:xfrm>
              <a:off x="3634"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M</a:t>
              </a:r>
              <a:r>
                <a:rPr lang="en-US" altLang="zh-CN" sz="2400" b="1" baseline="-20000">
                  <a:latin typeface="Times New Roman" panose="02020603050405020304" pitchFamily="18" charset="0"/>
                </a:rPr>
                <a:t>2</a:t>
              </a:r>
              <a:endParaRPr lang="en-US" altLang="zh-CN" sz="2400" b="1" baseline="-20000">
                <a:latin typeface="Times New Roman" panose="02020603050405020304" pitchFamily="18" charset="0"/>
              </a:endParaRPr>
            </a:p>
          </p:txBody>
        </p:sp>
        <p:sp>
          <p:nvSpPr>
            <p:cNvPr id="173107" name="Text Box 44"/>
            <p:cNvSpPr txBox="1">
              <a:spLocks noChangeArrowheads="1"/>
            </p:cNvSpPr>
            <p:nvPr/>
          </p:nvSpPr>
          <p:spPr bwMode="auto">
            <a:xfrm>
              <a:off x="4984"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M</a:t>
              </a:r>
              <a:r>
                <a:rPr lang="en-US" altLang="zh-CN" sz="2400" b="1" baseline="-20000">
                  <a:latin typeface="Times New Roman" panose="02020603050405020304" pitchFamily="18" charset="0"/>
                </a:rPr>
                <a:t>3</a:t>
              </a:r>
              <a:endParaRPr lang="en-US" altLang="zh-CN" sz="2400" b="1" baseline="-20000">
                <a:latin typeface="Times New Roman" panose="02020603050405020304" pitchFamily="18" charset="0"/>
              </a:endParaRPr>
            </a:p>
          </p:txBody>
        </p:sp>
        <p:grpSp>
          <p:nvGrpSpPr>
            <p:cNvPr id="173108" name="Group 45"/>
            <p:cNvGrpSpPr/>
            <p:nvPr/>
          </p:nvGrpSpPr>
          <p:grpSpPr bwMode="auto">
            <a:xfrm>
              <a:off x="4888" y="1387"/>
              <a:ext cx="577" cy="1636"/>
              <a:chOff x="4271" y="1104"/>
              <a:chExt cx="577" cy="1636"/>
            </a:xfrm>
          </p:grpSpPr>
          <p:sp>
            <p:nvSpPr>
              <p:cNvPr id="173127" name="Rectangle 46"/>
              <p:cNvSpPr>
                <a:spLocks noChangeArrowheads="1"/>
              </p:cNvSpPr>
              <p:nvPr/>
            </p:nvSpPr>
            <p:spPr bwMode="auto">
              <a:xfrm>
                <a:off x="4271"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28" name="Rectangle 47"/>
              <p:cNvSpPr>
                <a:spLocks noChangeArrowheads="1"/>
              </p:cNvSpPr>
              <p:nvPr/>
            </p:nvSpPr>
            <p:spPr bwMode="auto">
              <a:xfrm>
                <a:off x="4271"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29" name="Rectangle 48"/>
              <p:cNvSpPr>
                <a:spLocks noChangeArrowheads="1"/>
              </p:cNvSpPr>
              <p:nvPr/>
            </p:nvSpPr>
            <p:spPr bwMode="auto">
              <a:xfrm>
                <a:off x="4271"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30" name="Rectangle 49"/>
              <p:cNvSpPr>
                <a:spLocks noChangeArrowheads="1"/>
              </p:cNvSpPr>
              <p:nvPr/>
            </p:nvSpPr>
            <p:spPr bwMode="auto">
              <a:xfrm>
                <a:off x="4271"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31" name="Rectangle 50"/>
              <p:cNvSpPr>
                <a:spLocks noChangeArrowheads="1"/>
              </p:cNvSpPr>
              <p:nvPr/>
            </p:nvSpPr>
            <p:spPr bwMode="auto">
              <a:xfrm>
                <a:off x="4271"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32" name="Rectangle 51"/>
              <p:cNvSpPr>
                <a:spLocks noChangeArrowheads="1"/>
              </p:cNvSpPr>
              <p:nvPr/>
            </p:nvSpPr>
            <p:spPr bwMode="auto">
              <a:xfrm>
                <a:off x="4271"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33" name="Line 52"/>
              <p:cNvSpPr>
                <a:spLocks noChangeShapeType="1"/>
              </p:cNvSpPr>
              <p:nvPr/>
            </p:nvSpPr>
            <p:spPr bwMode="auto">
              <a:xfrm>
                <a:off x="4271"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4" name="Line 53"/>
              <p:cNvSpPr>
                <a:spLocks noChangeShapeType="1"/>
              </p:cNvSpPr>
              <p:nvPr/>
            </p:nvSpPr>
            <p:spPr bwMode="auto">
              <a:xfrm>
                <a:off x="4271"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5" name="Line 54"/>
              <p:cNvSpPr>
                <a:spLocks noChangeShapeType="1"/>
              </p:cNvSpPr>
              <p:nvPr/>
            </p:nvSpPr>
            <p:spPr bwMode="auto">
              <a:xfrm>
                <a:off x="4271"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6" name="Line 55"/>
              <p:cNvSpPr>
                <a:spLocks noChangeShapeType="1"/>
              </p:cNvSpPr>
              <p:nvPr/>
            </p:nvSpPr>
            <p:spPr bwMode="auto">
              <a:xfrm>
                <a:off x="4271"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7" name="Line 56"/>
              <p:cNvSpPr>
                <a:spLocks noChangeShapeType="1"/>
              </p:cNvSpPr>
              <p:nvPr/>
            </p:nvSpPr>
            <p:spPr bwMode="auto">
              <a:xfrm>
                <a:off x="4271"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8" name="Line 57"/>
              <p:cNvSpPr>
                <a:spLocks noChangeShapeType="1"/>
              </p:cNvSpPr>
              <p:nvPr/>
            </p:nvSpPr>
            <p:spPr bwMode="auto">
              <a:xfrm>
                <a:off x="4271"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39" name="Line 58"/>
              <p:cNvSpPr>
                <a:spLocks noChangeShapeType="1"/>
              </p:cNvSpPr>
              <p:nvPr/>
            </p:nvSpPr>
            <p:spPr bwMode="auto">
              <a:xfrm>
                <a:off x="4271"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40" name="Line 59"/>
              <p:cNvSpPr>
                <a:spLocks noChangeShapeType="1"/>
              </p:cNvSpPr>
              <p:nvPr/>
            </p:nvSpPr>
            <p:spPr bwMode="auto">
              <a:xfrm>
                <a:off x="4271"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41" name="Line 60"/>
              <p:cNvSpPr>
                <a:spLocks noChangeShapeType="1"/>
              </p:cNvSpPr>
              <p:nvPr/>
            </p:nvSpPr>
            <p:spPr bwMode="auto">
              <a:xfrm>
                <a:off x="4799"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42" name="Text Box 61"/>
              <p:cNvSpPr txBox="1">
                <a:spLocks noChangeArrowheads="1"/>
              </p:cNvSpPr>
              <p:nvPr/>
            </p:nvSpPr>
            <p:spPr bwMode="auto">
              <a:xfrm>
                <a:off x="4425"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3143" name="Text Box 62"/>
              <p:cNvSpPr txBox="1">
                <a:spLocks noChangeArrowheads="1"/>
              </p:cNvSpPr>
              <p:nvPr/>
            </p:nvSpPr>
            <p:spPr bwMode="auto">
              <a:xfrm>
                <a:off x="4425"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grpSp>
          <p:nvGrpSpPr>
            <p:cNvPr id="173109" name="Group 63"/>
            <p:cNvGrpSpPr/>
            <p:nvPr/>
          </p:nvGrpSpPr>
          <p:grpSpPr bwMode="auto">
            <a:xfrm>
              <a:off x="3563" y="1387"/>
              <a:ext cx="542" cy="1636"/>
              <a:chOff x="3049" y="1104"/>
              <a:chExt cx="542" cy="1636"/>
            </a:xfrm>
          </p:grpSpPr>
          <p:sp>
            <p:nvSpPr>
              <p:cNvPr id="173110" name="Rectangle 64"/>
              <p:cNvSpPr>
                <a:spLocks noChangeArrowheads="1"/>
              </p:cNvSpPr>
              <p:nvPr/>
            </p:nvSpPr>
            <p:spPr bwMode="auto">
              <a:xfrm>
                <a:off x="3049"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1" name="Rectangle 65"/>
              <p:cNvSpPr>
                <a:spLocks noChangeArrowheads="1"/>
              </p:cNvSpPr>
              <p:nvPr/>
            </p:nvSpPr>
            <p:spPr bwMode="auto">
              <a:xfrm>
                <a:off x="3049"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2" name="Rectangle 66"/>
              <p:cNvSpPr>
                <a:spLocks noChangeArrowheads="1"/>
              </p:cNvSpPr>
              <p:nvPr/>
            </p:nvSpPr>
            <p:spPr bwMode="auto">
              <a:xfrm>
                <a:off x="3049"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3" name="Rectangle 67"/>
              <p:cNvSpPr>
                <a:spLocks noChangeArrowheads="1"/>
              </p:cNvSpPr>
              <p:nvPr/>
            </p:nvSpPr>
            <p:spPr bwMode="auto">
              <a:xfrm>
                <a:off x="3049"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4" name="Rectangle 68"/>
              <p:cNvSpPr>
                <a:spLocks noChangeArrowheads="1"/>
              </p:cNvSpPr>
              <p:nvPr/>
            </p:nvSpPr>
            <p:spPr bwMode="auto">
              <a:xfrm>
                <a:off x="3049"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5" name="Rectangle 69"/>
              <p:cNvSpPr>
                <a:spLocks noChangeArrowheads="1"/>
              </p:cNvSpPr>
              <p:nvPr/>
            </p:nvSpPr>
            <p:spPr bwMode="auto">
              <a:xfrm>
                <a:off x="3049"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3116" name="Line 70"/>
              <p:cNvSpPr>
                <a:spLocks noChangeShapeType="1"/>
              </p:cNvSpPr>
              <p:nvPr/>
            </p:nvSpPr>
            <p:spPr bwMode="auto">
              <a:xfrm>
                <a:off x="3049"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17" name="Line 71"/>
              <p:cNvSpPr>
                <a:spLocks noChangeShapeType="1"/>
              </p:cNvSpPr>
              <p:nvPr/>
            </p:nvSpPr>
            <p:spPr bwMode="auto">
              <a:xfrm>
                <a:off x="3049"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18" name="Line 72"/>
              <p:cNvSpPr>
                <a:spLocks noChangeShapeType="1"/>
              </p:cNvSpPr>
              <p:nvPr/>
            </p:nvSpPr>
            <p:spPr bwMode="auto">
              <a:xfrm>
                <a:off x="3049"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19" name="Line 73"/>
              <p:cNvSpPr>
                <a:spLocks noChangeShapeType="1"/>
              </p:cNvSpPr>
              <p:nvPr/>
            </p:nvSpPr>
            <p:spPr bwMode="auto">
              <a:xfrm>
                <a:off x="3049"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0" name="Line 74"/>
              <p:cNvSpPr>
                <a:spLocks noChangeShapeType="1"/>
              </p:cNvSpPr>
              <p:nvPr/>
            </p:nvSpPr>
            <p:spPr bwMode="auto">
              <a:xfrm>
                <a:off x="3049"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1" name="Line 75"/>
              <p:cNvSpPr>
                <a:spLocks noChangeShapeType="1"/>
              </p:cNvSpPr>
              <p:nvPr/>
            </p:nvSpPr>
            <p:spPr bwMode="auto">
              <a:xfrm>
                <a:off x="3049"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2" name="Line 76"/>
              <p:cNvSpPr>
                <a:spLocks noChangeShapeType="1"/>
              </p:cNvSpPr>
              <p:nvPr/>
            </p:nvSpPr>
            <p:spPr bwMode="auto">
              <a:xfrm>
                <a:off x="3049"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3" name="Line 77"/>
              <p:cNvSpPr>
                <a:spLocks noChangeShapeType="1"/>
              </p:cNvSpPr>
              <p:nvPr/>
            </p:nvSpPr>
            <p:spPr bwMode="auto">
              <a:xfrm>
                <a:off x="3049"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4" name="Line 78"/>
              <p:cNvSpPr>
                <a:spLocks noChangeShapeType="1"/>
              </p:cNvSpPr>
              <p:nvPr/>
            </p:nvSpPr>
            <p:spPr bwMode="auto">
              <a:xfrm>
                <a:off x="3577"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125" name="Text Box 79"/>
              <p:cNvSpPr txBox="1">
                <a:spLocks noChangeArrowheads="1"/>
              </p:cNvSpPr>
              <p:nvPr/>
            </p:nvSpPr>
            <p:spPr bwMode="auto">
              <a:xfrm>
                <a:off x="3154"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3126" name="Text Box 80"/>
              <p:cNvSpPr txBox="1">
                <a:spLocks noChangeArrowheads="1"/>
              </p:cNvSpPr>
              <p:nvPr/>
            </p:nvSpPr>
            <p:spPr bwMode="auto">
              <a:xfrm>
                <a:off x="3168"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grpSp>
      <p:grpSp>
        <p:nvGrpSpPr>
          <p:cNvPr id="7" name="Group 82"/>
          <p:cNvGrpSpPr/>
          <p:nvPr/>
        </p:nvGrpSpPr>
        <p:grpSpPr bwMode="auto">
          <a:xfrm>
            <a:off x="3117850" y="5924550"/>
            <a:ext cx="3273425" cy="454025"/>
            <a:chOff x="1907" y="3840"/>
            <a:chExt cx="2062" cy="286"/>
          </a:xfrm>
        </p:grpSpPr>
        <p:grpSp>
          <p:nvGrpSpPr>
            <p:cNvPr id="173096" name="Group 83"/>
            <p:cNvGrpSpPr/>
            <p:nvPr/>
          </p:nvGrpSpPr>
          <p:grpSpPr bwMode="auto">
            <a:xfrm>
              <a:off x="1907" y="3840"/>
              <a:ext cx="2062" cy="286"/>
              <a:chOff x="1488" y="3840"/>
              <a:chExt cx="2062" cy="286"/>
            </a:xfrm>
          </p:grpSpPr>
          <p:sp>
            <p:nvSpPr>
              <p:cNvPr id="173098" name="Rectangle 84"/>
              <p:cNvSpPr>
                <a:spLocks noChangeArrowheads="1"/>
              </p:cNvSpPr>
              <p:nvPr/>
            </p:nvSpPr>
            <p:spPr bwMode="auto">
              <a:xfrm>
                <a:off x="2519" y="3840"/>
                <a:ext cx="1031" cy="28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3099" name="Text Box 85"/>
              <p:cNvSpPr txBox="1">
                <a:spLocks noChangeArrowheads="1"/>
              </p:cNvSpPr>
              <p:nvPr/>
            </p:nvSpPr>
            <p:spPr bwMode="auto">
              <a:xfrm>
                <a:off x="2648" y="3851"/>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体内地址</a:t>
                </a:r>
                <a:endParaRPr lang="zh-CN" altLang="en-US" sz="2000" b="1">
                  <a:latin typeface="Times New Roman" panose="02020603050405020304" pitchFamily="18" charset="0"/>
                </a:endParaRPr>
              </a:p>
            </p:txBody>
          </p:sp>
          <p:sp>
            <p:nvSpPr>
              <p:cNvPr id="173100" name="Rectangle 86"/>
              <p:cNvSpPr>
                <a:spLocks noChangeArrowheads="1"/>
              </p:cNvSpPr>
              <p:nvPr/>
            </p:nvSpPr>
            <p:spPr bwMode="auto">
              <a:xfrm>
                <a:off x="1488" y="3840"/>
                <a:ext cx="1031" cy="28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3101" name="Text Box 87"/>
              <p:cNvSpPr txBox="1">
                <a:spLocks noChangeArrowheads="1"/>
              </p:cNvSpPr>
              <p:nvPr/>
            </p:nvSpPr>
            <p:spPr bwMode="auto">
              <a:xfrm>
                <a:off x="1770" y="385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体号</a:t>
                </a:r>
                <a:endParaRPr lang="zh-CN" altLang="en-US" sz="2000">
                  <a:latin typeface="Times New Roman" panose="02020603050405020304" pitchFamily="18" charset="0"/>
                </a:endParaRPr>
              </a:p>
            </p:txBody>
          </p:sp>
        </p:grpSp>
        <p:sp>
          <p:nvSpPr>
            <p:cNvPr id="173097" name="Text Box 88"/>
            <p:cNvSpPr txBox="1">
              <a:spLocks noChangeArrowheads="1"/>
            </p:cNvSpPr>
            <p:nvPr/>
          </p:nvSpPr>
          <p:spPr bwMode="auto">
            <a:xfrm>
              <a:off x="2189" y="3851"/>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rPr>
                <a:t>体号</a:t>
              </a:r>
              <a:endParaRPr lang="zh-CN" altLang="en-US" sz="2000" b="1">
                <a:solidFill>
                  <a:srgbClr val="C00000"/>
                </a:solidFill>
                <a:latin typeface="Times New Roman" panose="02020603050405020304" pitchFamily="18" charset="0"/>
              </a:endParaRPr>
            </a:p>
          </p:txBody>
        </p:sp>
      </p:grpSp>
      <p:grpSp>
        <p:nvGrpSpPr>
          <p:cNvPr id="9" name="Group 89"/>
          <p:cNvGrpSpPr/>
          <p:nvPr/>
        </p:nvGrpSpPr>
        <p:grpSpPr bwMode="auto">
          <a:xfrm>
            <a:off x="341313" y="1431925"/>
            <a:ext cx="1127125" cy="3265488"/>
            <a:chOff x="158" y="1010"/>
            <a:chExt cx="710" cy="2057"/>
          </a:xfrm>
        </p:grpSpPr>
        <p:sp>
          <p:nvSpPr>
            <p:cNvPr id="173091" name="Text Box 90"/>
            <p:cNvSpPr txBox="1">
              <a:spLocks noChangeArrowheads="1"/>
            </p:cNvSpPr>
            <p:nvPr/>
          </p:nvSpPr>
          <p:spPr bwMode="auto">
            <a:xfrm>
              <a:off x="295" y="1010"/>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地址</a:t>
              </a:r>
              <a:endParaRPr lang="zh-CN" altLang="en-US" sz="2400" b="1">
                <a:latin typeface="Times New Roman" panose="02020603050405020304" pitchFamily="18" charset="0"/>
              </a:endParaRPr>
            </a:p>
          </p:txBody>
        </p:sp>
        <p:grpSp>
          <p:nvGrpSpPr>
            <p:cNvPr id="173092" name="Group 91"/>
            <p:cNvGrpSpPr/>
            <p:nvPr/>
          </p:nvGrpSpPr>
          <p:grpSpPr bwMode="auto">
            <a:xfrm>
              <a:off x="158" y="1339"/>
              <a:ext cx="710" cy="1728"/>
              <a:chOff x="158" y="1339"/>
              <a:chExt cx="710" cy="1728"/>
            </a:xfrm>
          </p:grpSpPr>
          <p:sp>
            <p:nvSpPr>
              <p:cNvPr id="173093" name="Text Box 92"/>
              <p:cNvSpPr txBox="1">
                <a:spLocks noChangeArrowheads="1"/>
              </p:cNvSpPr>
              <p:nvPr/>
            </p:nvSpPr>
            <p:spPr bwMode="auto">
              <a:xfrm>
                <a:off x="204"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rPr>
                  <a:t>0</a:t>
                </a:r>
                <a:r>
                  <a:rPr lang="en-US" altLang="zh-CN" sz="2000" b="1">
                    <a:solidFill>
                      <a:srgbClr val="C00000"/>
                    </a:solidFill>
                    <a:latin typeface="Times New Roman" panose="02020603050405020304" pitchFamily="18" charset="0"/>
                  </a:rPr>
                  <a:t>0 </a:t>
                </a:r>
                <a:r>
                  <a:rPr lang="en-US" altLang="zh-CN" sz="2000" b="1">
                    <a:latin typeface="Times New Roman" panose="02020603050405020304" pitchFamily="18" charset="0"/>
                  </a:rPr>
                  <a:t>0000</a:t>
                </a:r>
                <a:endParaRPr lang="en-US" altLang="zh-CN" sz="2000" b="1">
                  <a:latin typeface="Times New Roman" panose="02020603050405020304" pitchFamily="18" charset="0"/>
                </a:endParaRPr>
              </a:p>
            </p:txBody>
          </p:sp>
          <p:sp>
            <p:nvSpPr>
              <p:cNvPr id="173094" name="Text Box 93"/>
              <p:cNvSpPr txBox="1">
                <a:spLocks noChangeArrowheads="1"/>
              </p:cNvSpPr>
              <p:nvPr/>
            </p:nvSpPr>
            <p:spPr bwMode="auto">
              <a:xfrm>
                <a:off x="204"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00</a:t>
                </a:r>
                <a:r>
                  <a:rPr lang="en-US" altLang="zh-CN" sz="2000" b="1">
                    <a:latin typeface="Times New Roman" panose="02020603050405020304" pitchFamily="18" charset="0"/>
                  </a:rPr>
                  <a:t> 0001</a:t>
                </a:r>
                <a:endParaRPr lang="en-US" altLang="zh-CN" sz="2000" b="1">
                  <a:latin typeface="Times New Roman" panose="02020603050405020304" pitchFamily="18" charset="0"/>
                </a:endParaRPr>
              </a:p>
            </p:txBody>
          </p:sp>
          <p:sp>
            <p:nvSpPr>
              <p:cNvPr id="173095" name="Text Box 94"/>
              <p:cNvSpPr txBox="1">
                <a:spLocks noChangeArrowheads="1"/>
              </p:cNvSpPr>
              <p:nvPr/>
            </p:nvSpPr>
            <p:spPr bwMode="auto">
              <a:xfrm>
                <a:off x="158"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00</a:t>
                </a:r>
                <a:r>
                  <a:rPr lang="en-US" altLang="zh-CN" sz="2000" b="1">
                    <a:latin typeface="Times New Roman" panose="02020603050405020304" pitchFamily="18" charset="0"/>
                  </a:rPr>
                  <a:t> 1111</a:t>
                </a:r>
                <a:endParaRPr lang="en-US" altLang="zh-CN" sz="2000" b="1">
                  <a:latin typeface="Times New Roman" panose="02020603050405020304" pitchFamily="18" charset="0"/>
                </a:endParaRPr>
              </a:p>
            </p:txBody>
          </p:sp>
        </p:grpSp>
      </p:grpSp>
      <p:grpSp>
        <p:nvGrpSpPr>
          <p:cNvPr id="11" name="Group 95"/>
          <p:cNvGrpSpPr/>
          <p:nvPr/>
        </p:nvGrpSpPr>
        <p:grpSpPr bwMode="auto">
          <a:xfrm>
            <a:off x="2600325" y="1954213"/>
            <a:ext cx="1054100" cy="2743200"/>
            <a:chOff x="1581" y="1339"/>
            <a:chExt cx="664" cy="1728"/>
          </a:xfrm>
        </p:grpSpPr>
        <p:sp>
          <p:nvSpPr>
            <p:cNvPr id="173088" name="Text Box 96"/>
            <p:cNvSpPr txBox="1">
              <a:spLocks noChangeArrowheads="1"/>
            </p:cNvSpPr>
            <p:nvPr/>
          </p:nvSpPr>
          <p:spPr bwMode="auto">
            <a:xfrm>
              <a:off x="1581"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rPr>
                <a:t>0</a:t>
              </a:r>
              <a:r>
                <a:rPr lang="en-US" altLang="zh-CN" sz="2000" b="1">
                  <a:solidFill>
                    <a:srgbClr val="C00000"/>
                  </a:solidFill>
                  <a:latin typeface="Times New Roman" panose="02020603050405020304" pitchFamily="18" charset="0"/>
                </a:rPr>
                <a:t>1 </a:t>
              </a:r>
              <a:r>
                <a:rPr lang="en-US" altLang="zh-CN" sz="2000" b="1">
                  <a:latin typeface="Times New Roman" panose="02020603050405020304" pitchFamily="18" charset="0"/>
                </a:rPr>
                <a:t>0000</a:t>
              </a:r>
              <a:endParaRPr lang="en-US" altLang="zh-CN" sz="2000" b="1">
                <a:latin typeface="Times New Roman" panose="02020603050405020304" pitchFamily="18" charset="0"/>
              </a:endParaRPr>
            </a:p>
          </p:txBody>
        </p:sp>
        <p:sp>
          <p:nvSpPr>
            <p:cNvPr id="173089" name="Text Box 97"/>
            <p:cNvSpPr txBox="1">
              <a:spLocks noChangeArrowheads="1"/>
            </p:cNvSpPr>
            <p:nvPr/>
          </p:nvSpPr>
          <p:spPr bwMode="auto">
            <a:xfrm>
              <a:off x="1581"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01</a:t>
              </a:r>
              <a:r>
                <a:rPr lang="en-US" altLang="zh-CN" sz="2000" b="1">
                  <a:latin typeface="Times New Roman" panose="02020603050405020304" pitchFamily="18" charset="0"/>
                </a:rPr>
                <a:t> 0001</a:t>
              </a:r>
              <a:endParaRPr lang="en-US" altLang="zh-CN" sz="2000" b="1">
                <a:latin typeface="Times New Roman" panose="02020603050405020304" pitchFamily="18" charset="0"/>
              </a:endParaRPr>
            </a:p>
          </p:txBody>
        </p:sp>
        <p:sp>
          <p:nvSpPr>
            <p:cNvPr id="173090" name="Text Box 98"/>
            <p:cNvSpPr txBox="1">
              <a:spLocks noChangeArrowheads="1"/>
            </p:cNvSpPr>
            <p:nvPr/>
          </p:nvSpPr>
          <p:spPr bwMode="auto">
            <a:xfrm>
              <a:off x="1581"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01</a:t>
              </a:r>
              <a:r>
                <a:rPr lang="en-US" altLang="zh-CN" sz="2000" b="1">
                  <a:latin typeface="Times New Roman" panose="02020603050405020304" pitchFamily="18" charset="0"/>
                </a:rPr>
                <a:t> 1111</a:t>
              </a:r>
              <a:endParaRPr lang="en-US" altLang="zh-CN" sz="2000" b="1">
                <a:latin typeface="Times New Roman" panose="02020603050405020304" pitchFamily="18" charset="0"/>
              </a:endParaRPr>
            </a:p>
          </p:txBody>
        </p:sp>
      </p:grpSp>
      <p:grpSp>
        <p:nvGrpSpPr>
          <p:cNvPr id="12" name="Group 99"/>
          <p:cNvGrpSpPr/>
          <p:nvPr/>
        </p:nvGrpSpPr>
        <p:grpSpPr bwMode="auto">
          <a:xfrm>
            <a:off x="4687888" y="1954213"/>
            <a:ext cx="1054100" cy="2743200"/>
            <a:chOff x="2896" y="1339"/>
            <a:chExt cx="664" cy="1728"/>
          </a:xfrm>
        </p:grpSpPr>
        <p:sp>
          <p:nvSpPr>
            <p:cNvPr id="173085" name="Text Box 100"/>
            <p:cNvSpPr txBox="1">
              <a:spLocks noChangeArrowheads="1"/>
            </p:cNvSpPr>
            <p:nvPr/>
          </p:nvSpPr>
          <p:spPr bwMode="auto">
            <a:xfrm>
              <a:off x="2896"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10 </a:t>
              </a:r>
              <a:r>
                <a:rPr lang="en-US" altLang="zh-CN" sz="2000" b="1">
                  <a:latin typeface="Times New Roman" panose="02020603050405020304" pitchFamily="18" charset="0"/>
                </a:rPr>
                <a:t>0000</a:t>
              </a:r>
              <a:endParaRPr lang="en-US" altLang="zh-CN" sz="2000" b="1">
                <a:latin typeface="Times New Roman" panose="02020603050405020304" pitchFamily="18" charset="0"/>
              </a:endParaRPr>
            </a:p>
          </p:txBody>
        </p:sp>
        <p:sp>
          <p:nvSpPr>
            <p:cNvPr id="173086" name="Text Box 101"/>
            <p:cNvSpPr txBox="1">
              <a:spLocks noChangeArrowheads="1"/>
            </p:cNvSpPr>
            <p:nvPr/>
          </p:nvSpPr>
          <p:spPr bwMode="auto">
            <a:xfrm>
              <a:off x="2896"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10</a:t>
              </a:r>
              <a:r>
                <a:rPr lang="en-US" altLang="zh-CN" sz="2000" b="1">
                  <a:latin typeface="Times New Roman" panose="02020603050405020304" pitchFamily="18" charset="0"/>
                </a:rPr>
                <a:t> 0001</a:t>
              </a:r>
              <a:endParaRPr lang="en-US" altLang="zh-CN" sz="2000" b="1">
                <a:latin typeface="Times New Roman" panose="02020603050405020304" pitchFamily="18" charset="0"/>
              </a:endParaRPr>
            </a:p>
          </p:txBody>
        </p:sp>
        <p:sp>
          <p:nvSpPr>
            <p:cNvPr id="173087" name="Text Box 102"/>
            <p:cNvSpPr txBox="1">
              <a:spLocks noChangeArrowheads="1"/>
            </p:cNvSpPr>
            <p:nvPr/>
          </p:nvSpPr>
          <p:spPr bwMode="auto">
            <a:xfrm>
              <a:off x="2896"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10</a:t>
              </a:r>
              <a:r>
                <a:rPr lang="en-US" altLang="zh-CN" sz="2000" b="1">
                  <a:latin typeface="Times New Roman" panose="02020603050405020304" pitchFamily="18" charset="0"/>
                </a:rPr>
                <a:t> 1111</a:t>
              </a:r>
              <a:endParaRPr lang="en-US" altLang="zh-CN" sz="2000" b="1">
                <a:latin typeface="Times New Roman" panose="02020603050405020304" pitchFamily="18" charset="0"/>
              </a:endParaRPr>
            </a:p>
          </p:txBody>
        </p:sp>
      </p:grpSp>
      <p:grpSp>
        <p:nvGrpSpPr>
          <p:cNvPr id="13" name="Group 103"/>
          <p:cNvGrpSpPr/>
          <p:nvPr/>
        </p:nvGrpSpPr>
        <p:grpSpPr bwMode="auto">
          <a:xfrm>
            <a:off x="6750050" y="1954213"/>
            <a:ext cx="1054100" cy="2743200"/>
            <a:chOff x="4195" y="1339"/>
            <a:chExt cx="664" cy="1728"/>
          </a:xfrm>
        </p:grpSpPr>
        <p:sp>
          <p:nvSpPr>
            <p:cNvPr id="173082" name="Text Box 104"/>
            <p:cNvSpPr txBox="1">
              <a:spLocks noChangeArrowheads="1"/>
            </p:cNvSpPr>
            <p:nvPr/>
          </p:nvSpPr>
          <p:spPr bwMode="auto">
            <a:xfrm>
              <a:off x="4195"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11 </a:t>
              </a:r>
              <a:r>
                <a:rPr lang="en-US" altLang="zh-CN" sz="2000" b="1">
                  <a:latin typeface="Times New Roman" panose="02020603050405020304" pitchFamily="18" charset="0"/>
                </a:rPr>
                <a:t>0000</a:t>
              </a:r>
              <a:endParaRPr lang="en-US" altLang="zh-CN" sz="2000" b="1">
                <a:latin typeface="Times New Roman" panose="02020603050405020304" pitchFamily="18" charset="0"/>
              </a:endParaRPr>
            </a:p>
          </p:txBody>
        </p:sp>
        <p:sp>
          <p:nvSpPr>
            <p:cNvPr id="173083" name="Text Box 105"/>
            <p:cNvSpPr txBox="1">
              <a:spLocks noChangeArrowheads="1"/>
            </p:cNvSpPr>
            <p:nvPr/>
          </p:nvSpPr>
          <p:spPr bwMode="auto">
            <a:xfrm>
              <a:off x="4195"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11 </a:t>
              </a:r>
              <a:r>
                <a:rPr lang="en-US" altLang="zh-CN" sz="2000" b="1">
                  <a:latin typeface="Times New Roman" panose="02020603050405020304" pitchFamily="18" charset="0"/>
                </a:rPr>
                <a:t>0001</a:t>
              </a:r>
              <a:endParaRPr lang="en-US" altLang="zh-CN" sz="2000" b="1">
                <a:latin typeface="Times New Roman" panose="02020603050405020304" pitchFamily="18" charset="0"/>
              </a:endParaRPr>
            </a:p>
          </p:txBody>
        </p:sp>
        <p:sp>
          <p:nvSpPr>
            <p:cNvPr id="173084" name="Text Box 106"/>
            <p:cNvSpPr txBox="1">
              <a:spLocks noChangeArrowheads="1"/>
            </p:cNvSpPr>
            <p:nvPr/>
          </p:nvSpPr>
          <p:spPr bwMode="auto">
            <a:xfrm>
              <a:off x="4195"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Times New Roman" panose="02020603050405020304" pitchFamily="18" charset="0"/>
                </a:rPr>
                <a:t>11</a:t>
              </a:r>
              <a:r>
                <a:rPr lang="en-US" altLang="zh-CN" sz="2000" b="1">
                  <a:latin typeface="Times New Roman" panose="02020603050405020304" pitchFamily="18" charset="0"/>
                </a:rPr>
                <a:t> 1111</a:t>
              </a:r>
              <a:endParaRPr lang="en-US" altLang="zh-CN" sz="2000" b="1">
                <a:latin typeface="Times New Roman" panose="02020603050405020304" pitchFamily="18" charset="0"/>
              </a:endParaRPr>
            </a:p>
          </p:txBody>
        </p:sp>
      </p:grpSp>
      <p:grpSp>
        <p:nvGrpSpPr>
          <p:cNvPr id="14" name="Group 107"/>
          <p:cNvGrpSpPr/>
          <p:nvPr/>
        </p:nvGrpSpPr>
        <p:grpSpPr bwMode="auto">
          <a:xfrm>
            <a:off x="539750" y="4754563"/>
            <a:ext cx="6408738" cy="447675"/>
            <a:chOff x="283" y="3103"/>
            <a:chExt cx="4037" cy="282"/>
          </a:xfrm>
        </p:grpSpPr>
        <p:sp>
          <p:nvSpPr>
            <p:cNvPr id="173077" name="Line 108"/>
            <p:cNvSpPr>
              <a:spLocks noChangeShapeType="1"/>
            </p:cNvSpPr>
            <p:nvPr/>
          </p:nvSpPr>
          <p:spPr bwMode="auto">
            <a:xfrm>
              <a:off x="283" y="3385"/>
              <a:ext cx="4037" cy="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078" name="Line 109"/>
            <p:cNvSpPr>
              <a:spLocks noChangeShapeType="1"/>
            </p:cNvSpPr>
            <p:nvPr/>
          </p:nvSpPr>
          <p:spPr bwMode="auto">
            <a:xfrm>
              <a:off x="295"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79" name="Line 110"/>
            <p:cNvSpPr>
              <a:spLocks noChangeShapeType="1"/>
            </p:cNvSpPr>
            <p:nvPr/>
          </p:nvSpPr>
          <p:spPr bwMode="auto">
            <a:xfrm>
              <a:off x="1701" y="310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80" name="Line 111"/>
            <p:cNvSpPr>
              <a:spLocks noChangeShapeType="1"/>
            </p:cNvSpPr>
            <p:nvPr/>
          </p:nvSpPr>
          <p:spPr bwMode="auto">
            <a:xfrm>
              <a:off x="3016"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81" name="Line 112"/>
            <p:cNvSpPr>
              <a:spLocks noChangeShapeType="1"/>
            </p:cNvSpPr>
            <p:nvPr/>
          </p:nvSpPr>
          <p:spPr bwMode="auto">
            <a:xfrm>
              <a:off x="4298"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20" name="Line 113"/>
          <p:cNvSpPr>
            <a:spLocks noChangeShapeType="1"/>
          </p:cNvSpPr>
          <p:nvPr/>
        </p:nvSpPr>
        <p:spPr bwMode="auto">
          <a:xfrm>
            <a:off x="3887788" y="5202238"/>
            <a:ext cx="0" cy="719137"/>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5" name="Group 114"/>
          <p:cNvGrpSpPr/>
          <p:nvPr/>
        </p:nvGrpSpPr>
        <p:grpSpPr bwMode="auto">
          <a:xfrm>
            <a:off x="966788" y="4770438"/>
            <a:ext cx="6424612" cy="719137"/>
            <a:chOff x="552" y="3113"/>
            <a:chExt cx="4047" cy="453"/>
          </a:xfrm>
        </p:grpSpPr>
        <p:sp>
          <p:nvSpPr>
            <p:cNvPr id="173072" name="Line 115"/>
            <p:cNvSpPr>
              <a:spLocks noChangeShapeType="1"/>
            </p:cNvSpPr>
            <p:nvPr/>
          </p:nvSpPr>
          <p:spPr bwMode="auto">
            <a:xfrm>
              <a:off x="552" y="3566"/>
              <a:ext cx="4047"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3073" name="Line 116"/>
            <p:cNvSpPr>
              <a:spLocks noChangeShapeType="1"/>
            </p:cNvSpPr>
            <p:nvPr/>
          </p:nvSpPr>
          <p:spPr bwMode="auto">
            <a:xfrm>
              <a:off x="567"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74" name="Line 117"/>
            <p:cNvSpPr>
              <a:spLocks noChangeShapeType="1"/>
            </p:cNvSpPr>
            <p:nvPr/>
          </p:nvSpPr>
          <p:spPr bwMode="auto">
            <a:xfrm>
              <a:off x="1973"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75" name="Line 118"/>
            <p:cNvSpPr>
              <a:spLocks noChangeShapeType="1"/>
            </p:cNvSpPr>
            <p:nvPr/>
          </p:nvSpPr>
          <p:spPr bwMode="auto">
            <a:xfrm>
              <a:off x="3288"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76" name="Line 119"/>
            <p:cNvSpPr>
              <a:spLocks noChangeShapeType="1"/>
            </p:cNvSpPr>
            <p:nvPr/>
          </p:nvSpPr>
          <p:spPr bwMode="auto">
            <a:xfrm>
              <a:off x="4582"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27" name="Line 120"/>
          <p:cNvSpPr>
            <a:spLocks noChangeShapeType="1"/>
          </p:cNvSpPr>
          <p:nvPr/>
        </p:nvSpPr>
        <p:spPr bwMode="auto">
          <a:xfrm>
            <a:off x="5526088" y="5489575"/>
            <a:ext cx="0" cy="431800"/>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071" name="矩形 120"/>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animEffect transition="in" filter="slide(fromBottom)">
                                      <p:cBhvr>
                                        <p:cTn id="37" dur="500"/>
                                        <p:tgtEl>
                                          <p:spTgt spid="220"/>
                                        </p:tgtEl>
                                      </p:cBhvr>
                                    </p:animEffect>
                                  </p:childTnLst>
                                </p:cTn>
                              </p:par>
                            </p:childTnLst>
                          </p:cTn>
                        </p:par>
                        <p:par>
                          <p:cTn id="38" fill="hold">
                            <p:stCondLst>
                              <p:cond delay="500"/>
                            </p:stCondLst>
                            <p:childTnLst>
                              <p:par>
                                <p:cTn id="39" presetID="12" presetClass="entr" presetSubtype="4"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slide(fromBottom)">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27"/>
                                        </p:tgtEl>
                                        <p:attrNameLst>
                                          <p:attrName>style.visibility</p:attrName>
                                        </p:attrNameLst>
                                      </p:cBhvr>
                                      <p:to>
                                        <p:strVal val="visible"/>
                                      </p:to>
                                    </p:set>
                                    <p:animEffect transition="in" filter="slide(fromBottom)">
                                      <p:cBhvr>
                                        <p:cTn id="46" dur="500"/>
                                        <p:tgtEl>
                                          <p:spTgt spid="227"/>
                                        </p:tgtEl>
                                      </p:cBhvr>
                                    </p:animEffect>
                                  </p:childTnLst>
                                </p:cTn>
                              </p:par>
                            </p:childTnLst>
                          </p:cTn>
                        </p:par>
                        <p:par>
                          <p:cTn id="47" fill="hold">
                            <p:stCondLst>
                              <p:cond delay="500"/>
                            </p:stCondLst>
                            <p:childTnLst>
                              <p:par>
                                <p:cTn id="48" presetID="12" presetClass="entr" presetSubtype="4"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slide(fromBottom)">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矩形 227"/>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083" name="Rectangle 2"/>
          <p:cNvSpPr>
            <a:spLocks noGrp="1" noChangeArrowheads="1"/>
          </p:cNvSpPr>
          <p:nvPr>
            <p:ph type="title" idx="4294967295"/>
          </p:nvPr>
        </p:nvSpPr>
        <p:spPr>
          <a:xfrm>
            <a:off x="244475" y="317500"/>
            <a:ext cx="8899525" cy="769938"/>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低位交叉编址的多体存储器</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grpSp>
        <p:nvGrpSpPr>
          <p:cNvPr id="2" name="Group 2"/>
          <p:cNvGrpSpPr/>
          <p:nvPr/>
        </p:nvGrpSpPr>
        <p:grpSpPr bwMode="auto">
          <a:xfrm>
            <a:off x="1555750" y="1376363"/>
            <a:ext cx="7227888" cy="3195637"/>
            <a:chOff x="912" y="1010"/>
            <a:chExt cx="4553" cy="2013"/>
          </a:xfrm>
        </p:grpSpPr>
        <p:sp>
          <p:nvSpPr>
            <p:cNvPr id="174125" name="Text Box 3"/>
            <p:cNvSpPr txBox="1">
              <a:spLocks noChangeArrowheads="1"/>
            </p:cNvSpPr>
            <p:nvPr/>
          </p:nvSpPr>
          <p:spPr bwMode="auto">
            <a:xfrm>
              <a:off x="1008"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M</a:t>
              </a:r>
              <a:r>
                <a:rPr lang="en-US" altLang="zh-CN" sz="2400" baseline="-20000">
                  <a:latin typeface="Times New Roman" panose="02020603050405020304" pitchFamily="18" charset="0"/>
                </a:rPr>
                <a:t>0</a:t>
              </a:r>
              <a:endParaRPr lang="en-US" altLang="zh-CN" sz="2400" baseline="-20000">
                <a:latin typeface="Times New Roman" panose="02020603050405020304" pitchFamily="18" charset="0"/>
              </a:endParaRPr>
            </a:p>
          </p:txBody>
        </p:sp>
        <p:grpSp>
          <p:nvGrpSpPr>
            <p:cNvPr id="174126" name="Group 4"/>
            <p:cNvGrpSpPr/>
            <p:nvPr/>
          </p:nvGrpSpPr>
          <p:grpSpPr bwMode="auto">
            <a:xfrm>
              <a:off x="912" y="1387"/>
              <a:ext cx="567" cy="1636"/>
              <a:chOff x="624" y="1104"/>
              <a:chExt cx="567" cy="1636"/>
            </a:xfrm>
          </p:grpSpPr>
          <p:sp>
            <p:nvSpPr>
              <p:cNvPr id="174184" name="Rectangle 5"/>
              <p:cNvSpPr>
                <a:spLocks noChangeArrowheads="1"/>
              </p:cNvSpPr>
              <p:nvPr/>
            </p:nvSpPr>
            <p:spPr bwMode="auto">
              <a:xfrm>
                <a:off x="624"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85" name="Rectangle 6"/>
              <p:cNvSpPr>
                <a:spLocks noChangeArrowheads="1"/>
              </p:cNvSpPr>
              <p:nvPr/>
            </p:nvSpPr>
            <p:spPr bwMode="auto">
              <a:xfrm>
                <a:off x="624"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86" name="Rectangle 7"/>
              <p:cNvSpPr>
                <a:spLocks noChangeArrowheads="1"/>
              </p:cNvSpPr>
              <p:nvPr/>
            </p:nvSpPr>
            <p:spPr bwMode="auto">
              <a:xfrm>
                <a:off x="624"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87" name="Rectangle 8"/>
              <p:cNvSpPr>
                <a:spLocks noChangeArrowheads="1"/>
              </p:cNvSpPr>
              <p:nvPr/>
            </p:nvSpPr>
            <p:spPr bwMode="auto">
              <a:xfrm>
                <a:off x="624"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88" name="Rectangle 9"/>
              <p:cNvSpPr>
                <a:spLocks noChangeArrowheads="1"/>
              </p:cNvSpPr>
              <p:nvPr/>
            </p:nvSpPr>
            <p:spPr bwMode="auto">
              <a:xfrm>
                <a:off x="624"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89" name="Rectangle 10"/>
              <p:cNvSpPr>
                <a:spLocks noChangeArrowheads="1"/>
              </p:cNvSpPr>
              <p:nvPr/>
            </p:nvSpPr>
            <p:spPr bwMode="auto">
              <a:xfrm>
                <a:off x="624"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90" name="Line 11"/>
              <p:cNvSpPr>
                <a:spLocks noChangeShapeType="1"/>
              </p:cNvSpPr>
              <p:nvPr/>
            </p:nvSpPr>
            <p:spPr bwMode="auto">
              <a:xfrm>
                <a:off x="624"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1" name="Line 12"/>
              <p:cNvSpPr>
                <a:spLocks noChangeShapeType="1"/>
              </p:cNvSpPr>
              <p:nvPr/>
            </p:nvSpPr>
            <p:spPr bwMode="auto">
              <a:xfrm>
                <a:off x="624"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2" name="Line 13"/>
              <p:cNvSpPr>
                <a:spLocks noChangeShapeType="1"/>
              </p:cNvSpPr>
              <p:nvPr/>
            </p:nvSpPr>
            <p:spPr bwMode="auto">
              <a:xfrm>
                <a:off x="624"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3" name="Line 14"/>
              <p:cNvSpPr>
                <a:spLocks noChangeShapeType="1"/>
              </p:cNvSpPr>
              <p:nvPr/>
            </p:nvSpPr>
            <p:spPr bwMode="auto">
              <a:xfrm>
                <a:off x="624"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4" name="Line 15"/>
              <p:cNvSpPr>
                <a:spLocks noChangeShapeType="1"/>
              </p:cNvSpPr>
              <p:nvPr/>
            </p:nvSpPr>
            <p:spPr bwMode="auto">
              <a:xfrm>
                <a:off x="624"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5" name="Line 16"/>
              <p:cNvSpPr>
                <a:spLocks noChangeShapeType="1"/>
              </p:cNvSpPr>
              <p:nvPr/>
            </p:nvSpPr>
            <p:spPr bwMode="auto">
              <a:xfrm>
                <a:off x="624"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6" name="Line 17"/>
              <p:cNvSpPr>
                <a:spLocks noChangeShapeType="1"/>
              </p:cNvSpPr>
              <p:nvPr/>
            </p:nvSpPr>
            <p:spPr bwMode="auto">
              <a:xfrm>
                <a:off x="624"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7" name="Line 18"/>
              <p:cNvSpPr>
                <a:spLocks noChangeShapeType="1"/>
              </p:cNvSpPr>
              <p:nvPr/>
            </p:nvSpPr>
            <p:spPr bwMode="auto">
              <a:xfrm>
                <a:off x="624"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8" name="Line 19"/>
              <p:cNvSpPr>
                <a:spLocks noChangeShapeType="1"/>
              </p:cNvSpPr>
              <p:nvPr/>
            </p:nvSpPr>
            <p:spPr bwMode="auto">
              <a:xfrm>
                <a:off x="1152"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99" name="Text Box 20"/>
              <p:cNvSpPr txBox="1">
                <a:spLocks noChangeArrowheads="1"/>
              </p:cNvSpPr>
              <p:nvPr/>
            </p:nvSpPr>
            <p:spPr bwMode="auto">
              <a:xfrm>
                <a:off x="768"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4200" name="Text Box 21"/>
              <p:cNvSpPr txBox="1">
                <a:spLocks noChangeArrowheads="1"/>
              </p:cNvSpPr>
              <p:nvPr/>
            </p:nvSpPr>
            <p:spPr bwMode="auto">
              <a:xfrm>
                <a:off x="768"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sp>
          <p:nvSpPr>
            <p:cNvPr id="174127" name="Text Box 22"/>
            <p:cNvSpPr txBox="1">
              <a:spLocks noChangeArrowheads="1"/>
            </p:cNvSpPr>
            <p:nvPr/>
          </p:nvSpPr>
          <p:spPr bwMode="auto">
            <a:xfrm>
              <a:off x="2296"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M</a:t>
              </a:r>
              <a:r>
                <a:rPr lang="en-US" altLang="zh-CN" sz="2400" baseline="-20000">
                  <a:latin typeface="Times New Roman" panose="02020603050405020304" pitchFamily="18" charset="0"/>
                </a:rPr>
                <a:t>1</a:t>
              </a:r>
              <a:endParaRPr lang="en-US" altLang="zh-CN" sz="2400" baseline="-20000">
                <a:latin typeface="Times New Roman" panose="02020603050405020304" pitchFamily="18" charset="0"/>
              </a:endParaRPr>
            </a:p>
          </p:txBody>
        </p:sp>
        <p:grpSp>
          <p:nvGrpSpPr>
            <p:cNvPr id="174128" name="Group 23"/>
            <p:cNvGrpSpPr/>
            <p:nvPr/>
          </p:nvGrpSpPr>
          <p:grpSpPr bwMode="auto">
            <a:xfrm>
              <a:off x="2222" y="1387"/>
              <a:ext cx="567" cy="1636"/>
              <a:chOff x="1807" y="1104"/>
              <a:chExt cx="567" cy="1636"/>
            </a:xfrm>
          </p:grpSpPr>
          <p:sp>
            <p:nvSpPr>
              <p:cNvPr id="174167" name="Rectangle 24"/>
              <p:cNvSpPr>
                <a:spLocks noChangeArrowheads="1"/>
              </p:cNvSpPr>
              <p:nvPr/>
            </p:nvSpPr>
            <p:spPr bwMode="auto">
              <a:xfrm>
                <a:off x="1807"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68" name="Rectangle 25"/>
              <p:cNvSpPr>
                <a:spLocks noChangeArrowheads="1"/>
              </p:cNvSpPr>
              <p:nvPr/>
            </p:nvSpPr>
            <p:spPr bwMode="auto">
              <a:xfrm>
                <a:off x="1807"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69" name="Rectangle 26"/>
              <p:cNvSpPr>
                <a:spLocks noChangeArrowheads="1"/>
              </p:cNvSpPr>
              <p:nvPr/>
            </p:nvSpPr>
            <p:spPr bwMode="auto">
              <a:xfrm>
                <a:off x="1807"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70" name="Rectangle 27"/>
              <p:cNvSpPr>
                <a:spLocks noChangeArrowheads="1"/>
              </p:cNvSpPr>
              <p:nvPr/>
            </p:nvSpPr>
            <p:spPr bwMode="auto">
              <a:xfrm>
                <a:off x="1807"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71" name="Rectangle 28"/>
              <p:cNvSpPr>
                <a:spLocks noChangeArrowheads="1"/>
              </p:cNvSpPr>
              <p:nvPr/>
            </p:nvSpPr>
            <p:spPr bwMode="auto">
              <a:xfrm>
                <a:off x="1807"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72" name="Rectangle 29"/>
              <p:cNvSpPr>
                <a:spLocks noChangeArrowheads="1"/>
              </p:cNvSpPr>
              <p:nvPr/>
            </p:nvSpPr>
            <p:spPr bwMode="auto">
              <a:xfrm>
                <a:off x="1807"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73" name="Line 30"/>
              <p:cNvSpPr>
                <a:spLocks noChangeShapeType="1"/>
              </p:cNvSpPr>
              <p:nvPr/>
            </p:nvSpPr>
            <p:spPr bwMode="auto">
              <a:xfrm>
                <a:off x="1807"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4" name="Line 31"/>
              <p:cNvSpPr>
                <a:spLocks noChangeShapeType="1"/>
              </p:cNvSpPr>
              <p:nvPr/>
            </p:nvSpPr>
            <p:spPr bwMode="auto">
              <a:xfrm>
                <a:off x="1807"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5" name="Line 32"/>
              <p:cNvSpPr>
                <a:spLocks noChangeShapeType="1"/>
              </p:cNvSpPr>
              <p:nvPr/>
            </p:nvSpPr>
            <p:spPr bwMode="auto">
              <a:xfrm>
                <a:off x="1807"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6" name="Line 33"/>
              <p:cNvSpPr>
                <a:spLocks noChangeShapeType="1"/>
              </p:cNvSpPr>
              <p:nvPr/>
            </p:nvSpPr>
            <p:spPr bwMode="auto">
              <a:xfrm>
                <a:off x="1807"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7" name="Line 34"/>
              <p:cNvSpPr>
                <a:spLocks noChangeShapeType="1"/>
              </p:cNvSpPr>
              <p:nvPr/>
            </p:nvSpPr>
            <p:spPr bwMode="auto">
              <a:xfrm>
                <a:off x="1807"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8" name="Line 35"/>
              <p:cNvSpPr>
                <a:spLocks noChangeShapeType="1"/>
              </p:cNvSpPr>
              <p:nvPr/>
            </p:nvSpPr>
            <p:spPr bwMode="auto">
              <a:xfrm>
                <a:off x="1807"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79" name="Line 36"/>
              <p:cNvSpPr>
                <a:spLocks noChangeShapeType="1"/>
              </p:cNvSpPr>
              <p:nvPr/>
            </p:nvSpPr>
            <p:spPr bwMode="auto">
              <a:xfrm>
                <a:off x="1807"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80" name="Line 37"/>
              <p:cNvSpPr>
                <a:spLocks noChangeShapeType="1"/>
              </p:cNvSpPr>
              <p:nvPr/>
            </p:nvSpPr>
            <p:spPr bwMode="auto">
              <a:xfrm>
                <a:off x="1807"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81" name="Line 38"/>
              <p:cNvSpPr>
                <a:spLocks noChangeShapeType="1"/>
              </p:cNvSpPr>
              <p:nvPr/>
            </p:nvSpPr>
            <p:spPr bwMode="auto">
              <a:xfrm>
                <a:off x="2335"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82" name="Text Box 39"/>
              <p:cNvSpPr txBox="1">
                <a:spLocks noChangeArrowheads="1"/>
              </p:cNvSpPr>
              <p:nvPr/>
            </p:nvSpPr>
            <p:spPr bwMode="auto">
              <a:xfrm>
                <a:off x="1951"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4183" name="Text Box 40"/>
              <p:cNvSpPr txBox="1">
                <a:spLocks noChangeArrowheads="1"/>
              </p:cNvSpPr>
              <p:nvPr/>
            </p:nvSpPr>
            <p:spPr bwMode="auto">
              <a:xfrm>
                <a:off x="1920"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sp>
          <p:nvSpPr>
            <p:cNvPr id="174129" name="Text Box 41"/>
            <p:cNvSpPr txBox="1">
              <a:spLocks noChangeArrowheads="1"/>
            </p:cNvSpPr>
            <p:nvPr/>
          </p:nvSpPr>
          <p:spPr bwMode="auto">
            <a:xfrm>
              <a:off x="3634"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M</a:t>
              </a:r>
              <a:r>
                <a:rPr lang="en-US" altLang="zh-CN" sz="2400" baseline="-20000">
                  <a:latin typeface="Times New Roman" panose="02020603050405020304" pitchFamily="18" charset="0"/>
                </a:rPr>
                <a:t>2</a:t>
              </a:r>
              <a:endParaRPr lang="en-US" altLang="zh-CN" sz="2400" baseline="-20000">
                <a:latin typeface="Times New Roman" panose="02020603050405020304" pitchFamily="18" charset="0"/>
              </a:endParaRPr>
            </a:p>
          </p:txBody>
        </p:sp>
        <p:sp>
          <p:nvSpPr>
            <p:cNvPr id="174130" name="Text Box 42"/>
            <p:cNvSpPr txBox="1">
              <a:spLocks noChangeArrowheads="1"/>
            </p:cNvSpPr>
            <p:nvPr/>
          </p:nvSpPr>
          <p:spPr bwMode="auto">
            <a:xfrm>
              <a:off x="4984" y="101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M</a:t>
              </a:r>
              <a:r>
                <a:rPr lang="en-US" altLang="zh-CN" sz="2400" baseline="-20000">
                  <a:latin typeface="Times New Roman" panose="02020603050405020304" pitchFamily="18" charset="0"/>
                </a:rPr>
                <a:t>3</a:t>
              </a:r>
              <a:endParaRPr lang="en-US" altLang="zh-CN" sz="2400" baseline="-20000">
                <a:latin typeface="Times New Roman" panose="02020603050405020304" pitchFamily="18" charset="0"/>
              </a:endParaRPr>
            </a:p>
          </p:txBody>
        </p:sp>
        <p:grpSp>
          <p:nvGrpSpPr>
            <p:cNvPr id="174131" name="Group 43"/>
            <p:cNvGrpSpPr/>
            <p:nvPr/>
          </p:nvGrpSpPr>
          <p:grpSpPr bwMode="auto">
            <a:xfrm>
              <a:off x="4888" y="1387"/>
              <a:ext cx="577" cy="1636"/>
              <a:chOff x="4271" y="1104"/>
              <a:chExt cx="577" cy="1636"/>
            </a:xfrm>
          </p:grpSpPr>
          <p:sp>
            <p:nvSpPr>
              <p:cNvPr id="174150" name="Rectangle 44"/>
              <p:cNvSpPr>
                <a:spLocks noChangeArrowheads="1"/>
              </p:cNvSpPr>
              <p:nvPr/>
            </p:nvSpPr>
            <p:spPr bwMode="auto">
              <a:xfrm>
                <a:off x="4271"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1" name="Rectangle 45"/>
              <p:cNvSpPr>
                <a:spLocks noChangeArrowheads="1"/>
              </p:cNvSpPr>
              <p:nvPr/>
            </p:nvSpPr>
            <p:spPr bwMode="auto">
              <a:xfrm>
                <a:off x="4271"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2" name="Rectangle 46"/>
              <p:cNvSpPr>
                <a:spLocks noChangeArrowheads="1"/>
              </p:cNvSpPr>
              <p:nvPr/>
            </p:nvSpPr>
            <p:spPr bwMode="auto">
              <a:xfrm>
                <a:off x="4271"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3" name="Rectangle 47"/>
              <p:cNvSpPr>
                <a:spLocks noChangeArrowheads="1"/>
              </p:cNvSpPr>
              <p:nvPr/>
            </p:nvSpPr>
            <p:spPr bwMode="auto">
              <a:xfrm>
                <a:off x="4271"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4" name="Rectangle 48"/>
              <p:cNvSpPr>
                <a:spLocks noChangeArrowheads="1"/>
              </p:cNvSpPr>
              <p:nvPr/>
            </p:nvSpPr>
            <p:spPr bwMode="auto">
              <a:xfrm>
                <a:off x="4271"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5" name="Rectangle 49"/>
              <p:cNvSpPr>
                <a:spLocks noChangeArrowheads="1"/>
              </p:cNvSpPr>
              <p:nvPr/>
            </p:nvSpPr>
            <p:spPr bwMode="auto">
              <a:xfrm>
                <a:off x="4271"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56" name="Line 50"/>
              <p:cNvSpPr>
                <a:spLocks noChangeShapeType="1"/>
              </p:cNvSpPr>
              <p:nvPr/>
            </p:nvSpPr>
            <p:spPr bwMode="auto">
              <a:xfrm>
                <a:off x="4271"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57" name="Line 51"/>
              <p:cNvSpPr>
                <a:spLocks noChangeShapeType="1"/>
              </p:cNvSpPr>
              <p:nvPr/>
            </p:nvSpPr>
            <p:spPr bwMode="auto">
              <a:xfrm>
                <a:off x="4271"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58" name="Line 52"/>
              <p:cNvSpPr>
                <a:spLocks noChangeShapeType="1"/>
              </p:cNvSpPr>
              <p:nvPr/>
            </p:nvSpPr>
            <p:spPr bwMode="auto">
              <a:xfrm>
                <a:off x="4271"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59" name="Line 53"/>
              <p:cNvSpPr>
                <a:spLocks noChangeShapeType="1"/>
              </p:cNvSpPr>
              <p:nvPr/>
            </p:nvSpPr>
            <p:spPr bwMode="auto">
              <a:xfrm>
                <a:off x="4271"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0" name="Line 54"/>
              <p:cNvSpPr>
                <a:spLocks noChangeShapeType="1"/>
              </p:cNvSpPr>
              <p:nvPr/>
            </p:nvSpPr>
            <p:spPr bwMode="auto">
              <a:xfrm>
                <a:off x="4271"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1" name="Line 55"/>
              <p:cNvSpPr>
                <a:spLocks noChangeShapeType="1"/>
              </p:cNvSpPr>
              <p:nvPr/>
            </p:nvSpPr>
            <p:spPr bwMode="auto">
              <a:xfrm>
                <a:off x="4271"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2" name="Line 56"/>
              <p:cNvSpPr>
                <a:spLocks noChangeShapeType="1"/>
              </p:cNvSpPr>
              <p:nvPr/>
            </p:nvSpPr>
            <p:spPr bwMode="auto">
              <a:xfrm>
                <a:off x="4271"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3" name="Line 57"/>
              <p:cNvSpPr>
                <a:spLocks noChangeShapeType="1"/>
              </p:cNvSpPr>
              <p:nvPr/>
            </p:nvSpPr>
            <p:spPr bwMode="auto">
              <a:xfrm>
                <a:off x="4271"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4" name="Line 58"/>
              <p:cNvSpPr>
                <a:spLocks noChangeShapeType="1"/>
              </p:cNvSpPr>
              <p:nvPr/>
            </p:nvSpPr>
            <p:spPr bwMode="auto">
              <a:xfrm>
                <a:off x="4799"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65" name="Text Box 59"/>
              <p:cNvSpPr txBox="1">
                <a:spLocks noChangeArrowheads="1"/>
              </p:cNvSpPr>
              <p:nvPr/>
            </p:nvSpPr>
            <p:spPr bwMode="auto">
              <a:xfrm>
                <a:off x="4425"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4166" name="Text Box 60"/>
              <p:cNvSpPr txBox="1">
                <a:spLocks noChangeArrowheads="1"/>
              </p:cNvSpPr>
              <p:nvPr/>
            </p:nvSpPr>
            <p:spPr bwMode="auto">
              <a:xfrm>
                <a:off x="4425"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grpSp>
          <p:nvGrpSpPr>
            <p:cNvPr id="174132" name="Group 61"/>
            <p:cNvGrpSpPr/>
            <p:nvPr/>
          </p:nvGrpSpPr>
          <p:grpSpPr bwMode="auto">
            <a:xfrm>
              <a:off x="3563" y="1387"/>
              <a:ext cx="542" cy="1636"/>
              <a:chOff x="3049" y="1104"/>
              <a:chExt cx="542" cy="1636"/>
            </a:xfrm>
          </p:grpSpPr>
          <p:sp>
            <p:nvSpPr>
              <p:cNvPr id="174133" name="Rectangle 62"/>
              <p:cNvSpPr>
                <a:spLocks noChangeArrowheads="1"/>
              </p:cNvSpPr>
              <p:nvPr/>
            </p:nvSpPr>
            <p:spPr bwMode="auto">
              <a:xfrm>
                <a:off x="3049" y="2529"/>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4" name="Rectangle 63"/>
              <p:cNvSpPr>
                <a:spLocks noChangeArrowheads="1"/>
              </p:cNvSpPr>
              <p:nvPr/>
            </p:nvSpPr>
            <p:spPr bwMode="auto">
              <a:xfrm>
                <a:off x="3049" y="2133"/>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5" name="Rectangle 64"/>
              <p:cNvSpPr>
                <a:spLocks noChangeArrowheads="1"/>
              </p:cNvSpPr>
              <p:nvPr/>
            </p:nvSpPr>
            <p:spPr bwMode="auto">
              <a:xfrm>
                <a:off x="3049" y="1922"/>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6" name="Rectangle 65"/>
              <p:cNvSpPr>
                <a:spLocks noChangeArrowheads="1"/>
              </p:cNvSpPr>
              <p:nvPr/>
            </p:nvSpPr>
            <p:spPr bwMode="auto">
              <a:xfrm>
                <a:off x="3049" y="1526"/>
                <a:ext cx="528" cy="39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7" name="Rectangle 66"/>
              <p:cNvSpPr>
                <a:spLocks noChangeArrowheads="1"/>
              </p:cNvSpPr>
              <p:nvPr/>
            </p:nvSpPr>
            <p:spPr bwMode="auto">
              <a:xfrm>
                <a:off x="3049" y="1315"/>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8" name="Rectangle 67"/>
              <p:cNvSpPr>
                <a:spLocks noChangeArrowheads="1"/>
              </p:cNvSpPr>
              <p:nvPr/>
            </p:nvSpPr>
            <p:spPr bwMode="auto">
              <a:xfrm>
                <a:off x="3049" y="1104"/>
                <a:ext cx="528" cy="21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a:latin typeface="Times New Roman" panose="02020603050405020304" pitchFamily="18" charset="0"/>
                </a:endParaRPr>
              </a:p>
            </p:txBody>
          </p:sp>
          <p:sp>
            <p:nvSpPr>
              <p:cNvPr id="174139" name="Line 68"/>
              <p:cNvSpPr>
                <a:spLocks noChangeShapeType="1"/>
              </p:cNvSpPr>
              <p:nvPr/>
            </p:nvSpPr>
            <p:spPr bwMode="auto">
              <a:xfrm>
                <a:off x="3049" y="1104"/>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0" name="Line 69"/>
              <p:cNvSpPr>
                <a:spLocks noChangeShapeType="1"/>
              </p:cNvSpPr>
              <p:nvPr/>
            </p:nvSpPr>
            <p:spPr bwMode="auto">
              <a:xfrm>
                <a:off x="3049" y="1315"/>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1" name="Line 70"/>
              <p:cNvSpPr>
                <a:spLocks noChangeShapeType="1"/>
              </p:cNvSpPr>
              <p:nvPr/>
            </p:nvSpPr>
            <p:spPr bwMode="auto">
              <a:xfrm>
                <a:off x="3049" y="1526"/>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2" name="Line 71"/>
              <p:cNvSpPr>
                <a:spLocks noChangeShapeType="1"/>
              </p:cNvSpPr>
              <p:nvPr/>
            </p:nvSpPr>
            <p:spPr bwMode="auto">
              <a:xfrm>
                <a:off x="3049" y="1922"/>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3" name="Line 72"/>
              <p:cNvSpPr>
                <a:spLocks noChangeShapeType="1"/>
              </p:cNvSpPr>
              <p:nvPr/>
            </p:nvSpPr>
            <p:spPr bwMode="auto">
              <a:xfrm>
                <a:off x="3049" y="2133"/>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4" name="Line 73"/>
              <p:cNvSpPr>
                <a:spLocks noChangeShapeType="1"/>
              </p:cNvSpPr>
              <p:nvPr/>
            </p:nvSpPr>
            <p:spPr bwMode="auto">
              <a:xfrm>
                <a:off x="3049" y="2529"/>
                <a:ext cx="52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5" name="Line 74"/>
              <p:cNvSpPr>
                <a:spLocks noChangeShapeType="1"/>
              </p:cNvSpPr>
              <p:nvPr/>
            </p:nvSpPr>
            <p:spPr bwMode="auto">
              <a:xfrm>
                <a:off x="3049" y="2740"/>
                <a:ext cx="52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6" name="Line 75"/>
              <p:cNvSpPr>
                <a:spLocks noChangeShapeType="1"/>
              </p:cNvSpPr>
              <p:nvPr/>
            </p:nvSpPr>
            <p:spPr bwMode="auto">
              <a:xfrm>
                <a:off x="3049"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7" name="Line 76"/>
              <p:cNvSpPr>
                <a:spLocks noChangeShapeType="1"/>
              </p:cNvSpPr>
              <p:nvPr/>
            </p:nvSpPr>
            <p:spPr bwMode="auto">
              <a:xfrm>
                <a:off x="3577" y="1104"/>
                <a:ext cx="0" cy="1636"/>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48" name="Text Box 77"/>
              <p:cNvSpPr txBox="1">
                <a:spLocks noChangeArrowheads="1"/>
              </p:cNvSpPr>
              <p:nvPr/>
            </p:nvSpPr>
            <p:spPr bwMode="auto">
              <a:xfrm>
                <a:off x="3154" y="1584"/>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sp>
            <p:nvSpPr>
              <p:cNvPr id="174149" name="Text Box 78"/>
              <p:cNvSpPr txBox="1">
                <a:spLocks noChangeArrowheads="1"/>
              </p:cNvSpPr>
              <p:nvPr/>
            </p:nvSpPr>
            <p:spPr bwMode="auto">
              <a:xfrm>
                <a:off x="3168" y="2182"/>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a:t>
                </a:r>
                <a:endParaRPr lang="zh-CN" altLang="en-US" sz="3200">
                  <a:latin typeface="Times New Roman" panose="02020603050405020304" pitchFamily="18" charset="0"/>
                </a:endParaRPr>
              </a:p>
            </p:txBody>
          </p:sp>
        </p:grpSp>
      </p:grpSp>
      <p:grpSp>
        <p:nvGrpSpPr>
          <p:cNvPr id="7" name="Group 80"/>
          <p:cNvGrpSpPr/>
          <p:nvPr/>
        </p:nvGrpSpPr>
        <p:grpSpPr bwMode="auto">
          <a:xfrm>
            <a:off x="3135313" y="5868988"/>
            <a:ext cx="3273425" cy="454025"/>
            <a:chOff x="1907" y="3840"/>
            <a:chExt cx="2062" cy="286"/>
          </a:xfrm>
        </p:grpSpPr>
        <p:grpSp>
          <p:nvGrpSpPr>
            <p:cNvPr id="174119" name="Group 81"/>
            <p:cNvGrpSpPr/>
            <p:nvPr/>
          </p:nvGrpSpPr>
          <p:grpSpPr bwMode="auto">
            <a:xfrm>
              <a:off x="1907" y="3840"/>
              <a:ext cx="2062" cy="286"/>
              <a:chOff x="1488" y="3840"/>
              <a:chExt cx="2062" cy="286"/>
            </a:xfrm>
          </p:grpSpPr>
          <p:sp>
            <p:nvSpPr>
              <p:cNvPr id="174121" name="Rectangle 82"/>
              <p:cNvSpPr>
                <a:spLocks noChangeArrowheads="1"/>
              </p:cNvSpPr>
              <p:nvPr/>
            </p:nvSpPr>
            <p:spPr bwMode="auto">
              <a:xfrm>
                <a:off x="2519" y="3840"/>
                <a:ext cx="1031" cy="28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22" name="Text Box 83"/>
              <p:cNvSpPr txBox="1">
                <a:spLocks noChangeArrowheads="1"/>
              </p:cNvSpPr>
              <p:nvPr/>
            </p:nvSpPr>
            <p:spPr bwMode="auto">
              <a:xfrm>
                <a:off x="2648" y="3851"/>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rPr>
                  <a:t>　体号</a:t>
                </a:r>
                <a:endParaRPr lang="zh-CN" altLang="en-US" sz="2000" b="1">
                  <a:solidFill>
                    <a:srgbClr val="C00000"/>
                  </a:solidFill>
                  <a:latin typeface="Times New Roman" panose="02020603050405020304" pitchFamily="18" charset="0"/>
                </a:endParaRPr>
              </a:p>
            </p:txBody>
          </p:sp>
          <p:sp>
            <p:nvSpPr>
              <p:cNvPr id="174123" name="Rectangle 84"/>
              <p:cNvSpPr>
                <a:spLocks noChangeArrowheads="1"/>
              </p:cNvSpPr>
              <p:nvPr/>
            </p:nvSpPr>
            <p:spPr bwMode="auto">
              <a:xfrm>
                <a:off x="1488" y="3840"/>
                <a:ext cx="1031" cy="28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24" name="Text Box 85"/>
              <p:cNvSpPr txBox="1">
                <a:spLocks noChangeArrowheads="1"/>
              </p:cNvSpPr>
              <p:nvPr/>
            </p:nvSpPr>
            <p:spPr bwMode="auto">
              <a:xfrm>
                <a:off x="1770" y="385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Times New Roman" panose="02020603050405020304" pitchFamily="18" charset="0"/>
                </a:endParaRPr>
              </a:p>
            </p:txBody>
          </p:sp>
        </p:grpSp>
        <p:sp>
          <p:nvSpPr>
            <p:cNvPr id="174120" name="Text Box 86"/>
            <p:cNvSpPr txBox="1">
              <a:spLocks noChangeArrowheads="1"/>
            </p:cNvSpPr>
            <p:nvPr/>
          </p:nvSpPr>
          <p:spPr bwMode="auto">
            <a:xfrm>
              <a:off x="2033" y="3851"/>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体内地址</a:t>
              </a:r>
              <a:endParaRPr lang="zh-CN" altLang="en-US" sz="2000" b="1">
                <a:latin typeface="Times New Roman" panose="02020603050405020304" pitchFamily="18" charset="0"/>
              </a:endParaRPr>
            </a:p>
          </p:txBody>
        </p:sp>
      </p:grpSp>
      <p:grpSp>
        <p:nvGrpSpPr>
          <p:cNvPr id="9" name="Group 87"/>
          <p:cNvGrpSpPr/>
          <p:nvPr/>
        </p:nvGrpSpPr>
        <p:grpSpPr bwMode="auto">
          <a:xfrm>
            <a:off x="431800" y="1376363"/>
            <a:ext cx="7389813" cy="919162"/>
            <a:chOff x="204" y="1010"/>
            <a:chExt cx="4655" cy="579"/>
          </a:xfrm>
        </p:grpSpPr>
        <p:sp>
          <p:nvSpPr>
            <p:cNvPr id="174113" name="Text Box 88"/>
            <p:cNvSpPr txBox="1">
              <a:spLocks noChangeArrowheads="1"/>
            </p:cNvSpPr>
            <p:nvPr/>
          </p:nvSpPr>
          <p:spPr bwMode="auto">
            <a:xfrm>
              <a:off x="295" y="1010"/>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地址</a:t>
              </a:r>
              <a:endParaRPr lang="zh-CN" altLang="en-US" sz="2400" b="1">
                <a:latin typeface="Times New Roman" panose="02020603050405020304" pitchFamily="18" charset="0"/>
              </a:endParaRPr>
            </a:p>
          </p:txBody>
        </p:sp>
        <p:grpSp>
          <p:nvGrpSpPr>
            <p:cNvPr id="174114" name="Group 89"/>
            <p:cNvGrpSpPr/>
            <p:nvPr/>
          </p:nvGrpSpPr>
          <p:grpSpPr bwMode="auto">
            <a:xfrm>
              <a:off x="204" y="1339"/>
              <a:ext cx="4655" cy="250"/>
              <a:chOff x="204" y="1339"/>
              <a:chExt cx="4655" cy="250"/>
            </a:xfrm>
          </p:grpSpPr>
          <p:sp>
            <p:nvSpPr>
              <p:cNvPr id="174115" name="Text Box 90"/>
              <p:cNvSpPr txBox="1">
                <a:spLocks noChangeArrowheads="1"/>
              </p:cNvSpPr>
              <p:nvPr/>
            </p:nvSpPr>
            <p:spPr bwMode="auto">
              <a:xfrm>
                <a:off x="204"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r>
                  <a:rPr lang="en-US" altLang="zh-CN" sz="2000" b="1">
                    <a:latin typeface="Times New Roman" panose="02020603050405020304" pitchFamily="18" charset="0"/>
                  </a:rPr>
                  <a:t>000 </a:t>
                </a:r>
                <a:r>
                  <a:rPr lang="en-US" altLang="zh-CN" sz="2000" b="1">
                    <a:solidFill>
                      <a:srgbClr val="C00000"/>
                    </a:solidFill>
                    <a:latin typeface="Times New Roman" panose="02020603050405020304" pitchFamily="18" charset="0"/>
                  </a:rPr>
                  <a:t>00</a:t>
                </a:r>
                <a:endParaRPr lang="en-US" altLang="zh-CN" sz="2000" b="1">
                  <a:solidFill>
                    <a:srgbClr val="C00000"/>
                  </a:solidFill>
                  <a:latin typeface="Times New Roman" panose="02020603050405020304" pitchFamily="18" charset="0"/>
                </a:endParaRPr>
              </a:p>
            </p:txBody>
          </p:sp>
          <p:sp>
            <p:nvSpPr>
              <p:cNvPr id="174116" name="Text Box 91"/>
              <p:cNvSpPr txBox="1">
                <a:spLocks noChangeArrowheads="1"/>
              </p:cNvSpPr>
              <p:nvPr/>
            </p:nvSpPr>
            <p:spPr bwMode="auto">
              <a:xfrm>
                <a:off x="1581"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r>
                  <a:rPr lang="en-US" altLang="zh-CN" sz="2000" b="1">
                    <a:latin typeface="Times New Roman" panose="02020603050405020304" pitchFamily="18" charset="0"/>
                  </a:rPr>
                  <a:t>000 </a:t>
                </a:r>
                <a:r>
                  <a:rPr lang="en-US" altLang="zh-CN" sz="2000" b="1">
                    <a:solidFill>
                      <a:srgbClr val="C00000"/>
                    </a:solidFill>
                    <a:latin typeface="Times New Roman" panose="02020603050405020304" pitchFamily="18" charset="0"/>
                  </a:rPr>
                  <a:t>01</a:t>
                </a:r>
                <a:endParaRPr lang="en-US" altLang="zh-CN" sz="2000" b="1">
                  <a:solidFill>
                    <a:srgbClr val="C00000"/>
                  </a:solidFill>
                  <a:latin typeface="Times New Roman" panose="02020603050405020304" pitchFamily="18" charset="0"/>
                </a:endParaRPr>
              </a:p>
            </p:txBody>
          </p:sp>
          <p:sp>
            <p:nvSpPr>
              <p:cNvPr id="174117" name="Text Box 92"/>
              <p:cNvSpPr txBox="1">
                <a:spLocks noChangeArrowheads="1"/>
              </p:cNvSpPr>
              <p:nvPr/>
            </p:nvSpPr>
            <p:spPr bwMode="auto">
              <a:xfrm>
                <a:off x="2896"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r>
                  <a:rPr lang="en-US" altLang="zh-CN" sz="2000" b="1">
                    <a:latin typeface="Times New Roman" panose="02020603050405020304" pitchFamily="18" charset="0"/>
                  </a:rPr>
                  <a:t>000 </a:t>
                </a:r>
                <a:r>
                  <a:rPr lang="en-US" altLang="zh-CN" sz="2000" b="1">
                    <a:solidFill>
                      <a:srgbClr val="C00000"/>
                    </a:solidFill>
                    <a:latin typeface="Times New Roman" panose="02020603050405020304" pitchFamily="18" charset="0"/>
                  </a:rPr>
                  <a:t>10</a:t>
                </a:r>
                <a:endParaRPr lang="en-US" altLang="zh-CN" sz="2000" b="1">
                  <a:solidFill>
                    <a:srgbClr val="C00000"/>
                  </a:solidFill>
                  <a:latin typeface="Times New Roman" panose="02020603050405020304" pitchFamily="18" charset="0"/>
                </a:endParaRPr>
              </a:p>
            </p:txBody>
          </p:sp>
          <p:sp>
            <p:nvSpPr>
              <p:cNvPr id="174118" name="Text Box 93"/>
              <p:cNvSpPr txBox="1">
                <a:spLocks noChangeArrowheads="1"/>
              </p:cNvSpPr>
              <p:nvPr/>
            </p:nvSpPr>
            <p:spPr bwMode="auto">
              <a:xfrm>
                <a:off x="4195" y="1339"/>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r>
                  <a:rPr lang="en-US" altLang="zh-CN" sz="2000" b="1">
                    <a:latin typeface="Times New Roman" panose="02020603050405020304" pitchFamily="18" charset="0"/>
                  </a:rPr>
                  <a:t>000 </a:t>
                </a:r>
                <a:r>
                  <a:rPr lang="en-US" altLang="zh-CN" sz="2000" b="1">
                    <a:solidFill>
                      <a:srgbClr val="C00000"/>
                    </a:solidFill>
                    <a:latin typeface="Times New Roman" panose="02020603050405020304" pitchFamily="18" charset="0"/>
                  </a:rPr>
                  <a:t>11</a:t>
                </a:r>
                <a:endParaRPr lang="en-US" altLang="zh-CN" sz="2000" b="1">
                  <a:solidFill>
                    <a:srgbClr val="C00000"/>
                  </a:solidFill>
                  <a:latin typeface="Times New Roman" panose="02020603050405020304" pitchFamily="18" charset="0"/>
                </a:endParaRPr>
              </a:p>
            </p:txBody>
          </p:sp>
        </p:grpSp>
      </p:grpSp>
      <p:grpSp>
        <p:nvGrpSpPr>
          <p:cNvPr id="11" name="Group 94"/>
          <p:cNvGrpSpPr/>
          <p:nvPr/>
        </p:nvGrpSpPr>
        <p:grpSpPr bwMode="auto">
          <a:xfrm>
            <a:off x="431800" y="2230438"/>
            <a:ext cx="7389813" cy="396875"/>
            <a:chOff x="204" y="1548"/>
            <a:chExt cx="4655" cy="250"/>
          </a:xfrm>
        </p:grpSpPr>
        <p:sp>
          <p:nvSpPr>
            <p:cNvPr id="174109" name="Text Box 95"/>
            <p:cNvSpPr txBox="1">
              <a:spLocks noChangeArrowheads="1"/>
            </p:cNvSpPr>
            <p:nvPr/>
          </p:nvSpPr>
          <p:spPr bwMode="auto">
            <a:xfrm>
              <a:off x="204"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0001 </a:t>
              </a:r>
              <a:r>
                <a:rPr lang="en-US" altLang="zh-CN" sz="2000" b="1">
                  <a:solidFill>
                    <a:srgbClr val="C00000"/>
                  </a:solidFill>
                  <a:latin typeface="Times New Roman" panose="02020603050405020304" pitchFamily="18" charset="0"/>
                </a:rPr>
                <a:t>00</a:t>
              </a:r>
              <a:endParaRPr lang="en-US" altLang="zh-CN" sz="2000" b="1">
                <a:solidFill>
                  <a:srgbClr val="C00000"/>
                </a:solidFill>
                <a:latin typeface="Times New Roman" panose="02020603050405020304" pitchFamily="18" charset="0"/>
              </a:endParaRPr>
            </a:p>
          </p:txBody>
        </p:sp>
        <p:sp>
          <p:nvSpPr>
            <p:cNvPr id="174110" name="Text Box 96"/>
            <p:cNvSpPr txBox="1">
              <a:spLocks noChangeArrowheads="1"/>
            </p:cNvSpPr>
            <p:nvPr/>
          </p:nvSpPr>
          <p:spPr bwMode="auto">
            <a:xfrm>
              <a:off x="1581"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0001 </a:t>
              </a:r>
              <a:r>
                <a:rPr lang="en-US" altLang="zh-CN" sz="2000" b="1">
                  <a:solidFill>
                    <a:srgbClr val="C00000"/>
                  </a:solidFill>
                  <a:latin typeface="Times New Roman" panose="02020603050405020304" pitchFamily="18" charset="0"/>
                </a:rPr>
                <a:t>01</a:t>
              </a:r>
              <a:endParaRPr lang="en-US" altLang="zh-CN" sz="2000" b="1">
                <a:solidFill>
                  <a:srgbClr val="C00000"/>
                </a:solidFill>
                <a:latin typeface="Times New Roman" panose="02020603050405020304" pitchFamily="18" charset="0"/>
              </a:endParaRPr>
            </a:p>
          </p:txBody>
        </p:sp>
        <p:sp>
          <p:nvSpPr>
            <p:cNvPr id="174111" name="Text Box 97"/>
            <p:cNvSpPr txBox="1">
              <a:spLocks noChangeArrowheads="1"/>
            </p:cNvSpPr>
            <p:nvPr/>
          </p:nvSpPr>
          <p:spPr bwMode="auto">
            <a:xfrm>
              <a:off x="2896"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0001 </a:t>
              </a:r>
              <a:r>
                <a:rPr lang="en-US" altLang="zh-CN" sz="2000" b="1">
                  <a:solidFill>
                    <a:srgbClr val="C00000"/>
                  </a:solidFill>
                  <a:latin typeface="Times New Roman" panose="02020603050405020304" pitchFamily="18" charset="0"/>
                </a:rPr>
                <a:t>10</a:t>
              </a:r>
              <a:endParaRPr lang="en-US" altLang="zh-CN" sz="2000" b="1">
                <a:solidFill>
                  <a:srgbClr val="C00000"/>
                </a:solidFill>
                <a:latin typeface="Times New Roman" panose="02020603050405020304" pitchFamily="18" charset="0"/>
              </a:endParaRPr>
            </a:p>
          </p:txBody>
        </p:sp>
        <p:sp>
          <p:nvSpPr>
            <p:cNvPr id="174112" name="Text Box 98"/>
            <p:cNvSpPr txBox="1">
              <a:spLocks noChangeArrowheads="1"/>
            </p:cNvSpPr>
            <p:nvPr/>
          </p:nvSpPr>
          <p:spPr bwMode="auto">
            <a:xfrm>
              <a:off x="4195" y="154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0001 </a:t>
              </a:r>
              <a:r>
                <a:rPr lang="en-US" altLang="zh-CN" sz="2000" b="1">
                  <a:solidFill>
                    <a:srgbClr val="C00000"/>
                  </a:solidFill>
                  <a:latin typeface="Times New Roman" panose="02020603050405020304" pitchFamily="18" charset="0"/>
                </a:rPr>
                <a:t>11</a:t>
              </a:r>
              <a:endParaRPr lang="en-US" altLang="zh-CN" sz="2000" b="1">
                <a:solidFill>
                  <a:srgbClr val="C00000"/>
                </a:solidFill>
                <a:latin typeface="Times New Roman" panose="02020603050405020304" pitchFamily="18" charset="0"/>
              </a:endParaRPr>
            </a:p>
          </p:txBody>
        </p:sp>
      </p:grpSp>
      <p:grpSp>
        <p:nvGrpSpPr>
          <p:cNvPr id="12" name="Group 99"/>
          <p:cNvGrpSpPr/>
          <p:nvPr/>
        </p:nvGrpSpPr>
        <p:grpSpPr bwMode="auto">
          <a:xfrm>
            <a:off x="358775" y="4244975"/>
            <a:ext cx="7462838" cy="396875"/>
            <a:chOff x="158" y="2817"/>
            <a:chExt cx="4701" cy="250"/>
          </a:xfrm>
        </p:grpSpPr>
        <p:sp>
          <p:nvSpPr>
            <p:cNvPr id="174105" name="Text Box 100"/>
            <p:cNvSpPr txBox="1">
              <a:spLocks noChangeArrowheads="1"/>
            </p:cNvSpPr>
            <p:nvPr/>
          </p:nvSpPr>
          <p:spPr bwMode="auto">
            <a:xfrm>
              <a:off x="158"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1111 </a:t>
              </a:r>
              <a:r>
                <a:rPr lang="en-US" altLang="zh-CN" sz="2000" b="1">
                  <a:solidFill>
                    <a:srgbClr val="C00000"/>
                  </a:solidFill>
                  <a:latin typeface="Times New Roman" panose="02020603050405020304" pitchFamily="18" charset="0"/>
                </a:rPr>
                <a:t>00</a:t>
              </a:r>
              <a:endParaRPr lang="en-US" altLang="zh-CN" sz="2000" b="1">
                <a:solidFill>
                  <a:srgbClr val="C00000"/>
                </a:solidFill>
                <a:latin typeface="Times New Roman" panose="02020603050405020304" pitchFamily="18" charset="0"/>
              </a:endParaRPr>
            </a:p>
          </p:txBody>
        </p:sp>
        <p:sp>
          <p:nvSpPr>
            <p:cNvPr id="174106" name="Text Box 101"/>
            <p:cNvSpPr txBox="1">
              <a:spLocks noChangeArrowheads="1"/>
            </p:cNvSpPr>
            <p:nvPr/>
          </p:nvSpPr>
          <p:spPr bwMode="auto">
            <a:xfrm>
              <a:off x="1581"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1111 </a:t>
              </a:r>
              <a:r>
                <a:rPr lang="en-US" altLang="zh-CN" sz="2000" b="1">
                  <a:solidFill>
                    <a:srgbClr val="C00000"/>
                  </a:solidFill>
                  <a:latin typeface="Times New Roman" panose="02020603050405020304" pitchFamily="18" charset="0"/>
                </a:rPr>
                <a:t>01</a:t>
              </a:r>
              <a:endParaRPr lang="en-US" altLang="zh-CN" sz="2000" b="1">
                <a:solidFill>
                  <a:srgbClr val="C00000"/>
                </a:solidFill>
                <a:latin typeface="Times New Roman" panose="02020603050405020304" pitchFamily="18" charset="0"/>
              </a:endParaRPr>
            </a:p>
          </p:txBody>
        </p:sp>
        <p:sp>
          <p:nvSpPr>
            <p:cNvPr id="174107" name="Text Box 102"/>
            <p:cNvSpPr txBox="1">
              <a:spLocks noChangeArrowheads="1"/>
            </p:cNvSpPr>
            <p:nvPr/>
          </p:nvSpPr>
          <p:spPr bwMode="auto">
            <a:xfrm>
              <a:off x="2896"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1111 </a:t>
              </a:r>
              <a:r>
                <a:rPr lang="en-US" altLang="zh-CN" sz="2000" b="1">
                  <a:solidFill>
                    <a:srgbClr val="C00000"/>
                  </a:solidFill>
                  <a:latin typeface="Times New Roman" panose="02020603050405020304" pitchFamily="18" charset="0"/>
                </a:rPr>
                <a:t>10</a:t>
              </a:r>
              <a:endParaRPr lang="en-US" altLang="zh-CN" sz="2000" b="1">
                <a:solidFill>
                  <a:srgbClr val="C00000"/>
                </a:solidFill>
                <a:latin typeface="Times New Roman" panose="02020603050405020304" pitchFamily="18" charset="0"/>
              </a:endParaRPr>
            </a:p>
          </p:txBody>
        </p:sp>
        <p:sp>
          <p:nvSpPr>
            <p:cNvPr id="174108" name="Text Box 103"/>
            <p:cNvSpPr txBox="1">
              <a:spLocks noChangeArrowheads="1"/>
            </p:cNvSpPr>
            <p:nvPr/>
          </p:nvSpPr>
          <p:spPr bwMode="auto">
            <a:xfrm>
              <a:off x="4195" y="281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1111 </a:t>
              </a:r>
              <a:r>
                <a:rPr lang="en-US" altLang="zh-CN" sz="2000" b="1">
                  <a:solidFill>
                    <a:srgbClr val="C00000"/>
                  </a:solidFill>
                  <a:latin typeface="Times New Roman" panose="02020603050405020304" pitchFamily="18" charset="0"/>
                </a:rPr>
                <a:t>11</a:t>
              </a:r>
              <a:endParaRPr lang="en-US" altLang="zh-CN" sz="2000" b="1">
                <a:solidFill>
                  <a:srgbClr val="C00000"/>
                </a:solidFill>
                <a:latin typeface="Times New Roman" panose="02020603050405020304" pitchFamily="18" charset="0"/>
              </a:endParaRPr>
            </a:p>
          </p:txBody>
        </p:sp>
      </p:grpSp>
      <p:grpSp>
        <p:nvGrpSpPr>
          <p:cNvPr id="13" name="Group 104"/>
          <p:cNvGrpSpPr/>
          <p:nvPr/>
        </p:nvGrpSpPr>
        <p:grpSpPr bwMode="auto">
          <a:xfrm>
            <a:off x="1150938" y="4699000"/>
            <a:ext cx="6408737" cy="447675"/>
            <a:chOff x="283" y="3103"/>
            <a:chExt cx="4037" cy="282"/>
          </a:xfrm>
        </p:grpSpPr>
        <p:sp>
          <p:nvSpPr>
            <p:cNvPr id="174100" name="Line 105"/>
            <p:cNvSpPr>
              <a:spLocks noChangeShapeType="1"/>
            </p:cNvSpPr>
            <p:nvPr/>
          </p:nvSpPr>
          <p:spPr bwMode="auto">
            <a:xfrm>
              <a:off x="283" y="3385"/>
              <a:ext cx="4037" cy="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101" name="Line 106"/>
            <p:cNvSpPr>
              <a:spLocks noChangeShapeType="1"/>
            </p:cNvSpPr>
            <p:nvPr/>
          </p:nvSpPr>
          <p:spPr bwMode="auto">
            <a:xfrm>
              <a:off x="295"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02" name="Line 107"/>
            <p:cNvSpPr>
              <a:spLocks noChangeShapeType="1"/>
            </p:cNvSpPr>
            <p:nvPr/>
          </p:nvSpPr>
          <p:spPr bwMode="auto">
            <a:xfrm>
              <a:off x="1701" y="310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03" name="Line 108"/>
            <p:cNvSpPr>
              <a:spLocks noChangeShapeType="1"/>
            </p:cNvSpPr>
            <p:nvPr/>
          </p:nvSpPr>
          <p:spPr bwMode="auto">
            <a:xfrm>
              <a:off x="3016"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04" name="Line 109"/>
            <p:cNvSpPr>
              <a:spLocks noChangeShapeType="1"/>
            </p:cNvSpPr>
            <p:nvPr/>
          </p:nvSpPr>
          <p:spPr bwMode="auto">
            <a:xfrm>
              <a:off x="4298" y="3113"/>
              <a:ext cx="0" cy="272"/>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19" name="Line 110"/>
          <p:cNvSpPr>
            <a:spLocks noChangeShapeType="1"/>
          </p:cNvSpPr>
          <p:nvPr/>
        </p:nvSpPr>
        <p:spPr bwMode="auto">
          <a:xfrm>
            <a:off x="5567363" y="5146675"/>
            <a:ext cx="0" cy="719138"/>
          </a:xfrm>
          <a:prstGeom prst="line">
            <a:avLst/>
          </a:prstGeom>
          <a:noFill/>
          <a:ln w="57150">
            <a:solidFill>
              <a:srgbClr val="C00000"/>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4" name="Group 111"/>
          <p:cNvGrpSpPr/>
          <p:nvPr/>
        </p:nvGrpSpPr>
        <p:grpSpPr bwMode="auto">
          <a:xfrm>
            <a:off x="719138" y="4714875"/>
            <a:ext cx="6424612" cy="719138"/>
            <a:chOff x="552" y="3113"/>
            <a:chExt cx="4047" cy="453"/>
          </a:xfrm>
        </p:grpSpPr>
        <p:sp>
          <p:nvSpPr>
            <p:cNvPr id="174095" name="Line 112"/>
            <p:cNvSpPr>
              <a:spLocks noChangeShapeType="1"/>
            </p:cNvSpPr>
            <p:nvPr/>
          </p:nvSpPr>
          <p:spPr bwMode="auto">
            <a:xfrm>
              <a:off x="552" y="3566"/>
              <a:ext cx="4047"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096" name="Line 113"/>
            <p:cNvSpPr>
              <a:spLocks noChangeShapeType="1"/>
            </p:cNvSpPr>
            <p:nvPr/>
          </p:nvSpPr>
          <p:spPr bwMode="auto">
            <a:xfrm>
              <a:off x="567"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097" name="Line 114"/>
            <p:cNvSpPr>
              <a:spLocks noChangeShapeType="1"/>
            </p:cNvSpPr>
            <p:nvPr/>
          </p:nvSpPr>
          <p:spPr bwMode="auto">
            <a:xfrm>
              <a:off x="1973"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098" name="Line 115"/>
            <p:cNvSpPr>
              <a:spLocks noChangeShapeType="1"/>
            </p:cNvSpPr>
            <p:nvPr/>
          </p:nvSpPr>
          <p:spPr bwMode="auto">
            <a:xfrm>
              <a:off x="3288"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099" name="Line 116"/>
            <p:cNvSpPr>
              <a:spLocks noChangeShapeType="1"/>
            </p:cNvSpPr>
            <p:nvPr/>
          </p:nvSpPr>
          <p:spPr bwMode="auto">
            <a:xfrm>
              <a:off x="4582" y="3113"/>
              <a:ext cx="0" cy="453"/>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26" name="Line 117"/>
          <p:cNvSpPr>
            <a:spLocks noChangeShapeType="1"/>
          </p:cNvSpPr>
          <p:nvPr/>
        </p:nvSpPr>
        <p:spPr bwMode="auto">
          <a:xfrm>
            <a:off x="3959225" y="5434013"/>
            <a:ext cx="0" cy="431800"/>
          </a:xfrm>
          <a:prstGeom prst="line">
            <a:avLst/>
          </a:prstGeom>
          <a:noFill/>
          <a:ln w="571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094" name="矩形 119"/>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9"/>
                                        </p:tgtEl>
                                        <p:attrNameLst>
                                          <p:attrName>style.visibility</p:attrName>
                                        </p:attrNameLst>
                                      </p:cBhvr>
                                      <p:to>
                                        <p:strVal val="visible"/>
                                      </p:to>
                                    </p:set>
                                    <p:animEffect transition="in" filter="slide(fromBottom)">
                                      <p:cBhvr>
                                        <p:cTn id="32" dur="500"/>
                                        <p:tgtEl>
                                          <p:spTgt spid="219"/>
                                        </p:tgtEl>
                                      </p:cBhvr>
                                    </p:animEffect>
                                  </p:childTnLst>
                                </p:cTn>
                              </p:par>
                            </p:childTnLst>
                          </p:cTn>
                        </p:par>
                        <p:par>
                          <p:cTn id="33" fill="hold">
                            <p:stCondLst>
                              <p:cond delay="500"/>
                            </p:stCondLst>
                            <p:childTnLst>
                              <p:par>
                                <p:cTn id="34" presetID="1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Bottom)">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slide(fromBottom)">
                                      <p:cBhvr>
                                        <p:cTn id="41" dur="500"/>
                                        <p:tgtEl>
                                          <p:spTgt spid="226"/>
                                        </p:tgtEl>
                                      </p:cBhvr>
                                    </p:animEffect>
                                  </p:childTnLst>
                                </p:cTn>
                              </p:par>
                            </p:childTnLst>
                          </p:cTn>
                        </p:par>
                        <p:par>
                          <p:cTn id="42" fill="hold">
                            <p:stCondLst>
                              <p:cond delay="500"/>
                            </p:stCondLst>
                            <p:childTnLst>
                              <p:par>
                                <p:cTn id="43" presetID="16" presetClass="entr" presetSubtype="37"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outVertic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5107" name="Rectangle 2050"/>
          <p:cNvSpPr>
            <a:spLocks noGrp="1" noChangeArrowheads="1"/>
          </p:cNvSpPr>
          <p:nvPr>
            <p:ph type="title"/>
          </p:nvPr>
        </p:nvSpPr>
        <p:spPr>
          <a:xfrm>
            <a:off x="320675" y="598488"/>
            <a:ext cx="7696200" cy="704850"/>
          </a:xfrm>
        </p:spPr>
        <p:txBody>
          <a:bodyPr/>
          <a:lstStyle/>
          <a:p>
            <a:r>
              <a:rPr kumimoji="1" lang="zh-CN" altLang="en-US" sz="4000"/>
              <a:t>四个存储体交叉访问的时间关系</a:t>
            </a:r>
            <a:endParaRPr lang="zh-CN" altLang="en-US" sz="4000"/>
          </a:p>
        </p:txBody>
      </p:sp>
      <p:grpSp>
        <p:nvGrpSpPr>
          <p:cNvPr id="2" name="Group 2"/>
          <p:cNvGrpSpPr/>
          <p:nvPr/>
        </p:nvGrpSpPr>
        <p:grpSpPr bwMode="auto">
          <a:xfrm>
            <a:off x="3608388" y="2543175"/>
            <a:ext cx="2590800" cy="3505200"/>
            <a:chOff x="2136" y="1824"/>
            <a:chExt cx="1632" cy="2208"/>
          </a:xfrm>
        </p:grpSpPr>
        <p:sp>
          <p:nvSpPr>
            <p:cNvPr id="175144" name="Line 3"/>
            <p:cNvSpPr>
              <a:spLocks noChangeShapeType="1"/>
            </p:cNvSpPr>
            <p:nvPr/>
          </p:nvSpPr>
          <p:spPr bwMode="auto">
            <a:xfrm>
              <a:off x="2136"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45" name="Line 4"/>
            <p:cNvSpPr>
              <a:spLocks noChangeShapeType="1"/>
            </p:cNvSpPr>
            <p:nvPr/>
          </p:nvSpPr>
          <p:spPr bwMode="auto">
            <a:xfrm>
              <a:off x="3768"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5"/>
          <p:cNvGrpSpPr/>
          <p:nvPr/>
        </p:nvGrpSpPr>
        <p:grpSpPr bwMode="auto">
          <a:xfrm>
            <a:off x="4256088" y="2543175"/>
            <a:ext cx="2590800" cy="3505200"/>
            <a:chOff x="2544" y="1824"/>
            <a:chExt cx="1632" cy="2208"/>
          </a:xfrm>
        </p:grpSpPr>
        <p:sp>
          <p:nvSpPr>
            <p:cNvPr id="175142" name="Line 6"/>
            <p:cNvSpPr>
              <a:spLocks noChangeShapeType="1"/>
            </p:cNvSpPr>
            <p:nvPr/>
          </p:nvSpPr>
          <p:spPr bwMode="auto">
            <a:xfrm>
              <a:off x="2544"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43" name="Line 7"/>
            <p:cNvSpPr>
              <a:spLocks noChangeShapeType="1"/>
            </p:cNvSpPr>
            <p:nvPr/>
          </p:nvSpPr>
          <p:spPr bwMode="auto">
            <a:xfrm>
              <a:off x="4176"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8"/>
          <p:cNvGrpSpPr/>
          <p:nvPr/>
        </p:nvGrpSpPr>
        <p:grpSpPr bwMode="auto">
          <a:xfrm>
            <a:off x="4903788" y="2543175"/>
            <a:ext cx="2590800" cy="3505200"/>
            <a:chOff x="2952" y="1824"/>
            <a:chExt cx="1632" cy="2208"/>
          </a:xfrm>
        </p:grpSpPr>
        <p:sp>
          <p:nvSpPr>
            <p:cNvPr id="175140" name="Line 9"/>
            <p:cNvSpPr>
              <a:spLocks noChangeShapeType="1"/>
            </p:cNvSpPr>
            <p:nvPr/>
          </p:nvSpPr>
          <p:spPr bwMode="auto">
            <a:xfrm>
              <a:off x="2952"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41" name="Line 10"/>
            <p:cNvSpPr>
              <a:spLocks noChangeShapeType="1"/>
            </p:cNvSpPr>
            <p:nvPr/>
          </p:nvSpPr>
          <p:spPr bwMode="auto">
            <a:xfrm>
              <a:off x="4584" y="1824"/>
              <a:ext cx="0" cy="220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1"/>
          <p:cNvGrpSpPr/>
          <p:nvPr/>
        </p:nvGrpSpPr>
        <p:grpSpPr bwMode="auto">
          <a:xfrm>
            <a:off x="2960688" y="2771775"/>
            <a:ext cx="5181600" cy="3271838"/>
            <a:chOff x="1728" y="1971"/>
            <a:chExt cx="3264" cy="2301"/>
          </a:xfrm>
        </p:grpSpPr>
        <p:sp>
          <p:nvSpPr>
            <p:cNvPr id="175137" name="Line 12"/>
            <p:cNvSpPr>
              <a:spLocks noChangeShapeType="1"/>
            </p:cNvSpPr>
            <p:nvPr/>
          </p:nvSpPr>
          <p:spPr bwMode="auto">
            <a:xfrm>
              <a:off x="1728" y="1971"/>
              <a:ext cx="0" cy="2301"/>
            </a:xfrm>
            <a:prstGeom prst="line">
              <a:avLst/>
            </a:prstGeom>
            <a:noFill/>
            <a:ln w="38100">
              <a:solidFill>
                <a:srgbClr val="C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38" name="Line 13"/>
            <p:cNvSpPr>
              <a:spLocks noChangeShapeType="1"/>
            </p:cNvSpPr>
            <p:nvPr/>
          </p:nvSpPr>
          <p:spPr bwMode="auto">
            <a:xfrm>
              <a:off x="3360" y="1971"/>
              <a:ext cx="0" cy="2301"/>
            </a:xfrm>
            <a:prstGeom prst="line">
              <a:avLst/>
            </a:prstGeom>
            <a:noFill/>
            <a:ln w="38100">
              <a:solidFill>
                <a:srgbClr val="C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39" name="Line 14"/>
            <p:cNvSpPr>
              <a:spLocks noChangeShapeType="1"/>
            </p:cNvSpPr>
            <p:nvPr/>
          </p:nvSpPr>
          <p:spPr bwMode="auto">
            <a:xfrm>
              <a:off x="4992" y="1971"/>
              <a:ext cx="0" cy="2301"/>
            </a:xfrm>
            <a:prstGeom prst="line">
              <a:avLst/>
            </a:prstGeom>
            <a:noFill/>
            <a:ln w="38100">
              <a:solidFill>
                <a:srgbClr val="C00000"/>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7"/>
          <p:cNvGrpSpPr/>
          <p:nvPr/>
        </p:nvGrpSpPr>
        <p:grpSpPr bwMode="auto">
          <a:xfrm>
            <a:off x="979488" y="2411413"/>
            <a:ext cx="7772400" cy="457200"/>
            <a:chOff x="480" y="1741"/>
            <a:chExt cx="4896" cy="288"/>
          </a:xfrm>
        </p:grpSpPr>
        <p:sp>
          <p:nvSpPr>
            <p:cNvPr id="175135" name="Text Box 18"/>
            <p:cNvSpPr txBox="1">
              <a:spLocks noChangeArrowheads="1"/>
            </p:cNvSpPr>
            <p:nvPr/>
          </p:nvSpPr>
          <p:spPr bwMode="auto">
            <a:xfrm>
              <a:off x="480" y="174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时间</a:t>
              </a:r>
              <a:endParaRPr lang="zh-CN" altLang="en-US" sz="2400" b="1">
                <a:latin typeface="Times New Roman" panose="02020603050405020304" pitchFamily="18" charset="0"/>
              </a:endParaRPr>
            </a:p>
          </p:txBody>
        </p:sp>
        <p:sp>
          <p:nvSpPr>
            <p:cNvPr id="175136" name="Line 19"/>
            <p:cNvSpPr>
              <a:spLocks noChangeShapeType="1"/>
            </p:cNvSpPr>
            <p:nvPr/>
          </p:nvSpPr>
          <p:spPr bwMode="auto">
            <a:xfrm>
              <a:off x="1536" y="1968"/>
              <a:ext cx="3840"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6" name="Freeform 20"/>
          <p:cNvSpPr/>
          <p:nvPr/>
        </p:nvSpPr>
        <p:spPr bwMode="auto">
          <a:xfrm>
            <a:off x="2655888" y="3922713"/>
            <a:ext cx="6091237" cy="492125"/>
          </a:xfrm>
          <a:custGeom>
            <a:avLst/>
            <a:gdLst>
              <a:gd name="T0" fmla="*/ 0 w 3837"/>
              <a:gd name="T1" fmla="*/ 2147483647 h 310"/>
              <a:gd name="T2" fmla="*/ 2147483647 w 3837"/>
              <a:gd name="T3" fmla="*/ 2147483647 h 310"/>
              <a:gd name="T4" fmla="*/ 2147483647 w 3837"/>
              <a:gd name="T5" fmla="*/ 2147483647 h 310"/>
              <a:gd name="T6" fmla="*/ 2147483647 w 3837"/>
              <a:gd name="T7" fmla="*/ 2147483647 h 310"/>
              <a:gd name="T8" fmla="*/ 2147483647 w 3837"/>
              <a:gd name="T9" fmla="*/ 2147483647 h 310"/>
              <a:gd name="T10" fmla="*/ 2147483647 w 3837"/>
              <a:gd name="T11" fmla="*/ 2147483647 h 310"/>
              <a:gd name="T12" fmla="*/ 2147483647 w 3837"/>
              <a:gd name="T13" fmla="*/ 2147483647 h 310"/>
              <a:gd name="T14" fmla="*/ 2147483647 w 3837"/>
              <a:gd name="T15" fmla="*/ 2147483647 h 310"/>
              <a:gd name="T16" fmla="*/ 2147483647 w 3837"/>
              <a:gd name="T17" fmla="*/ 2147483647 h 310"/>
              <a:gd name="T18" fmla="*/ 2147483647 w 3837"/>
              <a:gd name="T19" fmla="*/ 0 h 310"/>
              <a:gd name="T20" fmla="*/ 2147483647 w 3837"/>
              <a:gd name="T21" fmla="*/ 2147483647 h 3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7"/>
              <a:gd name="T34" fmla="*/ 0 h 310"/>
              <a:gd name="T35" fmla="*/ 3837 w 3837"/>
              <a:gd name="T36" fmla="*/ 310 h 3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7" h="310">
                <a:moveTo>
                  <a:pt x="0" y="1"/>
                </a:moveTo>
                <a:lnTo>
                  <a:pt x="599" y="1"/>
                </a:lnTo>
                <a:lnTo>
                  <a:pt x="600" y="310"/>
                </a:lnTo>
                <a:lnTo>
                  <a:pt x="750" y="310"/>
                </a:lnTo>
                <a:lnTo>
                  <a:pt x="750" y="6"/>
                </a:lnTo>
                <a:lnTo>
                  <a:pt x="2231" y="4"/>
                </a:lnTo>
                <a:lnTo>
                  <a:pt x="2231" y="310"/>
                </a:lnTo>
                <a:lnTo>
                  <a:pt x="2385" y="310"/>
                </a:lnTo>
                <a:lnTo>
                  <a:pt x="2385" y="21"/>
                </a:lnTo>
                <a:lnTo>
                  <a:pt x="2385" y="0"/>
                </a:lnTo>
                <a:lnTo>
                  <a:pt x="3837" y="1"/>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7" name="Freeform 21"/>
          <p:cNvSpPr/>
          <p:nvPr/>
        </p:nvSpPr>
        <p:spPr bwMode="auto">
          <a:xfrm>
            <a:off x="2655888" y="4625975"/>
            <a:ext cx="6086475" cy="485775"/>
          </a:xfrm>
          <a:custGeom>
            <a:avLst/>
            <a:gdLst>
              <a:gd name="T0" fmla="*/ 0 w 3834"/>
              <a:gd name="T1" fmla="*/ 2147483647 h 306"/>
              <a:gd name="T2" fmla="*/ 2147483647 w 3834"/>
              <a:gd name="T3" fmla="*/ 2147483647 h 306"/>
              <a:gd name="T4" fmla="*/ 2147483647 w 3834"/>
              <a:gd name="T5" fmla="*/ 2147483647 h 306"/>
              <a:gd name="T6" fmla="*/ 2147483647 w 3834"/>
              <a:gd name="T7" fmla="*/ 2147483647 h 306"/>
              <a:gd name="T8" fmla="*/ 2147483647 w 3834"/>
              <a:gd name="T9" fmla="*/ 2147483647 h 306"/>
              <a:gd name="T10" fmla="*/ 2147483647 w 3834"/>
              <a:gd name="T11" fmla="*/ 2147483647 h 306"/>
              <a:gd name="T12" fmla="*/ 2147483647 w 3834"/>
              <a:gd name="T13" fmla="*/ 2147483647 h 306"/>
              <a:gd name="T14" fmla="*/ 2147483647 w 3834"/>
              <a:gd name="T15" fmla="*/ 2147483647 h 306"/>
              <a:gd name="T16" fmla="*/ 2147483647 w 3834"/>
              <a:gd name="T17" fmla="*/ 2147483647 h 306"/>
              <a:gd name="T18" fmla="*/ 2147483647 w 3834"/>
              <a:gd name="T19" fmla="*/ 0 h 306"/>
              <a:gd name="T20" fmla="*/ 2147483647 w 3834"/>
              <a:gd name="T21" fmla="*/ 2147483647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4"/>
              <a:gd name="T34" fmla="*/ 0 h 306"/>
              <a:gd name="T35" fmla="*/ 3834 w 3834"/>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4" h="306">
                <a:moveTo>
                  <a:pt x="0" y="5"/>
                </a:moveTo>
                <a:lnTo>
                  <a:pt x="1008" y="5"/>
                </a:lnTo>
                <a:lnTo>
                  <a:pt x="1008" y="305"/>
                </a:lnTo>
                <a:lnTo>
                  <a:pt x="1158" y="306"/>
                </a:lnTo>
                <a:lnTo>
                  <a:pt x="1158" y="6"/>
                </a:lnTo>
                <a:lnTo>
                  <a:pt x="2637" y="5"/>
                </a:lnTo>
                <a:lnTo>
                  <a:pt x="2640" y="305"/>
                </a:lnTo>
                <a:lnTo>
                  <a:pt x="2790" y="306"/>
                </a:lnTo>
                <a:lnTo>
                  <a:pt x="2790" y="23"/>
                </a:lnTo>
                <a:lnTo>
                  <a:pt x="2793" y="0"/>
                </a:lnTo>
                <a:lnTo>
                  <a:pt x="3834" y="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8" name="Freeform 22"/>
          <p:cNvSpPr/>
          <p:nvPr/>
        </p:nvSpPr>
        <p:spPr bwMode="auto">
          <a:xfrm>
            <a:off x="2646363" y="5324475"/>
            <a:ext cx="6105525" cy="500063"/>
          </a:xfrm>
          <a:custGeom>
            <a:avLst/>
            <a:gdLst>
              <a:gd name="T0" fmla="*/ 0 w 3846"/>
              <a:gd name="T1" fmla="*/ 2147483647 h 315"/>
              <a:gd name="T2" fmla="*/ 2147483647 w 3846"/>
              <a:gd name="T3" fmla="*/ 2147483647 h 315"/>
              <a:gd name="T4" fmla="*/ 2147483647 w 3846"/>
              <a:gd name="T5" fmla="*/ 2147483647 h 315"/>
              <a:gd name="T6" fmla="*/ 2147483647 w 3846"/>
              <a:gd name="T7" fmla="*/ 2147483647 h 315"/>
              <a:gd name="T8" fmla="*/ 2147483647 w 3846"/>
              <a:gd name="T9" fmla="*/ 2147483647 h 315"/>
              <a:gd name="T10" fmla="*/ 2147483647 w 3846"/>
              <a:gd name="T11" fmla="*/ 2147483647 h 315"/>
              <a:gd name="T12" fmla="*/ 2147483647 w 3846"/>
              <a:gd name="T13" fmla="*/ 2147483647 h 315"/>
              <a:gd name="T14" fmla="*/ 2147483647 w 3846"/>
              <a:gd name="T15" fmla="*/ 2147483647 h 315"/>
              <a:gd name="T16" fmla="*/ 2147483647 w 3846"/>
              <a:gd name="T17" fmla="*/ 0 h 315"/>
              <a:gd name="T18" fmla="*/ 2147483647 w 3846"/>
              <a:gd name="T19" fmla="*/ 2147483647 h 315"/>
              <a:gd name="T20" fmla="*/ 2147483647 w 3846"/>
              <a:gd name="T21" fmla="*/ 2147483647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46"/>
              <a:gd name="T34" fmla="*/ 0 h 315"/>
              <a:gd name="T35" fmla="*/ 3846 w 3846"/>
              <a:gd name="T36" fmla="*/ 315 h 3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46" h="315">
                <a:moveTo>
                  <a:pt x="0" y="3"/>
                </a:moveTo>
                <a:lnTo>
                  <a:pt x="1422" y="3"/>
                </a:lnTo>
                <a:lnTo>
                  <a:pt x="1422" y="315"/>
                </a:lnTo>
                <a:lnTo>
                  <a:pt x="1563" y="315"/>
                </a:lnTo>
                <a:lnTo>
                  <a:pt x="1563" y="6"/>
                </a:lnTo>
                <a:lnTo>
                  <a:pt x="3054" y="3"/>
                </a:lnTo>
                <a:lnTo>
                  <a:pt x="3054" y="306"/>
                </a:lnTo>
                <a:lnTo>
                  <a:pt x="3198" y="308"/>
                </a:lnTo>
                <a:lnTo>
                  <a:pt x="3198" y="0"/>
                </a:lnTo>
                <a:lnTo>
                  <a:pt x="3195" y="3"/>
                </a:lnTo>
                <a:lnTo>
                  <a:pt x="3846"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7" name="Group 23"/>
          <p:cNvGrpSpPr/>
          <p:nvPr/>
        </p:nvGrpSpPr>
        <p:grpSpPr bwMode="auto">
          <a:xfrm>
            <a:off x="2655888" y="3209925"/>
            <a:ext cx="6096000" cy="500063"/>
            <a:chOff x="1536" y="2244"/>
            <a:chExt cx="3840" cy="315"/>
          </a:xfrm>
        </p:grpSpPr>
        <p:sp>
          <p:nvSpPr>
            <p:cNvPr id="175133" name="Freeform 24"/>
            <p:cNvSpPr/>
            <p:nvPr/>
          </p:nvSpPr>
          <p:spPr bwMode="auto">
            <a:xfrm>
              <a:off x="1536" y="2247"/>
              <a:ext cx="3456" cy="312"/>
            </a:xfrm>
            <a:custGeom>
              <a:avLst/>
              <a:gdLst>
                <a:gd name="T0" fmla="*/ 0 w 3456"/>
                <a:gd name="T1" fmla="*/ 6 h 312"/>
                <a:gd name="T2" fmla="*/ 192 w 3456"/>
                <a:gd name="T3" fmla="*/ 6 h 312"/>
                <a:gd name="T4" fmla="*/ 192 w 3456"/>
                <a:gd name="T5" fmla="*/ 306 h 312"/>
                <a:gd name="T6" fmla="*/ 336 w 3456"/>
                <a:gd name="T7" fmla="*/ 309 h 312"/>
                <a:gd name="T8" fmla="*/ 336 w 3456"/>
                <a:gd name="T9" fmla="*/ 9 h 312"/>
                <a:gd name="T10" fmla="*/ 1824 w 3456"/>
                <a:gd name="T11" fmla="*/ 9 h 312"/>
                <a:gd name="T12" fmla="*/ 1824 w 3456"/>
                <a:gd name="T13" fmla="*/ 312 h 312"/>
                <a:gd name="T14" fmla="*/ 1968 w 3456"/>
                <a:gd name="T15" fmla="*/ 309 h 312"/>
                <a:gd name="T16" fmla="*/ 1971 w 3456"/>
                <a:gd name="T17" fmla="*/ 24 h 312"/>
                <a:gd name="T18" fmla="*/ 1971 w 3456"/>
                <a:gd name="T19" fmla="*/ 3 h 312"/>
                <a:gd name="T20" fmla="*/ 3456 w 3456"/>
                <a:gd name="T21" fmla="*/ 0 h 3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56"/>
                <a:gd name="T34" fmla="*/ 0 h 312"/>
                <a:gd name="T35" fmla="*/ 3456 w 3456"/>
                <a:gd name="T36" fmla="*/ 312 h 3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56" h="312">
                  <a:moveTo>
                    <a:pt x="0" y="6"/>
                  </a:moveTo>
                  <a:lnTo>
                    <a:pt x="192" y="6"/>
                  </a:lnTo>
                  <a:lnTo>
                    <a:pt x="192" y="306"/>
                  </a:lnTo>
                  <a:lnTo>
                    <a:pt x="336" y="309"/>
                  </a:lnTo>
                  <a:lnTo>
                    <a:pt x="336" y="9"/>
                  </a:lnTo>
                  <a:lnTo>
                    <a:pt x="1824" y="9"/>
                  </a:lnTo>
                  <a:lnTo>
                    <a:pt x="1824" y="312"/>
                  </a:lnTo>
                  <a:lnTo>
                    <a:pt x="1968" y="309"/>
                  </a:lnTo>
                  <a:lnTo>
                    <a:pt x="1971" y="24"/>
                  </a:lnTo>
                  <a:lnTo>
                    <a:pt x="1971" y="3"/>
                  </a:lnTo>
                  <a:lnTo>
                    <a:pt x="3456"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5134" name="Freeform 25"/>
            <p:cNvSpPr/>
            <p:nvPr/>
          </p:nvSpPr>
          <p:spPr bwMode="auto">
            <a:xfrm>
              <a:off x="4992" y="2244"/>
              <a:ext cx="384" cy="306"/>
            </a:xfrm>
            <a:custGeom>
              <a:avLst/>
              <a:gdLst>
                <a:gd name="T0" fmla="*/ 0 w 384"/>
                <a:gd name="T1" fmla="*/ 0 h 306"/>
                <a:gd name="T2" fmla="*/ 0 w 384"/>
                <a:gd name="T3" fmla="*/ 306 h 306"/>
                <a:gd name="T4" fmla="*/ 144 w 384"/>
                <a:gd name="T5" fmla="*/ 306 h 306"/>
                <a:gd name="T6" fmla="*/ 144 w 384"/>
                <a:gd name="T7" fmla="*/ 6 h 306"/>
                <a:gd name="T8" fmla="*/ 384 w 384"/>
                <a:gd name="T9" fmla="*/ 6 h 306"/>
                <a:gd name="T10" fmla="*/ 0 60000 65536"/>
                <a:gd name="T11" fmla="*/ 0 60000 65536"/>
                <a:gd name="T12" fmla="*/ 0 60000 65536"/>
                <a:gd name="T13" fmla="*/ 0 60000 65536"/>
                <a:gd name="T14" fmla="*/ 0 60000 65536"/>
                <a:gd name="T15" fmla="*/ 0 w 384"/>
                <a:gd name="T16" fmla="*/ 0 h 306"/>
                <a:gd name="T17" fmla="*/ 384 w 384"/>
                <a:gd name="T18" fmla="*/ 306 h 306"/>
              </a:gdLst>
              <a:ahLst/>
              <a:cxnLst>
                <a:cxn ang="T10">
                  <a:pos x="T0" y="T1"/>
                </a:cxn>
                <a:cxn ang="T11">
                  <a:pos x="T2" y="T3"/>
                </a:cxn>
                <a:cxn ang="T12">
                  <a:pos x="T4" y="T5"/>
                </a:cxn>
                <a:cxn ang="T13">
                  <a:pos x="T6" y="T7"/>
                </a:cxn>
                <a:cxn ang="T14">
                  <a:pos x="T8" y="T9"/>
                </a:cxn>
              </a:cxnLst>
              <a:rect l="T15" t="T16" r="T17" b="T18"/>
              <a:pathLst>
                <a:path w="384" h="306">
                  <a:moveTo>
                    <a:pt x="0" y="0"/>
                  </a:moveTo>
                  <a:lnTo>
                    <a:pt x="0" y="306"/>
                  </a:lnTo>
                  <a:lnTo>
                    <a:pt x="144" y="306"/>
                  </a:lnTo>
                  <a:lnTo>
                    <a:pt x="144" y="6"/>
                  </a:lnTo>
                  <a:lnTo>
                    <a:pt x="384"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 name="Group 26"/>
          <p:cNvGrpSpPr/>
          <p:nvPr/>
        </p:nvGrpSpPr>
        <p:grpSpPr bwMode="auto">
          <a:xfrm>
            <a:off x="2960688" y="1628775"/>
            <a:ext cx="5181600" cy="1219200"/>
            <a:chOff x="1728" y="1248"/>
            <a:chExt cx="3264" cy="768"/>
          </a:xfrm>
        </p:grpSpPr>
        <p:sp>
          <p:nvSpPr>
            <p:cNvPr id="175124" name="Text Box 27"/>
            <p:cNvSpPr txBox="1">
              <a:spLocks noChangeArrowheads="1"/>
            </p:cNvSpPr>
            <p:nvPr/>
          </p:nvSpPr>
          <p:spPr bwMode="auto">
            <a:xfrm>
              <a:off x="2112" y="1248"/>
              <a:ext cx="8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    单体</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访存周期</a:t>
              </a:r>
              <a:endParaRPr lang="zh-CN" altLang="en-US" sz="2400" b="1">
                <a:latin typeface="Times New Roman" panose="02020603050405020304" pitchFamily="18" charset="0"/>
              </a:endParaRPr>
            </a:p>
          </p:txBody>
        </p:sp>
        <p:sp>
          <p:nvSpPr>
            <p:cNvPr id="175125" name="Text Box 28"/>
            <p:cNvSpPr txBox="1">
              <a:spLocks noChangeArrowheads="1"/>
            </p:cNvSpPr>
            <p:nvPr/>
          </p:nvSpPr>
          <p:spPr bwMode="auto">
            <a:xfrm>
              <a:off x="3744" y="1248"/>
              <a:ext cx="8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    单体</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访存周期</a:t>
              </a:r>
              <a:endParaRPr lang="zh-CN" altLang="en-US" sz="2400" b="1">
                <a:latin typeface="Times New Roman" panose="02020603050405020304" pitchFamily="18" charset="0"/>
              </a:endParaRPr>
            </a:p>
          </p:txBody>
        </p:sp>
        <p:sp>
          <p:nvSpPr>
            <p:cNvPr id="175126" name="Line 29"/>
            <p:cNvSpPr>
              <a:spLocks noChangeShapeType="1"/>
            </p:cNvSpPr>
            <p:nvPr/>
          </p:nvSpPr>
          <p:spPr bwMode="auto">
            <a:xfrm>
              <a:off x="2976" y="1536"/>
              <a:ext cx="379"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27" name="Line 30"/>
            <p:cNvSpPr>
              <a:spLocks noChangeShapeType="1"/>
            </p:cNvSpPr>
            <p:nvPr/>
          </p:nvSpPr>
          <p:spPr bwMode="auto">
            <a:xfrm>
              <a:off x="4613" y="1536"/>
              <a:ext cx="379"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28" name="Line 31"/>
            <p:cNvSpPr>
              <a:spLocks noChangeShapeType="1"/>
            </p:cNvSpPr>
            <p:nvPr/>
          </p:nvSpPr>
          <p:spPr bwMode="auto">
            <a:xfrm rot="10800000">
              <a:off x="3360" y="1536"/>
              <a:ext cx="379"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29" name="Line 32"/>
            <p:cNvSpPr>
              <a:spLocks noChangeShapeType="1"/>
            </p:cNvSpPr>
            <p:nvPr/>
          </p:nvSpPr>
          <p:spPr bwMode="auto">
            <a:xfrm rot="10800000">
              <a:off x="1733" y="1536"/>
              <a:ext cx="379"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30" name="Line 33"/>
            <p:cNvSpPr>
              <a:spLocks noChangeShapeType="1"/>
            </p:cNvSpPr>
            <p:nvPr/>
          </p:nvSpPr>
          <p:spPr bwMode="auto">
            <a:xfrm>
              <a:off x="1728" y="1392"/>
              <a:ext cx="0" cy="62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31" name="Line 34"/>
            <p:cNvSpPr>
              <a:spLocks noChangeShapeType="1"/>
            </p:cNvSpPr>
            <p:nvPr/>
          </p:nvSpPr>
          <p:spPr bwMode="auto">
            <a:xfrm>
              <a:off x="3360" y="1392"/>
              <a:ext cx="0" cy="62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5132" name="Line 35"/>
            <p:cNvSpPr>
              <a:spLocks noChangeShapeType="1"/>
            </p:cNvSpPr>
            <p:nvPr/>
          </p:nvSpPr>
          <p:spPr bwMode="auto">
            <a:xfrm>
              <a:off x="4992" y="1392"/>
              <a:ext cx="0" cy="62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 name="Text Box 37"/>
          <p:cNvSpPr txBox="1">
            <a:spLocks noChangeArrowheads="1"/>
          </p:cNvSpPr>
          <p:nvPr/>
        </p:nvSpPr>
        <p:spPr bwMode="auto">
          <a:xfrm>
            <a:off x="482600" y="3152775"/>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启动存储体 0</a:t>
            </a:r>
            <a:endParaRPr lang="zh-CN" altLang="en-US" sz="2400" b="1">
              <a:latin typeface="Times New Roman" panose="02020603050405020304" pitchFamily="18" charset="0"/>
            </a:endParaRPr>
          </a:p>
        </p:txBody>
      </p:sp>
      <p:sp>
        <p:nvSpPr>
          <p:cNvPr id="73" name="Text Box 38"/>
          <p:cNvSpPr txBox="1">
            <a:spLocks noChangeArrowheads="1"/>
          </p:cNvSpPr>
          <p:nvPr/>
        </p:nvSpPr>
        <p:spPr bwMode="auto">
          <a:xfrm>
            <a:off x="482600" y="3889375"/>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启动存储体 1</a:t>
            </a:r>
            <a:endParaRPr lang="zh-CN" altLang="en-US" sz="2400" b="1">
              <a:latin typeface="Times New Roman" panose="02020603050405020304" pitchFamily="18" charset="0"/>
            </a:endParaRPr>
          </a:p>
        </p:txBody>
      </p:sp>
      <p:sp>
        <p:nvSpPr>
          <p:cNvPr id="74" name="Text Box 39"/>
          <p:cNvSpPr txBox="1">
            <a:spLocks noChangeArrowheads="1"/>
          </p:cNvSpPr>
          <p:nvPr/>
        </p:nvSpPr>
        <p:spPr bwMode="auto">
          <a:xfrm>
            <a:off x="482600" y="4625975"/>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启动存储体 2</a:t>
            </a:r>
            <a:endParaRPr lang="zh-CN" altLang="en-US" sz="2400" b="1">
              <a:latin typeface="Times New Roman" panose="02020603050405020304" pitchFamily="18" charset="0"/>
            </a:endParaRPr>
          </a:p>
        </p:txBody>
      </p:sp>
      <p:sp>
        <p:nvSpPr>
          <p:cNvPr id="75" name="Text Box 40"/>
          <p:cNvSpPr txBox="1">
            <a:spLocks noChangeArrowheads="1"/>
          </p:cNvSpPr>
          <p:nvPr/>
        </p:nvSpPr>
        <p:spPr bwMode="auto">
          <a:xfrm>
            <a:off x="482600" y="5362575"/>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启动存储体 3</a:t>
            </a:r>
            <a:endParaRPr lang="zh-CN" altLang="en-US" sz="2400" b="1">
              <a:latin typeface="Times New Roman" panose="02020603050405020304" pitchFamily="18" charset="0"/>
            </a:endParaRPr>
          </a:p>
        </p:txBody>
      </p:sp>
      <p:sp>
        <p:nvSpPr>
          <p:cNvPr id="175123" name="矩形 40"/>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linds(horizont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To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linds(horizontal)">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strips(downRigh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lide(fromTo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strips(downRigh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slide(fromTop)">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blinds(horizontal)">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strips(downRight)">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slide(fromTop)">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89089"/>
          <p:cNvSpPr txBox="1"/>
          <p:nvPr/>
        </p:nvSpPr>
        <p:spPr>
          <a:xfrm>
            <a:off x="434975" y="1244600"/>
            <a:ext cx="266700" cy="457200"/>
          </a:xfrm>
          <a:prstGeom prst="rect">
            <a:avLst/>
          </a:prstGeom>
          <a:noFill/>
          <a:ln w="9525">
            <a:noFill/>
          </a:ln>
        </p:spPr>
        <p:txBody>
          <a:bodyPr wrap="none" anchor="t">
            <a:spAutoFit/>
          </a:bodyPr>
          <a:p>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
        <p:nvSpPr>
          <p:cNvPr id="89090" name="矩形 89090"/>
          <p:cNvSpPr/>
          <p:nvPr/>
        </p:nvSpPr>
        <p:spPr>
          <a:xfrm>
            <a:off x="0" y="2544763"/>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grpSp>
        <p:nvGrpSpPr>
          <p:cNvPr id="89091" name="组合 89091"/>
          <p:cNvGrpSpPr/>
          <p:nvPr/>
        </p:nvGrpSpPr>
        <p:grpSpPr>
          <a:xfrm>
            <a:off x="990600" y="1752600"/>
            <a:ext cx="7696200" cy="3962400"/>
            <a:chOff x="0" y="0"/>
            <a:chExt cx="12120" cy="6242"/>
          </a:xfrm>
        </p:grpSpPr>
        <p:sp>
          <p:nvSpPr>
            <p:cNvPr id="89092" name="矩形 89092"/>
            <p:cNvSpPr/>
            <p:nvPr/>
          </p:nvSpPr>
          <p:spPr>
            <a:xfrm>
              <a:off x="0" y="242"/>
              <a:ext cx="12120" cy="6000"/>
            </a:xfrm>
            <a:prstGeom prst="rect">
              <a:avLst/>
            </a:prstGeom>
            <a:solidFill>
              <a:srgbClr val="000080"/>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89093" name="对象 89093"/>
            <p:cNvGraphicFramePr>
              <a:graphicFrameLocks noChangeAspect="1"/>
            </p:cNvGraphicFramePr>
            <p:nvPr/>
          </p:nvGraphicFramePr>
          <p:xfrm>
            <a:off x="840" y="0"/>
            <a:ext cx="10942" cy="6188"/>
          </p:xfrm>
          <a:graphic>
            <a:graphicData uri="http://schemas.openxmlformats.org/presentationml/2006/ole">
              <mc:AlternateContent xmlns:mc="http://schemas.openxmlformats.org/markup-compatibility/2006">
                <mc:Choice xmlns:v="urn:schemas-microsoft-com:vml" Requires="v">
                  <p:oleObj spid="_x0000_s3077" name="" r:id="rId1" imgW="3836035" imgH="2291080" progId="Visio.Drawing.11">
                    <p:embed/>
                  </p:oleObj>
                </mc:Choice>
                <mc:Fallback>
                  <p:oleObj name="" r:id="rId1" imgW="3836035" imgH="2291080" progId="Visio.Drawing.11">
                    <p:embed/>
                    <p:pic>
                      <p:nvPicPr>
                        <p:cNvPr id="0" name="图片 3076"/>
                        <p:cNvPicPr/>
                        <p:nvPr/>
                      </p:nvPicPr>
                      <p:blipFill>
                        <a:blip r:embed="rId2"/>
                        <a:srcRect b="5232"/>
                        <a:stretch>
                          <a:fillRect/>
                        </a:stretch>
                      </p:blipFill>
                      <p:spPr>
                        <a:xfrm>
                          <a:off x="840" y="0"/>
                          <a:ext cx="10942" cy="6188"/>
                        </a:xfrm>
                        <a:prstGeom prst="rect">
                          <a:avLst/>
                        </a:prstGeom>
                        <a:noFill/>
                        <a:ln w="38100">
                          <a:noFill/>
                          <a:miter/>
                        </a:ln>
                      </p:spPr>
                    </p:pic>
                  </p:oleObj>
                </mc:Fallback>
              </mc:AlternateContent>
            </a:graphicData>
          </a:graphic>
        </p:graphicFrame>
      </p:grpSp>
      <p:sp>
        <p:nvSpPr>
          <p:cNvPr id="89094" name="文本框 89094"/>
          <p:cNvSpPr txBox="1"/>
          <p:nvPr/>
        </p:nvSpPr>
        <p:spPr>
          <a:xfrm>
            <a:off x="611188" y="406400"/>
            <a:ext cx="7489825" cy="1417638"/>
          </a:xfrm>
          <a:prstGeom prst="rect">
            <a:avLst/>
          </a:prstGeom>
          <a:noFill/>
          <a:ln w="9525">
            <a:noFill/>
          </a:ln>
        </p:spPr>
        <p:txBody>
          <a:bodyPr wrap="square" anchor="t">
            <a:spAutoFit/>
          </a:bodyPr>
          <a:p>
            <a:pPr>
              <a:lnSpc>
                <a:spcPct val="150000"/>
              </a:lnSpc>
              <a:spcBef>
                <a:spcPct val="50000"/>
              </a:spcBef>
            </a:pPr>
            <a:r>
              <a:rPr lang="zh-CN" altLang="en-US" sz="2400" b="1" dirty="0">
                <a:latin typeface="Arial" panose="020B0604020202020204" pitchFamily="34" charset="0"/>
                <a:ea typeface="宋体" panose="02010600030101010101" pitchFamily="2" charset="-122"/>
              </a:rPr>
              <a:t>设四体低位交叉存储器，存取周期为</a:t>
            </a:r>
            <a:r>
              <a:rPr lang="en-US" altLang="zh-CN" sz="2400" b="1" i="1" dirty="0">
                <a:latin typeface="Arial" panose="020B0604020202020204" pitchFamily="34" charset="0"/>
                <a:ea typeface="宋体" panose="02010600030101010101" pitchFamily="2" charset="-122"/>
              </a:rPr>
              <a:t>T</a:t>
            </a:r>
            <a:r>
              <a:rPr lang="zh-CN" altLang="en-US" sz="2400" b="1" dirty="0">
                <a:latin typeface="Arial" panose="020B0604020202020204" pitchFamily="34" charset="0"/>
                <a:ea typeface="宋体" panose="02010600030101010101" pitchFamily="2" charset="-122"/>
              </a:rPr>
              <a:t>，总线传输周期为</a:t>
            </a:r>
            <a:r>
              <a:rPr lang="en-US" altLang="zh-CN" sz="3400" b="1" i="1" dirty="0">
                <a:latin typeface="Arial" panose="020B0604020202020204" pitchFamily="34" charset="0"/>
                <a:ea typeface="MS Mincho" pitchFamily="1" charset="-128"/>
              </a:rPr>
              <a:t>τ</a:t>
            </a:r>
            <a:r>
              <a:rPr lang="zh-CN" altLang="en-US" sz="2400" b="1" dirty="0">
                <a:latin typeface="Arial" panose="020B0604020202020204" pitchFamily="34" charset="0"/>
                <a:ea typeface="宋体" panose="02010600030101010101" pitchFamily="2" charset="-122"/>
              </a:rPr>
              <a:t>，为实现流水线方式存取，应满足 </a:t>
            </a:r>
            <a:r>
              <a:rPr lang="en-US" altLang="zh-CN" sz="2400" b="1" i="1" dirty="0">
                <a:latin typeface="Arial" panose="020B0604020202020204" pitchFamily="34" charset="0"/>
                <a:ea typeface="宋体" panose="02010600030101010101" pitchFamily="2" charset="-122"/>
              </a:rPr>
              <a:t>T </a:t>
            </a: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4</a:t>
            </a:r>
            <a:r>
              <a:rPr lang="en-US" altLang="zh-CN" sz="3400" b="1" i="1" dirty="0">
                <a:latin typeface="Arial" panose="020B0604020202020204" pitchFamily="34" charset="0"/>
                <a:ea typeface="MS Mincho" pitchFamily="1" charset="-128"/>
              </a:rPr>
              <a:t>τ</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89096" name="文本框 89095"/>
          <p:cNvSpPr txBox="1"/>
          <p:nvPr/>
        </p:nvSpPr>
        <p:spPr>
          <a:xfrm>
            <a:off x="1762125" y="5876925"/>
            <a:ext cx="8497888" cy="609600"/>
          </a:xfrm>
          <a:prstGeom prst="rect">
            <a:avLst/>
          </a:prstGeom>
          <a:noFill/>
          <a:ln w="9525">
            <a:noFill/>
          </a:ln>
        </p:spPr>
        <p:txBody>
          <a:bodyPr wrap="square" anchor="t">
            <a:spAutoFit/>
          </a:bodyPr>
          <a:p>
            <a:r>
              <a:rPr lang="zh-CN" altLang="en-US" sz="2400" b="1" dirty="0">
                <a:latin typeface="Arial" panose="020B0604020202020204" pitchFamily="34" charset="0"/>
                <a:ea typeface="宋体" panose="02010600030101010101" pitchFamily="2" charset="-122"/>
              </a:rPr>
              <a:t>连续读取 </a:t>
            </a:r>
            <a:r>
              <a:rPr lang="en-US" altLang="zh-CN" sz="2400" b="1" dirty="0">
                <a:latin typeface="Arial" panose="020B0604020202020204" pitchFamily="34" charset="0"/>
                <a:ea typeface="宋体" panose="02010600030101010101" pitchFamily="2" charset="-122"/>
              </a:rPr>
              <a:t>4 </a:t>
            </a:r>
            <a:r>
              <a:rPr lang="zh-CN" altLang="en-US" sz="2400" b="1" dirty="0">
                <a:latin typeface="Arial" panose="020B0604020202020204" pitchFamily="34" charset="0"/>
                <a:ea typeface="宋体" panose="02010600030101010101" pitchFamily="2" charset="-122"/>
              </a:rPr>
              <a:t>个字所需的时间为  </a:t>
            </a:r>
            <a:r>
              <a:rPr lang="en-US" altLang="zh-CN" sz="2400" b="1" dirty="0">
                <a:latin typeface="Arial" panose="020B0604020202020204" pitchFamily="34" charset="0"/>
                <a:ea typeface="宋体" panose="02010600030101010101" pitchFamily="2" charset="-122"/>
              </a:rPr>
              <a:t> </a:t>
            </a:r>
            <a:r>
              <a:rPr lang="en-US" altLang="zh-CN" sz="2400" b="1" i="1" dirty="0">
                <a:latin typeface="Arial" panose="020B0604020202020204" pitchFamily="34" charset="0"/>
                <a:ea typeface="宋体" panose="02010600030101010101" pitchFamily="2" charset="-122"/>
              </a:rPr>
              <a:t>T</a:t>
            </a:r>
            <a:r>
              <a:rPr lang="zh-CN" altLang="en-US" sz="28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(4</a:t>
            </a:r>
            <a:r>
              <a:rPr lang="en-US" altLang="zh-CN" sz="1000" b="1" dirty="0">
                <a:latin typeface="Arial" panose="020B0604020202020204" pitchFamily="34" charset="0"/>
                <a:ea typeface="宋体" panose="02010600030101010101" pitchFamily="2" charset="-122"/>
              </a:rPr>
              <a:t> </a:t>
            </a:r>
            <a:r>
              <a:rPr lang="zh-CN" altLang="en-US" sz="25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en-US" altLang="zh-CN" sz="3400" b="1" i="1" dirty="0">
                <a:latin typeface="Arial" panose="020B0604020202020204" pitchFamily="34" charset="0"/>
                <a:ea typeface="MS Mincho" pitchFamily="1" charset="-128"/>
              </a:rPr>
              <a:t>τ</a:t>
            </a:r>
            <a:endParaRPr lang="en-US" altLang="zh-CN" sz="3400" b="1" i="1" dirty="0">
              <a:latin typeface="Arial" panose="020B0604020202020204" pitchFamily="34" charset="0"/>
              <a:ea typeface="MS Mincho"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6"/>
                                        </p:tgtEl>
                                        <p:attrNameLst>
                                          <p:attrName>style.visibility</p:attrName>
                                        </p:attrNameLst>
                                      </p:cBhvr>
                                      <p:to>
                                        <p:strVal val="visible"/>
                                      </p:to>
                                    </p:set>
                                    <p:animEffect transition="in" filter="blinds(horizontal)">
                                      <p:cBhvr>
                                        <p:cTn id="7"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91137"/>
          <p:cNvSpPr txBox="1"/>
          <p:nvPr/>
        </p:nvSpPr>
        <p:spPr>
          <a:xfrm>
            <a:off x="536575" y="104775"/>
            <a:ext cx="7489825" cy="3016250"/>
          </a:xfrm>
          <a:prstGeom prst="rect">
            <a:avLst/>
          </a:prstGeom>
          <a:noFill/>
          <a:ln w="9525">
            <a:noFill/>
          </a:ln>
        </p:spPr>
        <p:txBody>
          <a:bodyPr wrap="square" anchor="t">
            <a:spAutoFit/>
          </a:bodyPr>
          <a:p>
            <a:pPr>
              <a:lnSpc>
                <a:spcPct val="150000"/>
              </a:lnSpc>
              <a:spcBef>
                <a:spcPct val="50000"/>
              </a:spcBef>
            </a:pPr>
            <a:r>
              <a:rPr lang="zh-CN" altLang="en-US" sz="2400" b="1" dirty="0">
                <a:latin typeface="Arial" panose="020B0604020202020204" pitchFamily="34" charset="0"/>
                <a:ea typeface="宋体" panose="02010600030101010101" pitchFamily="2" charset="-122"/>
              </a:rPr>
              <a:t>例：设有四个模块组成的四体存储器结构，每个体的存储字长为32位，存取周期为200ns。假设数据总线宽度为32位，总线传输周期为50ns，试求顺序存储和交叉存储的存储器带宽。</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endParaRPr lang="zh-CN" altLang="en-US" sz="2400" b="1" dirty="0">
              <a:latin typeface="Arial" panose="020B0604020202020204" pitchFamily="34" charset="0"/>
              <a:ea typeface="宋体" panose="02010600030101010101" pitchFamily="2" charset="-122"/>
            </a:endParaRPr>
          </a:p>
        </p:txBody>
      </p:sp>
      <p:sp>
        <p:nvSpPr>
          <p:cNvPr id="91139" name="文本框 91138"/>
          <p:cNvSpPr txBox="1"/>
          <p:nvPr/>
        </p:nvSpPr>
        <p:spPr>
          <a:xfrm>
            <a:off x="228600" y="2498725"/>
            <a:ext cx="8383588" cy="5759450"/>
          </a:xfrm>
          <a:prstGeom prst="rect">
            <a:avLst/>
          </a:prstGeom>
          <a:noFill/>
          <a:ln w="9525">
            <a:noFill/>
          </a:ln>
        </p:spPr>
        <p:txBody>
          <a:bodyPr wrap="square" anchor="t">
            <a:spAutoFit/>
          </a:bodyPr>
          <a:p>
            <a:pPr>
              <a:lnSpc>
                <a:spcPct val="150000"/>
              </a:lnSpc>
              <a:spcBef>
                <a:spcPct val="50000"/>
              </a:spcBef>
            </a:pPr>
            <a:r>
              <a:rPr lang="zh-CN" altLang="en-US" sz="2400" b="1" dirty="0">
                <a:latin typeface="Arial" panose="020B0604020202020204" pitchFamily="34" charset="0"/>
                <a:ea typeface="宋体" panose="02010600030101010101" pitchFamily="2" charset="-122"/>
              </a:rPr>
              <a:t>解：顺序存储连续读出4个字的时间：200×4=800ns</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r>
              <a:rPr lang="zh-CN" altLang="en-US" sz="2400" b="1" dirty="0">
                <a:latin typeface="Arial" panose="020B0604020202020204" pitchFamily="34" charset="0"/>
                <a:ea typeface="宋体" panose="02010600030101010101" pitchFamily="2" charset="-122"/>
              </a:rPr>
              <a:t>交叉存储连续读出4个字的时间：200+50×（4－1）=350ns</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r>
              <a:rPr lang="zh-CN" altLang="en-US" sz="2400" b="1" dirty="0">
                <a:latin typeface="Arial" panose="020B0604020202020204" pitchFamily="34" charset="0"/>
                <a:ea typeface="宋体" panose="02010600030101010101" pitchFamily="2" charset="-122"/>
              </a:rPr>
              <a:t>顺序存储器的带宽：</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r>
              <a:rPr lang="zh-CN" altLang="en-US" sz="2400" b="1" dirty="0">
                <a:latin typeface="Arial" panose="020B0604020202020204" pitchFamily="34" charset="0"/>
                <a:ea typeface="宋体" panose="02010600030101010101" pitchFamily="2" charset="-122"/>
              </a:rPr>
              <a:t>（32×4）/(800×10</a:t>
            </a:r>
            <a:r>
              <a:rPr lang="zh-CN" altLang="en-US" sz="2400" b="1" baseline="30000" dirty="0">
                <a:latin typeface="Arial" panose="020B0604020202020204" pitchFamily="34" charset="0"/>
                <a:ea typeface="宋体" panose="02010600030101010101" pitchFamily="2" charset="-122"/>
              </a:rPr>
              <a:t>-9</a:t>
            </a:r>
            <a:r>
              <a:rPr lang="zh-CN" altLang="en-US" sz="2400" b="1" dirty="0">
                <a:latin typeface="Arial" panose="020B0604020202020204" pitchFamily="34" charset="0"/>
                <a:ea typeface="宋体" panose="02010600030101010101" pitchFamily="2" charset="-122"/>
              </a:rPr>
              <a:t>)=16×10</a:t>
            </a:r>
            <a:r>
              <a:rPr lang="zh-CN" altLang="en-US" sz="2400" b="1" baseline="30000" dirty="0">
                <a:latin typeface="Arial" panose="020B0604020202020204" pitchFamily="34" charset="0"/>
                <a:ea typeface="宋体" panose="02010600030101010101" pitchFamily="2" charset="-122"/>
              </a:rPr>
              <a:t>7</a:t>
            </a:r>
            <a:r>
              <a:rPr lang="zh-CN" altLang="en-US" sz="2400" b="1" dirty="0">
                <a:latin typeface="Arial" panose="020B0604020202020204" pitchFamily="34" charset="0"/>
                <a:ea typeface="宋体" panose="02010600030101010101" pitchFamily="2" charset="-122"/>
              </a:rPr>
              <a:t>bps</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r>
              <a:rPr lang="zh-CN" altLang="en-US" sz="2400" b="1" dirty="0">
                <a:latin typeface="Arial" panose="020B0604020202020204" pitchFamily="34" charset="0"/>
                <a:ea typeface="宋体" panose="02010600030101010101" pitchFamily="2" charset="-122"/>
              </a:rPr>
              <a:t>交叉存储器的带宽：</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r>
              <a:rPr lang="zh-CN" altLang="en-US" sz="2400" b="1" dirty="0">
                <a:latin typeface="Arial" panose="020B0604020202020204" pitchFamily="34" charset="0"/>
                <a:ea typeface="宋体" panose="02010600030101010101" pitchFamily="2" charset="-122"/>
              </a:rPr>
              <a:t>（32×4）/(350×10</a:t>
            </a:r>
            <a:r>
              <a:rPr lang="zh-CN" altLang="en-US" sz="2400" b="1" baseline="30000" dirty="0">
                <a:latin typeface="Arial" panose="020B0604020202020204" pitchFamily="34" charset="0"/>
                <a:ea typeface="宋体" panose="02010600030101010101" pitchFamily="2" charset="-122"/>
              </a:rPr>
              <a:t>-9</a:t>
            </a:r>
            <a:r>
              <a:rPr lang="zh-CN" altLang="en-US" sz="2400" b="1" dirty="0">
                <a:latin typeface="Arial" panose="020B0604020202020204" pitchFamily="34" charset="0"/>
                <a:ea typeface="宋体" panose="02010600030101010101" pitchFamily="2" charset="-122"/>
              </a:rPr>
              <a:t>)=37×10</a:t>
            </a:r>
            <a:r>
              <a:rPr lang="zh-CN" altLang="en-US" sz="2400" b="1" baseline="30000" dirty="0">
                <a:latin typeface="Arial" panose="020B0604020202020204" pitchFamily="34" charset="0"/>
                <a:ea typeface="宋体" panose="02010600030101010101" pitchFamily="2" charset="-122"/>
              </a:rPr>
              <a:t>7</a:t>
            </a:r>
            <a:r>
              <a:rPr lang="zh-CN" altLang="en-US" sz="2400" b="1" dirty="0">
                <a:latin typeface="Arial" panose="020B0604020202020204" pitchFamily="34" charset="0"/>
                <a:ea typeface="宋体" panose="02010600030101010101" pitchFamily="2" charset="-122"/>
              </a:rPr>
              <a:t>bps</a:t>
            </a: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endParaRPr lang="zh-CN" altLang="en-US" sz="2400" b="1" dirty="0">
              <a:latin typeface="Arial" panose="020B0604020202020204" pitchFamily="34" charset="0"/>
              <a:ea typeface="宋体" panose="02010600030101010101" pitchFamily="2" charset="-122"/>
            </a:endParaRPr>
          </a:p>
          <a:p>
            <a:pPr>
              <a:lnSpc>
                <a:spcPct val="150000"/>
              </a:lnSpc>
              <a:spcBef>
                <a:spcPct val="50000"/>
              </a:spcBef>
            </a:pP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charRg st="0" end="29"/>
                                            </p:txEl>
                                          </p:spTgt>
                                        </p:tgtEl>
                                        <p:attrNameLst>
                                          <p:attrName>style.visibility</p:attrName>
                                        </p:attrNameLst>
                                      </p:cBhvr>
                                      <p:to>
                                        <p:strVal val="visible"/>
                                      </p:to>
                                    </p:set>
                                    <p:animEffect transition="in" filter="blinds(horizontal)">
                                      <p:cBhvr>
                                        <p:cTn id="7" dur="500"/>
                                        <p:tgtEl>
                                          <p:spTgt spid="91139">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9">
                                            <p:txEl>
                                              <p:charRg st="29" end="63"/>
                                            </p:txEl>
                                          </p:spTgt>
                                        </p:tgtEl>
                                        <p:attrNameLst>
                                          <p:attrName>style.visibility</p:attrName>
                                        </p:attrNameLst>
                                      </p:cBhvr>
                                      <p:to>
                                        <p:strVal val="visible"/>
                                      </p:to>
                                    </p:set>
                                    <p:animEffect transition="in" filter="blinds(horizontal)">
                                      <p:cBhvr>
                                        <p:cTn id="12" dur="500"/>
                                        <p:tgtEl>
                                          <p:spTgt spid="91139">
                                            <p:txEl>
                                              <p:charRg st="29"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39">
                                            <p:txEl>
                                              <p:charRg st="63" end="73"/>
                                            </p:txEl>
                                          </p:spTgt>
                                        </p:tgtEl>
                                        <p:attrNameLst>
                                          <p:attrName>style.visibility</p:attrName>
                                        </p:attrNameLst>
                                      </p:cBhvr>
                                      <p:to>
                                        <p:strVal val="visible"/>
                                      </p:to>
                                    </p:set>
                                    <p:animEffect transition="in" filter="blinds(horizontal)">
                                      <p:cBhvr>
                                        <p:cTn id="17" dur="500"/>
                                        <p:tgtEl>
                                          <p:spTgt spid="91139">
                                            <p:txEl>
                                              <p:charRg st="63" end="7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1139">
                                            <p:txEl>
                                              <p:charRg st="73" end="101"/>
                                            </p:txEl>
                                          </p:spTgt>
                                        </p:tgtEl>
                                        <p:attrNameLst>
                                          <p:attrName>style.visibility</p:attrName>
                                        </p:attrNameLst>
                                      </p:cBhvr>
                                      <p:to>
                                        <p:strVal val="visible"/>
                                      </p:to>
                                    </p:set>
                                    <p:animEffect transition="in" filter="blinds(horizontal)">
                                      <p:cBhvr>
                                        <p:cTn id="20" dur="500"/>
                                        <p:tgtEl>
                                          <p:spTgt spid="91139">
                                            <p:txEl>
                                              <p:charRg st="73" end="10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1139">
                                            <p:txEl>
                                              <p:charRg st="101" end="111"/>
                                            </p:txEl>
                                          </p:spTgt>
                                        </p:tgtEl>
                                        <p:attrNameLst>
                                          <p:attrName>style.visibility</p:attrName>
                                        </p:attrNameLst>
                                      </p:cBhvr>
                                      <p:to>
                                        <p:strVal val="visible"/>
                                      </p:to>
                                    </p:set>
                                    <p:animEffect transition="in" filter="blinds(horizontal)">
                                      <p:cBhvr>
                                        <p:cTn id="25" dur="500"/>
                                        <p:tgtEl>
                                          <p:spTgt spid="91139">
                                            <p:txEl>
                                              <p:charRg st="101" end="1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1139">
                                            <p:txEl>
                                              <p:charRg st="111" end="139"/>
                                            </p:txEl>
                                          </p:spTgt>
                                        </p:tgtEl>
                                        <p:attrNameLst>
                                          <p:attrName>style.visibility</p:attrName>
                                        </p:attrNameLst>
                                      </p:cBhvr>
                                      <p:to>
                                        <p:strVal val="visible"/>
                                      </p:to>
                                    </p:set>
                                    <p:animEffect transition="in" filter="blinds(horizontal)">
                                      <p:cBhvr>
                                        <p:cTn id="28" dur="500"/>
                                        <p:tgtEl>
                                          <p:spTgt spid="91139">
                                            <p:txEl>
                                              <p:charRg st="111"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04888" y="533400"/>
            <a:ext cx="7070725" cy="769938"/>
          </a:xfrm>
        </p:spPr>
        <p:txBody>
          <a:bodyPr/>
          <a:lstStyle/>
          <a:p>
            <a:r>
              <a:rPr lang="zh-CN" altLang="en-US"/>
              <a:t>（1）编码的最小距离</a:t>
            </a:r>
            <a:endParaRPr lang="zh-CN" altLang="en-US"/>
          </a:p>
        </p:txBody>
      </p:sp>
      <p:sp>
        <p:nvSpPr>
          <p:cNvPr id="183299" name="Rectangle 3"/>
          <p:cNvSpPr>
            <a:spLocks noGrp="1" noChangeArrowheads="1"/>
          </p:cNvSpPr>
          <p:nvPr>
            <p:ph type="body" idx="1"/>
          </p:nvPr>
        </p:nvSpPr>
        <p:spPr>
          <a:xfrm>
            <a:off x="431800" y="1333500"/>
            <a:ext cx="8291513" cy="5029200"/>
          </a:xfrm>
          <a:solidFill>
            <a:schemeClr val="bg1"/>
          </a:solidFill>
          <a:ln>
            <a:solidFill>
              <a:srgbClr val="2709BB"/>
            </a:solidFill>
            <a:miter lim="800000"/>
          </a:ln>
        </p:spPr>
        <p:txBody>
          <a:bodyPr/>
          <a:lstStyle/>
          <a:p>
            <a:pPr>
              <a:lnSpc>
                <a:spcPct val="90000"/>
              </a:lnSpc>
            </a:pPr>
            <a:r>
              <a:rPr lang="zh-CN" altLang="en-US"/>
              <a:t>编码的最小距离是任意两组合法代码之间二进制位数的最少差异，例如：001\010\100\111四个合法代码之间二进制数的最少差异是2，所以编码的最小距离为2</a:t>
            </a:r>
            <a:endParaRPr lang="zh-CN" altLang="en-US"/>
          </a:p>
          <a:p>
            <a:pPr eaLnBrk="1" hangingPunct="1">
              <a:lnSpc>
                <a:spcPct val="90000"/>
              </a:lnSpc>
            </a:pPr>
            <a:r>
              <a:rPr lang="zh-CN" altLang="en-US"/>
              <a:t>编码的纠错 、检错能力与编码的最小距离有关，有公式：</a:t>
            </a:r>
            <a:r>
              <a:rPr lang="zh-CN" altLang="en-US" i="1"/>
              <a:t>L</a:t>
            </a:r>
            <a:r>
              <a:rPr lang="zh-CN" altLang="en-US"/>
              <a:t> - 1 = </a:t>
            </a:r>
            <a:r>
              <a:rPr lang="zh-CN" altLang="en-US" i="1"/>
              <a:t>D</a:t>
            </a:r>
            <a:r>
              <a:rPr lang="zh-CN" altLang="en-US"/>
              <a:t> + </a:t>
            </a:r>
            <a:r>
              <a:rPr lang="zh-CN" altLang="en-US" i="1"/>
              <a:t>C</a:t>
            </a:r>
            <a:r>
              <a:rPr lang="zh-CN" altLang="en-US"/>
              <a:t> ( </a:t>
            </a:r>
            <a:r>
              <a:rPr lang="zh-CN" altLang="en-US" i="1"/>
              <a:t>D</a:t>
            </a:r>
            <a:r>
              <a:rPr lang="zh-CN" altLang="en-US"/>
              <a:t>≥</a:t>
            </a:r>
            <a:r>
              <a:rPr lang="zh-CN" altLang="en-US" i="1"/>
              <a:t>C</a:t>
            </a:r>
            <a:r>
              <a:rPr lang="zh-CN" altLang="en-US"/>
              <a:t> )，其中：</a:t>
            </a:r>
            <a:endParaRPr lang="zh-CN" altLang="en-US"/>
          </a:p>
          <a:p>
            <a:pPr lvl="1" eaLnBrk="1" hangingPunct="1">
              <a:lnSpc>
                <a:spcPct val="90000"/>
              </a:lnSpc>
            </a:pPr>
            <a:r>
              <a:rPr lang="zh-CN" altLang="en-US" i="1"/>
              <a:t>L</a:t>
            </a:r>
            <a:r>
              <a:rPr lang="zh-CN" altLang="en-US"/>
              <a:t> —   编码的最小距离</a:t>
            </a:r>
            <a:endParaRPr lang="zh-CN" altLang="en-US"/>
          </a:p>
          <a:p>
            <a:pPr lvl="1" eaLnBrk="1" hangingPunct="1">
              <a:lnSpc>
                <a:spcPct val="90000"/>
              </a:lnSpc>
            </a:pPr>
            <a:r>
              <a:rPr lang="zh-CN" altLang="en-US" i="1"/>
              <a:t>D</a:t>
            </a:r>
            <a:r>
              <a:rPr lang="zh-CN" altLang="en-US"/>
              <a:t> —   检测错误的位数</a:t>
            </a:r>
            <a:endParaRPr lang="zh-CN" altLang="en-US"/>
          </a:p>
          <a:p>
            <a:pPr lvl="1" eaLnBrk="1" hangingPunct="1">
              <a:lnSpc>
                <a:spcPct val="90000"/>
              </a:lnSpc>
            </a:pPr>
            <a:r>
              <a:rPr lang="zh-CN" altLang="en-US" i="1"/>
              <a:t>C</a:t>
            </a:r>
            <a:r>
              <a:rPr lang="zh-CN" altLang="en-US"/>
              <a:t> —   纠正错误的位数</a:t>
            </a:r>
            <a:endParaRPr lang="zh-CN" altLang="en-US"/>
          </a:p>
          <a:p>
            <a:pPr>
              <a:lnSpc>
                <a:spcPct val="90000"/>
              </a:lnSpc>
            </a:pPr>
            <a:r>
              <a:rPr lang="zh-CN" altLang="en-US"/>
              <a:t>根据公式，当L=3，最多可检错2位，或检错和纠错各1位，增大L，能够增加检错与纠错能力</a:t>
            </a:r>
            <a:endParaRPr lang="zh-CN" altLang="en-US"/>
          </a:p>
        </p:txBody>
      </p:sp>
      <p:sp>
        <p:nvSpPr>
          <p:cNvPr id="158725"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9">
                                            <p:bg/>
                                          </p:spTgt>
                                        </p:tgtEl>
                                        <p:attrNameLst>
                                          <p:attrName>style.visibility</p:attrName>
                                        </p:attrNameLst>
                                      </p:cBhvr>
                                      <p:to>
                                        <p:strVal val="visible"/>
                                      </p:to>
                                    </p:set>
                                    <p:animEffect transition="in" filter="blinds(horizontal)">
                                      <p:cBhvr>
                                        <p:cTn id="7" dur="500"/>
                                        <p:tgtEl>
                                          <p:spTgt spid="1832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10" dur="500"/>
                                        <p:tgtEl>
                                          <p:spTgt spid="1832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15" dur="500"/>
                                        <p:tgtEl>
                                          <p:spTgt spid="1832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3299">
                                            <p:txEl>
                                              <p:pRg st="2" end="2"/>
                                            </p:txEl>
                                          </p:spTgt>
                                        </p:tgtEl>
                                        <p:attrNameLst>
                                          <p:attrName>style.visibility</p:attrName>
                                        </p:attrNameLst>
                                      </p:cBhvr>
                                      <p:to>
                                        <p:strVal val="visible"/>
                                      </p:to>
                                    </p:set>
                                    <p:animEffect transition="in" filter="blinds(horizontal)">
                                      <p:cBhvr>
                                        <p:cTn id="20" dur="500"/>
                                        <p:tgtEl>
                                          <p:spTgt spid="1832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Effect transition="in" filter="blinds(horizontal)">
                                      <p:cBhvr>
                                        <p:cTn id="25" dur="500"/>
                                        <p:tgtEl>
                                          <p:spTgt spid="18329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3299">
                                            <p:txEl>
                                              <p:pRg st="4" end="4"/>
                                            </p:txEl>
                                          </p:spTgt>
                                        </p:tgtEl>
                                        <p:attrNameLst>
                                          <p:attrName>style.visibility</p:attrName>
                                        </p:attrNameLst>
                                      </p:cBhvr>
                                      <p:to>
                                        <p:strVal val="visible"/>
                                      </p:to>
                                    </p:set>
                                    <p:animEffect transition="in" filter="blinds(horizontal)">
                                      <p:cBhvr>
                                        <p:cTn id="30" dur="500"/>
                                        <p:tgtEl>
                                          <p:spTgt spid="18329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3299">
                                            <p:txEl>
                                              <p:pRg st="5" end="5"/>
                                            </p:txEl>
                                          </p:spTgt>
                                        </p:tgtEl>
                                        <p:attrNameLst>
                                          <p:attrName>style.visibility</p:attrName>
                                        </p:attrNameLst>
                                      </p:cBhvr>
                                      <p:to>
                                        <p:strVal val="visible"/>
                                      </p:to>
                                    </p:set>
                                    <p:animEffect transition="in" filter="blinds(horizontal)">
                                      <p:cBhvr>
                                        <p:cTn id="35" dur="500"/>
                                        <p:tgtEl>
                                          <p:spTgt spid="183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88950" y="506413"/>
            <a:ext cx="8291513" cy="5640387"/>
          </a:xfrm>
          <a:solidFill>
            <a:schemeClr val="bg1"/>
          </a:solidFill>
          <a:ln>
            <a:solidFill>
              <a:srgbClr val="2709BB"/>
            </a:solidFill>
            <a:miter lim="800000"/>
          </a:ln>
        </p:spPr>
        <p:txBody>
          <a:bodyPr/>
          <a:lstStyle/>
          <a:p>
            <a:pPr>
              <a:spcBef>
                <a:spcPct val="0"/>
              </a:spcBef>
              <a:buFont typeface="Wingdings" panose="05000000000000000000" pitchFamily="2" charset="2"/>
              <a:buNone/>
            </a:pPr>
            <a:r>
              <a:rPr lang="zh-CN" altLang="en-US" sz="2800" b="1">
                <a:solidFill>
                  <a:srgbClr val="2709BB"/>
                </a:solidFill>
                <a:latin typeface="微软雅黑 Light" panose="020B0502040204020203" pitchFamily="34" charset="-122"/>
                <a:ea typeface="微软雅黑 Light" panose="020B0502040204020203" pitchFamily="34" charset="-122"/>
              </a:rPr>
              <a:t>高位交叉编址存储器：</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主要目的：扩大存储器容量</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优点：可靠性高，一个存储器模块失效只会影响存储空间的</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en-US" altLang="zh-CN" sz="2800" b="1" i="1">
                <a:solidFill>
                  <a:srgbClr val="2709BB"/>
                </a:solidFill>
                <a:latin typeface="微软雅黑 Light" panose="020B0502040204020203" pitchFamily="34" charset="-122"/>
                <a:ea typeface="微软雅黑 Light" panose="020B0502040204020203" pitchFamily="34" charset="-122"/>
              </a:rPr>
              <a:t>N</a:t>
            </a:r>
            <a:r>
              <a:rPr lang="zh-CN" altLang="en-US" sz="2800" b="1">
                <a:solidFill>
                  <a:srgbClr val="2709BB"/>
                </a:solidFill>
                <a:latin typeface="微软雅黑 Light" panose="020B0502040204020203" pitchFamily="34" charset="-122"/>
                <a:ea typeface="微软雅黑 Light" panose="020B0502040204020203" pitchFamily="34" charset="-122"/>
              </a:rPr>
              <a:t>部分，不在这一部分的程序和数据照常工作。</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缺点是，发生访问冲突的概率高。 </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zh-CN" altLang="en-US" sz="2800" b="1">
                <a:solidFill>
                  <a:srgbClr val="2709BB"/>
                </a:solidFill>
                <a:latin typeface="微软雅黑 Light" panose="020B0502040204020203" pitchFamily="34" charset="-122"/>
                <a:ea typeface="微软雅黑 Light" panose="020B0502040204020203" pitchFamily="34" charset="-122"/>
              </a:rPr>
              <a:t>低位交叉编址存储器：</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主要目的：提高存储器访问速度</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优点：可以将连续的指令和数据存储在不同的存储器模块中，有利于减少访问冲突。</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缺点：可靠性差，一旦一个存储体失效，整个存储空间将崩溃。</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sp>
        <p:nvSpPr>
          <p:cNvPr id="176132"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4.2.7</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239838" y="673100"/>
            <a:ext cx="7696200" cy="762000"/>
          </a:xfrm>
        </p:spPr>
        <p:txBody>
          <a:bodyPr/>
          <a:lstStyle/>
          <a:p>
            <a:r>
              <a:rPr kumimoji="1" lang="en-US" altLang="zh-CN" sz="4000"/>
              <a:t>4.3 </a:t>
            </a:r>
            <a:r>
              <a:rPr kumimoji="1" lang="zh-CN" altLang="en-US" sz="4000"/>
              <a:t>高速缓冲存储器（</a:t>
            </a:r>
            <a:r>
              <a:rPr kumimoji="1" lang="en-US" altLang="zh-CN" sz="4000"/>
              <a:t>Cache</a:t>
            </a:r>
            <a:r>
              <a:rPr kumimoji="1" lang="zh-CN" altLang="en-US" sz="4000"/>
              <a:t>）</a:t>
            </a:r>
            <a:endParaRPr lang="zh-CN" altLang="en-US" sz="4000"/>
          </a:p>
        </p:txBody>
      </p:sp>
      <p:sp>
        <p:nvSpPr>
          <p:cNvPr id="177155" name="Rectangle 3"/>
          <p:cNvSpPr>
            <a:spLocks noGrp="1" noChangeArrowheads="1"/>
          </p:cNvSpPr>
          <p:nvPr>
            <p:ph type="body" idx="1"/>
          </p:nvPr>
        </p:nvSpPr>
        <p:spPr>
          <a:xfrm>
            <a:off x="1998663" y="2574925"/>
            <a:ext cx="5262562" cy="2432050"/>
          </a:xfrm>
        </p:spPr>
        <p:txBody>
          <a:bodyPr/>
          <a:lstStyle/>
          <a:p>
            <a:r>
              <a:rPr kumimoji="1" lang="en-US" altLang="zh-CN">
                <a:hlinkClick r:id="rId1" action="ppaction://hlinksldjump"/>
              </a:rPr>
              <a:t>4.3.l </a:t>
            </a:r>
            <a:r>
              <a:rPr kumimoji="1" lang="zh-CN" altLang="en-US">
                <a:hlinkClick r:id="rId1" action="ppaction://hlinksldjump"/>
              </a:rPr>
              <a:t>概述</a:t>
            </a:r>
            <a:endParaRPr kumimoji="1" lang="zh-CN" altLang="en-US"/>
          </a:p>
          <a:p>
            <a:r>
              <a:rPr kumimoji="1" lang="en-US" altLang="zh-CN">
                <a:hlinkClick r:id="rId2" action="ppaction://hlinksldjump"/>
              </a:rPr>
              <a:t>4.3.2 Cache</a:t>
            </a:r>
            <a:r>
              <a:rPr kumimoji="1" lang="zh-CN" altLang="en-US">
                <a:hlinkClick r:id="rId2" action="ppaction://hlinksldjump"/>
              </a:rPr>
              <a:t>一主存地址映象</a:t>
            </a:r>
            <a:endParaRPr kumimoji="1" lang="zh-CN" altLang="en-US"/>
          </a:p>
          <a:p>
            <a:r>
              <a:rPr kumimoji="1" lang="en-US" altLang="zh-CN">
                <a:hlinkClick r:id="rId3" action="ppaction://hlinksldjump"/>
              </a:rPr>
              <a:t>4.3.3 </a:t>
            </a:r>
            <a:r>
              <a:rPr kumimoji="1" lang="zh-CN" altLang="en-US">
                <a:hlinkClick r:id="rId3" action="ppaction://hlinksldjump"/>
              </a:rPr>
              <a:t>替换算法</a:t>
            </a:r>
            <a:endParaRPr kumimoji="1" lang="zh-CN" altLang="en-US"/>
          </a:p>
          <a:p>
            <a:r>
              <a:rPr kumimoji="1" lang="en-US" altLang="zh-CN">
                <a:hlinkClick r:id="rId4" action="ppaction://hlinksldjump"/>
              </a:rPr>
              <a:t>4.3.4 </a:t>
            </a:r>
            <a:r>
              <a:rPr kumimoji="1" lang="zh-CN" altLang="en-US">
                <a:hlinkClick r:id="rId4" action="ppaction://hlinksldjump"/>
              </a:rPr>
              <a:t>习题</a:t>
            </a:r>
            <a:endParaRPr kumimoji="1"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054100" y="647700"/>
            <a:ext cx="7696200" cy="762000"/>
          </a:xfrm>
        </p:spPr>
        <p:txBody>
          <a:bodyPr/>
          <a:lstStyle/>
          <a:p>
            <a:r>
              <a:rPr kumimoji="1" lang="en-US" altLang="zh-CN" sz="4800"/>
              <a:t>4.3.l </a:t>
            </a:r>
            <a:r>
              <a:rPr kumimoji="1" lang="zh-CN" altLang="en-US" sz="4800"/>
              <a:t>概述</a:t>
            </a:r>
            <a:endParaRPr lang="zh-CN" altLang="en-US"/>
          </a:p>
        </p:txBody>
      </p:sp>
      <p:sp>
        <p:nvSpPr>
          <p:cNvPr id="178179" name="Rectangle 3"/>
          <p:cNvSpPr>
            <a:spLocks noGrp="1" noChangeArrowheads="1"/>
          </p:cNvSpPr>
          <p:nvPr>
            <p:ph type="body" idx="1"/>
          </p:nvPr>
        </p:nvSpPr>
        <p:spPr>
          <a:xfrm>
            <a:off x="2514600" y="2362200"/>
            <a:ext cx="4724400" cy="2590800"/>
          </a:xfrm>
        </p:spPr>
        <p:txBody>
          <a:bodyPr/>
          <a:lstStyle/>
          <a:p>
            <a:r>
              <a:rPr kumimoji="1" lang="en-US" altLang="zh-CN" sz="3200">
                <a:hlinkClick r:id="rId1" action="ppaction://hlinksldjump"/>
              </a:rPr>
              <a:t>1 </a:t>
            </a:r>
            <a:r>
              <a:rPr kumimoji="1" lang="zh-CN" altLang="en-US" sz="3200">
                <a:hlinkClick r:id="rId1" action="ppaction://hlinksldjump"/>
              </a:rPr>
              <a:t>问题的提出</a:t>
            </a:r>
            <a:endParaRPr kumimoji="1" lang="zh-CN" altLang="en-US" sz="3200"/>
          </a:p>
          <a:p>
            <a:r>
              <a:rPr kumimoji="1" lang="en-US" altLang="zh-CN" sz="3200">
                <a:hlinkClick r:id="rId2" action="ppaction://hlinksldjump"/>
              </a:rPr>
              <a:t>2 Cache</a:t>
            </a:r>
            <a:r>
              <a:rPr kumimoji="1" lang="zh-CN" altLang="en-US" sz="3200">
                <a:hlinkClick r:id="rId2" action="ppaction://hlinksldjump"/>
              </a:rPr>
              <a:t>的工作原理</a:t>
            </a:r>
            <a:endParaRPr kumimoji="1" lang="zh-CN" altLang="en-US" sz="3200"/>
          </a:p>
          <a:p>
            <a:r>
              <a:rPr kumimoji="1" lang="en-US" altLang="zh-CN" sz="3200">
                <a:hlinkClick r:id="rId3" action="ppaction://hlinksldjump"/>
              </a:rPr>
              <a:t>3 Cache</a:t>
            </a:r>
            <a:r>
              <a:rPr kumimoji="1" lang="zh-CN" altLang="en-US" sz="3200">
                <a:hlinkClick r:id="rId3" action="ppaction://hlinksldjump"/>
              </a:rPr>
              <a:t>的基本结构</a:t>
            </a:r>
            <a:endParaRPr kumimoji="1" lang="zh-CN" altLang="en-US" sz="3200"/>
          </a:p>
          <a:p>
            <a:r>
              <a:rPr kumimoji="1" lang="en-US" altLang="zh-CN" sz="3200">
                <a:hlinkClick r:id="rId4" action="ppaction://hlinksldjump"/>
              </a:rPr>
              <a:t>4 Cache</a:t>
            </a:r>
            <a:r>
              <a:rPr kumimoji="1" lang="zh-CN" altLang="en-US" sz="3200">
                <a:hlinkClick r:id="rId4" action="ppaction://hlinksldjump"/>
              </a:rPr>
              <a:t>的改进</a:t>
            </a:r>
            <a:endParaRPr kumimoji="1" lang="zh-CN" altLang="en-US"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222375" y="606425"/>
            <a:ext cx="7070725" cy="769938"/>
          </a:xfrm>
        </p:spPr>
        <p:txBody>
          <a:bodyPr/>
          <a:lstStyle/>
          <a:p>
            <a:r>
              <a:rPr kumimoji="1" lang="en-US" altLang="zh-CN" sz="4800"/>
              <a:t>1 </a:t>
            </a:r>
            <a:r>
              <a:rPr kumimoji="1" lang="zh-CN" altLang="en-US" sz="4800"/>
              <a:t>问题的提出</a:t>
            </a:r>
            <a:endParaRPr kumimoji="1" lang="zh-CN" altLang="en-US" sz="4800"/>
          </a:p>
        </p:txBody>
      </p:sp>
      <p:sp>
        <p:nvSpPr>
          <p:cNvPr id="478211" name="Rectangle 3"/>
          <p:cNvSpPr>
            <a:spLocks noGrp="1" noChangeArrowheads="1"/>
          </p:cNvSpPr>
          <p:nvPr>
            <p:ph type="body" idx="1"/>
          </p:nvPr>
        </p:nvSpPr>
        <p:spPr>
          <a:xfrm>
            <a:off x="755650" y="1500188"/>
            <a:ext cx="7696200" cy="4808537"/>
          </a:xfrm>
          <a:solidFill>
            <a:schemeClr val="bg1"/>
          </a:solidFill>
          <a:ln>
            <a:solidFill>
              <a:srgbClr val="2709BB"/>
            </a:solidFill>
            <a:miter lim="800000"/>
          </a:ln>
        </p:spPr>
        <p:txBody>
          <a:bodyPr/>
          <a:lstStyle/>
          <a:p>
            <a:r>
              <a:rPr kumimoji="1" lang="zh-CN" altLang="en-US"/>
              <a:t>很多时候</a:t>
            </a:r>
            <a:r>
              <a:rPr kumimoji="1" lang="en-US" altLang="zh-CN"/>
              <a:t>I</a:t>
            </a:r>
            <a:r>
              <a:rPr kumimoji="1" lang="zh-CN" altLang="en-US"/>
              <a:t>／</a:t>
            </a:r>
            <a:r>
              <a:rPr kumimoji="1" lang="en-US" altLang="zh-CN"/>
              <a:t>O</a:t>
            </a:r>
            <a:r>
              <a:rPr kumimoji="1" lang="zh-CN" altLang="en-US"/>
              <a:t>向主存请求的级别高于</a:t>
            </a:r>
            <a:r>
              <a:rPr kumimoji="1" lang="en-US" altLang="zh-CN"/>
              <a:t>CPU</a:t>
            </a:r>
            <a:r>
              <a:rPr kumimoji="1" lang="zh-CN" altLang="en-US"/>
              <a:t>，使</a:t>
            </a:r>
            <a:r>
              <a:rPr kumimoji="1" lang="en-US" altLang="zh-CN"/>
              <a:t>CPU</a:t>
            </a:r>
            <a:r>
              <a:rPr kumimoji="1" lang="zh-CN" altLang="en-US"/>
              <a:t>空等，降低了</a:t>
            </a:r>
            <a:r>
              <a:rPr kumimoji="1" lang="en-US" altLang="zh-CN"/>
              <a:t>CPU</a:t>
            </a:r>
            <a:r>
              <a:rPr kumimoji="1" lang="zh-CN" altLang="en-US"/>
              <a:t>工作效率，如果在</a:t>
            </a:r>
            <a:r>
              <a:rPr kumimoji="1" lang="en-US" altLang="zh-CN"/>
              <a:t>CPU</a:t>
            </a:r>
            <a:r>
              <a:rPr kumimoji="1" lang="zh-CN" altLang="en-US"/>
              <a:t>与主存之间加一级缓存，可将要取的信息提前送至缓存，</a:t>
            </a:r>
            <a:r>
              <a:rPr kumimoji="1" lang="zh-CN" altLang="en-US">
                <a:solidFill>
                  <a:srgbClr val="C00000"/>
                </a:solidFill>
              </a:rPr>
              <a:t>主存在与</a:t>
            </a:r>
            <a:r>
              <a:rPr kumimoji="1" lang="en-US" altLang="zh-CN">
                <a:solidFill>
                  <a:srgbClr val="C00000"/>
                </a:solidFill>
              </a:rPr>
              <a:t>I</a:t>
            </a:r>
            <a:r>
              <a:rPr kumimoji="1" lang="zh-CN" altLang="en-US">
                <a:solidFill>
                  <a:srgbClr val="C00000"/>
                </a:solidFill>
              </a:rPr>
              <a:t>／</a:t>
            </a:r>
            <a:r>
              <a:rPr kumimoji="1" lang="en-US" altLang="zh-CN">
                <a:solidFill>
                  <a:srgbClr val="C00000"/>
                </a:solidFill>
              </a:rPr>
              <a:t>O</a:t>
            </a:r>
            <a:r>
              <a:rPr kumimoji="1" lang="zh-CN" altLang="en-US">
                <a:solidFill>
                  <a:srgbClr val="C00000"/>
                </a:solidFill>
              </a:rPr>
              <a:t>交换时，</a:t>
            </a:r>
            <a:r>
              <a:rPr kumimoji="1" lang="en-US" altLang="zh-CN">
                <a:solidFill>
                  <a:srgbClr val="C00000"/>
                </a:solidFill>
              </a:rPr>
              <a:t>CPU</a:t>
            </a:r>
            <a:r>
              <a:rPr kumimoji="1" lang="zh-CN" altLang="en-US">
                <a:solidFill>
                  <a:srgbClr val="C00000"/>
                </a:solidFill>
              </a:rPr>
              <a:t>可直接从缓存中读取信息，不必空等</a:t>
            </a:r>
            <a:r>
              <a:rPr kumimoji="1" lang="zh-CN" altLang="en-US"/>
              <a:t>。</a:t>
            </a:r>
            <a:endParaRPr kumimoji="1" lang="zh-CN" altLang="en-US"/>
          </a:p>
          <a:p>
            <a:r>
              <a:rPr lang="en-US" altLang="zh-CN">
                <a:solidFill>
                  <a:srgbClr val="C00000"/>
                </a:solidFill>
              </a:rPr>
              <a:t>计算机中设置Cache主要是为了加速CPU访存速度</a:t>
            </a:r>
            <a:r>
              <a:rPr lang="zh-CN" altLang="en-US"/>
              <a:t>，</a:t>
            </a:r>
            <a:r>
              <a:rPr kumimoji="1" lang="zh-CN" altLang="en-US"/>
              <a:t>主存速度比</a:t>
            </a:r>
            <a:r>
              <a:rPr kumimoji="1" lang="en-US" altLang="zh-CN"/>
              <a:t>CPU</a:t>
            </a:r>
            <a:r>
              <a:rPr kumimoji="1" lang="zh-CN" altLang="en-US"/>
              <a:t>慢得多，</a:t>
            </a:r>
            <a:r>
              <a:rPr kumimoji="1" lang="en-US" altLang="zh-CN"/>
              <a:t>100M</a:t>
            </a:r>
            <a:r>
              <a:rPr kumimoji="1" lang="zh-CN" altLang="en-US"/>
              <a:t>处理器平均每</a:t>
            </a:r>
            <a:r>
              <a:rPr kumimoji="1" lang="en-US" altLang="zh-CN"/>
              <a:t>10us</a:t>
            </a:r>
            <a:r>
              <a:rPr kumimoji="1" lang="zh-CN" altLang="en-US"/>
              <a:t>就执行一条指令，而动态</a:t>
            </a:r>
            <a:r>
              <a:rPr kumimoji="1" lang="en-US" altLang="zh-CN"/>
              <a:t>RAM</a:t>
            </a:r>
            <a:r>
              <a:rPr kumimoji="1" lang="zh-CN" altLang="en-US"/>
              <a:t>访问时间为</a:t>
            </a:r>
            <a:r>
              <a:rPr kumimoji="1" lang="en-US" altLang="zh-CN"/>
              <a:t>60</a:t>
            </a:r>
            <a:r>
              <a:rPr kumimoji="1" lang="zh-CN" altLang="en-US"/>
              <a:t>～</a:t>
            </a:r>
            <a:r>
              <a:rPr kumimoji="1" lang="en-US" altLang="zh-CN"/>
              <a:t>120us</a:t>
            </a:r>
            <a:r>
              <a:rPr kumimoji="1" lang="zh-CN" altLang="en-US"/>
              <a:t>，也需要由高速缓存</a:t>
            </a:r>
            <a:r>
              <a:rPr kumimoji="1" lang="en-US" altLang="zh-CN"/>
              <a:t>Cache</a:t>
            </a:r>
            <a:r>
              <a:rPr kumimoji="1" lang="zh-CN" altLang="en-US"/>
              <a:t>来解决主存与</a:t>
            </a:r>
            <a:r>
              <a:rPr kumimoji="1" lang="en-US" altLang="zh-CN"/>
              <a:t>CPU</a:t>
            </a:r>
            <a:r>
              <a:rPr kumimoji="1" lang="zh-CN" altLang="en-US"/>
              <a:t>速度的不匹配问题。</a:t>
            </a:r>
            <a:endParaRPr kumimoji="1" lang="zh-CN" altLang="en-US"/>
          </a:p>
        </p:txBody>
      </p:sp>
      <p:sp>
        <p:nvSpPr>
          <p:cNvPr id="179205" name="矩形 1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1">
                                            <p:bg/>
                                          </p:spTgt>
                                        </p:tgtEl>
                                        <p:attrNameLst>
                                          <p:attrName>style.visibility</p:attrName>
                                        </p:attrNameLst>
                                      </p:cBhvr>
                                      <p:to>
                                        <p:strVal val="visible"/>
                                      </p:to>
                                    </p:set>
                                    <p:animEffect transition="in" filter="blinds(horizontal)">
                                      <p:cBhvr>
                                        <p:cTn id="7" dur="500"/>
                                        <p:tgtEl>
                                          <p:spTgt spid="4782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10" dur="500"/>
                                        <p:tgtEl>
                                          <p:spTgt spid="4782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15" dur="500"/>
                                        <p:tgtEl>
                                          <p:spTgt spid="478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22375" y="606425"/>
            <a:ext cx="7070725" cy="769938"/>
          </a:xfrm>
        </p:spPr>
        <p:txBody>
          <a:bodyPr/>
          <a:lstStyle/>
          <a:p>
            <a:r>
              <a:rPr kumimoji="1" lang="en-US" altLang="zh-CN" sz="4800"/>
              <a:t>1 </a:t>
            </a:r>
            <a:r>
              <a:rPr kumimoji="1" lang="zh-CN" altLang="en-US" sz="4800"/>
              <a:t>问题的提出</a:t>
            </a:r>
            <a:endParaRPr kumimoji="1" lang="zh-CN" altLang="en-US" sz="4800"/>
          </a:p>
        </p:txBody>
      </p:sp>
      <p:sp>
        <p:nvSpPr>
          <p:cNvPr id="478211" name="Rectangle 3"/>
          <p:cNvSpPr>
            <a:spLocks noGrp="1" noChangeArrowheads="1"/>
          </p:cNvSpPr>
          <p:nvPr>
            <p:ph type="body" idx="1"/>
          </p:nvPr>
        </p:nvSpPr>
        <p:spPr>
          <a:xfrm>
            <a:off x="788988" y="1665288"/>
            <a:ext cx="7696200" cy="3757612"/>
          </a:xfrm>
          <a:solidFill>
            <a:schemeClr val="bg1"/>
          </a:solidFill>
          <a:ln>
            <a:solidFill>
              <a:srgbClr val="2709BB"/>
            </a:solidFill>
            <a:miter lim="800000"/>
          </a:ln>
        </p:spPr>
        <p:txBody>
          <a:bodyPr/>
          <a:lstStyle/>
          <a:p>
            <a:pPr>
              <a:buFont typeface="Wingdings" panose="05000000000000000000" pitchFamily="2" charset="2"/>
              <a:buNone/>
            </a:pPr>
            <a:r>
              <a:rPr lang="en-US" altLang="zh-CN">
                <a:solidFill>
                  <a:srgbClr val="C00000"/>
                </a:solidFill>
              </a:rPr>
              <a:t>程序运行</a:t>
            </a:r>
            <a:r>
              <a:rPr lang="zh-CN" altLang="en-US">
                <a:solidFill>
                  <a:srgbClr val="C00000"/>
                </a:solidFill>
              </a:rPr>
              <a:t>具有局部性，即所谓</a:t>
            </a:r>
            <a:r>
              <a:rPr lang="en-US" altLang="zh-CN">
                <a:solidFill>
                  <a:srgbClr val="C00000"/>
                </a:solidFill>
              </a:rPr>
              <a:t>的局部性原理：</a:t>
            </a:r>
            <a:endParaRPr lang="en-US" altLang="zh-CN">
              <a:solidFill>
                <a:srgbClr val="C00000"/>
              </a:solidFill>
            </a:endParaRPr>
          </a:p>
          <a:p>
            <a:r>
              <a:rPr lang="en-US" altLang="zh-CN">
                <a:solidFill>
                  <a:srgbClr val="C00000"/>
                </a:solidFill>
              </a:rPr>
              <a:t>在一小段时间内，最近被访问过的程序和数据很可能再次被访问；</a:t>
            </a:r>
            <a:endParaRPr lang="en-US" altLang="zh-CN">
              <a:solidFill>
                <a:srgbClr val="C00000"/>
              </a:solidFill>
            </a:endParaRPr>
          </a:p>
          <a:p>
            <a:r>
              <a:rPr lang="en-US" altLang="zh-CN">
                <a:solidFill>
                  <a:srgbClr val="C00000"/>
                </a:solidFill>
              </a:rPr>
              <a:t>在空间上，这些被访问的程序和数据往往集中在一小片存储区；</a:t>
            </a:r>
            <a:endParaRPr lang="en-US" altLang="zh-CN">
              <a:solidFill>
                <a:srgbClr val="C00000"/>
              </a:solidFill>
            </a:endParaRPr>
          </a:p>
          <a:p>
            <a:r>
              <a:rPr lang="en-US" altLang="zh-CN">
                <a:solidFill>
                  <a:srgbClr val="C00000"/>
                </a:solidFill>
              </a:rPr>
              <a:t>在访问顺序上，指令顺序执行比转移执行的可能性大 (大约  5:1 )。</a:t>
            </a:r>
            <a:endParaRPr kumimoji="1" lang="zh-CN" altLang="en-US">
              <a:solidFill>
                <a:srgbClr val="C00000"/>
              </a:solidFill>
            </a:endParaRPr>
          </a:p>
        </p:txBody>
      </p:sp>
      <p:sp>
        <p:nvSpPr>
          <p:cNvPr id="180228" name="矩形 1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1">
                                            <p:bg/>
                                          </p:spTgt>
                                        </p:tgtEl>
                                        <p:attrNameLst>
                                          <p:attrName>style.visibility</p:attrName>
                                        </p:attrNameLst>
                                      </p:cBhvr>
                                      <p:to>
                                        <p:strVal val="visible"/>
                                      </p:to>
                                    </p:set>
                                    <p:animEffect transition="in" filter="blinds(horizontal)">
                                      <p:cBhvr>
                                        <p:cTn id="7" dur="500"/>
                                        <p:tgtEl>
                                          <p:spTgt spid="4782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10" dur="500"/>
                                        <p:tgtEl>
                                          <p:spTgt spid="4782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15" dur="500"/>
                                        <p:tgtEl>
                                          <p:spTgt spid="4782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8211">
                                            <p:txEl>
                                              <p:pRg st="2" end="2"/>
                                            </p:txEl>
                                          </p:spTgt>
                                        </p:tgtEl>
                                        <p:attrNameLst>
                                          <p:attrName>style.visibility</p:attrName>
                                        </p:attrNameLst>
                                      </p:cBhvr>
                                      <p:to>
                                        <p:strVal val="visible"/>
                                      </p:to>
                                    </p:set>
                                    <p:animEffect transition="in" filter="blinds(horizontal)">
                                      <p:cBhvr>
                                        <p:cTn id="20" dur="500"/>
                                        <p:tgtEl>
                                          <p:spTgt spid="4782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8211">
                                            <p:txEl>
                                              <p:pRg st="3" end="3"/>
                                            </p:txEl>
                                          </p:spTgt>
                                        </p:tgtEl>
                                        <p:attrNameLst>
                                          <p:attrName>style.visibility</p:attrName>
                                        </p:attrNameLst>
                                      </p:cBhvr>
                                      <p:to>
                                        <p:strVal val="visible"/>
                                      </p:to>
                                    </p:set>
                                    <p:animEffect transition="in" filter="blinds(horizontal)">
                                      <p:cBhvr>
                                        <p:cTn id="25" dur="500"/>
                                        <p:tgtEl>
                                          <p:spTgt spid="478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222375" y="606425"/>
            <a:ext cx="7070725" cy="769938"/>
          </a:xfrm>
        </p:spPr>
        <p:txBody>
          <a:bodyPr/>
          <a:lstStyle/>
          <a:p>
            <a:r>
              <a:rPr kumimoji="1" lang="en-US" altLang="zh-CN" sz="4800"/>
              <a:t>1 </a:t>
            </a:r>
            <a:r>
              <a:rPr kumimoji="1" lang="zh-CN" altLang="en-US" sz="4800"/>
              <a:t>问题的提出</a:t>
            </a:r>
            <a:endParaRPr kumimoji="1" lang="zh-CN" altLang="en-US" sz="4800"/>
          </a:p>
        </p:txBody>
      </p:sp>
      <p:sp>
        <p:nvSpPr>
          <p:cNvPr id="478211" name="Rectangle 3"/>
          <p:cNvSpPr>
            <a:spLocks noGrp="1" noChangeArrowheads="1"/>
          </p:cNvSpPr>
          <p:nvPr>
            <p:ph type="body" idx="1"/>
          </p:nvPr>
        </p:nvSpPr>
        <p:spPr>
          <a:xfrm>
            <a:off x="981075" y="1957388"/>
            <a:ext cx="7696200" cy="2166937"/>
          </a:xfrm>
          <a:solidFill>
            <a:schemeClr val="bg1"/>
          </a:solidFill>
          <a:ln>
            <a:solidFill>
              <a:srgbClr val="2709BB"/>
            </a:solidFill>
            <a:miter lim="800000"/>
          </a:ln>
        </p:spPr>
        <p:txBody>
          <a:bodyPr/>
          <a:lstStyle/>
          <a:p>
            <a:r>
              <a:rPr kumimoji="1" lang="zh-CN" altLang="en-US"/>
              <a:t>由于程序运行的局部性原理，</a:t>
            </a:r>
            <a:r>
              <a:rPr kumimoji="1" lang="en-US" altLang="zh-CN"/>
              <a:t>CPU</a:t>
            </a:r>
            <a:r>
              <a:rPr kumimoji="1" lang="zh-CN" altLang="en-US"/>
              <a:t>不直接访问主存，只与高速</a:t>
            </a:r>
            <a:r>
              <a:rPr kumimoji="1" lang="en-US" altLang="zh-CN"/>
              <a:t>Cache</a:t>
            </a:r>
            <a:r>
              <a:rPr kumimoji="1" lang="zh-CN" altLang="en-US"/>
              <a:t>交换信息，是可能的。</a:t>
            </a:r>
            <a:endParaRPr kumimoji="1" lang="en-US" altLang="zh-CN"/>
          </a:p>
          <a:p>
            <a:r>
              <a:rPr lang="en-US" altLang="zh-CN"/>
              <a:t>Cache-主存层次</a:t>
            </a:r>
            <a:r>
              <a:rPr lang="zh-CN" altLang="en-US"/>
              <a:t>就</a:t>
            </a:r>
            <a:r>
              <a:rPr lang="en-US" altLang="zh-CN"/>
              <a:t>采用了程序访问的局部性原理。</a:t>
            </a:r>
            <a:endParaRPr kumimoji="1" lang="en-US" altLang="zh-CN"/>
          </a:p>
        </p:txBody>
      </p:sp>
      <p:grpSp>
        <p:nvGrpSpPr>
          <p:cNvPr id="2" name="Group 6"/>
          <p:cNvGrpSpPr/>
          <p:nvPr/>
        </p:nvGrpSpPr>
        <p:grpSpPr bwMode="auto">
          <a:xfrm>
            <a:off x="1974850" y="4670425"/>
            <a:ext cx="5278438" cy="990600"/>
            <a:chOff x="1187" y="2304"/>
            <a:chExt cx="3325" cy="624"/>
          </a:xfrm>
        </p:grpSpPr>
        <p:sp>
          <p:nvSpPr>
            <p:cNvPr id="181255" name="Text Box 7"/>
            <p:cNvSpPr txBox="1">
              <a:spLocks noChangeArrowheads="1"/>
            </p:cNvSpPr>
            <p:nvPr/>
          </p:nvSpPr>
          <p:spPr bwMode="auto">
            <a:xfrm>
              <a:off x="2544" y="2573"/>
              <a:ext cx="7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缓存</a:t>
              </a:r>
              <a:endParaRPr kumimoji="1" lang="zh-CN" altLang="en-US" sz="2800" b="1">
                <a:latin typeface="Times New Roman" panose="02020603050405020304" pitchFamily="18" charset="0"/>
              </a:endParaRPr>
            </a:p>
          </p:txBody>
        </p:sp>
        <p:sp>
          <p:nvSpPr>
            <p:cNvPr id="181256" name="Rectangle 8"/>
            <p:cNvSpPr>
              <a:spLocks noChangeArrowheads="1"/>
            </p:cNvSpPr>
            <p:nvPr/>
          </p:nvSpPr>
          <p:spPr bwMode="auto">
            <a:xfrm>
              <a:off x="2451" y="2565"/>
              <a:ext cx="765" cy="36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1257" name="Text Box 9"/>
            <p:cNvSpPr txBox="1">
              <a:spLocks noChangeArrowheads="1"/>
            </p:cNvSpPr>
            <p:nvPr/>
          </p:nvSpPr>
          <p:spPr bwMode="auto">
            <a:xfrm>
              <a:off x="1296" y="2573"/>
              <a:ext cx="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CPU</a:t>
              </a:r>
              <a:endParaRPr kumimoji="1" lang="en-US" altLang="zh-CN" sz="2800" b="1">
                <a:latin typeface="Times New Roman" panose="02020603050405020304" pitchFamily="18" charset="0"/>
              </a:endParaRPr>
            </a:p>
          </p:txBody>
        </p:sp>
        <p:sp>
          <p:nvSpPr>
            <p:cNvPr id="181258" name="Rectangle 10"/>
            <p:cNvSpPr>
              <a:spLocks noChangeArrowheads="1"/>
            </p:cNvSpPr>
            <p:nvPr/>
          </p:nvSpPr>
          <p:spPr bwMode="auto">
            <a:xfrm>
              <a:off x="1187" y="2565"/>
              <a:ext cx="764" cy="36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1259" name="Text Box 11"/>
            <p:cNvSpPr txBox="1">
              <a:spLocks noChangeArrowheads="1"/>
            </p:cNvSpPr>
            <p:nvPr/>
          </p:nvSpPr>
          <p:spPr bwMode="auto">
            <a:xfrm>
              <a:off x="3852" y="2573"/>
              <a:ext cx="6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主存</a:t>
              </a:r>
              <a:endParaRPr kumimoji="1" lang="zh-CN" altLang="en-US" sz="2800" b="1">
                <a:latin typeface="Times New Roman" panose="02020603050405020304" pitchFamily="18" charset="0"/>
              </a:endParaRPr>
            </a:p>
          </p:txBody>
        </p:sp>
        <p:sp>
          <p:nvSpPr>
            <p:cNvPr id="181260" name="Rectangle 12"/>
            <p:cNvSpPr>
              <a:spLocks noChangeArrowheads="1"/>
            </p:cNvSpPr>
            <p:nvPr/>
          </p:nvSpPr>
          <p:spPr bwMode="auto">
            <a:xfrm>
              <a:off x="3748" y="2565"/>
              <a:ext cx="764" cy="36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1261" name="Freeform 13"/>
            <p:cNvSpPr/>
            <p:nvPr/>
          </p:nvSpPr>
          <p:spPr bwMode="auto">
            <a:xfrm rot="10800000">
              <a:off x="1619" y="2304"/>
              <a:ext cx="2461" cy="248"/>
            </a:xfrm>
            <a:custGeom>
              <a:avLst/>
              <a:gdLst>
                <a:gd name="T0" fmla="*/ 0 w 2610"/>
                <a:gd name="T1" fmla="*/ 0 h 282"/>
                <a:gd name="T2" fmla="*/ 0 w 2610"/>
                <a:gd name="T3" fmla="*/ 69 h 282"/>
                <a:gd name="T4" fmla="*/ 1366 w 2610"/>
                <a:gd name="T5" fmla="*/ 69 h 282"/>
                <a:gd name="T6" fmla="*/ 1366 w 2610"/>
                <a:gd name="T7" fmla="*/ 0 h 282"/>
                <a:gd name="T8" fmla="*/ 0 60000 65536"/>
                <a:gd name="T9" fmla="*/ 0 60000 65536"/>
                <a:gd name="T10" fmla="*/ 0 60000 65536"/>
                <a:gd name="T11" fmla="*/ 0 60000 65536"/>
                <a:gd name="T12" fmla="*/ 0 w 2610"/>
                <a:gd name="T13" fmla="*/ 0 h 282"/>
                <a:gd name="T14" fmla="*/ 2610 w 2610"/>
                <a:gd name="T15" fmla="*/ 282 h 282"/>
              </a:gdLst>
              <a:ahLst/>
              <a:cxnLst>
                <a:cxn ang="T8">
                  <a:pos x="T0" y="T1"/>
                </a:cxn>
                <a:cxn ang="T9">
                  <a:pos x="T2" y="T3"/>
                </a:cxn>
                <a:cxn ang="T10">
                  <a:pos x="T4" y="T5"/>
                </a:cxn>
                <a:cxn ang="T11">
                  <a:pos x="T6" y="T7"/>
                </a:cxn>
              </a:cxnLst>
              <a:rect l="T12" t="T13" r="T14" b="T15"/>
              <a:pathLst>
                <a:path w="2610" h="282">
                  <a:moveTo>
                    <a:pt x="0" y="0"/>
                  </a:moveTo>
                  <a:lnTo>
                    <a:pt x="0" y="282"/>
                  </a:lnTo>
                  <a:lnTo>
                    <a:pt x="2610" y="282"/>
                  </a:lnTo>
                  <a:lnTo>
                    <a:pt x="2610" y="0"/>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1262" name="Line 14"/>
            <p:cNvSpPr>
              <a:spLocks noChangeShapeType="1"/>
            </p:cNvSpPr>
            <p:nvPr/>
          </p:nvSpPr>
          <p:spPr bwMode="auto">
            <a:xfrm>
              <a:off x="3216" y="2736"/>
              <a:ext cx="515"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1263" name="Line 15"/>
            <p:cNvSpPr>
              <a:spLocks noChangeShapeType="1"/>
            </p:cNvSpPr>
            <p:nvPr/>
          </p:nvSpPr>
          <p:spPr bwMode="auto">
            <a:xfrm>
              <a:off x="1933" y="2736"/>
              <a:ext cx="515"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81254" name="矩形 1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1">
                                            <p:bg/>
                                          </p:spTgt>
                                        </p:tgtEl>
                                        <p:attrNameLst>
                                          <p:attrName>style.visibility</p:attrName>
                                        </p:attrNameLst>
                                      </p:cBhvr>
                                      <p:to>
                                        <p:strVal val="visible"/>
                                      </p:to>
                                    </p:set>
                                    <p:animEffect transition="in" filter="blinds(horizontal)">
                                      <p:cBhvr>
                                        <p:cTn id="7" dur="500"/>
                                        <p:tgtEl>
                                          <p:spTgt spid="4782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10" dur="500"/>
                                        <p:tgtEl>
                                          <p:spTgt spid="4782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15" dur="500"/>
                                        <p:tgtEl>
                                          <p:spTgt spid="4782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135063" y="615950"/>
            <a:ext cx="7696200" cy="762000"/>
          </a:xfrm>
        </p:spPr>
        <p:txBody>
          <a:bodyPr/>
          <a:lstStyle/>
          <a:p>
            <a:r>
              <a:rPr kumimoji="1" lang="en-US" altLang="zh-CN" sz="4800"/>
              <a:t>2 Cache</a:t>
            </a:r>
            <a:r>
              <a:rPr kumimoji="1" lang="zh-CN" altLang="en-US" sz="4800"/>
              <a:t>的工作原理</a:t>
            </a:r>
            <a:endParaRPr lang="zh-CN" altLang="en-US"/>
          </a:p>
        </p:txBody>
      </p:sp>
      <p:sp>
        <p:nvSpPr>
          <p:cNvPr id="182275" name="Rectangle 3"/>
          <p:cNvSpPr>
            <a:spLocks noGrp="1" noChangeArrowheads="1"/>
          </p:cNvSpPr>
          <p:nvPr>
            <p:ph type="body" idx="1"/>
          </p:nvPr>
        </p:nvSpPr>
        <p:spPr>
          <a:xfrm>
            <a:off x="1295400" y="2362200"/>
            <a:ext cx="7086600" cy="1857375"/>
          </a:xfrm>
        </p:spPr>
        <p:txBody>
          <a:bodyPr/>
          <a:lstStyle/>
          <a:p>
            <a:r>
              <a:rPr kumimoji="1" lang="en-US" altLang="zh-CN">
                <a:hlinkClick r:id="rId1" action="ppaction://hlinksldjump"/>
              </a:rPr>
              <a:t>Cache</a:t>
            </a:r>
            <a:r>
              <a:rPr kumimoji="1" lang="zh-CN" altLang="en-US">
                <a:hlinkClick r:id="rId1" action="ppaction://hlinksldjump"/>
              </a:rPr>
              <a:t>／主存存储空间的基本结构图</a:t>
            </a:r>
            <a:endParaRPr kumimoji="1" lang="zh-CN" altLang="en-US"/>
          </a:p>
          <a:p>
            <a:r>
              <a:rPr kumimoji="1" lang="en-US" altLang="zh-CN">
                <a:hlinkClick r:id="rId2" action="ppaction://hlinksldjump"/>
              </a:rPr>
              <a:t>Cache</a:t>
            </a:r>
            <a:r>
              <a:rPr kumimoji="1" lang="zh-CN" altLang="en-US">
                <a:hlinkClick r:id="rId2" action="ppaction://hlinksldjump"/>
              </a:rPr>
              <a:t>／主存存储空间的基本结构</a:t>
            </a:r>
            <a:endParaRPr kumimoji="1" lang="zh-CN" altLang="en-US"/>
          </a:p>
          <a:p>
            <a:r>
              <a:rPr kumimoji="1" lang="en-US" altLang="zh-CN">
                <a:hlinkClick r:id="rId3" action="ppaction://hlinksldjump"/>
              </a:rPr>
              <a:t>Cache</a:t>
            </a:r>
            <a:r>
              <a:rPr kumimoji="1" lang="zh-CN" altLang="en-US">
                <a:hlinkClick r:id="rId3" action="ppaction://hlinksldjump"/>
              </a:rPr>
              <a:t>访问的命中率</a:t>
            </a:r>
            <a:endParaRPr kumimoji="1" lang="zh-CN" altLang="en-US"/>
          </a:p>
        </p:txBody>
      </p:sp>
      <p:sp>
        <p:nvSpPr>
          <p:cNvPr id="182277"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 Box 4"/>
          <p:cNvSpPr txBox="1">
            <a:spLocks noChangeArrowheads="1"/>
          </p:cNvSpPr>
          <p:nvPr/>
        </p:nvSpPr>
        <p:spPr bwMode="auto">
          <a:xfrm>
            <a:off x="612775" y="5805488"/>
            <a:ext cx="6134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Times New Roman" panose="02020603050405020304" pitchFamily="18" charset="0"/>
              </a:rPr>
              <a:t>主存和缓存按块存储      块的大小相同</a:t>
            </a:r>
            <a:endParaRPr lang="zh-CN" altLang="en-US" sz="2800" b="1">
              <a:solidFill>
                <a:srgbClr val="C00000"/>
              </a:solidFill>
              <a:latin typeface="Times New Roman" panose="02020603050405020304" pitchFamily="18" charset="0"/>
            </a:endParaRPr>
          </a:p>
        </p:txBody>
      </p:sp>
      <p:sp>
        <p:nvSpPr>
          <p:cNvPr id="105" name="Text Box 5"/>
          <p:cNvSpPr txBox="1">
            <a:spLocks noChangeArrowheads="1"/>
          </p:cNvSpPr>
          <p:nvPr/>
        </p:nvSpPr>
        <p:spPr bwMode="auto">
          <a:xfrm>
            <a:off x="6937375" y="5805488"/>
            <a:ext cx="15954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C00000"/>
                </a:solidFill>
                <a:latin typeface="Times New Roman" panose="02020603050405020304" pitchFamily="18" charset="0"/>
              </a:rPr>
              <a:t>B</a:t>
            </a:r>
            <a:r>
              <a:rPr lang="en-US" altLang="zh-CN" sz="2800" b="1">
                <a:solidFill>
                  <a:srgbClr val="C00000"/>
                </a:solidFill>
                <a:latin typeface="Times New Roman" panose="02020603050405020304" pitchFamily="18" charset="0"/>
              </a:rPr>
              <a:t> </a:t>
            </a:r>
            <a:r>
              <a:rPr lang="zh-CN" altLang="en-US" sz="2800" b="1">
                <a:solidFill>
                  <a:srgbClr val="C00000"/>
                </a:solidFill>
                <a:latin typeface="Times New Roman" panose="02020603050405020304" pitchFamily="18" charset="0"/>
              </a:rPr>
              <a:t>为块长</a:t>
            </a:r>
            <a:endParaRPr lang="zh-CN" altLang="en-US" sz="2800" b="1">
              <a:solidFill>
                <a:srgbClr val="C00000"/>
              </a:solidFill>
              <a:latin typeface="Times New Roman" panose="02020603050405020304" pitchFamily="18" charset="0"/>
            </a:endParaRPr>
          </a:p>
        </p:txBody>
      </p:sp>
      <p:grpSp>
        <p:nvGrpSpPr>
          <p:cNvPr id="2" name="Group 6"/>
          <p:cNvGrpSpPr/>
          <p:nvPr/>
        </p:nvGrpSpPr>
        <p:grpSpPr bwMode="auto">
          <a:xfrm>
            <a:off x="485775" y="812800"/>
            <a:ext cx="8372475" cy="4935538"/>
            <a:chOff x="352" y="791"/>
            <a:chExt cx="5274" cy="3109"/>
          </a:xfrm>
        </p:grpSpPr>
        <p:grpSp>
          <p:nvGrpSpPr>
            <p:cNvPr id="183303" name="Group 7"/>
            <p:cNvGrpSpPr/>
            <p:nvPr/>
          </p:nvGrpSpPr>
          <p:grpSpPr bwMode="auto">
            <a:xfrm>
              <a:off x="352" y="791"/>
              <a:ext cx="2768" cy="3109"/>
              <a:chOff x="352" y="791"/>
              <a:chExt cx="2768" cy="3109"/>
            </a:xfrm>
          </p:grpSpPr>
          <p:sp>
            <p:nvSpPr>
              <p:cNvPr id="183354" name="Rectangle 8"/>
              <p:cNvSpPr>
                <a:spLocks noChangeArrowheads="1"/>
              </p:cNvSpPr>
              <p:nvPr/>
            </p:nvSpPr>
            <p:spPr bwMode="auto">
              <a:xfrm>
                <a:off x="960" y="2089"/>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55" name="Rectangle 9"/>
              <p:cNvSpPr>
                <a:spLocks noChangeArrowheads="1"/>
              </p:cNvSpPr>
              <p:nvPr/>
            </p:nvSpPr>
            <p:spPr bwMode="auto">
              <a:xfrm>
                <a:off x="960" y="1805"/>
                <a:ext cx="8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56" name="Rectangle 10"/>
              <p:cNvSpPr>
                <a:spLocks noChangeArrowheads="1"/>
              </p:cNvSpPr>
              <p:nvPr/>
            </p:nvSpPr>
            <p:spPr bwMode="auto">
              <a:xfrm>
                <a:off x="960" y="1362"/>
                <a:ext cx="816" cy="32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57" name="Rectangle 11"/>
              <p:cNvSpPr>
                <a:spLocks noChangeArrowheads="1"/>
              </p:cNvSpPr>
              <p:nvPr/>
            </p:nvSpPr>
            <p:spPr bwMode="auto">
              <a:xfrm>
                <a:off x="960" y="1202"/>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58" name="Rectangle 12"/>
              <p:cNvSpPr>
                <a:spLocks noChangeArrowheads="1"/>
              </p:cNvSpPr>
              <p:nvPr/>
            </p:nvSpPr>
            <p:spPr bwMode="auto">
              <a:xfrm>
                <a:off x="960" y="1041"/>
                <a:ext cx="816" cy="16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59" name="Line 13"/>
              <p:cNvSpPr>
                <a:spLocks noChangeShapeType="1"/>
              </p:cNvSpPr>
              <p:nvPr/>
            </p:nvSpPr>
            <p:spPr bwMode="auto">
              <a:xfrm>
                <a:off x="960" y="1041"/>
                <a:ext cx="81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60" name="Line 14"/>
              <p:cNvSpPr>
                <a:spLocks noChangeShapeType="1"/>
              </p:cNvSpPr>
              <p:nvPr/>
            </p:nvSpPr>
            <p:spPr bwMode="auto">
              <a:xfrm>
                <a:off x="960" y="1202"/>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61" name="Line 15"/>
              <p:cNvSpPr>
                <a:spLocks noChangeShapeType="1"/>
              </p:cNvSpPr>
              <p:nvPr/>
            </p:nvSpPr>
            <p:spPr bwMode="auto">
              <a:xfrm>
                <a:off x="960" y="1362"/>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62" name="Line 16"/>
              <p:cNvSpPr>
                <a:spLocks noChangeShapeType="1"/>
              </p:cNvSpPr>
              <p:nvPr/>
            </p:nvSpPr>
            <p:spPr bwMode="auto">
              <a:xfrm>
                <a:off x="960" y="2016"/>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63" name="Line 17"/>
              <p:cNvSpPr>
                <a:spLocks noChangeShapeType="1"/>
              </p:cNvSpPr>
              <p:nvPr/>
            </p:nvSpPr>
            <p:spPr bwMode="auto">
              <a:xfrm>
                <a:off x="960" y="1041"/>
                <a:ext cx="0" cy="1189"/>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64" name="Line 18"/>
              <p:cNvSpPr>
                <a:spLocks noChangeShapeType="1"/>
              </p:cNvSpPr>
              <p:nvPr/>
            </p:nvSpPr>
            <p:spPr bwMode="auto">
              <a:xfrm>
                <a:off x="1776" y="1041"/>
                <a:ext cx="0" cy="1189"/>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83365" name="Group 19"/>
              <p:cNvGrpSpPr/>
              <p:nvPr/>
            </p:nvGrpSpPr>
            <p:grpSpPr bwMode="auto">
              <a:xfrm>
                <a:off x="1654" y="2064"/>
                <a:ext cx="266" cy="461"/>
                <a:chOff x="1654" y="2594"/>
                <a:chExt cx="266" cy="605"/>
              </a:xfrm>
            </p:grpSpPr>
            <p:sp>
              <p:nvSpPr>
                <p:cNvPr id="183401" name="Text Box 20"/>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sp>
              <p:nvSpPr>
                <p:cNvPr id="183402" name="Text Box 21"/>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grpSp>
          <p:grpSp>
            <p:nvGrpSpPr>
              <p:cNvPr id="183366" name="Group 22"/>
              <p:cNvGrpSpPr/>
              <p:nvPr/>
            </p:nvGrpSpPr>
            <p:grpSpPr bwMode="auto">
              <a:xfrm>
                <a:off x="816" y="2064"/>
                <a:ext cx="266" cy="461"/>
                <a:chOff x="1654" y="2594"/>
                <a:chExt cx="266" cy="605"/>
              </a:xfrm>
            </p:grpSpPr>
            <p:sp>
              <p:nvSpPr>
                <p:cNvPr id="183399" name="Text Box 23"/>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sp>
              <p:nvSpPr>
                <p:cNvPr id="183400" name="Text Box 24"/>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grpSp>
          <p:sp>
            <p:nvSpPr>
              <p:cNvPr id="183367" name="Rectangle 25"/>
              <p:cNvSpPr>
                <a:spLocks noChangeArrowheads="1"/>
              </p:cNvSpPr>
              <p:nvPr/>
            </p:nvSpPr>
            <p:spPr bwMode="auto">
              <a:xfrm>
                <a:off x="960" y="2491"/>
                <a:ext cx="816" cy="34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800" b="1">
                  <a:latin typeface="Times New Roman" panose="02020603050405020304" pitchFamily="18" charset="0"/>
                </a:endParaRPr>
              </a:p>
            </p:txBody>
          </p:sp>
          <p:sp>
            <p:nvSpPr>
              <p:cNvPr id="183368" name="Rectangle 26"/>
              <p:cNvSpPr>
                <a:spLocks noChangeArrowheads="1"/>
              </p:cNvSpPr>
              <p:nvPr/>
            </p:nvSpPr>
            <p:spPr bwMode="auto">
              <a:xfrm>
                <a:off x="960" y="2345"/>
                <a:ext cx="8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69" name="Freeform 27"/>
              <p:cNvSpPr/>
              <p:nvPr/>
            </p:nvSpPr>
            <p:spPr bwMode="auto">
              <a:xfrm>
                <a:off x="960" y="2418"/>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70" name="Freeform 28"/>
              <p:cNvSpPr/>
              <p:nvPr/>
            </p:nvSpPr>
            <p:spPr bwMode="auto">
              <a:xfrm>
                <a:off x="1777" y="2409"/>
                <a:ext cx="2" cy="312"/>
              </a:xfrm>
              <a:custGeom>
                <a:avLst/>
                <a:gdLst>
                  <a:gd name="T0" fmla="*/ 2 w 2"/>
                  <a:gd name="T1" fmla="*/ 0 h 312"/>
                  <a:gd name="T2" fmla="*/ 0 w 2"/>
                  <a:gd name="T3" fmla="*/ 312 h 312"/>
                  <a:gd name="T4" fmla="*/ 0 60000 65536"/>
                  <a:gd name="T5" fmla="*/ 0 60000 65536"/>
                  <a:gd name="T6" fmla="*/ 0 w 2"/>
                  <a:gd name="T7" fmla="*/ 0 h 312"/>
                  <a:gd name="T8" fmla="*/ 2 w 2"/>
                  <a:gd name="T9" fmla="*/ 312 h 312"/>
                </a:gdLst>
                <a:ahLst/>
                <a:cxnLst>
                  <a:cxn ang="T4">
                    <a:pos x="T0" y="T1"/>
                  </a:cxn>
                  <a:cxn ang="T5">
                    <a:pos x="T2" y="T3"/>
                  </a:cxn>
                </a:cxnLst>
                <a:rect l="T6" t="T7" r="T8" b="T9"/>
                <a:pathLst>
                  <a:path w="2" h="312">
                    <a:moveTo>
                      <a:pt x="2" y="0"/>
                    </a:moveTo>
                    <a:lnTo>
                      <a:pt x="0" y="312"/>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71" name="Text Box 29"/>
              <p:cNvSpPr txBox="1">
                <a:spLocks noChangeArrowheads="1"/>
              </p:cNvSpPr>
              <p:nvPr/>
            </p:nvSpPr>
            <p:spPr bwMode="auto">
              <a:xfrm>
                <a:off x="1244" y="1411"/>
                <a:ext cx="4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a:t>
                </a:r>
                <a:endParaRPr lang="zh-CN" altLang="en-US" sz="3200" b="1">
                  <a:latin typeface="Times New Roman" panose="02020603050405020304" pitchFamily="18" charset="0"/>
                </a:endParaRPr>
              </a:p>
            </p:txBody>
          </p:sp>
          <p:sp>
            <p:nvSpPr>
              <p:cNvPr id="183372" name="Text Box 30"/>
              <p:cNvSpPr txBox="1">
                <a:spLocks noChangeArrowheads="1"/>
              </p:cNvSpPr>
              <p:nvPr/>
            </p:nvSpPr>
            <p:spPr bwMode="auto">
              <a:xfrm>
                <a:off x="1244" y="1723"/>
                <a:ext cx="4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a:t>
                </a:r>
                <a:endParaRPr lang="zh-CN" altLang="en-US" sz="3200" b="1">
                  <a:latin typeface="Times New Roman" panose="02020603050405020304" pitchFamily="18" charset="0"/>
                </a:endParaRPr>
              </a:p>
            </p:txBody>
          </p:sp>
          <p:sp>
            <p:nvSpPr>
              <p:cNvPr id="183373" name="Text Box 31"/>
              <p:cNvSpPr txBox="1">
                <a:spLocks noChangeArrowheads="1"/>
              </p:cNvSpPr>
              <p:nvPr/>
            </p:nvSpPr>
            <p:spPr bwMode="auto">
              <a:xfrm>
                <a:off x="1920" y="791"/>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主存块号</a:t>
                </a:r>
                <a:endParaRPr lang="zh-CN" altLang="en-US" sz="2000" b="1">
                  <a:latin typeface="Times New Roman" panose="02020603050405020304" pitchFamily="18" charset="0"/>
                </a:endParaRPr>
              </a:p>
            </p:txBody>
          </p:sp>
          <p:sp>
            <p:nvSpPr>
              <p:cNvPr id="183374" name="Text Box 32"/>
              <p:cNvSpPr txBox="1">
                <a:spLocks noChangeArrowheads="1"/>
              </p:cNvSpPr>
              <p:nvPr/>
            </p:nvSpPr>
            <p:spPr bwMode="auto">
              <a:xfrm>
                <a:off x="950" y="791"/>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主存储器</a:t>
                </a:r>
                <a:endParaRPr lang="zh-CN" altLang="en-US" sz="2000" b="1">
                  <a:latin typeface="Times New Roman" panose="02020603050405020304" pitchFamily="18" charset="0"/>
                </a:endParaRPr>
              </a:p>
            </p:txBody>
          </p:sp>
          <p:sp>
            <p:nvSpPr>
              <p:cNvPr id="183375" name="Text Box 33"/>
              <p:cNvSpPr txBox="1">
                <a:spLocks noChangeArrowheads="1"/>
              </p:cNvSpPr>
              <p:nvPr/>
            </p:nvSpPr>
            <p:spPr bwMode="auto">
              <a:xfrm>
                <a:off x="748" y="12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0</a:t>
                </a:r>
                <a:endParaRPr lang="zh-CN" altLang="en-US" sz="2400" b="1">
                  <a:latin typeface="Times New Roman" panose="02020603050405020304" pitchFamily="18" charset="0"/>
                </a:endParaRPr>
              </a:p>
            </p:txBody>
          </p:sp>
          <p:sp>
            <p:nvSpPr>
              <p:cNvPr id="183376" name="Text Box 34"/>
              <p:cNvSpPr txBox="1">
                <a:spLocks noChangeArrowheads="1"/>
              </p:cNvSpPr>
              <p:nvPr/>
            </p:nvSpPr>
            <p:spPr bwMode="auto">
              <a:xfrm>
                <a:off x="748" y="17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1</a:t>
                </a:r>
                <a:endParaRPr lang="zh-CN" altLang="en-US" sz="2400" b="1">
                  <a:latin typeface="Times New Roman" panose="02020603050405020304" pitchFamily="18" charset="0"/>
                </a:endParaRPr>
              </a:p>
            </p:txBody>
          </p:sp>
          <p:sp>
            <p:nvSpPr>
              <p:cNvPr id="183377" name="Text Box 35"/>
              <p:cNvSpPr txBox="1">
                <a:spLocks noChangeArrowheads="1"/>
              </p:cNvSpPr>
              <p:nvPr/>
            </p:nvSpPr>
            <p:spPr bwMode="auto">
              <a:xfrm>
                <a:off x="352" y="2486"/>
                <a:ext cx="6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2</a:t>
                </a:r>
                <a:r>
                  <a:rPr lang="en-US" altLang="zh-CN" sz="2400" b="1" i="1" baseline="50000">
                    <a:latin typeface="Times New Roman" panose="02020603050405020304" pitchFamily="18" charset="0"/>
                  </a:rPr>
                  <a:t>m</a:t>
                </a:r>
                <a:r>
                  <a:rPr lang="en-US" altLang="zh-CN" sz="2400" b="1">
                    <a:latin typeface="Times New Roman" panose="02020603050405020304" pitchFamily="18" charset="0"/>
                  </a:rPr>
                  <a:t>－1</a:t>
                </a:r>
                <a:endParaRPr lang="en-US" altLang="zh-CN" sz="2400" b="1">
                  <a:latin typeface="Times New Roman" panose="02020603050405020304" pitchFamily="18" charset="0"/>
                </a:endParaRPr>
              </a:p>
            </p:txBody>
          </p:sp>
          <p:sp>
            <p:nvSpPr>
              <p:cNvPr id="183378" name="AutoShape 36"/>
              <p:cNvSpPr/>
              <p:nvPr/>
            </p:nvSpPr>
            <p:spPr bwMode="auto">
              <a:xfrm>
                <a:off x="1824" y="1041"/>
                <a:ext cx="96" cy="639"/>
              </a:xfrm>
              <a:prstGeom prst="rightBrace">
                <a:avLst>
                  <a:gd name="adj1" fmla="val 5546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79" name="AutoShape 37"/>
              <p:cNvSpPr/>
              <p:nvPr/>
            </p:nvSpPr>
            <p:spPr bwMode="auto">
              <a:xfrm>
                <a:off x="1824" y="1699"/>
                <a:ext cx="100" cy="329"/>
              </a:xfrm>
              <a:prstGeom prst="rightBrace">
                <a:avLst>
                  <a:gd name="adj1" fmla="val 2741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80" name="AutoShape 38"/>
              <p:cNvSpPr/>
              <p:nvPr/>
            </p:nvSpPr>
            <p:spPr bwMode="auto">
              <a:xfrm>
                <a:off x="1824" y="2501"/>
                <a:ext cx="100" cy="331"/>
              </a:xfrm>
              <a:prstGeom prst="rightBrace">
                <a:avLst>
                  <a:gd name="adj1" fmla="val 2758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81" name="Text Box 39"/>
              <p:cNvSpPr txBox="1">
                <a:spLocks noChangeArrowheads="1"/>
              </p:cNvSpPr>
              <p:nvPr/>
            </p:nvSpPr>
            <p:spPr bwMode="auto">
              <a:xfrm>
                <a:off x="1920" y="128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0</a:t>
                </a:r>
                <a:endParaRPr lang="zh-CN" altLang="en-US" sz="2000" b="1">
                  <a:latin typeface="Times New Roman" panose="02020603050405020304" pitchFamily="18" charset="0"/>
                </a:endParaRPr>
              </a:p>
            </p:txBody>
          </p:sp>
          <p:sp>
            <p:nvSpPr>
              <p:cNvPr id="183382" name="Text Box 40"/>
              <p:cNvSpPr txBox="1">
                <a:spLocks noChangeArrowheads="1"/>
              </p:cNvSpPr>
              <p:nvPr/>
            </p:nvSpPr>
            <p:spPr bwMode="auto">
              <a:xfrm>
                <a:off x="1920" y="1728"/>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1</a:t>
                </a:r>
                <a:endParaRPr lang="zh-CN" altLang="en-US" sz="2000" b="1">
                  <a:latin typeface="Times New Roman" panose="02020603050405020304" pitchFamily="18" charset="0"/>
                </a:endParaRPr>
              </a:p>
            </p:txBody>
          </p:sp>
          <p:sp>
            <p:nvSpPr>
              <p:cNvPr id="183383" name="Text Box 41"/>
              <p:cNvSpPr txBox="1">
                <a:spLocks noChangeArrowheads="1"/>
              </p:cNvSpPr>
              <p:nvPr/>
            </p:nvSpPr>
            <p:spPr bwMode="auto">
              <a:xfrm>
                <a:off x="1920" y="2568"/>
                <a:ext cx="9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a:t>
                </a:r>
                <a:r>
                  <a:rPr lang="en-US" altLang="zh-CN" sz="2000" b="1" i="1">
                    <a:latin typeface="Times New Roman" panose="02020603050405020304" pitchFamily="18" charset="0"/>
                  </a:rPr>
                  <a:t>M</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83384" name="Rectangle 42"/>
              <p:cNvSpPr>
                <a:spLocks noChangeArrowheads="1"/>
              </p:cNvSpPr>
              <p:nvPr/>
            </p:nvSpPr>
            <p:spPr bwMode="auto">
              <a:xfrm>
                <a:off x="500"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85" name="Text Box 43"/>
              <p:cNvSpPr txBox="1">
                <a:spLocks noChangeArrowheads="1"/>
              </p:cNvSpPr>
              <p:nvPr/>
            </p:nvSpPr>
            <p:spPr bwMode="auto">
              <a:xfrm>
                <a:off x="540" y="3377"/>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主存块号</a:t>
                </a:r>
                <a:endParaRPr lang="zh-CN" altLang="en-US" sz="2000" b="1">
                  <a:latin typeface="Times New Roman" panose="02020603050405020304" pitchFamily="18" charset="0"/>
                </a:endParaRPr>
              </a:p>
            </p:txBody>
          </p:sp>
          <p:sp>
            <p:nvSpPr>
              <p:cNvPr id="183386" name="Text Box 44"/>
              <p:cNvSpPr txBox="1">
                <a:spLocks noChangeArrowheads="1"/>
              </p:cNvSpPr>
              <p:nvPr/>
            </p:nvSpPr>
            <p:spPr bwMode="auto">
              <a:xfrm>
                <a:off x="1404"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块内地址</a:t>
                </a:r>
                <a:endParaRPr lang="zh-CN" altLang="en-US" sz="2000" b="1">
                  <a:latin typeface="Times New Roman" panose="02020603050405020304" pitchFamily="18" charset="0"/>
                </a:endParaRPr>
              </a:p>
            </p:txBody>
          </p:sp>
          <p:sp>
            <p:nvSpPr>
              <p:cNvPr id="183387" name="Rectangle 45"/>
              <p:cNvSpPr>
                <a:spLocks noChangeArrowheads="1"/>
              </p:cNvSpPr>
              <p:nvPr/>
            </p:nvSpPr>
            <p:spPr bwMode="auto">
              <a:xfrm>
                <a:off x="1364"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88" name="Freeform 46"/>
              <p:cNvSpPr/>
              <p:nvPr/>
            </p:nvSpPr>
            <p:spPr bwMode="auto">
              <a:xfrm>
                <a:off x="495" y="2832"/>
                <a:ext cx="1" cy="540"/>
              </a:xfrm>
              <a:custGeom>
                <a:avLst/>
                <a:gdLst>
                  <a:gd name="T0" fmla="*/ 0 w 1"/>
                  <a:gd name="T1" fmla="*/ 0 h 540"/>
                  <a:gd name="T2" fmla="*/ 0 w 1"/>
                  <a:gd name="T3" fmla="*/ 54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89" name="Freeform 47"/>
              <p:cNvSpPr/>
              <p:nvPr/>
            </p:nvSpPr>
            <p:spPr bwMode="auto">
              <a:xfrm>
                <a:off x="2223" y="2832"/>
                <a:ext cx="1" cy="543"/>
              </a:xfrm>
              <a:custGeom>
                <a:avLst/>
                <a:gdLst>
                  <a:gd name="T0" fmla="*/ 0 w 1"/>
                  <a:gd name="T1" fmla="*/ 0 h 543"/>
                  <a:gd name="T2" fmla="*/ 0 w 1"/>
                  <a:gd name="T3" fmla="*/ 543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90" name="Freeform 48"/>
              <p:cNvSpPr/>
              <p:nvPr/>
            </p:nvSpPr>
            <p:spPr bwMode="auto">
              <a:xfrm>
                <a:off x="1360" y="3088"/>
                <a:ext cx="1" cy="272"/>
              </a:xfrm>
              <a:custGeom>
                <a:avLst/>
                <a:gdLst>
                  <a:gd name="T0" fmla="*/ 0 w 1"/>
                  <a:gd name="T1" fmla="*/ 0 h 306"/>
                  <a:gd name="T2" fmla="*/ 0 w 1"/>
                  <a:gd name="T3" fmla="*/ 84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91" name="Freeform 49"/>
              <p:cNvSpPr/>
              <p:nvPr/>
            </p:nvSpPr>
            <p:spPr bwMode="auto">
              <a:xfrm>
                <a:off x="504" y="3269"/>
                <a:ext cx="852" cy="1"/>
              </a:xfrm>
              <a:custGeom>
                <a:avLst/>
                <a:gdLst>
                  <a:gd name="T0" fmla="*/ 0 w 852"/>
                  <a:gd name="T1" fmla="*/ 0 h 1"/>
                  <a:gd name="T2" fmla="*/ 852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92" name="Text Box 50"/>
              <p:cNvSpPr txBox="1">
                <a:spLocks noChangeArrowheads="1"/>
              </p:cNvSpPr>
              <p:nvPr/>
            </p:nvSpPr>
            <p:spPr bwMode="auto">
              <a:xfrm>
                <a:off x="742" y="3045"/>
                <a:ext cx="4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m</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83393" name="Freeform 51"/>
              <p:cNvSpPr/>
              <p:nvPr/>
            </p:nvSpPr>
            <p:spPr bwMode="auto">
              <a:xfrm>
                <a:off x="1362"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94" name="Text Box 52"/>
              <p:cNvSpPr txBox="1">
                <a:spLocks noChangeArrowheads="1"/>
              </p:cNvSpPr>
              <p:nvPr/>
            </p:nvSpPr>
            <p:spPr bwMode="auto">
              <a:xfrm>
                <a:off x="1632" y="3045"/>
                <a:ext cx="3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83395" name="Freeform 53"/>
              <p:cNvSpPr/>
              <p:nvPr/>
            </p:nvSpPr>
            <p:spPr bwMode="auto">
              <a:xfrm>
                <a:off x="501" y="3036"/>
                <a:ext cx="1707" cy="1"/>
              </a:xfrm>
              <a:custGeom>
                <a:avLst/>
                <a:gdLst>
                  <a:gd name="T0" fmla="*/ 0 w 1707"/>
                  <a:gd name="T1" fmla="*/ 0 h 1"/>
                  <a:gd name="T2" fmla="*/ 1707 w 1707"/>
                  <a:gd name="T3" fmla="*/ 1 h 1"/>
                  <a:gd name="T4" fmla="*/ 0 60000 65536"/>
                  <a:gd name="T5" fmla="*/ 0 60000 65536"/>
                  <a:gd name="T6" fmla="*/ 0 w 1707"/>
                  <a:gd name="T7" fmla="*/ 0 h 1"/>
                  <a:gd name="T8" fmla="*/ 1707 w 1707"/>
                  <a:gd name="T9" fmla="*/ 1 h 1"/>
                </a:gdLst>
                <a:ahLst/>
                <a:cxnLst>
                  <a:cxn ang="T4">
                    <a:pos x="T0" y="T1"/>
                  </a:cxn>
                  <a:cxn ang="T5">
                    <a:pos x="T2" y="T3"/>
                  </a:cxn>
                </a:cxnLst>
                <a:rect l="T6" t="T7" r="T8" b="T9"/>
                <a:pathLst>
                  <a:path w="1707" h="1">
                    <a:moveTo>
                      <a:pt x="0" y="0"/>
                    </a:moveTo>
                    <a:lnTo>
                      <a:pt x="1707" y="1"/>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96" name="Text Box 54"/>
              <p:cNvSpPr txBox="1">
                <a:spLocks noChangeArrowheads="1"/>
              </p:cNvSpPr>
              <p:nvPr/>
            </p:nvSpPr>
            <p:spPr bwMode="auto">
              <a:xfrm>
                <a:off x="1152" y="2834"/>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n</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83397" name="Text Box 55"/>
              <p:cNvSpPr txBox="1">
                <a:spLocks noChangeArrowheads="1"/>
              </p:cNvSpPr>
              <p:nvPr/>
            </p:nvSpPr>
            <p:spPr bwMode="auto">
              <a:xfrm>
                <a:off x="768" y="3638"/>
                <a:ext cx="4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M</a:t>
                </a:r>
                <a:r>
                  <a:rPr lang="zh-CN" altLang="en-US" sz="2000" b="1">
                    <a:latin typeface="Times New Roman" panose="02020603050405020304" pitchFamily="18" charset="0"/>
                  </a:rPr>
                  <a:t>块</a:t>
                </a:r>
                <a:endParaRPr lang="zh-CN" altLang="en-US" sz="2000" b="1">
                  <a:latin typeface="Times New Roman" panose="02020603050405020304" pitchFamily="18" charset="0"/>
                </a:endParaRPr>
              </a:p>
            </p:txBody>
          </p:sp>
          <p:sp>
            <p:nvSpPr>
              <p:cNvPr id="183398" name="Text Box 56"/>
              <p:cNvSpPr txBox="1">
                <a:spLocks noChangeArrowheads="1"/>
              </p:cNvSpPr>
              <p:nvPr/>
            </p:nvSpPr>
            <p:spPr bwMode="auto">
              <a:xfrm>
                <a:off x="1584" y="3648"/>
                <a:ext cx="5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zh-CN" altLang="en-US" sz="2000" b="1">
                    <a:latin typeface="Times New Roman" panose="02020603050405020304" pitchFamily="18" charset="0"/>
                  </a:rPr>
                  <a:t>个字</a:t>
                </a:r>
                <a:endParaRPr lang="zh-CN" altLang="en-US" sz="2000" b="1">
                  <a:latin typeface="Times New Roman" panose="02020603050405020304" pitchFamily="18" charset="0"/>
                </a:endParaRPr>
              </a:p>
            </p:txBody>
          </p:sp>
        </p:grpSp>
        <p:grpSp>
          <p:nvGrpSpPr>
            <p:cNvPr id="183304" name="Group 57"/>
            <p:cNvGrpSpPr/>
            <p:nvPr/>
          </p:nvGrpSpPr>
          <p:grpSpPr bwMode="auto">
            <a:xfrm>
              <a:off x="2850" y="806"/>
              <a:ext cx="2776" cy="3094"/>
              <a:chOff x="2850" y="806"/>
              <a:chExt cx="2776" cy="3094"/>
            </a:xfrm>
          </p:grpSpPr>
          <p:sp>
            <p:nvSpPr>
              <p:cNvPr id="183305" name="Rectangle 58"/>
              <p:cNvSpPr>
                <a:spLocks noChangeArrowheads="1"/>
              </p:cNvSpPr>
              <p:nvPr/>
            </p:nvSpPr>
            <p:spPr bwMode="auto">
              <a:xfrm>
                <a:off x="3456" y="3372"/>
                <a:ext cx="716"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06" name="Text Box 59"/>
              <p:cNvSpPr txBox="1">
                <a:spLocks noChangeArrowheads="1"/>
              </p:cNvSpPr>
              <p:nvPr/>
            </p:nvSpPr>
            <p:spPr bwMode="auto">
              <a:xfrm>
                <a:off x="3436" y="3377"/>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缓存块号</a:t>
                </a:r>
                <a:endParaRPr lang="zh-CN" altLang="en-US" sz="2000" b="1">
                  <a:latin typeface="Times New Roman" panose="02020603050405020304" pitchFamily="18" charset="0"/>
                </a:endParaRPr>
              </a:p>
            </p:txBody>
          </p:sp>
          <p:sp>
            <p:nvSpPr>
              <p:cNvPr id="183307" name="Text Box 60"/>
              <p:cNvSpPr txBox="1">
                <a:spLocks noChangeArrowheads="1"/>
              </p:cNvSpPr>
              <p:nvPr/>
            </p:nvSpPr>
            <p:spPr bwMode="auto">
              <a:xfrm>
                <a:off x="4232"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块内地址</a:t>
                </a:r>
                <a:endParaRPr lang="zh-CN" altLang="en-US" sz="2000" b="1">
                  <a:latin typeface="Times New Roman" panose="02020603050405020304" pitchFamily="18" charset="0"/>
                </a:endParaRPr>
              </a:p>
            </p:txBody>
          </p:sp>
          <p:sp>
            <p:nvSpPr>
              <p:cNvPr id="183308" name="Rectangle 61"/>
              <p:cNvSpPr>
                <a:spLocks noChangeArrowheads="1"/>
              </p:cNvSpPr>
              <p:nvPr/>
            </p:nvSpPr>
            <p:spPr bwMode="auto">
              <a:xfrm>
                <a:off x="4172" y="337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09" name="Freeform 62"/>
              <p:cNvSpPr/>
              <p:nvPr/>
            </p:nvSpPr>
            <p:spPr bwMode="auto">
              <a:xfrm>
                <a:off x="3455" y="3168"/>
                <a:ext cx="1" cy="227"/>
              </a:xfrm>
              <a:custGeom>
                <a:avLst/>
                <a:gdLst>
                  <a:gd name="T0" fmla="*/ 0 w 1"/>
                  <a:gd name="T1" fmla="*/ 0 h 540"/>
                  <a:gd name="T2" fmla="*/ 0 w 1"/>
                  <a:gd name="T3" fmla="*/ 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10" name="Freeform 63"/>
              <p:cNvSpPr/>
              <p:nvPr/>
            </p:nvSpPr>
            <p:spPr bwMode="auto">
              <a:xfrm>
                <a:off x="5031" y="3168"/>
                <a:ext cx="1" cy="227"/>
              </a:xfrm>
              <a:custGeom>
                <a:avLst/>
                <a:gdLst>
                  <a:gd name="T0" fmla="*/ 0 w 1"/>
                  <a:gd name="T1" fmla="*/ 0 h 543"/>
                  <a:gd name="T2" fmla="*/ 0 w 1"/>
                  <a:gd name="T3" fmla="*/ 0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11" name="Freeform 64"/>
              <p:cNvSpPr/>
              <p:nvPr/>
            </p:nvSpPr>
            <p:spPr bwMode="auto">
              <a:xfrm>
                <a:off x="4169" y="3150"/>
                <a:ext cx="1" cy="227"/>
              </a:xfrm>
              <a:custGeom>
                <a:avLst/>
                <a:gdLst>
                  <a:gd name="T0" fmla="*/ 0 w 1"/>
                  <a:gd name="T1" fmla="*/ 0 h 306"/>
                  <a:gd name="T2" fmla="*/ 0 w 1"/>
                  <a:gd name="T3" fmla="*/ 12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12" name="Freeform 65"/>
              <p:cNvSpPr/>
              <p:nvPr/>
            </p:nvSpPr>
            <p:spPr bwMode="auto">
              <a:xfrm>
                <a:off x="3451" y="3269"/>
                <a:ext cx="725" cy="1"/>
              </a:xfrm>
              <a:custGeom>
                <a:avLst/>
                <a:gdLst>
                  <a:gd name="T0" fmla="*/ 0 w 852"/>
                  <a:gd name="T1" fmla="*/ 0 h 1"/>
                  <a:gd name="T2" fmla="*/ 144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13" name="Text Box 66"/>
              <p:cNvSpPr txBox="1">
                <a:spLocks noChangeArrowheads="1"/>
              </p:cNvSpPr>
              <p:nvPr/>
            </p:nvSpPr>
            <p:spPr bwMode="auto">
              <a:xfrm>
                <a:off x="3648" y="3045"/>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c</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83314" name="Freeform 67"/>
              <p:cNvSpPr/>
              <p:nvPr/>
            </p:nvSpPr>
            <p:spPr bwMode="auto">
              <a:xfrm>
                <a:off x="4170"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cmpd="sng">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15" name="Text Box 68"/>
              <p:cNvSpPr txBox="1">
                <a:spLocks noChangeArrowheads="1"/>
              </p:cNvSpPr>
              <p:nvPr/>
            </p:nvSpPr>
            <p:spPr bwMode="auto">
              <a:xfrm>
                <a:off x="4434" y="3045"/>
                <a:ext cx="3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83316" name="Text Box 69"/>
              <p:cNvSpPr txBox="1">
                <a:spLocks noChangeArrowheads="1"/>
              </p:cNvSpPr>
              <p:nvPr/>
            </p:nvSpPr>
            <p:spPr bwMode="auto">
              <a:xfrm>
                <a:off x="3576" y="3638"/>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C</a:t>
                </a:r>
                <a:r>
                  <a:rPr lang="zh-CN" altLang="en-US" sz="2000" b="1">
                    <a:latin typeface="Times New Roman" panose="02020603050405020304" pitchFamily="18" charset="0"/>
                  </a:rPr>
                  <a:t>块</a:t>
                </a:r>
                <a:endParaRPr lang="zh-CN" altLang="en-US" sz="2000" b="1">
                  <a:latin typeface="Times New Roman" panose="02020603050405020304" pitchFamily="18" charset="0"/>
                </a:endParaRPr>
              </a:p>
            </p:txBody>
          </p:sp>
          <p:sp>
            <p:nvSpPr>
              <p:cNvPr id="183317" name="Text Box 70"/>
              <p:cNvSpPr txBox="1">
                <a:spLocks noChangeArrowheads="1"/>
              </p:cNvSpPr>
              <p:nvPr/>
            </p:nvSpPr>
            <p:spPr bwMode="auto">
              <a:xfrm>
                <a:off x="4392" y="3648"/>
                <a:ext cx="5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zh-CN" altLang="en-US" sz="2000" b="1">
                    <a:latin typeface="Times New Roman" panose="02020603050405020304" pitchFamily="18" charset="0"/>
                  </a:rPr>
                  <a:t>个字</a:t>
                </a:r>
                <a:endParaRPr lang="zh-CN" altLang="en-US" sz="2000" b="1">
                  <a:latin typeface="Times New Roman" panose="02020603050405020304" pitchFamily="18" charset="0"/>
                </a:endParaRPr>
              </a:p>
            </p:txBody>
          </p:sp>
          <p:sp>
            <p:nvSpPr>
              <p:cNvPr id="183318" name="Rectangle 71"/>
              <p:cNvSpPr>
                <a:spLocks noChangeArrowheads="1"/>
              </p:cNvSpPr>
              <p:nvPr/>
            </p:nvSpPr>
            <p:spPr bwMode="auto">
              <a:xfrm>
                <a:off x="3819" y="2092"/>
                <a:ext cx="81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19" name="Rectangle 72"/>
              <p:cNvSpPr>
                <a:spLocks noChangeArrowheads="1"/>
              </p:cNvSpPr>
              <p:nvPr/>
            </p:nvSpPr>
            <p:spPr bwMode="auto">
              <a:xfrm>
                <a:off x="3819" y="1368"/>
                <a:ext cx="816" cy="32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20" name="Rectangle 73"/>
              <p:cNvSpPr>
                <a:spLocks noChangeArrowheads="1"/>
              </p:cNvSpPr>
              <p:nvPr/>
            </p:nvSpPr>
            <p:spPr bwMode="auto">
              <a:xfrm>
                <a:off x="3819" y="1208"/>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21" name="Rectangle 74"/>
              <p:cNvSpPr>
                <a:spLocks noChangeArrowheads="1"/>
              </p:cNvSpPr>
              <p:nvPr/>
            </p:nvSpPr>
            <p:spPr bwMode="auto">
              <a:xfrm>
                <a:off x="3819" y="1048"/>
                <a:ext cx="816"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1600" b="1">
                  <a:latin typeface="Times New Roman" panose="02020603050405020304" pitchFamily="18" charset="0"/>
                </a:endParaRPr>
              </a:p>
            </p:txBody>
          </p:sp>
          <p:sp>
            <p:nvSpPr>
              <p:cNvPr id="183322" name="Line 75"/>
              <p:cNvSpPr>
                <a:spLocks noChangeShapeType="1"/>
              </p:cNvSpPr>
              <p:nvPr/>
            </p:nvSpPr>
            <p:spPr bwMode="auto">
              <a:xfrm>
                <a:off x="3819" y="1048"/>
                <a:ext cx="81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23" name="Line 76"/>
              <p:cNvSpPr>
                <a:spLocks noChangeShapeType="1"/>
              </p:cNvSpPr>
              <p:nvPr/>
            </p:nvSpPr>
            <p:spPr bwMode="auto">
              <a:xfrm>
                <a:off x="3819" y="1208"/>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24" name="Line 77"/>
              <p:cNvSpPr>
                <a:spLocks noChangeShapeType="1"/>
              </p:cNvSpPr>
              <p:nvPr/>
            </p:nvSpPr>
            <p:spPr bwMode="auto">
              <a:xfrm>
                <a:off x="3819" y="1368"/>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25" name="Line 78"/>
              <p:cNvSpPr>
                <a:spLocks noChangeShapeType="1"/>
              </p:cNvSpPr>
              <p:nvPr/>
            </p:nvSpPr>
            <p:spPr bwMode="auto">
              <a:xfrm>
                <a:off x="3819" y="2019"/>
                <a:ext cx="81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26" name="Line 79"/>
              <p:cNvSpPr>
                <a:spLocks noChangeShapeType="1"/>
              </p:cNvSpPr>
              <p:nvPr/>
            </p:nvSpPr>
            <p:spPr bwMode="auto">
              <a:xfrm>
                <a:off x="3819" y="1048"/>
                <a:ext cx="0" cy="1185"/>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327" name="Line 80"/>
              <p:cNvSpPr>
                <a:spLocks noChangeShapeType="1"/>
              </p:cNvSpPr>
              <p:nvPr/>
            </p:nvSpPr>
            <p:spPr bwMode="auto">
              <a:xfrm>
                <a:off x="4635" y="1048"/>
                <a:ext cx="0" cy="1185"/>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83328" name="Group 81"/>
              <p:cNvGrpSpPr/>
              <p:nvPr/>
            </p:nvGrpSpPr>
            <p:grpSpPr bwMode="auto">
              <a:xfrm>
                <a:off x="4513" y="2064"/>
                <a:ext cx="266" cy="462"/>
                <a:chOff x="1654" y="2592"/>
                <a:chExt cx="266" cy="610"/>
              </a:xfrm>
            </p:grpSpPr>
            <p:sp>
              <p:nvSpPr>
                <p:cNvPr id="183352" name="Text Box 82"/>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sp>
              <p:nvSpPr>
                <p:cNvPr id="183353" name="Text Box 83"/>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grpSp>
          <p:grpSp>
            <p:nvGrpSpPr>
              <p:cNvPr id="183329" name="Group 84"/>
              <p:cNvGrpSpPr/>
              <p:nvPr/>
            </p:nvGrpSpPr>
            <p:grpSpPr bwMode="auto">
              <a:xfrm>
                <a:off x="3675" y="2064"/>
                <a:ext cx="266" cy="462"/>
                <a:chOff x="1654" y="2592"/>
                <a:chExt cx="266" cy="610"/>
              </a:xfrm>
            </p:grpSpPr>
            <p:sp>
              <p:nvSpPr>
                <p:cNvPr id="183350" name="Text Box 85"/>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sp>
              <p:nvSpPr>
                <p:cNvPr id="183351" name="Text Box 86"/>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grpSp>
          <p:sp>
            <p:nvSpPr>
              <p:cNvPr id="183330" name="Text Box 87"/>
              <p:cNvSpPr txBox="1">
                <a:spLocks noChangeArrowheads="1"/>
              </p:cNvSpPr>
              <p:nvPr/>
            </p:nvSpPr>
            <p:spPr bwMode="auto">
              <a:xfrm>
                <a:off x="4103" y="1418"/>
                <a:ext cx="4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a:t>
                </a:r>
                <a:endParaRPr lang="zh-CN" altLang="en-US" sz="3200" b="1">
                  <a:latin typeface="Times New Roman" panose="02020603050405020304" pitchFamily="18" charset="0"/>
                </a:endParaRPr>
              </a:p>
            </p:txBody>
          </p:sp>
          <p:sp>
            <p:nvSpPr>
              <p:cNvPr id="183331" name="Text Box 88"/>
              <p:cNvSpPr txBox="1">
                <a:spLocks noChangeArrowheads="1"/>
              </p:cNvSpPr>
              <p:nvPr/>
            </p:nvSpPr>
            <p:spPr bwMode="auto">
              <a:xfrm>
                <a:off x="4103" y="1728"/>
                <a:ext cx="4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a:t>
                </a:r>
                <a:endParaRPr lang="zh-CN" altLang="en-US" sz="3200" b="1">
                  <a:latin typeface="Times New Roman" panose="02020603050405020304" pitchFamily="18" charset="0"/>
                </a:endParaRPr>
              </a:p>
            </p:txBody>
          </p:sp>
          <p:sp>
            <p:nvSpPr>
              <p:cNvPr id="183332" name="AutoShape 89"/>
              <p:cNvSpPr/>
              <p:nvPr/>
            </p:nvSpPr>
            <p:spPr bwMode="auto">
              <a:xfrm>
                <a:off x="4683" y="1048"/>
                <a:ext cx="95" cy="636"/>
              </a:xfrm>
              <a:prstGeom prst="rightBrace">
                <a:avLst>
                  <a:gd name="adj1" fmla="val 557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33" name="AutoShape 90"/>
              <p:cNvSpPr/>
              <p:nvPr/>
            </p:nvSpPr>
            <p:spPr bwMode="auto">
              <a:xfrm>
                <a:off x="4683" y="1703"/>
                <a:ext cx="100" cy="328"/>
              </a:xfrm>
              <a:prstGeom prst="rightBrace">
                <a:avLst>
                  <a:gd name="adj1" fmla="val 27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34" name="AutoShape 91"/>
              <p:cNvSpPr/>
              <p:nvPr/>
            </p:nvSpPr>
            <p:spPr bwMode="auto">
              <a:xfrm>
                <a:off x="4683" y="2502"/>
                <a:ext cx="100" cy="330"/>
              </a:xfrm>
              <a:prstGeom prst="rightBrace">
                <a:avLst>
                  <a:gd name="adj1" fmla="val 27500"/>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35" name="Text Box 92"/>
              <p:cNvSpPr txBox="1">
                <a:spLocks noChangeArrowheads="1"/>
              </p:cNvSpPr>
              <p:nvPr/>
            </p:nvSpPr>
            <p:spPr bwMode="auto">
              <a:xfrm>
                <a:off x="4752" y="1290"/>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0</a:t>
                </a:r>
                <a:endParaRPr lang="zh-CN" altLang="en-US" sz="2000" b="1">
                  <a:latin typeface="Times New Roman" panose="02020603050405020304" pitchFamily="18" charset="0"/>
                </a:endParaRPr>
              </a:p>
            </p:txBody>
          </p:sp>
          <p:sp>
            <p:nvSpPr>
              <p:cNvPr id="183336" name="Text Box 93"/>
              <p:cNvSpPr txBox="1">
                <a:spLocks noChangeArrowheads="1"/>
              </p:cNvSpPr>
              <p:nvPr/>
            </p:nvSpPr>
            <p:spPr bwMode="auto">
              <a:xfrm>
                <a:off x="4752" y="1776"/>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1</a:t>
                </a:r>
                <a:endParaRPr lang="zh-CN" altLang="en-US" sz="2000" b="1">
                  <a:latin typeface="Times New Roman" panose="02020603050405020304" pitchFamily="18" charset="0"/>
                </a:endParaRPr>
              </a:p>
            </p:txBody>
          </p:sp>
          <p:sp>
            <p:nvSpPr>
              <p:cNvPr id="183337" name="Text Box 94"/>
              <p:cNvSpPr txBox="1">
                <a:spLocks noChangeArrowheads="1"/>
              </p:cNvSpPr>
              <p:nvPr/>
            </p:nvSpPr>
            <p:spPr bwMode="auto">
              <a:xfrm>
                <a:off x="4752" y="2570"/>
                <a:ext cx="8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字块  </a:t>
                </a:r>
                <a:r>
                  <a:rPr lang="en-US" altLang="zh-CN" sz="2000" b="1" i="1">
                    <a:latin typeface="Times New Roman" panose="02020603050405020304" pitchFamily="18" charset="0"/>
                  </a:rPr>
                  <a:t>C</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83338" name="Rectangle 95"/>
              <p:cNvSpPr>
                <a:spLocks noChangeArrowheads="1"/>
              </p:cNvSpPr>
              <p:nvPr/>
            </p:nvSpPr>
            <p:spPr bwMode="auto">
              <a:xfrm>
                <a:off x="3387" y="1048"/>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39" name="Rectangle 96"/>
              <p:cNvSpPr>
                <a:spLocks noChangeArrowheads="1"/>
              </p:cNvSpPr>
              <p:nvPr/>
            </p:nvSpPr>
            <p:spPr bwMode="auto">
              <a:xfrm>
                <a:off x="3387" y="1694"/>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40" name="Rectangle 97"/>
              <p:cNvSpPr>
                <a:spLocks noChangeArrowheads="1"/>
              </p:cNvSpPr>
              <p:nvPr/>
            </p:nvSpPr>
            <p:spPr bwMode="auto">
              <a:xfrm>
                <a:off x="3408" y="2487"/>
                <a:ext cx="432" cy="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3341" name="Text Box 98"/>
              <p:cNvSpPr txBox="1">
                <a:spLocks noChangeArrowheads="1"/>
              </p:cNvSpPr>
              <p:nvPr/>
            </p:nvSpPr>
            <p:spPr bwMode="auto">
              <a:xfrm>
                <a:off x="3196" y="9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0</a:t>
                </a:r>
                <a:endParaRPr lang="zh-CN" altLang="en-US" sz="2400" b="1">
                  <a:latin typeface="Times New Roman" panose="02020603050405020304" pitchFamily="18" charset="0"/>
                </a:endParaRPr>
              </a:p>
            </p:txBody>
          </p:sp>
          <p:sp>
            <p:nvSpPr>
              <p:cNvPr id="183342" name="Text Box 99"/>
              <p:cNvSpPr txBox="1">
                <a:spLocks noChangeArrowheads="1"/>
              </p:cNvSpPr>
              <p:nvPr/>
            </p:nvSpPr>
            <p:spPr bwMode="auto">
              <a:xfrm>
                <a:off x="3196" y="16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1</a:t>
                </a:r>
                <a:endParaRPr lang="zh-CN" altLang="en-US" sz="2400" b="1">
                  <a:latin typeface="Times New Roman" panose="02020603050405020304" pitchFamily="18" charset="0"/>
                </a:endParaRPr>
              </a:p>
            </p:txBody>
          </p:sp>
          <p:sp>
            <p:nvSpPr>
              <p:cNvPr id="183343" name="Text Box 100"/>
              <p:cNvSpPr txBox="1">
                <a:spLocks noChangeArrowheads="1"/>
              </p:cNvSpPr>
              <p:nvPr/>
            </p:nvSpPr>
            <p:spPr bwMode="auto">
              <a:xfrm>
                <a:off x="2850" y="2400"/>
                <a:ext cx="5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2</a:t>
                </a:r>
                <a:r>
                  <a:rPr lang="en-US" altLang="zh-CN" sz="2400" b="1" i="1" baseline="48000">
                    <a:latin typeface="Times New Roman" panose="02020603050405020304" pitchFamily="18" charset="0"/>
                  </a:rPr>
                  <a:t>c</a:t>
                </a:r>
                <a:r>
                  <a:rPr lang="en-US" altLang="zh-CN" sz="2400" b="1">
                    <a:latin typeface="Times New Roman" panose="02020603050405020304" pitchFamily="18" charset="0"/>
                  </a:rPr>
                  <a:t>－1</a:t>
                </a:r>
                <a:endParaRPr lang="zh-CN" altLang="en-US" sz="2400" b="1">
                  <a:latin typeface="Times New Roman" panose="02020603050405020304" pitchFamily="18" charset="0"/>
                </a:endParaRPr>
              </a:p>
            </p:txBody>
          </p:sp>
          <p:sp>
            <p:nvSpPr>
              <p:cNvPr id="183344" name="Text Box 101"/>
              <p:cNvSpPr txBox="1">
                <a:spLocks noChangeArrowheads="1"/>
              </p:cNvSpPr>
              <p:nvPr/>
            </p:nvSpPr>
            <p:spPr bwMode="auto">
              <a:xfrm>
                <a:off x="3354" y="80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rPr>
                  <a:t>标记</a:t>
                </a:r>
                <a:endParaRPr lang="zh-CN" altLang="en-US" sz="2000" b="1">
                  <a:solidFill>
                    <a:srgbClr val="C00000"/>
                  </a:solidFill>
                  <a:latin typeface="Times New Roman" panose="02020603050405020304" pitchFamily="18" charset="0"/>
                </a:endParaRPr>
              </a:p>
            </p:txBody>
          </p:sp>
          <p:sp>
            <p:nvSpPr>
              <p:cNvPr id="183345" name="Text Box 102"/>
              <p:cNvSpPr txBox="1">
                <a:spLocks noChangeArrowheads="1"/>
              </p:cNvSpPr>
              <p:nvPr/>
            </p:nvSpPr>
            <p:spPr bwMode="auto">
              <a:xfrm>
                <a:off x="3884" y="80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Cache</a:t>
                </a:r>
                <a:endParaRPr lang="en-US" altLang="zh-CN" sz="2000" b="1">
                  <a:latin typeface="Times New Roman" panose="02020603050405020304" pitchFamily="18" charset="0"/>
                </a:endParaRPr>
              </a:p>
            </p:txBody>
          </p:sp>
          <p:sp>
            <p:nvSpPr>
              <p:cNvPr id="183346" name="Text Box 103"/>
              <p:cNvSpPr txBox="1">
                <a:spLocks noChangeArrowheads="1"/>
              </p:cNvSpPr>
              <p:nvPr/>
            </p:nvSpPr>
            <p:spPr bwMode="auto">
              <a:xfrm>
                <a:off x="4752" y="806"/>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缓存块号</a:t>
                </a:r>
                <a:endParaRPr lang="zh-CN" altLang="en-US" sz="2000" b="1">
                  <a:latin typeface="Times New Roman" panose="02020603050405020304" pitchFamily="18" charset="0"/>
                </a:endParaRPr>
              </a:p>
            </p:txBody>
          </p:sp>
          <p:sp>
            <p:nvSpPr>
              <p:cNvPr id="183347" name="Rectangle 104"/>
              <p:cNvSpPr>
                <a:spLocks noChangeArrowheads="1"/>
              </p:cNvSpPr>
              <p:nvPr/>
            </p:nvSpPr>
            <p:spPr bwMode="auto">
              <a:xfrm>
                <a:off x="3837" y="2482"/>
                <a:ext cx="816" cy="34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800" b="1">
                  <a:latin typeface="Times New Roman" panose="02020603050405020304" pitchFamily="18" charset="0"/>
                </a:endParaRPr>
              </a:p>
            </p:txBody>
          </p:sp>
          <p:sp>
            <p:nvSpPr>
              <p:cNvPr id="183348" name="Freeform 105"/>
              <p:cNvSpPr/>
              <p:nvPr/>
            </p:nvSpPr>
            <p:spPr bwMode="auto">
              <a:xfrm>
                <a:off x="3837" y="2409"/>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3349" name="Freeform 106"/>
              <p:cNvSpPr/>
              <p:nvPr/>
            </p:nvSpPr>
            <p:spPr bwMode="auto">
              <a:xfrm>
                <a:off x="4653" y="2400"/>
                <a:ext cx="1" cy="317"/>
              </a:xfrm>
              <a:custGeom>
                <a:avLst/>
                <a:gdLst>
                  <a:gd name="T0" fmla="*/ 0 w 1"/>
                  <a:gd name="T1" fmla="*/ 0 h 317"/>
                  <a:gd name="T2" fmla="*/ 0 w 1"/>
                  <a:gd name="T3" fmla="*/ 31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7"/>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183302" name="矩形 207"/>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anim calcmode="lin" valueType="num">
                                      <p:cBhvr additive="base">
                                        <p:cTn id="17" dur="500" fill="hold"/>
                                        <p:tgtEl>
                                          <p:spTgt spid="105"/>
                                        </p:tgtEl>
                                        <p:attrNameLst>
                                          <p:attrName>ppt_x</p:attrName>
                                        </p:attrNameLst>
                                      </p:cBhvr>
                                      <p:tavLst>
                                        <p:tav tm="0">
                                          <p:val>
                                            <p:strVal val="1+#ppt_w/2"/>
                                          </p:val>
                                        </p:tav>
                                        <p:tav tm="100000">
                                          <p:val>
                                            <p:strVal val="#ppt_x"/>
                                          </p:val>
                                        </p:tav>
                                      </p:tavLst>
                                    </p:anim>
                                    <p:anim calcmode="lin" valueType="num">
                                      <p:cBhvr additive="base">
                                        <p:cTn id="18"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utoUpdateAnimBg="0"/>
      <p:bldP spid="10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222375" y="606425"/>
            <a:ext cx="7070725" cy="769938"/>
          </a:xfrm>
        </p:spPr>
        <p:txBody>
          <a:bodyPr/>
          <a:lstStyle/>
          <a:p>
            <a:r>
              <a:rPr kumimoji="1" lang="en-US" altLang="zh-CN" sz="3600"/>
              <a:t>Cache</a:t>
            </a:r>
            <a:r>
              <a:rPr kumimoji="1" lang="zh-CN" altLang="en-US" sz="3600"/>
              <a:t>／主存存储空间的基本结构</a:t>
            </a:r>
            <a:endParaRPr lang="zh-CN" altLang="en-US" sz="3600"/>
          </a:p>
        </p:txBody>
      </p:sp>
      <p:sp>
        <p:nvSpPr>
          <p:cNvPr id="480259" name="Rectangle 3"/>
          <p:cNvSpPr>
            <a:spLocks noGrp="1" noChangeArrowheads="1"/>
          </p:cNvSpPr>
          <p:nvPr>
            <p:ph type="body" idx="1"/>
          </p:nvPr>
        </p:nvSpPr>
        <p:spPr>
          <a:xfrm>
            <a:off x="792163" y="1657350"/>
            <a:ext cx="7696200" cy="4064000"/>
          </a:xfrm>
          <a:solidFill>
            <a:schemeClr val="bg1"/>
          </a:solidFill>
          <a:ln>
            <a:solidFill>
              <a:srgbClr val="2709BB"/>
            </a:solidFill>
            <a:miter lim="800000"/>
          </a:ln>
        </p:spPr>
        <p:txBody>
          <a:bodyPr/>
          <a:lstStyle/>
          <a:p>
            <a:r>
              <a:rPr kumimoji="1" lang="zh-CN" altLang="en-US"/>
              <a:t>主存由</a:t>
            </a:r>
            <a:r>
              <a:rPr kumimoji="1" lang="en-US" altLang="zh-CN"/>
              <a:t>2</a:t>
            </a:r>
            <a:r>
              <a:rPr kumimoji="1" lang="en-US" altLang="zh-CN" baseline="30000"/>
              <a:t>n</a:t>
            </a:r>
            <a:r>
              <a:rPr kumimoji="1" lang="zh-CN" altLang="en-US"/>
              <a:t>个可编址的字组成，每个字有唯一的</a:t>
            </a:r>
            <a:r>
              <a:rPr kumimoji="1" lang="en-US" altLang="zh-CN"/>
              <a:t>n</a:t>
            </a:r>
            <a:r>
              <a:rPr kumimoji="1" lang="zh-CN" altLang="en-US"/>
              <a:t>位地址。</a:t>
            </a:r>
            <a:endParaRPr kumimoji="1" lang="zh-CN" altLang="en-US"/>
          </a:p>
          <a:p>
            <a:r>
              <a:rPr kumimoji="1" lang="zh-CN" altLang="en-US"/>
              <a:t>为了与</a:t>
            </a:r>
            <a:r>
              <a:rPr kumimoji="1" lang="en-US" altLang="zh-CN"/>
              <a:t>Cache</a:t>
            </a:r>
            <a:r>
              <a:rPr kumimoji="1" lang="zh-CN" altLang="en-US"/>
              <a:t>映射，将主存与缓存都分成若干块，每块内又包含着干个字，并使它们的块大小相同。</a:t>
            </a:r>
            <a:endParaRPr kumimoji="1" lang="zh-CN" altLang="en-US"/>
          </a:p>
          <a:p>
            <a:r>
              <a:rPr kumimoji="1" lang="zh-CN" altLang="en-US"/>
              <a:t>这就将主存的地址分成两段：高</a:t>
            </a:r>
            <a:r>
              <a:rPr kumimoji="1" lang="en-US" altLang="zh-CN"/>
              <a:t>m</a:t>
            </a:r>
            <a:r>
              <a:rPr kumimoji="1" lang="zh-CN" altLang="en-US"/>
              <a:t>位表示主存的块地址，低</a:t>
            </a:r>
            <a:r>
              <a:rPr kumimoji="1" lang="en-US" altLang="zh-CN"/>
              <a:t>b</a:t>
            </a:r>
            <a:r>
              <a:rPr kumimoji="1" lang="zh-CN" altLang="en-US"/>
              <a:t>位表示块内地址，则</a:t>
            </a:r>
            <a:r>
              <a:rPr kumimoji="1" lang="en-US" altLang="zh-CN"/>
              <a:t>2</a:t>
            </a:r>
            <a:r>
              <a:rPr kumimoji="1" lang="en-US" altLang="zh-CN" baseline="30000"/>
              <a:t>m</a:t>
            </a:r>
            <a:r>
              <a:rPr kumimoji="1" lang="en-US" altLang="zh-CN"/>
              <a:t>=M</a:t>
            </a:r>
            <a:r>
              <a:rPr kumimoji="1" lang="zh-CN" altLang="en-US"/>
              <a:t>表示主存的块数。</a:t>
            </a:r>
            <a:endParaRPr kumimoji="1" lang="zh-CN" altLang="en-US"/>
          </a:p>
        </p:txBody>
      </p:sp>
      <p:sp>
        <p:nvSpPr>
          <p:cNvPr id="184325" name="矩形 7"/>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59">
                                            <p:bg/>
                                          </p:spTgt>
                                        </p:tgtEl>
                                        <p:attrNameLst>
                                          <p:attrName>style.visibility</p:attrName>
                                        </p:attrNameLst>
                                      </p:cBhvr>
                                      <p:to>
                                        <p:strVal val="visible"/>
                                      </p:to>
                                    </p:set>
                                    <p:animEffect transition="in" filter="blinds(horizontal)">
                                      <p:cBhvr>
                                        <p:cTn id="7" dur="500"/>
                                        <p:tgtEl>
                                          <p:spTgt spid="48025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0259">
                                            <p:txEl>
                                              <p:pRg st="0" end="0"/>
                                            </p:txEl>
                                          </p:spTgt>
                                        </p:tgtEl>
                                        <p:attrNameLst>
                                          <p:attrName>style.visibility</p:attrName>
                                        </p:attrNameLst>
                                      </p:cBhvr>
                                      <p:to>
                                        <p:strVal val="visible"/>
                                      </p:to>
                                    </p:set>
                                    <p:animEffect transition="in" filter="blinds(horizontal)">
                                      <p:cBhvr>
                                        <p:cTn id="10" dur="500"/>
                                        <p:tgtEl>
                                          <p:spTgt spid="48025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15" dur="500"/>
                                        <p:tgtEl>
                                          <p:spTgt spid="48025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0259">
                                            <p:txEl>
                                              <p:pRg st="2" end="2"/>
                                            </p:txEl>
                                          </p:spTgt>
                                        </p:tgtEl>
                                        <p:attrNameLst>
                                          <p:attrName>style.visibility</p:attrName>
                                        </p:attrNameLst>
                                      </p:cBhvr>
                                      <p:to>
                                        <p:strVal val="visible"/>
                                      </p:to>
                                    </p:set>
                                    <p:animEffect transition="in" filter="blinds(horizontal)">
                                      <p:cBhvr>
                                        <p:cTn id="20" dur="500"/>
                                        <p:tgtEl>
                                          <p:spTgt spid="480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222375" y="606425"/>
            <a:ext cx="7070725" cy="769938"/>
          </a:xfrm>
        </p:spPr>
        <p:txBody>
          <a:bodyPr/>
          <a:lstStyle/>
          <a:p>
            <a:r>
              <a:rPr kumimoji="1" lang="en-US" altLang="zh-CN" sz="3600"/>
              <a:t>Cache</a:t>
            </a:r>
            <a:r>
              <a:rPr kumimoji="1" lang="zh-CN" altLang="en-US" sz="3600"/>
              <a:t>／主存存储空间的基本结构</a:t>
            </a:r>
            <a:endParaRPr lang="zh-CN" altLang="en-US" sz="3600"/>
          </a:p>
        </p:txBody>
      </p:sp>
      <p:sp>
        <p:nvSpPr>
          <p:cNvPr id="480259" name="Rectangle 3"/>
          <p:cNvSpPr>
            <a:spLocks noGrp="1" noChangeArrowheads="1"/>
          </p:cNvSpPr>
          <p:nvPr>
            <p:ph type="body" idx="1"/>
          </p:nvPr>
        </p:nvSpPr>
        <p:spPr>
          <a:xfrm>
            <a:off x="646113" y="1982788"/>
            <a:ext cx="7696200" cy="2733675"/>
          </a:xfrm>
          <a:solidFill>
            <a:schemeClr val="bg1"/>
          </a:solidFill>
          <a:ln>
            <a:solidFill>
              <a:srgbClr val="2709BB"/>
            </a:solidFill>
            <a:miter lim="800000"/>
          </a:ln>
        </p:spPr>
        <p:txBody>
          <a:bodyPr/>
          <a:lstStyle/>
          <a:p>
            <a:r>
              <a:rPr kumimoji="1" lang="zh-CN" altLang="en-US"/>
              <a:t>同样缓存的地址也分为两段：高</a:t>
            </a:r>
            <a:r>
              <a:rPr kumimoji="1" lang="en-US" altLang="zh-CN"/>
              <a:t>c</a:t>
            </a:r>
            <a:r>
              <a:rPr kumimoji="1" lang="zh-CN" altLang="en-US"/>
              <a:t>位表示缓存的块号，低</a:t>
            </a:r>
            <a:r>
              <a:rPr kumimoji="1" lang="en-US" altLang="zh-CN"/>
              <a:t>b</a:t>
            </a:r>
            <a:r>
              <a:rPr kumimoji="1" lang="zh-CN" altLang="en-US"/>
              <a:t>位表示块内地址，则</a:t>
            </a:r>
            <a:r>
              <a:rPr kumimoji="1" lang="en-US" altLang="zh-CN"/>
              <a:t>2</a:t>
            </a:r>
            <a:r>
              <a:rPr kumimoji="1" lang="en-US" altLang="zh-CN" baseline="30000"/>
              <a:t>c</a:t>
            </a:r>
            <a:r>
              <a:rPr kumimoji="1" lang="en-US" altLang="zh-CN"/>
              <a:t>=C</a:t>
            </a:r>
            <a:r>
              <a:rPr kumimoji="1" lang="zh-CN" altLang="en-US"/>
              <a:t>表示缓存块数，且</a:t>
            </a:r>
            <a:r>
              <a:rPr kumimoji="1" lang="en-US" altLang="zh-CN"/>
              <a:t>C</a:t>
            </a:r>
            <a:r>
              <a:rPr kumimoji="1" lang="zh-CN" altLang="en-US"/>
              <a:t>远小于</a:t>
            </a:r>
            <a:r>
              <a:rPr kumimoji="1" lang="en-US" altLang="zh-CN"/>
              <a:t>M</a:t>
            </a:r>
            <a:r>
              <a:rPr kumimoji="1" lang="zh-CN" altLang="en-US"/>
              <a:t>。</a:t>
            </a:r>
            <a:endParaRPr kumimoji="1" lang="zh-CN" altLang="en-US"/>
          </a:p>
          <a:p>
            <a:r>
              <a:rPr kumimoji="1" lang="zh-CN" altLang="en-US"/>
              <a:t>主存与缓存地址中都用</a:t>
            </a:r>
            <a:r>
              <a:rPr kumimoji="1" lang="en-US" altLang="zh-CN"/>
              <a:t>b</a:t>
            </a:r>
            <a:r>
              <a:rPr kumimoji="1" lang="zh-CN" altLang="en-US"/>
              <a:t>位表示其块内字数，即</a:t>
            </a:r>
            <a:r>
              <a:rPr kumimoji="1" lang="en-US" altLang="zh-CN"/>
              <a:t>B</a:t>
            </a:r>
            <a:r>
              <a:rPr kumimoji="1" lang="zh-CN" altLang="en-US"/>
              <a:t>＝</a:t>
            </a:r>
            <a:r>
              <a:rPr kumimoji="1" lang="en-US" altLang="zh-CN"/>
              <a:t>2</a:t>
            </a:r>
            <a:r>
              <a:rPr kumimoji="1" lang="en-US" altLang="zh-CN" baseline="30000"/>
              <a:t>b</a:t>
            </a:r>
            <a:r>
              <a:rPr kumimoji="1" lang="zh-CN" altLang="en-US"/>
              <a:t>反映了块的大小，称</a:t>
            </a:r>
            <a:r>
              <a:rPr kumimoji="1" lang="en-US" altLang="zh-CN"/>
              <a:t>B</a:t>
            </a:r>
            <a:r>
              <a:rPr kumimoji="1" lang="zh-CN" altLang="en-US"/>
              <a:t>为块长。</a:t>
            </a:r>
            <a:endParaRPr kumimoji="1" lang="zh-CN" altLang="en-US"/>
          </a:p>
        </p:txBody>
      </p:sp>
      <p:sp>
        <p:nvSpPr>
          <p:cNvPr id="185349"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59">
                                            <p:bg/>
                                          </p:spTgt>
                                        </p:tgtEl>
                                        <p:attrNameLst>
                                          <p:attrName>style.visibility</p:attrName>
                                        </p:attrNameLst>
                                      </p:cBhvr>
                                      <p:to>
                                        <p:strVal val="visible"/>
                                      </p:to>
                                    </p:set>
                                    <p:animEffect transition="in" filter="blinds(horizontal)">
                                      <p:cBhvr>
                                        <p:cTn id="7" dur="500"/>
                                        <p:tgtEl>
                                          <p:spTgt spid="48025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0259">
                                            <p:txEl>
                                              <p:pRg st="0" end="0"/>
                                            </p:txEl>
                                          </p:spTgt>
                                        </p:tgtEl>
                                        <p:attrNameLst>
                                          <p:attrName>style.visibility</p:attrName>
                                        </p:attrNameLst>
                                      </p:cBhvr>
                                      <p:to>
                                        <p:strVal val="visible"/>
                                      </p:to>
                                    </p:set>
                                    <p:animEffect transition="in" filter="blinds(horizontal)">
                                      <p:cBhvr>
                                        <p:cTn id="10" dur="500"/>
                                        <p:tgtEl>
                                          <p:spTgt spid="48025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15" dur="500"/>
                                        <p:tgtEl>
                                          <p:spTgt spid="480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4294967295"/>
          </p:nvPr>
        </p:nvSpPr>
        <p:spPr>
          <a:xfrm>
            <a:off x="554038" y="388938"/>
            <a:ext cx="8291512" cy="6029325"/>
          </a:xfrm>
          <a:solidFill>
            <a:schemeClr val="bg1"/>
          </a:solidFill>
          <a:ln>
            <a:solidFill>
              <a:srgbClr val="2709BB"/>
            </a:solidFill>
            <a:miter lim="800000"/>
          </a:ln>
        </p:spPr>
        <p:txBody>
          <a:bodyPr/>
          <a:lstStyle/>
          <a:p>
            <a:pPr>
              <a:lnSpc>
                <a:spcPts val="3200"/>
              </a:lnSpc>
              <a:spcBef>
                <a:spcPts val="100"/>
              </a:spcBef>
              <a:spcAft>
                <a:spcPts val="100"/>
              </a:spcAft>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在n位代码中，如果要求能检测出e位错，则       编码的最小距离为：</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3" panose="05040102010807070707" pitchFamily="18" charset="2"/>
              <a:buNone/>
            </a:pPr>
            <a:r>
              <a:rPr lang="zh-CN" altLang="en-US" sz="2800" b="1">
                <a:solidFill>
                  <a:srgbClr val="2709BB"/>
                </a:solidFill>
                <a:latin typeface="微软雅黑 Light" panose="020B0502040204020203" pitchFamily="34" charset="-122"/>
                <a:ea typeface="微软雅黑 Light" panose="020B0502040204020203" pitchFamily="34" charset="-122"/>
              </a:rPr>
              <a:t>		L ≥ e + 1</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在n位代码中，如果要求能纠正t位错，则编码的最小距离为：</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3" panose="05040102010807070707" pitchFamily="18" charset="2"/>
              <a:buNone/>
            </a:pPr>
            <a:r>
              <a:rPr lang="zh-CN" altLang="en-US" sz="2800" b="1">
                <a:solidFill>
                  <a:srgbClr val="2709BB"/>
                </a:solidFill>
                <a:latin typeface="微软雅黑 Light" panose="020B0502040204020203" pitchFamily="34" charset="-122"/>
                <a:ea typeface="微软雅黑 Light" panose="020B0502040204020203" pitchFamily="34" charset="-122"/>
              </a:rPr>
              <a:t>		L ≥ 2t + 1</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在n位代码中，如果要求能检测出e位错，纠正t位错，则编码的最小距离为：</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3" panose="05040102010807070707" pitchFamily="18" charset="2"/>
              <a:buNone/>
            </a:pPr>
            <a:r>
              <a:rPr lang="zh-CN" altLang="en-US" sz="2800" b="1">
                <a:solidFill>
                  <a:srgbClr val="2709BB"/>
                </a:solidFill>
                <a:latin typeface="微软雅黑 Light" panose="020B0502040204020203" pitchFamily="34" charset="-122"/>
                <a:ea typeface="微软雅黑 Light" panose="020B0502040204020203" pitchFamily="34" charset="-122"/>
              </a:rPr>
              <a:t>		L ≥ e + t + 1</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设欲检测的二进制代码为n位，为使其具有纠错能力，需增添k位检测位，组成 n+k 位的代码。</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为了能准确对错误定位以及指出代码任一位是否有错，新增添的检测位数k应满足：</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200"/>
              </a:lnSpc>
              <a:spcBef>
                <a:spcPts val="100"/>
              </a:spcBef>
              <a:spcAft>
                <a:spcPts val="100"/>
              </a:spcAft>
              <a:buClr>
                <a:srgbClr val="2709BB"/>
              </a:buClr>
              <a:buFont typeface="Wingdings 3" panose="05040102010807070707" pitchFamily="18" charset="2"/>
              <a:buNone/>
            </a:pPr>
            <a:r>
              <a:rPr lang="zh-CN" altLang="en-US" sz="2800" b="1">
                <a:solidFill>
                  <a:srgbClr val="2709BB"/>
                </a:solidFill>
                <a:latin typeface="微软雅黑 Light" panose="020B0502040204020203" pitchFamily="34" charset="-122"/>
                <a:ea typeface="微软雅黑 Light" panose="020B0502040204020203" pitchFamily="34" charset="-122"/>
              </a:rPr>
              <a:t>		2</a:t>
            </a:r>
            <a:r>
              <a:rPr lang="zh-CN" altLang="en-US" sz="2800" b="1" baseline="30000">
                <a:solidFill>
                  <a:srgbClr val="2709BB"/>
                </a:solidFill>
                <a:latin typeface="微软雅黑 Light" panose="020B0502040204020203" pitchFamily="34" charset="-122"/>
                <a:ea typeface="微软雅黑 Light" panose="020B0502040204020203" pitchFamily="34" charset="-122"/>
              </a:rPr>
              <a:t>k </a:t>
            </a:r>
            <a:r>
              <a:rPr lang="zh-CN" altLang="en-US" sz="2800" b="1">
                <a:solidFill>
                  <a:srgbClr val="2709BB"/>
                </a:solidFill>
                <a:latin typeface="微软雅黑 Light" panose="020B0502040204020203" pitchFamily="34" charset="-122"/>
                <a:ea typeface="微软雅黑 Light" panose="020B0502040204020203" pitchFamily="34" charset="-122"/>
              </a:rPr>
              <a:t>≥ n+k+1</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sp>
        <p:nvSpPr>
          <p:cNvPr id="159748"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2">
                                            <p:bg/>
                                          </p:spTgt>
                                        </p:tgtEl>
                                        <p:attrNameLst>
                                          <p:attrName>style.visibility</p:attrName>
                                        </p:attrNameLst>
                                      </p:cBhvr>
                                      <p:to>
                                        <p:strVal val="visible"/>
                                      </p:to>
                                    </p:set>
                                    <p:animEffect transition="in" filter="blinds(horizontal)">
                                      <p:cBhvr>
                                        <p:cTn id="7" dur="500"/>
                                        <p:tgtEl>
                                          <p:spTgt spid="184322">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22">
                                            <p:txEl>
                                              <p:pRg st="0" end="0"/>
                                            </p:txEl>
                                          </p:spTgt>
                                        </p:tgtEl>
                                        <p:attrNameLst>
                                          <p:attrName>style.visibility</p:attrName>
                                        </p:attrNameLst>
                                      </p:cBhvr>
                                      <p:to>
                                        <p:strVal val="visible"/>
                                      </p:to>
                                    </p:set>
                                    <p:animEffect transition="in" filter="blinds(horizontal)">
                                      <p:cBhvr>
                                        <p:cTn id="10" dur="500"/>
                                        <p:tgtEl>
                                          <p:spTgt spid="1843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2">
                                            <p:txEl>
                                              <p:pRg st="1" end="1"/>
                                            </p:txEl>
                                          </p:spTgt>
                                        </p:tgtEl>
                                        <p:attrNameLst>
                                          <p:attrName>style.visibility</p:attrName>
                                        </p:attrNameLst>
                                      </p:cBhvr>
                                      <p:to>
                                        <p:strVal val="visible"/>
                                      </p:to>
                                    </p:set>
                                    <p:animEffect transition="in" filter="blinds(horizontal)">
                                      <p:cBhvr>
                                        <p:cTn id="15" dur="500"/>
                                        <p:tgtEl>
                                          <p:spTgt spid="1843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4322">
                                            <p:txEl>
                                              <p:pRg st="2" end="2"/>
                                            </p:txEl>
                                          </p:spTgt>
                                        </p:tgtEl>
                                        <p:attrNameLst>
                                          <p:attrName>style.visibility</p:attrName>
                                        </p:attrNameLst>
                                      </p:cBhvr>
                                      <p:to>
                                        <p:strVal val="visible"/>
                                      </p:to>
                                    </p:set>
                                    <p:animEffect transition="in" filter="blinds(horizontal)">
                                      <p:cBhvr>
                                        <p:cTn id="20" dur="500"/>
                                        <p:tgtEl>
                                          <p:spTgt spid="1843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4322">
                                            <p:txEl>
                                              <p:pRg st="3" end="3"/>
                                            </p:txEl>
                                          </p:spTgt>
                                        </p:tgtEl>
                                        <p:attrNameLst>
                                          <p:attrName>style.visibility</p:attrName>
                                        </p:attrNameLst>
                                      </p:cBhvr>
                                      <p:to>
                                        <p:strVal val="visible"/>
                                      </p:to>
                                    </p:set>
                                    <p:animEffect transition="in" filter="blinds(horizontal)">
                                      <p:cBhvr>
                                        <p:cTn id="25" dur="500"/>
                                        <p:tgtEl>
                                          <p:spTgt spid="1843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4322">
                                            <p:txEl>
                                              <p:pRg st="4" end="4"/>
                                            </p:txEl>
                                          </p:spTgt>
                                        </p:tgtEl>
                                        <p:attrNameLst>
                                          <p:attrName>style.visibility</p:attrName>
                                        </p:attrNameLst>
                                      </p:cBhvr>
                                      <p:to>
                                        <p:strVal val="visible"/>
                                      </p:to>
                                    </p:set>
                                    <p:animEffect transition="in" filter="blinds(horizontal)">
                                      <p:cBhvr>
                                        <p:cTn id="30" dur="500"/>
                                        <p:tgtEl>
                                          <p:spTgt spid="1843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4322">
                                            <p:txEl>
                                              <p:pRg st="5" end="5"/>
                                            </p:txEl>
                                          </p:spTgt>
                                        </p:tgtEl>
                                        <p:attrNameLst>
                                          <p:attrName>style.visibility</p:attrName>
                                        </p:attrNameLst>
                                      </p:cBhvr>
                                      <p:to>
                                        <p:strVal val="visible"/>
                                      </p:to>
                                    </p:set>
                                    <p:animEffect transition="in" filter="blinds(horizontal)">
                                      <p:cBhvr>
                                        <p:cTn id="35" dur="500"/>
                                        <p:tgtEl>
                                          <p:spTgt spid="18432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4322">
                                            <p:txEl>
                                              <p:pRg st="6" end="6"/>
                                            </p:txEl>
                                          </p:spTgt>
                                        </p:tgtEl>
                                        <p:attrNameLst>
                                          <p:attrName>style.visibility</p:attrName>
                                        </p:attrNameLst>
                                      </p:cBhvr>
                                      <p:to>
                                        <p:strVal val="visible"/>
                                      </p:to>
                                    </p:set>
                                    <p:animEffect transition="in" filter="blinds(horizontal)">
                                      <p:cBhvr>
                                        <p:cTn id="40" dur="500"/>
                                        <p:tgtEl>
                                          <p:spTgt spid="18432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4322">
                                            <p:txEl>
                                              <p:pRg st="7" end="7"/>
                                            </p:txEl>
                                          </p:spTgt>
                                        </p:tgtEl>
                                        <p:attrNameLst>
                                          <p:attrName>style.visibility</p:attrName>
                                        </p:attrNameLst>
                                      </p:cBhvr>
                                      <p:to>
                                        <p:strVal val="visible"/>
                                      </p:to>
                                    </p:set>
                                    <p:animEffect transition="in" filter="blinds(horizontal)">
                                      <p:cBhvr>
                                        <p:cTn id="45" dur="500"/>
                                        <p:tgtEl>
                                          <p:spTgt spid="18432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4322">
                                            <p:txEl>
                                              <p:pRg st="8" end="8"/>
                                            </p:txEl>
                                          </p:spTgt>
                                        </p:tgtEl>
                                        <p:attrNameLst>
                                          <p:attrName>style.visibility</p:attrName>
                                        </p:attrNameLst>
                                      </p:cBhvr>
                                      <p:to>
                                        <p:strVal val="visible"/>
                                      </p:to>
                                    </p:set>
                                    <p:animEffect transition="in" filter="blinds(horizontal)">
                                      <p:cBhvr>
                                        <p:cTn id="50" dur="500"/>
                                        <p:tgtEl>
                                          <p:spTgt spid="1843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nimBg="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22375" y="606425"/>
            <a:ext cx="7070725" cy="769938"/>
          </a:xfrm>
        </p:spPr>
        <p:txBody>
          <a:bodyPr/>
          <a:lstStyle/>
          <a:p>
            <a:r>
              <a:rPr kumimoji="1" lang="en-US" altLang="zh-CN" sz="4800"/>
              <a:t>Cache</a:t>
            </a:r>
            <a:r>
              <a:rPr kumimoji="1" lang="zh-CN" altLang="en-US" sz="4800"/>
              <a:t>访问的命中率</a:t>
            </a:r>
            <a:endParaRPr lang="zh-CN" altLang="en-US"/>
          </a:p>
        </p:txBody>
      </p:sp>
      <p:sp>
        <p:nvSpPr>
          <p:cNvPr id="482307" name="Rectangle 3"/>
          <p:cNvSpPr>
            <a:spLocks noGrp="1" noChangeArrowheads="1"/>
          </p:cNvSpPr>
          <p:nvPr>
            <p:ph type="body" idx="4294967295"/>
          </p:nvPr>
        </p:nvSpPr>
        <p:spPr>
          <a:xfrm>
            <a:off x="274638" y="1384300"/>
            <a:ext cx="8391525" cy="4138613"/>
          </a:xfrm>
        </p:spPr>
        <p:txBody>
          <a:bodyPr/>
          <a:lstStyle/>
          <a:p>
            <a:pPr>
              <a:lnSpc>
                <a:spcPts val="3400"/>
              </a:lnSpc>
              <a:spcBef>
                <a:spcPts val="400"/>
              </a:spcBef>
              <a:spcAft>
                <a:spcPts val="400"/>
              </a:spcAft>
              <a:buClrTx/>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任何时刻都有一些主存块处在缓存块中。</a:t>
            </a:r>
            <a:r>
              <a:rPr kumimoji="1" lang="en-US" altLang="zh-CN" sz="2800" b="1">
                <a:solidFill>
                  <a:srgbClr val="2709BB"/>
                </a:solidFill>
                <a:latin typeface="微软雅黑 Light" panose="020B0502040204020203" pitchFamily="34" charset="-122"/>
                <a:ea typeface="微软雅黑 Light" panose="020B0502040204020203" pitchFamily="34" charset="-122"/>
              </a:rPr>
              <a:t>CPU</a:t>
            </a:r>
            <a:r>
              <a:rPr kumimoji="1" lang="zh-CN" altLang="en-US" sz="2800" b="1">
                <a:solidFill>
                  <a:srgbClr val="2709BB"/>
                </a:solidFill>
                <a:latin typeface="微软雅黑 Light" panose="020B0502040204020203" pitchFamily="34" charset="-122"/>
                <a:ea typeface="微软雅黑 Light" panose="020B0502040204020203" pitchFamily="34" charset="-122"/>
              </a:rPr>
              <a:t>欲读取主存某字时，有两种可能：一种是所需要的数已在缓存中，可直接访问</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；另一种是所需的数不在</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内，需调入</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中。</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400"/>
              </a:lnSpc>
              <a:spcBef>
                <a:spcPts val="400"/>
              </a:spcBef>
              <a:spcAft>
                <a:spcPts val="400"/>
              </a:spcAft>
              <a:buClrTx/>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上述第一种情况称为</a:t>
            </a:r>
            <a:r>
              <a:rPr kumimoji="1" lang="en-US" altLang="zh-CN" sz="2800" b="1">
                <a:solidFill>
                  <a:srgbClr val="2709BB"/>
                </a:solidFill>
                <a:latin typeface="微软雅黑 Light" panose="020B0502040204020203" pitchFamily="34" charset="-122"/>
                <a:ea typeface="微软雅黑 Light" panose="020B0502040204020203" pitchFamily="34" charset="-122"/>
              </a:rPr>
              <a:t>CPU</a:t>
            </a:r>
            <a:r>
              <a:rPr kumimoji="1" lang="zh-CN" altLang="en-US" sz="2800" b="1">
                <a:solidFill>
                  <a:srgbClr val="2709BB"/>
                </a:solidFill>
                <a:latin typeface="微软雅黑 Light" panose="020B0502040204020203" pitchFamily="34" charset="-122"/>
                <a:ea typeface="微软雅黑 Light" panose="020B0502040204020203" pitchFamily="34" charset="-122"/>
              </a:rPr>
              <a:t>访问</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命中，第二种情况称</a:t>
            </a:r>
            <a:r>
              <a:rPr kumimoji="1" lang="en-US" altLang="zh-CN" sz="2800" b="1">
                <a:solidFill>
                  <a:srgbClr val="2709BB"/>
                </a:solidFill>
                <a:latin typeface="微软雅黑 Light" panose="020B0502040204020203" pitchFamily="34" charset="-122"/>
                <a:ea typeface="微软雅黑 Light" panose="020B0502040204020203" pitchFamily="34" charset="-122"/>
              </a:rPr>
              <a:t>CPU</a:t>
            </a:r>
            <a:r>
              <a:rPr kumimoji="1" lang="zh-CN" altLang="en-US" sz="2800" b="1">
                <a:solidFill>
                  <a:srgbClr val="2709BB"/>
                </a:solidFill>
                <a:latin typeface="微软雅黑 Light" panose="020B0502040204020203" pitchFamily="34" charset="-122"/>
                <a:ea typeface="微软雅黑 Light" panose="020B0502040204020203" pitchFamily="34" charset="-122"/>
              </a:rPr>
              <a:t>访问</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不命中</a:t>
            </a:r>
            <a:r>
              <a:rPr kumimoji="1" lang="en-US" altLang="zh-CN" sz="2800" b="1">
                <a:solidFill>
                  <a:srgbClr val="2709BB"/>
                </a:solidFill>
                <a:latin typeface="微软雅黑 Light" panose="020B0502040204020203" pitchFamily="34" charset="-122"/>
                <a:ea typeface="微软雅黑 Light" panose="020B0502040204020203" pitchFamily="34" charset="-122"/>
              </a:rPr>
              <a:t>, Cache</a:t>
            </a:r>
            <a:r>
              <a:rPr kumimoji="1" lang="zh-CN" altLang="en-US" sz="2800" b="1">
                <a:solidFill>
                  <a:srgbClr val="2709BB"/>
                </a:solidFill>
                <a:latin typeface="微软雅黑 Light" panose="020B0502040204020203" pitchFamily="34" charset="-122"/>
                <a:ea typeface="微软雅黑 Light" panose="020B0502040204020203" pitchFamily="34" charset="-122"/>
              </a:rPr>
              <a:t>命中率是指</a:t>
            </a:r>
            <a:r>
              <a:rPr kumimoji="1" lang="en-US" altLang="zh-CN" sz="2800" b="1">
                <a:solidFill>
                  <a:srgbClr val="2709BB"/>
                </a:solidFill>
                <a:latin typeface="微软雅黑 Light" panose="020B0502040204020203" pitchFamily="34" charset="-122"/>
                <a:ea typeface="微软雅黑 Light" panose="020B0502040204020203" pitchFamily="34" charset="-122"/>
              </a:rPr>
              <a:t>CPU</a:t>
            </a:r>
            <a:r>
              <a:rPr kumimoji="1" lang="zh-CN" altLang="en-US" sz="2800" b="1">
                <a:solidFill>
                  <a:srgbClr val="2709BB"/>
                </a:solidFill>
                <a:latin typeface="微软雅黑 Light" panose="020B0502040204020203" pitchFamily="34" charset="-122"/>
                <a:ea typeface="微软雅黑 Light" panose="020B0502040204020203" pitchFamily="34" charset="-122"/>
              </a:rPr>
              <a:t>要访问的信息己在</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内的比率。</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a:p>
            <a:pPr>
              <a:lnSpc>
                <a:spcPts val="3400"/>
              </a:lnSpc>
              <a:spcBef>
                <a:spcPts val="400"/>
              </a:spcBef>
              <a:spcAft>
                <a:spcPts val="400"/>
              </a:spcAft>
              <a:buClrTx/>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在一个程序执行期间，设</a:t>
            </a:r>
            <a:r>
              <a:rPr kumimoji="1" lang="en-US" altLang="zh-CN" sz="2800" b="1">
                <a:solidFill>
                  <a:srgbClr val="2709BB"/>
                </a:solidFill>
                <a:latin typeface="微软雅黑 Light" panose="020B0502040204020203" pitchFamily="34" charset="-122"/>
                <a:ea typeface="微软雅黑 Light" panose="020B0502040204020203" pitchFamily="34" charset="-122"/>
              </a:rPr>
              <a:t>N</a:t>
            </a:r>
            <a:r>
              <a:rPr kumimoji="1" lang="en-US" altLang="zh-CN" sz="2800" b="1" baseline="-25000">
                <a:solidFill>
                  <a:srgbClr val="2709BB"/>
                </a:solidFill>
                <a:latin typeface="微软雅黑 Light" panose="020B0502040204020203" pitchFamily="34" charset="-122"/>
                <a:ea typeface="微软雅黑 Light" panose="020B0502040204020203" pitchFamily="34" charset="-122"/>
              </a:rPr>
              <a:t>c</a:t>
            </a:r>
            <a:r>
              <a:rPr kumimoji="1" lang="zh-CN" altLang="en-US" sz="2800" b="1">
                <a:solidFill>
                  <a:srgbClr val="2709BB"/>
                </a:solidFill>
                <a:latin typeface="微软雅黑 Light" panose="020B0502040204020203" pitchFamily="34" charset="-122"/>
                <a:ea typeface="微软雅黑 Light" panose="020B0502040204020203" pitchFamily="34" charset="-122"/>
              </a:rPr>
              <a:t>为访问</a:t>
            </a:r>
            <a:r>
              <a:rPr kumimoji="1" lang="en-US" altLang="zh-CN" sz="2800" b="1">
                <a:solidFill>
                  <a:srgbClr val="2709BB"/>
                </a:solidFill>
                <a:latin typeface="微软雅黑 Light" panose="020B0502040204020203" pitchFamily="34" charset="-122"/>
                <a:ea typeface="微软雅黑 Light" panose="020B0502040204020203" pitchFamily="34" charset="-122"/>
              </a:rPr>
              <a:t>Cache</a:t>
            </a:r>
            <a:r>
              <a:rPr kumimoji="1" lang="zh-CN" altLang="en-US" sz="2800" b="1">
                <a:solidFill>
                  <a:srgbClr val="2709BB"/>
                </a:solidFill>
                <a:latin typeface="微软雅黑 Light" panose="020B0502040204020203" pitchFamily="34" charset="-122"/>
                <a:ea typeface="微软雅黑 Light" panose="020B0502040204020203" pitchFamily="34" charset="-122"/>
              </a:rPr>
              <a:t>的总命中次数，</a:t>
            </a:r>
            <a:r>
              <a:rPr kumimoji="1" lang="en-US" altLang="zh-CN" sz="2800" b="1">
                <a:solidFill>
                  <a:srgbClr val="2709BB"/>
                </a:solidFill>
                <a:latin typeface="微软雅黑 Light" panose="020B0502040204020203" pitchFamily="34" charset="-122"/>
                <a:ea typeface="微软雅黑 Light" panose="020B0502040204020203" pitchFamily="34" charset="-122"/>
              </a:rPr>
              <a:t>N</a:t>
            </a:r>
            <a:r>
              <a:rPr kumimoji="1" lang="en-US" altLang="zh-CN" sz="2800" b="1" baseline="-25000">
                <a:solidFill>
                  <a:srgbClr val="2709BB"/>
                </a:solidFill>
                <a:latin typeface="微软雅黑 Light" panose="020B0502040204020203" pitchFamily="34" charset="-122"/>
                <a:ea typeface="微软雅黑 Light" panose="020B0502040204020203" pitchFamily="34" charset="-122"/>
              </a:rPr>
              <a:t>m</a:t>
            </a:r>
            <a:r>
              <a:rPr kumimoji="1" lang="zh-CN" altLang="en-US" sz="2800" b="1">
                <a:solidFill>
                  <a:srgbClr val="2709BB"/>
                </a:solidFill>
                <a:latin typeface="微软雅黑 Light" panose="020B0502040204020203" pitchFamily="34" charset="-122"/>
                <a:ea typeface="微软雅黑 Light" panose="020B0502040204020203" pitchFamily="34" charset="-122"/>
              </a:rPr>
              <a:t>为访问主存的总次数，则命中率</a:t>
            </a:r>
            <a:r>
              <a:rPr kumimoji="1" lang="en-US" altLang="zh-CN" sz="2800" b="1">
                <a:solidFill>
                  <a:srgbClr val="2709BB"/>
                </a:solidFill>
                <a:latin typeface="微软雅黑 Light" panose="020B0502040204020203" pitchFamily="34" charset="-122"/>
                <a:ea typeface="微软雅黑 Light" panose="020B0502040204020203" pitchFamily="34" charset="-122"/>
              </a:rPr>
              <a:t>h</a:t>
            </a:r>
            <a:r>
              <a:rPr kumimoji="1" lang="zh-CN" altLang="en-US" sz="2800" b="1">
                <a:solidFill>
                  <a:srgbClr val="2709BB"/>
                </a:solidFill>
                <a:latin typeface="微软雅黑 Light" panose="020B0502040204020203" pitchFamily="34" charset="-122"/>
                <a:ea typeface="微软雅黑 Light" panose="020B0502040204020203" pitchFamily="34" charset="-122"/>
              </a:rPr>
              <a:t>为：</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p:txBody>
      </p:sp>
      <p:sp>
        <p:nvSpPr>
          <p:cNvPr id="2054"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graphicFrame>
        <p:nvGraphicFramePr>
          <p:cNvPr id="620550" name="Object 6"/>
          <p:cNvGraphicFramePr>
            <a:graphicFrameLocks noChangeAspect="1"/>
          </p:cNvGraphicFramePr>
          <p:nvPr/>
        </p:nvGraphicFramePr>
        <p:xfrm>
          <a:off x="2901950" y="5437188"/>
          <a:ext cx="2854325" cy="1190625"/>
        </p:xfrm>
        <a:graphic>
          <a:graphicData uri="http://schemas.openxmlformats.org/presentationml/2006/ole">
            <mc:AlternateContent xmlns:mc="http://schemas.openxmlformats.org/markup-compatibility/2006">
              <mc:Choice xmlns:v="urn:schemas-microsoft-com:vml" Requires="v">
                <p:oleObj spid="_x0000_s2057" name="Equation" r:id="rId1" imgW="761365" imgH="393700" progId="Equation.DSMT4">
                  <p:embed/>
                </p:oleObj>
              </mc:Choice>
              <mc:Fallback>
                <p:oleObj name="Equation" r:id="rId1" imgW="761365" imgH="3937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950" y="5437188"/>
                        <a:ext cx="2854325"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blinds(horizontal)">
                                      <p:cBhvr>
                                        <p:cTn id="7" dur="500"/>
                                        <p:tgtEl>
                                          <p:spTgt spid="482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2307">
                                            <p:txEl>
                                              <p:pRg st="1" end="1"/>
                                            </p:txEl>
                                          </p:spTgt>
                                        </p:tgtEl>
                                        <p:attrNameLst>
                                          <p:attrName>style.visibility</p:attrName>
                                        </p:attrNameLst>
                                      </p:cBhvr>
                                      <p:to>
                                        <p:strVal val="visible"/>
                                      </p:to>
                                    </p:set>
                                    <p:animEffect transition="in" filter="blinds(horizontal)">
                                      <p:cBhvr>
                                        <p:cTn id="12" dur="500"/>
                                        <p:tgtEl>
                                          <p:spTgt spid="482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2307">
                                            <p:txEl>
                                              <p:pRg st="2" end="2"/>
                                            </p:txEl>
                                          </p:spTgt>
                                        </p:tgtEl>
                                        <p:attrNameLst>
                                          <p:attrName>style.visibility</p:attrName>
                                        </p:attrNameLst>
                                      </p:cBhvr>
                                      <p:to>
                                        <p:strVal val="visible"/>
                                      </p:to>
                                    </p:set>
                                    <p:animEffect transition="in" filter="blinds(horizontal)">
                                      <p:cBhvr>
                                        <p:cTn id="17" dur="500"/>
                                        <p:tgtEl>
                                          <p:spTgt spid="482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0550"/>
                                        </p:tgtEl>
                                        <p:attrNameLst>
                                          <p:attrName>style.visibility</p:attrName>
                                        </p:attrNameLst>
                                      </p:cBhvr>
                                      <p:to>
                                        <p:strVal val="visible"/>
                                      </p:to>
                                    </p:set>
                                    <p:animEffect transition="in" filter="blinds(horizontal)">
                                      <p:cBhvr>
                                        <p:cTn id="22" dur="500"/>
                                        <p:tgtEl>
                                          <p:spTgt spid="62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5"/>
          <p:cNvSpPr>
            <a:spLocks noGrp="1"/>
          </p:cNvSpPr>
          <p:nvPr>
            <p:ph type="title"/>
          </p:nvPr>
        </p:nvSpPr>
        <p:spPr>
          <a:xfrm>
            <a:off x="1222375" y="606425"/>
            <a:ext cx="7070725" cy="769938"/>
          </a:xfrm>
        </p:spPr>
        <p:txBody>
          <a:bodyPr/>
          <a:lstStyle/>
          <a:p>
            <a:r>
              <a:rPr kumimoji="1" lang="en-US" altLang="zh-CN"/>
              <a:t>Cache</a:t>
            </a:r>
            <a:r>
              <a:rPr kumimoji="1" lang="zh-CN" altLang="en-US"/>
              <a:t>访问的命中率</a:t>
            </a:r>
            <a:endParaRPr lang="zh-CN" altLang="en-US"/>
          </a:p>
        </p:txBody>
      </p:sp>
      <p:sp>
        <p:nvSpPr>
          <p:cNvPr id="3" name="内容占位符 2"/>
          <p:cNvSpPr>
            <a:spLocks noGrp="1"/>
          </p:cNvSpPr>
          <p:nvPr>
            <p:ph idx="4294967295"/>
          </p:nvPr>
        </p:nvSpPr>
        <p:spPr>
          <a:xfrm>
            <a:off x="320675" y="1441450"/>
            <a:ext cx="8291513" cy="4919663"/>
          </a:xfrm>
        </p:spPr>
        <p:txBody>
          <a:bodyPr/>
          <a:lstStyle/>
          <a:p>
            <a:pPr>
              <a:buClrTx/>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设</a:t>
            </a:r>
            <a:r>
              <a:rPr lang="en-US" altLang="zh-CN" sz="2800" b="1">
                <a:solidFill>
                  <a:srgbClr val="2709BB"/>
                </a:solidFill>
                <a:latin typeface="微软雅黑 Light" panose="020B0502040204020203" pitchFamily="34" charset="-122"/>
                <a:ea typeface="微软雅黑 Light" panose="020B0502040204020203" pitchFamily="34" charset="-122"/>
              </a:rPr>
              <a:t>t</a:t>
            </a:r>
            <a:r>
              <a:rPr lang="en-US" altLang="zh-CN" sz="2800" b="1" baseline="-25000">
                <a:solidFill>
                  <a:srgbClr val="2709BB"/>
                </a:solidFill>
                <a:latin typeface="微软雅黑 Light" panose="020B0502040204020203" pitchFamily="34" charset="-122"/>
                <a:ea typeface="微软雅黑 Light" panose="020B0502040204020203" pitchFamily="34" charset="-122"/>
              </a:rPr>
              <a:t>c</a:t>
            </a:r>
            <a:r>
              <a:rPr lang="zh-CN" altLang="en-US" sz="2800" b="1">
                <a:solidFill>
                  <a:srgbClr val="2709BB"/>
                </a:solidFill>
                <a:latin typeface="微软雅黑 Light" panose="020B0502040204020203" pitchFamily="34" charset="-122"/>
                <a:ea typeface="微软雅黑 Light" panose="020B0502040204020203" pitchFamily="34" charset="-122"/>
              </a:rPr>
              <a:t>为命中时的</a:t>
            </a:r>
            <a:r>
              <a:rPr lang="en-US" altLang="zh-CN" sz="2800" b="1">
                <a:solidFill>
                  <a:srgbClr val="2709BB"/>
                </a:solidFill>
                <a:latin typeface="微软雅黑 Light" panose="020B0502040204020203" pitchFamily="34" charset="-122"/>
                <a:ea typeface="微软雅黑 Light" panose="020B0502040204020203" pitchFamily="34" charset="-122"/>
              </a:rPr>
              <a:t>Cache</a:t>
            </a:r>
            <a:r>
              <a:rPr lang="zh-CN" altLang="en-US" sz="2800" b="1">
                <a:solidFill>
                  <a:srgbClr val="2709BB"/>
                </a:solidFill>
                <a:latin typeface="微软雅黑 Light" panose="020B0502040204020203" pitchFamily="34" charset="-122"/>
                <a:ea typeface="微软雅黑 Light" panose="020B0502040204020203" pitchFamily="34" charset="-122"/>
              </a:rPr>
              <a:t>访问时间，</a:t>
            </a:r>
            <a:r>
              <a:rPr lang="en-US" altLang="zh-CN" sz="2800" b="1">
                <a:solidFill>
                  <a:srgbClr val="2709BB"/>
                </a:solidFill>
                <a:latin typeface="微软雅黑 Light" panose="020B0502040204020203" pitchFamily="34" charset="-122"/>
                <a:ea typeface="微软雅黑 Light" panose="020B0502040204020203" pitchFamily="34" charset="-122"/>
              </a:rPr>
              <a:t>t</a:t>
            </a:r>
            <a:r>
              <a:rPr lang="en-US" altLang="zh-CN" sz="2800" b="1" baseline="-25000">
                <a:solidFill>
                  <a:srgbClr val="2709BB"/>
                </a:solidFill>
                <a:latin typeface="微软雅黑 Light" panose="020B0502040204020203" pitchFamily="34" charset="-122"/>
                <a:ea typeface="微软雅黑 Light" panose="020B0502040204020203" pitchFamily="34" charset="-122"/>
              </a:rPr>
              <a:t>m</a:t>
            </a:r>
            <a:r>
              <a:rPr lang="zh-CN" altLang="en-US" sz="2800" b="1">
                <a:solidFill>
                  <a:srgbClr val="2709BB"/>
                </a:solidFill>
                <a:latin typeface="微软雅黑 Light" panose="020B0502040204020203" pitchFamily="34" charset="-122"/>
                <a:ea typeface="微软雅黑 Light" panose="020B0502040204020203" pitchFamily="34" charset="-122"/>
              </a:rPr>
              <a:t>期为未命中时的主存访问时间，则</a:t>
            </a:r>
            <a:r>
              <a:rPr lang="en-US" altLang="zh-CN" sz="2800" b="1">
                <a:solidFill>
                  <a:srgbClr val="2709BB"/>
                </a:solidFill>
                <a:latin typeface="微软雅黑 Light" panose="020B0502040204020203" pitchFamily="34" charset="-122"/>
                <a:ea typeface="微软雅黑 Light" panose="020B0502040204020203" pitchFamily="34" charset="-122"/>
              </a:rPr>
              <a:t>Cache-</a:t>
            </a:r>
            <a:r>
              <a:rPr lang="zh-CN" altLang="en-US" sz="2800" b="1">
                <a:solidFill>
                  <a:srgbClr val="2709BB"/>
                </a:solidFill>
                <a:latin typeface="微软雅黑 Light" panose="020B0502040204020203" pitchFamily="34" charset="-122"/>
                <a:ea typeface="微软雅黑 Light" panose="020B0502040204020203" pitchFamily="34" charset="-122"/>
              </a:rPr>
              <a:t>主存系统的平均访问时间未</a:t>
            </a:r>
            <a:r>
              <a:rPr lang="en-US" altLang="zh-CN" sz="2800" b="1">
                <a:solidFill>
                  <a:srgbClr val="2709BB"/>
                </a:solidFill>
                <a:latin typeface="微软雅黑 Light" panose="020B0502040204020203" pitchFamily="34" charset="-122"/>
                <a:ea typeface="微软雅黑 Light" panose="020B0502040204020203" pitchFamily="34" charset="-122"/>
              </a:rPr>
              <a:t>T</a:t>
            </a:r>
            <a:r>
              <a:rPr lang="en-US" altLang="zh-CN" sz="2800" b="1" baseline="-25000">
                <a:solidFill>
                  <a:srgbClr val="2709BB"/>
                </a:solidFill>
                <a:latin typeface="微软雅黑 Light" panose="020B0502040204020203" pitchFamily="34" charset="-122"/>
                <a:ea typeface="微软雅黑 Light" panose="020B0502040204020203" pitchFamily="34" charset="-122"/>
              </a:rPr>
              <a:t>a</a:t>
            </a:r>
            <a:r>
              <a:rPr lang="zh-CN" altLang="en-US" sz="2800" b="1">
                <a:solidFill>
                  <a:srgbClr val="2709BB"/>
                </a:solidFill>
                <a:latin typeface="微软雅黑 Light" panose="020B0502040204020203" pitchFamily="34" charset="-122"/>
                <a:ea typeface="微软雅黑 Light" panose="020B0502040204020203" pitchFamily="34" charset="-122"/>
              </a:rPr>
              <a:t>为：</a:t>
            </a:r>
            <a:endParaRPr lang="en-US" altLang="zh-CN" sz="2800" b="1">
              <a:solidFill>
                <a:srgbClr val="2709BB"/>
              </a:solidFill>
              <a:latin typeface="微软雅黑 Light" panose="020B0502040204020203" pitchFamily="34" charset="-122"/>
              <a:ea typeface="微软雅黑 Light" panose="020B0502040204020203" pitchFamily="34" charset="-122"/>
            </a:endParaRPr>
          </a:p>
          <a:p>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Tx/>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存储系统的访问效率</a:t>
            </a:r>
            <a:r>
              <a:rPr lang="en-US" altLang="zh-CN" sz="2800" b="1">
                <a:solidFill>
                  <a:srgbClr val="2709BB"/>
                </a:solidFill>
                <a:latin typeface="微软雅黑 Light" panose="020B0502040204020203" pitchFamily="34" charset="-122"/>
                <a:ea typeface="微软雅黑 Light" panose="020B0502040204020203" pitchFamily="34" charset="-122"/>
              </a:rPr>
              <a:t>e</a:t>
            </a:r>
            <a:r>
              <a:rPr lang="zh-CN" altLang="en-US" sz="2800" b="1">
                <a:solidFill>
                  <a:srgbClr val="2709BB"/>
                </a:solidFill>
                <a:latin typeface="微软雅黑 Light" panose="020B0502040204020203" pitchFamily="34" charset="-122"/>
                <a:ea typeface="微软雅黑 Light" panose="020B0502040204020203" pitchFamily="34" charset="-122"/>
              </a:rPr>
              <a:t>为：</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Tx/>
              <a:buFont typeface="Wingdings" panose="05000000000000000000" pitchFamily="2" charset="2"/>
              <a:buChar char="Ø"/>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Tx/>
              <a:buFont typeface="Wingdings" panose="05000000000000000000" pitchFamily="2" charset="2"/>
              <a:buChar char="Ø"/>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Tx/>
              <a:buFont typeface="Wingdings" panose="05000000000000000000" pitchFamily="2" charset="2"/>
              <a:buChar char="Ø"/>
            </a:pP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Tx/>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为提高访问效率，</a:t>
            </a:r>
            <a:r>
              <a:rPr lang="en-US" altLang="zh-CN" sz="2800" b="1">
                <a:solidFill>
                  <a:srgbClr val="2709BB"/>
                </a:solidFill>
                <a:latin typeface="微软雅黑 Light" panose="020B0502040204020203" pitchFamily="34" charset="-122"/>
                <a:ea typeface="微软雅黑 Light" panose="020B0502040204020203" pitchFamily="34" charset="-122"/>
              </a:rPr>
              <a:t>h</a:t>
            </a:r>
            <a:r>
              <a:rPr lang="zh-CN" altLang="en-US" sz="2800" b="1">
                <a:solidFill>
                  <a:srgbClr val="2709BB"/>
                </a:solidFill>
                <a:latin typeface="微软雅黑 Light" panose="020B0502040204020203" pitchFamily="34" charset="-122"/>
                <a:ea typeface="微软雅黑 Light" panose="020B0502040204020203" pitchFamily="34" charset="-122"/>
              </a:rPr>
              <a:t>应该尽量接近</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en-US" altLang="zh-CN" sz="2800" b="1">
              <a:solidFill>
                <a:srgbClr val="2709BB"/>
              </a:solidFill>
              <a:latin typeface="微软雅黑 Light" panose="020B0502040204020203" pitchFamily="34" charset="-122"/>
              <a:ea typeface="微软雅黑 Light" panose="020B0502040204020203" pitchFamily="34" charset="-122"/>
            </a:endParaRPr>
          </a:p>
        </p:txBody>
      </p:sp>
      <p:graphicFrame>
        <p:nvGraphicFramePr>
          <p:cNvPr id="4" name="Object 8"/>
          <p:cNvGraphicFramePr>
            <a:graphicFrameLocks noChangeAspect="1"/>
          </p:cNvGraphicFramePr>
          <p:nvPr/>
        </p:nvGraphicFramePr>
        <p:xfrm>
          <a:off x="2330450" y="2668588"/>
          <a:ext cx="4114800" cy="719137"/>
        </p:xfrm>
        <a:graphic>
          <a:graphicData uri="http://schemas.openxmlformats.org/presentationml/2006/ole">
            <mc:AlternateContent xmlns:mc="http://schemas.openxmlformats.org/markup-compatibility/2006">
              <mc:Choice xmlns:v="urn:schemas-microsoft-com:vml" Requires="v">
                <p:oleObj spid="_x0000_s3088" name="Equation" r:id="rId1" imgW="1269365" imgH="203200" progId="Equation.DSMT4">
                  <p:embed/>
                </p:oleObj>
              </mc:Choice>
              <mc:Fallback>
                <p:oleObj name="Equation" r:id="rId1" imgW="1269365" imgH="2032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2668588"/>
                        <a:ext cx="4114800"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6"/>
          <p:cNvGraphicFramePr>
            <a:graphicFrameLocks noChangeAspect="1"/>
          </p:cNvGraphicFramePr>
          <p:nvPr/>
        </p:nvGraphicFramePr>
        <p:xfrm>
          <a:off x="1054100" y="4049713"/>
          <a:ext cx="7680325" cy="1243012"/>
        </p:xfrm>
        <a:graphic>
          <a:graphicData uri="http://schemas.openxmlformats.org/presentationml/2006/ole">
            <mc:AlternateContent xmlns:mc="http://schemas.openxmlformats.org/markup-compatibility/2006">
              <mc:Choice xmlns:v="urn:schemas-microsoft-com:vml" Requires="v">
                <p:oleObj spid="_x0000_s3089" name="Equation" r:id="rId3" imgW="2489200" imgH="419100" progId="Equation.DSMT4">
                  <p:embed/>
                </p:oleObj>
              </mc:Choice>
              <mc:Fallback>
                <p:oleObj name="Equation" r:id="rId3" imgW="24892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4049713"/>
                        <a:ext cx="7680325"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blinds(horizontal)">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222375" y="606425"/>
            <a:ext cx="7070725" cy="769938"/>
          </a:xfrm>
        </p:spPr>
        <p:txBody>
          <a:bodyPr/>
          <a:lstStyle/>
          <a:p>
            <a:r>
              <a:rPr kumimoji="1" lang="en-US" altLang="zh-CN" sz="4800"/>
              <a:t>Cache</a:t>
            </a:r>
            <a:r>
              <a:rPr kumimoji="1" lang="zh-CN" altLang="en-US" sz="4800"/>
              <a:t>访问的命中率</a:t>
            </a:r>
            <a:endParaRPr lang="zh-CN" altLang="en-US"/>
          </a:p>
        </p:txBody>
      </p:sp>
      <p:sp>
        <p:nvSpPr>
          <p:cNvPr id="482307" name="Rectangle 3"/>
          <p:cNvSpPr>
            <a:spLocks noGrp="1" noChangeArrowheads="1"/>
          </p:cNvSpPr>
          <p:nvPr>
            <p:ph type="body" idx="1"/>
          </p:nvPr>
        </p:nvSpPr>
        <p:spPr>
          <a:xfrm>
            <a:off x="660400" y="1928813"/>
            <a:ext cx="8026400" cy="3192462"/>
          </a:xfrm>
          <a:solidFill>
            <a:schemeClr val="bg1"/>
          </a:solidFill>
          <a:ln>
            <a:solidFill>
              <a:srgbClr val="2709BB"/>
            </a:solidFill>
            <a:miter lim="800000"/>
          </a:ln>
        </p:spPr>
        <p:txBody>
          <a:bodyPr/>
          <a:lstStyle/>
          <a:p>
            <a:r>
              <a:rPr kumimoji="1" lang="en-US" altLang="zh-CN"/>
              <a:t>Cache</a:t>
            </a:r>
            <a:r>
              <a:rPr kumimoji="1" lang="zh-CN" altLang="en-US"/>
              <a:t>的容量与块长都能影响</a:t>
            </a:r>
            <a:r>
              <a:rPr kumimoji="1" lang="en-US" altLang="zh-CN"/>
              <a:t>Cache</a:t>
            </a:r>
            <a:r>
              <a:rPr kumimoji="1" lang="zh-CN" altLang="en-US"/>
              <a:t>命中率。</a:t>
            </a:r>
            <a:endParaRPr kumimoji="1" lang="en-US" altLang="zh-CN"/>
          </a:p>
          <a:p>
            <a:r>
              <a:rPr kumimoji="1" lang="en-US" altLang="zh-CN"/>
              <a:t>Cache</a:t>
            </a:r>
            <a:r>
              <a:rPr kumimoji="1" lang="zh-CN" altLang="en-US"/>
              <a:t>容量越大，其</a:t>
            </a:r>
            <a:r>
              <a:rPr kumimoji="1" lang="en-US" altLang="zh-CN"/>
              <a:t>CPU</a:t>
            </a:r>
            <a:r>
              <a:rPr kumimoji="1" lang="zh-CN" altLang="en-US"/>
              <a:t>的命中率就越高。但</a:t>
            </a:r>
            <a:r>
              <a:rPr kumimoji="1" lang="en-US" altLang="zh-CN">
                <a:solidFill>
                  <a:srgbClr val="C00000"/>
                </a:solidFill>
              </a:rPr>
              <a:t>Cache</a:t>
            </a:r>
            <a:r>
              <a:rPr kumimoji="1" lang="zh-CN" altLang="en-US">
                <a:solidFill>
                  <a:srgbClr val="C00000"/>
                </a:solidFill>
              </a:rPr>
              <a:t>大会增加成本，而且大到一定值时，命中率也不再有明显的提高</a:t>
            </a:r>
            <a:r>
              <a:rPr kumimoji="1" lang="zh-CN" altLang="en-US"/>
              <a:t>。</a:t>
            </a:r>
            <a:endParaRPr kumimoji="1" lang="zh-CN" altLang="en-US"/>
          </a:p>
          <a:p>
            <a:r>
              <a:rPr kumimoji="1" lang="zh-CN" altLang="en-US"/>
              <a:t>块长与命中率之间的关系更为复杂，它取决于各程序的局部特性。</a:t>
            </a:r>
            <a:endParaRPr lang="zh-CN" altLang="en-US"/>
          </a:p>
        </p:txBody>
      </p:sp>
      <p:sp>
        <p:nvSpPr>
          <p:cNvPr id="186373"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7">
                                            <p:bg/>
                                          </p:spTgt>
                                        </p:tgtEl>
                                        <p:attrNameLst>
                                          <p:attrName>style.visibility</p:attrName>
                                        </p:attrNameLst>
                                      </p:cBhvr>
                                      <p:to>
                                        <p:strVal val="visible"/>
                                      </p:to>
                                    </p:set>
                                    <p:animEffect transition="in" filter="blinds(horizontal)">
                                      <p:cBhvr>
                                        <p:cTn id="7" dur="500"/>
                                        <p:tgtEl>
                                          <p:spTgt spid="48230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2307">
                                            <p:txEl>
                                              <p:pRg st="0" end="0"/>
                                            </p:txEl>
                                          </p:spTgt>
                                        </p:tgtEl>
                                        <p:attrNameLst>
                                          <p:attrName>style.visibility</p:attrName>
                                        </p:attrNameLst>
                                      </p:cBhvr>
                                      <p:to>
                                        <p:strVal val="visible"/>
                                      </p:to>
                                    </p:set>
                                    <p:animEffect transition="in" filter="blinds(horizontal)">
                                      <p:cBhvr>
                                        <p:cTn id="10" dur="500"/>
                                        <p:tgtEl>
                                          <p:spTgt spid="4823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2307">
                                            <p:txEl>
                                              <p:pRg st="1" end="1"/>
                                            </p:txEl>
                                          </p:spTgt>
                                        </p:tgtEl>
                                        <p:attrNameLst>
                                          <p:attrName>style.visibility</p:attrName>
                                        </p:attrNameLst>
                                      </p:cBhvr>
                                      <p:to>
                                        <p:strVal val="visible"/>
                                      </p:to>
                                    </p:set>
                                    <p:animEffect transition="in" filter="blinds(horizontal)">
                                      <p:cBhvr>
                                        <p:cTn id="15" dur="500"/>
                                        <p:tgtEl>
                                          <p:spTgt spid="4823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2307">
                                            <p:txEl>
                                              <p:pRg st="2" end="2"/>
                                            </p:txEl>
                                          </p:spTgt>
                                        </p:tgtEl>
                                        <p:attrNameLst>
                                          <p:attrName>style.visibility</p:attrName>
                                        </p:attrNameLst>
                                      </p:cBhvr>
                                      <p:to>
                                        <p:strVal val="visible"/>
                                      </p:to>
                                    </p:set>
                                    <p:animEffect transition="in" filter="blinds(horizontal)">
                                      <p:cBhvr>
                                        <p:cTn id="20" dur="500"/>
                                        <p:tgtEl>
                                          <p:spTgt spid="482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222375" y="606425"/>
            <a:ext cx="7070725" cy="769938"/>
          </a:xfrm>
        </p:spPr>
        <p:txBody>
          <a:bodyPr/>
          <a:lstStyle/>
          <a:p>
            <a:r>
              <a:rPr kumimoji="1" lang="en-US" altLang="zh-CN" sz="4800"/>
              <a:t>3 Cache</a:t>
            </a:r>
            <a:r>
              <a:rPr kumimoji="1" lang="zh-CN" altLang="en-US" sz="4800"/>
              <a:t>的基本结构</a:t>
            </a:r>
            <a:endParaRPr lang="zh-CN" altLang="en-US"/>
          </a:p>
        </p:txBody>
      </p:sp>
      <p:sp>
        <p:nvSpPr>
          <p:cNvPr id="483331" name="Rectangle 3"/>
          <p:cNvSpPr>
            <a:spLocks noGrp="1" noChangeArrowheads="1"/>
          </p:cNvSpPr>
          <p:nvPr>
            <p:ph type="body" idx="1"/>
          </p:nvPr>
        </p:nvSpPr>
        <p:spPr>
          <a:xfrm>
            <a:off x="723900" y="1882775"/>
            <a:ext cx="7772400" cy="3784600"/>
          </a:xfrm>
        </p:spPr>
        <p:txBody>
          <a:bodyPr/>
          <a:lstStyle/>
          <a:p>
            <a:pPr>
              <a:lnSpc>
                <a:spcPct val="90000"/>
              </a:lnSpc>
              <a:spcAft>
                <a:spcPts val="1800"/>
              </a:spcAft>
              <a:buFont typeface="Wingdings" panose="05000000000000000000" pitchFamily="2" charset="2"/>
              <a:buNone/>
            </a:pPr>
            <a:r>
              <a:rPr kumimoji="1" lang="en-US" altLang="zh-CN"/>
              <a:t>		      Cache </a:t>
            </a:r>
            <a:r>
              <a:rPr kumimoji="1" lang="zh-CN" altLang="en-US"/>
              <a:t>由</a:t>
            </a:r>
            <a:r>
              <a:rPr kumimoji="1" lang="en-US" altLang="zh-CN"/>
              <a:t>Cache</a:t>
            </a:r>
            <a:r>
              <a:rPr kumimoji="1" lang="zh-CN" altLang="en-US"/>
              <a:t>存储体、地址映象变换机构、</a:t>
            </a:r>
            <a:r>
              <a:rPr kumimoji="1" lang="en-US" altLang="zh-CN"/>
              <a:t>Cache</a:t>
            </a:r>
            <a:r>
              <a:rPr kumimoji="1" lang="zh-CN" altLang="en-US"/>
              <a:t>替换机构几大模块组成。</a:t>
            </a:r>
            <a:endParaRPr kumimoji="1" lang="zh-CN" altLang="en-US"/>
          </a:p>
          <a:p>
            <a:pPr lvl="2">
              <a:lnSpc>
                <a:spcPct val="90000"/>
              </a:lnSpc>
            </a:pPr>
            <a:r>
              <a:rPr kumimoji="1" lang="en-US" altLang="zh-CN">
                <a:hlinkClick r:id="rId1" action="ppaction://hlinksldjump"/>
              </a:rPr>
              <a:t>Cache</a:t>
            </a:r>
            <a:r>
              <a:rPr kumimoji="1" lang="zh-CN" altLang="en-US">
                <a:hlinkClick r:id="rId1" action="ppaction://hlinksldjump"/>
              </a:rPr>
              <a:t>的基本结构图</a:t>
            </a:r>
            <a:endParaRPr kumimoji="1" lang="zh-CN" altLang="en-US"/>
          </a:p>
          <a:p>
            <a:pPr lvl="2">
              <a:lnSpc>
                <a:spcPct val="90000"/>
              </a:lnSpc>
            </a:pPr>
            <a:r>
              <a:rPr kumimoji="1" lang="en-US" altLang="zh-CN">
                <a:hlinkClick r:id="rId2" action="ppaction://hlinksldjump"/>
              </a:rPr>
              <a:t>Cache</a:t>
            </a:r>
            <a:r>
              <a:rPr kumimoji="1" lang="zh-CN" altLang="en-US">
                <a:hlinkClick r:id="rId2" action="ppaction://hlinksldjump"/>
              </a:rPr>
              <a:t>存储体</a:t>
            </a:r>
            <a:endParaRPr kumimoji="1" lang="zh-CN" altLang="en-US"/>
          </a:p>
          <a:p>
            <a:pPr lvl="2">
              <a:lnSpc>
                <a:spcPct val="90000"/>
              </a:lnSpc>
            </a:pPr>
            <a:r>
              <a:rPr kumimoji="1" lang="zh-CN" altLang="en-US">
                <a:hlinkClick r:id="rId3" action="ppaction://hlinksldjump"/>
              </a:rPr>
              <a:t>地址映象变换机构</a:t>
            </a:r>
            <a:endParaRPr kumimoji="1" lang="zh-CN" altLang="en-US"/>
          </a:p>
          <a:p>
            <a:pPr lvl="2">
              <a:lnSpc>
                <a:spcPct val="90000"/>
              </a:lnSpc>
            </a:pPr>
            <a:r>
              <a:rPr kumimoji="1" lang="zh-CN" altLang="en-US">
                <a:hlinkClick r:id="rId4" action="ppaction://hlinksldjump"/>
              </a:rPr>
              <a:t>替换机构</a:t>
            </a:r>
            <a:endParaRPr kumimoji="1" lang="zh-CN" altLang="en-US"/>
          </a:p>
          <a:p>
            <a:pPr lvl="2">
              <a:lnSpc>
                <a:spcPct val="90000"/>
              </a:lnSpc>
            </a:pPr>
            <a:r>
              <a:rPr kumimoji="1" lang="en-US" altLang="zh-CN">
                <a:hlinkClick r:id="rId5" action="ppaction://hlinksldjump"/>
              </a:rPr>
              <a:t>Cache</a:t>
            </a:r>
            <a:r>
              <a:rPr kumimoji="1" lang="zh-CN" altLang="en-US">
                <a:hlinkClick r:id="rId5" action="ppaction://hlinksldjump"/>
              </a:rPr>
              <a:t>的读／写操作</a:t>
            </a:r>
            <a:endParaRPr kumimoji="1" lang="zh-CN" altLang="en-US"/>
          </a:p>
        </p:txBody>
      </p:sp>
      <p:sp>
        <p:nvSpPr>
          <p:cNvPr id="187397" name="矩形 10"/>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83331">
                                            <p:txEl>
                                              <p:pRg st="2" end="2"/>
                                            </p:txEl>
                                          </p:spTgt>
                                        </p:tgtEl>
                                        <p:attrNameLst>
                                          <p:attrName>style.visibility</p:attrName>
                                        </p:attrNameLst>
                                      </p:cBhvr>
                                      <p:to>
                                        <p:strVal val="visible"/>
                                      </p:to>
                                    </p:set>
                                    <p:animEffect transition="in" filter="blinds(horizontal)">
                                      <p:cBhvr>
                                        <p:cTn id="15" dur="500"/>
                                        <p:tgtEl>
                                          <p:spTgt spid="48333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83331">
                                            <p:txEl>
                                              <p:pRg st="3" end="3"/>
                                            </p:txEl>
                                          </p:spTgt>
                                        </p:tgtEl>
                                        <p:attrNameLst>
                                          <p:attrName>style.visibility</p:attrName>
                                        </p:attrNameLst>
                                      </p:cBhvr>
                                      <p:to>
                                        <p:strVal val="visible"/>
                                      </p:to>
                                    </p:set>
                                    <p:animEffect transition="in" filter="blinds(horizontal)">
                                      <p:cBhvr>
                                        <p:cTn id="18" dur="500"/>
                                        <p:tgtEl>
                                          <p:spTgt spid="48333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83331">
                                            <p:txEl>
                                              <p:pRg st="4" end="4"/>
                                            </p:txEl>
                                          </p:spTgt>
                                        </p:tgtEl>
                                        <p:attrNameLst>
                                          <p:attrName>style.visibility</p:attrName>
                                        </p:attrNameLst>
                                      </p:cBhvr>
                                      <p:to>
                                        <p:strVal val="visible"/>
                                      </p:to>
                                    </p:set>
                                    <p:animEffect transition="in" filter="blinds(horizontal)">
                                      <p:cBhvr>
                                        <p:cTn id="21" dur="500"/>
                                        <p:tgtEl>
                                          <p:spTgt spid="48333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83331">
                                            <p:txEl>
                                              <p:pRg st="5" end="5"/>
                                            </p:txEl>
                                          </p:spTgt>
                                        </p:tgtEl>
                                        <p:attrNameLst>
                                          <p:attrName>style.visibility</p:attrName>
                                        </p:attrNameLst>
                                      </p:cBhvr>
                                      <p:to>
                                        <p:strVal val="visible"/>
                                      </p:to>
                                    </p:set>
                                    <p:animEffect transition="in" filter="blinds(horizontal)">
                                      <p:cBhvr>
                                        <p:cTn id="24" dur="500"/>
                                        <p:tgtEl>
                                          <p:spTgt spid="483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矩形 222209"/>
          <p:cNvSpPr>
            <a:spLocks noChangeArrowheads="1"/>
          </p:cNvSpPr>
          <p:nvPr/>
        </p:nvSpPr>
        <p:spPr bwMode="auto">
          <a:xfrm>
            <a:off x="0" y="4911725"/>
            <a:ext cx="9144000" cy="141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 name="组合 77"/>
          <p:cNvGrpSpPr/>
          <p:nvPr/>
        </p:nvGrpSpPr>
        <p:grpSpPr bwMode="auto">
          <a:xfrm>
            <a:off x="-36513" y="576263"/>
            <a:ext cx="9180513" cy="5748337"/>
            <a:chOff x="0" y="0"/>
            <a:chExt cx="5783" cy="3974"/>
          </a:xfrm>
        </p:grpSpPr>
        <p:sp>
          <p:nvSpPr>
            <p:cNvPr id="188521" name="矩形 222211"/>
            <p:cNvSpPr>
              <a:spLocks noChangeArrowheads="1"/>
            </p:cNvSpPr>
            <p:nvPr/>
          </p:nvSpPr>
          <p:spPr bwMode="auto">
            <a:xfrm>
              <a:off x="23" y="0"/>
              <a:ext cx="5760" cy="3974"/>
            </a:xfrm>
            <a:prstGeom prst="rect">
              <a:avLst/>
            </a:prstGeom>
            <a:solidFill>
              <a:srgbClr val="FFFFFF"/>
            </a:solidFill>
            <a:ln w="25400" cap="rnd">
              <a:solidFill>
                <a:srgbClr val="FF00FF"/>
              </a:solidFill>
              <a:prstDash val="sysDot"/>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22" name="文本框 222212"/>
            <p:cNvSpPr txBox="1">
              <a:spLocks noChangeArrowheads="1"/>
            </p:cNvSpPr>
            <p:nvPr/>
          </p:nvSpPr>
          <p:spPr bwMode="auto">
            <a:xfrm>
              <a:off x="0" y="36"/>
              <a:ext cx="313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endParaRPr>
            </a:p>
          </p:txBody>
        </p:sp>
      </p:grpSp>
      <p:grpSp>
        <p:nvGrpSpPr>
          <p:cNvPr id="3" name="组合 80"/>
          <p:cNvGrpSpPr/>
          <p:nvPr/>
        </p:nvGrpSpPr>
        <p:grpSpPr bwMode="auto">
          <a:xfrm>
            <a:off x="1903413" y="2668588"/>
            <a:ext cx="1447800" cy="762000"/>
            <a:chOff x="0" y="0"/>
            <a:chExt cx="912" cy="480"/>
          </a:xfrm>
        </p:grpSpPr>
        <p:sp>
          <p:nvSpPr>
            <p:cNvPr id="188518" name="矩形 222214"/>
            <p:cNvSpPr>
              <a:spLocks noChangeArrowheads="1"/>
            </p:cNvSpPr>
            <p:nvPr/>
          </p:nvSpPr>
          <p:spPr bwMode="auto">
            <a:xfrm>
              <a:off x="0" y="0"/>
              <a:ext cx="768" cy="480"/>
            </a:xfrm>
            <a:prstGeom prst="rect">
              <a:avLst/>
            </a:prstGeom>
            <a:solidFill>
              <a:schemeClr val="folHlink"/>
            </a:solidFill>
            <a:ln w="38100">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19" name="文本框 222215"/>
            <p:cNvSpPr txBox="1">
              <a:spLocks noChangeArrowheads="1"/>
            </p:cNvSpPr>
            <p:nvPr/>
          </p:nvSpPr>
          <p:spPr bwMode="auto">
            <a:xfrm>
              <a:off x="144" y="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2"/>
                  </a:solidFill>
                  <a:latin typeface="Times New Roman" panose="02020603050405020304" pitchFamily="18" charset="0"/>
                </a:rPr>
                <a:t>Cache</a:t>
              </a:r>
              <a:endParaRPr lang="en-US" altLang="zh-CN" sz="2000" b="1">
                <a:solidFill>
                  <a:schemeClr val="bg2"/>
                </a:solidFill>
                <a:latin typeface="Times New Roman" panose="02020603050405020304" pitchFamily="18" charset="0"/>
              </a:endParaRPr>
            </a:p>
          </p:txBody>
        </p:sp>
        <p:sp>
          <p:nvSpPr>
            <p:cNvPr id="188520" name="文本框 222216"/>
            <p:cNvSpPr txBox="1">
              <a:spLocks noChangeArrowheads="1"/>
            </p:cNvSpPr>
            <p:nvPr/>
          </p:nvSpPr>
          <p:spPr bwMode="auto">
            <a:xfrm>
              <a:off x="0" y="182"/>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2"/>
                  </a:solidFill>
                  <a:latin typeface="Times New Roman" panose="02020603050405020304" pitchFamily="18" charset="0"/>
                </a:rPr>
                <a:t>替换机构</a:t>
              </a:r>
              <a:endParaRPr lang="zh-CN" altLang="en-US" sz="2000" b="1">
                <a:solidFill>
                  <a:schemeClr val="bg2"/>
                </a:solidFill>
                <a:latin typeface="Times New Roman" panose="02020603050405020304" pitchFamily="18" charset="0"/>
              </a:endParaRPr>
            </a:p>
          </p:txBody>
        </p:sp>
      </p:grpSp>
      <p:grpSp>
        <p:nvGrpSpPr>
          <p:cNvPr id="4" name="组合 84"/>
          <p:cNvGrpSpPr/>
          <p:nvPr/>
        </p:nvGrpSpPr>
        <p:grpSpPr bwMode="auto">
          <a:xfrm>
            <a:off x="3773488" y="4303713"/>
            <a:ext cx="989012" cy="762000"/>
            <a:chOff x="0" y="0"/>
            <a:chExt cx="623" cy="480"/>
          </a:xfrm>
        </p:grpSpPr>
        <p:sp>
          <p:nvSpPr>
            <p:cNvPr id="188516" name="矩形 222218"/>
            <p:cNvSpPr>
              <a:spLocks noChangeArrowheads="1"/>
            </p:cNvSpPr>
            <p:nvPr/>
          </p:nvSpPr>
          <p:spPr bwMode="auto">
            <a:xfrm>
              <a:off x="10" y="0"/>
              <a:ext cx="576" cy="480"/>
            </a:xfrm>
            <a:prstGeom prst="rect">
              <a:avLst/>
            </a:prstGeom>
            <a:solidFill>
              <a:schemeClr val="folHlink"/>
            </a:solidFill>
            <a:ln w="38100">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17" name="文本框 222219"/>
            <p:cNvSpPr txBox="1">
              <a:spLocks noChangeArrowheads="1"/>
            </p:cNvSpPr>
            <p:nvPr/>
          </p:nvSpPr>
          <p:spPr bwMode="auto">
            <a:xfrm>
              <a:off x="0" y="0"/>
              <a:ext cx="62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2"/>
                  </a:solidFill>
                  <a:latin typeface="Times New Roman" panose="02020603050405020304" pitchFamily="18" charset="0"/>
                </a:rPr>
                <a:t> </a:t>
              </a:r>
              <a:r>
                <a:rPr lang="en-US" altLang="zh-CN" sz="2000" b="1">
                  <a:solidFill>
                    <a:schemeClr val="bg2"/>
                  </a:solidFill>
                  <a:latin typeface="Times New Roman" panose="02020603050405020304" pitchFamily="18" charset="0"/>
                </a:rPr>
                <a:t>Cache </a:t>
              </a:r>
              <a:endParaRPr lang="en-US" altLang="zh-CN" sz="2000" b="1">
                <a:solidFill>
                  <a:schemeClr val="bg2"/>
                </a:solidFill>
                <a:latin typeface="Times New Roman" panose="02020603050405020304" pitchFamily="18" charset="0"/>
              </a:endParaRPr>
            </a:p>
            <a:p>
              <a:pPr eaLnBrk="1" hangingPunct="1"/>
              <a:r>
                <a:rPr lang="zh-CN" altLang="en-US" sz="2000" b="1">
                  <a:solidFill>
                    <a:schemeClr val="bg2"/>
                  </a:solidFill>
                  <a:latin typeface="Times New Roman" panose="02020603050405020304" pitchFamily="18" charset="0"/>
                </a:rPr>
                <a:t>存储体</a:t>
              </a:r>
              <a:endParaRPr lang="zh-CN" altLang="en-US" sz="2000" b="1">
                <a:solidFill>
                  <a:schemeClr val="bg2"/>
                </a:solidFill>
                <a:latin typeface="Times New Roman" panose="02020603050405020304" pitchFamily="18" charset="0"/>
              </a:endParaRPr>
            </a:p>
          </p:txBody>
        </p:sp>
      </p:grpSp>
      <p:grpSp>
        <p:nvGrpSpPr>
          <p:cNvPr id="5" name="组合 87"/>
          <p:cNvGrpSpPr/>
          <p:nvPr/>
        </p:nvGrpSpPr>
        <p:grpSpPr bwMode="auto">
          <a:xfrm>
            <a:off x="6592888" y="2527300"/>
            <a:ext cx="1370012" cy="1020763"/>
            <a:chOff x="0" y="0"/>
            <a:chExt cx="863" cy="643"/>
          </a:xfrm>
        </p:grpSpPr>
        <p:sp>
          <p:nvSpPr>
            <p:cNvPr id="188514" name="文本框 222221"/>
            <p:cNvSpPr txBox="1">
              <a:spLocks noChangeArrowheads="1"/>
            </p:cNvSpPr>
            <p:nvPr/>
          </p:nvSpPr>
          <p:spPr bwMode="auto">
            <a:xfrm>
              <a:off x="0" y="9"/>
              <a:ext cx="863" cy="63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2"/>
                  </a:solidFill>
                  <a:latin typeface="Times New Roman" panose="02020603050405020304" pitchFamily="18" charset="0"/>
                </a:rPr>
                <a:t>主存</a:t>
              </a:r>
              <a:r>
                <a:rPr lang="en-US" altLang="zh-CN" sz="2000" b="1">
                  <a:solidFill>
                    <a:schemeClr val="bg2"/>
                  </a:solidFill>
                  <a:latin typeface="Times New Roman" panose="02020603050405020304" pitchFamily="18" charset="0"/>
                </a:rPr>
                <a:t>Cache</a:t>
              </a:r>
              <a:endParaRPr lang="en-US" altLang="zh-CN" sz="2000" b="1">
                <a:solidFill>
                  <a:schemeClr val="bg2"/>
                </a:solidFill>
                <a:latin typeface="Times New Roman" panose="02020603050405020304" pitchFamily="18" charset="0"/>
              </a:endParaRPr>
            </a:p>
            <a:p>
              <a:pPr eaLnBrk="1" hangingPunct="1"/>
              <a:r>
                <a:rPr lang="en-US" altLang="zh-CN" sz="2000" b="1">
                  <a:solidFill>
                    <a:schemeClr val="bg2"/>
                  </a:solidFill>
                  <a:latin typeface="Times New Roman" panose="02020603050405020304" pitchFamily="18" charset="0"/>
                </a:rPr>
                <a:t> </a:t>
              </a:r>
              <a:r>
                <a:rPr lang="zh-CN" altLang="en-US" sz="2000" b="1">
                  <a:solidFill>
                    <a:schemeClr val="bg2"/>
                  </a:solidFill>
                  <a:latin typeface="Times New Roman" panose="02020603050405020304" pitchFamily="18" charset="0"/>
                </a:rPr>
                <a:t>地址映象</a:t>
              </a:r>
              <a:endParaRPr lang="zh-CN" altLang="en-US" sz="2000" b="1">
                <a:solidFill>
                  <a:schemeClr val="bg2"/>
                </a:solidFill>
                <a:latin typeface="Times New Roman" panose="02020603050405020304" pitchFamily="18" charset="0"/>
              </a:endParaRPr>
            </a:p>
            <a:p>
              <a:pPr eaLnBrk="1" hangingPunct="1"/>
              <a:r>
                <a:rPr lang="zh-CN" altLang="en-US" sz="2000" b="1">
                  <a:solidFill>
                    <a:schemeClr val="bg2"/>
                  </a:solidFill>
                  <a:latin typeface="Times New Roman" panose="02020603050405020304" pitchFamily="18" charset="0"/>
                </a:rPr>
                <a:t> 变换机构 </a:t>
              </a:r>
              <a:endParaRPr lang="zh-CN" altLang="en-US" sz="2000" b="1">
                <a:solidFill>
                  <a:schemeClr val="bg2"/>
                </a:solidFill>
                <a:latin typeface="Times New Roman" panose="02020603050405020304" pitchFamily="18" charset="0"/>
              </a:endParaRPr>
            </a:p>
          </p:txBody>
        </p:sp>
        <p:sp>
          <p:nvSpPr>
            <p:cNvPr id="188515" name="矩形 222222"/>
            <p:cNvSpPr>
              <a:spLocks noChangeArrowheads="1"/>
            </p:cNvSpPr>
            <p:nvPr/>
          </p:nvSpPr>
          <p:spPr bwMode="auto">
            <a:xfrm>
              <a:off x="10" y="0"/>
              <a:ext cx="80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b="1">
                <a:solidFill>
                  <a:schemeClr val="bg2"/>
                </a:solidFill>
                <a:latin typeface="Times New Roman" panose="02020603050405020304" pitchFamily="18" charset="0"/>
              </a:endParaRPr>
            </a:p>
          </p:txBody>
        </p:sp>
      </p:grpSp>
      <p:sp>
        <p:nvSpPr>
          <p:cNvPr id="91" name="直接连接符 90"/>
          <p:cNvSpPr>
            <a:spLocks noChangeShapeType="1"/>
          </p:cNvSpPr>
          <p:nvPr/>
        </p:nvSpPr>
        <p:spPr bwMode="auto">
          <a:xfrm>
            <a:off x="900113" y="1455738"/>
            <a:ext cx="6192837" cy="0"/>
          </a:xfrm>
          <a:prstGeom prst="line">
            <a:avLst/>
          </a:prstGeom>
          <a:noFill/>
          <a:ln w="635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 name="矩形 91"/>
          <p:cNvSpPr>
            <a:spLocks noChangeArrowheads="1"/>
          </p:cNvSpPr>
          <p:nvPr/>
        </p:nvSpPr>
        <p:spPr bwMode="auto">
          <a:xfrm>
            <a:off x="6659563" y="1743075"/>
            <a:ext cx="2413000" cy="431800"/>
          </a:xfrm>
          <a:prstGeom prst="rect">
            <a:avLst/>
          </a:prstGeom>
          <a:solidFill>
            <a:srgbClr val="FF00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 name="组合 92"/>
          <p:cNvGrpSpPr/>
          <p:nvPr/>
        </p:nvGrpSpPr>
        <p:grpSpPr bwMode="auto">
          <a:xfrm>
            <a:off x="6588125" y="2174875"/>
            <a:ext cx="1800225" cy="2305050"/>
            <a:chOff x="0" y="0"/>
            <a:chExt cx="1134" cy="1452"/>
          </a:xfrm>
        </p:grpSpPr>
        <p:sp>
          <p:nvSpPr>
            <p:cNvPr id="188512" name="直接连接符 222226"/>
            <p:cNvSpPr>
              <a:spLocks noChangeShapeType="1"/>
            </p:cNvSpPr>
            <p:nvPr/>
          </p:nvSpPr>
          <p:spPr bwMode="auto">
            <a:xfrm>
              <a:off x="1134" y="0"/>
              <a:ext cx="0" cy="1452"/>
            </a:xfrm>
            <a:prstGeom prst="line">
              <a:avLst/>
            </a:prstGeom>
            <a:noFill/>
            <a:ln w="730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513" name="矩形 222227"/>
            <p:cNvSpPr>
              <a:spLocks noChangeArrowheads="1"/>
            </p:cNvSpPr>
            <p:nvPr/>
          </p:nvSpPr>
          <p:spPr bwMode="auto">
            <a:xfrm>
              <a:off x="0" y="227"/>
              <a:ext cx="862" cy="635"/>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96" name="矩形 95"/>
          <p:cNvSpPr>
            <a:spLocks noChangeArrowheads="1"/>
          </p:cNvSpPr>
          <p:nvPr/>
        </p:nvSpPr>
        <p:spPr bwMode="auto">
          <a:xfrm>
            <a:off x="6877050" y="4479925"/>
            <a:ext cx="2159000" cy="431800"/>
          </a:xfrm>
          <a:prstGeom prst="rect">
            <a:avLst/>
          </a:prstGeom>
          <a:solidFill>
            <a:srgbClr val="FF0000">
              <a:alpha val="1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 name="直接连接符 96"/>
          <p:cNvSpPr>
            <a:spLocks noChangeShapeType="1"/>
          </p:cNvSpPr>
          <p:nvPr/>
        </p:nvSpPr>
        <p:spPr bwMode="auto">
          <a:xfrm flipH="1">
            <a:off x="4716463" y="4695825"/>
            <a:ext cx="2160587" cy="0"/>
          </a:xfrm>
          <a:prstGeom prst="line">
            <a:avLst/>
          </a:prstGeom>
          <a:noFill/>
          <a:ln w="857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 name="矩形 97"/>
          <p:cNvSpPr>
            <a:spLocks noChangeArrowheads="1"/>
          </p:cNvSpPr>
          <p:nvPr/>
        </p:nvSpPr>
        <p:spPr bwMode="auto">
          <a:xfrm>
            <a:off x="3779838" y="4264025"/>
            <a:ext cx="936625" cy="792163"/>
          </a:xfrm>
          <a:prstGeom prst="rect">
            <a:avLst/>
          </a:prstGeom>
          <a:solidFill>
            <a:srgbClr val="FF0000">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 name="组合 98"/>
          <p:cNvGrpSpPr/>
          <p:nvPr/>
        </p:nvGrpSpPr>
        <p:grpSpPr bwMode="auto">
          <a:xfrm>
            <a:off x="152400" y="755650"/>
            <a:ext cx="8918575" cy="5453063"/>
            <a:chOff x="0" y="0"/>
            <a:chExt cx="5618" cy="3435"/>
          </a:xfrm>
        </p:grpSpPr>
        <p:grpSp>
          <p:nvGrpSpPr>
            <p:cNvPr id="188447" name="组合 222232"/>
            <p:cNvGrpSpPr/>
            <p:nvPr/>
          </p:nvGrpSpPr>
          <p:grpSpPr bwMode="auto">
            <a:xfrm>
              <a:off x="0" y="0"/>
              <a:ext cx="5612" cy="3435"/>
              <a:chOff x="0" y="0"/>
              <a:chExt cx="5612" cy="3435"/>
            </a:xfrm>
          </p:grpSpPr>
          <p:grpSp>
            <p:nvGrpSpPr>
              <p:cNvPr id="188449" name="组合 222233"/>
              <p:cNvGrpSpPr/>
              <p:nvPr/>
            </p:nvGrpSpPr>
            <p:grpSpPr bwMode="auto">
              <a:xfrm>
                <a:off x="0" y="0"/>
                <a:ext cx="5612" cy="3435"/>
                <a:chOff x="0" y="0"/>
                <a:chExt cx="5612" cy="3435"/>
              </a:xfrm>
            </p:grpSpPr>
            <p:grpSp>
              <p:nvGrpSpPr>
                <p:cNvPr id="188451" name="组合 222234"/>
                <p:cNvGrpSpPr/>
                <p:nvPr/>
              </p:nvGrpSpPr>
              <p:grpSpPr bwMode="auto">
                <a:xfrm>
                  <a:off x="0" y="0"/>
                  <a:ext cx="5612" cy="3435"/>
                  <a:chOff x="0" y="0"/>
                  <a:chExt cx="5612" cy="3435"/>
                </a:xfrm>
              </p:grpSpPr>
              <p:grpSp>
                <p:nvGrpSpPr>
                  <p:cNvPr id="188453" name="组合 222235"/>
                  <p:cNvGrpSpPr/>
                  <p:nvPr/>
                </p:nvGrpSpPr>
                <p:grpSpPr bwMode="auto">
                  <a:xfrm>
                    <a:off x="0" y="0"/>
                    <a:ext cx="5612" cy="3435"/>
                    <a:chOff x="0" y="0"/>
                    <a:chExt cx="5612" cy="3435"/>
                  </a:xfrm>
                </p:grpSpPr>
                <p:sp>
                  <p:nvSpPr>
                    <p:cNvPr id="188455" name="左右箭头 222236"/>
                    <p:cNvSpPr>
                      <a:spLocks noChangeArrowheads="1"/>
                    </p:cNvSpPr>
                    <p:nvPr/>
                  </p:nvSpPr>
                  <p:spPr bwMode="auto">
                    <a:xfrm>
                      <a:off x="0" y="3099"/>
                      <a:ext cx="5040" cy="288"/>
                    </a:xfrm>
                    <a:prstGeom prst="leftRightArrow">
                      <a:avLst>
                        <a:gd name="adj1" fmla="val 75000"/>
                        <a:gd name="adj2" fmla="val 90255"/>
                      </a:avLst>
                    </a:prstGeom>
                    <a:solidFill>
                      <a:srgbClr val="008000">
                        <a:alpha val="23137"/>
                      </a:srgbClr>
                    </a:solidFill>
                    <a:ln w="38100">
                      <a:solidFill>
                        <a:srgbClr val="FF00FF"/>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56" name="文本框 222237"/>
                    <p:cNvSpPr txBox="1">
                      <a:spLocks noChangeArrowheads="1"/>
                    </p:cNvSpPr>
                    <p:nvPr/>
                  </p:nvSpPr>
                  <p:spPr bwMode="auto">
                    <a:xfrm>
                      <a:off x="2184" y="3099"/>
                      <a:ext cx="9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00FF"/>
                          </a:solidFill>
                          <a:latin typeface="Times New Roman" panose="02020603050405020304" pitchFamily="18" charset="0"/>
                        </a:rPr>
                        <a:t>数据总线</a:t>
                      </a:r>
                      <a:endParaRPr lang="zh-CN" altLang="en-US" sz="2200" b="1">
                        <a:solidFill>
                          <a:srgbClr val="0000FF"/>
                        </a:solidFill>
                        <a:latin typeface="Times New Roman" panose="02020603050405020304" pitchFamily="18" charset="0"/>
                      </a:endParaRPr>
                    </a:p>
                  </p:txBody>
                </p:sp>
                <p:sp>
                  <p:nvSpPr>
                    <p:cNvPr id="188457" name="文本框 222238"/>
                    <p:cNvSpPr txBox="1">
                      <a:spLocks noChangeArrowheads="1"/>
                    </p:cNvSpPr>
                    <p:nvPr/>
                  </p:nvSpPr>
                  <p:spPr bwMode="auto">
                    <a:xfrm>
                      <a:off x="1247" y="1205"/>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Cache</a:t>
                      </a:r>
                      <a:endParaRPr lang="en-US" altLang="zh-CN" sz="2000" b="1">
                        <a:latin typeface="Times New Roman" panose="02020603050405020304" pitchFamily="18" charset="0"/>
                      </a:endParaRPr>
                    </a:p>
                  </p:txBody>
                </p:sp>
                <p:sp>
                  <p:nvSpPr>
                    <p:cNvPr id="188458" name="文本框 222239"/>
                    <p:cNvSpPr txBox="1">
                      <a:spLocks noChangeArrowheads="1"/>
                    </p:cNvSpPr>
                    <p:nvPr/>
                  </p:nvSpPr>
                  <p:spPr bwMode="auto">
                    <a:xfrm>
                      <a:off x="1103" y="138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替换机构</a:t>
                      </a:r>
                      <a:endParaRPr lang="zh-CN" altLang="en-US" sz="2000" b="1">
                        <a:latin typeface="Times New Roman" panose="02020603050405020304" pitchFamily="18" charset="0"/>
                      </a:endParaRPr>
                    </a:p>
                  </p:txBody>
                </p:sp>
                <p:sp>
                  <p:nvSpPr>
                    <p:cNvPr id="188459" name="矩形 222240"/>
                    <p:cNvSpPr>
                      <a:spLocks noChangeArrowheads="1"/>
                    </p:cNvSpPr>
                    <p:nvPr/>
                  </p:nvSpPr>
                  <p:spPr bwMode="auto">
                    <a:xfrm>
                      <a:off x="1103" y="1205"/>
                      <a:ext cx="768"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88460" name="组合 222241"/>
                    <p:cNvGrpSpPr/>
                    <p:nvPr/>
                  </p:nvGrpSpPr>
                  <p:grpSpPr bwMode="auto">
                    <a:xfrm>
                      <a:off x="2111" y="1131"/>
                      <a:ext cx="816" cy="624"/>
                      <a:chOff x="0" y="0"/>
                      <a:chExt cx="816" cy="624"/>
                    </a:xfrm>
                  </p:grpSpPr>
                  <p:sp>
                    <p:nvSpPr>
                      <p:cNvPr id="188510" name="菱形 222242"/>
                      <p:cNvSpPr>
                        <a:spLocks noChangeArrowheads="1"/>
                      </p:cNvSpPr>
                      <p:nvPr/>
                    </p:nvSpPr>
                    <p:spPr bwMode="auto">
                      <a:xfrm>
                        <a:off x="0" y="0"/>
                        <a:ext cx="816" cy="624"/>
                      </a:xfrm>
                      <a:prstGeom prst="diamond">
                        <a:avLst/>
                      </a:prstGeom>
                      <a:solidFill>
                        <a:srgbClr val="3366FF">
                          <a:alpha val="16078"/>
                        </a:srgbClr>
                      </a:solidFill>
                      <a:ln w="38100">
                        <a:solidFill>
                          <a:srgbClr val="008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11" name="文本框 222243"/>
                      <p:cNvSpPr txBox="1">
                        <a:spLocks noChangeArrowheads="1"/>
                      </p:cNvSpPr>
                      <p:nvPr/>
                    </p:nvSpPr>
                    <p:spPr bwMode="auto">
                      <a:xfrm>
                        <a:off x="56" y="192"/>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可装进？</a:t>
                        </a:r>
                        <a:endParaRPr lang="zh-CN" altLang="en-US" sz="2000" b="1">
                          <a:latin typeface="Times New Roman" panose="02020603050405020304" pitchFamily="18" charset="0"/>
                        </a:endParaRPr>
                      </a:p>
                    </p:txBody>
                  </p:sp>
                </p:grpSp>
                <p:grpSp>
                  <p:nvGrpSpPr>
                    <p:cNvPr id="188461" name="组合 222244"/>
                    <p:cNvGrpSpPr/>
                    <p:nvPr/>
                  </p:nvGrpSpPr>
                  <p:grpSpPr bwMode="auto">
                    <a:xfrm>
                      <a:off x="3167" y="1204"/>
                      <a:ext cx="684" cy="480"/>
                      <a:chOff x="0" y="0"/>
                      <a:chExt cx="684" cy="480"/>
                    </a:xfrm>
                  </p:grpSpPr>
                  <p:sp>
                    <p:nvSpPr>
                      <p:cNvPr id="188508" name="菱形 222245"/>
                      <p:cNvSpPr>
                        <a:spLocks noChangeArrowheads="1"/>
                      </p:cNvSpPr>
                      <p:nvPr/>
                    </p:nvSpPr>
                    <p:spPr bwMode="auto">
                      <a:xfrm>
                        <a:off x="0" y="0"/>
                        <a:ext cx="672" cy="480"/>
                      </a:xfrm>
                      <a:prstGeom prst="diamond">
                        <a:avLst/>
                      </a:prstGeom>
                      <a:solidFill>
                        <a:srgbClr val="3366FF">
                          <a:alpha val="21960"/>
                        </a:srgbClr>
                      </a:solidFill>
                      <a:ln w="38100">
                        <a:solidFill>
                          <a:srgbClr val="008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09" name="文本框 222246"/>
                      <p:cNvSpPr txBox="1">
                        <a:spLocks noChangeArrowheads="1"/>
                      </p:cNvSpPr>
                      <p:nvPr/>
                    </p:nvSpPr>
                    <p:spPr bwMode="auto">
                      <a:xfrm>
                        <a:off x="8" y="13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  命中？</a:t>
                        </a:r>
                        <a:endParaRPr lang="zh-CN" altLang="en-US" sz="2000" b="1">
                          <a:latin typeface="Times New Roman" panose="02020603050405020304" pitchFamily="18" charset="0"/>
                        </a:endParaRPr>
                      </a:p>
                    </p:txBody>
                  </p:sp>
                </p:grpSp>
                <p:sp>
                  <p:nvSpPr>
                    <p:cNvPr id="188462" name="文本框 222247"/>
                    <p:cNvSpPr txBox="1">
                      <a:spLocks noChangeArrowheads="1"/>
                    </p:cNvSpPr>
                    <p:nvPr/>
                  </p:nvSpPr>
                  <p:spPr bwMode="auto">
                    <a:xfrm>
                      <a:off x="4079" y="1140"/>
                      <a:ext cx="86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a:t>
                      </a:r>
                      <a:r>
                        <a:rPr lang="en-US" altLang="zh-CN" sz="2000" b="1">
                          <a:latin typeface="Times New Roman" panose="02020603050405020304" pitchFamily="18" charset="0"/>
                        </a:rPr>
                        <a:t>Cache</a:t>
                      </a:r>
                      <a:endParaRPr lang="en-US" altLang="zh-CN" sz="2000" b="1">
                        <a:latin typeface="Times New Roman" panose="02020603050405020304" pitchFamily="18" charset="0"/>
                      </a:endParaRPr>
                    </a:p>
                    <a:p>
                      <a:pPr eaLnBrk="1" hangingPunct="1"/>
                      <a:r>
                        <a:rPr lang="en-US" altLang="zh-CN" sz="2000" b="1">
                          <a:latin typeface="Times New Roman" panose="02020603050405020304" pitchFamily="18" charset="0"/>
                        </a:rPr>
                        <a:t> </a:t>
                      </a:r>
                      <a:r>
                        <a:rPr lang="zh-CN" altLang="en-US" sz="2000" b="1">
                          <a:latin typeface="Times New Roman" panose="02020603050405020304" pitchFamily="18" charset="0"/>
                        </a:rPr>
                        <a:t>地址映象</a:t>
                      </a:r>
                      <a:endParaRPr lang="zh-CN" altLang="en-US" sz="2000" b="1">
                        <a:latin typeface="Times New Roman" panose="02020603050405020304" pitchFamily="18" charset="0"/>
                      </a:endParaRPr>
                    </a:p>
                    <a:p>
                      <a:pPr eaLnBrk="1" hangingPunct="1"/>
                      <a:r>
                        <a:rPr lang="zh-CN" altLang="en-US" sz="2000" b="1">
                          <a:latin typeface="Times New Roman" panose="02020603050405020304" pitchFamily="18" charset="0"/>
                        </a:rPr>
                        <a:t> 变换机构 </a:t>
                      </a:r>
                      <a:endParaRPr lang="zh-CN" altLang="en-US" sz="2000" b="1">
                        <a:latin typeface="Times New Roman" panose="02020603050405020304" pitchFamily="18" charset="0"/>
                      </a:endParaRPr>
                    </a:p>
                  </p:txBody>
                </p:sp>
                <p:sp>
                  <p:nvSpPr>
                    <p:cNvPr id="188463" name="矩形 222248"/>
                    <p:cNvSpPr>
                      <a:spLocks noChangeArrowheads="1"/>
                    </p:cNvSpPr>
                    <p:nvPr/>
                  </p:nvSpPr>
                  <p:spPr bwMode="auto">
                    <a:xfrm>
                      <a:off x="4089" y="1131"/>
                      <a:ext cx="806" cy="61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64" name="直接连接符 222249"/>
                    <p:cNvSpPr>
                      <a:spLocks noChangeShapeType="1"/>
                    </p:cNvSpPr>
                    <p:nvPr/>
                  </p:nvSpPr>
                  <p:spPr bwMode="auto">
                    <a:xfrm flipH="1">
                      <a:off x="1871" y="1445"/>
                      <a:ext cx="240"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65" name="直接连接符 222250"/>
                    <p:cNvSpPr>
                      <a:spLocks noChangeShapeType="1"/>
                    </p:cNvSpPr>
                    <p:nvPr/>
                  </p:nvSpPr>
                  <p:spPr bwMode="auto">
                    <a:xfrm flipH="1">
                      <a:off x="2927" y="1445"/>
                      <a:ext cx="240"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66" name="直接连接符 222251"/>
                    <p:cNvSpPr>
                      <a:spLocks noChangeShapeType="1"/>
                    </p:cNvSpPr>
                    <p:nvPr/>
                  </p:nvSpPr>
                  <p:spPr bwMode="auto">
                    <a:xfrm flipH="1">
                      <a:off x="3839" y="1445"/>
                      <a:ext cx="240"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8467" name="组合 222252"/>
                    <p:cNvGrpSpPr/>
                    <p:nvPr/>
                  </p:nvGrpSpPr>
                  <p:grpSpPr bwMode="auto">
                    <a:xfrm>
                      <a:off x="240" y="603"/>
                      <a:ext cx="346" cy="2160"/>
                      <a:chOff x="0" y="0"/>
                      <a:chExt cx="346" cy="2160"/>
                    </a:xfrm>
                  </p:grpSpPr>
                  <p:sp>
                    <p:nvSpPr>
                      <p:cNvPr id="188506" name="矩形 222253"/>
                      <p:cNvSpPr>
                        <a:spLocks noChangeArrowheads="1"/>
                      </p:cNvSpPr>
                      <p:nvPr/>
                    </p:nvSpPr>
                    <p:spPr bwMode="auto">
                      <a:xfrm>
                        <a:off x="55" y="0"/>
                        <a:ext cx="288" cy="21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07" name="文本框 222254"/>
                      <p:cNvSpPr txBox="1">
                        <a:spLocks noChangeArrowheads="1"/>
                      </p:cNvSpPr>
                      <p:nvPr/>
                    </p:nvSpPr>
                    <p:spPr bwMode="auto">
                      <a:xfrm>
                        <a:off x="0" y="643"/>
                        <a:ext cx="346"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主    存</a:t>
                        </a:r>
                        <a:endParaRPr lang="zh-CN" altLang="en-US" b="1">
                          <a:latin typeface="Times New Roman" panose="02020603050405020304" pitchFamily="18" charset="0"/>
                        </a:endParaRPr>
                      </a:p>
                    </p:txBody>
                  </p:sp>
                </p:grpSp>
                <p:sp>
                  <p:nvSpPr>
                    <p:cNvPr id="188468" name="文本框 222255"/>
                    <p:cNvSpPr txBox="1">
                      <a:spLocks noChangeArrowheads="1"/>
                    </p:cNvSpPr>
                    <p:nvPr/>
                  </p:nvSpPr>
                  <p:spPr bwMode="auto">
                    <a:xfrm>
                      <a:off x="553" y="843"/>
                      <a:ext cx="59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访问主</a:t>
                      </a:r>
                      <a:endParaRPr lang="zh-CN" altLang="en-US" sz="2000" b="1">
                        <a:latin typeface="Times New Roman" panose="02020603050405020304" pitchFamily="18" charset="0"/>
                      </a:endParaRPr>
                    </a:p>
                    <a:p>
                      <a:pPr eaLnBrk="1" hangingPunct="1"/>
                      <a:r>
                        <a:rPr lang="zh-CN" altLang="en-US" sz="2000" b="1">
                          <a:latin typeface="Times New Roman" panose="02020603050405020304" pitchFamily="18" charset="0"/>
                        </a:rPr>
                        <a:t>存替换</a:t>
                      </a:r>
                      <a:endParaRPr lang="zh-CN" altLang="en-US" sz="2000" b="1">
                        <a:latin typeface="Times New Roman" panose="02020603050405020304" pitchFamily="18" charset="0"/>
                      </a:endParaRPr>
                    </a:p>
                    <a:p>
                      <a:pPr eaLnBrk="1" hangingPunct="1"/>
                      <a:r>
                        <a:rPr lang="en-US" altLang="zh-CN" sz="2000" b="1">
                          <a:latin typeface="Times New Roman" panose="02020603050405020304" pitchFamily="18" charset="0"/>
                        </a:rPr>
                        <a:t>Cache</a:t>
                      </a:r>
                      <a:endParaRPr lang="en-US" altLang="zh-CN" sz="2000" b="1">
                        <a:latin typeface="Times New Roman" panose="02020603050405020304" pitchFamily="18" charset="0"/>
                      </a:endParaRPr>
                    </a:p>
                  </p:txBody>
                </p:sp>
                <p:sp>
                  <p:nvSpPr>
                    <p:cNvPr id="188469" name="直接连接符 222256"/>
                    <p:cNvSpPr>
                      <a:spLocks noChangeShapeType="1"/>
                    </p:cNvSpPr>
                    <p:nvPr/>
                  </p:nvSpPr>
                  <p:spPr bwMode="auto">
                    <a:xfrm flipH="1">
                      <a:off x="576" y="1467"/>
                      <a:ext cx="528" cy="0"/>
                    </a:xfrm>
                    <a:prstGeom prst="line">
                      <a:avLst/>
                    </a:prstGeom>
                    <a:noFill/>
                    <a:ln w="38100">
                      <a:solidFill>
                        <a:schemeClr val="tx1"/>
                      </a:solidFill>
                      <a:prstDash val="dash"/>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70" name="任意多边形 222257"/>
                    <p:cNvSpPr>
                      <a:spLocks noChangeArrowheads="1"/>
                    </p:cNvSpPr>
                    <p:nvPr/>
                  </p:nvSpPr>
                  <p:spPr bwMode="auto">
                    <a:xfrm>
                      <a:off x="590" y="1755"/>
                      <a:ext cx="1927" cy="288"/>
                    </a:xfrm>
                    <a:custGeom>
                      <a:avLst/>
                      <a:gdLst>
                        <a:gd name="T0" fmla="*/ 1997 w 1920"/>
                        <a:gd name="T1" fmla="*/ 0 h 288"/>
                        <a:gd name="T2" fmla="*/ 1997 w 1920"/>
                        <a:gd name="T3" fmla="*/ 288 h 288"/>
                        <a:gd name="T4" fmla="*/ 0 w 1920"/>
                        <a:gd name="T5" fmla="*/ 288 h 288"/>
                        <a:gd name="T6" fmla="*/ 0 60000 65536"/>
                        <a:gd name="T7" fmla="*/ 0 60000 65536"/>
                        <a:gd name="T8" fmla="*/ 0 60000 65536"/>
                        <a:gd name="T9" fmla="*/ 0 w 1920"/>
                        <a:gd name="T10" fmla="*/ 0 h 288"/>
                        <a:gd name="T11" fmla="*/ 1920 w 1920"/>
                        <a:gd name="T12" fmla="*/ 288 h 288"/>
                      </a:gdLst>
                      <a:ahLst/>
                      <a:cxnLst>
                        <a:cxn ang="T6">
                          <a:pos x="T0" y="T1"/>
                        </a:cxn>
                        <a:cxn ang="T7">
                          <a:pos x="T2" y="T3"/>
                        </a:cxn>
                        <a:cxn ang="T8">
                          <a:pos x="T4" y="T5"/>
                        </a:cxn>
                      </a:cxnLst>
                      <a:rect l="T9" t="T10" r="T11" b="T12"/>
                      <a:pathLst>
                        <a:path w="1920" h="288">
                          <a:moveTo>
                            <a:pt x="1920" y="0"/>
                          </a:moveTo>
                          <a:lnTo>
                            <a:pt x="1920" y="288"/>
                          </a:lnTo>
                          <a:lnTo>
                            <a:pt x="0" y="288"/>
                          </a:lnTo>
                        </a:path>
                      </a:pathLst>
                    </a:custGeom>
                    <a:noFill/>
                    <a:ln w="38100">
                      <a:solidFill>
                        <a:schemeClr val="tx1"/>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88471" name="组合 222258"/>
                    <p:cNvGrpSpPr/>
                    <p:nvPr/>
                  </p:nvGrpSpPr>
                  <p:grpSpPr bwMode="auto">
                    <a:xfrm>
                      <a:off x="2281" y="2235"/>
                      <a:ext cx="623" cy="480"/>
                      <a:chOff x="0" y="0"/>
                      <a:chExt cx="623" cy="480"/>
                    </a:xfrm>
                  </p:grpSpPr>
                  <p:sp>
                    <p:nvSpPr>
                      <p:cNvPr id="188504" name="文本框 222259"/>
                      <p:cNvSpPr txBox="1">
                        <a:spLocks noChangeArrowheads="1"/>
                      </p:cNvSpPr>
                      <p:nvPr/>
                    </p:nvSpPr>
                    <p:spPr bwMode="auto">
                      <a:xfrm>
                        <a:off x="0" y="9"/>
                        <a:ext cx="62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 </a:t>
                        </a:r>
                        <a:r>
                          <a:rPr lang="en-US" altLang="zh-CN" sz="2000" b="1">
                            <a:latin typeface="Times New Roman" panose="02020603050405020304" pitchFamily="18" charset="0"/>
                          </a:rPr>
                          <a:t>Cache </a:t>
                        </a:r>
                        <a:endParaRPr lang="en-US" altLang="zh-CN" sz="2000" b="1">
                          <a:latin typeface="Times New Roman" panose="02020603050405020304" pitchFamily="18" charset="0"/>
                        </a:endParaRPr>
                      </a:p>
                      <a:p>
                        <a:pPr eaLnBrk="1" hangingPunct="1"/>
                        <a:r>
                          <a:rPr lang="zh-CN" altLang="en-US" sz="2000" b="1">
                            <a:latin typeface="Times New Roman" panose="02020603050405020304" pitchFamily="18" charset="0"/>
                          </a:rPr>
                          <a:t>存储体</a:t>
                        </a:r>
                        <a:endParaRPr lang="zh-CN" altLang="en-US" sz="2000" b="1">
                          <a:latin typeface="Times New Roman" panose="02020603050405020304" pitchFamily="18" charset="0"/>
                        </a:endParaRPr>
                      </a:p>
                    </p:txBody>
                  </p:sp>
                  <p:sp>
                    <p:nvSpPr>
                      <p:cNvPr id="188505" name="矩形 222260"/>
                      <p:cNvSpPr>
                        <a:spLocks noChangeArrowheads="1"/>
                      </p:cNvSpPr>
                      <p:nvPr/>
                    </p:nvSpPr>
                    <p:spPr bwMode="auto">
                      <a:xfrm>
                        <a:off x="10" y="0"/>
                        <a:ext cx="576" cy="48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88472" name="组合 222261"/>
                    <p:cNvGrpSpPr/>
                    <p:nvPr/>
                  </p:nvGrpSpPr>
                  <p:grpSpPr bwMode="auto">
                    <a:xfrm>
                      <a:off x="4224" y="2331"/>
                      <a:ext cx="1388" cy="288"/>
                      <a:chOff x="0" y="0"/>
                      <a:chExt cx="1388" cy="288"/>
                    </a:xfrm>
                  </p:grpSpPr>
                  <p:sp>
                    <p:nvSpPr>
                      <p:cNvPr id="188500" name="矩形 222262"/>
                      <p:cNvSpPr>
                        <a:spLocks noChangeArrowheads="1"/>
                      </p:cNvSpPr>
                      <p:nvPr/>
                    </p:nvSpPr>
                    <p:spPr bwMode="auto">
                      <a:xfrm>
                        <a:off x="0" y="0"/>
                        <a:ext cx="52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501" name="文本框 222263"/>
                      <p:cNvSpPr txBox="1">
                        <a:spLocks noChangeArrowheads="1"/>
                      </p:cNvSpPr>
                      <p:nvPr/>
                    </p:nvSpPr>
                    <p:spPr bwMode="auto">
                      <a:xfrm>
                        <a:off x="42" y="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块号</a:t>
                        </a:r>
                        <a:endParaRPr lang="zh-CN" altLang="en-US" sz="2000" b="1">
                          <a:latin typeface="Times New Roman" panose="02020603050405020304" pitchFamily="18" charset="0"/>
                        </a:endParaRPr>
                      </a:p>
                    </p:txBody>
                  </p:sp>
                  <p:sp>
                    <p:nvSpPr>
                      <p:cNvPr id="188502" name="文本框 222264"/>
                      <p:cNvSpPr txBox="1">
                        <a:spLocks noChangeArrowheads="1"/>
                      </p:cNvSpPr>
                      <p:nvPr/>
                    </p:nvSpPr>
                    <p:spPr bwMode="auto">
                      <a:xfrm>
                        <a:off x="564" y="9"/>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块内地址</a:t>
                        </a:r>
                        <a:endParaRPr lang="zh-CN" altLang="en-US" sz="2000" b="1">
                          <a:latin typeface="Times New Roman" panose="02020603050405020304" pitchFamily="18" charset="0"/>
                        </a:endParaRPr>
                      </a:p>
                    </p:txBody>
                  </p:sp>
                  <p:sp>
                    <p:nvSpPr>
                      <p:cNvPr id="188503" name="矩形 222265"/>
                      <p:cNvSpPr>
                        <a:spLocks noChangeArrowheads="1"/>
                      </p:cNvSpPr>
                      <p:nvPr/>
                    </p:nvSpPr>
                    <p:spPr bwMode="auto">
                      <a:xfrm>
                        <a:off x="524" y="0"/>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8473" name="直接连接符 222266"/>
                    <p:cNvSpPr>
                      <a:spLocks noChangeShapeType="1"/>
                    </p:cNvSpPr>
                    <p:nvPr/>
                  </p:nvSpPr>
                  <p:spPr bwMode="auto">
                    <a:xfrm>
                      <a:off x="4464" y="1755"/>
                      <a:ext cx="0" cy="576"/>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74" name="任意多边形 222267"/>
                    <p:cNvSpPr>
                      <a:spLocks noChangeArrowheads="1"/>
                    </p:cNvSpPr>
                    <p:nvPr/>
                  </p:nvSpPr>
                  <p:spPr bwMode="auto">
                    <a:xfrm>
                      <a:off x="3504" y="1707"/>
                      <a:ext cx="960" cy="288"/>
                    </a:xfrm>
                    <a:custGeom>
                      <a:avLst/>
                      <a:gdLst>
                        <a:gd name="T0" fmla="*/ 0 w 960"/>
                        <a:gd name="T1" fmla="*/ 0 h 288"/>
                        <a:gd name="T2" fmla="*/ 0 w 960"/>
                        <a:gd name="T3" fmla="*/ 288 h 288"/>
                        <a:gd name="T4" fmla="*/ 960 w 960"/>
                        <a:gd name="T5" fmla="*/ 288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lnTo>
                            <a:pt x="0" y="288"/>
                          </a:lnTo>
                          <a:lnTo>
                            <a:pt x="960" y="288"/>
                          </a:lnTo>
                        </a:path>
                      </a:pathLst>
                    </a:custGeom>
                    <a:noFill/>
                    <a:ln w="38100">
                      <a:solidFill>
                        <a:schemeClr val="tx1"/>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75" name="直接连接符 222268"/>
                    <p:cNvSpPr>
                      <a:spLocks noChangeShapeType="1"/>
                    </p:cNvSpPr>
                    <p:nvPr/>
                  </p:nvSpPr>
                  <p:spPr bwMode="auto">
                    <a:xfrm flipH="1">
                      <a:off x="2880" y="2475"/>
                      <a:ext cx="1338"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76" name="文本框 222269"/>
                    <p:cNvSpPr txBox="1">
                      <a:spLocks noChangeArrowheads="1"/>
                    </p:cNvSpPr>
                    <p:nvPr/>
                  </p:nvSpPr>
                  <p:spPr bwMode="auto">
                    <a:xfrm>
                      <a:off x="1056" y="217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直接通路</a:t>
                      </a:r>
                      <a:endParaRPr lang="zh-CN" altLang="en-US" sz="2000" b="1">
                        <a:latin typeface="Times New Roman" panose="02020603050405020304" pitchFamily="18" charset="0"/>
                      </a:endParaRPr>
                    </a:p>
                  </p:txBody>
                </p:sp>
                <p:sp>
                  <p:nvSpPr>
                    <p:cNvPr id="188477" name="文本框 222270"/>
                    <p:cNvSpPr txBox="1">
                      <a:spLocks noChangeArrowheads="1"/>
                    </p:cNvSpPr>
                    <p:nvPr/>
                  </p:nvSpPr>
                  <p:spPr bwMode="auto">
                    <a:xfrm>
                      <a:off x="816" y="1793"/>
                      <a:ext cx="15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访问主存装入</a:t>
                      </a:r>
                      <a:r>
                        <a:rPr lang="en-US" altLang="zh-CN" sz="2000" b="1">
                          <a:latin typeface="Times New Roman" panose="02020603050405020304" pitchFamily="18" charset="0"/>
                        </a:rPr>
                        <a:t>Cache</a:t>
                      </a:r>
                      <a:endParaRPr lang="en-US" altLang="zh-CN" sz="2000" b="1">
                        <a:latin typeface="Times New Roman" panose="02020603050405020304" pitchFamily="18" charset="0"/>
                      </a:endParaRPr>
                    </a:p>
                  </p:txBody>
                </p:sp>
                <p:sp>
                  <p:nvSpPr>
                    <p:cNvPr id="188478" name="文本框 222271"/>
                    <p:cNvSpPr txBox="1">
                      <a:spLocks noChangeArrowheads="1"/>
                    </p:cNvSpPr>
                    <p:nvPr/>
                  </p:nvSpPr>
                  <p:spPr bwMode="auto">
                    <a:xfrm>
                      <a:off x="1910" y="113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N</a:t>
                      </a:r>
                      <a:endParaRPr lang="en-US" altLang="zh-CN" b="1">
                        <a:latin typeface="Times New Roman" panose="02020603050405020304" pitchFamily="18" charset="0"/>
                      </a:endParaRPr>
                    </a:p>
                  </p:txBody>
                </p:sp>
                <p:sp>
                  <p:nvSpPr>
                    <p:cNvPr id="188479" name="文本框 222272"/>
                    <p:cNvSpPr txBox="1">
                      <a:spLocks noChangeArrowheads="1"/>
                    </p:cNvSpPr>
                    <p:nvPr/>
                  </p:nvSpPr>
                  <p:spPr bwMode="auto">
                    <a:xfrm>
                      <a:off x="2961" y="113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N</a:t>
                      </a:r>
                      <a:endParaRPr lang="en-US" altLang="zh-CN" b="1">
                        <a:latin typeface="Times New Roman" panose="02020603050405020304" pitchFamily="18" charset="0"/>
                      </a:endParaRPr>
                    </a:p>
                  </p:txBody>
                </p:sp>
                <p:sp>
                  <p:nvSpPr>
                    <p:cNvPr id="188480" name="文本框 222273"/>
                    <p:cNvSpPr txBox="1">
                      <a:spLocks noChangeArrowheads="1"/>
                    </p:cNvSpPr>
                    <p:nvPr/>
                  </p:nvSpPr>
                  <p:spPr bwMode="auto">
                    <a:xfrm>
                      <a:off x="2544" y="170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Y</a:t>
                      </a:r>
                      <a:endParaRPr lang="en-US" altLang="zh-CN" b="1">
                        <a:latin typeface="Times New Roman" panose="02020603050405020304" pitchFamily="18" charset="0"/>
                      </a:endParaRPr>
                    </a:p>
                  </p:txBody>
                </p:sp>
                <p:sp>
                  <p:nvSpPr>
                    <p:cNvPr id="188481" name="文本框 222274"/>
                    <p:cNvSpPr txBox="1">
                      <a:spLocks noChangeArrowheads="1"/>
                    </p:cNvSpPr>
                    <p:nvPr/>
                  </p:nvSpPr>
                  <p:spPr bwMode="auto">
                    <a:xfrm>
                      <a:off x="3537" y="170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Y</a:t>
                      </a:r>
                      <a:endParaRPr lang="en-US" altLang="zh-CN" b="1">
                        <a:latin typeface="Times New Roman" panose="02020603050405020304" pitchFamily="18" charset="0"/>
                      </a:endParaRPr>
                    </a:p>
                  </p:txBody>
                </p:sp>
                <p:grpSp>
                  <p:nvGrpSpPr>
                    <p:cNvPr id="188482" name="组合 222275"/>
                    <p:cNvGrpSpPr/>
                    <p:nvPr/>
                  </p:nvGrpSpPr>
                  <p:grpSpPr bwMode="auto">
                    <a:xfrm>
                      <a:off x="4080" y="603"/>
                      <a:ext cx="1532" cy="290"/>
                      <a:chOff x="0" y="0"/>
                      <a:chExt cx="1532" cy="290"/>
                    </a:xfrm>
                  </p:grpSpPr>
                  <p:sp>
                    <p:nvSpPr>
                      <p:cNvPr id="188496" name="矩形 222276"/>
                      <p:cNvSpPr>
                        <a:spLocks noChangeArrowheads="1"/>
                      </p:cNvSpPr>
                      <p:nvPr/>
                    </p:nvSpPr>
                    <p:spPr bwMode="auto">
                      <a:xfrm>
                        <a:off x="0" y="2"/>
                        <a:ext cx="668"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97" name="文本框 222277"/>
                      <p:cNvSpPr txBox="1">
                        <a:spLocks noChangeArrowheads="1"/>
                      </p:cNvSpPr>
                      <p:nvPr/>
                    </p:nvSpPr>
                    <p:spPr bwMode="auto">
                      <a:xfrm>
                        <a:off x="106" y="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块号</a:t>
                        </a:r>
                        <a:endParaRPr lang="zh-CN" altLang="en-US" sz="2000" b="1">
                          <a:latin typeface="Times New Roman" panose="02020603050405020304" pitchFamily="18" charset="0"/>
                        </a:endParaRPr>
                      </a:p>
                    </p:txBody>
                  </p:sp>
                  <p:sp>
                    <p:nvSpPr>
                      <p:cNvPr id="188498" name="文本框 222278"/>
                      <p:cNvSpPr txBox="1">
                        <a:spLocks noChangeArrowheads="1"/>
                      </p:cNvSpPr>
                      <p:nvPr/>
                    </p:nvSpPr>
                    <p:spPr bwMode="auto">
                      <a:xfrm>
                        <a:off x="708" y="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块内地址</a:t>
                        </a:r>
                        <a:endParaRPr lang="zh-CN" altLang="en-US" sz="2000" b="1">
                          <a:latin typeface="Times New Roman" panose="02020603050405020304" pitchFamily="18" charset="0"/>
                        </a:endParaRPr>
                      </a:p>
                    </p:txBody>
                  </p:sp>
                  <p:sp>
                    <p:nvSpPr>
                      <p:cNvPr id="188499" name="矩形 222279"/>
                      <p:cNvSpPr>
                        <a:spLocks noChangeArrowheads="1"/>
                      </p:cNvSpPr>
                      <p:nvPr/>
                    </p:nvSpPr>
                    <p:spPr bwMode="auto">
                      <a:xfrm>
                        <a:off x="668" y="2"/>
                        <a:ext cx="86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8483" name="直接连接符 222280"/>
                    <p:cNvSpPr>
                      <a:spLocks noChangeShapeType="1"/>
                    </p:cNvSpPr>
                    <p:nvPr/>
                  </p:nvSpPr>
                  <p:spPr bwMode="auto">
                    <a:xfrm>
                      <a:off x="4464" y="891"/>
                      <a:ext cx="0" cy="24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84" name="直接连接符 222281"/>
                    <p:cNvSpPr>
                      <a:spLocks noChangeShapeType="1"/>
                    </p:cNvSpPr>
                    <p:nvPr/>
                  </p:nvSpPr>
                  <p:spPr bwMode="auto">
                    <a:xfrm>
                      <a:off x="5184" y="891"/>
                      <a:ext cx="0" cy="144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85" name="上下箭头 222282"/>
                    <p:cNvSpPr>
                      <a:spLocks noChangeArrowheads="1"/>
                    </p:cNvSpPr>
                    <p:nvPr/>
                  </p:nvSpPr>
                  <p:spPr bwMode="auto">
                    <a:xfrm>
                      <a:off x="361" y="2786"/>
                      <a:ext cx="144" cy="336"/>
                    </a:xfrm>
                    <a:prstGeom prst="upDownArrow">
                      <a:avLst>
                        <a:gd name="adj1" fmla="val 50000"/>
                        <a:gd name="adj2" fmla="val 46494"/>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88486" name="组合 222283"/>
                    <p:cNvGrpSpPr/>
                    <p:nvPr/>
                  </p:nvGrpSpPr>
                  <p:grpSpPr bwMode="auto">
                    <a:xfrm>
                      <a:off x="5036" y="3003"/>
                      <a:ext cx="576" cy="432"/>
                      <a:chOff x="0" y="0"/>
                      <a:chExt cx="576" cy="432"/>
                    </a:xfrm>
                  </p:grpSpPr>
                  <p:sp>
                    <p:nvSpPr>
                      <p:cNvPr id="188494" name="矩形 222284"/>
                      <p:cNvSpPr>
                        <a:spLocks noChangeArrowheads="1"/>
                      </p:cNvSpPr>
                      <p:nvPr/>
                    </p:nvSpPr>
                    <p:spPr bwMode="auto">
                      <a:xfrm>
                        <a:off x="0" y="0"/>
                        <a:ext cx="576" cy="43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95" name="文本框 222285"/>
                      <p:cNvSpPr txBox="1">
                        <a:spLocks noChangeArrowheads="1"/>
                      </p:cNvSpPr>
                      <p:nvPr/>
                    </p:nvSpPr>
                    <p:spPr bwMode="auto">
                      <a:xfrm>
                        <a:off x="17" y="48"/>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CPU</a:t>
                        </a:r>
                        <a:endParaRPr lang="en-US" altLang="zh-CN" b="1">
                          <a:latin typeface="Times New Roman" panose="02020603050405020304" pitchFamily="18" charset="0"/>
                        </a:endParaRPr>
                      </a:p>
                    </p:txBody>
                  </p:sp>
                </p:grpSp>
                <p:sp>
                  <p:nvSpPr>
                    <p:cNvPr id="188487" name="左右箭头 222286"/>
                    <p:cNvSpPr>
                      <a:spLocks noChangeArrowheads="1"/>
                    </p:cNvSpPr>
                    <p:nvPr/>
                  </p:nvSpPr>
                  <p:spPr bwMode="auto">
                    <a:xfrm>
                      <a:off x="0" y="0"/>
                      <a:ext cx="5520" cy="432"/>
                    </a:xfrm>
                    <a:prstGeom prst="leftRightArrow">
                      <a:avLst>
                        <a:gd name="adj1" fmla="val 44444"/>
                        <a:gd name="adj2" fmla="val 69450"/>
                      </a:avLst>
                    </a:prstGeom>
                    <a:solidFill>
                      <a:srgbClr val="808000">
                        <a:alpha val="29019"/>
                      </a:srgbClr>
                    </a:solidFill>
                    <a:ln w="38100">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88" name="下箭头 222287"/>
                    <p:cNvSpPr>
                      <a:spLocks noChangeArrowheads="1"/>
                    </p:cNvSpPr>
                    <p:nvPr/>
                  </p:nvSpPr>
                  <p:spPr bwMode="auto">
                    <a:xfrm>
                      <a:off x="384" y="315"/>
                      <a:ext cx="144" cy="270"/>
                    </a:xfrm>
                    <a:prstGeom prst="downArrow">
                      <a:avLst>
                        <a:gd name="adj1" fmla="val 50000"/>
                        <a:gd name="adj2" fmla="val 46875"/>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89" name="文本框 222288"/>
                    <p:cNvSpPr txBox="1">
                      <a:spLocks noChangeArrowheads="1"/>
                    </p:cNvSpPr>
                    <p:nvPr/>
                  </p:nvSpPr>
                  <p:spPr bwMode="auto">
                    <a:xfrm>
                      <a:off x="4376" y="353"/>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主存地址</a:t>
                      </a:r>
                      <a:endParaRPr lang="zh-CN" altLang="en-US" sz="2000" b="1">
                        <a:latin typeface="Times New Roman" panose="02020603050405020304" pitchFamily="18" charset="0"/>
                      </a:endParaRPr>
                    </a:p>
                  </p:txBody>
                </p:sp>
                <p:sp>
                  <p:nvSpPr>
                    <p:cNvPr id="188490" name="文本框 222289"/>
                    <p:cNvSpPr txBox="1">
                      <a:spLocks noChangeArrowheads="1"/>
                    </p:cNvSpPr>
                    <p:nvPr/>
                  </p:nvSpPr>
                  <p:spPr bwMode="auto">
                    <a:xfrm>
                      <a:off x="2184" y="69"/>
                      <a:ext cx="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FF0000"/>
                          </a:solidFill>
                          <a:latin typeface="Times New Roman" panose="02020603050405020304" pitchFamily="18" charset="0"/>
                        </a:rPr>
                        <a:t>地址总线</a:t>
                      </a:r>
                      <a:endParaRPr lang="zh-CN" altLang="en-US" sz="2200" b="1">
                        <a:solidFill>
                          <a:srgbClr val="FF0000"/>
                        </a:solidFill>
                        <a:latin typeface="Times New Roman" panose="02020603050405020304" pitchFamily="18" charset="0"/>
                      </a:endParaRPr>
                    </a:p>
                  </p:txBody>
                </p:sp>
                <p:sp>
                  <p:nvSpPr>
                    <p:cNvPr id="188491" name="文本框 222290"/>
                    <p:cNvSpPr txBox="1">
                      <a:spLocks noChangeArrowheads="1"/>
                    </p:cNvSpPr>
                    <p:nvPr/>
                  </p:nvSpPr>
                  <p:spPr bwMode="auto">
                    <a:xfrm>
                      <a:off x="3071" y="2244"/>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Cache</a:t>
                      </a:r>
                      <a:r>
                        <a:rPr lang="zh-CN" altLang="en-US" sz="2000" b="1">
                          <a:latin typeface="Times New Roman" panose="02020603050405020304" pitchFamily="18" charset="0"/>
                        </a:rPr>
                        <a:t>地址</a:t>
                      </a:r>
                      <a:endParaRPr lang="zh-CN" altLang="en-US" sz="2000" b="1">
                        <a:latin typeface="Times New Roman" panose="02020603050405020304" pitchFamily="18" charset="0"/>
                      </a:endParaRPr>
                    </a:p>
                  </p:txBody>
                </p:sp>
                <p:sp>
                  <p:nvSpPr>
                    <p:cNvPr id="188492" name="上下箭头 222291"/>
                    <p:cNvSpPr>
                      <a:spLocks noChangeArrowheads="1"/>
                    </p:cNvSpPr>
                    <p:nvPr/>
                  </p:nvSpPr>
                  <p:spPr bwMode="auto">
                    <a:xfrm>
                      <a:off x="2496" y="2730"/>
                      <a:ext cx="144" cy="384"/>
                    </a:xfrm>
                    <a:prstGeom prst="upDownArrow">
                      <a:avLst>
                        <a:gd name="adj1" fmla="val 50000"/>
                        <a:gd name="adj2" fmla="val 53136"/>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93" name="左右箭头 222292"/>
                    <p:cNvSpPr>
                      <a:spLocks noChangeArrowheads="1"/>
                    </p:cNvSpPr>
                    <p:nvPr/>
                  </p:nvSpPr>
                  <p:spPr bwMode="auto">
                    <a:xfrm>
                      <a:off x="595" y="2379"/>
                      <a:ext cx="1680" cy="240"/>
                    </a:xfrm>
                    <a:prstGeom prst="leftRightArrow">
                      <a:avLst>
                        <a:gd name="adj1" fmla="val 50000"/>
                        <a:gd name="adj2" fmla="val 95731"/>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8454" name="直接连接符 222293"/>
                  <p:cNvSpPr>
                    <a:spLocks noChangeShapeType="1"/>
                  </p:cNvSpPr>
                  <p:nvPr/>
                </p:nvSpPr>
                <p:spPr bwMode="auto">
                  <a:xfrm>
                    <a:off x="439" y="315"/>
                    <a:ext cx="48" cy="0"/>
                  </a:xfrm>
                  <a:prstGeom prst="line">
                    <a:avLst/>
                  </a:prstGeom>
                  <a:noFill/>
                  <a:ln w="762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8452" name="直接连接符 222294"/>
                <p:cNvSpPr>
                  <a:spLocks noChangeShapeType="1"/>
                </p:cNvSpPr>
                <p:nvPr/>
              </p:nvSpPr>
              <p:spPr bwMode="auto">
                <a:xfrm>
                  <a:off x="491" y="459"/>
                  <a:ext cx="388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8450" name="矩形 222295"/>
              <p:cNvSpPr>
                <a:spLocks noChangeArrowheads="1"/>
              </p:cNvSpPr>
              <p:nvPr/>
            </p:nvSpPr>
            <p:spPr bwMode="auto">
              <a:xfrm>
                <a:off x="289" y="577"/>
                <a:ext cx="318" cy="2177"/>
              </a:xfrm>
              <a:prstGeom prst="rect">
                <a:avLst/>
              </a:prstGeom>
              <a:solidFill>
                <a:srgbClr val="3366FF">
                  <a:alpha val="2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8448" name="矩形 222296"/>
            <p:cNvSpPr>
              <a:spLocks noChangeArrowheads="1"/>
            </p:cNvSpPr>
            <p:nvPr/>
          </p:nvSpPr>
          <p:spPr bwMode="auto">
            <a:xfrm>
              <a:off x="5052" y="2981"/>
              <a:ext cx="566" cy="436"/>
            </a:xfrm>
            <a:prstGeom prst="rect">
              <a:avLst/>
            </a:prstGeom>
            <a:solidFill>
              <a:srgbClr val="FF00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9" name="组合 164"/>
          <p:cNvGrpSpPr/>
          <p:nvPr/>
        </p:nvGrpSpPr>
        <p:grpSpPr bwMode="auto">
          <a:xfrm>
            <a:off x="4140200" y="5127625"/>
            <a:ext cx="4932363" cy="1052513"/>
            <a:chOff x="0" y="0"/>
            <a:chExt cx="3107" cy="663"/>
          </a:xfrm>
        </p:grpSpPr>
        <p:sp>
          <p:nvSpPr>
            <p:cNvPr id="188443" name="上下箭头 222298"/>
            <p:cNvSpPr>
              <a:spLocks noChangeArrowheads="1"/>
            </p:cNvSpPr>
            <p:nvPr/>
          </p:nvSpPr>
          <p:spPr bwMode="auto">
            <a:xfrm>
              <a:off x="0" y="0"/>
              <a:ext cx="136" cy="363"/>
            </a:xfrm>
            <a:prstGeom prst="upDownArrow">
              <a:avLst>
                <a:gd name="adj1" fmla="val 50000"/>
                <a:gd name="adj2" fmla="val 53185"/>
              </a:avLst>
            </a:prstGeom>
            <a:solidFill>
              <a:srgbClr val="FF0000">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88444" name="组合 222299"/>
            <p:cNvGrpSpPr/>
            <p:nvPr/>
          </p:nvGrpSpPr>
          <p:grpSpPr bwMode="auto">
            <a:xfrm>
              <a:off x="5" y="257"/>
              <a:ext cx="3102" cy="406"/>
              <a:chOff x="0" y="0"/>
              <a:chExt cx="3102" cy="406"/>
            </a:xfrm>
          </p:grpSpPr>
          <p:sp>
            <p:nvSpPr>
              <p:cNvPr id="188445" name="矩形 222300"/>
              <p:cNvSpPr>
                <a:spLocks noChangeArrowheads="1"/>
              </p:cNvSpPr>
              <p:nvPr/>
            </p:nvSpPr>
            <p:spPr bwMode="auto">
              <a:xfrm>
                <a:off x="2490" y="15"/>
                <a:ext cx="612" cy="391"/>
              </a:xfrm>
              <a:prstGeom prst="rect">
                <a:avLst/>
              </a:prstGeom>
              <a:solidFill>
                <a:srgbClr val="FF0000">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8446" name="任意多边形 222301"/>
              <p:cNvSpPr>
                <a:spLocks noChangeArrowheads="1"/>
              </p:cNvSpPr>
              <p:nvPr/>
            </p:nvSpPr>
            <p:spPr bwMode="auto">
              <a:xfrm>
                <a:off x="0" y="0"/>
                <a:ext cx="2499" cy="299"/>
              </a:xfrm>
              <a:custGeom>
                <a:avLst/>
                <a:gdLst>
                  <a:gd name="T0" fmla="*/ 49 w 2499"/>
                  <a:gd name="T1" fmla="*/ 0 h 299"/>
                  <a:gd name="T2" fmla="*/ 58 w 2499"/>
                  <a:gd name="T3" fmla="*/ 179 h 299"/>
                  <a:gd name="T4" fmla="*/ 1052 w 2499"/>
                  <a:gd name="T5" fmla="*/ 209 h 299"/>
                  <a:gd name="T6" fmla="*/ 1876 w 2499"/>
                  <a:gd name="T7" fmla="*/ 239 h 299"/>
                  <a:gd name="T8" fmla="*/ 2343 w 2499"/>
                  <a:gd name="T9" fmla="*/ 229 h 299"/>
                  <a:gd name="T10" fmla="*/ 0 60000 65536"/>
                  <a:gd name="T11" fmla="*/ 0 60000 65536"/>
                  <a:gd name="T12" fmla="*/ 0 60000 65536"/>
                  <a:gd name="T13" fmla="*/ 0 60000 65536"/>
                  <a:gd name="T14" fmla="*/ 0 60000 65536"/>
                  <a:gd name="T15" fmla="*/ 0 w 2499"/>
                  <a:gd name="T16" fmla="*/ 0 h 299"/>
                  <a:gd name="T17" fmla="*/ 2499 w 2499"/>
                  <a:gd name="T18" fmla="*/ 299 h 299"/>
                </a:gdLst>
                <a:ahLst/>
                <a:cxnLst>
                  <a:cxn ang="T10">
                    <a:pos x="T0" y="T1"/>
                  </a:cxn>
                  <a:cxn ang="T11">
                    <a:pos x="T2" y="T3"/>
                  </a:cxn>
                  <a:cxn ang="T12">
                    <a:pos x="T4" y="T5"/>
                  </a:cxn>
                  <a:cxn ang="T13">
                    <a:pos x="T6" y="T7"/>
                  </a:cxn>
                  <a:cxn ang="T14">
                    <a:pos x="T8" y="T9"/>
                  </a:cxn>
                </a:cxnLst>
                <a:rect l="T15" t="T16" r="T17" b="T18"/>
                <a:pathLst>
                  <a:path w="2499" h="299">
                    <a:moveTo>
                      <a:pt x="49" y="0"/>
                    </a:moveTo>
                    <a:cubicBezTo>
                      <a:pt x="52" y="60"/>
                      <a:pt x="0" y="166"/>
                      <a:pt x="58" y="179"/>
                    </a:cubicBezTo>
                    <a:cubicBezTo>
                      <a:pt x="382" y="251"/>
                      <a:pt x="722" y="181"/>
                      <a:pt x="1052" y="209"/>
                    </a:cubicBezTo>
                    <a:cubicBezTo>
                      <a:pt x="1314" y="299"/>
                      <a:pt x="1613" y="151"/>
                      <a:pt x="1876" y="239"/>
                    </a:cubicBezTo>
                    <a:cubicBezTo>
                      <a:pt x="2032" y="236"/>
                      <a:pt x="2499" y="229"/>
                      <a:pt x="2343" y="229"/>
                    </a:cubicBezTo>
                  </a:path>
                </a:pathLst>
              </a:custGeom>
              <a:noFill/>
              <a:ln w="104775">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70" name="椭圆 169"/>
          <p:cNvSpPr>
            <a:spLocks noChangeArrowheads="1"/>
          </p:cNvSpPr>
          <p:nvPr/>
        </p:nvSpPr>
        <p:spPr bwMode="auto">
          <a:xfrm>
            <a:off x="8054975" y="5199063"/>
            <a:ext cx="1089025" cy="1125537"/>
          </a:xfrm>
          <a:prstGeom prst="ellipse">
            <a:avLst/>
          </a:prstGeom>
          <a:solidFill>
            <a:srgbClr val="3366FF">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1" name="文本框 222304"/>
          <p:cNvSpPr txBox="1">
            <a:spLocks noChangeArrowheads="1"/>
          </p:cNvSpPr>
          <p:nvPr/>
        </p:nvSpPr>
        <p:spPr bwMode="auto">
          <a:xfrm>
            <a:off x="8120063" y="4614863"/>
            <a:ext cx="8874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0000" b="1">
                <a:solidFill>
                  <a:srgbClr val="FF33CC"/>
                </a:solidFill>
              </a:rPr>
              <a:t>1</a:t>
            </a:r>
            <a:endParaRPr lang="en-US" altLang="zh-CN" sz="10000" b="1">
              <a:solidFill>
                <a:srgbClr val="FF33CC"/>
              </a:solidFill>
            </a:endParaRPr>
          </a:p>
        </p:txBody>
      </p:sp>
      <p:sp>
        <p:nvSpPr>
          <p:cNvPr id="172" name="椭圆 171"/>
          <p:cNvSpPr>
            <a:spLocks noChangeArrowheads="1"/>
          </p:cNvSpPr>
          <p:nvPr/>
        </p:nvSpPr>
        <p:spPr bwMode="auto">
          <a:xfrm>
            <a:off x="3719513" y="4102100"/>
            <a:ext cx="1089025" cy="1125538"/>
          </a:xfrm>
          <a:prstGeom prst="ellipse">
            <a:avLst/>
          </a:prstGeom>
          <a:solidFill>
            <a:srgbClr val="3366FF">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3" name="文本框 222306"/>
          <p:cNvSpPr txBox="1">
            <a:spLocks noChangeArrowheads="1"/>
          </p:cNvSpPr>
          <p:nvPr/>
        </p:nvSpPr>
        <p:spPr bwMode="auto">
          <a:xfrm>
            <a:off x="3786188" y="3675063"/>
            <a:ext cx="8874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0000" b="1">
                <a:solidFill>
                  <a:srgbClr val="FF33CC"/>
                </a:solidFill>
              </a:rPr>
              <a:t>2</a:t>
            </a:r>
            <a:endParaRPr lang="en-US" altLang="zh-CN" sz="10000" b="1">
              <a:solidFill>
                <a:srgbClr val="FF33CC"/>
              </a:solidFill>
            </a:endParaRPr>
          </a:p>
        </p:txBody>
      </p:sp>
      <p:sp>
        <p:nvSpPr>
          <p:cNvPr id="174" name="椭圆 173"/>
          <p:cNvSpPr>
            <a:spLocks noChangeArrowheads="1"/>
          </p:cNvSpPr>
          <p:nvPr/>
        </p:nvSpPr>
        <p:spPr bwMode="auto">
          <a:xfrm>
            <a:off x="6434138" y="2462213"/>
            <a:ext cx="1757362" cy="1182687"/>
          </a:xfrm>
          <a:prstGeom prst="ellipse">
            <a:avLst/>
          </a:prstGeom>
          <a:solidFill>
            <a:srgbClr val="3366FF">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5" name="文本框 222308"/>
          <p:cNvSpPr txBox="1">
            <a:spLocks noChangeArrowheads="1"/>
          </p:cNvSpPr>
          <p:nvPr/>
        </p:nvSpPr>
        <p:spPr bwMode="auto">
          <a:xfrm>
            <a:off x="7137400" y="1963738"/>
            <a:ext cx="8874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0000" b="1">
                <a:solidFill>
                  <a:srgbClr val="FF33CC"/>
                </a:solidFill>
              </a:rPr>
              <a:t>3</a:t>
            </a:r>
            <a:endParaRPr lang="en-US" altLang="zh-CN" sz="10000" b="1">
              <a:solidFill>
                <a:srgbClr val="FF33CC"/>
              </a:solidFill>
            </a:endParaRPr>
          </a:p>
        </p:txBody>
      </p:sp>
      <p:sp>
        <p:nvSpPr>
          <p:cNvPr id="176" name="椭圆 175"/>
          <p:cNvSpPr>
            <a:spLocks noChangeArrowheads="1"/>
          </p:cNvSpPr>
          <p:nvPr/>
        </p:nvSpPr>
        <p:spPr bwMode="auto">
          <a:xfrm>
            <a:off x="1703388" y="2462213"/>
            <a:ext cx="1712912" cy="1125537"/>
          </a:xfrm>
          <a:prstGeom prst="ellipse">
            <a:avLst/>
          </a:prstGeom>
          <a:solidFill>
            <a:srgbClr val="3366FF">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7" name="文本框 222310"/>
          <p:cNvSpPr txBox="1">
            <a:spLocks noChangeArrowheads="1"/>
          </p:cNvSpPr>
          <p:nvPr/>
        </p:nvSpPr>
        <p:spPr bwMode="auto">
          <a:xfrm>
            <a:off x="1577975" y="2165350"/>
            <a:ext cx="8874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0000" b="1">
                <a:solidFill>
                  <a:srgbClr val="FF33CC"/>
                </a:solidFill>
              </a:rPr>
              <a:t>4</a:t>
            </a:r>
            <a:endParaRPr lang="en-US" altLang="zh-CN" sz="10000" b="1">
              <a:solidFill>
                <a:srgbClr val="FF33CC"/>
              </a:solidFill>
            </a:endParaRPr>
          </a:p>
        </p:txBody>
      </p:sp>
      <p:sp>
        <p:nvSpPr>
          <p:cNvPr id="178" name="椭圆 177"/>
          <p:cNvSpPr>
            <a:spLocks noChangeArrowheads="1"/>
          </p:cNvSpPr>
          <p:nvPr/>
        </p:nvSpPr>
        <p:spPr bwMode="auto">
          <a:xfrm>
            <a:off x="295275" y="1647825"/>
            <a:ext cx="1089025" cy="3592513"/>
          </a:xfrm>
          <a:prstGeom prst="ellipse">
            <a:avLst/>
          </a:prstGeom>
          <a:solidFill>
            <a:srgbClr val="3366FF">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9" name="文本框 222312"/>
          <p:cNvSpPr txBox="1">
            <a:spLocks noChangeArrowheads="1"/>
          </p:cNvSpPr>
          <p:nvPr/>
        </p:nvSpPr>
        <p:spPr bwMode="auto">
          <a:xfrm>
            <a:off x="369888" y="3373438"/>
            <a:ext cx="8874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0000" b="1">
                <a:solidFill>
                  <a:srgbClr val="FF33CC"/>
                </a:solidFill>
              </a:rPr>
              <a:t>5</a:t>
            </a:r>
            <a:endParaRPr lang="en-US" altLang="zh-CN" sz="10000" b="1">
              <a:solidFill>
                <a:srgbClr val="FF33CC"/>
              </a:solidFill>
            </a:endParaRPr>
          </a:p>
        </p:txBody>
      </p:sp>
      <p:sp>
        <p:nvSpPr>
          <p:cNvPr id="188442" name="矩形 180"/>
          <p:cNvSpPr>
            <a:spLocks noChangeArrowheads="1"/>
          </p:cNvSpPr>
          <p:nvPr/>
        </p:nvSpPr>
        <p:spPr bwMode="auto">
          <a:xfrm>
            <a:off x="7953375" y="12700"/>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ppt_x</p:attrName>
                                        </p:attrNameLst>
                                      </p:cBhvr>
                                      <p:tavLst>
                                        <p:tav tm="0">
                                          <p:val>
                                            <p:strVal val="#ppt_x-.2"/>
                                          </p:val>
                                        </p:tav>
                                        <p:tav tm="100000">
                                          <p:val>
                                            <p:strVal val="#ppt_x"/>
                                          </p:val>
                                        </p:tav>
                                      </p:tavLst>
                                    </p:anim>
                                    <p:anim calcmode="lin" valueType="num">
                                      <p:cBhvr>
                                        <p:cTn id="1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70"/>
                                        </p:tgtEl>
                                        <p:attrNameLst>
                                          <p:attrName>style.visibility</p:attrName>
                                        </p:attrNameLst>
                                      </p:cBhvr>
                                      <p:to>
                                        <p:strVal val="visible"/>
                                      </p:to>
                                    </p:set>
                                    <p:anim calcmode="lin" valueType="num">
                                      <p:cBhvr>
                                        <p:cTn id="20" dur="1000" fill="hold"/>
                                        <p:tgtEl>
                                          <p:spTgt spid="170"/>
                                        </p:tgtEl>
                                        <p:attrNameLst>
                                          <p:attrName>ppt_w</p:attrName>
                                        </p:attrNameLst>
                                      </p:cBhvr>
                                      <p:tavLst>
                                        <p:tav tm="0">
                                          <p:val>
                                            <p:fltVal val="0"/>
                                          </p:val>
                                        </p:tav>
                                        <p:tav tm="100000">
                                          <p:val>
                                            <p:strVal val="#ppt_w"/>
                                          </p:val>
                                        </p:tav>
                                      </p:tavLst>
                                    </p:anim>
                                    <p:anim calcmode="lin" valueType="num">
                                      <p:cBhvr>
                                        <p:cTn id="21" dur="1000" fill="hold"/>
                                        <p:tgtEl>
                                          <p:spTgt spid="170"/>
                                        </p:tgtEl>
                                        <p:attrNameLst>
                                          <p:attrName>ppt_h</p:attrName>
                                        </p:attrNameLst>
                                      </p:cBhvr>
                                      <p:tavLst>
                                        <p:tav tm="0">
                                          <p:val>
                                            <p:fltVal val="0"/>
                                          </p:val>
                                        </p:tav>
                                        <p:tav tm="100000">
                                          <p:val>
                                            <p:strVal val="#ppt_h"/>
                                          </p:val>
                                        </p:tav>
                                      </p:tavLst>
                                    </p:anim>
                                    <p:animEffect transition="in" filter="fade">
                                      <p:cBhvr>
                                        <p:cTn id="22" dur="1000"/>
                                        <p:tgtEl>
                                          <p:spTgt spid="17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71"/>
                                        </p:tgtEl>
                                        <p:attrNameLst>
                                          <p:attrName>style.visibility</p:attrName>
                                        </p:attrNameLst>
                                      </p:cBhvr>
                                      <p:to>
                                        <p:strVal val="visible"/>
                                      </p:to>
                                    </p:set>
                                    <p:anim calcmode="lin" valueType="num">
                                      <p:cBhvr>
                                        <p:cTn id="25" dur="1000" fill="hold"/>
                                        <p:tgtEl>
                                          <p:spTgt spid="171"/>
                                        </p:tgtEl>
                                        <p:attrNameLst>
                                          <p:attrName>ppt_w</p:attrName>
                                        </p:attrNameLst>
                                      </p:cBhvr>
                                      <p:tavLst>
                                        <p:tav tm="0">
                                          <p:val>
                                            <p:fltVal val="0"/>
                                          </p:val>
                                        </p:tav>
                                        <p:tav tm="100000">
                                          <p:val>
                                            <p:strVal val="#ppt_w"/>
                                          </p:val>
                                        </p:tav>
                                      </p:tavLst>
                                    </p:anim>
                                    <p:anim calcmode="lin" valueType="num">
                                      <p:cBhvr>
                                        <p:cTn id="26" dur="1000" fill="hold"/>
                                        <p:tgtEl>
                                          <p:spTgt spid="171"/>
                                        </p:tgtEl>
                                        <p:attrNameLst>
                                          <p:attrName>ppt_h</p:attrName>
                                        </p:attrNameLst>
                                      </p:cBhvr>
                                      <p:tavLst>
                                        <p:tav tm="0">
                                          <p:val>
                                            <p:fltVal val="0"/>
                                          </p:val>
                                        </p:tav>
                                        <p:tav tm="100000">
                                          <p:val>
                                            <p:strVal val="#ppt_h"/>
                                          </p:val>
                                        </p:tav>
                                      </p:tavLst>
                                    </p:anim>
                                    <p:animEffect transition="in" filter="fade">
                                      <p:cBhvr>
                                        <p:cTn id="27" dur="1000"/>
                                        <p:tgtEl>
                                          <p:spTgt spid="171"/>
                                        </p:tgtEl>
                                      </p:cBhvr>
                                    </p:animEffect>
                                  </p:childTnLst>
                                </p:cTn>
                              </p:par>
                              <p:par>
                                <p:cTn id="28" presetID="53" presetClass="entr" presetSubtype="16" fill="hold" nodeType="withEffect">
                                  <p:stCondLst>
                                    <p:cond delay="0"/>
                                  </p:stCondLst>
                                  <p:childTnLst>
                                    <p:set>
                                      <p:cBhvr>
                                        <p:cTn id="29" dur="1" fill="hold">
                                          <p:stCondLst>
                                            <p:cond delay="0"/>
                                          </p:stCondLst>
                                        </p:cTn>
                                        <p:tgtEl>
                                          <p:spTgt spid="172"/>
                                        </p:tgtEl>
                                        <p:attrNameLst>
                                          <p:attrName>style.visibility</p:attrName>
                                        </p:attrNameLst>
                                      </p:cBhvr>
                                      <p:to>
                                        <p:strVal val="visible"/>
                                      </p:to>
                                    </p:set>
                                    <p:anim calcmode="lin" valueType="num">
                                      <p:cBhvr>
                                        <p:cTn id="30" dur="1000" fill="hold"/>
                                        <p:tgtEl>
                                          <p:spTgt spid="172"/>
                                        </p:tgtEl>
                                        <p:attrNameLst>
                                          <p:attrName>ppt_w</p:attrName>
                                        </p:attrNameLst>
                                      </p:cBhvr>
                                      <p:tavLst>
                                        <p:tav tm="0">
                                          <p:val>
                                            <p:fltVal val="0"/>
                                          </p:val>
                                        </p:tav>
                                        <p:tav tm="100000">
                                          <p:val>
                                            <p:strVal val="#ppt_w"/>
                                          </p:val>
                                        </p:tav>
                                      </p:tavLst>
                                    </p:anim>
                                    <p:anim calcmode="lin" valueType="num">
                                      <p:cBhvr>
                                        <p:cTn id="31" dur="1000" fill="hold"/>
                                        <p:tgtEl>
                                          <p:spTgt spid="172"/>
                                        </p:tgtEl>
                                        <p:attrNameLst>
                                          <p:attrName>ppt_h</p:attrName>
                                        </p:attrNameLst>
                                      </p:cBhvr>
                                      <p:tavLst>
                                        <p:tav tm="0">
                                          <p:val>
                                            <p:fltVal val="0"/>
                                          </p:val>
                                        </p:tav>
                                        <p:tav tm="100000">
                                          <p:val>
                                            <p:strVal val="#ppt_h"/>
                                          </p:val>
                                        </p:tav>
                                      </p:tavLst>
                                    </p:anim>
                                    <p:animEffect transition="in" filter="fade">
                                      <p:cBhvr>
                                        <p:cTn id="32" dur="1000"/>
                                        <p:tgtEl>
                                          <p:spTgt spid="17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p:cTn id="35" dur="1000" fill="hold"/>
                                        <p:tgtEl>
                                          <p:spTgt spid="173"/>
                                        </p:tgtEl>
                                        <p:attrNameLst>
                                          <p:attrName>ppt_w</p:attrName>
                                        </p:attrNameLst>
                                      </p:cBhvr>
                                      <p:tavLst>
                                        <p:tav tm="0">
                                          <p:val>
                                            <p:fltVal val="0"/>
                                          </p:val>
                                        </p:tav>
                                        <p:tav tm="100000">
                                          <p:val>
                                            <p:strVal val="#ppt_w"/>
                                          </p:val>
                                        </p:tav>
                                      </p:tavLst>
                                    </p:anim>
                                    <p:anim calcmode="lin" valueType="num">
                                      <p:cBhvr>
                                        <p:cTn id="36" dur="1000" fill="hold"/>
                                        <p:tgtEl>
                                          <p:spTgt spid="173"/>
                                        </p:tgtEl>
                                        <p:attrNameLst>
                                          <p:attrName>ppt_h</p:attrName>
                                        </p:attrNameLst>
                                      </p:cBhvr>
                                      <p:tavLst>
                                        <p:tav tm="0">
                                          <p:val>
                                            <p:fltVal val="0"/>
                                          </p:val>
                                        </p:tav>
                                        <p:tav tm="100000">
                                          <p:val>
                                            <p:strVal val="#ppt_h"/>
                                          </p:val>
                                        </p:tav>
                                      </p:tavLst>
                                    </p:anim>
                                    <p:animEffect transition="in" filter="fade">
                                      <p:cBhvr>
                                        <p:cTn id="37" dur="1000"/>
                                        <p:tgtEl>
                                          <p:spTgt spid="17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1000" fill="hold"/>
                                        <p:tgtEl>
                                          <p:spTgt spid="175"/>
                                        </p:tgtEl>
                                        <p:attrNameLst>
                                          <p:attrName>ppt_w</p:attrName>
                                        </p:attrNameLst>
                                      </p:cBhvr>
                                      <p:tavLst>
                                        <p:tav tm="0">
                                          <p:val>
                                            <p:fltVal val="0"/>
                                          </p:val>
                                        </p:tav>
                                        <p:tav tm="100000">
                                          <p:val>
                                            <p:strVal val="#ppt_w"/>
                                          </p:val>
                                        </p:tav>
                                      </p:tavLst>
                                    </p:anim>
                                    <p:anim calcmode="lin" valueType="num">
                                      <p:cBhvr>
                                        <p:cTn id="41" dur="1000" fill="hold"/>
                                        <p:tgtEl>
                                          <p:spTgt spid="175"/>
                                        </p:tgtEl>
                                        <p:attrNameLst>
                                          <p:attrName>ppt_h</p:attrName>
                                        </p:attrNameLst>
                                      </p:cBhvr>
                                      <p:tavLst>
                                        <p:tav tm="0">
                                          <p:val>
                                            <p:fltVal val="0"/>
                                          </p:val>
                                        </p:tav>
                                        <p:tav tm="100000">
                                          <p:val>
                                            <p:strVal val="#ppt_h"/>
                                          </p:val>
                                        </p:tav>
                                      </p:tavLst>
                                    </p:anim>
                                    <p:animEffect transition="in" filter="fade">
                                      <p:cBhvr>
                                        <p:cTn id="42" dur="1000"/>
                                        <p:tgtEl>
                                          <p:spTgt spid="175"/>
                                        </p:tgtEl>
                                      </p:cBhvr>
                                    </p:animEffect>
                                  </p:childTnLst>
                                </p:cTn>
                              </p:par>
                              <p:par>
                                <p:cTn id="43" presetID="53" presetClass="entr" presetSubtype="16" fill="hold" nodeType="withEffect">
                                  <p:stCondLst>
                                    <p:cond delay="0"/>
                                  </p:stCondLst>
                                  <p:childTnLst>
                                    <p:set>
                                      <p:cBhvr>
                                        <p:cTn id="44" dur="1" fill="hold">
                                          <p:stCondLst>
                                            <p:cond delay="0"/>
                                          </p:stCondLst>
                                        </p:cTn>
                                        <p:tgtEl>
                                          <p:spTgt spid="174"/>
                                        </p:tgtEl>
                                        <p:attrNameLst>
                                          <p:attrName>style.visibility</p:attrName>
                                        </p:attrNameLst>
                                      </p:cBhvr>
                                      <p:to>
                                        <p:strVal val="visible"/>
                                      </p:to>
                                    </p:set>
                                    <p:anim calcmode="lin" valueType="num">
                                      <p:cBhvr>
                                        <p:cTn id="45" dur="1000" fill="hold"/>
                                        <p:tgtEl>
                                          <p:spTgt spid="174"/>
                                        </p:tgtEl>
                                        <p:attrNameLst>
                                          <p:attrName>ppt_w</p:attrName>
                                        </p:attrNameLst>
                                      </p:cBhvr>
                                      <p:tavLst>
                                        <p:tav tm="0">
                                          <p:val>
                                            <p:fltVal val="0"/>
                                          </p:val>
                                        </p:tav>
                                        <p:tav tm="100000">
                                          <p:val>
                                            <p:strVal val="#ppt_w"/>
                                          </p:val>
                                        </p:tav>
                                      </p:tavLst>
                                    </p:anim>
                                    <p:anim calcmode="lin" valueType="num">
                                      <p:cBhvr>
                                        <p:cTn id="46" dur="1000" fill="hold"/>
                                        <p:tgtEl>
                                          <p:spTgt spid="174"/>
                                        </p:tgtEl>
                                        <p:attrNameLst>
                                          <p:attrName>ppt_h</p:attrName>
                                        </p:attrNameLst>
                                      </p:cBhvr>
                                      <p:tavLst>
                                        <p:tav tm="0">
                                          <p:val>
                                            <p:fltVal val="0"/>
                                          </p:val>
                                        </p:tav>
                                        <p:tav tm="100000">
                                          <p:val>
                                            <p:strVal val="#ppt_h"/>
                                          </p:val>
                                        </p:tav>
                                      </p:tavLst>
                                    </p:anim>
                                    <p:animEffect transition="in" filter="fade">
                                      <p:cBhvr>
                                        <p:cTn id="47" dur="1000"/>
                                        <p:tgtEl>
                                          <p:spTgt spid="17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77"/>
                                        </p:tgtEl>
                                        <p:attrNameLst>
                                          <p:attrName>style.visibility</p:attrName>
                                        </p:attrNameLst>
                                      </p:cBhvr>
                                      <p:to>
                                        <p:strVal val="visible"/>
                                      </p:to>
                                    </p:set>
                                    <p:anim calcmode="lin" valueType="num">
                                      <p:cBhvr>
                                        <p:cTn id="50" dur="1000" fill="hold"/>
                                        <p:tgtEl>
                                          <p:spTgt spid="177"/>
                                        </p:tgtEl>
                                        <p:attrNameLst>
                                          <p:attrName>ppt_w</p:attrName>
                                        </p:attrNameLst>
                                      </p:cBhvr>
                                      <p:tavLst>
                                        <p:tav tm="0">
                                          <p:val>
                                            <p:fltVal val="0"/>
                                          </p:val>
                                        </p:tav>
                                        <p:tav tm="100000">
                                          <p:val>
                                            <p:strVal val="#ppt_w"/>
                                          </p:val>
                                        </p:tav>
                                      </p:tavLst>
                                    </p:anim>
                                    <p:anim calcmode="lin" valueType="num">
                                      <p:cBhvr>
                                        <p:cTn id="51" dur="1000" fill="hold"/>
                                        <p:tgtEl>
                                          <p:spTgt spid="177"/>
                                        </p:tgtEl>
                                        <p:attrNameLst>
                                          <p:attrName>ppt_h</p:attrName>
                                        </p:attrNameLst>
                                      </p:cBhvr>
                                      <p:tavLst>
                                        <p:tav tm="0">
                                          <p:val>
                                            <p:fltVal val="0"/>
                                          </p:val>
                                        </p:tav>
                                        <p:tav tm="100000">
                                          <p:val>
                                            <p:strVal val="#ppt_h"/>
                                          </p:val>
                                        </p:tav>
                                      </p:tavLst>
                                    </p:anim>
                                    <p:animEffect transition="in" filter="fade">
                                      <p:cBhvr>
                                        <p:cTn id="52" dur="1000"/>
                                        <p:tgtEl>
                                          <p:spTgt spid="177"/>
                                        </p:tgtEl>
                                      </p:cBhvr>
                                    </p:animEffect>
                                  </p:childTnLst>
                                </p:cTn>
                              </p:par>
                              <p:par>
                                <p:cTn id="53" presetID="53" presetClass="entr" presetSubtype="16"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anim calcmode="lin" valueType="num">
                                      <p:cBhvr>
                                        <p:cTn id="55" dur="1000" fill="hold"/>
                                        <p:tgtEl>
                                          <p:spTgt spid="176"/>
                                        </p:tgtEl>
                                        <p:attrNameLst>
                                          <p:attrName>ppt_w</p:attrName>
                                        </p:attrNameLst>
                                      </p:cBhvr>
                                      <p:tavLst>
                                        <p:tav tm="0">
                                          <p:val>
                                            <p:fltVal val="0"/>
                                          </p:val>
                                        </p:tav>
                                        <p:tav tm="100000">
                                          <p:val>
                                            <p:strVal val="#ppt_w"/>
                                          </p:val>
                                        </p:tav>
                                      </p:tavLst>
                                    </p:anim>
                                    <p:anim calcmode="lin" valueType="num">
                                      <p:cBhvr>
                                        <p:cTn id="56" dur="1000" fill="hold"/>
                                        <p:tgtEl>
                                          <p:spTgt spid="176"/>
                                        </p:tgtEl>
                                        <p:attrNameLst>
                                          <p:attrName>ppt_h</p:attrName>
                                        </p:attrNameLst>
                                      </p:cBhvr>
                                      <p:tavLst>
                                        <p:tav tm="0">
                                          <p:val>
                                            <p:fltVal val="0"/>
                                          </p:val>
                                        </p:tav>
                                        <p:tav tm="100000">
                                          <p:val>
                                            <p:strVal val="#ppt_h"/>
                                          </p:val>
                                        </p:tav>
                                      </p:tavLst>
                                    </p:anim>
                                    <p:animEffect transition="in" filter="fade">
                                      <p:cBhvr>
                                        <p:cTn id="57" dur="1000"/>
                                        <p:tgtEl>
                                          <p:spTgt spid="17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79"/>
                                        </p:tgtEl>
                                        <p:attrNameLst>
                                          <p:attrName>style.visibility</p:attrName>
                                        </p:attrNameLst>
                                      </p:cBhvr>
                                      <p:to>
                                        <p:strVal val="visible"/>
                                      </p:to>
                                    </p:set>
                                    <p:anim calcmode="lin" valueType="num">
                                      <p:cBhvr>
                                        <p:cTn id="60" dur="1000" fill="hold"/>
                                        <p:tgtEl>
                                          <p:spTgt spid="179"/>
                                        </p:tgtEl>
                                        <p:attrNameLst>
                                          <p:attrName>ppt_w</p:attrName>
                                        </p:attrNameLst>
                                      </p:cBhvr>
                                      <p:tavLst>
                                        <p:tav tm="0">
                                          <p:val>
                                            <p:fltVal val="0"/>
                                          </p:val>
                                        </p:tav>
                                        <p:tav tm="100000">
                                          <p:val>
                                            <p:strVal val="#ppt_w"/>
                                          </p:val>
                                        </p:tav>
                                      </p:tavLst>
                                    </p:anim>
                                    <p:anim calcmode="lin" valueType="num">
                                      <p:cBhvr>
                                        <p:cTn id="61" dur="1000" fill="hold"/>
                                        <p:tgtEl>
                                          <p:spTgt spid="179"/>
                                        </p:tgtEl>
                                        <p:attrNameLst>
                                          <p:attrName>ppt_h</p:attrName>
                                        </p:attrNameLst>
                                      </p:cBhvr>
                                      <p:tavLst>
                                        <p:tav tm="0">
                                          <p:val>
                                            <p:fltVal val="0"/>
                                          </p:val>
                                        </p:tav>
                                        <p:tav tm="100000">
                                          <p:val>
                                            <p:strVal val="#ppt_h"/>
                                          </p:val>
                                        </p:tav>
                                      </p:tavLst>
                                    </p:anim>
                                    <p:animEffect transition="in" filter="fade">
                                      <p:cBhvr>
                                        <p:cTn id="62" dur="1000"/>
                                        <p:tgtEl>
                                          <p:spTgt spid="179"/>
                                        </p:tgtEl>
                                      </p:cBhvr>
                                    </p:animEffect>
                                  </p:childTnLst>
                                </p:cTn>
                              </p:par>
                              <p:par>
                                <p:cTn id="63" presetID="53" presetClass="entr" presetSubtype="16" fill="hold" nodeType="withEffect">
                                  <p:stCondLst>
                                    <p:cond delay="0"/>
                                  </p:stCondLst>
                                  <p:childTnLst>
                                    <p:set>
                                      <p:cBhvr>
                                        <p:cTn id="64" dur="1" fill="hold">
                                          <p:stCondLst>
                                            <p:cond delay="0"/>
                                          </p:stCondLst>
                                        </p:cTn>
                                        <p:tgtEl>
                                          <p:spTgt spid="178"/>
                                        </p:tgtEl>
                                        <p:attrNameLst>
                                          <p:attrName>style.visibility</p:attrName>
                                        </p:attrNameLst>
                                      </p:cBhvr>
                                      <p:to>
                                        <p:strVal val="visible"/>
                                      </p:to>
                                    </p:set>
                                    <p:anim calcmode="lin" valueType="num">
                                      <p:cBhvr>
                                        <p:cTn id="65" dur="1000" fill="hold"/>
                                        <p:tgtEl>
                                          <p:spTgt spid="178"/>
                                        </p:tgtEl>
                                        <p:attrNameLst>
                                          <p:attrName>ppt_w</p:attrName>
                                        </p:attrNameLst>
                                      </p:cBhvr>
                                      <p:tavLst>
                                        <p:tav tm="0">
                                          <p:val>
                                            <p:fltVal val="0"/>
                                          </p:val>
                                        </p:tav>
                                        <p:tav tm="100000">
                                          <p:val>
                                            <p:strVal val="#ppt_w"/>
                                          </p:val>
                                        </p:tav>
                                      </p:tavLst>
                                    </p:anim>
                                    <p:anim calcmode="lin" valueType="num">
                                      <p:cBhvr>
                                        <p:cTn id="66" dur="1000" fill="hold"/>
                                        <p:tgtEl>
                                          <p:spTgt spid="178"/>
                                        </p:tgtEl>
                                        <p:attrNameLst>
                                          <p:attrName>ppt_h</p:attrName>
                                        </p:attrNameLst>
                                      </p:cBhvr>
                                      <p:tavLst>
                                        <p:tav tm="0">
                                          <p:val>
                                            <p:fltVal val="0"/>
                                          </p:val>
                                        </p:tav>
                                        <p:tav tm="100000">
                                          <p:val>
                                            <p:strVal val="#ppt_h"/>
                                          </p:val>
                                        </p:tav>
                                      </p:tavLst>
                                    </p:anim>
                                    <p:animEffect transition="in" filter="fade">
                                      <p:cBhvr>
                                        <p:cTn id="67" dur="1000"/>
                                        <p:tgtEl>
                                          <p:spTgt spid="17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nodeType="clickEffect">
                                  <p:stCondLst>
                                    <p:cond delay="0"/>
                                  </p:stCondLst>
                                  <p:childTnLst>
                                    <p:animEffect transition="out" filter="box(in)">
                                      <p:cBhvr>
                                        <p:cTn id="71" dur="1000"/>
                                        <p:tgtEl>
                                          <p:spTgt spid="170"/>
                                        </p:tgtEl>
                                      </p:cBhvr>
                                    </p:animEffect>
                                    <p:set>
                                      <p:cBhvr>
                                        <p:cTn id="72" dur="1" fill="hold">
                                          <p:stCondLst>
                                            <p:cond delay="999"/>
                                          </p:stCondLst>
                                        </p:cTn>
                                        <p:tgtEl>
                                          <p:spTgt spid="170"/>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1000"/>
                                        <p:tgtEl>
                                          <p:spTgt spid="175"/>
                                        </p:tgtEl>
                                      </p:cBhvr>
                                    </p:animEffect>
                                    <p:set>
                                      <p:cBhvr>
                                        <p:cTn id="75" dur="1" fill="hold">
                                          <p:stCondLst>
                                            <p:cond delay="999"/>
                                          </p:stCondLst>
                                        </p:cTn>
                                        <p:tgtEl>
                                          <p:spTgt spid="175"/>
                                        </p:tgtEl>
                                        <p:attrNameLst>
                                          <p:attrName>style.visibility</p:attrName>
                                        </p:attrNameLst>
                                      </p:cBhvr>
                                      <p:to>
                                        <p:strVal val="hidden"/>
                                      </p:to>
                                    </p:set>
                                  </p:childTnLst>
                                </p:cTn>
                              </p:par>
                              <p:par>
                                <p:cTn id="76" presetID="4" presetClass="exit" presetSubtype="16" fill="hold" nodeType="withEffect">
                                  <p:stCondLst>
                                    <p:cond delay="0"/>
                                  </p:stCondLst>
                                  <p:childTnLst>
                                    <p:animEffect transition="out" filter="box(in)">
                                      <p:cBhvr>
                                        <p:cTn id="77" dur="1000"/>
                                        <p:tgtEl>
                                          <p:spTgt spid="174"/>
                                        </p:tgtEl>
                                      </p:cBhvr>
                                    </p:animEffect>
                                    <p:set>
                                      <p:cBhvr>
                                        <p:cTn id="78" dur="1" fill="hold">
                                          <p:stCondLst>
                                            <p:cond delay="999"/>
                                          </p:stCondLst>
                                        </p:cTn>
                                        <p:tgtEl>
                                          <p:spTgt spid="174"/>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1000"/>
                                        <p:tgtEl>
                                          <p:spTgt spid="173"/>
                                        </p:tgtEl>
                                      </p:cBhvr>
                                    </p:animEffect>
                                    <p:set>
                                      <p:cBhvr>
                                        <p:cTn id="81" dur="1" fill="hold">
                                          <p:stCondLst>
                                            <p:cond delay="999"/>
                                          </p:stCondLst>
                                        </p:cTn>
                                        <p:tgtEl>
                                          <p:spTgt spid="173"/>
                                        </p:tgtEl>
                                        <p:attrNameLst>
                                          <p:attrName>style.visibility</p:attrName>
                                        </p:attrNameLst>
                                      </p:cBhvr>
                                      <p:to>
                                        <p:strVal val="hidden"/>
                                      </p:to>
                                    </p:set>
                                  </p:childTnLst>
                                </p:cTn>
                              </p:par>
                              <p:par>
                                <p:cTn id="82" presetID="4" presetClass="exit" presetSubtype="16" fill="hold" nodeType="withEffect">
                                  <p:stCondLst>
                                    <p:cond delay="0"/>
                                  </p:stCondLst>
                                  <p:childTnLst>
                                    <p:animEffect transition="out" filter="box(in)">
                                      <p:cBhvr>
                                        <p:cTn id="83" dur="1000"/>
                                        <p:tgtEl>
                                          <p:spTgt spid="172"/>
                                        </p:tgtEl>
                                      </p:cBhvr>
                                    </p:animEffect>
                                    <p:set>
                                      <p:cBhvr>
                                        <p:cTn id="84" dur="1" fill="hold">
                                          <p:stCondLst>
                                            <p:cond delay="999"/>
                                          </p:stCondLst>
                                        </p:cTn>
                                        <p:tgtEl>
                                          <p:spTgt spid="172"/>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1000"/>
                                        <p:tgtEl>
                                          <p:spTgt spid="177"/>
                                        </p:tgtEl>
                                      </p:cBhvr>
                                    </p:animEffect>
                                    <p:set>
                                      <p:cBhvr>
                                        <p:cTn id="87" dur="1" fill="hold">
                                          <p:stCondLst>
                                            <p:cond delay="999"/>
                                          </p:stCondLst>
                                        </p:cTn>
                                        <p:tgtEl>
                                          <p:spTgt spid="177"/>
                                        </p:tgtEl>
                                        <p:attrNameLst>
                                          <p:attrName>style.visibility</p:attrName>
                                        </p:attrNameLst>
                                      </p:cBhvr>
                                      <p:to>
                                        <p:strVal val="hidden"/>
                                      </p:to>
                                    </p:set>
                                  </p:childTnLst>
                                </p:cTn>
                              </p:par>
                              <p:par>
                                <p:cTn id="88" presetID="4" presetClass="exit" presetSubtype="16" fill="hold" nodeType="withEffect">
                                  <p:stCondLst>
                                    <p:cond delay="0"/>
                                  </p:stCondLst>
                                  <p:childTnLst>
                                    <p:animEffect transition="out" filter="box(in)">
                                      <p:cBhvr>
                                        <p:cTn id="89" dur="1000"/>
                                        <p:tgtEl>
                                          <p:spTgt spid="176"/>
                                        </p:tgtEl>
                                      </p:cBhvr>
                                    </p:animEffect>
                                    <p:set>
                                      <p:cBhvr>
                                        <p:cTn id="90" dur="1" fill="hold">
                                          <p:stCondLst>
                                            <p:cond delay="999"/>
                                          </p:stCondLst>
                                        </p:cTn>
                                        <p:tgtEl>
                                          <p:spTgt spid="176"/>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1000"/>
                                        <p:tgtEl>
                                          <p:spTgt spid="179"/>
                                        </p:tgtEl>
                                      </p:cBhvr>
                                    </p:animEffect>
                                    <p:set>
                                      <p:cBhvr>
                                        <p:cTn id="93" dur="1" fill="hold">
                                          <p:stCondLst>
                                            <p:cond delay="999"/>
                                          </p:stCondLst>
                                        </p:cTn>
                                        <p:tgtEl>
                                          <p:spTgt spid="179"/>
                                        </p:tgtEl>
                                        <p:attrNameLst>
                                          <p:attrName>style.visibility</p:attrName>
                                        </p:attrNameLst>
                                      </p:cBhvr>
                                      <p:to>
                                        <p:strVal val="hidden"/>
                                      </p:to>
                                    </p:set>
                                  </p:childTnLst>
                                </p:cTn>
                              </p:par>
                              <p:par>
                                <p:cTn id="94" presetID="4" presetClass="exit" presetSubtype="16" fill="hold" nodeType="withEffect">
                                  <p:stCondLst>
                                    <p:cond delay="0"/>
                                  </p:stCondLst>
                                  <p:childTnLst>
                                    <p:animEffect transition="out" filter="box(in)">
                                      <p:cBhvr>
                                        <p:cTn id="95" dur="1000"/>
                                        <p:tgtEl>
                                          <p:spTgt spid="178"/>
                                        </p:tgtEl>
                                      </p:cBhvr>
                                    </p:animEffect>
                                    <p:set>
                                      <p:cBhvr>
                                        <p:cTn id="96" dur="1" fill="hold">
                                          <p:stCondLst>
                                            <p:cond delay="999"/>
                                          </p:stCondLst>
                                        </p:cTn>
                                        <p:tgtEl>
                                          <p:spTgt spid="178"/>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1000"/>
                                        <p:tgtEl>
                                          <p:spTgt spid="171"/>
                                        </p:tgtEl>
                                      </p:cBhvr>
                                    </p:animEffect>
                                    <p:set>
                                      <p:cBhvr>
                                        <p:cTn id="99" dur="1" fill="hold">
                                          <p:stCondLst>
                                            <p:cond delay="999"/>
                                          </p:stCondLst>
                                        </p:cTn>
                                        <p:tgtEl>
                                          <p:spTgt spid="17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blinds(horizontal)">
                                      <p:cBhvr>
                                        <p:cTn id="104" dur="1000"/>
                                        <p:tgtEl>
                                          <p:spTgt spid="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blinds(horizontal)">
                                      <p:cBhvr>
                                        <p:cTn id="109" dur="10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
                                        </p:tgtEl>
                                        <p:attrNameLst>
                                          <p:attrName>style.visibility</p:attrName>
                                        </p:attrNameLst>
                                      </p:cBhvr>
                                      <p:to>
                                        <p:strVal val="visible"/>
                                      </p:to>
                                    </p:set>
                                    <p:animEffect transition="in" filter="blinds(horizontal)">
                                      <p:cBhvr>
                                        <p:cTn id="114" dur="1000"/>
                                        <p:tgtEl>
                                          <p:spTgt spid="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wipe(left)">
                                      <p:cBhvr>
                                        <p:cTn id="119" dur="2000"/>
                                        <p:tgtEl>
                                          <p:spTgt spid="91"/>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37" fill="hold" nodeType="click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barn(outVertical)">
                                      <p:cBhvr>
                                        <p:cTn id="124" dur="1000"/>
                                        <p:tgtEl>
                                          <p:spTgt spid="9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6"/>
                                        </p:tgtEl>
                                        <p:attrNameLst>
                                          <p:attrName>style.visibility</p:attrName>
                                        </p:attrNameLst>
                                      </p:cBhvr>
                                      <p:to>
                                        <p:strVal val="visible"/>
                                      </p:to>
                                    </p:set>
                                    <p:animEffect transition="in" filter="wipe(up)">
                                      <p:cBhvr>
                                        <p:cTn id="129" dur="2000"/>
                                        <p:tgtEl>
                                          <p:spTgt spid="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6"/>
                                        </p:tgtEl>
                                        <p:attrNameLst>
                                          <p:attrName>style.visibility</p:attrName>
                                        </p:attrNameLst>
                                      </p:cBhvr>
                                      <p:to>
                                        <p:strVal val="visible"/>
                                      </p:to>
                                    </p:set>
                                    <p:animEffect transition="in" filter="wipe(up)">
                                      <p:cBhvr>
                                        <p:cTn id="134" dur="2000"/>
                                        <p:tgtEl>
                                          <p:spTgt spid="6"/>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nodeType="clickEffect">
                                  <p:stCondLst>
                                    <p:cond delay="0"/>
                                  </p:stCondLst>
                                  <p:childTnLst>
                                    <p:set>
                                      <p:cBhvr>
                                        <p:cTn id="138" dur="1" fill="hold">
                                          <p:stCondLst>
                                            <p:cond delay="0"/>
                                          </p:stCondLst>
                                        </p:cTn>
                                        <p:tgtEl>
                                          <p:spTgt spid="96"/>
                                        </p:tgtEl>
                                        <p:attrNameLst>
                                          <p:attrName>style.visibility</p:attrName>
                                        </p:attrNameLst>
                                      </p:cBhvr>
                                      <p:to>
                                        <p:strVal val="visible"/>
                                      </p:to>
                                    </p:set>
                                    <p:animEffect transition="in" filter="barn(inVertical)">
                                      <p:cBhvr>
                                        <p:cTn id="139" dur="1000"/>
                                        <p:tgtEl>
                                          <p:spTgt spid="96"/>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96"/>
                                        </p:tgtEl>
                                        <p:attrNameLst>
                                          <p:attrName>style.visibility</p:attrName>
                                        </p:attrNameLst>
                                      </p:cBhvr>
                                      <p:to>
                                        <p:strVal val="visible"/>
                                      </p:to>
                                    </p:set>
                                    <p:animEffect transition="in" filter="barn(inVertical)">
                                      <p:cBhvr>
                                        <p:cTn id="144" dur="1000"/>
                                        <p:tgtEl>
                                          <p:spTgt spid="9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2" fill="hold" nodeType="clickEffect">
                                  <p:stCondLst>
                                    <p:cond delay="0"/>
                                  </p:stCondLst>
                                  <p:childTnLst>
                                    <p:set>
                                      <p:cBhvr>
                                        <p:cTn id="148" dur="1" fill="hold">
                                          <p:stCondLst>
                                            <p:cond delay="0"/>
                                          </p:stCondLst>
                                        </p:cTn>
                                        <p:tgtEl>
                                          <p:spTgt spid="97"/>
                                        </p:tgtEl>
                                        <p:attrNameLst>
                                          <p:attrName>style.visibility</p:attrName>
                                        </p:attrNameLst>
                                      </p:cBhvr>
                                      <p:to>
                                        <p:strVal val="visible"/>
                                      </p:to>
                                    </p:set>
                                    <p:animEffect transition="in" filter="wipe(right)">
                                      <p:cBhvr>
                                        <p:cTn id="149" dur="2000"/>
                                        <p:tgtEl>
                                          <p:spTgt spid="97"/>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37"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barn(outVertical)">
                                      <p:cBhvr>
                                        <p:cTn id="154" dur="1000"/>
                                        <p:tgtEl>
                                          <p:spTgt spid="9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19"/>
                                        </p:tgtEl>
                                        <p:attrNameLst>
                                          <p:attrName>style.visibility</p:attrName>
                                        </p:attrNameLst>
                                      </p:cBhvr>
                                      <p:to>
                                        <p:strVal val="visible"/>
                                      </p:to>
                                    </p:set>
                                    <p:animEffect transition="in" filter="wipe(left)">
                                      <p:cBhvr>
                                        <p:cTn id="15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1" grpId="1"/>
      <p:bldP spid="173" grpId="0"/>
      <p:bldP spid="173" grpId="1"/>
      <p:bldP spid="175" grpId="0"/>
      <p:bldP spid="175" grpId="1"/>
      <p:bldP spid="177" grpId="0"/>
      <p:bldP spid="177" grpId="1"/>
      <p:bldP spid="179" grpId="0"/>
      <p:bldP spid="17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103313" y="584200"/>
            <a:ext cx="7696200" cy="762000"/>
          </a:xfrm>
        </p:spPr>
        <p:txBody>
          <a:bodyPr/>
          <a:lstStyle/>
          <a:p>
            <a:r>
              <a:rPr kumimoji="1" lang="en-US" altLang="zh-CN" sz="4800"/>
              <a:t>Cache</a:t>
            </a:r>
            <a:r>
              <a:rPr kumimoji="1" lang="zh-CN" altLang="en-US" sz="4800"/>
              <a:t>存储体</a:t>
            </a:r>
            <a:endParaRPr lang="zh-CN" altLang="en-US"/>
          </a:p>
        </p:txBody>
      </p:sp>
      <p:sp>
        <p:nvSpPr>
          <p:cNvPr id="189443" name="Rectangle 3"/>
          <p:cNvSpPr>
            <a:spLocks noGrp="1" noChangeArrowheads="1"/>
          </p:cNvSpPr>
          <p:nvPr>
            <p:ph type="body" idx="1"/>
          </p:nvPr>
        </p:nvSpPr>
        <p:spPr>
          <a:xfrm>
            <a:off x="903288" y="2433638"/>
            <a:ext cx="7239000" cy="2001837"/>
          </a:xfrm>
        </p:spPr>
        <p:txBody>
          <a:bodyPr/>
          <a:lstStyle/>
          <a:p>
            <a:pPr algn="just">
              <a:spcBef>
                <a:spcPct val="0"/>
              </a:spcBef>
              <a:buFontTx/>
              <a:buNone/>
            </a:pPr>
            <a:r>
              <a:rPr kumimoji="1" lang="en-US" altLang="zh-CN"/>
              <a:t>		      Cache</a:t>
            </a:r>
            <a:r>
              <a:rPr kumimoji="1" lang="zh-CN" altLang="en-US"/>
              <a:t>存储体以块为单位与主存交换信息，为加速</a:t>
            </a:r>
            <a:r>
              <a:rPr kumimoji="1" lang="en-US" altLang="zh-CN"/>
              <a:t>Cache</a:t>
            </a:r>
            <a:r>
              <a:rPr kumimoji="1" lang="zh-CN" altLang="en-US"/>
              <a:t>与主存之间的调动，主存大多采用多体结构，且</a:t>
            </a:r>
            <a:r>
              <a:rPr kumimoji="1" lang="en-US" altLang="zh-CN"/>
              <a:t>Cache</a:t>
            </a:r>
            <a:r>
              <a:rPr kumimoji="1" lang="zh-CN" altLang="en-US"/>
              <a:t>访存的优先级最高。</a:t>
            </a:r>
            <a:endParaRPr lang="zh-CN" altLang="en-US"/>
          </a:p>
        </p:txBody>
      </p:sp>
      <p:sp>
        <p:nvSpPr>
          <p:cNvPr id="189445"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235075" y="600075"/>
            <a:ext cx="7696200" cy="762000"/>
          </a:xfrm>
        </p:spPr>
        <p:txBody>
          <a:bodyPr/>
          <a:lstStyle/>
          <a:p>
            <a:r>
              <a:rPr kumimoji="1" lang="zh-CN" altLang="en-US" sz="4800"/>
              <a:t>地址映象变换机构</a:t>
            </a:r>
            <a:endParaRPr lang="zh-CN" altLang="en-US"/>
          </a:p>
        </p:txBody>
      </p:sp>
      <p:sp>
        <p:nvSpPr>
          <p:cNvPr id="486403" name="Rectangle 3"/>
          <p:cNvSpPr>
            <a:spLocks noGrp="1" noChangeArrowheads="1"/>
          </p:cNvSpPr>
          <p:nvPr>
            <p:ph type="body" idx="1"/>
          </p:nvPr>
        </p:nvSpPr>
        <p:spPr>
          <a:xfrm>
            <a:off x="990600" y="1828800"/>
            <a:ext cx="7467600" cy="2987675"/>
          </a:xfrm>
          <a:solidFill>
            <a:schemeClr val="bg1"/>
          </a:solidFill>
          <a:ln>
            <a:solidFill>
              <a:srgbClr val="2709BB"/>
            </a:solidFill>
            <a:miter lim="800000"/>
          </a:ln>
        </p:spPr>
        <p:txBody>
          <a:bodyPr/>
          <a:lstStyle/>
          <a:p>
            <a:pPr algn="just">
              <a:spcBef>
                <a:spcPct val="0"/>
              </a:spcBef>
            </a:pPr>
            <a:r>
              <a:rPr kumimoji="1" lang="zh-CN" altLang="en-US"/>
              <a:t>它是将</a:t>
            </a:r>
            <a:r>
              <a:rPr kumimoji="1" lang="en-US" altLang="zh-CN"/>
              <a:t>CPU</a:t>
            </a:r>
            <a:r>
              <a:rPr kumimoji="1" lang="zh-CN" altLang="en-US"/>
              <a:t>送来的主存地址转换为</a:t>
            </a:r>
            <a:r>
              <a:rPr kumimoji="1" lang="en-US" altLang="zh-CN"/>
              <a:t>Cache</a:t>
            </a:r>
            <a:r>
              <a:rPr kumimoji="1" lang="zh-CN" altLang="en-US"/>
              <a:t>地址。</a:t>
            </a:r>
            <a:endParaRPr kumimoji="1" lang="en-US" altLang="zh-CN"/>
          </a:p>
          <a:p>
            <a:pPr algn="just">
              <a:spcBef>
                <a:spcPct val="0"/>
              </a:spcBef>
            </a:pPr>
            <a:r>
              <a:rPr kumimoji="1" lang="zh-CN" altLang="en-US"/>
              <a:t>由于主存和</a:t>
            </a:r>
            <a:r>
              <a:rPr kumimoji="1" lang="en-US" altLang="zh-CN"/>
              <a:t>Cache</a:t>
            </a:r>
            <a:r>
              <a:rPr kumimoji="1" lang="zh-CN" altLang="en-US"/>
              <a:t>的块大小相同，块内地址都是相对于块的起始地址的偏移量（即低位地址相同），因此地址变换主要是主存的块号（高位地址）与</a:t>
            </a:r>
            <a:r>
              <a:rPr kumimoji="1" lang="en-US" altLang="zh-CN"/>
              <a:t>Cache</a:t>
            </a:r>
            <a:r>
              <a:rPr kumimoji="1" lang="zh-CN" altLang="en-US"/>
              <a:t>块号间的转换。</a:t>
            </a:r>
            <a:endParaRPr lang="zh-CN" altLang="en-US"/>
          </a:p>
        </p:txBody>
      </p:sp>
      <p:sp>
        <p:nvSpPr>
          <p:cNvPr id="190469"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3">
                                            <p:bg/>
                                          </p:spTgt>
                                        </p:tgtEl>
                                        <p:attrNameLst>
                                          <p:attrName>style.visibility</p:attrName>
                                        </p:attrNameLst>
                                      </p:cBhvr>
                                      <p:to>
                                        <p:strVal val="visible"/>
                                      </p:to>
                                    </p:set>
                                    <p:animEffect transition="in" filter="blinds(horizontal)">
                                      <p:cBhvr>
                                        <p:cTn id="7" dur="500"/>
                                        <p:tgtEl>
                                          <p:spTgt spid="48640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6403">
                                            <p:txEl>
                                              <p:pRg st="0" end="0"/>
                                            </p:txEl>
                                          </p:spTgt>
                                        </p:tgtEl>
                                        <p:attrNameLst>
                                          <p:attrName>style.visibility</p:attrName>
                                        </p:attrNameLst>
                                      </p:cBhvr>
                                      <p:to>
                                        <p:strVal val="visible"/>
                                      </p:to>
                                    </p:set>
                                    <p:animEffect transition="in" filter="blinds(horizontal)">
                                      <p:cBhvr>
                                        <p:cTn id="10" dur="500"/>
                                        <p:tgtEl>
                                          <p:spTgt spid="48640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6403">
                                            <p:txEl>
                                              <p:pRg st="1" end="1"/>
                                            </p:txEl>
                                          </p:spTgt>
                                        </p:tgtEl>
                                        <p:attrNameLst>
                                          <p:attrName>style.visibility</p:attrName>
                                        </p:attrNameLst>
                                      </p:cBhvr>
                                      <p:to>
                                        <p:strVal val="visible"/>
                                      </p:to>
                                    </p:set>
                                    <p:animEffect transition="in" filter="blinds(horizontal)">
                                      <p:cBhvr>
                                        <p:cTn id="15" dur="500"/>
                                        <p:tgtEl>
                                          <p:spTgt spid="486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279525" y="609600"/>
            <a:ext cx="7696200" cy="762000"/>
          </a:xfrm>
        </p:spPr>
        <p:txBody>
          <a:bodyPr/>
          <a:lstStyle/>
          <a:p>
            <a:r>
              <a:rPr kumimoji="1" lang="zh-CN" altLang="en-US" sz="4800"/>
              <a:t>替换机构</a:t>
            </a:r>
            <a:endParaRPr lang="zh-CN" altLang="en-US"/>
          </a:p>
        </p:txBody>
      </p:sp>
      <p:sp>
        <p:nvSpPr>
          <p:cNvPr id="487427" name="Rectangle 3"/>
          <p:cNvSpPr>
            <a:spLocks noGrp="1" noChangeArrowheads="1"/>
          </p:cNvSpPr>
          <p:nvPr>
            <p:ph type="body" idx="1"/>
          </p:nvPr>
        </p:nvSpPr>
        <p:spPr>
          <a:xfrm>
            <a:off x="838200" y="1676400"/>
            <a:ext cx="7696200" cy="3511550"/>
          </a:xfrm>
          <a:solidFill>
            <a:schemeClr val="bg1"/>
          </a:solidFill>
          <a:ln>
            <a:solidFill>
              <a:srgbClr val="2709BB"/>
            </a:solidFill>
            <a:miter lim="800000"/>
          </a:ln>
        </p:spPr>
        <p:txBody>
          <a:bodyPr/>
          <a:lstStyle/>
          <a:p>
            <a:pPr algn="just"/>
            <a:r>
              <a:rPr kumimoji="1" lang="zh-CN" altLang="en-US"/>
              <a:t>当</a:t>
            </a:r>
            <a:r>
              <a:rPr kumimoji="1" lang="en-US" altLang="zh-CN"/>
              <a:t>Cache</a:t>
            </a:r>
            <a:r>
              <a:rPr kumimoji="1" lang="zh-CN" altLang="en-US"/>
              <a:t>内容已满就由</a:t>
            </a:r>
            <a:r>
              <a:rPr kumimoji="1" lang="en-US" altLang="zh-CN"/>
              <a:t>Cache</a:t>
            </a:r>
            <a:r>
              <a:rPr kumimoji="1" lang="zh-CN" altLang="en-US"/>
              <a:t>内的替换机构按一定的替换算法来确定应从</a:t>
            </a:r>
            <a:r>
              <a:rPr kumimoji="1" lang="en-US" altLang="zh-CN"/>
              <a:t>Cache</a:t>
            </a:r>
            <a:r>
              <a:rPr kumimoji="1" lang="zh-CN" altLang="en-US"/>
              <a:t>内移出哪个块返回主存，而把新的主存块调入</a:t>
            </a:r>
            <a:r>
              <a:rPr kumimoji="1" lang="en-US" altLang="zh-CN"/>
              <a:t>Cache</a:t>
            </a:r>
            <a:r>
              <a:rPr kumimoji="1" lang="zh-CN" altLang="en-US"/>
              <a:t>。</a:t>
            </a:r>
            <a:endParaRPr kumimoji="1" lang="zh-CN" altLang="en-US"/>
          </a:p>
          <a:p>
            <a:pPr algn="just"/>
            <a:r>
              <a:rPr kumimoji="1" lang="en-US" altLang="zh-CN"/>
              <a:t>Cache</a:t>
            </a:r>
            <a:r>
              <a:rPr kumimoji="1" lang="zh-CN" altLang="en-US"/>
              <a:t>对用户是透明的，即用户编程时所用到的地址是主存地址，用户根本不知道这些主存块是否己调入</a:t>
            </a:r>
            <a:r>
              <a:rPr kumimoji="1" lang="en-US" altLang="zh-CN"/>
              <a:t>Cache</a:t>
            </a:r>
            <a:r>
              <a:rPr kumimoji="1" lang="zh-CN" altLang="en-US"/>
              <a:t>内。调入</a:t>
            </a:r>
            <a:r>
              <a:rPr kumimoji="1" lang="en-US" altLang="zh-CN"/>
              <a:t>Cache</a:t>
            </a:r>
            <a:r>
              <a:rPr kumimoji="1" lang="zh-CN" altLang="en-US"/>
              <a:t>由机器硬件自动完成。</a:t>
            </a:r>
            <a:endParaRPr kumimoji="1" lang="zh-CN" altLang="en-US"/>
          </a:p>
        </p:txBody>
      </p:sp>
      <p:sp>
        <p:nvSpPr>
          <p:cNvPr id="191493"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7427">
                                            <p:bg/>
                                          </p:spTgt>
                                        </p:tgtEl>
                                        <p:attrNameLst>
                                          <p:attrName>style.visibility</p:attrName>
                                        </p:attrNameLst>
                                      </p:cBhvr>
                                      <p:to>
                                        <p:strVal val="visible"/>
                                      </p:to>
                                    </p:set>
                                    <p:animEffect transition="in" filter="blinds(horizontal)">
                                      <p:cBhvr>
                                        <p:cTn id="7" dur="500"/>
                                        <p:tgtEl>
                                          <p:spTgt spid="4874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7427">
                                            <p:txEl>
                                              <p:pRg st="0" end="0"/>
                                            </p:txEl>
                                          </p:spTgt>
                                        </p:tgtEl>
                                        <p:attrNameLst>
                                          <p:attrName>style.visibility</p:attrName>
                                        </p:attrNameLst>
                                      </p:cBhvr>
                                      <p:to>
                                        <p:strVal val="visible"/>
                                      </p:to>
                                    </p:set>
                                    <p:animEffect transition="in" filter="blinds(horizontal)">
                                      <p:cBhvr>
                                        <p:cTn id="10" dur="500"/>
                                        <p:tgtEl>
                                          <p:spTgt spid="4874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7427">
                                            <p:txEl>
                                              <p:pRg st="1" end="1"/>
                                            </p:txEl>
                                          </p:spTgt>
                                        </p:tgtEl>
                                        <p:attrNameLst>
                                          <p:attrName>style.visibility</p:attrName>
                                        </p:attrNameLst>
                                      </p:cBhvr>
                                      <p:to>
                                        <p:strVal val="visible"/>
                                      </p:to>
                                    </p:set>
                                    <p:animEffect transition="in" filter="blinds(horizontal)">
                                      <p:cBhvr>
                                        <p:cTn id="15" dur="500"/>
                                        <p:tgtEl>
                                          <p:spTgt spid="487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247775" y="539750"/>
            <a:ext cx="7696200" cy="762000"/>
          </a:xfrm>
        </p:spPr>
        <p:txBody>
          <a:bodyPr/>
          <a:lstStyle/>
          <a:p>
            <a:r>
              <a:rPr kumimoji="1" lang="en-US" altLang="zh-CN" sz="4800"/>
              <a:t>Cache</a:t>
            </a:r>
            <a:r>
              <a:rPr kumimoji="1" lang="zh-CN" altLang="en-US" sz="4800"/>
              <a:t>的读／写操作</a:t>
            </a:r>
            <a:endParaRPr kumimoji="1" lang="zh-CN" altLang="en-US" sz="4800"/>
          </a:p>
        </p:txBody>
      </p:sp>
      <p:sp>
        <p:nvSpPr>
          <p:cNvPr id="192515" name="Rectangle 3"/>
          <p:cNvSpPr>
            <a:spLocks noGrp="1" noChangeArrowheads="1"/>
          </p:cNvSpPr>
          <p:nvPr>
            <p:ph type="body" idx="1"/>
          </p:nvPr>
        </p:nvSpPr>
        <p:spPr>
          <a:xfrm>
            <a:off x="4494213" y="1776413"/>
            <a:ext cx="3810000" cy="568325"/>
          </a:xfrm>
        </p:spPr>
        <p:txBody>
          <a:bodyPr/>
          <a:lstStyle/>
          <a:p>
            <a:pPr>
              <a:buFont typeface="Wingdings" panose="05000000000000000000" pitchFamily="2" charset="2"/>
              <a:buNone/>
            </a:pPr>
            <a:r>
              <a:rPr kumimoji="1" lang="en-US" altLang="zh-CN" sz="3200">
                <a:solidFill>
                  <a:schemeClr val="tx1"/>
                </a:solidFill>
                <a:latin typeface="宋体" panose="02010600030101010101" pitchFamily="2" charset="-122"/>
                <a:ea typeface="宋体" panose="02010600030101010101" pitchFamily="2" charset="-122"/>
              </a:rPr>
              <a:t>Cache</a:t>
            </a:r>
            <a:r>
              <a:rPr lang="zh-CN" altLang="en-US" sz="3200">
                <a:solidFill>
                  <a:schemeClr val="tx1"/>
                </a:solidFill>
                <a:latin typeface="宋体" panose="02010600030101010101" pitchFamily="2" charset="-122"/>
                <a:ea typeface="宋体" panose="02010600030101010101" pitchFamily="2" charset="-122"/>
              </a:rPr>
              <a:t>读操作流程</a:t>
            </a:r>
            <a:endParaRPr lang="zh-CN" altLang="en-US" sz="3200">
              <a:solidFill>
                <a:schemeClr val="tx1"/>
              </a:solidFill>
              <a:latin typeface="宋体" panose="02010600030101010101" pitchFamily="2" charset="-122"/>
              <a:ea typeface="宋体" panose="02010600030101010101" pitchFamily="2" charset="-122"/>
            </a:endParaRPr>
          </a:p>
        </p:txBody>
      </p:sp>
      <p:grpSp>
        <p:nvGrpSpPr>
          <p:cNvPr id="192516" name="Group 5"/>
          <p:cNvGrpSpPr/>
          <p:nvPr/>
        </p:nvGrpSpPr>
        <p:grpSpPr bwMode="auto">
          <a:xfrm>
            <a:off x="450850" y="1565275"/>
            <a:ext cx="8335963" cy="4645025"/>
            <a:chOff x="317" y="777"/>
            <a:chExt cx="5251" cy="2926"/>
          </a:xfrm>
        </p:grpSpPr>
        <p:sp>
          <p:nvSpPr>
            <p:cNvPr id="192519" name="Text Box 6"/>
            <p:cNvSpPr txBox="1">
              <a:spLocks noChangeArrowheads="1"/>
            </p:cNvSpPr>
            <p:nvPr/>
          </p:nvSpPr>
          <p:spPr bwMode="auto">
            <a:xfrm>
              <a:off x="317" y="2538"/>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    </a:t>
              </a:r>
              <a:r>
                <a:rPr kumimoji="1" lang="zh-CN" altLang="en-US" sz="2000" b="1">
                  <a:latin typeface="Times New Roman" panose="02020603050405020304" pitchFamily="18" charset="0"/>
                </a:rPr>
                <a:t>访问</a:t>
              </a:r>
              <a:r>
                <a:rPr kumimoji="1" lang="en-US" altLang="zh-CN" sz="2000" b="1">
                  <a:latin typeface="Times New Roman" panose="02020603050405020304" pitchFamily="18" charset="0"/>
                </a:rPr>
                <a:t>Cache</a:t>
              </a:r>
              <a:endParaRPr kumimoji="1" lang="en-US" altLang="zh-CN" sz="2000" b="1">
                <a:latin typeface="Times New Roman" panose="02020603050405020304" pitchFamily="18" charset="0"/>
              </a:endParaRPr>
            </a:p>
            <a:p>
              <a:pPr eaLnBrk="1" hangingPunct="1"/>
              <a:r>
                <a:rPr kumimoji="1" lang="zh-CN" altLang="en-US" sz="2000" b="1">
                  <a:latin typeface="Times New Roman" panose="02020603050405020304" pitchFamily="18" charset="0"/>
                </a:rPr>
                <a:t>取出信息送</a:t>
              </a:r>
              <a:r>
                <a:rPr kumimoji="1" lang="en-US" altLang="zh-CN" sz="2000" b="1">
                  <a:latin typeface="Times New Roman" panose="02020603050405020304" pitchFamily="18" charset="0"/>
                </a:rPr>
                <a:t>CPU</a:t>
              </a:r>
              <a:endParaRPr kumimoji="1" lang="en-US" altLang="zh-CN" sz="2000" b="1">
                <a:latin typeface="Times New Roman" panose="02020603050405020304" pitchFamily="18" charset="0"/>
              </a:endParaRPr>
            </a:p>
          </p:txBody>
        </p:sp>
        <p:sp>
          <p:nvSpPr>
            <p:cNvPr id="192520" name="Rectangle 7"/>
            <p:cNvSpPr>
              <a:spLocks noChangeArrowheads="1"/>
            </p:cNvSpPr>
            <p:nvPr/>
          </p:nvSpPr>
          <p:spPr bwMode="auto">
            <a:xfrm>
              <a:off x="345" y="2555"/>
              <a:ext cx="1191" cy="4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21" name="Text Box 8"/>
            <p:cNvSpPr txBox="1">
              <a:spLocks noChangeArrowheads="1"/>
            </p:cNvSpPr>
            <p:nvPr/>
          </p:nvSpPr>
          <p:spPr bwMode="auto">
            <a:xfrm>
              <a:off x="1666" y="2538"/>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    </a:t>
              </a:r>
              <a:r>
                <a:rPr kumimoji="1" lang="zh-CN" altLang="en-US" sz="2000" b="1">
                  <a:latin typeface="Times New Roman" panose="02020603050405020304" pitchFamily="18" charset="0"/>
                </a:rPr>
                <a:t>访问主存</a:t>
              </a:r>
              <a:endParaRPr kumimoji="1" lang="zh-CN" altLang="en-US" sz="2000" b="1">
                <a:latin typeface="Times New Roman" panose="02020603050405020304" pitchFamily="18" charset="0"/>
              </a:endParaRPr>
            </a:p>
            <a:p>
              <a:pPr eaLnBrk="1" hangingPunct="1"/>
              <a:r>
                <a:rPr kumimoji="1" lang="zh-CN" altLang="en-US" sz="2000" b="1">
                  <a:latin typeface="Times New Roman" panose="02020603050405020304" pitchFamily="18" charset="0"/>
                </a:rPr>
                <a:t>取出信息送</a:t>
              </a:r>
              <a:r>
                <a:rPr kumimoji="1" lang="en-US" altLang="zh-CN" sz="2000" b="1">
                  <a:latin typeface="Times New Roman" panose="02020603050405020304" pitchFamily="18" charset="0"/>
                </a:rPr>
                <a:t>CPU</a:t>
              </a:r>
              <a:endParaRPr kumimoji="1" lang="en-US" altLang="zh-CN" sz="2000" b="1">
                <a:latin typeface="Times New Roman" panose="02020603050405020304" pitchFamily="18" charset="0"/>
              </a:endParaRPr>
            </a:p>
          </p:txBody>
        </p:sp>
        <p:sp>
          <p:nvSpPr>
            <p:cNvPr id="192522" name="Rectangle 9"/>
            <p:cNvSpPr>
              <a:spLocks noChangeArrowheads="1"/>
            </p:cNvSpPr>
            <p:nvPr/>
          </p:nvSpPr>
          <p:spPr bwMode="auto">
            <a:xfrm>
              <a:off x="1689" y="2555"/>
              <a:ext cx="1191" cy="4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23" name="Text Box 10"/>
            <p:cNvSpPr txBox="1">
              <a:spLocks noChangeArrowheads="1"/>
            </p:cNvSpPr>
            <p:nvPr/>
          </p:nvSpPr>
          <p:spPr bwMode="auto">
            <a:xfrm>
              <a:off x="3072" y="2567"/>
              <a:ext cx="10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将新的主存块</a:t>
              </a:r>
              <a:endParaRPr kumimoji="1" lang="zh-CN" altLang="en-US" sz="2000" b="1">
                <a:latin typeface="Times New Roman" panose="02020603050405020304" pitchFamily="18" charset="0"/>
              </a:endParaRPr>
            </a:p>
            <a:p>
              <a:pPr eaLnBrk="1" hangingPunct="1"/>
              <a:r>
                <a:rPr kumimoji="1" lang="zh-CN" altLang="en-US" sz="2000" b="1">
                  <a:latin typeface="Times New Roman" panose="02020603050405020304" pitchFamily="18" charset="0"/>
                </a:rPr>
                <a:t>调入</a:t>
              </a:r>
              <a:r>
                <a:rPr kumimoji="1" lang="en-US" altLang="zh-CN" sz="2000" b="1">
                  <a:latin typeface="Times New Roman" panose="02020603050405020304" pitchFamily="18" charset="0"/>
                </a:rPr>
                <a:t>Cache</a:t>
              </a:r>
              <a:r>
                <a:rPr kumimoji="1" lang="zh-CN" altLang="en-US" sz="2000" b="1">
                  <a:latin typeface="Times New Roman" panose="02020603050405020304" pitchFamily="18" charset="0"/>
                </a:rPr>
                <a:t>中</a:t>
              </a:r>
              <a:endParaRPr kumimoji="1" lang="zh-CN" altLang="en-US" sz="2000" b="1">
                <a:latin typeface="Times New Roman" panose="02020603050405020304" pitchFamily="18" charset="0"/>
              </a:endParaRPr>
            </a:p>
          </p:txBody>
        </p:sp>
        <p:sp>
          <p:nvSpPr>
            <p:cNvPr id="192524" name="Rectangle 11"/>
            <p:cNvSpPr>
              <a:spLocks noChangeArrowheads="1"/>
            </p:cNvSpPr>
            <p:nvPr/>
          </p:nvSpPr>
          <p:spPr bwMode="auto">
            <a:xfrm>
              <a:off x="3023" y="2555"/>
              <a:ext cx="1165" cy="4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25" name="Text Box 12"/>
            <p:cNvSpPr txBox="1">
              <a:spLocks noChangeArrowheads="1"/>
            </p:cNvSpPr>
            <p:nvPr/>
          </p:nvSpPr>
          <p:spPr bwMode="auto">
            <a:xfrm>
              <a:off x="4457" y="2566"/>
              <a:ext cx="10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执行替换算法</a:t>
              </a:r>
              <a:endParaRPr kumimoji="1" lang="zh-CN" altLang="en-US" sz="2000" b="1">
                <a:latin typeface="Times New Roman" panose="02020603050405020304" pitchFamily="18" charset="0"/>
              </a:endParaRPr>
            </a:p>
            <a:p>
              <a:pPr eaLnBrk="1" hangingPunct="1"/>
              <a:r>
                <a:rPr kumimoji="1" lang="zh-CN" altLang="en-US" sz="2000" b="1">
                  <a:latin typeface="Times New Roman" panose="02020603050405020304" pitchFamily="18" charset="0"/>
                </a:rPr>
                <a:t>    腾出空位</a:t>
              </a:r>
              <a:endParaRPr kumimoji="1" lang="zh-CN" altLang="en-US" sz="2000" b="1">
                <a:latin typeface="Times New Roman" panose="02020603050405020304" pitchFamily="18" charset="0"/>
              </a:endParaRPr>
            </a:p>
          </p:txBody>
        </p:sp>
        <p:sp>
          <p:nvSpPr>
            <p:cNvPr id="192526" name="Rectangle 13"/>
            <p:cNvSpPr>
              <a:spLocks noChangeArrowheads="1"/>
            </p:cNvSpPr>
            <p:nvPr/>
          </p:nvSpPr>
          <p:spPr bwMode="auto">
            <a:xfrm>
              <a:off x="4403" y="2544"/>
              <a:ext cx="1165" cy="4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27" name="Text Box 14"/>
            <p:cNvSpPr txBox="1">
              <a:spLocks noChangeArrowheads="1"/>
            </p:cNvSpPr>
            <p:nvPr/>
          </p:nvSpPr>
          <p:spPr bwMode="auto">
            <a:xfrm>
              <a:off x="1385" y="3429"/>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200" b="1">
                  <a:latin typeface="Times New Roman" panose="02020603050405020304" pitchFamily="18" charset="0"/>
                </a:rPr>
                <a:t> </a:t>
              </a:r>
              <a:r>
                <a:rPr kumimoji="1" lang="zh-CN" altLang="en-US" sz="2000" b="1">
                  <a:latin typeface="Times New Roman" panose="02020603050405020304" pitchFamily="18" charset="0"/>
                </a:rPr>
                <a:t>结束</a:t>
              </a:r>
              <a:endParaRPr kumimoji="1" lang="zh-CN" altLang="en-US" sz="2000" b="1">
                <a:latin typeface="Times New Roman" panose="02020603050405020304" pitchFamily="18" charset="0"/>
              </a:endParaRPr>
            </a:p>
          </p:txBody>
        </p:sp>
        <p:sp>
          <p:nvSpPr>
            <p:cNvPr id="192528" name="Rectangle 15"/>
            <p:cNvSpPr>
              <a:spLocks noChangeArrowheads="1"/>
            </p:cNvSpPr>
            <p:nvPr/>
          </p:nvSpPr>
          <p:spPr bwMode="auto">
            <a:xfrm>
              <a:off x="1375" y="3441"/>
              <a:ext cx="497" cy="26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29" name="AutoShape 16"/>
            <p:cNvSpPr>
              <a:spLocks noChangeArrowheads="1"/>
            </p:cNvSpPr>
            <p:nvPr/>
          </p:nvSpPr>
          <p:spPr bwMode="auto">
            <a:xfrm>
              <a:off x="1239" y="1539"/>
              <a:ext cx="858" cy="399"/>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30" name="Text Box 17"/>
            <p:cNvSpPr txBox="1">
              <a:spLocks noChangeArrowheads="1"/>
            </p:cNvSpPr>
            <p:nvPr/>
          </p:nvSpPr>
          <p:spPr bwMode="auto">
            <a:xfrm>
              <a:off x="1398" y="1622"/>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命中？</a:t>
              </a:r>
              <a:endParaRPr kumimoji="1" lang="zh-CN" altLang="en-US" sz="2000" b="1">
                <a:latin typeface="Times New Roman" panose="02020603050405020304" pitchFamily="18" charset="0"/>
              </a:endParaRPr>
            </a:p>
          </p:txBody>
        </p:sp>
        <p:sp>
          <p:nvSpPr>
            <p:cNvPr id="192531" name="AutoShape 18"/>
            <p:cNvSpPr>
              <a:spLocks noChangeArrowheads="1"/>
            </p:cNvSpPr>
            <p:nvPr/>
          </p:nvSpPr>
          <p:spPr bwMode="auto">
            <a:xfrm>
              <a:off x="3046" y="1938"/>
              <a:ext cx="1128" cy="399"/>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32" name="Text Box 19"/>
            <p:cNvSpPr txBox="1">
              <a:spLocks noChangeArrowheads="1"/>
            </p:cNvSpPr>
            <p:nvPr/>
          </p:nvSpPr>
          <p:spPr bwMode="auto">
            <a:xfrm>
              <a:off x="3215" y="2016"/>
              <a:ext cx="8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Cache</a:t>
              </a:r>
              <a:r>
                <a:rPr kumimoji="1" lang="zh-CN" altLang="en-US" sz="2000" b="1">
                  <a:latin typeface="Times New Roman" panose="02020603050405020304" pitchFamily="18" charset="0"/>
                </a:rPr>
                <a:t>满？</a:t>
              </a:r>
              <a:endParaRPr kumimoji="1" lang="zh-CN" altLang="en-US" sz="2000" b="1">
                <a:latin typeface="Times New Roman" panose="02020603050405020304" pitchFamily="18" charset="0"/>
              </a:endParaRPr>
            </a:p>
          </p:txBody>
        </p:sp>
        <p:sp>
          <p:nvSpPr>
            <p:cNvPr id="192533" name="Freeform 20"/>
            <p:cNvSpPr/>
            <p:nvPr/>
          </p:nvSpPr>
          <p:spPr bwMode="auto">
            <a:xfrm>
              <a:off x="3613" y="2335"/>
              <a:ext cx="1" cy="218"/>
            </a:xfrm>
            <a:custGeom>
              <a:avLst/>
              <a:gdLst>
                <a:gd name="T0" fmla="*/ 0 w 1"/>
                <a:gd name="T1" fmla="*/ 0 h 288"/>
                <a:gd name="T2" fmla="*/ 0 w 1"/>
                <a:gd name="T3" fmla="*/ 14 h 288"/>
                <a:gd name="T4" fmla="*/ 0 60000 65536"/>
                <a:gd name="T5" fmla="*/ 0 60000 65536"/>
                <a:gd name="T6" fmla="*/ 0 w 1"/>
                <a:gd name="T7" fmla="*/ 0 h 288"/>
                <a:gd name="T8" fmla="*/ 1 w 1"/>
                <a:gd name="T9" fmla="*/ 288 h 288"/>
              </a:gdLst>
              <a:ahLst/>
              <a:cxnLst>
                <a:cxn ang="T4">
                  <a:pos x="T0" y="T1"/>
                </a:cxn>
                <a:cxn ang="T5">
                  <a:pos x="T2" y="T3"/>
                </a:cxn>
              </a:cxnLst>
              <a:rect l="T6" t="T7" r="T8" b="T9"/>
              <a:pathLst>
                <a:path w="1" h="288">
                  <a:moveTo>
                    <a:pt x="0" y="0"/>
                  </a:moveTo>
                  <a:lnTo>
                    <a:pt x="0" y="288"/>
                  </a:lnTo>
                </a:path>
              </a:pathLst>
            </a:custGeom>
            <a:noFill/>
            <a:ln w="38100"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2534" name="Freeform 21"/>
            <p:cNvSpPr/>
            <p:nvPr/>
          </p:nvSpPr>
          <p:spPr bwMode="auto">
            <a:xfrm>
              <a:off x="2092" y="1738"/>
              <a:ext cx="1518" cy="200"/>
            </a:xfrm>
            <a:custGeom>
              <a:avLst/>
              <a:gdLst>
                <a:gd name="T0" fmla="*/ 0 w 1614"/>
                <a:gd name="T1" fmla="*/ 0 h 264"/>
                <a:gd name="T2" fmla="*/ 821 w 1614"/>
                <a:gd name="T3" fmla="*/ 0 h 264"/>
                <a:gd name="T4" fmla="*/ 822 w 1614"/>
                <a:gd name="T5" fmla="*/ 13 h 264"/>
                <a:gd name="T6" fmla="*/ 0 60000 65536"/>
                <a:gd name="T7" fmla="*/ 0 60000 65536"/>
                <a:gd name="T8" fmla="*/ 0 60000 65536"/>
                <a:gd name="T9" fmla="*/ 0 w 1614"/>
                <a:gd name="T10" fmla="*/ 0 h 264"/>
                <a:gd name="T11" fmla="*/ 1614 w 1614"/>
                <a:gd name="T12" fmla="*/ 264 h 264"/>
              </a:gdLst>
              <a:ahLst/>
              <a:cxnLst>
                <a:cxn ang="T6">
                  <a:pos x="T0" y="T1"/>
                </a:cxn>
                <a:cxn ang="T7">
                  <a:pos x="T2" y="T3"/>
                </a:cxn>
                <a:cxn ang="T8">
                  <a:pos x="T4" y="T5"/>
                </a:cxn>
              </a:cxnLst>
              <a:rect l="T9" t="T10" r="T11" b="T12"/>
              <a:pathLst>
                <a:path w="1614" h="264">
                  <a:moveTo>
                    <a:pt x="0" y="0"/>
                  </a:moveTo>
                  <a:lnTo>
                    <a:pt x="1611" y="0"/>
                  </a:lnTo>
                  <a:lnTo>
                    <a:pt x="1614" y="264"/>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2535" name="Freeform 22"/>
            <p:cNvSpPr/>
            <p:nvPr/>
          </p:nvSpPr>
          <p:spPr bwMode="auto">
            <a:xfrm>
              <a:off x="923" y="1736"/>
              <a:ext cx="330" cy="819"/>
            </a:xfrm>
            <a:custGeom>
              <a:avLst/>
              <a:gdLst>
                <a:gd name="T0" fmla="*/ 178 w 351"/>
                <a:gd name="T1" fmla="*/ 2 h 1083"/>
                <a:gd name="T2" fmla="*/ 0 w 351"/>
                <a:gd name="T3" fmla="*/ 0 h 1083"/>
                <a:gd name="T4" fmla="*/ 0 w 351"/>
                <a:gd name="T5" fmla="*/ 51 h 1083"/>
                <a:gd name="T6" fmla="*/ 0 60000 65536"/>
                <a:gd name="T7" fmla="*/ 0 60000 65536"/>
                <a:gd name="T8" fmla="*/ 0 60000 65536"/>
                <a:gd name="T9" fmla="*/ 0 w 351"/>
                <a:gd name="T10" fmla="*/ 0 h 1083"/>
                <a:gd name="T11" fmla="*/ 351 w 351"/>
                <a:gd name="T12" fmla="*/ 1083 h 1083"/>
              </a:gdLst>
              <a:ahLst/>
              <a:cxnLst>
                <a:cxn ang="T6">
                  <a:pos x="T0" y="T1"/>
                </a:cxn>
                <a:cxn ang="T7">
                  <a:pos x="T2" y="T3"/>
                </a:cxn>
                <a:cxn ang="T8">
                  <a:pos x="T4" y="T5"/>
                </a:cxn>
              </a:cxnLst>
              <a:rect l="T9" t="T10" r="T11" b="T12"/>
              <a:pathLst>
                <a:path w="351" h="1083">
                  <a:moveTo>
                    <a:pt x="351" y="3"/>
                  </a:moveTo>
                  <a:lnTo>
                    <a:pt x="0" y="0"/>
                  </a:lnTo>
                  <a:lnTo>
                    <a:pt x="0" y="1083"/>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2536" name="Line 23"/>
            <p:cNvSpPr>
              <a:spLocks noChangeShapeType="1"/>
            </p:cNvSpPr>
            <p:nvPr/>
          </p:nvSpPr>
          <p:spPr bwMode="auto">
            <a:xfrm>
              <a:off x="2278" y="1747"/>
              <a:ext cx="0" cy="815"/>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37" name="Freeform 24"/>
            <p:cNvSpPr/>
            <p:nvPr/>
          </p:nvSpPr>
          <p:spPr bwMode="auto">
            <a:xfrm>
              <a:off x="4172" y="2137"/>
              <a:ext cx="820" cy="407"/>
            </a:xfrm>
            <a:custGeom>
              <a:avLst/>
              <a:gdLst>
                <a:gd name="T0" fmla="*/ 0 w 771"/>
                <a:gd name="T1" fmla="*/ 0 h 552"/>
                <a:gd name="T2" fmla="*/ 1512 w 771"/>
                <a:gd name="T3" fmla="*/ 0 h 552"/>
                <a:gd name="T4" fmla="*/ 1518 w 771"/>
                <a:gd name="T5" fmla="*/ 19 h 552"/>
                <a:gd name="T6" fmla="*/ 0 60000 65536"/>
                <a:gd name="T7" fmla="*/ 0 60000 65536"/>
                <a:gd name="T8" fmla="*/ 0 60000 65536"/>
                <a:gd name="T9" fmla="*/ 0 w 771"/>
                <a:gd name="T10" fmla="*/ 0 h 552"/>
                <a:gd name="T11" fmla="*/ 771 w 771"/>
                <a:gd name="T12" fmla="*/ 552 h 552"/>
              </a:gdLst>
              <a:ahLst/>
              <a:cxnLst>
                <a:cxn ang="T6">
                  <a:pos x="T0" y="T1"/>
                </a:cxn>
                <a:cxn ang="T7">
                  <a:pos x="T2" y="T3"/>
                </a:cxn>
                <a:cxn ang="T8">
                  <a:pos x="T4" y="T5"/>
                </a:cxn>
              </a:cxnLst>
              <a:rect l="T9" t="T10" r="T11" b="T12"/>
              <a:pathLst>
                <a:path w="771" h="552">
                  <a:moveTo>
                    <a:pt x="0" y="0"/>
                  </a:moveTo>
                  <a:lnTo>
                    <a:pt x="768" y="0"/>
                  </a:lnTo>
                  <a:lnTo>
                    <a:pt x="771" y="552"/>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2538" name="Freeform 25"/>
            <p:cNvSpPr/>
            <p:nvPr/>
          </p:nvSpPr>
          <p:spPr bwMode="auto">
            <a:xfrm>
              <a:off x="4182" y="2890"/>
              <a:ext cx="810" cy="242"/>
            </a:xfrm>
            <a:custGeom>
              <a:avLst/>
              <a:gdLst>
                <a:gd name="T0" fmla="*/ 1376 w 768"/>
                <a:gd name="T1" fmla="*/ 1 h 384"/>
                <a:gd name="T2" fmla="*/ 1380 w 768"/>
                <a:gd name="T3" fmla="*/ 3 h 384"/>
                <a:gd name="T4" fmla="*/ 258 w 768"/>
                <a:gd name="T5" fmla="*/ 3 h 384"/>
                <a:gd name="T6" fmla="*/ 258 w 768"/>
                <a:gd name="T7" fmla="*/ 0 h 384"/>
                <a:gd name="T8" fmla="*/ 0 w 768"/>
                <a:gd name="T9" fmla="*/ 0 h 384"/>
                <a:gd name="T10" fmla="*/ 0 60000 65536"/>
                <a:gd name="T11" fmla="*/ 0 60000 65536"/>
                <a:gd name="T12" fmla="*/ 0 60000 65536"/>
                <a:gd name="T13" fmla="*/ 0 60000 65536"/>
                <a:gd name="T14" fmla="*/ 0 60000 65536"/>
                <a:gd name="T15" fmla="*/ 0 w 768"/>
                <a:gd name="T16" fmla="*/ 0 h 384"/>
                <a:gd name="T17" fmla="*/ 768 w 768"/>
                <a:gd name="T18" fmla="*/ 384 h 384"/>
              </a:gdLst>
              <a:ahLst/>
              <a:cxnLst>
                <a:cxn ang="T10">
                  <a:pos x="T0" y="T1"/>
                </a:cxn>
                <a:cxn ang="T11">
                  <a:pos x="T2" y="T3"/>
                </a:cxn>
                <a:cxn ang="T12">
                  <a:pos x="T4" y="T5"/>
                </a:cxn>
                <a:cxn ang="T13">
                  <a:pos x="T6" y="T7"/>
                </a:cxn>
                <a:cxn ang="T14">
                  <a:pos x="T8" y="T9"/>
                </a:cxn>
              </a:cxnLst>
              <a:rect l="T15" t="T16" r="T17" b="T18"/>
              <a:pathLst>
                <a:path w="768" h="384">
                  <a:moveTo>
                    <a:pt x="765" y="186"/>
                  </a:moveTo>
                  <a:lnTo>
                    <a:pt x="768" y="384"/>
                  </a:lnTo>
                  <a:lnTo>
                    <a:pt x="144" y="384"/>
                  </a:lnTo>
                  <a:lnTo>
                    <a:pt x="144" y="0"/>
                  </a:lnTo>
                  <a:lnTo>
                    <a:pt x="0" y="0"/>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2539" name="Line 26"/>
            <p:cNvSpPr>
              <a:spLocks noChangeShapeType="1"/>
            </p:cNvSpPr>
            <p:nvPr/>
          </p:nvSpPr>
          <p:spPr bwMode="auto">
            <a:xfrm>
              <a:off x="923" y="3015"/>
              <a:ext cx="0" cy="217"/>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40" name="Line 27"/>
            <p:cNvSpPr>
              <a:spLocks noChangeShapeType="1"/>
            </p:cNvSpPr>
            <p:nvPr/>
          </p:nvSpPr>
          <p:spPr bwMode="auto">
            <a:xfrm>
              <a:off x="2278" y="3015"/>
              <a:ext cx="0" cy="217"/>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41" name="Line 28"/>
            <p:cNvSpPr>
              <a:spLocks noChangeShapeType="1"/>
            </p:cNvSpPr>
            <p:nvPr/>
          </p:nvSpPr>
          <p:spPr bwMode="auto">
            <a:xfrm>
              <a:off x="3633" y="3015"/>
              <a:ext cx="0" cy="217"/>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42" name="Line 29"/>
            <p:cNvSpPr>
              <a:spLocks noChangeShapeType="1"/>
            </p:cNvSpPr>
            <p:nvPr/>
          </p:nvSpPr>
          <p:spPr bwMode="auto">
            <a:xfrm>
              <a:off x="923" y="3232"/>
              <a:ext cx="2719"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2543" name="Line 30"/>
            <p:cNvSpPr>
              <a:spLocks noChangeShapeType="1"/>
            </p:cNvSpPr>
            <p:nvPr/>
          </p:nvSpPr>
          <p:spPr bwMode="auto">
            <a:xfrm>
              <a:off x="1620" y="3226"/>
              <a:ext cx="0" cy="218"/>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44" name="Text Box 31"/>
            <p:cNvSpPr txBox="1">
              <a:spLocks noChangeArrowheads="1"/>
            </p:cNvSpPr>
            <p:nvPr/>
          </p:nvSpPr>
          <p:spPr bwMode="auto">
            <a:xfrm>
              <a:off x="988" y="1152"/>
              <a:ext cx="1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CPU</a:t>
              </a:r>
              <a:r>
                <a:rPr kumimoji="1" lang="zh-CN" altLang="en-US" sz="2000" b="1">
                  <a:latin typeface="Times New Roman" panose="02020603050405020304" pitchFamily="18" charset="0"/>
                </a:rPr>
                <a:t>发出访问地址</a:t>
              </a:r>
              <a:endParaRPr kumimoji="1" lang="zh-CN" altLang="en-US" sz="2000" b="1">
                <a:latin typeface="Times New Roman" panose="02020603050405020304" pitchFamily="18" charset="0"/>
              </a:endParaRPr>
            </a:p>
          </p:txBody>
        </p:sp>
        <p:sp>
          <p:nvSpPr>
            <p:cNvPr id="192545" name="Rectangle 32"/>
            <p:cNvSpPr>
              <a:spLocks noChangeArrowheads="1"/>
            </p:cNvSpPr>
            <p:nvPr/>
          </p:nvSpPr>
          <p:spPr bwMode="auto">
            <a:xfrm>
              <a:off x="923" y="1167"/>
              <a:ext cx="1581" cy="21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46" name="Text Box 33"/>
            <p:cNvSpPr txBox="1">
              <a:spLocks noChangeArrowheads="1"/>
            </p:cNvSpPr>
            <p:nvPr/>
          </p:nvSpPr>
          <p:spPr bwMode="auto">
            <a:xfrm>
              <a:off x="1444" y="777"/>
              <a:ext cx="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900" b="1">
                  <a:latin typeface="Times New Roman" panose="02020603050405020304" pitchFamily="18" charset="0"/>
                </a:rPr>
                <a:t> </a:t>
              </a:r>
              <a:r>
                <a:rPr kumimoji="1" lang="zh-CN" altLang="en-US" sz="2000" b="1">
                  <a:latin typeface="Times New Roman" panose="02020603050405020304" pitchFamily="18" charset="0"/>
                </a:rPr>
                <a:t>开始</a:t>
              </a:r>
              <a:endParaRPr kumimoji="1" lang="zh-CN" altLang="en-US" sz="2000" b="1">
                <a:latin typeface="Times New Roman" panose="02020603050405020304" pitchFamily="18" charset="0"/>
              </a:endParaRPr>
            </a:p>
          </p:txBody>
        </p:sp>
        <p:sp>
          <p:nvSpPr>
            <p:cNvPr id="192547" name="Rectangle 34"/>
            <p:cNvSpPr>
              <a:spLocks noChangeArrowheads="1"/>
            </p:cNvSpPr>
            <p:nvPr/>
          </p:nvSpPr>
          <p:spPr bwMode="auto">
            <a:xfrm>
              <a:off x="1453" y="803"/>
              <a:ext cx="453" cy="21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2548" name="Line 35"/>
            <p:cNvSpPr>
              <a:spLocks noChangeShapeType="1"/>
            </p:cNvSpPr>
            <p:nvPr/>
          </p:nvSpPr>
          <p:spPr bwMode="auto">
            <a:xfrm>
              <a:off x="1669" y="1393"/>
              <a:ext cx="0" cy="146"/>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2549" name="Line 36"/>
            <p:cNvSpPr>
              <a:spLocks noChangeShapeType="1"/>
            </p:cNvSpPr>
            <p:nvPr/>
          </p:nvSpPr>
          <p:spPr bwMode="auto">
            <a:xfrm>
              <a:off x="1669" y="1031"/>
              <a:ext cx="0" cy="145"/>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2550" name="Text Box 37"/>
            <p:cNvSpPr txBox="1">
              <a:spLocks noChangeArrowheads="1"/>
            </p:cNvSpPr>
            <p:nvPr/>
          </p:nvSpPr>
          <p:spPr bwMode="auto">
            <a:xfrm>
              <a:off x="1013" y="14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192551" name="Text Box 38"/>
            <p:cNvSpPr txBox="1">
              <a:spLocks noChangeArrowheads="1"/>
            </p:cNvSpPr>
            <p:nvPr/>
          </p:nvSpPr>
          <p:spPr bwMode="auto">
            <a:xfrm>
              <a:off x="2097" y="14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sp>
          <p:nvSpPr>
            <p:cNvPr id="192552" name="Text Box 39"/>
            <p:cNvSpPr txBox="1">
              <a:spLocks noChangeArrowheads="1"/>
            </p:cNvSpPr>
            <p:nvPr/>
          </p:nvSpPr>
          <p:spPr bwMode="auto">
            <a:xfrm>
              <a:off x="4130" y="187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192553" name="Text Box 40"/>
            <p:cNvSpPr txBox="1">
              <a:spLocks noChangeArrowheads="1"/>
            </p:cNvSpPr>
            <p:nvPr/>
          </p:nvSpPr>
          <p:spPr bwMode="auto">
            <a:xfrm>
              <a:off x="3360" y="23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grpSp>
      <p:sp>
        <p:nvSpPr>
          <p:cNvPr id="192517" name="矩形 42"/>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222375" y="606425"/>
            <a:ext cx="7070725" cy="769938"/>
          </a:xfrm>
        </p:spPr>
        <p:txBody>
          <a:bodyPr/>
          <a:lstStyle/>
          <a:p>
            <a:r>
              <a:rPr kumimoji="1" lang="en-US" altLang="zh-CN" sz="4800"/>
              <a:t>Cache</a:t>
            </a:r>
            <a:r>
              <a:rPr lang="zh-CN" altLang="en-US" sz="4800"/>
              <a:t>写操作</a:t>
            </a:r>
            <a:endParaRPr lang="zh-CN" altLang="en-US"/>
          </a:p>
        </p:txBody>
      </p:sp>
      <p:sp>
        <p:nvSpPr>
          <p:cNvPr id="5" name="内容占位符 4"/>
          <p:cNvSpPr>
            <a:spLocks noGrp="1"/>
          </p:cNvSpPr>
          <p:nvPr>
            <p:ph idx="1"/>
          </p:nvPr>
        </p:nvSpPr>
        <p:spPr>
          <a:xfrm>
            <a:off x="715963" y="1755775"/>
            <a:ext cx="7875587" cy="4075113"/>
          </a:xfrm>
          <a:solidFill>
            <a:schemeClr val="bg1"/>
          </a:solidFill>
          <a:ln>
            <a:solidFill>
              <a:srgbClr val="2709BB"/>
            </a:solidFill>
            <a:miter lim="800000"/>
          </a:ln>
        </p:spPr>
        <p:txBody>
          <a:bodyPr/>
          <a:lstStyle/>
          <a:p>
            <a:pPr>
              <a:buFont typeface="Wingdings" panose="05000000000000000000" pitchFamily="2" charset="2"/>
              <a:buNone/>
            </a:pPr>
            <a:r>
              <a:rPr lang="en-US" altLang="zh-CN"/>
              <a:t>Cache</a:t>
            </a:r>
            <a:r>
              <a:rPr lang="zh-CN" altLang="en-US"/>
              <a:t>写操作主要采用以下几种方法：</a:t>
            </a:r>
            <a:endParaRPr lang="zh-CN" altLang="en-US"/>
          </a:p>
          <a:p>
            <a:pPr>
              <a:buFont typeface="Wingdings" panose="05000000000000000000" pitchFamily="2" charset="2"/>
              <a:buNone/>
            </a:pPr>
            <a:r>
              <a:rPr lang="zh-CN" altLang="en-US">
                <a:solidFill>
                  <a:srgbClr val="C00000"/>
                </a:solidFill>
                <a:sym typeface="Wingdings" panose="05000000000000000000" pitchFamily="2" charset="2"/>
              </a:rPr>
              <a:t></a:t>
            </a:r>
            <a:r>
              <a:rPr lang="zh-CN" altLang="en-US"/>
              <a:t>写直达法</a:t>
            </a:r>
            <a:r>
              <a:rPr lang="en-US" altLang="zh-CN"/>
              <a:t>,</a:t>
            </a:r>
            <a:r>
              <a:rPr lang="zh-CN" altLang="en-US"/>
              <a:t>即向</a:t>
            </a:r>
            <a:r>
              <a:rPr lang="en-US" altLang="zh-CN"/>
              <a:t>Cache</a:t>
            </a:r>
            <a:r>
              <a:rPr lang="zh-CN" altLang="en-US"/>
              <a:t>写人时</a:t>
            </a:r>
            <a:r>
              <a:rPr lang="en-US" altLang="zh-CN"/>
              <a:t>,</a:t>
            </a:r>
            <a:r>
              <a:rPr lang="zh-CN" altLang="en-US"/>
              <a:t>也向主存写入。能随时保证主存与</a:t>
            </a:r>
            <a:r>
              <a:rPr lang="en-US" altLang="zh-CN"/>
              <a:t>Cache</a:t>
            </a:r>
            <a:r>
              <a:rPr lang="zh-CN" altLang="en-US"/>
              <a:t>的数据一致</a:t>
            </a:r>
            <a:r>
              <a:rPr lang="en-US" altLang="zh-CN"/>
              <a:t>,</a:t>
            </a:r>
            <a:r>
              <a:rPr lang="zh-CN" altLang="en-US"/>
              <a:t>可能增加访存次数。</a:t>
            </a:r>
            <a:endParaRPr lang="zh-CN" altLang="en-US"/>
          </a:p>
          <a:p>
            <a:pPr>
              <a:buFont typeface="Wingdings" panose="05000000000000000000" pitchFamily="2" charset="2"/>
              <a:buNone/>
            </a:pPr>
            <a:r>
              <a:rPr lang="zh-CN" altLang="en-US">
                <a:solidFill>
                  <a:srgbClr val="C00000"/>
                </a:solidFill>
                <a:sym typeface="Wingdings" panose="05000000000000000000" pitchFamily="2" charset="2"/>
              </a:rPr>
              <a:t></a:t>
            </a:r>
            <a:r>
              <a:rPr lang="zh-CN" altLang="en-US"/>
              <a:t>写回法</a:t>
            </a:r>
            <a:r>
              <a:rPr lang="en-US" altLang="zh-CN"/>
              <a:t>,</a:t>
            </a:r>
            <a:r>
              <a:rPr lang="zh-CN" altLang="en-US"/>
              <a:t>数据暂时写入</a:t>
            </a:r>
            <a:r>
              <a:rPr lang="en-US" altLang="zh-CN"/>
              <a:t>Cache,</a:t>
            </a:r>
            <a:r>
              <a:rPr lang="zh-CN" altLang="en-US"/>
              <a:t>并用标志将该块加以注明</a:t>
            </a:r>
            <a:r>
              <a:rPr lang="en-US" altLang="zh-CN"/>
              <a:t>,</a:t>
            </a:r>
            <a:r>
              <a:rPr lang="zh-CN" altLang="en-US"/>
              <a:t>直至该块从</a:t>
            </a:r>
            <a:r>
              <a:rPr lang="en-US" altLang="zh-CN"/>
              <a:t>Cache</a:t>
            </a:r>
            <a:r>
              <a:rPr lang="zh-CN" altLang="en-US"/>
              <a:t>替换出时</a:t>
            </a:r>
            <a:r>
              <a:rPr lang="en-US" altLang="zh-CN"/>
              <a:t>,</a:t>
            </a:r>
            <a:r>
              <a:rPr lang="zh-CN" altLang="en-US"/>
              <a:t>才写入主存。其速度快，但因主存中的字块未经随时修改</a:t>
            </a:r>
            <a:r>
              <a:rPr lang="en-US" altLang="zh-CN"/>
              <a:t>,</a:t>
            </a:r>
            <a:r>
              <a:rPr lang="zh-CN" altLang="en-US"/>
              <a:t>可能失效。</a:t>
            </a:r>
            <a:endParaRPr lang="zh-CN" altLang="en-US"/>
          </a:p>
        </p:txBody>
      </p:sp>
      <p:sp>
        <p:nvSpPr>
          <p:cNvPr id="193540" name="Rectangle 5"/>
          <p:cNvSpPr>
            <a:spLocks noChangeArrowheads="1"/>
          </p:cNvSpPr>
          <p:nvPr/>
        </p:nvSpPr>
        <p:spPr bwMode="auto">
          <a:xfrm>
            <a:off x="457200" y="12954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kumimoji="1" lang="en-US" altLang="zh-CN" sz="2400">
                <a:solidFill>
                  <a:srgbClr val="000066"/>
                </a:solidFill>
                <a:ea typeface="楷体_GB2312" pitchFamily="1" charset="-122"/>
              </a:rPr>
              <a:t>      </a:t>
            </a:r>
            <a:endParaRPr kumimoji="1" lang="zh-CN" altLang="en-US" sz="2400">
              <a:solidFill>
                <a:srgbClr val="000066"/>
              </a:solidFill>
              <a:ea typeface="楷体_GB2312" pitchFamily="1" charset="-122"/>
            </a:endParaRPr>
          </a:p>
        </p:txBody>
      </p:sp>
      <p:sp>
        <p:nvSpPr>
          <p:cNvPr id="193541"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4294967295"/>
          </p:nvPr>
        </p:nvSpPr>
        <p:spPr>
          <a:xfrm>
            <a:off x="660400" y="641350"/>
            <a:ext cx="7850188" cy="5524500"/>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代码长度与检测位数的关系如下表:</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None/>
            </a:pPr>
            <a:r>
              <a:rPr lang="zh-CN" altLang="en-US" sz="2800" b="1">
                <a:solidFill>
                  <a:srgbClr val="2709BB"/>
                </a:solidFill>
                <a:latin typeface="微软雅黑 Light" panose="020B0502040204020203" pitchFamily="34" charset="-122"/>
                <a:ea typeface="微软雅黑 Light" panose="020B0502040204020203" pitchFamily="34" charset="-122"/>
              </a:rPr>
              <a:t>规定:</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设n+k位代码</a:t>
            </a:r>
            <a:r>
              <a:rPr lang="zh-CN" altLang="en-US" sz="2800" b="1">
                <a:solidFill>
                  <a:srgbClr val="C00000"/>
                </a:solidFill>
                <a:latin typeface="微软雅黑 Light" panose="020B0502040204020203" pitchFamily="34" charset="-122"/>
                <a:ea typeface="微软雅黑 Light" panose="020B0502040204020203" pitchFamily="34" charset="-122"/>
              </a:rPr>
              <a:t>自左至右</a:t>
            </a:r>
            <a:r>
              <a:rPr lang="zh-CN" altLang="en-US" sz="2800" b="1">
                <a:solidFill>
                  <a:srgbClr val="2709BB"/>
                </a:solidFill>
                <a:latin typeface="微软雅黑 Light" panose="020B0502040204020203" pitchFamily="34" charset="-122"/>
                <a:ea typeface="微软雅黑 Light" panose="020B0502040204020203" pitchFamily="34" charset="-122"/>
              </a:rPr>
              <a:t>依次编为：第1，2，3，……n+k位</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将k位检测位记作C</a:t>
            </a:r>
            <a:r>
              <a:rPr lang="zh-CN" altLang="en-US" sz="2800" b="1" baseline="-25000">
                <a:solidFill>
                  <a:srgbClr val="2709BB"/>
                </a:solidFill>
                <a:latin typeface="微软雅黑 Light" panose="020B0502040204020203" pitchFamily="34" charset="-122"/>
                <a:ea typeface="微软雅黑 Light" panose="020B0502040204020203" pitchFamily="34" charset="-122"/>
              </a:rPr>
              <a:t>i</a:t>
            </a:r>
            <a:r>
              <a:rPr lang="zh-CN" altLang="en-US" sz="2800" b="1">
                <a:solidFill>
                  <a:srgbClr val="2709BB"/>
                </a:solidFill>
                <a:latin typeface="微软雅黑 Light" panose="020B0502040204020203" pitchFamily="34" charset="-122"/>
                <a:ea typeface="微软雅黑 Light" panose="020B0502040204020203" pitchFamily="34" charset="-122"/>
              </a:rPr>
              <a:t>（i=1，2，4，8……）</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Group 3"/>
          <p:cNvGrpSpPr/>
          <p:nvPr/>
        </p:nvGrpSpPr>
        <p:grpSpPr bwMode="auto">
          <a:xfrm>
            <a:off x="1243013" y="1379538"/>
            <a:ext cx="6226175" cy="2509837"/>
            <a:chOff x="0" y="0"/>
            <a:chExt cx="9804" cy="3952"/>
          </a:xfrm>
        </p:grpSpPr>
        <p:sp>
          <p:nvSpPr>
            <p:cNvPr id="160774" name="Rectangle 4"/>
            <p:cNvSpPr>
              <a:spLocks noChangeArrowheads="1"/>
            </p:cNvSpPr>
            <p:nvPr/>
          </p:nvSpPr>
          <p:spPr bwMode="auto">
            <a:xfrm>
              <a:off x="0" y="12"/>
              <a:ext cx="4800" cy="548"/>
            </a:xfrm>
            <a:prstGeom prst="rect">
              <a:avLst/>
            </a:prstGeom>
            <a:solidFill>
              <a:srgbClr val="FF9900">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75" name="Rectangle 5"/>
            <p:cNvSpPr>
              <a:spLocks noChangeArrowheads="1"/>
            </p:cNvSpPr>
            <p:nvPr/>
          </p:nvSpPr>
          <p:spPr bwMode="auto">
            <a:xfrm>
              <a:off x="4782" y="0"/>
              <a:ext cx="5008" cy="547"/>
            </a:xfrm>
            <a:prstGeom prst="rect">
              <a:avLst/>
            </a:prstGeom>
            <a:solidFill>
              <a:srgbClr val="339966">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76" name="Line 13"/>
            <p:cNvSpPr>
              <a:spLocks noChangeShapeType="1"/>
            </p:cNvSpPr>
            <p:nvPr/>
          </p:nvSpPr>
          <p:spPr bwMode="auto">
            <a:xfrm>
              <a:off x="22" y="12"/>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77" name="Line 14"/>
            <p:cNvSpPr>
              <a:spLocks noChangeShapeType="1"/>
            </p:cNvSpPr>
            <p:nvPr/>
          </p:nvSpPr>
          <p:spPr bwMode="auto">
            <a:xfrm>
              <a:off x="22" y="565"/>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78" name="Line 15"/>
            <p:cNvSpPr>
              <a:spLocks noChangeShapeType="1"/>
            </p:cNvSpPr>
            <p:nvPr/>
          </p:nvSpPr>
          <p:spPr bwMode="auto">
            <a:xfrm>
              <a:off x="22" y="1105"/>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79" name="Line 16"/>
            <p:cNvSpPr>
              <a:spLocks noChangeShapeType="1"/>
            </p:cNvSpPr>
            <p:nvPr/>
          </p:nvSpPr>
          <p:spPr bwMode="auto">
            <a:xfrm>
              <a:off x="22" y="1657"/>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0" name="Line 17"/>
            <p:cNvSpPr>
              <a:spLocks noChangeShapeType="1"/>
            </p:cNvSpPr>
            <p:nvPr/>
          </p:nvSpPr>
          <p:spPr bwMode="auto">
            <a:xfrm>
              <a:off x="22" y="2230"/>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1" name="Line 18"/>
            <p:cNvSpPr>
              <a:spLocks noChangeShapeType="1"/>
            </p:cNvSpPr>
            <p:nvPr/>
          </p:nvSpPr>
          <p:spPr bwMode="auto">
            <a:xfrm>
              <a:off x="22" y="2782"/>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2" name="Line 19"/>
            <p:cNvSpPr>
              <a:spLocks noChangeShapeType="1"/>
            </p:cNvSpPr>
            <p:nvPr/>
          </p:nvSpPr>
          <p:spPr bwMode="auto">
            <a:xfrm>
              <a:off x="22" y="3355"/>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3" name="Line 20"/>
            <p:cNvSpPr>
              <a:spLocks noChangeShapeType="1"/>
            </p:cNvSpPr>
            <p:nvPr/>
          </p:nvSpPr>
          <p:spPr bwMode="auto">
            <a:xfrm>
              <a:off x="22" y="3907"/>
              <a:ext cx="9783" cy="0"/>
            </a:xfrm>
            <a:prstGeom prst="line">
              <a:avLst/>
            </a:prstGeom>
            <a:noFill/>
            <a:ln w="635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4" name="Line 21"/>
            <p:cNvSpPr>
              <a:spLocks noChangeShapeType="1"/>
            </p:cNvSpPr>
            <p:nvPr/>
          </p:nvSpPr>
          <p:spPr bwMode="auto">
            <a:xfrm>
              <a:off x="0" y="12"/>
              <a:ext cx="0" cy="3908"/>
            </a:xfrm>
            <a:prstGeom prst="line">
              <a:avLst/>
            </a:prstGeom>
            <a:noFill/>
            <a:ln w="63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5" name="Line 22"/>
            <p:cNvSpPr>
              <a:spLocks noChangeShapeType="1"/>
            </p:cNvSpPr>
            <p:nvPr/>
          </p:nvSpPr>
          <p:spPr bwMode="auto">
            <a:xfrm>
              <a:off x="9790" y="0"/>
              <a:ext cx="0" cy="3907"/>
            </a:xfrm>
            <a:prstGeom prst="line">
              <a:avLst/>
            </a:prstGeom>
            <a:noFill/>
            <a:ln w="63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6" name="Line 23"/>
            <p:cNvSpPr>
              <a:spLocks noChangeShapeType="1"/>
            </p:cNvSpPr>
            <p:nvPr/>
          </p:nvSpPr>
          <p:spPr bwMode="auto">
            <a:xfrm>
              <a:off x="4792" y="32"/>
              <a:ext cx="0" cy="3908"/>
            </a:xfrm>
            <a:prstGeom prst="line">
              <a:avLst/>
            </a:prstGeom>
            <a:noFill/>
            <a:ln w="63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787" name="Text Box 24"/>
            <p:cNvSpPr txBox="1">
              <a:spLocks noChangeArrowheads="1"/>
            </p:cNvSpPr>
            <p:nvPr/>
          </p:nvSpPr>
          <p:spPr bwMode="auto">
            <a:xfrm>
              <a:off x="1952" y="5"/>
              <a:ext cx="54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solidFill>
                    <a:srgbClr val="0000FF"/>
                  </a:solidFill>
                </a:rPr>
                <a:t>n</a:t>
              </a:r>
              <a:endParaRPr lang="zh-CN" altLang="en-US" sz="2000" i="1">
                <a:solidFill>
                  <a:srgbClr val="0000FF"/>
                </a:solidFill>
              </a:endParaRPr>
            </a:p>
          </p:txBody>
        </p:sp>
        <p:sp>
          <p:nvSpPr>
            <p:cNvPr id="160788" name="Text Box 25"/>
            <p:cNvSpPr txBox="1">
              <a:spLocks noChangeArrowheads="1"/>
            </p:cNvSpPr>
            <p:nvPr/>
          </p:nvSpPr>
          <p:spPr bwMode="auto">
            <a:xfrm>
              <a:off x="6740" y="510"/>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2</a:t>
              </a:r>
              <a:endParaRPr lang="zh-CN" altLang="en-US" sz="2000"/>
            </a:p>
          </p:txBody>
        </p:sp>
        <p:sp>
          <p:nvSpPr>
            <p:cNvPr id="160789" name="Text Box 26"/>
            <p:cNvSpPr txBox="1">
              <a:spLocks noChangeArrowheads="1"/>
            </p:cNvSpPr>
            <p:nvPr/>
          </p:nvSpPr>
          <p:spPr bwMode="auto">
            <a:xfrm>
              <a:off x="6740" y="1040"/>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3</a:t>
              </a:r>
              <a:endParaRPr lang="zh-CN" altLang="en-US" sz="2000"/>
            </a:p>
          </p:txBody>
        </p:sp>
        <p:sp>
          <p:nvSpPr>
            <p:cNvPr id="160790" name="Text Box 27"/>
            <p:cNvSpPr txBox="1">
              <a:spLocks noChangeArrowheads="1"/>
            </p:cNvSpPr>
            <p:nvPr/>
          </p:nvSpPr>
          <p:spPr bwMode="auto">
            <a:xfrm>
              <a:off x="6740" y="1637"/>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4</a:t>
              </a:r>
              <a:endParaRPr lang="zh-CN" altLang="en-US" sz="2000"/>
            </a:p>
          </p:txBody>
        </p:sp>
        <p:sp>
          <p:nvSpPr>
            <p:cNvPr id="160791" name="Text Box 28"/>
            <p:cNvSpPr txBox="1">
              <a:spLocks noChangeArrowheads="1"/>
            </p:cNvSpPr>
            <p:nvPr/>
          </p:nvSpPr>
          <p:spPr bwMode="auto">
            <a:xfrm>
              <a:off x="6740" y="2200"/>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5</a:t>
              </a:r>
              <a:endParaRPr lang="zh-CN" altLang="en-US" sz="2000"/>
            </a:p>
          </p:txBody>
        </p:sp>
        <p:sp>
          <p:nvSpPr>
            <p:cNvPr id="160792" name="Text Box 29"/>
            <p:cNvSpPr txBox="1">
              <a:spLocks noChangeArrowheads="1"/>
            </p:cNvSpPr>
            <p:nvPr/>
          </p:nvSpPr>
          <p:spPr bwMode="auto">
            <a:xfrm>
              <a:off x="6740" y="2730"/>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6</a:t>
              </a:r>
              <a:endParaRPr lang="zh-CN" altLang="en-US" sz="2000"/>
            </a:p>
          </p:txBody>
        </p:sp>
        <p:sp>
          <p:nvSpPr>
            <p:cNvPr id="160793" name="Text Box 30"/>
            <p:cNvSpPr txBox="1">
              <a:spLocks noChangeArrowheads="1"/>
            </p:cNvSpPr>
            <p:nvPr/>
          </p:nvSpPr>
          <p:spPr bwMode="auto">
            <a:xfrm>
              <a:off x="6740" y="3315"/>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7</a:t>
              </a:r>
              <a:endParaRPr lang="zh-CN" altLang="en-US" sz="2000"/>
            </a:p>
          </p:txBody>
        </p:sp>
        <p:sp>
          <p:nvSpPr>
            <p:cNvPr id="160794" name="Text Box 31"/>
            <p:cNvSpPr txBox="1">
              <a:spLocks noChangeArrowheads="1"/>
            </p:cNvSpPr>
            <p:nvPr/>
          </p:nvSpPr>
          <p:spPr bwMode="auto">
            <a:xfrm>
              <a:off x="1707" y="470"/>
              <a:ext cx="5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1</a:t>
              </a:r>
              <a:endParaRPr lang="zh-CN" altLang="en-US" sz="2000"/>
            </a:p>
          </p:txBody>
        </p:sp>
        <p:sp>
          <p:nvSpPr>
            <p:cNvPr id="160795" name="Text Box 32"/>
            <p:cNvSpPr txBox="1">
              <a:spLocks noChangeArrowheads="1"/>
            </p:cNvSpPr>
            <p:nvPr/>
          </p:nvSpPr>
          <p:spPr bwMode="auto">
            <a:xfrm>
              <a:off x="1707" y="1112"/>
              <a:ext cx="983"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2~4</a:t>
              </a:r>
              <a:endParaRPr lang="zh-CN" altLang="en-US" sz="2000"/>
            </a:p>
          </p:txBody>
        </p:sp>
        <p:sp>
          <p:nvSpPr>
            <p:cNvPr id="160796" name="Text Box 33"/>
            <p:cNvSpPr txBox="1">
              <a:spLocks noChangeArrowheads="1"/>
            </p:cNvSpPr>
            <p:nvPr/>
          </p:nvSpPr>
          <p:spPr bwMode="auto">
            <a:xfrm>
              <a:off x="1707" y="1642"/>
              <a:ext cx="120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5~11</a:t>
              </a:r>
              <a:endParaRPr lang="zh-CN" altLang="en-US" sz="2000"/>
            </a:p>
          </p:txBody>
        </p:sp>
        <p:sp>
          <p:nvSpPr>
            <p:cNvPr id="160797" name="Text Box 34"/>
            <p:cNvSpPr txBox="1">
              <a:spLocks noChangeArrowheads="1"/>
            </p:cNvSpPr>
            <p:nvPr/>
          </p:nvSpPr>
          <p:spPr bwMode="auto">
            <a:xfrm>
              <a:off x="1707" y="2172"/>
              <a:ext cx="14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12~26</a:t>
              </a:r>
              <a:endParaRPr lang="zh-CN" altLang="en-US" sz="2000"/>
            </a:p>
          </p:txBody>
        </p:sp>
        <p:sp>
          <p:nvSpPr>
            <p:cNvPr id="160798" name="Text Box 35"/>
            <p:cNvSpPr txBox="1">
              <a:spLocks noChangeArrowheads="1"/>
            </p:cNvSpPr>
            <p:nvPr/>
          </p:nvSpPr>
          <p:spPr bwMode="auto">
            <a:xfrm>
              <a:off x="1707" y="2712"/>
              <a:ext cx="142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27~57</a:t>
              </a:r>
              <a:endParaRPr lang="zh-CN" altLang="en-US" sz="2000"/>
            </a:p>
          </p:txBody>
        </p:sp>
        <p:sp>
          <p:nvSpPr>
            <p:cNvPr id="160799" name="Text Box 36"/>
            <p:cNvSpPr txBox="1">
              <a:spLocks noChangeArrowheads="1"/>
            </p:cNvSpPr>
            <p:nvPr/>
          </p:nvSpPr>
          <p:spPr bwMode="auto">
            <a:xfrm>
              <a:off x="1707" y="3342"/>
              <a:ext cx="164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58~120</a:t>
              </a:r>
              <a:endParaRPr lang="zh-CN" altLang="en-US" sz="2000"/>
            </a:p>
          </p:txBody>
        </p:sp>
        <p:sp>
          <p:nvSpPr>
            <p:cNvPr id="160800" name="Text Box 37"/>
            <p:cNvSpPr txBox="1">
              <a:spLocks noChangeArrowheads="1"/>
            </p:cNvSpPr>
            <p:nvPr/>
          </p:nvSpPr>
          <p:spPr bwMode="auto">
            <a:xfrm>
              <a:off x="6117" y="5"/>
              <a:ext cx="220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solidFill>
                    <a:srgbClr val="0000FF"/>
                  </a:solidFill>
                </a:rPr>
                <a:t>K</a:t>
              </a:r>
              <a:r>
                <a:rPr lang="zh-CN" altLang="en-US" sz="2000">
                  <a:solidFill>
                    <a:srgbClr val="0000FF"/>
                  </a:solidFill>
                </a:rPr>
                <a:t>（最小）</a:t>
              </a:r>
              <a:endParaRPr lang="zh-CN" altLang="en-US" sz="2000">
                <a:solidFill>
                  <a:srgbClr val="0000FF"/>
                </a:solidFill>
              </a:endParaRPr>
            </a:p>
          </p:txBody>
        </p:sp>
      </p:grpSp>
      <p:sp>
        <p:nvSpPr>
          <p:cNvPr id="160773"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46">
                                            <p:bg/>
                                          </p:spTgt>
                                        </p:tgtEl>
                                        <p:attrNameLst>
                                          <p:attrName>style.visibility</p:attrName>
                                        </p:attrNameLst>
                                      </p:cBhvr>
                                      <p:to>
                                        <p:strVal val="visible"/>
                                      </p:to>
                                    </p:set>
                                    <p:animEffect transition="in" filter="blinds(horizontal)">
                                      <p:cBhvr>
                                        <p:cTn id="7" dur="500"/>
                                        <p:tgtEl>
                                          <p:spTgt spid="18534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5346">
                                            <p:txEl>
                                              <p:pRg st="0" end="0"/>
                                            </p:txEl>
                                          </p:spTgt>
                                        </p:tgtEl>
                                        <p:attrNameLst>
                                          <p:attrName>style.visibility</p:attrName>
                                        </p:attrNameLst>
                                      </p:cBhvr>
                                      <p:to>
                                        <p:strVal val="visible"/>
                                      </p:to>
                                    </p:set>
                                    <p:animEffect transition="in" filter="blinds(horizontal)">
                                      <p:cBhvr>
                                        <p:cTn id="10" dur="500"/>
                                        <p:tgtEl>
                                          <p:spTgt spid="18534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5346">
                                            <p:txEl>
                                              <p:pRg st="6" end="6"/>
                                            </p:txEl>
                                          </p:spTgt>
                                        </p:tgtEl>
                                        <p:attrNameLst>
                                          <p:attrName>style.visibility</p:attrName>
                                        </p:attrNameLst>
                                      </p:cBhvr>
                                      <p:to>
                                        <p:strVal val="visible"/>
                                      </p:to>
                                    </p:set>
                                    <p:animEffect transition="in" filter="blinds(horizontal)">
                                      <p:cBhvr>
                                        <p:cTn id="20" dur="500"/>
                                        <p:tgtEl>
                                          <p:spTgt spid="18534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5346">
                                            <p:txEl>
                                              <p:pRg st="7" end="7"/>
                                            </p:txEl>
                                          </p:spTgt>
                                        </p:tgtEl>
                                        <p:attrNameLst>
                                          <p:attrName>style.visibility</p:attrName>
                                        </p:attrNameLst>
                                      </p:cBhvr>
                                      <p:to>
                                        <p:strVal val="visible"/>
                                      </p:to>
                                    </p:set>
                                    <p:animEffect transition="in" filter="blinds(horizontal)">
                                      <p:cBhvr>
                                        <p:cTn id="25" dur="500"/>
                                        <p:tgtEl>
                                          <p:spTgt spid="18534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5346">
                                            <p:txEl>
                                              <p:pRg st="8" end="8"/>
                                            </p:txEl>
                                          </p:spTgt>
                                        </p:tgtEl>
                                        <p:attrNameLst>
                                          <p:attrName>style.visibility</p:attrName>
                                        </p:attrNameLst>
                                      </p:cBhvr>
                                      <p:to>
                                        <p:strVal val="visible"/>
                                      </p:to>
                                    </p:set>
                                    <p:animEffect transition="in" filter="blinds(horizontal)">
                                      <p:cBhvr>
                                        <p:cTn id="30" dur="500"/>
                                        <p:tgtEl>
                                          <p:spTgt spid="1853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222375" y="606425"/>
            <a:ext cx="7070725" cy="769938"/>
          </a:xfrm>
        </p:spPr>
        <p:txBody>
          <a:bodyPr/>
          <a:lstStyle/>
          <a:p>
            <a:r>
              <a:rPr kumimoji="1" lang="en-US" altLang="zh-CN" sz="4800"/>
              <a:t>Cache</a:t>
            </a:r>
            <a:r>
              <a:rPr lang="zh-CN" altLang="en-US" sz="4800"/>
              <a:t>写操作</a:t>
            </a:r>
            <a:endParaRPr lang="zh-CN" altLang="en-US"/>
          </a:p>
        </p:txBody>
      </p:sp>
      <p:sp>
        <p:nvSpPr>
          <p:cNvPr id="5" name="内容占位符 4"/>
          <p:cNvSpPr>
            <a:spLocks noGrp="1"/>
          </p:cNvSpPr>
          <p:nvPr>
            <p:ph idx="1"/>
          </p:nvPr>
        </p:nvSpPr>
        <p:spPr>
          <a:xfrm>
            <a:off x="769938" y="1919288"/>
            <a:ext cx="7875587" cy="3521075"/>
          </a:xfrm>
          <a:solidFill>
            <a:schemeClr val="bg1"/>
          </a:solidFill>
          <a:ln>
            <a:solidFill>
              <a:srgbClr val="2709BB"/>
            </a:solidFill>
            <a:miter lim="800000"/>
          </a:ln>
        </p:spPr>
        <p:txBody>
          <a:bodyPr/>
          <a:lstStyle/>
          <a:p>
            <a:pPr>
              <a:buFont typeface="Wingdings" panose="05000000000000000000" pitchFamily="2" charset="2"/>
              <a:buNone/>
            </a:pPr>
            <a:r>
              <a:rPr lang="zh-CN" altLang="en-US">
                <a:solidFill>
                  <a:srgbClr val="C00000"/>
                </a:solidFill>
                <a:sym typeface="Wingdings" panose="05000000000000000000" pitchFamily="2" charset="2"/>
              </a:rPr>
              <a:t></a:t>
            </a:r>
            <a:r>
              <a:rPr lang="zh-CN" altLang="en-US"/>
              <a:t>信息只写入主存，同时将相应的</a:t>
            </a:r>
            <a:r>
              <a:rPr lang="en-US" altLang="zh-CN"/>
              <a:t>Cache</a:t>
            </a:r>
            <a:r>
              <a:rPr lang="zh-CN" altLang="en-US"/>
              <a:t>块有效位置“</a:t>
            </a:r>
            <a:r>
              <a:rPr lang="en-US" altLang="zh-CN"/>
              <a:t>0”</a:t>
            </a:r>
            <a:r>
              <a:rPr lang="zh-CN" altLang="en-US"/>
              <a:t>，表明此</a:t>
            </a:r>
            <a:r>
              <a:rPr lang="en-US" altLang="zh-CN"/>
              <a:t>Cache</a:t>
            </a:r>
            <a:r>
              <a:rPr lang="zh-CN" altLang="en-US"/>
              <a:t>块已失效，需要时从主存调人。</a:t>
            </a:r>
            <a:endParaRPr lang="zh-CN" altLang="en-US"/>
          </a:p>
          <a:p>
            <a:pPr>
              <a:buFont typeface="Wingdings" panose="05000000000000000000" pitchFamily="2" charset="2"/>
              <a:buNone/>
            </a:pPr>
            <a:r>
              <a:rPr lang="zh-CN" altLang="en-US">
                <a:solidFill>
                  <a:srgbClr val="C00000"/>
                </a:solidFill>
                <a:sym typeface="Wingdings" panose="05000000000000000000" pitchFamily="2" charset="2"/>
              </a:rPr>
              <a:t></a:t>
            </a:r>
            <a:r>
              <a:rPr lang="zh-CN" altLang="en-US"/>
              <a:t>多处理器系统，各自都有独立的</a:t>
            </a:r>
            <a:r>
              <a:rPr lang="en-US" altLang="zh-CN"/>
              <a:t>Cache</a:t>
            </a:r>
            <a:r>
              <a:rPr lang="zh-CN" altLang="en-US"/>
              <a:t>，且都共享主存。当一个缓存中数据修改时，不仅主存中相对应的字无效，连同其他缓存中相对应的字也无效。</a:t>
            </a:r>
            <a:endParaRPr lang="zh-CN" altLang="en-US"/>
          </a:p>
        </p:txBody>
      </p:sp>
      <p:sp>
        <p:nvSpPr>
          <p:cNvPr id="194564" name="Rectangle 5"/>
          <p:cNvSpPr>
            <a:spLocks noChangeArrowheads="1"/>
          </p:cNvSpPr>
          <p:nvPr/>
        </p:nvSpPr>
        <p:spPr bwMode="auto">
          <a:xfrm>
            <a:off x="457200" y="12954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kumimoji="1" lang="en-US" altLang="zh-CN" sz="2400">
                <a:solidFill>
                  <a:srgbClr val="000066"/>
                </a:solidFill>
                <a:ea typeface="楷体_GB2312" pitchFamily="1" charset="-122"/>
              </a:rPr>
              <a:t>      </a:t>
            </a:r>
            <a:endParaRPr kumimoji="1" lang="zh-CN" altLang="en-US" sz="2400">
              <a:solidFill>
                <a:srgbClr val="000066"/>
              </a:solidFill>
              <a:ea typeface="楷体_GB2312" pitchFamily="1" charset="-122"/>
            </a:endParaRPr>
          </a:p>
        </p:txBody>
      </p:sp>
      <p:sp>
        <p:nvSpPr>
          <p:cNvPr id="194565" name="矩形 5"/>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195388" y="598488"/>
            <a:ext cx="7696200" cy="762000"/>
          </a:xfrm>
        </p:spPr>
        <p:txBody>
          <a:bodyPr/>
          <a:lstStyle/>
          <a:p>
            <a:r>
              <a:rPr kumimoji="1" lang="en-US" altLang="zh-CN" sz="4800"/>
              <a:t>4 Cache</a:t>
            </a:r>
            <a:r>
              <a:rPr kumimoji="1" lang="zh-CN" altLang="en-US" sz="4800"/>
              <a:t>的改进</a:t>
            </a:r>
            <a:endParaRPr lang="zh-CN" altLang="en-US"/>
          </a:p>
        </p:txBody>
      </p:sp>
      <p:sp>
        <p:nvSpPr>
          <p:cNvPr id="491523" name="Rectangle 3"/>
          <p:cNvSpPr>
            <a:spLocks noGrp="1" noChangeArrowheads="1"/>
          </p:cNvSpPr>
          <p:nvPr>
            <p:ph type="body" idx="1"/>
          </p:nvPr>
        </p:nvSpPr>
        <p:spPr>
          <a:xfrm>
            <a:off x="814388" y="1871663"/>
            <a:ext cx="7348537" cy="3541712"/>
          </a:xfrm>
          <a:solidFill>
            <a:schemeClr val="bg1"/>
          </a:solidFill>
          <a:ln>
            <a:solidFill>
              <a:srgbClr val="2709BB"/>
            </a:solidFill>
            <a:miter lim="800000"/>
          </a:ln>
        </p:spPr>
        <p:txBody>
          <a:bodyPr/>
          <a:lstStyle/>
          <a:p>
            <a:pPr algn="just">
              <a:spcAft>
                <a:spcPts val="1800"/>
              </a:spcAft>
            </a:pPr>
            <a:r>
              <a:rPr kumimoji="1" lang="en-US" altLang="zh-CN"/>
              <a:t>Cache</a:t>
            </a:r>
            <a:r>
              <a:rPr kumimoji="1" lang="zh-CN" altLang="en-US"/>
              <a:t>刚出现时，典型系统只有一个缓存</a:t>
            </a:r>
            <a:r>
              <a:rPr kumimoji="1" lang="en-US" altLang="zh-CN"/>
              <a:t>,</a:t>
            </a:r>
            <a:r>
              <a:rPr kumimoji="1" lang="zh-CN" altLang="en-US"/>
              <a:t>近年来普遍采用多个</a:t>
            </a:r>
            <a:r>
              <a:rPr kumimoji="1" lang="en-US" altLang="zh-CN"/>
              <a:t>Cache</a:t>
            </a:r>
            <a:r>
              <a:rPr kumimoji="1" lang="zh-CN" altLang="en-US"/>
              <a:t>。</a:t>
            </a:r>
            <a:endParaRPr kumimoji="1" lang="en-US" altLang="zh-CN"/>
          </a:p>
          <a:p>
            <a:pPr algn="just">
              <a:spcAft>
                <a:spcPts val="1800"/>
              </a:spcAft>
            </a:pPr>
            <a:r>
              <a:rPr kumimoji="1" lang="zh-CN" altLang="en-US"/>
              <a:t>其含义有两方面：一是增加</a:t>
            </a:r>
            <a:r>
              <a:rPr kumimoji="1" lang="en-US" altLang="zh-CN"/>
              <a:t>Cache</a:t>
            </a:r>
            <a:r>
              <a:rPr kumimoji="1" lang="zh-CN" altLang="en-US"/>
              <a:t>的级数；二是将统一的</a:t>
            </a:r>
            <a:r>
              <a:rPr kumimoji="1" lang="en-US" altLang="zh-CN"/>
              <a:t>Cache</a:t>
            </a:r>
            <a:r>
              <a:rPr kumimoji="1" lang="zh-CN" altLang="en-US"/>
              <a:t>变成分开的</a:t>
            </a:r>
            <a:r>
              <a:rPr kumimoji="1" lang="en-US" altLang="zh-CN"/>
              <a:t>Cache</a:t>
            </a:r>
            <a:r>
              <a:rPr kumimoji="1" lang="zh-CN" altLang="en-US"/>
              <a:t>。</a:t>
            </a:r>
            <a:endParaRPr kumimoji="1" lang="en-US" altLang="zh-CN"/>
          </a:p>
          <a:p>
            <a:pPr algn="just">
              <a:spcAft>
                <a:spcPts val="1800"/>
              </a:spcAft>
            </a:pPr>
            <a:r>
              <a:rPr kumimoji="1" lang="zh-CN" altLang="en-US"/>
              <a:t>下面分别讲解单一缓存和两级缓存、统一缓存和分开缓存。</a:t>
            </a:r>
            <a:endParaRPr lang="zh-CN" altLang="en-US"/>
          </a:p>
        </p:txBody>
      </p:sp>
      <p:sp>
        <p:nvSpPr>
          <p:cNvPr id="195588"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3">
                                            <p:bg/>
                                          </p:spTgt>
                                        </p:tgtEl>
                                        <p:attrNameLst>
                                          <p:attrName>style.visibility</p:attrName>
                                        </p:attrNameLst>
                                      </p:cBhvr>
                                      <p:to>
                                        <p:strVal val="visible"/>
                                      </p:to>
                                    </p:set>
                                    <p:animEffect transition="in" filter="blinds(horizontal)">
                                      <p:cBhvr>
                                        <p:cTn id="7" dur="500"/>
                                        <p:tgtEl>
                                          <p:spTgt spid="4915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23">
                                            <p:txEl>
                                              <p:pRg st="0" end="0"/>
                                            </p:txEl>
                                          </p:spTgt>
                                        </p:tgtEl>
                                        <p:attrNameLst>
                                          <p:attrName>style.visibility</p:attrName>
                                        </p:attrNameLst>
                                      </p:cBhvr>
                                      <p:to>
                                        <p:strVal val="visible"/>
                                      </p:to>
                                    </p:set>
                                    <p:animEffect transition="in" filter="blinds(horizontal)">
                                      <p:cBhvr>
                                        <p:cTn id="10" dur="500"/>
                                        <p:tgtEl>
                                          <p:spTgt spid="4915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1523">
                                            <p:txEl>
                                              <p:pRg st="1" end="1"/>
                                            </p:txEl>
                                          </p:spTgt>
                                        </p:tgtEl>
                                        <p:attrNameLst>
                                          <p:attrName>style.visibility</p:attrName>
                                        </p:attrNameLst>
                                      </p:cBhvr>
                                      <p:to>
                                        <p:strVal val="visible"/>
                                      </p:to>
                                    </p:set>
                                    <p:animEffect transition="in" filter="blinds(horizontal)">
                                      <p:cBhvr>
                                        <p:cTn id="15" dur="500"/>
                                        <p:tgtEl>
                                          <p:spTgt spid="4915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1523">
                                            <p:txEl>
                                              <p:pRg st="2" end="2"/>
                                            </p:txEl>
                                          </p:spTgt>
                                        </p:tgtEl>
                                        <p:attrNameLst>
                                          <p:attrName>style.visibility</p:attrName>
                                        </p:attrNameLst>
                                      </p:cBhvr>
                                      <p:to>
                                        <p:strVal val="visible"/>
                                      </p:to>
                                    </p:set>
                                    <p:animEffect transition="in" filter="blinds(horizontal)">
                                      <p:cBhvr>
                                        <p:cTn id="20" dur="500"/>
                                        <p:tgtEl>
                                          <p:spTgt spid="491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222375" y="606425"/>
            <a:ext cx="7070725" cy="769938"/>
          </a:xfrm>
        </p:spPr>
        <p:txBody>
          <a:bodyPr/>
          <a:lstStyle/>
          <a:p>
            <a:r>
              <a:rPr kumimoji="1" lang="zh-CN" altLang="en-US" sz="4800"/>
              <a:t>单一缓存和两级缓存</a:t>
            </a:r>
            <a:endParaRPr lang="zh-CN" altLang="en-US"/>
          </a:p>
        </p:txBody>
      </p:sp>
      <p:sp>
        <p:nvSpPr>
          <p:cNvPr id="492547" name="Rectangle 3"/>
          <p:cNvSpPr>
            <a:spLocks noGrp="1" noChangeArrowheads="1"/>
          </p:cNvSpPr>
          <p:nvPr>
            <p:ph type="body" idx="1"/>
          </p:nvPr>
        </p:nvSpPr>
        <p:spPr>
          <a:xfrm>
            <a:off x="606425" y="1458913"/>
            <a:ext cx="8089900" cy="4543425"/>
          </a:xfrm>
          <a:solidFill>
            <a:schemeClr val="bg1"/>
          </a:solidFill>
          <a:ln>
            <a:solidFill>
              <a:srgbClr val="2709BB"/>
            </a:solidFill>
            <a:miter lim="800000"/>
          </a:ln>
        </p:spPr>
        <p:txBody>
          <a:bodyPr/>
          <a:lstStyle/>
          <a:p>
            <a:r>
              <a:rPr kumimoji="1" lang="zh-CN" altLang="en-US"/>
              <a:t>单一缓存是在</a:t>
            </a:r>
            <a:r>
              <a:rPr kumimoji="1" lang="en-US" altLang="zh-CN"/>
              <a:t>CPU</a:t>
            </a:r>
            <a:r>
              <a:rPr kumimoji="1" lang="zh-CN" altLang="en-US"/>
              <a:t>和主存之间只设一个缓存。</a:t>
            </a:r>
            <a:endParaRPr kumimoji="1" lang="zh-CN" altLang="en-US"/>
          </a:p>
          <a:p>
            <a:r>
              <a:rPr kumimoji="1" lang="zh-CN" altLang="en-US"/>
              <a:t>把这个缓存直接与</a:t>
            </a:r>
            <a:r>
              <a:rPr kumimoji="1" lang="en-US" altLang="zh-CN"/>
              <a:t>CPU</a:t>
            </a:r>
            <a:r>
              <a:rPr kumimoji="1" lang="zh-CN" altLang="en-US"/>
              <a:t>制作在同一个芯片内，叫片内缓存，</a:t>
            </a:r>
            <a:r>
              <a:rPr kumimoji="1" lang="en-US" altLang="zh-CN">
                <a:solidFill>
                  <a:srgbClr val="C00000"/>
                </a:solidFill>
              </a:rPr>
              <a:t>CPU</a:t>
            </a:r>
            <a:r>
              <a:rPr kumimoji="1" lang="zh-CN" altLang="en-US">
                <a:solidFill>
                  <a:srgbClr val="C00000"/>
                </a:solidFill>
              </a:rPr>
              <a:t>直接访问，不占用外部总线，提高了存取速度，增强了系统的整体效率。</a:t>
            </a:r>
            <a:endParaRPr kumimoji="1" lang="zh-CN" altLang="en-US">
              <a:solidFill>
                <a:srgbClr val="C00000"/>
              </a:solidFill>
            </a:endParaRPr>
          </a:p>
          <a:p>
            <a:r>
              <a:rPr kumimoji="1" lang="zh-CN" altLang="en-US"/>
              <a:t>在主存与片内缓存之间，再加一级缓存，叫做片外缓存，由静态</a:t>
            </a:r>
            <a:r>
              <a:rPr kumimoji="1" lang="en-US" altLang="zh-CN"/>
              <a:t>RAM</a:t>
            </a:r>
            <a:r>
              <a:rPr kumimoji="1" lang="zh-CN" altLang="en-US"/>
              <a:t>组成，提高从片外缓存调入片内缓存的速度，工作速度有明显改进。这种由片外缓存和片内缓存组成的</a:t>
            </a:r>
            <a:r>
              <a:rPr kumimoji="1" lang="en-US" altLang="zh-CN"/>
              <a:t>Cache</a:t>
            </a:r>
            <a:r>
              <a:rPr kumimoji="1" lang="zh-CN" altLang="en-US"/>
              <a:t>，叫做两级缓存，片内缓存为第一级，片外缓存为第二级。</a:t>
            </a:r>
            <a:endParaRPr kumimoji="1" lang="zh-CN" altLang="en-US"/>
          </a:p>
        </p:txBody>
      </p:sp>
      <p:sp>
        <p:nvSpPr>
          <p:cNvPr id="196612"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7">
                                            <p:bg/>
                                          </p:spTgt>
                                        </p:tgtEl>
                                        <p:attrNameLst>
                                          <p:attrName>style.visibility</p:attrName>
                                        </p:attrNameLst>
                                      </p:cBhvr>
                                      <p:to>
                                        <p:strVal val="visible"/>
                                      </p:to>
                                    </p:set>
                                    <p:animEffect transition="in" filter="blinds(horizontal)">
                                      <p:cBhvr>
                                        <p:cTn id="7" dur="500"/>
                                        <p:tgtEl>
                                          <p:spTgt spid="49254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2547">
                                            <p:txEl>
                                              <p:pRg st="0" end="0"/>
                                            </p:txEl>
                                          </p:spTgt>
                                        </p:tgtEl>
                                        <p:attrNameLst>
                                          <p:attrName>style.visibility</p:attrName>
                                        </p:attrNameLst>
                                      </p:cBhvr>
                                      <p:to>
                                        <p:strVal val="visible"/>
                                      </p:to>
                                    </p:set>
                                    <p:animEffect transition="in" filter="blinds(horizontal)">
                                      <p:cBhvr>
                                        <p:cTn id="10" dur="500"/>
                                        <p:tgtEl>
                                          <p:spTgt spid="4925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15" dur="500"/>
                                        <p:tgtEl>
                                          <p:spTgt spid="4925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2547">
                                            <p:txEl>
                                              <p:pRg st="2" end="2"/>
                                            </p:txEl>
                                          </p:spTgt>
                                        </p:tgtEl>
                                        <p:attrNameLst>
                                          <p:attrName>style.visibility</p:attrName>
                                        </p:attrNameLst>
                                      </p:cBhvr>
                                      <p:to>
                                        <p:strVal val="visible"/>
                                      </p:to>
                                    </p:set>
                                    <p:animEffect transition="in" filter="blinds(horizontal)">
                                      <p:cBhvr>
                                        <p:cTn id="20" dur="500"/>
                                        <p:tgtEl>
                                          <p:spTgt spid="492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217613" y="606425"/>
            <a:ext cx="7696200" cy="733425"/>
          </a:xfrm>
        </p:spPr>
        <p:txBody>
          <a:bodyPr/>
          <a:lstStyle/>
          <a:p>
            <a:r>
              <a:rPr kumimoji="1" lang="zh-CN" altLang="en-US" sz="4800"/>
              <a:t>统一缓存和分开缓存</a:t>
            </a:r>
            <a:endParaRPr lang="zh-CN" altLang="en-US"/>
          </a:p>
        </p:txBody>
      </p:sp>
      <p:sp>
        <p:nvSpPr>
          <p:cNvPr id="493571" name="Rectangle 3"/>
          <p:cNvSpPr>
            <a:spLocks noGrp="1" noChangeArrowheads="1"/>
          </p:cNvSpPr>
          <p:nvPr>
            <p:ph type="body" idx="1"/>
          </p:nvPr>
        </p:nvSpPr>
        <p:spPr>
          <a:xfrm>
            <a:off x="682625" y="1489075"/>
            <a:ext cx="7924800" cy="4549775"/>
          </a:xfrm>
          <a:solidFill>
            <a:schemeClr val="bg1"/>
          </a:solidFill>
          <a:ln>
            <a:solidFill>
              <a:srgbClr val="2709BB"/>
            </a:solidFill>
            <a:miter lim="800000"/>
          </a:ln>
        </p:spPr>
        <p:txBody>
          <a:bodyPr/>
          <a:lstStyle/>
          <a:p>
            <a:r>
              <a:rPr kumimoji="1" lang="zh-CN" altLang="en-US">
                <a:solidFill>
                  <a:srgbClr val="C00000"/>
                </a:solidFill>
              </a:rPr>
              <a:t>统一缓存是指指令和数据都存放在同一缓存内，分开缓存是指指令和数据分别存放在两个缓存中，分别叫指令</a:t>
            </a:r>
            <a:r>
              <a:rPr kumimoji="1" lang="en-US" altLang="zh-CN">
                <a:solidFill>
                  <a:srgbClr val="C00000"/>
                </a:solidFill>
              </a:rPr>
              <a:t>Cache</a:t>
            </a:r>
            <a:r>
              <a:rPr kumimoji="1" lang="zh-CN" altLang="en-US">
                <a:solidFill>
                  <a:srgbClr val="C00000"/>
                </a:solidFill>
              </a:rPr>
              <a:t>和数据</a:t>
            </a:r>
            <a:r>
              <a:rPr kumimoji="1" lang="en-US" altLang="zh-CN">
                <a:solidFill>
                  <a:srgbClr val="C00000"/>
                </a:solidFill>
              </a:rPr>
              <a:t>Cache</a:t>
            </a:r>
            <a:r>
              <a:rPr kumimoji="1" lang="zh-CN" altLang="en-US">
                <a:solidFill>
                  <a:srgbClr val="C00000"/>
                </a:solidFill>
              </a:rPr>
              <a:t>。</a:t>
            </a:r>
            <a:endParaRPr kumimoji="1" lang="en-US" altLang="zh-CN">
              <a:solidFill>
                <a:srgbClr val="C00000"/>
              </a:solidFill>
            </a:endParaRPr>
          </a:p>
          <a:p>
            <a:r>
              <a:rPr kumimoji="1" lang="zh-CN" altLang="en-US"/>
              <a:t>如果计算机的主存是统一的（指令、数据存在同一主存内），则相应的</a:t>
            </a:r>
            <a:r>
              <a:rPr kumimoji="1" lang="en-US" altLang="zh-CN"/>
              <a:t>Cache</a:t>
            </a:r>
            <a:r>
              <a:rPr kumimoji="1" lang="zh-CN" altLang="en-US"/>
              <a:t>就采用统一缓存；如果主存采用指令、数据分开存放的方案，则相应的</a:t>
            </a:r>
            <a:r>
              <a:rPr kumimoji="1" lang="en-US" altLang="zh-CN"/>
              <a:t>Cache</a:t>
            </a:r>
            <a:r>
              <a:rPr kumimoji="1" lang="zh-CN" altLang="en-US"/>
              <a:t>就采用分开缓存。</a:t>
            </a:r>
            <a:endParaRPr kumimoji="1" lang="en-US" altLang="zh-CN"/>
          </a:p>
          <a:p>
            <a:r>
              <a:rPr kumimoji="1" lang="zh-CN" altLang="en-US"/>
              <a:t>当采用超前控制或流水线控制方式时，一般都采用分开缓存。</a:t>
            </a:r>
            <a:endParaRPr lang="zh-CN" altLang="en-US"/>
          </a:p>
        </p:txBody>
      </p:sp>
      <p:sp>
        <p:nvSpPr>
          <p:cNvPr id="197636"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1">
                                            <p:bg/>
                                          </p:spTgt>
                                        </p:tgtEl>
                                        <p:attrNameLst>
                                          <p:attrName>style.visibility</p:attrName>
                                        </p:attrNameLst>
                                      </p:cBhvr>
                                      <p:to>
                                        <p:strVal val="visible"/>
                                      </p:to>
                                    </p:set>
                                    <p:animEffect transition="in" filter="blinds(horizontal)">
                                      <p:cBhvr>
                                        <p:cTn id="7" dur="500"/>
                                        <p:tgtEl>
                                          <p:spTgt spid="49357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3571">
                                            <p:txEl>
                                              <p:pRg st="0" end="0"/>
                                            </p:txEl>
                                          </p:spTgt>
                                        </p:tgtEl>
                                        <p:attrNameLst>
                                          <p:attrName>style.visibility</p:attrName>
                                        </p:attrNameLst>
                                      </p:cBhvr>
                                      <p:to>
                                        <p:strVal val="visible"/>
                                      </p:to>
                                    </p:set>
                                    <p:animEffect transition="in" filter="blinds(horizontal)">
                                      <p:cBhvr>
                                        <p:cTn id="10" dur="500"/>
                                        <p:tgtEl>
                                          <p:spTgt spid="4935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3571">
                                            <p:txEl>
                                              <p:pRg st="1" end="1"/>
                                            </p:txEl>
                                          </p:spTgt>
                                        </p:tgtEl>
                                        <p:attrNameLst>
                                          <p:attrName>style.visibility</p:attrName>
                                        </p:attrNameLst>
                                      </p:cBhvr>
                                      <p:to>
                                        <p:strVal val="visible"/>
                                      </p:to>
                                    </p:set>
                                    <p:animEffect transition="in" filter="blinds(horizontal)">
                                      <p:cBhvr>
                                        <p:cTn id="15" dur="500"/>
                                        <p:tgtEl>
                                          <p:spTgt spid="493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3571">
                                            <p:txEl>
                                              <p:pRg st="2" end="2"/>
                                            </p:txEl>
                                          </p:spTgt>
                                        </p:tgtEl>
                                        <p:attrNameLst>
                                          <p:attrName>style.visibility</p:attrName>
                                        </p:attrNameLst>
                                      </p:cBhvr>
                                      <p:to>
                                        <p:strVal val="visible"/>
                                      </p:to>
                                    </p:set>
                                    <p:animEffect transition="in" filter="blinds(horizontal)">
                                      <p:cBhvr>
                                        <p:cTn id="20" dur="500"/>
                                        <p:tgtEl>
                                          <p:spTgt spid="493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animBg="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222375" y="606425"/>
            <a:ext cx="7070725" cy="769938"/>
          </a:xfrm>
        </p:spPr>
        <p:txBody>
          <a:bodyPr/>
          <a:lstStyle/>
          <a:p>
            <a:r>
              <a:rPr kumimoji="1" lang="en-US" altLang="zh-CN"/>
              <a:t>4.3.2 Cache</a:t>
            </a:r>
            <a:r>
              <a:rPr kumimoji="1" lang="zh-CN" altLang="en-US"/>
              <a:t>一主存地址映象</a:t>
            </a:r>
            <a:endParaRPr lang="zh-CN" altLang="en-US"/>
          </a:p>
        </p:txBody>
      </p:sp>
      <p:sp>
        <p:nvSpPr>
          <p:cNvPr id="494595" name="Rectangle 3"/>
          <p:cNvSpPr>
            <a:spLocks noGrp="1" noChangeArrowheads="1"/>
          </p:cNvSpPr>
          <p:nvPr>
            <p:ph type="body" idx="1"/>
          </p:nvPr>
        </p:nvSpPr>
        <p:spPr>
          <a:xfrm>
            <a:off x="566738" y="1490663"/>
            <a:ext cx="8202612" cy="4662487"/>
          </a:xfrm>
          <a:solidFill>
            <a:schemeClr val="bg1"/>
          </a:solidFill>
          <a:ln>
            <a:solidFill>
              <a:srgbClr val="2709BB"/>
            </a:solidFill>
            <a:miter lim="800000"/>
          </a:ln>
        </p:spPr>
        <p:txBody>
          <a:bodyPr/>
          <a:lstStyle/>
          <a:p>
            <a:r>
              <a:rPr lang="zh-CN" altLang="en-US"/>
              <a:t>地址映象：把存放在主存中的程序按照某种规则装入到</a:t>
            </a:r>
            <a:r>
              <a:rPr lang="en-US" altLang="zh-CN"/>
              <a:t>Cache</a:t>
            </a:r>
            <a:r>
              <a:rPr lang="zh-CN" altLang="en-US"/>
              <a:t>中，并建立主存地址与</a:t>
            </a:r>
            <a:r>
              <a:rPr lang="en-US" altLang="zh-CN"/>
              <a:t>Cache</a:t>
            </a:r>
            <a:r>
              <a:rPr lang="zh-CN" altLang="en-US"/>
              <a:t>地址之间的对应关系。</a:t>
            </a:r>
            <a:endParaRPr lang="zh-CN" altLang="en-US"/>
          </a:p>
          <a:p>
            <a:pPr>
              <a:spcAft>
                <a:spcPts val="1800"/>
              </a:spcAft>
            </a:pPr>
            <a:r>
              <a:rPr lang="zh-CN" altLang="en-US"/>
              <a:t>地址变换：当程序已经装入到</a:t>
            </a:r>
            <a:r>
              <a:rPr lang="en-US" altLang="zh-CN"/>
              <a:t>Cache</a:t>
            </a:r>
            <a:r>
              <a:rPr lang="zh-CN" altLang="en-US"/>
              <a:t>之后，在实际运行过程中，把主存地址变换成</a:t>
            </a:r>
            <a:r>
              <a:rPr lang="en-US" altLang="zh-CN"/>
              <a:t>Cache</a:t>
            </a:r>
            <a:r>
              <a:rPr lang="zh-CN" altLang="en-US"/>
              <a:t>地址</a:t>
            </a:r>
            <a:endParaRPr lang="zh-CN" altLang="en-US"/>
          </a:p>
          <a:p>
            <a:pPr>
              <a:spcBef>
                <a:spcPct val="0"/>
              </a:spcBef>
              <a:spcAft>
                <a:spcPct val="0"/>
              </a:spcAft>
            </a:pPr>
            <a:r>
              <a:rPr kumimoji="1" lang="zh-CN" altLang="en-US">
                <a:hlinkClick r:id="rId1" action="ppaction://hlinksldjump"/>
              </a:rPr>
              <a:t>直接映象</a:t>
            </a:r>
            <a:endParaRPr kumimoji="1" lang="en-US" altLang="zh-CN"/>
          </a:p>
          <a:p>
            <a:pPr>
              <a:spcBef>
                <a:spcPct val="0"/>
              </a:spcBef>
              <a:spcAft>
                <a:spcPct val="0"/>
              </a:spcAft>
            </a:pPr>
            <a:r>
              <a:rPr kumimoji="1" lang="zh-CN" altLang="en-US">
                <a:hlinkClick r:id="rId2" action="ppaction://hlinksldjump"/>
              </a:rPr>
              <a:t>全相联映象</a:t>
            </a:r>
            <a:endParaRPr kumimoji="1" lang="en-US" altLang="zh-CN"/>
          </a:p>
          <a:p>
            <a:pPr>
              <a:spcBef>
                <a:spcPct val="0"/>
              </a:spcBef>
              <a:spcAft>
                <a:spcPct val="0"/>
              </a:spcAft>
            </a:pPr>
            <a:r>
              <a:rPr kumimoji="1" lang="zh-CN" altLang="en-US">
                <a:hlinkClick r:id="rId3" action="ppaction://hlinksldjump"/>
              </a:rPr>
              <a:t>组相联映象</a:t>
            </a:r>
            <a:endParaRPr kumimoji="1" lang="en-US" altLang="zh-CN"/>
          </a:p>
          <a:p>
            <a:pPr marL="0" indent="0">
              <a:spcBef>
                <a:spcPct val="0"/>
              </a:spcBef>
              <a:spcAft>
                <a:spcPct val="0"/>
              </a:spcAft>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4595">
                                            <p:bg/>
                                          </p:spTgt>
                                        </p:tgtEl>
                                        <p:attrNameLst>
                                          <p:attrName>style.visibility</p:attrName>
                                        </p:attrNameLst>
                                      </p:cBhvr>
                                      <p:to>
                                        <p:strVal val="visible"/>
                                      </p:to>
                                    </p:set>
                                    <p:animEffect transition="in" filter="blinds(horizontal)">
                                      <p:cBhvr>
                                        <p:cTn id="7" dur="500"/>
                                        <p:tgtEl>
                                          <p:spTgt spid="49459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4595">
                                            <p:txEl>
                                              <p:pRg st="0" end="0"/>
                                            </p:txEl>
                                          </p:spTgt>
                                        </p:tgtEl>
                                        <p:attrNameLst>
                                          <p:attrName>style.visibility</p:attrName>
                                        </p:attrNameLst>
                                      </p:cBhvr>
                                      <p:to>
                                        <p:strVal val="visible"/>
                                      </p:to>
                                    </p:set>
                                    <p:animEffect transition="in" filter="blinds(horizontal)">
                                      <p:cBhvr>
                                        <p:cTn id="10" dur="500"/>
                                        <p:tgtEl>
                                          <p:spTgt spid="4945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4595">
                                            <p:txEl>
                                              <p:pRg st="1" end="1"/>
                                            </p:txEl>
                                          </p:spTgt>
                                        </p:tgtEl>
                                        <p:attrNameLst>
                                          <p:attrName>style.visibility</p:attrName>
                                        </p:attrNameLst>
                                      </p:cBhvr>
                                      <p:to>
                                        <p:strVal val="visible"/>
                                      </p:to>
                                    </p:set>
                                    <p:animEffect transition="in" filter="blinds(horizontal)">
                                      <p:cBhvr>
                                        <p:cTn id="15" dur="500"/>
                                        <p:tgtEl>
                                          <p:spTgt spid="49459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4595">
                                            <p:txEl>
                                              <p:pRg st="2" end="2"/>
                                            </p:txEl>
                                          </p:spTgt>
                                        </p:tgtEl>
                                        <p:attrNameLst>
                                          <p:attrName>style.visibility</p:attrName>
                                        </p:attrNameLst>
                                      </p:cBhvr>
                                      <p:to>
                                        <p:strVal val="visible"/>
                                      </p:to>
                                    </p:set>
                                    <p:animEffect transition="in" filter="blinds(horizontal)">
                                      <p:cBhvr>
                                        <p:cTn id="20" dur="500"/>
                                        <p:tgtEl>
                                          <p:spTgt spid="494595">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94595">
                                            <p:txEl>
                                              <p:pRg st="3" end="3"/>
                                            </p:txEl>
                                          </p:spTgt>
                                        </p:tgtEl>
                                        <p:attrNameLst>
                                          <p:attrName>style.visibility</p:attrName>
                                        </p:attrNameLst>
                                      </p:cBhvr>
                                      <p:to>
                                        <p:strVal val="visible"/>
                                      </p:to>
                                    </p:set>
                                    <p:animEffect transition="in" filter="blinds(horizontal)">
                                      <p:cBhvr>
                                        <p:cTn id="23" dur="500"/>
                                        <p:tgtEl>
                                          <p:spTgt spid="494595">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94595">
                                            <p:txEl>
                                              <p:pRg st="4" end="4"/>
                                            </p:txEl>
                                          </p:spTgt>
                                        </p:tgtEl>
                                        <p:attrNameLst>
                                          <p:attrName>style.visibility</p:attrName>
                                        </p:attrNameLst>
                                      </p:cBhvr>
                                      <p:to>
                                        <p:strVal val="visible"/>
                                      </p:to>
                                    </p:set>
                                    <p:animEffect transition="in" filter="blinds(horizontal)">
                                      <p:cBhvr>
                                        <p:cTn id="26" dur="500"/>
                                        <p:tgtEl>
                                          <p:spTgt spid="494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animBg="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282575" y="368300"/>
            <a:ext cx="6553200" cy="736600"/>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直接映象</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grpSp>
        <p:nvGrpSpPr>
          <p:cNvPr id="2" name="Group 120"/>
          <p:cNvGrpSpPr/>
          <p:nvPr/>
        </p:nvGrpSpPr>
        <p:grpSpPr bwMode="auto">
          <a:xfrm>
            <a:off x="115888" y="831850"/>
            <a:ext cx="8915400" cy="4660900"/>
            <a:chOff x="96" y="672"/>
            <a:chExt cx="5616" cy="2936"/>
          </a:xfrm>
        </p:grpSpPr>
        <p:sp>
          <p:nvSpPr>
            <p:cNvPr id="199697" name="Rectangle 3"/>
            <p:cNvSpPr>
              <a:spLocks noChangeArrowheads="1"/>
            </p:cNvSpPr>
            <p:nvPr/>
          </p:nvSpPr>
          <p:spPr bwMode="auto">
            <a:xfrm>
              <a:off x="4727" y="3096"/>
              <a:ext cx="88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m</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199698" name="Rectangle 4"/>
            <p:cNvSpPr>
              <a:spLocks noChangeArrowheads="1"/>
            </p:cNvSpPr>
            <p:nvPr/>
          </p:nvSpPr>
          <p:spPr bwMode="auto">
            <a:xfrm>
              <a:off x="4727" y="2908"/>
              <a:ext cx="88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b="1">
                <a:latin typeface="Times New Roman" panose="02020603050405020304" pitchFamily="18" charset="0"/>
              </a:endParaRPr>
            </a:p>
          </p:txBody>
        </p:sp>
        <p:sp>
          <p:nvSpPr>
            <p:cNvPr id="199699" name="Rectangle 5"/>
            <p:cNvSpPr>
              <a:spLocks noChangeArrowheads="1"/>
            </p:cNvSpPr>
            <p:nvPr/>
          </p:nvSpPr>
          <p:spPr bwMode="auto">
            <a:xfrm>
              <a:off x="4727" y="2677"/>
              <a:ext cx="88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+1</a:t>
              </a:r>
              <a:endParaRPr lang="zh-CN" altLang="en-US" sz="2000" b="1" baseline="30000">
                <a:latin typeface="Times New Roman" panose="02020603050405020304" pitchFamily="18" charset="0"/>
              </a:endParaRPr>
            </a:p>
          </p:txBody>
        </p:sp>
        <p:sp>
          <p:nvSpPr>
            <p:cNvPr id="199700" name="Rectangle 6"/>
            <p:cNvSpPr>
              <a:spLocks noChangeArrowheads="1"/>
            </p:cNvSpPr>
            <p:nvPr/>
          </p:nvSpPr>
          <p:spPr bwMode="auto">
            <a:xfrm>
              <a:off x="4679" y="2459"/>
              <a:ext cx="103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+1</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199701" name="Rectangle 7"/>
            <p:cNvSpPr>
              <a:spLocks noChangeArrowheads="1"/>
            </p:cNvSpPr>
            <p:nvPr/>
          </p:nvSpPr>
          <p:spPr bwMode="auto">
            <a:xfrm>
              <a:off x="4727" y="2255"/>
              <a:ext cx="88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1">
                <a:latin typeface="Times New Roman" panose="02020603050405020304" pitchFamily="18" charset="0"/>
              </a:endParaRPr>
            </a:p>
          </p:txBody>
        </p:sp>
        <p:sp>
          <p:nvSpPr>
            <p:cNvPr id="199702" name="Rectangle 8"/>
            <p:cNvSpPr>
              <a:spLocks noChangeArrowheads="1"/>
            </p:cNvSpPr>
            <p:nvPr/>
          </p:nvSpPr>
          <p:spPr bwMode="auto">
            <a:xfrm>
              <a:off x="4727" y="2026"/>
              <a:ext cx="88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 </a:t>
              </a:r>
              <a:r>
                <a:rPr lang="en-US" altLang="zh-CN" sz="2000" b="1">
                  <a:latin typeface="Times New Roman" panose="02020603050405020304" pitchFamily="18" charset="0"/>
                </a:rPr>
                <a:t>+1</a:t>
              </a:r>
              <a:endParaRPr lang="zh-CN" altLang="en-US" sz="2000" b="1" baseline="30000">
                <a:latin typeface="Times New Roman" panose="02020603050405020304" pitchFamily="18" charset="0"/>
              </a:endParaRPr>
            </a:p>
          </p:txBody>
        </p:sp>
        <p:sp>
          <p:nvSpPr>
            <p:cNvPr id="199703" name="Rectangle 9"/>
            <p:cNvSpPr>
              <a:spLocks noChangeArrowheads="1"/>
            </p:cNvSpPr>
            <p:nvPr/>
          </p:nvSpPr>
          <p:spPr bwMode="auto">
            <a:xfrm>
              <a:off x="4727" y="1806"/>
              <a:ext cx="88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endParaRPr lang="zh-CN" altLang="en-US" sz="2000" b="1" i="1" baseline="30000">
                <a:latin typeface="Times New Roman" panose="02020603050405020304" pitchFamily="18" charset="0"/>
              </a:endParaRPr>
            </a:p>
          </p:txBody>
        </p:sp>
        <p:sp>
          <p:nvSpPr>
            <p:cNvPr id="199704" name="Rectangle 10"/>
            <p:cNvSpPr>
              <a:spLocks noChangeArrowheads="1"/>
            </p:cNvSpPr>
            <p:nvPr/>
          </p:nvSpPr>
          <p:spPr bwMode="auto">
            <a:xfrm>
              <a:off x="4727" y="1591"/>
              <a:ext cx="88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99705" name="Rectangle 11"/>
            <p:cNvSpPr>
              <a:spLocks noChangeArrowheads="1"/>
            </p:cNvSpPr>
            <p:nvPr/>
          </p:nvSpPr>
          <p:spPr bwMode="auto">
            <a:xfrm>
              <a:off x="4727" y="1401"/>
              <a:ext cx="88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b="1">
                <a:latin typeface="Times New Roman" panose="02020603050405020304" pitchFamily="18" charset="0"/>
              </a:endParaRPr>
            </a:p>
          </p:txBody>
        </p:sp>
        <p:sp>
          <p:nvSpPr>
            <p:cNvPr id="199706" name="Rectangle 12"/>
            <p:cNvSpPr>
              <a:spLocks noChangeArrowheads="1"/>
            </p:cNvSpPr>
            <p:nvPr/>
          </p:nvSpPr>
          <p:spPr bwMode="auto">
            <a:xfrm>
              <a:off x="4727" y="1172"/>
              <a:ext cx="88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字块1</a:t>
              </a:r>
              <a:endParaRPr lang="zh-CN" altLang="en-US" sz="2000" b="1">
                <a:latin typeface="Times New Roman" panose="02020603050405020304" pitchFamily="18" charset="0"/>
              </a:endParaRPr>
            </a:p>
          </p:txBody>
        </p:sp>
        <p:sp>
          <p:nvSpPr>
            <p:cNvPr id="199707" name="Rectangle 13"/>
            <p:cNvSpPr>
              <a:spLocks noChangeArrowheads="1"/>
            </p:cNvSpPr>
            <p:nvPr/>
          </p:nvSpPr>
          <p:spPr bwMode="auto">
            <a:xfrm>
              <a:off x="4727" y="954"/>
              <a:ext cx="88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字块0</a:t>
              </a:r>
              <a:endParaRPr lang="zh-CN" altLang="en-US" sz="2000" b="1">
                <a:latin typeface="Times New Roman" panose="02020603050405020304" pitchFamily="18" charset="0"/>
              </a:endParaRPr>
            </a:p>
          </p:txBody>
        </p:sp>
        <p:sp>
          <p:nvSpPr>
            <p:cNvPr id="199708" name="Line 14"/>
            <p:cNvSpPr>
              <a:spLocks noChangeShapeType="1"/>
            </p:cNvSpPr>
            <p:nvPr/>
          </p:nvSpPr>
          <p:spPr bwMode="auto">
            <a:xfrm>
              <a:off x="4727" y="966"/>
              <a:ext cx="88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09" name="Line 15"/>
            <p:cNvSpPr>
              <a:spLocks noChangeShapeType="1"/>
            </p:cNvSpPr>
            <p:nvPr/>
          </p:nvSpPr>
          <p:spPr bwMode="auto">
            <a:xfrm>
              <a:off x="4727" y="1183"/>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0" name="Line 16"/>
            <p:cNvSpPr>
              <a:spLocks noChangeShapeType="1"/>
            </p:cNvSpPr>
            <p:nvPr/>
          </p:nvSpPr>
          <p:spPr bwMode="auto">
            <a:xfrm>
              <a:off x="4727" y="1401"/>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1" name="Line 17"/>
            <p:cNvSpPr>
              <a:spLocks noChangeShapeType="1"/>
            </p:cNvSpPr>
            <p:nvPr/>
          </p:nvSpPr>
          <p:spPr bwMode="auto">
            <a:xfrm>
              <a:off x="4727" y="1602"/>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2" name="Line 18"/>
            <p:cNvSpPr>
              <a:spLocks noChangeShapeType="1"/>
            </p:cNvSpPr>
            <p:nvPr/>
          </p:nvSpPr>
          <p:spPr bwMode="auto">
            <a:xfrm>
              <a:off x="4727" y="1819"/>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3" name="Line 19"/>
            <p:cNvSpPr>
              <a:spLocks noChangeShapeType="1"/>
            </p:cNvSpPr>
            <p:nvPr/>
          </p:nvSpPr>
          <p:spPr bwMode="auto">
            <a:xfrm>
              <a:off x="4727" y="2037"/>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4" name="Line 20"/>
            <p:cNvSpPr>
              <a:spLocks noChangeShapeType="1"/>
            </p:cNvSpPr>
            <p:nvPr/>
          </p:nvSpPr>
          <p:spPr bwMode="auto">
            <a:xfrm>
              <a:off x="4727" y="2255"/>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5" name="Line 21"/>
            <p:cNvSpPr>
              <a:spLocks noChangeShapeType="1"/>
            </p:cNvSpPr>
            <p:nvPr/>
          </p:nvSpPr>
          <p:spPr bwMode="auto">
            <a:xfrm>
              <a:off x="4727" y="2472"/>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6" name="Line 22"/>
            <p:cNvSpPr>
              <a:spLocks noChangeShapeType="1"/>
            </p:cNvSpPr>
            <p:nvPr/>
          </p:nvSpPr>
          <p:spPr bwMode="auto">
            <a:xfrm>
              <a:off x="4727" y="2690"/>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7" name="Line 23"/>
            <p:cNvSpPr>
              <a:spLocks noChangeShapeType="1"/>
            </p:cNvSpPr>
            <p:nvPr/>
          </p:nvSpPr>
          <p:spPr bwMode="auto">
            <a:xfrm>
              <a:off x="4727" y="2908"/>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8" name="Line 24"/>
            <p:cNvSpPr>
              <a:spLocks noChangeShapeType="1"/>
            </p:cNvSpPr>
            <p:nvPr/>
          </p:nvSpPr>
          <p:spPr bwMode="auto">
            <a:xfrm>
              <a:off x="4727" y="3109"/>
              <a:ext cx="8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19" name="Line 25"/>
            <p:cNvSpPr>
              <a:spLocks noChangeShapeType="1"/>
            </p:cNvSpPr>
            <p:nvPr/>
          </p:nvSpPr>
          <p:spPr bwMode="auto">
            <a:xfrm>
              <a:off x="4727" y="3326"/>
              <a:ext cx="88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20" name="Line 26"/>
            <p:cNvSpPr>
              <a:spLocks noChangeShapeType="1"/>
            </p:cNvSpPr>
            <p:nvPr/>
          </p:nvSpPr>
          <p:spPr bwMode="auto">
            <a:xfrm>
              <a:off x="4727" y="966"/>
              <a:ext cx="0" cy="23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21" name="Line 27"/>
            <p:cNvSpPr>
              <a:spLocks noChangeShapeType="1"/>
            </p:cNvSpPr>
            <p:nvPr/>
          </p:nvSpPr>
          <p:spPr bwMode="auto">
            <a:xfrm>
              <a:off x="5616" y="966"/>
              <a:ext cx="0" cy="236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22" name="Text Box 28"/>
            <p:cNvSpPr txBox="1">
              <a:spLocks noChangeArrowheads="1"/>
            </p:cNvSpPr>
            <p:nvPr/>
          </p:nvSpPr>
          <p:spPr bwMode="auto">
            <a:xfrm>
              <a:off x="5023" y="138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199723" name="Text Box 29"/>
            <p:cNvSpPr txBox="1">
              <a:spLocks noChangeArrowheads="1"/>
            </p:cNvSpPr>
            <p:nvPr/>
          </p:nvSpPr>
          <p:spPr bwMode="auto">
            <a:xfrm>
              <a:off x="5023" y="2246"/>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199724" name="Text Box 30"/>
            <p:cNvSpPr txBox="1">
              <a:spLocks noChangeArrowheads="1"/>
            </p:cNvSpPr>
            <p:nvPr/>
          </p:nvSpPr>
          <p:spPr bwMode="auto">
            <a:xfrm>
              <a:off x="5033" y="289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199725" name="Text Box 31"/>
            <p:cNvSpPr txBox="1">
              <a:spLocks noChangeArrowheads="1"/>
            </p:cNvSpPr>
            <p:nvPr/>
          </p:nvSpPr>
          <p:spPr bwMode="auto">
            <a:xfrm>
              <a:off x="4829" y="69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主存储体</a:t>
              </a:r>
              <a:endParaRPr lang="zh-CN" altLang="en-US" sz="2000" b="1">
                <a:latin typeface="Times New Roman" panose="02020603050405020304" pitchFamily="18" charset="0"/>
              </a:endParaRPr>
            </a:p>
          </p:txBody>
        </p:sp>
        <p:sp>
          <p:nvSpPr>
            <p:cNvPr id="199726" name="Rectangle 32"/>
            <p:cNvSpPr>
              <a:spLocks noChangeArrowheads="1"/>
            </p:cNvSpPr>
            <p:nvPr/>
          </p:nvSpPr>
          <p:spPr bwMode="auto">
            <a:xfrm>
              <a:off x="3230" y="1296"/>
              <a:ext cx="84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1</a:t>
              </a:r>
              <a:endParaRPr lang="zh-CN" altLang="en-US" sz="2000" b="1">
                <a:latin typeface="Times New Roman" panose="02020603050405020304" pitchFamily="18" charset="0"/>
              </a:endParaRPr>
            </a:p>
          </p:txBody>
        </p:sp>
        <p:sp>
          <p:nvSpPr>
            <p:cNvPr id="199727" name="Rectangle 33"/>
            <p:cNvSpPr>
              <a:spLocks noChangeArrowheads="1"/>
            </p:cNvSpPr>
            <p:nvPr/>
          </p:nvSpPr>
          <p:spPr bwMode="auto">
            <a:xfrm>
              <a:off x="2762" y="1296"/>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900" b="1">
                  <a:latin typeface="Times New Roman" panose="02020603050405020304" pitchFamily="18" charset="0"/>
                </a:rPr>
                <a:t> </a:t>
              </a: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199728" name="Rectangle 34"/>
            <p:cNvSpPr>
              <a:spLocks noChangeArrowheads="1"/>
            </p:cNvSpPr>
            <p:nvPr/>
          </p:nvSpPr>
          <p:spPr bwMode="auto">
            <a:xfrm>
              <a:off x="3230" y="1078"/>
              <a:ext cx="84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0</a:t>
              </a:r>
              <a:endParaRPr lang="zh-CN" altLang="en-US" sz="2000" b="1">
                <a:latin typeface="Times New Roman" panose="02020603050405020304" pitchFamily="18" charset="0"/>
              </a:endParaRPr>
            </a:p>
          </p:txBody>
        </p:sp>
        <p:sp>
          <p:nvSpPr>
            <p:cNvPr id="199729" name="Rectangle 35"/>
            <p:cNvSpPr>
              <a:spLocks noChangeArrowheads="1"/>
            </p:cNvSpPr>
            <p:nvPr/>
          </p:nvSpPr>
          <p:spPr bwMode="auto">
            <a:xfrm>
              <a:off x="2762" y="1078"/>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900" b="1">
                  <a:latin typeface="Times New Roman" panose="02020603050405020304" pitchFamily="18" charset="0"/>
                </a:rPr>
                <a:t> </a:t>
              </a: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199730" name="Line 36"/>
            <p:cNvSpPr>
              <a:spLocks noChangeShapeType="1"/>
            </p:cNvSpPr>
            <p:nvPr/>
          </p:nvSpPr>
          <p:spPr bwMode="auto">
            <a:xfrm>
              <a:off x="2762" y="1091"/>
              <a:ext cx="131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1" name="Line 37"/>
            <p:cNvSpPr>
              <a:spLocks noChangeShapeType="1"/>
            </p:cNvSpPr>
            <p:nvPr/>
          </p:nvSpPr>
          <p:spPr bwMode="auto">
            <a:xfrm>
              <a:off x="2762" y="1309"/>
              <a:ext cx="131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2" name="Line 38"/>
            <p:cNvSpPr>
              <a:spLocks noChangeShapeType="1"/>
            </p:cNvSpPr>
            <p:nvPr/>
          </p:nvSpPr>
          <p:spPr bwMode="auto">
            <a:xfrm>
              <a:off x="2762" y="1527"/>
              <a:ext cx="131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3" name="Line 39"/>
            <p:cNvSpPr>
              <a:spLocks noChangeShapeType="1"/>
            </p:cNvSpPr>
            <p:nvPr/>
          </p:nvSpPr>
          <p:spPr bwMode="auto">
            <a:xfrm>
              <a:off x="2762" y="1091"/>
              <a:ext cx="0" cy="4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4" name="Line 40"/>
            <p:cNvSpPr>
              <a:spLocks noChangeShapeType="1"/>
            </p:cNvSpPr>
            <p:nvPr/>
          </p:nvSpPr>
          <p:spPr bwMode="auto">
            <a:xfrm>
              <a:off x="3230" y="1091"/>
              <a:ext cx="0" cy="4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5" name="Line 41"/>
            <p:cNvSpPr>
              <a:spLocks noChangeShapeType="1"/>
            </p:cNvSpPr>
            <p:nvPr/>
          </p:nvSpPr>
          <p:spPr bwMode="auto">
            <a:xfrm>
              <a:off x="4072" y="1091"/>
              <a:ext cx="0" cy="4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6" name="Rectangle 42"/>
            <p:cNvSpPr>
              <a:spLocks noChangeArrowheads="1"/>
            </p:cNvSpPr>
            <p:nvPr/>
          </p:nvSpPr>
          <p:spPr bwMode="auto">
            <a:xfrm>
              <a:off x="3227" y="1922"/>
              <a:ext cx="89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 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199737" name="Rectangle 43"/>
            <p:cNvSpPr>
              <a:spLocks noChangeArrowheads="1"/>
            </p:cNvSpPr>
            <p:nvPr/>
          </p:nvSpPr>
          <p:spPr bwMode="auto">
            <a:xfrm>
              <a:off x="2762" y="1894"/>
              <a:ext cx="4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199738" name="Line 44"/>
            <p:cNvSpPr>
              <a:spLocks noChangeShapeType="1"/>
            </p:cNvSpPr>
            <p:nvPr/>
          </p:nvSpPr>
          <p:spPr bwMode="auto">
            <a:xfrm>
              <a:off x="2762" y="1930"/>
              <a:ext cx="131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39" name="Line 45"/>
            <p:cNvSpPr>
              <a:spLocks noChangeShapeType="1"/>
            </p:cNvSpPr>
            <p:nvPr/>
          </p:nvSpPr>
          <p:spPr bwMode="auto">
            <a:xfrm>
              <a:off x="2762" y="2148"/>
              <a:ext cx="131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40" name="Line 46"/>
            <p:cNvSpPr>
              <a:spLocks noChangeShapeType="1"/>
            </p:cNvSpPr>
            <p:nvPr/>
          </p:nvSpPr>
          <p:spPr bwMode="auto">
            <a:xfrm>
              <a:off x="2762" y="1930"/>
              <a:ext cx="0" cy="21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41" name="Line 47"/>
            <p:cNvSpPr>
              <a:spLocks noChangeShapeType="1"/>
            </p:cNvSpPr>
            <p:nvPr/>
          </p:nvSpPr>
          <p:spPr bwMode="auto">
            <a:xfrm>
              <a:off x="4072" y="1930"/>
              <a:ext cx="0" cy="21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42" name="Line 48"/>
            <p:cNvSpPr>
              <a:spLocks noChangeShapeType="1"/>
            </p:cNvSpPr>
            <p:nvPr/>
          </p:nvSpPr>
          <p:spPr bwMode="auto">
            <a:xfrm>
              <a:off x="3227" y="1930"/>
              <a:ext cx="0" cy="21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43" name="Text Box 49"/>
            <p:cNvSpPr txBox="1">
              <a:spLocks noChangeArrowheads="1"/>
            </p:cNvSpPr>
            <p:nvPr/>
          </p:nvSpPr>
          <p:spPr bwMode="auto">
            <a:xfrm>
              <a:off x="3043" y="672"/>
              <a:ext cx="11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Cache</a:t>
              </a:r>
              <a:r>
                <a:rPr lang="zh-CN" altLang="en-US" sz="2000" b="1">
                  <a:latin typeface="Times New Roman" panose="02020603050405020304" pitchFamily="18" charset="0"/>
                </a:rPr>
                <a:t>存储体</a:t>
              </a:r>
              <a:endParaRPr lang="zh-CN" altLang="en-US" sz="2000" b="1">
                <a:latin typeface="Times New Roman" panose="02020603050405020304" pitchFamily="18" charset="0"/>
              </a:endParaRPr>
            </a:p>
          </p:txBody>
        </p:sp>
        <p:sp>
          <p:nvSpPr>
            <p:cNvPr id="199744" name="AutoShape 50"/>
            <p:cNvSpPr/>
            <p:nvPr/>
          </p:nvSpPr>
          <p:spPr bwMode="auto">
            <a:xfrm rot="-5400000">
              <a:off x="2954" y="774"/>
              <a:ext cx="84" cy="468"/>
            </a:xfrm>
            <a:prstGeom prst="rightBrace">
              <a:avLst>
                <a:gd name="adj1" fmla="val 4642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45" name="Text Box 51"/>
            <p:cNvSpPr txBox="1">
              <a:spLocks noChangeArrowheads="1"/>
            </p:cNvSpPr>
            <p:nvPr/>
          </p:nvSpPr>
          <p:spPr bwMode="auto">
            <a:xfrm>
              <a:off x="2711" y="672"/>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t</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46" name="Text Box 52"/>
            <p:cNvSpPr txBox="1">
              <a:spLocks noChangeArrowheads="1"/>
            </p:cNvSpPr>
            <p:nvPr/>
          </p:nvSpPr>
          <p:spPr bwMode="auto">
            <a:xfrm>
              <a:off x="2556" y="10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0</a:t>
              </a:r>
              <a:endParaRPr lang="zh-CN" altLang="en-US" sz="2400" b="1">
                <a:latin typeface="Times New Roman" panose="02020603050405020304" pitchFamily="18" charset="0"/>
              </a:endParaRPr>
            </a:p>
          </p:txBody>
        </p:sp>
        <p:sp>
          <p:nvSpPr>
            <p:cNvPr id="199747" name="Text Box 53"/>
            <p:cNvSpPr txBox="1">
              <a:spLocks noChangeArrowheads="1"/>
            </p:cNvSpPr>
            <p:nvPr/>
          </p:nvSpPr>
          <p:spPr bwMode="auto">
            <a:xfrm>
              <a:off x="2556" y="130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1</a:t>
              </a:r>
              <a:endParaRPr lang="zh-CN" altLang="en-US" sz="2400" b="1">
                <a:latin typeface="Times New Roman" panose="02020603050405020304" pitchFamily="18" charset="0"/>
              </a:endParaRPr>
            </a:p>
          </p:txBody>
        </p:sp>
        <p:sp>
          <p:nvSpPr>
            <p:cNvPr id="199748" name="Text Box 54"/>
            <p:cNvSpPr txBox="1">
              <a:spLocks noChangeArrowheads="1"/>
            </p:cNvSpPr>
            <p:nvPr/>
          </p:nvSpPr>
          <p:spPr bwMode="auto">
            <a:xfrm>
              <a:off x="2219" y="1872"/>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2</a:t>
              </a:r>
              <a:r>
                <a:rPr lang="en-US" altLang="zh-CN" sz="2400" b="1" i="1" baseline="30000">
                  <a:latin typeface="Times New Roman" panose="02020603050405020304" pitchFamily="18" charset="0"/>
                </a:rPr>
                <a:t>c</a:t>
              </a:r>
              <a:r>
                <a:rPr lang="en-US" altLang="zh-CN" sz="2400" b="1">
                  <a:latin typeface="Times New Roman" panose="02020603050405020304" pitchFamily="18" charset="0"/>
                </a:rPr>
                <a:t>－1</a:t>
              </a:r>
              <a:endParaRPr lang="en-US" altLang="zh-CN" sz="2400" b="1">
                <a:latin typeface="Times New Roman" panose="02020603050405020304" pitchFamily="18" charset="0"/>
              </a:endParaRPr>
            </a:p>
          </p:txBody>
        </p:sp>
        <p:sp>
          <p:nvSpPr>
            <p:cNvPr id="199749" name="Line 55"/>
            <p:cNvSpPr>
              <a:spLocks noChangeShapeType="1"/>
            </p:cNvSpPr>
            <p:nvPr/>
          </p:nvSpPr>
          <p:spPr bwMode="auto">
            <a:xfrm>
              <a:off x="3230" y="1511"/>
              <a:ext cx="0" cy="419"/>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0" name="Line 56"/>
            <p:cNvSpPr>
              <a:spLocks noChangeShapeType="1"/>
            </p:cNvSpPr>
            <p:nvPr/>
          </p:nvSpPr>
          <p:spPr bwMode="auto">
            <a:xfrm>
              <a:off x="4072" y="1511"/>
              <a:ext cx="0" cy="419"/>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1" name="Text Box 57"/>
            <p:cNvSpPr txBox="1">
              <a:spLocks noChangeArrowheads="1"/>
            </p:cNvSpPr>
            <p:nvPr/>
          </p:nvSpPr>
          <p:spPr bwMode="auto">
            <a:xfrm>
              <a:off x="3509" y="1595"/>
              <a:ext cx="4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a:t>
              </a:r>
              <a:endParaRPr lang="zh-CN" altLang="en-US" sz="3200" b="1">
                <a:latin typeface="Times New Roman" panose="02020603050405020304" pitchFamily="18" charset="0"/>
              </a:endParaRPr>
            </a:p>
          </p:txBody>
        </p:sp>
        <p:sp>
          <p:nvSpPr>
            <p:cNvPr id="199752" name="Rectangle 58"/>
            <p:cNvSpPr>
              <a:spLocks noChangeArrowheads="1"/>
            </p:cNvSpPr>
            <p:nvPr/>
          </p:nvSpPr>
          <p:spPr bwMode="auto">
            <a:xfrm>
              <a:off x="3745" y="2561"/>
              <a:ext cx="60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a:t>
              </a:r>
              <a:endParaRPr lang="zh-CN" altLang="en-US" sz="2000" b="1">
                <a:latin typeface="Times New Roman" panose="02020603050405020304" pitchFamily="18" charset="0"/>
              </a:endParaRPr>
            </a:p>
          </p:txBody>
        </p:sp>
        <p:sp>
          <p:nvSpPr>
            <p:cNvPr id="199753" name="Rectangle 59"/>
            <p:cNvSpPr>
              <a:spLocks noChangeArrowheads="1"/>
            </p:cNvSpPr>
            <p:nvPr/>
          </p:nvSpPr>
          <p:spPr bwMode="auto">
            <a:xfrm>
              <a:off x="2976" y="2736"/>
              <a:ext cx="84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字块地址</a:t>
              </a:r>
              <a:endParaRPr lang="zh-CN" altLang="en-US" sz="2000" b="1">
                <a:latin typeface="Times New Roman" panose="02020603050405020304" pitchFamily="18" charset="0"/>
              </a:endParaRPr>
            </a:p>
          </p:txBody>
        </p:sp>
        <p:sp>
          <p:nvSpPr>
            <p:cNvPr id="199754" name="Rectangle 60"/>
            <p:cNvSpPr>
              <a:spLocks noChangeArrowheads="1"/>
            </p:cNvSpPr>
            <p:nvPr/>
          </p:nvSpPr>
          <p:spPr bwMode="auto">
            <a:xfrm>
              <a:off x="2248" y="2561"/>
              <a:ext cx="144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主存字 </a:t>
              </a:r>
              <a:endParaRPr lang="zh-CN" altLang="en-US" sz="2000" b="1">
                <a:latin typeface="Times New Roman" panose="02020603050405020304" pitchFamily="18" charset="0"/>
              </a:endParaRPr>
            </a:p>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块标记</a:t>
              </a:r>
              <a:endParaRPr lang="zh-CN" altLang="en-US" sz="2000" b="1">
                <a:latin typeface="Times New Roman" panose="02020603050405020304" pitchFamily="18" charset="0"/>
              </a:endParaRPr>
            </a:p>
          </p:txBody>
        </p:sp>
        <p:sp>
          <p:nvSpPr>
            <p:cNvPr id="199755" name="Line 61"/>
            <p:cNvSpPr>
              <a:spLocks noChangeShapeType="1"/>
            </p:cNvSpPr>
            <p:nvPr/>
          </p:nvSpPr>
          <p:spPr bwMode="auto">
            <a:xfrm>
              <a:off x="2248" y="2561"/>
              <a:ext cx="2105"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6" name="Line 62"/>
            <p:cNvSpPr>
              <a:spLocks noChangeShapeType="1"/>
            </p:cNvSpPr>
            <p:nvPr/>
          </p:nvSpPr>
          <p:spPr bwMode="auto">
            <a:xfrm>
              <a:off x="2248" y="2979"/>
              <a:ext cx="2105"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7" name="Line 63"/>
            <p:cNvSpPr>
              <a:spLocks noChangeShapeType="1"/>
            </p:cNvSpPr>
            <p:nvPr/>
          </p:nvSpPr>
          <p:spPr bwMode="auto">
            <a:xfrm>
              <a:off x="2248" y="2561"/>
              <a:ext cx="0" cy="41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8" name="Line 64"/>
            <p:cNvSpPr>
              <a:spLocks noChangeShapeType="1"/>
            </p:cNvSpPr>
            <p:nvPr/>
          </p:nvSpPr>
          <p:spPr bwMode="auto">
            <a:xfrm>
              <a:off x="2996" y="2561"/>
              <a:ext cx="0" cy="41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59" name="Line 65"/>
            <p:cNvSpPr>
              <a:spLocks noChangeShapeType="1"/>
            </p:cNvSpPr>
            <p:nvPr/>
          </p:nvSpPr>
          <p:spPr bwMode="auto">
            <a:xfrm>
              <a:off x="3745" y="2561"/>
              <a:ext cx="0" cy="41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60" name="Line 66"/>
            <p:cNvSpPr>
              <a:spLocks noChangeShapeType="1"/>
            </p:cNvSpPr>
            <p:nvPr/>
          </p:nvSpPr>
          <p:spPr bwMode="auto">
            <a:xfrm>
              <a:off x="4353" y="2561"/>
              <a:ext cx="0" cy="41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61" name="Text Box 67"/>
            <p:cNvSpPr txBox="1">
              <a:spLocks noChangeArrowheads="1"/>
            </p:cNvSpPr>
            <p:nvPr/>
          </p:nvSpPr>
          <p:spPr bwMode="auto">
            <a:xfrm>
              <a:off x="2488" y="3014"/>
              <a:ext cx="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t</a:t>
              </a:r>
              <a:r>
                <a:rPr lang="en-US" altLang="zh-CN" sz="20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62" name="Text Box 68"/>
            <p:cNvSpPr txBox="1">
              <a:spLocks noChangeArrowheads="1"/>
            </p:cNvSpPr>
            <p:nvPr/>
          </p:nvSpPr>
          <p:spPr bwMode="auto">
            <a:xfrm>
              <a:off x="3252" y="2987"/>
              <a:ext cx="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c</a:t>
              </a:r>
              <a:r>
                <a:rPr lang="en-US" altLang="zh-CN" sz="24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63" name="Text Box 69"/>
            <p:cNvSpPr txBox="1">
              <a:spLocks noChangeArrowheads="1"/>
            </p:cNvSpPr>
            <p:nvPr/>
          </p:nvSpPr>
          <p:spPr bwMode="auto">
            <a:xfrm>
              <a:off x="3885" y="2987"/>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en-US" altLang="zh-CN" sz="24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64" name="Text Box 70"/>
            <p:cNvSpPr txBox="1">
              <a:spLocks noChangeArrowheads="1"/>
            </p:cNvSpPr>
            <p:nvPr/>
          </p:nvSpPr>
          <p:spPr bwMode="auto">
            <a:xfrm>
              <a:off x="1499" y="264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主存地址</a:t>
              </a:r>
              <a:endParaRPr lang="zh-CN" altLang="en-US" sz="2000" b="1">
                <a:latin typeface="Times New Roman" panose="02020603050405020304" pitchFamily="18" charset="0"/>
              </a:endParaRPr>
            </a:p>
          </p:txBody>
        </p:sp>
        <p:sp>
          <p:nvSpPr>
            <p:cNvPr id="199765" name="AutoShape 71"/>
            <p:cNvSpPr/>
            <p:nvPr/>
          </p:nvSpPr>
          <p:spPr bwMode="auto">
            <a:xfrm rot="-5400000">
              <a:off x="2559" y="2123"/>
              <a:ext cx="126" cy="748"/>
            </a:xfrm>
            <a:prstGeom prst="rightBrace">
              <a:avLst>
                <a:gd name="adj1" fmla="val 49471"/>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66" name="AutoShape 72"/>
            <p:cNvSpPr/>
            <p:nvPr/>
          </p:nvSpPr>
          <p:spPr bwMode="auto">
            <a:xfrm rot="-5400000">
              <a:off x="3308" y="2122"/>
              <a:ext cx="126" cy="749"/>
            </a:xfrm>
            <a:prstGeom prst="rightBrace">
              <a:avLst>
                <a:gd name="adj1" fmla="val 4953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67" name="Rectangle 73"/>
            <p:cNvSpPr>
              <a:spLocks noChangeArrowheads="1"/>
            </p:cNvSpPr>
            <p:nvPr/>
          </p:nvSpPr>
          <p:spPr bwMode="auto">
            <a:xfrm>
              <a:off x="423" y="1964"/>
              <a:ext cx="1170" cy="50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68" name="Text Box 74"/>
            <p:cNvSpPr txBox="1">
              <a:spLocks noChangeArrowheads="1"/>
            </p:cNvSpPr>
            <p:nvPr/>
          </p:nvSpPr>
          <p:spPr bwMode="auto">
            <a:xfrm>
              <a:off x="470" y="1972"/>
              <a:ext cx="11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 比较器（</a:t>
              </a:r>
              <a:r>
                <a:rPr lang="en-US" altLang="zh-CN" sz="2000" b="1" i="1">
                  <a:latin typeface="Times New Roman" panose="02020603050405020304" pitchFamily="18" charset="0"/>
                </a:rPr>
                <a:t>t</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69" name="Text Box 75"/>
            <p:cNvSpPr txBox="1">
              <a:spLocks noChangeArrowheads="1"/>
            </p:cNvSpPr>
            <p:nvPr/>
          </p:nvSpPr>
          <p:spPr bwMode="auto">
            <a:xfrm>
              <a:off x="517" y="221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199770" name="Text Box 76"/>
            <p:cNvSpPr txBox="1">
              <a:spLocks noChangeArrowheads="1"/>
            </p:cNvSpPr>
            <p:nvPr/>
          </p:nvSpPr>
          <p:spPr bwMode="auto">
            <a:xfrm>
              <a:off x="1190" y="222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 ≠</a:t>
              </a:r>
              <a:endParaRPr lang="zh-CN" altLang="en-US" sz="2000" b="1">
                <a:latin typeface="Times New Roman" panose="02020603050405020304" pitchFamily="18" charset="0"/>
              </a:endParaRPr>
            </a:p>
          </p:txBody>
        </p:sp>
        <p:sp>
          <p:nvSpPr>
            <p:cNvPr id="199771" name="Line 77"/>
            <p:cNvSpPr>
              <a:spLocks noChangeShapeType="1"/>
            </p:cNvSpPr>
            <p:nvPr/>
          </p:nvSpPr>
          <p:spPr bwMode="auto">
            <a:xfrm>
              <a:off x="1359" y="2467"/>
              <a:ext cx="0" cy="7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9772" name="Text Box 78"/>
            <p:cNvSpPr txBox="1">
              <a:spLocks noChangeArrowheads="1"/>
            </p:cNvSpPr>
            <p:nvPr/>
          </p:nvSpPr>
          <p:spPr bwMode="auto">
            <a:xfrm>
              <a:off x="985" y="3264"/>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不命中</a:t>
              </a:r>
              <a:endParaRPr lang="zh-CN" altLang="en-US" sz="2000" b="1">
                <a:latin typeface="Times New Roman" panose="02020603050405020304" pitchFamily="18" charset="0"/>
              </a:endParaRPr>
            </a:p>
          </p:txBody>
        </p:sp>
        <p:sp>
          <p:nvSpPr>
            <p:cNvPr id="199773" name="Text Box 79"/>
            <p:cNvSpPr txBox="1">
              <a:spLocks noChangeArrowheads="1"/>
            </p:cNvSpPr>
            <p:nvPr/>
          </p:nvSpPr>
          <p:spPr bwMode="auto">
            <a:xfrm>
              <a:off x="180" y="2784"/>
              <a:ext cx="9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有效位=1？</a:t>
              </a:r>
              <a:endParaRPr lang="zh-CN" altLang="en-US" sz="2000" b="1">
                <a:latin typeface="Times New Roman" panose="02020603050405020304" pitchFamily="18" charset="0"/>
              </a:endParaRPr>
            </a:p>
          </p:txBody>
        </p:sp>
        <p:sp>
          <p:nvSpPr>
            <p:cNvPr id="199774" name="AutoShape 80"/>
            <p:cNvSpPr>
              <a:spLocks noChangeArrowheads="1"/>
            </p:cNvSpPr>
            <p:nvPr/>
          </p:nvSpPr>
          <p:spPr bwMode="auto">
            <a:xfrm>
              <a:off x="96" y="2677"/>
              <a:ext cx="1029" cy="461"/>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75" name="Freeform 81"/>
            <p:cNvSpPr/>
            <p:nvPr/>
          </p:nvSpPr>
          <p:spPr bwMode="auto">
            <a:xfrm>
              <a:off x="1122" y="2908"/>
              <a:ext cx="231" cy="0"/>
            </a:xfrm>
            <a:custGeom>
              <a:avLst/>
              <a:gdLst>
                <a:gd name="T0" fmla="*/ 0 w 237"/>
                <a:gd name="T1" fmla="*/ 0 h 1"/>
                <a:gd name="T2" fmla="*/ 178 w 237"/>
                <a:gd name="T3" fmla="*/ 0 h 1"/>
                <a:gd name="T4" fmla="*/ 0 60000 65536"/>
                <a:gd name="T5" fmla="*/ 0 60000 65536"/>
                <a:gd name="T6" fmla="*/ 0 w 237"/>
                <a:gd name="T7" fmla="*/ 0 h 1"/>
                <a:gd name="T8" fmla="*/ 237 w 237"/>
                <a:gd name="T9" fmla="*/ 0 h 1"/>
              </a:gdLst>
              <a:ahLst/>
              <a:cxnLst>
                <a:cxn ang="T4">
                  <a:pos x="T0" y="T1"/>
                </a:cxn>
                <a:cxn ang="T5">
                  <a:pos x="T2" y="T3"/>
                </a:cxn>
              </a:cxnLst>
              <a:rect l="T6" t="T7" r="T8" b="T9"/>
              <a:pathLst>
                <a:path w="237" h="1">
                  <a:moveTo>
                    <a:pt x="0" y="0"/>
                  </a:moveTo>
                  <a:lnTo>
                    <a:pt x="237" y="0"/>
                  </a:lnTo>
                </a:path>
              </a:pathLst>
            </a:custGeom>
            <a:noFill/>
            <a:ln w="38100"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9776" name="Line 82"/>
            <p:cNvSpPr>
              <a:spLocks noChangeShapeType="1"/>
            </p:cNvSpPr>
            <p:nvPr/>
          </p:nvSpPr>
          <p:spPr bwMode="auto">
            <a:xfrm>
              <a:off x="611" y="2467"/>
              <a:ext cx="0" cy="21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9777" name="AutoShape 83"/>
            <p:cNvSpPr/>
            <p:nvPr/>
          </p:nvSpPr>
          <p:spPr bwMode="auto">
            <a:xfrm rot="5400000">
              <a:off x="2954" y="1341"/>
              <a:ext cx="84" cy="468"/>
            </a:xfrm>
            <a:prstGeom prst="rightBrace">
              <a:avLst>
                <a:gd name="adj1" fmla="val 4642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78" name="Freeform 84"/>
            <p:cNvSpPr/>
            <p:nvPr/>
          </p:nvSpPr>
          <p:spPr bwMode="auto">
            <a:xfrm>
              <a:off x="704" y="1595"/>
              <a:ext cx="2292" cy="377"/>
            </a:xfrm>
            <a:custGeom>
              <a:avLst/>
              <a:gdLst>
                <a:gd name="T0" fmla="*/ 1770 w 2352"/>
                <a:gd name="T1" fmla="*/ 0 h 432"/>
                <a:gd name="T2" fmla="*/ 1770 w 2352"/>
                <a:gd name="T3" fmla="*/ 33 h 432"/>
                <a:gd name="T4" fmla="*/ 0 w 2352"/>
                <a:gd name="T5" fmla="*/ 33 h 432"/>
                <a:gd name="T6" fmla="*/ 0 w 2352"/>
                <a:gd name="T7" fmla="*/ 97 h 432"/>
                <a:gd name="T8" fmla="*/ 0 60000 65536"/>
                <a:gd name="T9" fmla="*/ 0 60000 65536"/>
                <a:gd name="T10" fmla="*/ 0 60000 65536"/>
                <a:gd name="T11" fmla="*/ 0 60000 65536"/>
                <a:gd name="T12" fmla="*/ 0 w 2352"/>
                <a:gd name="T13" fmla="*/ 0 h 432"/>
                <a:gd name="T14" fmla="*/ 2352 w 2352"/>
                <a:gd name="T15" fmla="*/ 432 h 432"/>
              </a:gdLst>
              <a:ahLst/>
              <a:cxnLst>
                <a:cxn ang="T8">
                  <a:pos x="T0" y="T1"/>
                </a:cxn>
                <a:cxn ang="T9">
                  <a:pos x="T2" y="T3"/>
                </a:cxn>
                <a:cxn ang="T10">
                  <a:pos x="T4" y="T5"/>
                </a:cxn>
                <a:cxn ang="T11">
                  <a:pos x="T6" y="T7"/>
                </a:cxn>
              </a:cxnLst>
              <a:rect l="T12" t="T13" r="T14" b="T15"/>
              <a:pathLst>
                <a:path w="2352" h="432">
                  <a:moveTo>
                    <a:pt x="2352" y="0"/>
                  </a:moveTo>
                  <a:lnTo>
                    <a:pt x="2352" y="144"/>
                  </a:lnTo>
                  <a:lnTo>
                    <a:pt x="0" y="144"/>
                  </a:lnTo>
                  <a:lnTo>
                    <a:pt x="0" y="432"/>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9779" name="Freeform 85"/>
            <p:cNvSpPr/>
            <p:nvPr/>
          </p:nvSpPr>
          <p:spPr bwMode="auto">
            <a:xfrm>
              <a:off x="1306" y="1820"/>
              <a:ext cx="1316" cy="614"/>
            </a:xfrm>
            <a:custGeom>
              <a:avLst/>
              <a:gdLst>
                <a:gd name="T0" fmla="*/ 0 w 1350"/>
                <a:gd name="T1" fmla="*/ 37 h 702"/>
                <a:gd name="T2" fmla="*/ 0 w 1350"/>
                <a:gd name="T3" fmla="*/ 0 h 702"/>
                <a:gd name="T4" fmla="*/ 365 w 1350"/>
                <a:gd name="T5" fmla="*/ 0 h 702"/>
                <a:gd name="T6" fmla="*/ 367 w 1350"/>
                <a:gd name="T7" fmla="*/ 138 h 702"/>
                <a:gd name="T8" fmla="*/ 1020 w 1350"/>
                <a:gd name="T9" fmla="*/ 138 h 702"/>
                <a:gd name="T10" fmla="*/ 1020 w 1350"/>
                <a:gd name="T11" fmla="*/ 162 h 702"/>
                <a:gd name="T12" fmla="*/ 0 60000 65536"/>
                <a:gd name="T13" fmla="*/ 0 60000 65536"/>
                <a:gd name="T14" fmla="*/ 0 60000 65536"/>
                <a:gd name="T15" fmla="*/ 0 60000 65536"/>
                <a:gd name="T16" fmla="*/ 0 60000 65536"/>
                <a:gd name="T17" fmla="*/ 0 60000 65536"/>
                <a:gd name="T18" fmla="*/ 0 w 1350"/>
                <a:gd name="T19" fmla="*/ 0 h 702"/>
                <a:gd name="T20" fmla="*/ 1350 w 1350"/>
                <a:gd name="T21" fmla="*/ 702 h 702"/>
              </a:gdLst>
              <a:ahLst/>
              <a:cxnLst>
                <a:cxn ang="T12">
                  <a:pos x="T0" y="T1"/>
                </a:cxn>
                <a:cxn ang="T13">
                  <a:pos x="T2" y="T3"/>
                </a:cxn>
                <a:cxn ang="T14">
                  <a:pos x="T4" y="T5"/>
                </a:cxn>
                <a:cxn ang="T15">
                  <a:pos x="T6" y="T7"/>
                </a:cxn>
                <a:cxn ang="T16">
                  <a:pos x="T8" y="T9"/>
                </a:cxn>
                <a:cxn ang="T17">
                  <a:pos x="T10" y="T11"/>
                </a:cxn>
              </a:cxnLst>
              <a:rect l="T18" t="T19" r="T20" b="T21"/>
              <a:pathLst>
                <a:path w="1350" h="702">
                  <a:moveTo>
                    <a:pt x="0" y="159"/>
                  </a:moveTo>
                  <a:lnTo>
                    <a:pt x="0" y="0"/>
                  </a:lnTo>
                  <a:lnTo>
                    <a:pt x="483" y="0"/>
                  </a:lnTo>
                  <a:lnTo>
                    <a:pt x="486" y="606"/>
                  </a:lnTo>
                  <a:lnTo>
                    <a:pt x="1350" y="606"/>
                  </a:lnTo>
                  <a:lnTo>
                    <a:pt x="1350" y="702"/>
                  </a:lnTo>
                </a:path>
              </a:pathLst>
            </a:custGeom>
            <a:noFill/>
            <a:ln w="38100" cmpd="sng">
              <a:solidFill>
                <a:schemeClr val="tx1"/>
              </a:solidFill>
              <a:round/>
              <a:head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9780" name="Freeform 86"/>
            <p:cNvSpPr/>
            <p:nvPr/>
          </p:nvSpPr>
          <p:spPr bwMode="auto">
            <a:xfrm>
              <a:off x="1967" y="1427"/>
              <a:ext cx="1404" cy="1007"/>
            </a:xfrm>
            <a:custGeom>
              <a:avLst/>
              <a:gdLst>
                <a:gd name="T0" fmla="*/ 473 w 1440"/>
                <a:gd name="T1" fmla="*/ 0 h 1152"/>
                <a:gd name="T2" fmla="*/ 0 w 1440"/>
                <a:gd name="T3" fmla="*/ 0 h 1152"/>
                <a:gd name="T4" fmla="*/ 0 w 1440"/>
                <a:gd name="T5" fmla="*/ 219 h 1152"/>
                <a:gd name="T6" fmla="*/ 1090 w 1440"/>
                <a:gd name="T7" fmla="*/ 219 h 1152"/>
                <a:gd name="T8" fmla="*/ 1090 w 1440"/>
                <a:gd name="T9" fmla="*/ 262 h 1152"/>
                <a:gd name="T10" fmla="*/ 0 60000 65536"/>
                <a:gd name="T11" fmla="*/ 0 60000 65536"/>
                <a:gd name="T12" fmla="*/ 0 60000 65536"/>
                <a:gd name="T13" fmla="*/ 0 60000 65536"/>
                <a:gd name="T14" fmla="*/ 0 60000 65536"/>
                <a:gd name="T15" fmla="*/ 0 w 1440"/>
                <a:gd name="T16" fmla="*/ 0 h 1152"/>
                <a:gd name="T17" fmla="*/ 1440 w 1440"/>
                <a:gd name="T18" fmla="*/ 1152 h 1152"/>
              </a:gdLst>
              <a:ahLst/>
              <a:cxnLst>
                <a:cxn ang="T10">
                  <a:pos x="T0" y="T1"/>
                </a:cxn>
                <a:cxn ang="T11">
                  <a:pos x="T2" y="T3"/>
                </a:cxn>
                <a:cxn ang="T12">
                  <a:pos x="T4" y="T5"/>
                </a:cxn>
                <a:cxn ang="T13">
                  <a:pos x="T6" y="T7"/>
                </a:cxn>
                <a:cxn ang="T14">
                  <a:pos x="T8" y="T9"/>
                </a:cxn>
              </a:cxnLst>
              <a:rect l="T15" t="T16" r="T17" b="T18"/>
              <a:pathLst>
                <a:path w="1440" h="1152">
                  <a:moveTo>
                    <a:pt x="624" y="0"/>
                  </a:moveTo>
                  <a:lnTo>
                    <a:pt x="0" y="0"/>
                  </a:lnTo>
                  <a:lnTo>
                    <a:pt x="0" y="960"/>
                  </a:lnTo>
                  <a:lnTo>
                    <a:pt x="1440" y="960"/>
                  </a:lnTo>
                  <a:lnTo>
                    <a:pt x="1440" y="1152"/>
                  </a:lnTo>
                </a:path>
              </a:pathLst>
            </a:custGeom>
            <a:noFill/>
            <a:ln w="38100" cmpd="sng">
              <a:solidFill>
                <a:schemeClr val="tx1"/>
              </a:solidFill>
              <a:round/>
              <a:head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9781" name="Text Box 87"/>
            <p:cNvSpPr txBox="1">
              <a:spLocks noChangeArrowheads="1"/>
            </p:cNvSpPr>
            <p:nvPr/>
          </p:nvSpPr>
          <p:spPr bwMode="auto">
            <a:xfrm>
              <a:off x="2306" y="12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99782" name="AutoShape 88"/>
            <p:cNvSpPr/>
            <p:nvPr/>
          </p:nvSpPr>
          <p:spPr bwMode="auto">
            <a:xfrm rot="5400000">
              <a:off x="2913" y="2482"/>
              <a:ext cx="168" cy="1497"/>
            </a:xfrm>
            <a:prstGeom prst="rightBrace">
              <a:avLst>
                <a:gd name="adj1" fmla="val 74256"/>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783" name="Text Box 89"/>
            <p:cNvSpPr txBox="1">
              <a:spLocks noChangeArrowheads="1"/>
            </p:cNvSpPr>
            <p:nvPr/>
          </p:nvSpPr>
          <p:spPr bwMode="auto">
            <a:xfrm>
              <a:off x="2856" y="3306"/>
              <a:ext cx="4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m</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199784" name="Line 90"/>
            <p:cNvSpPr>
              <a:spLocks noChangeShapeType="1"/>
            </p:cNvSpPr>
            <p:nvPr/>
          </p:nvSpPr>
          <p:spPr bwMode="auto">
            <a:xfrm>
              <a:off x="4072" y="2056"/>
              <a:ext cx="655" cy="109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85" name="Line 91"/>
            <p:cNvSpPr>
              <a:spLocks noChangeShapeType="1"/>
            </p:cNvSpPr>
            <p:nvPr/>
          </p:nvSpPr>
          <p:spPr bwMode="auto">
            <a:xfrm flipV="1">
              <a:off x="4072" y="1050"/>
              <a:ext cx="655" cy="12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86" name="Line 92"/>
            <p:cNvSpPr>
              <a:spLocks noChangeShapeType="1"/>
            </p:cNvSpPr>
            <p:nvPr/>
          </p:nvSpPr>
          <p:spPr bwMode="auto">
            <a:xfrm flipV="1">
              <a:off x="4072" y="1301"/>
              <a:ext cx="655" cy="12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87" name="Line 93"/>
            <p:cNvSpPr>
              <a:spLocks noChangeShapeType="1"/>
            </p:cNvSpPr>
            <p:nvPr/>
          </p:nvSpPr>
          <p:spPr bwMode="auto">
            <a:xfrm>
              <a:off x="4072" y="1175"/>
              <a:ext cx="655" cy="7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88" name="Line 94"/>
            <p:cNvSpPr>
              <a:spLocks noChangeShapeType="1"/>
            </p:cNvSpPr>
            <p:nvPr/>
          </p:nvSpPr>
          <p:spPr bwMode="auto">
            <a:xfrm>
              <a:off x="4072" y="1427"/>
              <a:ext cx="655" cy="75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89" name="Line 95"/>
            <p:cNvSpPr>
              <a:spLocks noChangeShapeType="1"/>
            </p:cNvSpPr>
            <p:nvPr/>
          </p:nvSpPr>
          <p:spPr bwMode="auto">
            <a:xfrm>
              <a:off x="4072" y="1175"/>
              <a:ext cx="655" cy="159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90" name="Line 96"/>
            <p:cNvSpPr>
              <a:spLocks noChangeShapeType="1"/>
            </p:cNvSpPr>
            <p:nvPr/>
          </p:nvSpPr>
          <p:spPr bwMode="auto">
            <a:xfrm flipV="1">
              <a:off x="4072" y="1679"/>
              <a:ext cx="655" cy="3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91" name="Line 97"/>
            <p:cNvSpPr>
              <a:spLocks noChangeShapeType="1"/>
            </p:cNvSpPr>
            <p:nvPr/>
          </p:nvSpPr>
          <p:spPr bwMode="auto">
            <a:xfrm>
              <a:off x="4072" y="2056"/>
              <a:ext cx="655" cy="54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792" name="Text Box 98"/>
            <p:cNvSpPr txBox="1">
              <a:spLocks noChangeArrowheads="1"/>
            </p:cNvSpPr>
            <p:nvPr/>
          </p:nvSpPr>
          <p:spPr bwMode="auto">
            <a:xfrm>
              <a:off x="3057" y="2561"/>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 Cache</a:t>
              </a:r>
              <a:endParaRPr lang="zh-CN" altLang="en-US" sz="2000" b="1">
                <a:latin typeface="Times New Roman" panose="02020603050405020304" pitchFamily="18" charset="0"/>
              </a:endParaRPr>
            </a:p>
          </p:txBody>
        </p:sp>
        <p:sp>
          <p:nvSpPr>
            <p:cNvPr id="199793" name="Text Box 99"/>
            <p:cNvSpPr txBox="1">
              <a:spLocks noChangeArrowheads="1"/>
            </p:cNvSpPr>
            <p:nvPr/>
          </p:nvSpPr>
          <p:spPr bwMode="auto">
            <a:xfrm>
              <a:off x="3744" y="273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内地址</a:t>
              </a:r>
              <a:endParaRPr lang="zh-CN" altLang="en-US" sz="2000" b="1">
                <a:latin typeface="Times New Roman" panose="02020603050405020304" pitchFamily="18" charset="0"/>
              </a:endParaRPr>
            </a:p>
          </p:txBody>
        </p:sp>
        <p:sp>
          <p:nvSpPr>
            <p:cNvPr id="199794" name="Text Box 100"/>
            <p:cNvSpPr txBox="1">
              <a:spLocks noChangeArrowheads="1"/>
            </p:cNvSpPr>
            <p:nvPr/>
          </p:nvSpPr>
          <p:spPr bwMode="auto">
            <a:xfrm>
              <a:off x="1056" y="264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否</a:t>
              </a:r>
              <a:endParaRPr lang="zh-CN" altLang="en-US" sz="2000" b="1">
                <a:latin typeface="Times New Roman" panose="02020603050405020304" pitchFamily="18" charset="0"/>
              </a:endParaRPr>
            </a:p>
          </p:txBody>
        </p:sp>
        <p:sp>
          <p:nvSpPr>
            <p:cNvPr id="199795" name="Line 101"/>
            <p:cNvSpPr>
              <a:spLocks noChangeShapeType="1"/>
            </p:cNvSpPr>
            <p:nvPr/>
          </p:nvSpPr>
          <p:spPr bwMode="auto">
            <a:xfrm>
              <a:off x="624" y="3120"/>
              <a:ext cx="0" cy="288"/>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9796" name="Text Box 102"/>
            <p:cNvSpPr txBox="1">
              <a:spLocks noChangeArrowheads="1"/>
            </p:cNvSpPr>
            <p:nvPr/>
          </p:nvSpPr>
          <p:spPr bwMode="auto">
            <a:xfrm>
              <a:off x="326" y="311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是</a:t>
              </a:r>
              <a:endParaRPr lang="zh-CN" altLang="en-US" sz="2000" b="1">
                <a:latin typeface="Times New Roman" panose="02020603050405020304" pitchFamily="18" charset="0"/>
              </a:endParaRPr>
            </a:p>
          </p:txBody>
        </p:sp>
        <p:sp>
          <p:nvSpPr>
            <p:cNvPr id="199797" name="Text Box 103"/>
            <p:cNvSpPr txBox="1">
              <a:spLocks noChangeArrowheads="1"/>
            </p:cNvSpPr>
            <p:nvPr/>
          </p:nvSpPr>
          <p:spPr bwMode="auto">
            <a:xfrm>
              <a:off x="422" y="335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命中</a:t>
              </a:r>
              <a:endParaRPr lang="zh-CN" altLang="en-US" sz="2000" b="1">
                <a:latin typeface="Times New Roman" panose="02020603050405020304" pitchFamily="18" charset="0"/>
              </a:endParaRPr>
            </a:p>
          </p:txBody>
        </p:sp>
      </p:grpSp>
      <p:sp>
        <p:nvSpPr>
          <p:cNvPr id="217" name="Text Box 107"/>
          <p:cNvSpPr txBox="1">
            <a:spLocks noChangeArrowheads="1"/>
          </p:cNvSpPr>
          <p:nvPr/>
        </p:nvSpPr>
        <p:spPr bwMode="auto">
          <a:xfrm>
            <a:off x="1803400" y="5454650"/>
            <a:ext cx="654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00000"/>
                </a:solidFill>
                <a:latin typeface="Times New Roman" panose="02020603050405020304" pitchFamily="18" charset="0"/>
              </a:rPr>
              <a:t>每个缓存块  </a:t>
            </a:r>
            <a:r>
              <a:rPr lang="en-US" altLang="zh-CN" sz="2400" b="1" i="1">
                <a:solidFill>
                  <a:srgbClr val="C00000"/>
                </a:solidFill>
                <a:latin typeface="Times New Roman" panose="02020603050405020304" pitchFamily="18" charset="0"/>
              </a:rPr>
              <a:t>i </a:t>
            </a:r>
            <a:r>
              <a:rPr lang="en-US" altLang="zh-CN" sz="2400" b="1">
                <a:solidFill>
                  <a:srgbClr val="C00000"/>
                </a:solidFill>
                <a:latin typeface="Times New Roman" panose="02020603050405020304" pitchFamily="18" charset="0"/>
              </a:rPr>
              <a:t> </a:t>
            </a:r>
            <a:r>
              <a:rPr lang="zh-CN" altLang="en-US" sz="2400" b="1">
                <a:latin typeface="Times New Roman" panose="02020603050405020304" pitchFamily="18" charset="0"/>
              </a:rPr>
              <a:t>可以和 </a:t>
            </a:r>
            <a:r>
              <a:rPr lang="zh-CN" altLang="en-US" sz="2400" b="1">
                <a:solidFill>
                  <a:srgbClr val="C00000"/>
                </a:solidFill>
                <a:latin typeface="Times New Roman" panose="02020603050405020304" pitchFamily="18" charset="0"/>
              </a:rPr>
              <a:t>若干 </a:t>
            </a:r>
            <a:r>
              <a:rPr lang="zh-CN" altLang="en-US" sz="2400" b="1">
                <a:latin typeface="Times New Roman" panose="02020603050405020304" pitchFamily="18" charset="0"/>
              </a:rPr>
              <a:t>个 </a:t>
            </a:r>
            <a:r>
              <a:rPr lang="zh-CN" altLang="en-US" sz="2400" b="1">
                <a:solidFill>
                  <a:srgbClr val="C00000"/>
                </a:solidFill>
                <a:latin typeface="Times New Roman" panose="02020603050405020304" pitchFamily="18" charset="0"/>
              </a:rPr>
              <a:t>主存块 </a:t>
            </a:r>
            <a:r>
              <a:rPr lang="zh-CN" altLang="en-US" sz="2400" b="1">
                <a:latin typeface="Times New Roman" panose="02020603050405020304" pitchFamily="18" charset="0"/>
              </a:rPr>
              <a:t>对应</a:t>
            </a:r>
            <a:endParaRPr lang="zh-CN" altLang="en-US" sz="2400" b="1">
              <a:latin typeface="Times New Roman" panose="02020603050405020304" pitchFamily="18" charset="0"/>
            </a:endParaRPr>
          </a:p>
        </p:txBody>
      </p:sp>
      <p:sp>
        <p:nvSpPr>
          <p:cNvPr id="218" name="Text Box 108"/>
          <p:cNvSpPr txBox="1">
            <a:spLocks noChangeArrowheads="1"/>
          </p:cNvSpPr>
          <p:nvPr/>
        </p:nvSpPr>
        <p:spPr bwMode="auto">
          <a:xfrm>
            <a:off x="1819275" y="5997575"/>
            <a:ext cx="606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00000"/>
                </a:solidFill>
                <a:latin typeface="Times New Roman" panose="02020603050405020304" pitchFamily="18" charset="0"/>
              </a:rPr>
              <a:t>每个主存块  </a:t>
            </a:r>
            <a:r>
              <a:rPr lang="en-US" altLang="zh-CN" sz="2400" b="1" i="1">
                <a:solidFill>
                  <a:srgbClr val="C00000"/>
                </a:solidFill>
                <a:latin typeface="Times New Roman" panose="02020603050405020304" pitchFamily="18" charset="0"/>
              </a:rPr>
              <a:t>j</a:t>
            </a:r>
            <a:r>
              <a:rPr lang="en-US" altLang="zh-CN" sz="2400" b="1">
                <a:solidFill>
                  <a:srgbClr val="C00000"/>
                </a:solidFill>
                <a:latin typeface="Times New Roman" panose="02020603050405020304" pitchFamily="18" charset="0"/>
              </a:rPr>
              <a:t>  </a:t>
            </a:r>
            <a:r>
              <a:rPr lang="zh-CN" altLang="en-US" sz="2400" b="1">
                <a:latin typeface="Times New Roman" panose="02020603050405020304" pitchFamily="18" charset="0"/>
              </a:rPr>
              <a:t>只能和 </a:t>
            </a:r>
            <a:r>
              <a:rPr lang="zh-CN" altLang="en-US" sz="2400" b="1">
                <a:solidFill>
                  <a:srgbClr val="C00000"/>
                </a:solidFill>
                <a:latin typeface="Times New Roman" panose="02020603050405020304" pitchFamily="18" charset="0"/>
              </a:rPr>
              <a:t>一</a:t>
            </a:r>
            <a:r>
              <a:rPr lang="zh-CN" altLang="en-US" sz="2400" b="1">
                <a:solidFill>
                  <a:schemeClr val="folHlink"/>
                </a:solidFill>
                <a:latin typeface="Times New Roman" panose="02020603050405020304" pitchFamily="18" charset="0"/>
              </a:rPr>
              <a:t> </a:t>
            </a:r>
            <a:r>
              <a:rPr lang="zh-CN" altLang="en-US" sz="2400" b="1">
                <a:latin typeface="Times New Roman" panose="02020603050405020304" pitchFamily="18" charset="0"/>
              </a:rPr>
              <a:t>个 </a:t>
            </a:r>
            <a:r>
              <a:rPr lang="zh-CN" altLang="en-US" sz="2400" b="1">
                <a:solidFill>
                  <a:srgbClr val="C00000"/>
                </a:solidFill>
                <a:latin typeface="Times New Roman" panose="02020603050405020304" pitchFamily="18" charset="0"/>
              </a:rPr>
              <a:t>缓存块 </a:t>
            </a:r>
            <a:r>
              <a:rPr lang="zh-CN" altLang="en-US" sz="2400" b="1">
                <a:latin typeface="Times New Roman" panose="02020603050405020304" pitchFamily="18" charset="0"/>
              </a:rPr>
              <a:t>对应</a:t>
            </a:r>
            <a:endParaRPr lang="zh-CN" altLang="en-US" sz="2400" b="1">
              <a:latin typeface="Times New Roman" panose="02020603050405020304" pitchFamily="18" charset="0"/>
            </a:endParaRPr>
          </a:p>
        </p:txBody>
      </p:sp>
      <p:sp>
        <p:nvSpPr>
          <p:cNvPr id="219" name="Text Box 109"/>
          <p:cNvSpPr txBox="1">
            <a:spLocks noChangeArrowheads="1"/>
          </p:cNvSpPr>
          <p:nvPr/>
        </p:nvSpPr>
        <p:spPr bwMode="auto">
          <a:xfrm>
            <a:off x="1106488" y="1584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C00000"/>
                </a:solidFill>
                <a:latin typeface="Times New Roman" panose="02020603050405020304" pitchFamily="18" charset="0"/>
              </a:rPr>
              <a:t>i</a:t>
            </a:r>
            <a:r>
              <a:rPr lang="en-US" altLang="zh-CN" sz="2800" b="1">
                <a:solidFill>
                  <a:srgbClr val="C00000"/>
                </a:solidFill>
                <a:latin typeface="Times New Roman" panose="02020603050405020304" pitchFamily="18" charset="0"/>
              </a:rPr>
              <a:t> = </a:t>
            </a:r>
            <a:r>
              <a:rPr lang="en-US" altLang="zh-CN" sz="2800" b="1" i="1">
                <a:solidFill>
                  <a:srgbClr val="C00000"/>
                </a:solidFill>
                <a:latin typeface="Times New Roman" panose="02020603050405020304" pitchFamily="18" charset="0"/>
              </a:rPr>
              <a:t>j</a:t>
            </a:r>
            <a:r>
              <a:rPr lang="en-US" altLang="zh-CN" sz="2800" b="1">
                <a:solidFill>
                  <a:srgbClr val="C00000"/>
                </a:solidFill>
                <a:latin typeface="Times New Roman" panose="02020603050405020304" pitchFamily="18" charset="0"/>
              </a:rPr>
              <a:t> </a:t>
            </a:r>
            <a:r>
              <a:rPr lang="en-US" altLang="zh-CN" sz="2400" b="1">
                <a:solidFill>
                  <a:srgbClr val="C00000"/>
                </a:solidFill>
                <a:latin typeface="Times New Roman" panose="02020603050405020304" pitchFamily="18" charset="0"/>
              </a:rPr>
              <a:t>mod</a:t>
            </a:r>
            <a:r>
              <a:rPr lang="en-US" altLang="zh-CN" sz="2800" b="1">
                <a:solidFill>
                  <a:srgbClr val="C00000"/>
                </a:solidFill>
                <a:latin typeface="Times New Roman" panose="02020603050405020304" pitchFamily="18" charset="0"/>
              </a:rPr>
              <a:t> </a:t>
            </a:r>
            <a:r>
              <a:rPr lang="en-US" altLang="zh-CN" sz="2800" b="1" i="1">
                <a:solidFill>
                  <a:srgbClr val="C00000"/>
                </a:solidFill>
                <a:latin typeface="Times New Roman" panose="02020603050405020304" pitchFamily="18" charset="0"/>
              </a:rPr>
              <a:t>C</a:t>
            </a:r>
            <a:endParaRPr lang="en-US" altLang="zh-CN" sz="2800" b="1" i="1">
              <a:solidFill>
                <a:srgbClr val="C00000"/>
              </a:solidFill>
              <a:latin typeface="Times New Roman" panose="02020603050405020304" pitchFamily="18" charset="0"/>
            </a:endParaRPr>
          </a:p>
        </p:txBody>
      </p:sp>
      <p:grpSp>
        <p:nvGrpSpPr>
          <p:cNvPr id="3" name="Group 111"/>
          <p:cNvGrpSpPr/>
          <p:nvPr/>
        </p:nvGrpSpPr>
        <p:grpSpPr bwMode="auto">
          <a:xfrm>
            <a:off x="5091113" y="1298575"/>
            <a:ext cx="3787775" cy="3082925"/>
            <a:chOff x="3230" y="966"/>
            <a:chExt cx="2386" cy="1942"/>
          </a:xfrm>
        </p:grpSpPr>
        <p:sp>
          <p:nvSpPr>
            <p:cNvPr id="199690" name="Rectangle 112"/>
            <p:cNvSpPr>
              <a:spLocks noChangeArrowheads="1"/>
            </p:cNvSpPr>
            <p:nvPr/>
          </p:nvSpPr>
          <p:spPr bwMode="auto">
            <a:xfrm>
              <a:off x="4727" y="2690"/>
              <a:ext cx="889" cy="218"/>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a:solidFill>
                    <a:schemeClr val="bg2"/>
                  </a:solidFill>
                  <a:latin typeface="Times New Roman" panose="02020603050405020304" pitchFamily="18" charset="0"/>
                </a:rPr>
                <a:t>   字块2</a:t>
              </a:r>
              <a:r>
                <a:rPr lang="en-US" altLang="zh-CN" sz="2000" i="1" baseline="30000">
                  <a:solidFill>
                    <a:schemeClr val="bg2"/>
                  </a:solidFill>
                  <a:latin typeface="Times New Roman" panose="02020603050405020304" pitchFamily="18" charset="0"/>
                </a:rPr>
                <a:t>c</a:t>
              </a:r>
              <a:r>
                <a:rPr lang="en-US" altLang="zh-CN" sz="2000" baseline="30000">
                  <a:solidFill>
                    <a:schemeClr val="bg2"/>
                  </a:solidFill>
                  <a:latin typeface="Times New Roman" panose="02020603050405020304" pitchFamily="18" charset="0"/>
                </a:rPr>
                <a:t>+1</a:t>
              </a:r>
              <a:endParaRPr lang="zh-CN" altLang="en-US" sz="2000" baseline="30000">
                <a:solidFill>
                  <a:schemeClr val="bg2"/>
                </a:solidFill>
                <a:latin typeface="Times New Roman" panose="02020603050405020304" pitchFamily="18" charset="0"/>
              </a:endParaRPr>
            </a:p>
          </p:txBody>
        </p:sp>
        <p:sp>
          <p:nvSpPr>
            <p:cNvPr id="199691" name="Rectangle 113"/>
            <p:cNvSpPr>
              <a:spLocks noChangeArrowheads="1"/>
            </p:cNvSpPr>
            <p:nvPr/>
          </p:nvSpPr>
          <p:spPr bwMode="auto">
            <a:xfrm>
              <a:off x="4727" y="1819"/>
              <a:ext cx="889" cy="218"/>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a:solidFill>
                    <a:schemeClr val="bg2"/>
                  </a:solidFill>
                  <a:latin typeface="Times New Roman" panose="02020603050405020304" pitchFamily="18" charset="0"/>
                </a:rPr>
                <a:t>     字块2</a:t>
              </a:r>
              <a:r>
                <a:rPr lang="en-US" altLang="zh-CN" sz="2000" i="1" baseline="30000">
                  <a:solidFill>
                    <a:schemeClr val="bg2"/>
                  </a:solidFill>
                  <a:latin typeface="Times New Roman" panose="02020603050405020304" pitchFamily="18" charset="0"/>
                </a:rPr>
                <a:t>c</a:t>
              </a:r>
              <a:endParaRPr lang="zh-CN" altLang="en-US" sz="2000" i="1" baseline="30000">
                <a:solidFill>
                  <a:schemeClr val="bg2"/>
                </a:solidFill>
                <a:latin typeface="Times New Roman" panose="02020603050405020304" pitchFamily="18" charset="0"/>
              </a:endParaRPr>
            </a:p>
          </p:txBody>
        </p:sp>
        <p:sp>
          <p:nvSpPr>
            <p:cNvPr id="199692" name="Rectangle 114"/>
            <p:cNvSpPr>
              <a:spLocks noChangeArrowheads="1"/>
            </p:cNvSpPr>
            <p:nvPr/>
          </p:nvSpPr>
          <p:spPr bwMode="auto">
            <a:xfrm>
              <a:off x="4727" y="966"/>
              <a:ext cx="889" cy="217"/>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a:solidFill>
                    <a:schemeClr val="bg2"/>
                  </a:solidFill>
                  <a:latin typeface="Times New Roman" panose="02020603050405020304" pitchFamily="18" charset="0"/>
                </a:rPr>
                <a:t>    字块0</a:t>
              </a:r>
              <a:endParaRPr lang="zh-CN" altLang="en-US" sz="2000">
                <a:solidFill>
                  <a:schemeClr val="bg2"/>
                </a:solidFill>
                <a:latin typeface="Times New Roman" panose="02020603050405020304" pitchFamily="18" charset="0"/>
              </a:endParaRPr>
            </a:p>
          </p:txBody>
        </p:sp>
        <p:sp>
          <p:nvSpPr>
            <p:cNvPr id="199693" name="Line 115"/>
            <p:cNvSpPr>
              <a:spLocks noChangeShapeType="1"/>
            </p:cNvSpPr>
            <p:nvPr/>
          </p:nvSpPr>
          <p:spPr bwMode="auto">
            <a:xfrm flipV="1">
              <a:off x="4072" y="1050"/>
              <a:ext cx="655" cy="125"/>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694" name="Line 116"/>
            <p:cNvSpPr>
              <a:spLocks noChangeShapeType="1"/>
            </p:cNvSpPr>
            <p:nvPr/>
          </p:nvSpPr>
          <p:spPr bwMode="auto">
            <a:xfrm>
              <a:off x="4072" y="1175"/>
              <a:ext cx="655" cy="755"/>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695" name="Line 117"/>
            <p:cNvSpPr>
              <a:spLocks noChangeShapeType="1"/>
            </p:cNvSpPr>
            <p:nvPr/>
          </p:nvSpPr>
          <p:spPr bwMode="auto">
            <a:xfrm>
              <a:off x="4072" y="1175"/>
              <a:ext cx="655" cy="159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99696" name="Rectangle 118"/>
            <p:cNvSpPr>
              <a:spLocks noChangeArrowheads="1"/>
            </p:cNvSpPr>
            <p:nvPr/>
          </p:nvSpPr>
          <p:spPr bwMode="auto">
            <a:xfrm>
              <a:off x="3230" y="1078"/>
              <a:ext cx="842" cy="218"/>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a:solidFill>
                    <a:schemeClr val="bg2"/>
                  </a:solidFill>
                  <a:latin typeface="Times New Roman" panose="02020603050405020304" pitchFamily="18" charset="0"/>
                </a:rPr>
                <a:t>    字块 0</a:t>
              </a:r>
              <a:endParaRPr lang="zh-CN" altLang="en-US" sz="2000">
                <a:solidFill>
                  <a:schemeClr val="bg2"/>
                </a:solidFill>
                <a:latin typeface="Times New Roman" panose="02020603050405020304" pitchFamily="18" charset="0"/>
              </a:endParaRPr>
            </a:p>
          </p:txBody>
        </p:sp>
      </p:grpSp>
      <p:sp>
        <p:nvSpPr>
          <p:cNvPr id="199688" name="矩形 227"/>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blinds(horizontal)">
                                      <p:cBhvr>
                                        <p:cTn id="17" dur="500"/>
                                        <p:tgtEl>
                                          <p:spTgt spid="2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blinds(horizontal)">
                                      <p:cBhvr>
                                        <p:cTn id="22" dur="500"/>
                                        <p:tgtEl>
                                          <p:spTgt spid="2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blinds(horizontal)">
                                      <p:cBhvr>
                                        <p:cTn id="2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utoUpdateAnimBg="0"/>
      <p:bldP spid="218" grpId="0" autoUpdateAnimBg="0"/>
      <p:bldP spid="21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文本框 113665"/>
          <p:cNvSpPr txBox="1"/>
          <p:nvPr/>
        </p:nvSpPr>
        <p:spPr>
          <a:xfrm>
            <a:off x="228600" y="685800"/>
            <a:ext cx="7239000" cy="457200"/>
          </a:xfrm>
          <a:prstGeom prst="rect">
            <a:avLst/>
          </a:prstGeom>
          <a:noFill/>
          <a:ln w="9525">
            <a:noFill/>
          </a:ln>
        </p:spPr>
        <p:txBody>
          <a:bodyPr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 ① </a:t>
            </a:r>
            <a:r>
              <a:rPr lang="zh-CN" altLang="en-US" sz="2400" b="1">
                <a:latin typeface="Arial" panose="020B0604020202020204" pitchFamily="34" charset="0"/>
                <a:ea typeface="宋体" panose="02010600030101010101" pitchFamily="2" charset="-122"/>
              </a:rPr>
              <a:t>主存字块标记 </a:t>
            </a:r>
            <a:r>
              <a:rPr lang="en-US" altLang="zh-CN" sz="2400" b="1">
                <a:latin typeface="Arial" panose="020B0604020202020204" pitchFamily="34" charset="0"/>
                <a:ea typeface="宋体" panose="02010600030101010101" pitchFamily="2" charset="-122"/>
              </a:rPr>
              <a:t>t = m – c </a:t>
            </a:r>
            <a:r>
              <a:rPr lang="zh-CN" altLang="en-US" sz="2400" b="1">
                <a:latin typeface="Arial" panose="020B0604020202020204" pitchFamily="34" charset="0"/>
                <a:ea typeface="宋体" panose="02010600030101010101" pitchFamily="2" charset="-122"/>
              </a:rPr>
              <a:t>的由来</a:t>
            </a:r>
            <a:endParaRPr lang="zh-CN" altLang="en-US" sz="2400" b="1">
              <a:latin typeface="Arial" panose="020B0604020202020204" pitchFamily="34" charset="0"/>
              <a:ea typeface="宋体" panose="02010600030101010101" pitchFamily="2" charset="-122"/>
            </a:endParaRPr>
          </a:p>
        </p:txBody>
      </p:sp>
      <p:sp>
        <p:nvSpPr>
          <p:cNvPr id="113667" name="文本框 113666"/>
          <p:cNvSpPr txBox="1"/>
          <p:nvPr/>
        </p:nvSpPr>
        <p:spPr>
          <a:xfrm>
            <a:off x="1066800" y="1295400"/>
            <a:ext cx="7550150" cy="396875"/>
          </a:xfrm>
          <a:prstGeom prst="rect">
            <a:avLst/>
          </a:prstGeom>
          <a:noFill/>
          <a:ln w="9525">
            <a:noFill/>
          </a:ln>
        </p:spPr>
        <p:txBody>
          <a:bodyPr wrap="none" anchor="t">
            <a:spAutoFit/>
          </a:bodyPr>
          <a:p>
            <a:pPr marL="342900" indent="-342900">
              <a:spcBef>
                <a:spcPct val="20000"/>
              </a:spcBef>
            </a:pPr>
            <a:r>
              <a:rPr lang="zh-CN" altLang="en-US" sz="2000" b="1">
                <a:latin typeface="Arial" panose="020B0604020202020204" pitchFamily="34" charset="0"/>
                <a:ea typeface="宋体" panose="02010600030101010101" pitchFamily="2" charset="-122"/>
              </a:rPr>
              <a:t>因主存中会有很多块映射到</a:t>
            </a:r>
            <a:r>
              <a:rPr lang="en-US" altLang="zh-CN" sz="2000" b="1">
                <a:latin typeface="Arial" panose="020B0604020202020204" pitchFamily="34" charset="0"/>
                <a:ea typeface="宋体" panose="02010600030101010101" pitchFamily="2" charset="-122"/>
              </a:rPr>
              <a:t>Cache</a:t>
            </a:r>
            <a:r>
              <a:rPr lang="zh-CN" altLang="en-US" sz="2000" b="1">
                <a:latin typeface="Arial" panose="020B0604020202020204" pitchFamily="34" charset="0"/>
                <a:ea typeface="宋体" panose="02010600030101010101" pitchFamily="2" charset="-122"/>
              </a:rPr>
              <a:t>中的同一块，到底是多少块呢？</a:t>
            </a:r>
            <a:endParaRPr lang="zh-CN" altLang="en-US" sz="2000" b="1">
              <a:latin typeface="Arial" panose="020B0604020202020204" pitchFamily="34" charset="0"/>
              <a:ea typeface="宋体" panose="02010600030101010101" pitchFamily="2" charset="-122"/>
            </a:endParaRPr>
          </a:p>
        </p:txBody>
      </p:sp>
      <p:sp>
        <p:nvSpPr>
          <p:cNvPr id="113668" name="文本框 113667"/>
          <p:cNvSpPr txBox="1"/>
          <p:nvPr/>
        </p:nvSpPr>
        <p:spPr>
          <a:xfrm>
            <a:off x="609600" y="2717800"/>
            <a:ext cx="7431088" cy="457200"/>
          </a:xfrm>
          <a:prstGeom prst="rect">
            <a:avLst/>
          </a:prstGeom>
          <a:noFill/>
          <a:ln w="9525">
            <a:noFill/>
          </a:ln>
        </p:spPr>
        <p:txBody>
          <a:bodyPr wrap="none" anchor="t">
            <a:spAutoFit/>
          </a:bodyPr>
          <a:p>
            <a:pPr marL="342900" indent="-342900">
              <a:spcBef>
                <a:spcPct val="20000"/>
              </a:spcBef>
            </a:pPr>
            <a:r>
              <a:rPr lang="zh-CN" altLang="en-US" sz="2400" b="1">
                <a:latin typeface="Arial" panose="020B0604020202020204" pitchFamily="34" charset="0"/>
                <a:ea typeface="宋体" panose="02010600030101010101" pitchFamily="2" charset="-122"/>
              </a:rPr>
              <a:t>主存中共计有</a:t>
            </a:r>
            <a:r>
              <a:rPr lang="en-US" altLang="zh-CN" sz="2400" b="1">
                <a:solidFill>
                  <a:schemeClr val="hlink"/>
                </a:solidFill>
                <a:latin typeface="Arial" panose="020B0604020202020204" pitchFamily="34" charset="0"/>
                <a:ea typeface="宋体" panose="02010600030101010101" pitchFamily="2" charset="-122"/>
              </a:rPr>
              <a:t>2</a:t>
            </a:r>
            <a:r>
              <a:rPr lang="en-US" altLang="zh-CN" sz="2400" b="1" baseline="30000">
                <a:solidFill>
                  <a:schemeClr val="hlink"/>
                </a:solidFill>
                <a:latin typeface="Arial" panose="020B0604020202020204" pitchFamily="34" charset="0"/>
                <a:ea typeface="宋体" panose="02010600030101010101" pitchFamily="2" charset="-122"/>
              </a:rPr>
              <a:t>t</a:t>
            </a:r>
            <a:r>
              <a:rPr lang="zh-CN" altLang="en-US" sz="2400" b="1">
                <a:latin typeface="Arial" panose="020B0604020202020204" pitchFamily="34" charset="0"/>
                <a:ea typeface="宋体" panose="02010600030101010101" pitchFamily="2" charset="-122"/>
              </a:rPr>
              <a:t>个块都可以映射到</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中的某一块；</a:t>
            </a:r>
            <a:endParaRPr lang="zh-CN" altLang="en-US" sz="2400" b="1">
              <a:latin typeface="Arial" panose="020B0604020202020204" pitchFamily="34" charset="0"/>
              <a:ea typeface="宋体" panose="02010600030101010101" pitchFamily="2" charset="-122"/>
            </a:endParaRPr>
          </a:p>
        </p:txBody>
      </p:sp>
      <p:sp>
        <p:nvSpPr>
          <p:cNvPr id="113669" name="文本框 113668"/>
          <p:cNvSpPr txBox="1"/>
          <p:nvPr/>
        </p:nvSpPr>
        <p:spPr>
          <a:xfrm>
            <a:off x="2286000" y="1752600"/>
            <a:ext cx="2816225" cy="396875"/>
          </a:xfrm>
          <a:prstGeom prst="rect">
            <a:avLst/>
          </a:prstGeom>
          <a:noFill/>
          <a:ln w="9525">
            <a:noFill/>
          </a:ln>
        </p:spPr>
        <p:txBody>
          <a:bodyPr wrap="none" anchor="t">
            <a:spAutoFit/>
          </a:bodyPr>
          <a:p>
            <a:pPr marL="342900" indent="-342900">
              <a:spcBef>
                <a:spcPct val="20000"/>
              </a:spcBef>
            </a:pPr>
            <a:r>
              <a:rPr lang="en-US" altLang="zh-CN" sz="2000" b="1">
                <a:latin typeface="Arial" panose="020B0604020202020204" pitchFamily="34" charset="0"/>
                <a:ea typeface="宋体" panose="02010600030101010101" pitchFamily="2" charset="-122"/>
              </a:rPr>
              <a:t>M = 2</a:t>
            </a:r>
            <a:r>
              <a:rPr lang="en-US" altLang="zh-CN" sz="2000" b="1" baseline="30000">
                <a:latin typeface="Arial" panose="020B0604020202020204" pitchFamily="34" charset="0"/>
                <a:ea typeface="宋体" panose="02010600030101010101" pitchFamily="2" charset="-122"/>
              </a:rPr>
              <a:t>m</a:t>
            </a: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（主存总块数）</a:t>
            </a:r>
            <a:endParaRPr lang="zh-CN" altLang="en-US" sz="2000" b="1">
              <a:latin typeface="Arial" panose="020B0604020202020204" pitchFamily="34" charset="0"/>
              <a:ea typeface="宋体" panose="02010600030101010101" pitchFamily="2" charset="-122"/>
            </a:endParaRPr>
          </a:p>
        </p:txBody>
      </p:sp>
      <p:sp>
        <p:nvSpPr>
          <p:cNvPr id="113670" name="文本框 113669"/>
          <p:cNvSpPr txBox="1"/>
          <p:nvPr/>
        </p:nvSpPr>
        <p:spPr>
          <a:xfrm>
            <a:off x="2244725" y="2227263"/>
            <a:ext cx="2921000" cy="395287"/>
          </a:xfrm>
          <a:prstGeom prst="rect">
            <a:avLst/>
          </a:prstGeom>
          <a:noFill/>
          <a:ln w="9525">
            <a:noFill/>
          </a:ln>
        </p:spPr>
        <p:txBody>
          <a:bodyPr wrap="none" anchor="t">
            <a:spAutoFit/>
          </a:bodyPr>
          <a:p>
            <a:pPr marL="342900" indent="-342900">
              <a:spcBef>
                <a:spcPct val="20000"/>
              </a:spcBef>
            </a:pPr>
            <a:r>
              <a:rPr lang="en-US" altLang="zh-CN" sz="2000" b="1">
                <a:latin typeface="Arial" panose="020B0604020202020204" pitchFamily="34" charset="0"/>
                <a:ea typeface="宋体" panose="02010600030101010101" pitchFamily="2" charset="-122"/>
              </a:rPr>
              <a:t>C = 2</a:t>
            </a:r>
            <a:r>
              <a:rPr lang="en-US" altLang="zh-CN" sz="2000" b="1" baseline="30000">
                <a:latin typeface="Arial" panose="020B0604020202020204" pitchFamily="34" charset="0"/>
                <a:ea typeface="宋体" panose="02010600030101010101" pitchFamily="2" charset="-122"/>
              </a:rPr>
              <a:t>c</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Cache</a:t>
            </a:r>
            <a:r>
              <a:rPr lang="zh-CN" altLang="en-US" sz="2000" b="1">
                <a:latin typeface="Arial" panose="020B0604020202020204" pitchFamily="34" charset="0"/>
                <a:ea typeface="宋体" panose="02010600030101010101" pitchFamily="2" charset="-122"/>
              </a:rPr>
              <a:t>总块数）</a:t>
            </a:r>
            <a:endParaRPr lang="zh-CN" altLang="en-US" sz="2000" b="1">
              <a:latin typeface="Arial" panose="020B0604020202020204" pitchFamily="34" charset="0"/>
              <a:ea typeface="宋体" panose="02010600030101010101" pitchFamily="2" charset="-122"/>
            </a:endParaRPr>
          </a:p>
        </p:txBody>
      </p:sp>
      <p:sp>
        <p:nvSpPr>
          <p:cNvPr id="113671" name="文本框 113670"/>
          <p:cNvSpPr txBox="1"/>
          <p:nvPr/>
        </p:nvSpPr>
        <p:spPr>
          <a:xfrm>
            <a:off x="5094288" y="1917700"/>
            <a:ext cx="1870075" cy="517525"/>
          </a:xfrm>
          <a:prstGeom prst="rect">
            <a:avLst/>
          </a:prstGeom>
          <a:noFill/>
          <a:ln w="9525">
            <a:noFill/>
          </a:ln>
        </p:spPr>
        <p:txBody>
          <a:bodyPr wrap="none" anchor="t">
            <a:spAutoFit/>
          </a:bodyPr>
          <a:p>
            <a:pPr marL="342900" indent="-342900">
              <a:spcBef>
                <a:spcPct val="20000"/>
              </a:spcBef>
            </a:pPr>
            <a:r>
              <a:rPr lang="en-US" altLang="zh-CN" sz="20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2 </a:t>
            </a:r>
            <a:r>
              <a:rPr lang="en-US" altLang="zh-CN" sz="2400" b="1" baseline="30000">
                <a:latin typeface="Arial" panose="020B0604020202020204" pitchFamily="34" charset="0"/>
                <a:ea typeface="宋体" panose="02010600030101010101" pitchFamily="2" charset="-122"/>
              </a:rPr>
              <a:t>m </a:t>
            </a:r>
            <a:r>
              <a:rPr lang="zh-CN" altLang="en-US" sz="2000" b="1">
                <a:latin typeface="Arial" panose="020B0604020202020204" pitchFamily="34" charset="0"/>
                <a:ea typeface="宋体" panose="02010600030101010101" pitchFamily="2" charset="-122"/>
              </a:rPr>
              <a:t>－</a:t>
            </a:r>
            <a:r>
              <a:rPr lang="en-US" altLang="zh-CN" sz="2400" b="1" baseline="30000">
                <a:latin typeface="Arial" panose="020B0604020202020204" pitchFamily="34" charset="0"/>
                <a:ea typeface="宋体" panose="02010600030101010101" pitchFamily="2" charset="-122"/>
              </a:rPr>
              <a:t>c</a:t>
            </a:r>
            <a:r>
              <a:rPr lang="en-US" altLang="zh-CN" sz="2400" b="1">
                <a:latin typeface="Arial" panose="020B0604020202020204" pitchFamily="34" charset="0"/>
                <a:ea typeface="宋体" panose="02010600030101010101" pitchFamily="2" charset="-122"/>
              </a:rPr>
              <a:t> = </a:t>
            </a:r>
            <a:r>
              <a:rPr lang="en-US" altLang="zh-CN" sz="2800" b="1">
                <a:solidFill>
                  <a:schemeClr val="hlink"/>
                </a:solidFill>
                <a:latin typeface="Arial" panose="020B0604020202020204" pitchFamily="34" charset="0"/>
                <a:ea typeface="宋体" panose="02010600030101010101" pitchFamily="2" charset="-122"/>
              </a:rPr>
              <a:t>2</a:t>
            </a:r>
            <a:r>
              <a:rPr lang="en-US" altLang="zh-CN" sz="2800" b="1" baseline="30000">
                <a:solidFill>
                  <a:schemeClr val="hlink"/>
                </a:solidFill>
                <a:latin typeface="Arial" panose="020B0604020202020204" pitchFamily="34" charset="0"/>
                <a:ea typeface="宋体" panose="02010600030101010101" pitchFamily="2" charset="-122"/>
              </a:rPr>
              <a:t>t</a:t>
            </a:r>
            <a:endParaRPr lang="en-US" altLang="zh-CN" sz="2800" b="1" baseline="30000">
              <a:solidFill>
                <a:schemeClr val="hlink"/>
              </a:solidFill>
              <a:latin typeface="Arial" panose="020B0604020202020204" pitchFamily="34" charset="0"/>
              <a:ea typeface="宋体" panose="02010600030101010101" pitchFamily="2" charset="-122"/>
            </a:endParaRPr>
          </a:p>
        </p:txBody>
      </p:sp>
      <p:sp>
        <p:nvSpPr>
          <p:cNvPr id="113672" name="文本框 113671"/>
          <p:cNvSpPr txBox="1"/>
          <p:nvPr/>
        </p:nvSpPr>
        <p:spPr>
          <a:xfrm>
            <a:off x="304800" y="3733800"/>
            <a:ext cx="3124200" cy="457200"/>
          </a:xfrm>
          <a:prstGeom prst="rect">
            <a:avLst/>
          </a:prstGeom>
          <a:noFill/>
          <a:ln w="9525">
            <a:noFill/>
          </a:ln>
        </p:spPr>
        <p:txBody>
          <a:bodyPr anchor="t">
            <a:spAutoFit/>
          </a:bodyPr>
          <a:p>
            <a:pPr marL="342900" indent="-342900">
              <a:spcBef>
                <a:spcPct val="20000"/>
              </a:spcBef>
            </a:pPr>
            <a:r>
              <a:rPr lang="en-US" altLang="zh-CN" sz="2400" b="1" dirty="0">
                <a:latin typeface="Arial" panose="020B0604020202020204" pitchFamily="34" charset="0"/>
                <a:ea typeface="宋体" panose="02010600030101010101" pitchFamily="2" charset="-122"/>
              </a:rPr>
              <a:t>②</a:t>
            </a:r>
            <a:r>
              <a:rPr lang="zh-CN" altLang="en-US" sz="2400" b="1" dirty="0">
                <a:latin typeface="Arial" panose="020B0604020202020204" pitchFamily="34" charset="0"/>
                <a:ea typeface="宋体" panose="02010600030101010101" pitchFamily="2" charset="-122"/>
              </a:rPr>
              <a:t> 标记比较</a:t>
            </a:r>
            <a:endParaRPr lang="zh-CN" altLang="en-US" sz="2400" b="1" dirty="0">
              <a:latin typeface="Arial" panose="020B0604020202020204" pitchFamily="34" charset="0"/>
              <a:ea typeface="宋体" panose="02010600030101010101" pitchFamily="2" charset="-122"/>
            </a:endParaRPr>
          </a:p>
        </p:txBody>
      </p:sp>
      <p:sp>
        <p:nvSpPr>
          <p:cNvPr id="113673" name="文本框 113672"/>
          <p:cNvSpPr txBox="1"/>
          <p:nvPr/>
        </p:nvSpPr>
        <p:spPr>
          <a:xfrm>
            <a:off x="-138112" y="5257800"/>
            <a:ext cx="8901112" cy="457200"/>
          </a:xfrm>
          <a:prstGeom prst="rect">
            <a:avLst/>
          </a:prstGeom>
          <a:noFill/>
          <a:ln w="9525">
            <a:noFill/>
          </a:ln>
        </p:spPr>
        <p:txBody>
          <a:bodyPr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                   ①</a:t>
            </a:r>
            <a:r>
              <a:rPr lang="en-US" altLang="zh-CN" sz="2000" b="1">
                <a:latin typeface="Arial" panose="020B0604020202020204" pitchFamily="34" charset="0"/>
                <a:ea typeface="宋体" panose="02010600030101010101" pitchFamily="2" charset="-122"/>
              </a:rPr>
              <a:t> </a:t>
            </a:r>
            <a:r>
              <a:rPr lang="zh-CN" altLang="en-US" sz="2400" b="1">
                <a:latin typeface="Arial" panose="020B0604020202020204" pitchFamily="34" charset="0"/>
                <a:ea typeface="宋体" panose="02010600030101010101" pitchFamily="2" charset="-122"/>
              </a:rPr>
              <a:t>不够灵活</a:t>
            </a:r>
            <a:r>
              <a:rPr lang="zh-CN" altLang="en-US" sz="20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利用率低</a:t>
            </a:r>
            <a:r>
              <a:rPr lang="zh-CN" altLang="en-US" sz="20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易发生冲突；</a:t>
            </a:r>
            <a:endParaRPr lang="zh-CN" altLang="en-US" sz="2400" b="1">
              <a:latin typeface="Arial" panose="020B0604020202020204" pitchFamily="34" charset="0"/>
              <a:ea typeface="宋体" panose="02010600030101010101" pitchFamily="2" charset="-122"/>
            </a:endParaRPr>
          </a:p>
        </p:txBody>
      </p:sp>
      <p:sp>
        <p:nvSpPr>
          <p:cNvPr id="113674" name="文本框 113673"/>
          <p:cNvSpPr txBox="1"/>
          <p:nvPr/>
        </p:nvSpPr>
        <p:spPr>
          <a:xfrm>
            <a:off x="1524000" y="5791200"/>
            <a:ext cx="4419600" cy="457200"/>
          </a:xfrm>
          <a:prstGeom prst="rect">
            <a:avLst/>
          </a:prstGeom>
          <a:noFill/>
          <a:ln w="9525">
            <a:noFill/>
          </a:ln>
        </p:spPr>
        <p:txBody>
          <a:bodyPr anchor="t">
            <a:spAutoFit/>
          </a:bodyPr>
          <a:p>
            <a:pPr marL="342900" indent="-342900">
              <a:spcBef>
                <a:spcPct val="20000"/>
              </a:spcBef>
            </a:pPr>
            <a:r>
              <a:rPr lang="en-US" altLang="zh-CN" sz="2400" b="1" dirty="0">
                <a:latin typeface="Arial" panose="020B0604020202020204" pitchFamily="34" charset="0"/>
                <a:ea typeface="宋体" panose="02010600030101010101" pitchFamily="2" charset="-122"/>
              </a:rPr>
              <a:t>②</a:t>
            </a:r>
            <a:r>
              <a:rPr lang="zh-CN" altLang="en-US" sz="2400" b="1" dirty="0">
                <a:latin typeface="Arial" panose="020B0604020202020204" pitchFamily="34" charset="0"/>
                <a:ea typeface="宋体" panose="02010600030101010101" pitchFamily="2" charset="-122"/>
              </a:rPr>
              <a:t>  硬件实现简单，成本低。</a:t>
            </a:r>
            <a:endParaRPr lang="zh-CN" altLang="en-US" sz="2400" b="1" dirty="0">
              <a:latin typeface="Arial" panose="020B0604020202020204" pitchFamily="34" charset="0"/>
              <a:ea typeface="宋体" panose="02010600030101010101" pitchFamily="2" charset="-122"/>
            </a:endParaRPr>
          </a:p>
        </p:txBody>
      </p:sp>
      <p:sp>
        <p:nvSpPr>
          <p:cNvPr id="113675" name="文本框 113674"/>
          <p:cNvSpPr txBox="1"/>
          <p:nvPr/>
        </p:nvSpPr>
        <p:spPr>
          <a:xfrm>
            <a:off x="323850" y="5257800"/>
            <a:ext cx="893763" cy="457200"/>
          </a:xfrm>
          <a:prstGeom prst="rect">
            <a:avLst/>
          </a:prstGeom>
          <a:noFill/>
          <a:ln w="9525">
            <a:noFill/>
          </a:ln>
        </p:spPr>
        <p:txBody>
          <a:bodyPr wrap="none" anchor="t">
            <a:spAutoFit/>
          </a:bodyPr>
          <a:p>
            <a:pPr marL="342900" indent="-342900">
              <a:spcBef>
                <a:spcPct val="20000"/>
              </a:spcBef>
            </a:pPr>
            <a:r>
              <a:rPr lang="zh-CN" altLang="en-US" sz="2400" b="1">
                <a:solidFill>
                  <a:srgbClr val="FF0000"/>
                </a:solidFill>
                <a:latin typeface="Arial" panose="020B0604020202020204" pitchFamily="34" charset="0"/>
                <a:ea typeface="宋体" panose="02010600030101010101" pitchFamily="2" charset="-122"/>
              </a:rPr>
              <a:t>特点</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
        <p:nvSpPr>
          <p:cNvPr id="113676" name="矩形 113675"/>
          <p:cNvSpPr/>
          <p:nvPr/>
        </p:nvSpPr>
        <p:spPr>
          <a:xfrm>
            <a:off x="34925" y="3230563"/>
            <a:ext cx="9259888" cy="457200"/>
          </a:xfrm>
          <a:prstGeom prst="rect">
            <a:avLst/>
          </a:prstGeom>
          <a:noFill/>
          <a:ln w="9525">
            <a:noFill/>
          </a:ln>
        </p:spPr>
        <p:txBody>
          <a:bodyPr wrap="none" anchor="t">
            <a:spAutoFit/>
          </a:bodyPr>
          <a:p>
            <a:pPr marL="342900" indent="-342900" algn="ctr">
              <a:spcBef>
                <a:spcPct val="20000"/>
              </a:spcBef>
            </a:pPr>
            <a:r>
              <a:rPr lang="zh-CN" altLang="en-US" sz="2400" b="1">
                <a:latin typeface="Arial" panose="020B0604020202020204" pitchFamily="34" charset="0"/>
                <a:ea typeface="宋体" panose="02010600030101010101" pitchFamily="2" charset="-122"/>
              </a:rPr>
              <a:t>某一个时刻只能有主存中的这</a:t>
            </a:r>
            <a:r>
              <a:rPr lang="en-US" altLang="zh-CN" sz="2400" b="1">
                <a:latin typeface="Arial" panose="020B0604020202020204" pitchFamily="34" charset="0"/>
                <a:ea typeface="宋体" panose="02010600030101010101" pitchFamily="2" charset="-122"/>
              </a:rPr>
              <a:t>2</a:t>
            </a:r>
            <a:r>
              <a:rPr lang="en-US" altLang="zh-CN" sz="2400" b="1" baseline="30000">
                <a:latin typeface="Arial" panose="020B0604020202020204" pitchFamily="34" charset="0"/>
                <a:ea typeface="宋体" panose="02010600030101010101" pitchFamily="2" charset="-122"/>
              </a:rPr>
              <a:t>t</a:t>
            </a:r>
            <a:r>
              <a:rPr lang="zh-CN" altLang="en-US" sz="2400" b="1">
                <a:latin typeface="Arial" panose="020B0604020202020204" pitchFamily="34" charset="0"/>
                <a:ea typeface="宋体" panose="02010600030101010101" pitchFamily="2" charset="-122"/>
              </a:rPr>
              <a:t>中的一块映射到</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中的这一块。</a:t>
            </a:r>
            <a:endParaRPr lang="zh-CN" altLang="en-US" sz="2400" b="1">
              <a:latin typeface="Arial" panose="020B0604020202020204" pitchFamily="34" charset="0"/>
              <a:ea typeface="宋体" panose="02010600030101010101" pitchFamily="2" charset="-122"/>
            </a:endParaRPr>
          </a:p>
        </p:txBody>
      </p:sp>
      <p:sp>
        <p:nvSpPr>
          <p:cNvPr id="113677" name="文本框 113676"/>
          <p:cNvSpPr txBox="1"/>
          <p:nvPr/>
        </p:nvSpPr>
        <p:spPr>
          <a:xfrm>
            <a:off x="1181100" y="1973263"/>
            <a:ext cx="944563" cy="395287"/>
          </a:xfrm>
          <a:prstGeom prst="rect">
            <a:avLst/>
          </a:prstGeom>
          <a:noFill/>
          <a:ln w="9525">
            <a:noFill/>
          </a:ln>
        </p:spPr>
        <p:txBody>
          <a:bodyPr wrap="none" anchor="t">
            <a:spAutoFit/>
          </a:bodyPr>
          <a:p>
            <a:pPr marL="342900" indent="-342900" algn="ctr">
              <a:spcBef>
                <a:spcPct val="20000"/>
              </a:spcBef>
            </a:pPr>
            <a:r>
              <a:rPr lang="zh-CN" altLang="en-US" sz="2000" b="1">
                <a:latin typeface="Arial" panose="020B0604020202020204" pitchFamily="34" charset="0"/>
                <a:ea typeface="宋体" panose="02010600030101010101" pitchFamily="2" charset="-122"/>
              </a:rPr>
              <a:t>计算：</a:t>
            </a:r>
            <a:endParaRPr lang="zh-CN" altLang="en-US" sz="2000" b="1">
              <a:latin typeface="Arial" panose="020B0604020202020204" pitchFamily="34" charset="0"/>
              <a:ea typeface="宋体" panose="02010600030101010101" pitchFamily="2" charset="-122"/>
            </a:endParaRPr>
          </a:p>
        </p:txBody>
      </p:sp>
      <p:sp>
        <p:nvSpPr>
          <p:cNvPr id="113678" name="直接连接符 113677"/>
          <p:cNvSpPr/>
          <p:nvPr/>
        </p:nvSpPr>
        <p:spPr>
          <a:xfrm>
            <a:off x="2212975" y="2187575"/>
            <a:ext cx="2808288" cy="0"/>
          </a:xfrm>
          <a:prstGeom prst="line">
            <a:avLst/>
          </a:prstGeom>
          <a:ln w="34925" cap="flat" cmpd="sng">
            <a:solidFill>
              <a:schemeClr val="tx1"/>
            </a:solidFill>
            <a:prstDash val="solid"/>
            <a:round/>
            <a:headEnd type="none" w="med" len="med"/>
            <a:tailEnd type="none" w="med" len="med"/>
          </a:ln>
        </p:spPr>
      </p:sp>
      <p:sp>
        <p:nvSpPr>
          <p:cNvPr id="113679" name="矩形 113678"/>
          <p:cNvSpPr/>
          <p:nvPr/>
        </p:nvSpPr>
        <p:spPr>
          <a:xfrm>
            <a:off x="685800" y="4724400"/>
            <a:ext cx="5257800" cy="457200"/>
          </a:xfrm>
          <a:prstGeom prst="rect">
            <a:avLst/>
          </a:prstGeom>
          <a:noFill/>
          <a:ln w="9525">
            <a:noFill/>
          </a:ln>
        </p:spPr>
        <p:txBody>
          <a:bodyPr anchor="t">
            <a:spAutoFit/>
          </a:bodyPr>
          <a:p>
            <a:pPr marL="342900" indent="-342900">
              <a:spcBef>
                <a:spcPct val="20000"/>
              </a:spcBef>
            </a:pPr>
            <a:r>
              <a:rPr lang="zh-CN" altLang="en-US" sz="2400" b="1">
                <a:latin typeface="Arial" panose="020B0604020202020204" pitchFamily="34" charset="0"/>
                <a:ea typeface="宋体" panose="02010600030101010101" pitchFamily="2" charset="-122"/>
              </a:rPr>
              <a:t>比较是用硬件来完成的速度较快。</a:t>
            </a:r>
            <a:endParaRPr lang="zh-CN" altLang="en-US" sz="2400" b="1">
              <a:latin typeface="Arial" panose="020B0604020202020204" pitchFamily="34" charset="0"/>
              <a:ea typeface="宋体" panose="02010600030101010101" pitchFamily="2" charset="-122"/>
            </a:endParaRPr>
          </a:p>
        </p:txBody>
      </p:sp>
      <p:sp>
        <p:nvSpPr>
          <p:cNvPr id="113680" name="矩形 113679"/>
          <p:cNvSpPr/>
          <p:nvPr/>
        </p:nvSpPr>
        <p:spPr>
          <a:xfrm>
            <a:off x="703263" y="4191000"/>
            <a:ext cx="8194675" cy="457200"/>
          </a:xfrm>
          <a:prstGeom prst="rect">
            <a:avLst/>
          </a:prstGeom>
          <a:noFill/>
          <a:ln w="9525">
            <a:noFill/>
          </a:ln>
        </p:spPr>
        <p:txBody>
          <a:bodyPr wrap="none" anchor="t">
            <a:spAutoFit/>
          </a:bodyPr>
          <a:p>
            <a:pPr marL="342900" indent="-342900" algn="ctr">
              <a:spcBef>
                <a:spcPct val="20000"/>
              </a:spcBef>
            </a:pP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的所有这些个标记被存放到</a:t>
            </a:r>
            <a:r>
              <a:rPr lang="en-US" altLang="zh-CN" sz="2400" b="1">
                <a:latin typeface="Arial" panose="020B0604020202020204" pitchFamily="34" charset="0"/>
                <a:ea typeface="宋体" panose="02010600030101010101" pitchFamily="2" charset="-122"/>
              </a:rPr>
              <a:t>CAM</a:t>
            </a:r>
            <a:r>
              <a:rPr lang="zh-CN" altLang="en-US" sz="2400" b="1">
                <a:latin typeface="Arial" panose="020B0604020202020204" pitchFamily="34" charset="0"/>
                <a:ea typeface="宋体" panose="02010600030101010101" pitchFamily="2" charset="-122"/>
              </a:rPr>
              <a:t>（相联存储器）内；</a:t>
            </a:r>
            <a:endParaRPr lang="zh-CN" altLang="en-US" sz="24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10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dissolve">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77"/>
                                        </p:tgtEl>
                                        <p:attrNameLst>
                                          <p:attrName>style.visibility</p:attrName>
                                        </p:attrNameLst>
                                      </p:cBhvr>
                                      <p:to>
                                        <p:strVal val="visible"/>
                                      </p:to>
                                    </p:set>
                                    <p:animEffect transition="in" filter="wipe(left)">
                                      <p:cBhvr>
                                        <p:cTn id="17" dur="1000"/>
                                        <p:tgtEl>
                                          <p:spTgt spid="113677"/>
                                        </p:tgtEl>
                                      </p:cBhvr>
                                    </p:animEffect>
                                  </p:childTnLst>
                                </p:cTn>
                              </p:par>
                              <p:par>
                                <p:cTn id="18" presetID="22" presetClass="entr" presetSubtype="8" fill="hold" nodeType="withEffect">
                                  <p:stCondLst>
                                    <p:cond delay="0"/>
                                  </p:stCondLst>
                                  <p:childTnLst>
                                    <p:set>
                                      <p:cBhvr>
                                        <p:cTn id="19" dur="1" fill="hold">
                                          <p:stCondLst>
                                            <p:cond delay="0"/>
                                          </p:stCondLst>
                                        </p:cTn>
                                        <p:tgtEl>
                                          <p:spTgt spid="113678"/>
                                        </p:tgtEl>
                                        <p:attrNameLst>
                                          <p:attrName>style.visibility</p:attrName>
                                        </p:attrNameLst>
                                      </p:cBhvr>
                                      <p:to>
                                        <p:strVal val="visible"/>
                                      </p:to>
                                    </p:set>
                                    <p:animEffect transition="in" filter="wipe(left)">
                                      <p:cBhvr>
                                        <p:cTn id="20" dur="1000"/>
                                        <p:tgtEl>
                                          <p:spTgt spid="11367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3669"/>
                                        </p:tgtEl>
                                        <p:attrNameLst>
                                          <p:attrName>style.visibility</p:attrName>
                                        </p:attrNameLst>
                                      </p:cBhvr>
                                      <p:to>
                                        <p:strVal val="visible"/>
                                      </p:to>
                                    </p:set>
                                    <p:animEffect transition="in" filter="dissolve">
                                      <p:cBhvr>
                                        <p:cTn id="25" dur="1000"/>
                                        <p:tgtEl>
                                          <p:spTgt spid="11366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3670"/>
                                        </p:tgtEl>
                                        <p:attrNameLst>
                                          <p:attrName>style.visibility</p:attrName>
                                        </p:attrNameLst>
                                      </p:cBhvr>
                                      <p:to>
                                        <p:strVal val="visible"/>
                                      </p:to>
                                    </p:set>
                                    <p:animEffect transition="in" filter="dissolve">
                                      <p:cBhvr>
                                        <p:cTn id="30" dur="1000"/>
                                        <p:tgtEl>
                                          <p:spTgt spid="11367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3671"/>
                                        </p:tgtEl>
                                        <p:attrNameLst>
                                          <p:attrName>style.visibility</p:attrName>
                                        </p:attrNameLst>
                                      </p:cBhvr>
                                      <p:to>
                                        <p:strVal val="visible"/>
                                      </p:to>
                                    </p:set>
                                    <p:animEffect transition="in" filter="dissolve">
                                      <p:cBhvr>
                                        <p:cTn id="35" dur="1000"/>
                                        <p:tgtEl>
                                          <p:spTgt spid="1136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3668"/>
                                        </p:tgtEl>
                                        <p:attrNameLst>
                                          <p:attrName>style.visibility</p:attrName>
                                        </p:attrNameLst>
                                      </p:cBhvr>
                                      <p:to>
                                        <p:strVal val="visible"/>
                                      </p:to>
                                    </p:set>
                                    <p:animEffect transition="in" filter="wipe(left)">
                                      <p:cBhvr>
                                        <p:cTn id="40" dur="1000"/>
                                        <p:tgtEl>
                                          <p:spTgt spid="1136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3676"/>
                                        </p:tgtEl>
                                        <p:attrNameLst>
                                          <p:attrName>style.visibility</p:attrName>
                                        </p:attrNameLst>
                                      </p:cBhvr>
                                      <p:to>
                                        <p:strVal val="visible"/>
                                      </p:to>
                                    </p:set>
                                    <p:animEffect transition="in" filter="wipe(left)">
                                      <p:cBhvr>
                                        <p:cTn id="45" dur="1000"/>
                                        <p:tgtEl>
                                          <p:spTgt spid="113676"/>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113672"/>
                                        </p:tgtEl>
                                        <p:attrNameLst>
                                          <p:attrName>style.visibility</p:attrName>
                                        </p:attrNameLst>
                                      </p:cBhvr>
                                      <p:to>
                                        <p:strVal val="visible"/>
                                      </p:to>
                                    </p:set>
                                    <p:anim calcmode="lin" valueType="num">
                                      <p:cBhvr>
                                        <p:cTn id="50" dur="1000" fill="hold"/>
                                        <p:tgtEl>
                                          <p:spTgt spid="113672"/>
                                        </p:tgtEl>
                                        <p:attrNameLst>
                                          <p:attrName>ppt_w</p:attrName>
                                        </p:attrNameLst>
                                      </p:cBhvr>
                                      <p:tavLst>
                                        <p:tav tm="0">
                                          <p:val>
                                            <p:fltVal val="0.000000"/>
                                          </p:val>
                                        </p:tav>
                                        <p:tav tm="100000">
                                          <p:val>
                                            <p:strVal val="#ppt_w"/>
                                          </p:val>
                                        </p:tav>
                                      </p:tavLst>
                                    </p:anim>
                                    <p:anim calcmode="lin" valueType="num">
                                      <p:cBhvr>
                                        <p:cTn id="51" dur="1000" fill="hold"/>
                                        <p:tgtEl>
                                          <p:spTgt spid="11367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13680"/>
                                        </p:tgtEl>
                                        <p:attrNameLst>
                                          <p:attrName>style.visibility</p:attrName>
                                        </p:attrNameLst>
                                      </p:cBhvr>
                                      <p:to>
                                        <p:strVal val="visible"/>
                                      </p:to>
                                    </p:set>
                                    <p:animEffect transition="in" filter="dissolve">
                                      <p:cBhvr>
                                        <p:cTn id="56" dur="1000"/>
                                        <p:tgtEl>
                                          <p:spTgt spid="113680"/>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3679"/>
                                        </p:tgtEl>
                                        <p:attrNameLst>
                                          <p:attrName>style.visibility</p:attrName>
                                        </p:attrNameLst>
                                      </p:cBhvr>
                                      <p:to>
                                        <p:strVal val="visible"/>
                                      </p:to>
                                    </p:set>
                                    <p:animEffect transition="in" filter="dissolve">
                                      <p:cBhvr>
                                        <p:cTn id="61" dur="1000"/>
                                        <p:tgtEl>
                                          <p:spTgt spid="113679"/>
                                        </p:tgtEl>
                                      </p:cBhvr>
                                    </p:animEffect>
                                  </p:childTnLst>
                                </p:cTn>
                              </p:par>
                              <p:par>
                                <p:cTn id="62" presetID="18" presetClass="entr" presetSubtype="6" fill="hold" grpId="0" nodeType="withEffect">
                                  <p:stCondLst>
                                    <p:cond delay="0"/>
                                  </p:stCondLst>
                                  <p:childTnLst>
                                    <p:set>
                                      <p:cBhvr>
                                        <p:cTn id="63" dur="1" fill="hold">
                                          <p:stCondLst>
                                            <p:cond delay="0"/>
                                          </p:stCondLst>
                                        </p:cTn>
                                        <p:tgtEl>
                                          <p:spTgt spid="113675"/>
                                        </p:tgtEl>
                                        <p:attrNameLst>
                                          <p:attrName>style.visibility</p:attrName>
                                        </p:attrNameLst>
                                      </p:cBhvr>
                                      <p:to>
                                        <p:strVal val="visible"/>
                                      </p:to>
                                    </p:set>
                                    <p:animEffect transition="in" filter="strips(downRight)">
                                      <p:cBhvr>
                                        <p:cTn id="64" dur="1000"/>
                                        <p:tgtEl>
                                          <p:spTgt spid="11367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13673"/>
                                        </p:tgtEl>
                                        <p:attrNameLst>
                                          <p:attrName>style.visibility</p:attrName>
                                        </p:attrNameLst>
                                      </p:cBhvr>
                                      <p:to>
                                        <p:strVal val="visible"/>
                                      </p:to>
                                    </p:set>
                                    <p:animEffect transition="in" filter="dissolve">
                                      <p:cBhvr>
                                        <p:cTn id="69" dur="1000"/>
                                        <p:tgtEl>
                                          <p:spTgt spid="11367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13674"/>
                                        </p:tgtEl>
                                        <p:attrNameLst>
                                          <p:attrName>style.visibility</p:attrName>
                                        </p:attrNameLst>
                                      </p:cBhvr>
                                      <p:to>
                                        <p:strVal val="visible"/>
                                      </p:to>
                                    </p:set>
                                    <p:animEffect transition="in" filter="dissolve">
                                      <p:cBhvr>
                                        <p:cTn id="74" dur="1000"/>
                                        <p:tgtEl>
                                          <p:spTgt spid="113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8" grpId="0"/>
      <p:bldP spid="113669" grpId="0"/>
      <p:bldP spid="113670" grpId="0"/>
      <p:bldP spid="113671" grpId="0"/>
      <p:bldP spid="113672" grpId="0"/>
      <p:bldP spid="113673" grpId="0"/>
      <p:bldP spid="113674" grpId="0"/>
      <p:bldP spid="113675" grpId="0"/>
      <p:bldP spid="113676" grpId="0"/>
      <p:bldP spid="113677" grpId="0"/>
      <p:bldP spid="113679" grpId="0"/>
      <p:bldP spid="1136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占位符 114689"/>
          <p:cNvSpPr>
            <a:spLocks noGrp="1"/>
          </p:cNvSpPr>
          <p:nvPr>
            <p:ph idx="1"/>
          </p:nvPr>
        </p:nvSpPr>
        <p:spPr>
          <a:xfrm>
            <a:off x="457200" y="838200"/>
            <a:ext cx="8229600" cy="4114800"/>
          </a:xfrm>
        </p:spPr>
        <p:txBody>
          <a:bodyPr anchor="t"/>
          <a:p>
            <a:pPr marL="609600" indent="-609600">
              <a:buNone/>
            </a:pPr>
            <a:r>
              <a:rPr lang="en-US" altLang="zh-CN" b="1"/>
              <a:t>  </a:t>
            </a:r>
            <a:r>
              <a:rPr lang="zh-CN" altLang="en-US" b="1"/>
              <a:t>例：设主存的容量是</a:t>
            </a:r>
            <a:r>
              <a:rPr lang="en-US" altLang="zh-CN" b="1"/>
              <a:t>256KB</a:t>
            </a:r>
            <a:r>
              <a:rPr lang="zh-CN" altLang="en-US" b="1"/>
              <a:t>，</a:t>
            </a:r>
            <a:r>
              <a:rPr lang="en-US" altLang="zh-CN" b="1"/>
              <a:t>Cache</a:t>
            </a:r>
            <a:r>
              <a:rPr lang="zh-CN" altLang="en-US" b="1"/>
              <a:t>的容量是</a:t>
            </a:r>
            <a:r>
              <a:rPr lang="en-US" altLang="zh-CN" b="1"/>
              <a:t>2KB</a:t>
            </a:r>
            <a:r>
              <a:rPr lang="zh-CN" altLang="en-US" b="1"/>
              <a:t>，每个块的大小为</a:t>
            </a:r>
            <a:r>
              <a:rPr lang="en-US" altLang="zh-CN" b="1"/>
              <a:t>16B</a:t>
            </a:r>
            <a:endParaRPr lang="en-US" altLang="zh-CN" b="1"/>
          </a:p>
          <a:p>
            <a:pPr marL="990600" lvl="1" indent="-533400">
              <a:buAutoNum type="circleNumDbPlain"/>
            </a:pPr>
            <a:r>
              <a:rPr lang="zh-CN" altLang="en-US" b="1"/>
              <a:t>问主存和</a:t>
            </a:r>
            <a:r>
              <a:rPr lang="en-US" altLang="zh-CN" b="1"/>
              <a:t>Cache</a:t>
            </a:r>
            <a:r>
              <a:rPr lang="zh-CN" altLang="en-US" b="1"/>
              <a:t>各有多少个块？    </a:t>
            </a:r>
            <a:endParaRPr lang="zh-CN" altLang="en-US" b="1"/>
          </a:p>
          <a:p>
            <a:pPr marL="990600" lvl="1" indent="-533400">
              <a:buAutoNum type="circleNumDbPlain"/>
            </a:pPr>
            <a:r>
              <a:rPr lang="zh-CN" altLang="en-US" b="1"/>
              <a:t>主存和</a:t>
            </a:r>
            <a:r>
              <a:rPr lang="en-US" altLang="zh-CN" b="1"/>
              <a:t>Cache</a:t>
            </a:r>
            <a:r>
              <a:rPr lang="zh-CN" altLang="en-US" b="1"/>
              <a:t>地址各有多少位？</a:t>
            </a:r>
            <a:endParaRPr lang="zh-CN" altLang="en-US" b="1"/>
          </a:p>
          <a:p>
            <a:pPr lvl="1">
              <a:buFont typeface="Wingdings" panose="05000000000000000000" charset="0"/>
              <a:buChar char="l"/>
            </a:pPr>
            <a:r>
              <a:rPr lang="zh-CN" altLang="en-US" b="1"/>
              <a:t>主存中第</a:t>
            </a:r>
            <a:r>
              <a:rPr lang="en-US" altLang="zh-CN" b="1"/>
              <a:t>135</a:t>
            </a:r>
            <a:r>
              <a:rPr lang="zh-CN" altLang="en-US" b="1"/>
              <a:t>块在直接映象方式下映象到</a:t>
            </a:r>
            <a:r>
              <a:rPr lang="en-US" altLang="zh-CN" b="1"/>
              <a:t>Cache</a:t>
            </a:r>
            <a:r>
              <a:rPr lang="zh-CN" altLang="en-US" b="1"/>
              <a:t>的哪一块？</a:t>
            </a:r>
            <a:endParaRPr lang="zh-CN" altLang="en-US" b="1"/>
          </a:p>
          <a:p>
            <a:pPr lvl="1">
              <a:buFont typeface="Wingdings" panose="05000000000000000000" charset="0"/>
              <a:buChar char="l"/>
            </a:pPr>
            <a:r>
              <a:rPr lang="zh-CN" altLang="en-US" b="1"/>
              <a:t>直接映象方式下，主存地址分为哪几段，每段各有多少位？</a:t>
            </a:r>
            <a:endParaRPr lang="zh-CN" altLang="en-US"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占位符 115713"/>
          <p:cNvSpPr>
            <a:spLocks noGrp="1"/>
          </p:cNvSpPr>
          <p:nvPr>
            <p:ph idx="1"/>
          </p:nvPr>
        </p:nvSpPr>
        <p:spPr>
          <a:xfrm>
            <a:off x="0" y="228600"/>
            <a:ext cx="8534400" cy="762000"/>
          </a:xfrm>
        </p:spPr>
        <p:txBody>
          <a:bodyPr anchor="t"/>
          <a:p>
            <a:pPr>
              <a:buNone/>
            </a:pPr>
            <a:r>
              <a:rPr lang="zh-CN" altLang="en-US" sz="2800" b="1"/>
              <a:t>解：</a:t>
            </a:r>
            <a:r>
              <a:rPr lang="en-US" altLang="zh-CN" b="1"/>
              <a:t>①</a:t>
            </a:r>
            <a:r>
              <a:rPr lang="zh-CN" altLang="en-US" sz="2800" b="1"/>
              <a:t>主存  </a:t>
            </a:r>
            <a:r>
              <a:rPr lang="en-US" altLang="zh-CN" sz="2800" b="1"/>
              <a:t>256K/16=256*1024/16=16384</a:t>
            </a:r>
            <a:r>
              <a:rPr lang="zh-CN" altLang="en-US" sz="2800" b="1"/>
              <a:t>块</a:t>
            </a:r>
            <a:endParaRPr lang="zh-CN" altLang="en-US" sz="2800" b="1"/>
          </a:p>
          <a:p>
            <a:pPr>
              <a:buNone/>
            </a:pPr>
            <a:r>
              <a:rPr lang="zh-CN" altLang="en-US" sz="2800" b="1"/>
              <a:t>          </a:t>
            </a:r>
            <a:r>
              <a:rPr lang="en-US" altLang="zh-CN" sz="2800" b="1"/>
              <a:t>Cache 2K/16=128</a:t>
            </a:r>
            <a:r>
              <a:rPr lang="zh-CN" altLang="en-US" sz="2800" b="1"/>
              <a:t>块</a:t>
            </a:r>
            <a:endParaRPr lang="zh-CN" altLang="en-US" sz="2800" b="1"/>
          </a:p>
        </p:txBody>
      </p:sp>
      <p:sp>
        <p:nvSpPr>
          <p:cNvPr id="115714" name="文本框 115714"/>
          <p:cNvSpPr txBox="1"/>
          <p:nvPr/>
        </p:nvSpPr>
        <p:spPr>
          <a:xfrm>
            <a:off x="685800" y="1219200"/>
            <a:ext cx="8915400" cy="1016000"/>
          </a:xfrm>
          <a:prstGeom prst="rect">
            <a:avLst/>
          </a:prstGeom>
          <a:noFill/>
          <a:ln w="9525">
            <a:noFill/>
          </a:ln>
        </p:spPr>
        <p:txBody>
          <a:bodyPr anchor="t">
            <a:spAutoFit/>
          </a:bodyPr>
          <a:p>
            <a:r>
              <a:rPr lang="en-US" altLang="zh-CN" sz="2800" b="1">
                <a:latin typeface="Arial" panose="020B0604020202020204" pitchFamily="34" charset="0"/>
                <a:ea typeface="宋体" panose="02010600030101010101" pitchFamily="2" charset="-122"/>
              </a:rPr>
              <a:t>②</a:t>
            </a:r>
            <a:r>
              <a:rPr lang="zh-CN" altLang="en-US" sz="2800" b="1">
                <a:latin typeface="Tahoma" panose="020B0604030504040204" pitchFamily="34" charset="0"/>
                <a:ea typeface="宋体" panose="02010600030101010101" pitchFamily="2" charset="-122"/>
              </a:rPr>
              <a:t>主存 </a:t>
            </a:r>
            <a:r>
              <a:rPr lang="en-US" altLang="zh-CN" sz="2800" b="1">
                <a:latin typeface="Tahoma" panose="020B0604030504040204" pitchFamily="34" charset="0"/>
                <a:ea typeface="宋体" panose="02010600030101010101" pitchFamily="2" charset="-122"/>
              </a:rPr>
              <a:t>log</a:t>
            </a:r>
            <a:r>
              <a:rPr lang="en-US" altLang="zh-CN" sz="2800" b="1" baseline="-25000">
                <a:latin typeface="Tahoma" panose="020B0604030504040204" pitchFamily="34" charset="0"/>
                <a:ea typeface="宋体" panose="02010600030101010101" pitchFamily="2" charset="-122"/>
              </a:rPr>
              <a:t>2</a:t>
            </a:r>
            <a:r>
              <a:rPr lang="en-US" altLang="zh-CN" sz="2800" b="1">
                <a:latin typeface="Tahoma" panose="020B0604030504040204" pitchFamily="34" charset="0"/>
                <a:ea typeface="宋体" panose="02010600030101010101" pitchFamily="2" charset="-122"/>
              </a:rPr>
              <a:t>256K=18,</a:t>
            </a:r>
            <a:r>
              <a:rPr lang="zh-CN" altLang="en-US" sz="2800" b="1">
                <a:latin typeface="Tahoma" panose="020B0604030504040204" pitchFamily="34" charset="0"/>
                <a:ea typeface="宋体" panose="02010600030101010101" pitchFamily="2" charset="-122"/>
              </a:rPr>
              <a:t>所以主存地址有</a:t>
            </a:r>
            <a:r>
              <a:rPr lang="en-US" altLang="zh-CN" sz="2800" b="1">
                <a:latin typeface="Tahoma" panose="020B0604030504040204" pitchFamily="34" charset="0"/>
                <a:ea typeface="宋体" panose="02010600030101010101" pitchFamily="2" charset="-122"/>
              </a:rPr>
              <a:t>18</a:t>
            </a:r>
            <a:r>
              <a:rPr lang="zh-CN" altLang="en-US" sz="2800" b="1">
                <a:latin typeface="Tahoma" panose="020B0604030504040204" pitchFamily="34" charset="0"/>
                <a:ea typeface="宋体" panose="02010600030101010101" pitchFamily="2" charset="-122"/>
              </a:rPr>
              <a:t>位</a:t>
            </a:r>
            <a:endParaRPr lang="zh-CN" altLang="en-US" sz="2800" b="1">
              <a:latin typeface="Tahoma" panose="020B0604030504040204" pitchFamily="34" charset="0"/>
              <a:ea typeface="宋体" panose="02010600030101010101" pitchFamily="2" charset="-122"/>
            </a:endParaRPr>
          </a:p>
          <a:p>
            <a:r>
              <a:rPr lang="zh-CN" altLang="en-US" sz="2800" b="1">
                <a:latin typeface="Tahoma" panose="020B0604030504040204" pitchFamily="34" charset="0"/>
                <a:ea typeface="宋体" panose="02010600030101010101" pitchFamily="2" charset="-122"/>
              </a:rPr>
              <a:t>     </a:t>
            </a:r>
            <a:r>
              <a:rPr lang="en-US" altLang="zh-CN" sz="2800" b="1">
                <a:latin typeface="Tahoma" panose="020B0604030504040204" pitchFamily="34" charset="0"/>
                <a:ea typeface="宋体" panose="02010600030101010101" pitchFamily="2" charset="-122"/>
              </a:rPr>
              <a:t>Cache log</a:t>
            </a:r>
            <a:r>
              <a:rPr lang="en-US" altLang="zh-CN" sz="2800" b="1" baseline="-25000">
                <a:latin typeface="Tahoma" panose="020B0604030504040204" pitchFamily="34" charset="0"/>
                <a:ea typeface="宋体" panose="02010600030101010101" pitchFamily="2" charset="-122"/>
              </a:rPr>
              <a:t>2</a:t>
            </a:r>
            <a:r>
              <a:rPr lang="en-US" altLang="zh-CN" sz="2800" b="1">
                <a:latin typeface="Tahoma" panose="020B0604030504040204" pitchFamily="34" charset="0"/>
                <a:ea typeface="宋体" panose="02010600030101010101" pitchFamily="2" charset="-122"/>
              </a:rPr>
              <a:t>2K=11</a:t>
            </a:r>
            <a:r>
              <a:rPr lang="zh-CN" altLang="en-US" sz="2800" b="1">
                <a:latin typeface="Tahoma" panose="020B0604030504040204" pitchFamily="34" charset="0"/>
                <a:ea typeface="宋体" panose="02010600030101010101" pitchFamily="2" charset="-122"/>
              </a:rPr>
              <a:t>，所以</a:t>
            </a:r>
            <a:r>
              <a:rPr lang="en-US" altLang="zh-CN" sz="2800" b="1">
                <a:latin typeface="Tahoma" panose="020B0604030504040204" pitchFamily="34" charset="0"/>
                <a:ea typeface="宋体" panose="02010600030101010101" pitchFamily="2" charset="-122"/>
              </a:rPr>
              <a:t>cache</a:t>
            </a:r>
            <a:r>
              <a:rPr lang="zh-CN" altLang="en-US" sz="2800" b="1">
                <a:latin typeface="Tahoma" panose="020B0604030504040204" pitchFamily="34" charset="0"/>
                <a:ea typeface="宋体" panose="02010600030101010101" pitchFamily="2" charset="-122"/>
              </a:rPr>
              <a:t>地址有</a:t>
            </a:r>
            <a:r>
              <a:rPr lang="en-US" altLang="zh-CN" sz="2800" b="1">
                <a:latin typeface="Tahoma" panose="020B0604030504040204" pitchFamily="34" charset="0"/>
                <a:ea typeface="宋体" panose="02010600030101010101" pitchFamily="2" charset="-122"/>
              </a:rPr>
              <a:t>11</a:t>
            </a:r>
            <a:r>
              <a:rPr lang="zh-CN" altLang="en-US" sz="2800" b="1">
                <a:latin typeface="Tahoma" panose="020B0604030504040204" pitchFamily="34" charset="0"/>
                <a:ea typeface="宋体" panose="02010600030101010101" pitchFamily="2" charset="-122"/>
              </a:rPr>
              <a:t>位 </a:t>
            </a:r>
            <a:endParaRPr lang="zh-CN" altLang="en-US" sz="2800" b="1">
              <a:latin typeface="Tahoma" panose="020B0604030504040204" pitchFamily="34" charset="0"/>
              <a:ea typeface="宋体" panose="02010600030101010101" pitchFamily="2" charset="-122"/>
            </a:endParaRPr>
          </a:p>
        </p:txBody>
      </p:sp>
      <p:sp>
        <p:nvSpPr>
          <p:cNvPr id="115715" name="文本框 115715"/>
          <p:cNvSpPr txBox="1"/>
          <p:nvPr/>
        </p:nvSpPr>
        <p:spPr>
          <a:xfrm>
            <a:off x="0" y="2278063"/>
            <a:ext cx="9144000" cy="365125"/>
          </a:xfrm>
          <a:prstGeom prst="rect">
            <a:avLst/>
          </a:prstGeom>
          <a:noFill/>
          <a:ln w="9525">
            <a:noFill/>
          </a:ln>
        </p:spPr>
        <p:txBody>
          <a:bodyPr anchor="t">
            <a:spAutoFit/>
          </a:bodyPr>
          <a:p>
            <a:pPr>
              <a:spcBef>
                <a:spcPct val="50000"/>
              </a:spcBef>
            </a:pPr>
            <a:endParaRPr lang="zh-CN" altLang="en-US">
              <a:latin typeface="Tahoma" panose="020B0604030504040204" pitchFamily="34" charset="0"/>
              <a:ea typeface="宋体" panose="02010600030101010101" pitchFamily="2" charset="-122"/>
            </a:endParaRPr>
          </a:p>
        </p:txBody>
      </p:sp>
      <p:sp>
        <p:nvSpPr>
          <p:cNvPr id="115716" name="文本框 115716"/>
          <p:cNvSpPr txBox="1"/>
          <p:nvPr/>
        </p:nvSpPr>
        <p:spPr>
          <a:xfrm>
            <a:off x="-290512" y="2209800"/>
            <a:ext cx="9129712" cy="517525"/>
          </a:xfrm>
          <a:prstGeom prst="rect">
            <a:avLst/>
          </a:prstGeom>
          <a:noFill/>
          <a:ln w="9525">
            <a:noFill/>
          </a:ln>
        </p:spPr>
        <p:txBody>
          <a:bodyPr anchor="t">
            <a:spAutoFit/>
          </a:bodyPr>
          <a:p>
            <a:pPr>
              <a:spcBef>
                <a:spcPct val="50000"/>
              </a:spcBef>
            </a:pPr>
            <a:r>
              <a:rPr lang="en-US" altLang="zh-CN" sz="2800" b="1">
                <a:latin typeface="Arial" panose="020B0604020202020204" pitchFamily="34" charset="0"/>
                <a:ea typeface="宋体" panose="02010600030101010101" pitchFamily="2" charset="-122"/>
              </a:rPr>
              <a:t>          ③</a:t>
            </a:r>
            <a:r>
              <a:rPr lang="en-US" altLang="zh-CN" sz="2800" b="1">
                <a:latin typeface="Tahoma" panose="020B0604030504040204" pitchFamily="34" charset="0"/>
                <a:ea typeface="宋体" panose="02010600030101010101" pitchFamily="2" charset="-122"/>
              </a:rPr>
              <a:t> j=i mod 2</a:t>
            </a:r>
            <a:r>
              <a:rPr lang="en-US" altLang="zh-CN" sz="2800" b="1" baseline="30000">
                <a:latin typeface="Tahoma" panose="020B0604030504040204" pitchFamily="34" charset="0"/>
                <a:ea typeface="宋体" panose="02010600030101010101" pitchFamily="2" charset="-122"/>
              </a:rPr>
              <a:t>c</a:t>
            </a:r>
            <a:r>
              <a:rPr lang="zh-CN" altLang="en-US" sz="2800" b="1">
                <a:latin typeface="Tahoma" panose="020B0604030504040204" pitchFamily="34"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135mod128=7</a:t>
            </a:r>
            <a:endParaRPr lang="en-US" altLang="zh-CN" sz="2800" b="1">
              <a:latin typeface="Tahoma" panose="020B0604030504040204" pitchFamily="34" charset="0"/>
              <a:ea typeface="宋体" panose="02010600030101010101" pitchFamily="2" charset="-122"/>
            </a:endParaRPr>
          </a:p>
        </p:txBody>
      </p:sp>
      <p:sp>
        <p:nvSpPr>
          <p:cNvPr id="115717" name="文本框 115717"/>
          <p:cNvSpPr txBox="1"/>
          <p:nvPr/>
        </p:nvSpPr>
        <p:spPr>
          <a:xfrm>
            <a:off x="685800" y="2819400"/>
            <a:ext cx="9144000" cy="517525"/>
          </a:xfrm>
          <a:prstGeom prst="rect">
            <a:avLst/>
          </a:prstGeom>
          <a:noFill/>
          <a:ln w="9525">
            <a:noFill/>
          </a:ln>
        </p:spPr>
        <p:txBody>
          <a:bodyPr anchor="t">
            <a:spAutoFit/>
          </a:bodyPr>
          <a:p>
            <a:pPr>
              <a:spcBef>
                <a:spcPct val="50000"/>
              </a:spcBef>
            </a:pPr>
            <a:r>
              <a:rPr lang="en-US" altLang="zh-CN" sz="2800" b="1">
                <a:latin typeface="Arial" panose="020B0604020202020204" pitchFamily="34" charset="0"/>
                <a:ea typeface="宋体" panose="02010600030101010101" pitchFamily="2" charset="-122"/>
              </a:rPr>
              <a:t>④</a:t>
            </a:r>
            <a:r>
              <a:rPr lang="zh-CN" altLang="en-US" sz="2800" b="1">
                <a:latin typeface="Tahoma" panose="020B0604030504040204" pitchFamily="34" charset="0"/>
                <a:ea typeface="宋体" panose="02010600030101010101" pitchFamily="2" charset="-122"/>
              </a:rPr>
              <a:t>主存地址格式：</a:t>
            </a:r>
            <a:endParaRPr lang="zh-CN" altLang="en-US" sz="2800" b="1">
              <a:latin typeface="Tahoma" panose="020B0604030504040204" pitchFamily="34" charset="0"/>
              <a:ea typeface="宋体" panose="02010600030101010101" pitchFamily="2" charset="-122"/>
            </a:endParaRPr>
          </a:p>
        </p:txBody>
      </p:sp>
      <p:sp>
        <p:nvSpPr>
          <p:cNvPr id="115718" name="矩形 115718"/>
          <p:cNvSpPr/>
          <p:nvPr/>
        </p:nvSpPr>
        <p:spPr>
          <a:xfrm>
            <a:off x="0" y="312420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5719" name="文本框 115719"/>
          <p:cNvSpPr txBox="1"/>
          <p:nvPr/>
        </p:nvSpPr>
        <p:spPr>
          <a:xfrm>
            <a:off x="381000" y="4648200"/>
            <a:ext cx="8229600" cy="2225675"/>
          </a:xfrm>
          <a:prstGeom prst="rect">
            <a:avLst/>
          </a:prstGeom>
          <a:noFill/>
          <a:ln w="9525">
            <a:noFill/>
          </a:ln>
        </p:spPr>
        <p:txBody>
          <a:bodyPr anchor="t">
            <a:spAutoFit/>
          </a:bodyPr>
          <a:p>
            <a:pPr>
              <a:spcBef>
                <a:spcPct val="50000"/>
              </a:spcBef>
            </a:pPr>
            <a:r>
              <a:rPr lang="zh-CN" altLang="en-US" sz="2800" b="1">
                <a:latin typeface="Tahoma" panose="020B0604030504040204" pitchFamily="34" charset="0"/>
                <a:ea typeface="宋体" panose="02010600030101010101" pitchFamily="2" charset="-122"/>
              </a:rPr>
              <a:t>块内地址＝</a:t>
            </a:r>
            <a:r>
              <a:rPr lang="en-US" altLang="zh-CN" sz="2800" b="1">
                <a:latin typeface="Tahoma" panose="020B0604030504040204" pitchFamily="34" charset="0"/>
                <a:ea typeface="宋体" panose="02010600030101010101" pitchFamily="2" charset="-122"/>
              </a:rPr>
              <a:t>log</a:t>
            </a:r>
            <a:r>
              <a:rPr lang="en-US" altLang="zh-CN" sz="2800" b="1" baseline="-25000">
                <a:latin typeface="Tahoma" panose="020B0604030504040204" pitchFamily="34" charset="0"/>
                <a:ea typeface="宋体" panose="02010600030101010101" pitchFamily="2" charset="-122"/>
              </a:rPr>
              <a:t>2</a:t>
            </a:r>
            <a:r>
              <a:rPr lang="en-US" altLang="zh-CN" sz="2800" b="1">
                <a:latin typeface="Tahoma" panose="020B0604030504040204" pitchFamily="34" charset="0"/>
                <a:ea typeface="宋体" panose="02010600030101010101" pitchFamily="2" charset="-122"/>
              </a:rPr>
              <a:t>16</a:t>
            </a:r>
            <a:r>
              <a:rPr lang="zh-CN" altLang="en-US" sz="2800" b="1">
                <a:latin typeface="Tahoma" panose="020B0604030504040204" pitchFamily="34"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4 </a:t>
            </a:r>
            <a:r>
              <a:rPr lang="zh-CN" altLang="en-US" sz="2800" b="1">
                <a:latin typeface="Tahoma" panose="020B0604030504040204" pitchFamily="34" charset="0"/>
                <a:ea typeface="宋体" panose="02010600030101010101" pitchFamily="2" charset="-122"/>
              </a:rPr>
              <a:t>位</a:t>
            </a:r>
            <a:endParaRPr lang="zh-CN" altLang="en-US" sz="2800" b="1">
              <a:latin typeface="Tahoma" panose="020B0604030504040204" pitchFamily="34" charset="0"/>
              <a:ea typeface="宋体" panose="02010600030101010101" pitchFamily="2" charset="-122"/>
            </a:endParaRPr>
          </a:p>
          <a:p>
            <a:pPr>
              <a:spcBef>
                <a:spcPct val="50000"/>
              </a:spcBef>
            </a:pPr>
            <a:r>
              <a:rPr lang="en-US" altLang="zh-CN" sz="2800" b="1">
                <a:latin typeface="Tahoma" panose="020B0604030504040204" pitchFamily="34" charset="0"/>
                <a:ea typeface="宋体" panose="02010600030101010101" pitchFamily="2" charset="-122"/>
              </a:rPr>
              <a:t>Cache</a:t>
            </a:r>
            <a:r>
              <a:rPr lang="zh-CN" altLang="en-US" sz="2800" b="1">
                <a:latin typeface="Tahoma" panose="020B0604030504040204" pitchFamily="34" charset="0"/>
                <a:ea typeface="宋体" panose="02010600030101010101" pitchFamily="2" charset="-122"/>
              </a:rPr>
              <a:t>字块地址＝</a:t>
            </a:r>
            <a:r>
              <a:rPr lang="en-US" altLang="zh-CN" sz="2800" b="1">
                <a:latin typeface="Tahoma" panose="020B0604030504040204" pitchFamily="34" charset="0"/>
                <a:ea typeface="宋体" panose="02010600030101010101" pitchFamily="2" charset="-122"/>
              </a:rPr>
              <a:t>log</a:t>
            </a:r>
            <a:r>
              <a:rPr lang="en-US" altLang="zh-CN" sz="2800" b="1" baseline="-25000">
                <a:latin typeface="Tahoma" panose="020B0604030504040204" pitchFamily="34" charset="0"/>
                <a:ea typeface="宋体" panose="02010600030101010101" pitchFamily="2" charset="-122"/>
              </a:rPr>
              <a:t>2</a:t>
            </a:r>
            <a:r>
              <a:rPr lang="en-US" altLang="zh-CN" sz="2800" b="1">
                <a:latin typeface="Tahoma" panose="020B0604030504040204" pitchFamily="34" charset="0"/>
                <a:ea typeface="宋体" panose="02010600030101010101" pitchFamily="2" charset="-122"/>
              </a:rPr>
              <a:t>128</a:t>
            </a:r>
            <a:r>
              <a:rPr lang="zh-CN" altLang="en-US" sz="2800" b="1">
                <a:latin typeface="Tahoma" panose="020B0604030504040204" pitchFamily="34"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7</a:t>
            </a:r>
            <a:r>
              <a:rPr lang="zh-CN" altLang="en-US" sz="2800" b="1">
                <a:latin typeface="Tahoma" panose="020B0604030504040204" pitchFamily="34" charset="0"/>
                <a:ea typeface="宋体" panose="02010600030101010101" pitchFamily="2" charset="-122"/>
              </a:rPr>
              <a:t>位</a:t>
            </a:r>
            <a:endParaRPr lang="zh-CN" altLang="en-US" sz="2800" b="1">
              <a:latin typeface="Tahoma" panose="020B0604030504040204" pitchFamily="34" charset="0"/>
              <a:ea typeface="宋体" panose="02010600030101010101" pitchFamily="2" charset="-122"/>
            </a:endParaRPr>
          </a:p>
          <a:p>
            <a:pPr>
              <a:spcBef>
                <a:spcPct val="50000"/>
              </a:spcBef>
            </a:pPr>
            <a:r>
              <a:rPr lang="zh-CN" altLang="en-US" sz="2800" b="1">
                <a:latin typeface="Tahoma" panose="020B0604030504040204" pitchFamily="34" charset="0"/>
                <a:ea typeface="宋体" panose="02010600030101010101" pitchFamily="2" charset="-122"/>
              </a:rPr>
              <a:t>主存字块标记＝主存地址长度</a:t>
            </a:r>
            <a:r>
              <a:rPr lang="en-US" altLang="zh-CN" sz="2800" b="1">
                <a:latin typeface="Tahoma" panose="020B0604030504040204" pitchFamily="34" charset="0"/>
                <a:ea typeface="宋体" panose="02010600030101010101" pitchFamily="2" charset="-122"/>
              </a:rPr>
              <a:t>-cache</a:t>
            </a:r>
            <a:r>
              <a:rPr lang="zh-CN" altLang="en-US" sz="2800" b="1">
                <a:latin typeface="Tahoma" panose="020B0604030504040204" pitchFamily="34" charset="0"/>
                <a:ea typeface="宋体" panose="02010600030101010101" pitchFamily="2" charset="-122"/>
              </a:rPr>
              <a:t>地址长度＝</a:t>
            </a:r>
            <a:r>
              <a:rPr lang="en-US" altLang="zh-CN" sz="2800" b="1">
                <a:latin typeface="Tahoma" panose="020B0604030504040204" pitchFamily="34" charset="0"/>
                <a:ea typeface="宋体" panose="02010600030101010101" pitchFamily="2" charset="-122"/>
              </a:rPr>
              <a:t>18-11</a:t>
            </a:r>
            <a:r>
              <a:rPr lang="zh-CN" altLang="en-US" sz="2800" b="1">
                <a:latin typeface="Tahoma" panose="020B0604030504040204" pitchFamily="34"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7</a:t>
            </a:r>
            <a:r>
              <a:rPr lang="zh-CN" altLang="en-US" sz="2800" b="1">
                <a:latin typeface="Tahoma" panose="020B0604030504040204" pitchFamily="34" charset="0"/>
                <a:ea typeface="宋体" panose="02010600030101010101" pitchFamily="2" charset="-122"/>
              </a:rPr>
              <a:t>位</a:t>
            </a:r>
            <a:endParaRPr lang="zh-CN" altLang="en-US" sz="2800" b="1">
              <a:latin typeface="Tahoma" panose="020B0604030504040204" pitchFamily="34" charset="0"/>
              <a:ea typeface="宋体" panose="02010600030101010101" pitchFamily="2" charset="-122"/>
            </a:endParaRPr>
          </a:p>
        </p:txBody>
      </p:sp>
      <p:grpSp>
        <p:nvGrpSpPr>
          <p:cNvPr id="115720" name="组合 115720"/>
          <p:cNvGrpSpPr/>
          <p:nvPr/>
        </p:nvGrpSpPr>
        <p:grpSpPr>
          <a:xfrm>
            <a:off x="2743200" y="3810000"/>
            <a:ext cx="3341688" cy="817563"/>
            <a:chOff x="0" y="0"/>
            <a:chExt cx="2105" cy="514"/>
          </a:xfrm>
        </p:grpSpPr>
        <p:sp>
          <p:nvSpPr>
            <p:cNvPr id="115721" name="矩形 115721"/>
            <p:cNvSpPr/>
            <p:nvPr/>
          </p:nvSpPr>
          <p:spPr>
            <a:xfrm>
              <a:off x="1496" y="0"/>
              <a:ext cx="608" cy="418"/>
            </a:xfrm>
            <a:prstGeom prst="rect">
              <a:avLst/>
            </a:prstGeom>
            <a:noFill/>
            <a:ln w="9525">
              <a:noFill/>
            </a:ln>
          </p:spPr>
          <p:txBody>
            <a:bodyPr anchor="ctr" anchorCtr="1"/>
            <a:p>
              <a:pPr>
                <a:spcBef>
                  <a:spcPct val="2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字块</a:t>
              </a:r>
              <a:endParaRPr lang="zh-CN" altLang="en-US" sz="2000" b="1">
                <a:latin typeface="Arial" panose="020B0604020202020204" pitchFamily="34" charset="0"/>
                <a:ea typeface="宋体" panose="02010600030101010101" pitchFamily="2" charset="-122"/>
              </a:endParaRPr>
            </a:p>
          </p:txBody>
        </p:sp>
        <p:sp>
          <p:nvSpPr>
            <p:cNvPr id="115722" name="矩形 115722"/>
            <p:cNvSpPr/>
            <p:nvPr/>
          </p:nvSpPr>
          <p:spPr>
            <a:xfrm>
              <a:off x="728" y="240"/>
              <a:ext cx="844" cy="274"/>
            </a:xfrm>
            <a:prstGeom prst="rect">
              <a:avLst/>
            </a:prstGeom>
            <a:noFill/>
            <a:ln w="9525">
              <a:noFill/>
            </a:ln>
          </p:spPr>
          <p:txBody>
            <a:bodyPr anchor="ctr" anchorCtr="1"/>
            <a:p>
              <a:pPr>
                <a:spcBef>
                  <a:spcPct val="20000"/>
                </a:spcBef>
              </a:pPr>
              <a:r>
                <a:rPr lang="zh-CN" altLang="en-US" sz="2000" b="1">
                  <a:latin typeface="Arial" panose="020B0604020202020204" pitchFamily="34" charset="0"/>
                  <a:ea typeface="宋体" panose="02010600030101010101" pitchFamily="2" charset="-122"/>
                </a:rPr>
                <a:t>字块地址</a:t>
              </a:r>
              <a:endParaRPr lang="zh-CN" altLang="en-US" sz="2000" b="1">
                <a:latin typeface="Arial" panose="020B0604020202020204" pitchFamily="34" charset="0"/>
                <a:ea typeface="宋体" panose="02010600030101010101" pitchFamily="2" charset="-122"/>
              </a:endParaRPr>
            </a:p>
          </p:txBody>
        </p:sp>
        <p:sp>
          <p:nvSpPr>
            <p:cNvPr id="115723" name="矩形 115723"/>
            <p:cNvSpPr/>
            <p:nvPr/>
          </p:nvSpPr>
          <p:spPr>
            <a:xfrm>
              <a:off x="0" y="65"/>
              <a:ext cx="1448" cy="418"/>
            </a:xfrm>
            <a:prstGeom prst="rect">
              <a:avLst/>
            </a:prstGeom>
            <a:noFill/>
            <a:ln w="9525">
              <a:noFill/>
            </a:ln>
          </p:spPr>
          <p:txBody>
            <a:bodyPr anchor="t"/>
            <a:p>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主存字 </a:t>
              </a:r>
              <a:endParaRPr lang="zh-CN" altLang="en-US" sz="2000" b="1">
                <a:latin typeface="Arial" panose="020B0604020202020204" pitchFamily="34" charset="0"/>
                <a:ea typeface="宋体" panose="02010600030101010101" pitchFamily="2" charset="-122"/>
              </a:endParaRPr>
            </a:p>
            <a:p>
              <a:r>
                <a:rPr lang="zh-CN" altLang="en-US" sz="2000" b="1">
                  <a:latin typeface="Arial" panose="020B0604020202020204" pitchFamily="34" charset="0"/>
                  <a:ea typeface="宋体" panose="02010600030101010101" pitchFamily="2" charset="-122"/>
                </a:rPr>
                <a:t>  块标记</a:t>
              </a:r>
              <a:endParaRPr lang="zh-CN" altLang="en-US" sz="2000" b="1">
                <a:latin typeface="Arial" panose="020B0604020202020204" pitchFamily="34" charset="0"/>
                <a:ea typeface="宋体" panose="02010600030101010101" pitchFamily="2" charset="-122"/>
              </a:endParaRPr>
            </a:p>
          </p:txBody>
        </p:sp>
        <p:sp>
          <p:nvSpPr>
            <p:cNvPr id="115724" name="直接连接符 115724"/>
            <p:cNvSpPr/>
            <p:nvPr/>
          </p:nvSpPr>
          <p:spPr>
            <a:xfrm>
              <a:off x="0" y="48"/>
              <a:ext cx="2105" cy="0"/>
            </a:xfrm>
            <a:prstGeom prst="line">
              <a:avLst/>
            </a:prstGeom>
            <a:ln w="28575" cap="sq" cmpd="sng">
              <a:solidFill>
                <a:schemeClr val="tx1"/>
              </a:solidFill>
              <a:prstDash val="solid"/>
              <a:round/>
              <a:headEnd type="none" w="med" len="med"/>
              <a:tailEnd type="none" w="med" len="med"/>
            </a:ln>
          </p:spPr>
        </p:sp>
        <p:sp>
          <p:nvSpPr>
            <p:cNvPr id="115725" name="直接连接符 115725"/>
            <p:cNvSpPr/>
            <p:nvPr/>
          </p:nvSpPr>
          <p:spPr>
            <a:xfrm>
              <a:off x="0" y="483"/>
              <a:ext cx="2105" cy="0"/>
            </a:xfrm>
            <a:prstGeom prst="line">
              <a:avLst/>
            </a:prstGeom>
            <a:ln w="28575" cap="sq" cmpd="sng">
              <a:solidFill>
                <a:schemeClr val="tx1"/>
              </a:solidFill>
              <a:prstDash val="solid"/>
              <a:round/>
              <a:headEnd type="none" w="med" len="med"/>
              <a:tailEnd type="none" w="med" len="med"/>
            </a:ln>
          </p:spPr>
        </p:sp>
        <p:sp>
          <p:nvSpPr>
            <p:cNvPr id="115726" name="直接连接符 115726"/>
            <p:cNvSpPr/>
            <p:nvPr/>
          </p:nvSpPr>
          <p:spPr>
            <a:xfrm>
              <a:off x="0" y="65"/>
              <a:ext cx="0" cy="418"/>
            </a:xfrm>
            <a:prstGeom prst="line">
              <a:avLst/>
            </a:prstGeom>
            <a:ln w="28575" cap="sq" cmpd="sng">
              <a:solidFill>
                <a:schemeClr val="tx1"/>
              </a:solidFill>
              <a:prstDash val="solid"/>
              <a:round/>
              <a:headEnd type="none" w="med" len="med"/>
              <a:tailEnd type="none" w="med" len="med"/>
            </a:ln>
          </p:spPr>
        </p:sp>
        <p:sp>
          <p:nvSpPr>
            <p:cNvPr id="115727" name="直接连接符 115727"/>
            <p:cNvSpPr/>
            <p:nvPr/>
          </p:nvSpPr>
          <p:spPr>
            <a:xfrm>
              <a:off x="748" y="65"/>
              <a:ext cx="0" cy="418"/>
            </a:xfrm>
            <a:prstGeom prst="line">
              <a:avLst/>
            </a:prstGeom>
            <a:ln w="28575" cap="flat" cmpd="sng">
              <a:solidFill>
                <a:schemeClr val="tx1"/>
              </a:solidFill>
              <a:prstDash val="solid"/>
              <a:round/>
              <a:headEnd type="none" w="med" len="med"/>
              <a:tailEnd type="none" w="med" len="med"/>
            </a:ln>
          </p:spPr>
        </p:sp>
        <p:sp>
          <p:nvSpPr>
            <p:cNvPr id="115728" name="直接连接符 115728"/>
            <p:cNvSpPr/>
            <p:nvPr/>
          </p:nvSpPr>
          <p:spPr>
            <a:xfrm>
              <a:off x="1497" y="65"/>
              <a:ext cx="0" cy="418"/>
            </a:xfrm>
            <a:prstGeom prst="line">
              <a:avLst/>
            </a:prstGeom>
            <a:ln w="28575" cap="flat" cmpd="sng">
              <a:solidFill>
                <a:schemeClr val="tx1"/>
              </a:solidFill>
              <a:prstDash val="solid"/>
              <a:round/>
              <a:headEnd type="none" w="med" len="med"/>
              <a:tailEnd type="none" w="med" len="med"/>
            </a:ln>
          </p:spPr>
        </p:sp>
        <p:sp>
          <p:nvSpPr>
            <p:cNvPr id="115729" name="直接连接符 115729"/>
            <p:cNvSpPr/>
            <p:nvPr/>
          </p:nvSpPr>
          <p:spPr>
            <a:xfrm>
              <a:off x="2105" y="65"/>
              <a:ext cx="0" cy="418"/>
            </a:xfrm>
            <a:prstGeom prst="line">
              <a:avLst/>
            </a:prstGeom>
            <a:ln w="28575" cap="sq" cmpd="sng">
              <a:solidFill>
                <a:schemeClr val="tx1"/>
              </a:solidFill>
              <a:prstDash val="solid"/>
              <a:round/>
              <a:headEnd type="none" w="med" len="med"/>
              <a:tailEnd type="none" w="med" len="med"/>
            </a:ln>
          </p:spPr>
        </p:sp>
        <p:sp>
          <p:nvSpPr>
            <p:cNvPr id="115730" name="文本框 115730"/>
            <p:cNvSpPr txBox="1"/>
            <p:nvPr/>
          </p:nvSpPr>
          <p:spPr>
            <a:xfrm>
              <a:off x="809" y="65"/>
              <a:ext cx="583" cy="250"/>
            </a:xfrm>
            <a:prstGeom prst="rect">
              <a:avLst/>
            </a:prstGeom>
            <a:noFill/>
            <a:ln w="9525">
              <a:noFill/>
            </a:ln>
          </p:spPr>
          <p:txBody>
            <a:bodyPr wrap="none" anchor="ctr" anchorCtr="1">
              <a:spAutoFit/>
            </a:bodyPr>
            <a:p>
              <a:r>
                <a:rPr lang="en-US" altLang="zh-CN" sz="2000" b="1">
                  <a:latin typeface="Times New Roman" panose="02020603050405020304" pitchFamily="18" charset="0"/>
                  <a:ea typeface="宋体" panose="02010600030101010101" pitchFamily="2" charset="-122"/>
                </a:rPr>
                <a:t> Cache</a:t>
              </a:r>
              <a:endParaRPr lang="en-US" altLang="zh-CN" sz="2000" b="1">
                <a:latin typeface="Times New Roman" panose="02020603050405020304" pitchFamily="18" charset="0"/>
                <a:ea typeface="宋体" panose="02010600030101010101" pitchFamily="2" charset="-122"/>
              </a:endParaRPr>
            </a:p>
          </p:txBody>
        </p:sp>
        <p:sp>
          <p:nvSpPr>
            <p:cNvPr id="115731" name="文本框 115731"/>
            <p:cNvSpPr txBox="1"/>
            <p:nvPr/>
          </p:nvSpPr>
          <p:spPr>
            <a:xfrm>
              <a:off x="1495" y="240"/>
              <a:ext cx="599" cy="250"/>
            </a:xfrm>
            <a:prstGeom prst="rect">
              <a:avLst/>
            </a:prstGeom>
            <a:noFill/>
            <a:ln w="9525">
              <a:noFill/>
            </a:ln>
          </p:spPr>
          <p:txBody>
            <a:bodyPr wrap="none" anchor="ctr" anchorCtr="1">
              <a:spAutoFit/>
            </a:bodyPr>
            <a:p>
              <a:r>
                <a:rPr lang="zh-CN" altLang="en-US" sz="2000" b="1">
                  <a:latin typeface="Times New Roman" panose="02020603050405020304" pitchFamily="18" charset="0"/>
                  <a:ea typeface="宋体" panose="02010600030101010101" pitchFamily="2" charset="-122"/>
                </a:rPr>
                <a:t>内地址</a:t>
              </a:r>
              <a:endParaRPr lang="zh-CN" altLang="en-US" sz="2000" b="1">
                <a:latin typeface="Times New Roman" panose="02020603050405020304" pitchFamily="18" charset="0"/>
                <a:ea typeface="宋体" panose="02010600030101010101" pitchFamily="2" charset="-122"/>
              </a:endParaRPr>
            </a:p>
          </p:txBody>
        </p:sp>
      </p:grpSp>
      <p:sp>
        <p:nvSpPr>
          <p:cNvPr id="115732" name="文本框 115732"/>
          <p:cNvSpPr txBox="1"/>
          <p:nvPr/>
        </p:nvSpPr>
        <p:spPr>
          <a:xfrm>
            <a:off x="3276600" y="3505200"/>
            <a:ext cx="3581400" cy="457200"/>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7	  7	     4</a:t>
            </a:r>
            <a:endParaRPr lang="en-US" altLang="zh-CN" sz="2400" b="1">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222375" y="44450"/>
            <a:ext cx="7070725" cy="769938"/>
          </a:xfrm>
        </p:spPr>
        <p:txBody>
          <a:bodyPr/>
          <a:lstStyle/>
          <a:p>
            <a:r>
              <a:rPr kumimoji="1" lang="zh-CN" altLang="en-US"/>
              <a:t>全相联映象</a:t>
            </a:r>
            <a:endParaRPr lang="zh-CN" altLang="en-US"/>
          </a:p>
        </p:txBody>
      </p:sp>
      <p:sp>
        <p:nvSpPr>
          <p:cNvPr id="87" name="Text Box 3"/>
          <p:cNvSpPr txBox="1">
            <a:spLocks noChangeArrowheads="1"/>
          </p:cNvSpPr>
          <p:nvPr/>
        </p:nvSpPr>
        <p:spPr bwMode="auto">
          <a:xfrm>
            <a:off x="1309688" y="6016625"/>
            <a:ext cx="7377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00000"/>
                </a:solidFill>
                <a:latin typeface="Times New Roman" panose="02020603050405020304" pitchFamily="18" charset="0"/>
              </a:rPr>
              <a:t>主存 </a:t>
            </a:r>
            <a:r>
              <a:rPr lang="zh-CN" altLang="en-US" sz="2400" b="1">
                <a:latin typeface="Times New Roman" panose="02020603050405020304" pitchFamily="18" charset="0"/>
              </a:rPr>
              <a:t>中的 </a:t>
            </a:r>
            <a:r>
              <a:rPr lang="zh-CN" altLang="en-US" sz="2400" b="1">
                <a:solidFill>
                  <a:srgbClr val="C00000"/>
                </a:solidFill>
                <a:latin typeface="Times New Roman" panose="02020603050405020304" pitchFamily="18" charset="0"/>
              </a:rPr>
              <a:t>任一块 </a:t>
            </a:r>
            <a:r>
              <a:rPr lang="zh-CN" altLang="en-US" sz="2400" b="1">
                <a:latin typeface="Times New Roman" panose="02020603050405020304" pitchFamily="18" charset="0"/>
              </a:rPr>
              <a:t>可以映射到 </a:t>
            </a:r>
            <a:r>
              <a:rPr lang="zh-CN" altLang="en-US" sz="2400" b="1">
                <a:solidFill>
                  <a:srgbClr val="C00000"/>
                </a:solidFill>
                <a:latin typeface="Times New Roman" panose="02020603050405020304" pitchFamily="18" charset="0"/>
              </a:rPr>
              <a:t>缓存 </a:t>
            </a:r>
            <a:r>
              <a:rPr lang="zh-CN" altLang="en-US" sz="2400" b="1">
                <a:latin typeface="Times New Roman" panose="02020603050405020304" pitchFamily="18" charset="0"/>
              </a:rPr>
              <a:t>中的 </a:t>
            </a:r>
            <a:r>
              <a:rPr lang="zh-CN" altLang="en-US" sz="2400" b="1">
                <a:solidFill>
                  <a:srgbClr val="C00000"/>
                </a:solidFill>
                <a:latin typeface="Times New Roman" panose="02020603050405020304" pitchFamily="18" charset="0"/>
              </a:rPr>
              <a:t>任一块</a:t>
            </a:r>
            <a:endParaRPr lang="zh-CN" altLang="en-US" sz="2400" b="1">
              <a:solidFill>
                <a:srgbClr val="C00000"/>
              </a:solidFill>
              <a:latin typeface="Times New Roman" panose="02020603050405020304" pitchFamily="18" charset="0"/>
            </a:endParaRPr>
          </a:p>
        </p:txBody>
      </p:sp>
      <p:grpSp>
        <p:nvGrpSpPr>
          <p:cNvPr id="2" name="Group 4"/>
          <p:cNvGrpSpPr/>
          <p:nvPr/>
        </p:nvGrpSpPr>
        <p:grpSpPr bwMode="auto">
          <a:xfrm>
            <a:off x="1155700" y="1143000"/>
            <a:ext cx="5854700" cy="4683125"/>
            <a:chOff x="728" y="720"/>
            <a:chExt cx="3688" cy="2950"/>
          </a:xfrm>
        </p:grpSpPr>
        <p:sp>
          <p:nvSpPr>
            <p:cNvPr id="204828" name="Rectangle 5"/>
            <p:cNvSpPr>
              <a:spLocks noChangeArrowheads="1"/>
            </p:cNvSpPr>
            <p:nvPr/>
          </p:nvSpPr>
          <p:spPr bwMode="auto">
            <a:xfrm>
              <a:off x="3552" y="2876"/>
              <a:ext cx="86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m</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204829" name="Rectangle 6"/>
            <p:cNvSpPr>
              <a:spLocks noChangeArrowheads="1"/>
            </p:cNvSpPr>
            <p:nvPr/>
          </p:nvSpPr>
          <p:spPr bwMode="auto">
            <a:xfrm>
              <a:off x="3552" y="2521"/>
              <a:ext cx="86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1">
                <a:latin typeface="Times New Roman" panose="02020603050405020304" pitchFamily="18" charset="0"/>
              </a:endParaRPr>
            </a:p>
          </p:txBody>
        </p:sp>
        <p:sp>
          <p:nvSpPr>
            <p:cNvPr id="204830" name="Rectangle 7"/>
            <p:cNvSpPr>
              <a:spLocks noChangeArrowheads="1"/>
            </p:cNvSpPr>
            <p:nvPr/>
          </p:nvSpPr>
          <p:spPr bwMode="auto">
            <a:xfrm>
              <a:off x="3552" y="2164"/>
              <a:ext cx="86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204831" name="Rectangle 8"/>
            <p:cNvSpPr>
              <a:spLocks noChangeArrowheads="1"/>
            </p:cNvSpPr>
            <p:nvPr/>
          </p:nvSpPr>
          <p:spPr bwMode="auto">
            <a:xfrm>
              <a:off x="3552" y="1806"/>
              <a:ext cx="864"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1">
                <a:latin typeface="Times New Roman" panose="02020603050405020304" pitchFamily="18" charset="0"/>
              </a:endParaRPr>
            </a:p>
          </p:txBody>
        </p:sp>
        <p:sp>
          <p:nvSpPr>
            <p:cNvPr id="204832" name="Rectangle 9"/>
            <p:cNvSpPr>
              <a:spLocks noChangeArrowheads="1"/>
            </p:cNvSpPr>
            <p:nvPr/>
          </p:nvSpPr>
          <p:spPr bwMode="auto">
            <a:xfrm>
              <a:off x="3552" y="1451"/>
              <a:ext cx="86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字块1</a:t>
              </a:r>
              <a:endParaRPr lang="zh-CN" altLang="en-US" sz="2000" b="1">
                <a:latin typeface="Times New Roman" panose="02020603050405020304" pitchFamily="18" charset="0"/>
              </a:endParaRPr>
            </a:p>
          </p:txBody>
        </p:sp>
        <p:sp>
          <p:nvSpPr>
            <p:cNvPr id="204833" name="Rectangle 10"/>
            <p:cNvSpPr>
              <a:spLocks noChangeArrowheads="1"/>
            </p:cNvSpPr>
            <p:nvPr/>
          </p:nvSpPr>
          <p:spPr bwMode="auto">
            <a:xfrm>
              <a:off x="3552" y="1094"/>
              <a:ext cx="86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字块0</a:t>
              </a:r>
              <a:endParaRPr lang="zh-CN" altLang="en-US" sz="2000" b="1">
                <a:latin typeface="Times New Roman" panose="02020603050405020304" pitchFamily="18" charset="0"/>
              </a:endParaRPr>
            </a:p>
          </p:txBody>
        </p:sp>
        <p:sp>
          <p:nvSpPr>
            <p:cNvPr id="204834" name="Line 11"/>
            <p:cNvSpPr>
              <a:spLocks noChangeShapeType="1"/>
            </p:cNvSpPr>
            <p:nvPr/>
          </p:nvSpPr>
          <p:spPr bwMode="auto">
            <a:xfrm>
              <a:off x="3552" y="1094"/>
              <a:ext cx="86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35" name="Line 12"/>
            <p:cNvSpPr>
              <a:spLocks noChangeShapeType="1"/>
            </p:cNvSpPr>
            <p:nvPr/>
          </p:nvSpPr>
          <p:spPr bwMode="auto">
            <a:xfrm>
              <a:off x="3552" y="1451"/>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36" name="Line 13"/>
            <p:cNvSpPr>
              <a:spLocks noChangeShapeType="1"/>
            </p:cNvSpPr>
            <p:nvPr/>
          </p:nvSpPr>
          <p:spPr bwMode="auto">
            <a:xfrm>
              <a:off x="3552" y="1806"/>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37" name="Line 14"/>
            <p:cNvSpPr>
              <a:spLocks noChangeShapeType="1"/>
            </p:cNvSpPr>
            <p:nvPr/>
          </p:nvSpPr>
          <p:spPr bwMode="auto">
            <a:xfrm>
              <a:off x="3552" y="2164"/>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38" name="Line 15"/>
            <p:cNvSpPr>
              <a:spLocks noChangeShapeType="1"/>
            </p:cNvSpPr>
            <p:nvPr/>
          </p:nvSpPr>
          <p:spPr bwMode="auto">
            <a:xfrm>
              <a:off x="3552" y="2521"/>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39" name="Line 16"/>
            <p:cNvSpPr>
              <a:spLocks noChangeShapeType="1"/>
            </p:cNvSpPr>
            <p:nvPr/>
          </p:nvSpPr>
          <p:spPr bwMode="auto">
            <a:xfrm>
              <a:off x="3552" y="2876"/>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0" name="Line 17"/>
            <p:cNvSpPr>
              <a:spLocks noChangeShapeType="1"/>
            </p:cNvSpPr>
            <p:nvPr/>
          </p:nvSpPr>
          <p:spPr bwMode="auto">
            <a:xfrm>
              <a:off x="3552" y="3190"/>
              <a:ext cx="86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1" name="Line 18"/>
            <p:cNvSpPr>
              <a:spLocks noChangeShapeType="1"/>
            </p:cNvSpPr>
            <p:nvPr/>
          </p:nvSpPr>
          <p:spPr bwMode="auto">
            <a:xfrm>
              <a:off x="3552" y="2164"/>
              <a:ext cx="0" cy="35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2" name="Line 19"/>
            <p:cNvSpPr>
              <a:spLocks noChangeShapeType="1"/>
            </p:cNvSpPr>
            <p:nvPr/>
          </p:nvSpPr>
          <p:spPr bwMode="auto">
            <a:xfrm>
              <a:off x="3552" y="1094"/>
              <a:ext cx="0" cy="107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3" name="Line 20"/>
            <p:cNvSpPr>
              <a:spLocks noChangeShapeType="1"/>
            </p:cNvSpPr>
            <p:nvPr/>
          </p:nvSpPr>
          <p:spPr bwMode="auto">
            <a:xfrm>
              <a:off x="3552" y="2521"/>
              <a:ext cx="0" cy="66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4" name="Line 21"/>
            <p:cNvSpPr>
              <a:spLocks noChangeShapeType="1"/>
            </p:cNvSpPr>
            <p:nvPr/>
          </p:nvSpPr>
          <p:spPr bwMode="auto">
            <a:xfrm>
              <a:off x="4416" y="2164"/>
              <a:ext cx="0" cy="35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5" name="Line 22"/>
            <p:cNvSpPr>
              <a:spLocks noChangeShapeType="1"/>
            </p:cNvSpPr>
            <p:nvPr/>
          </p:nvSpPr>
          <p:spPr bwMode="auto">
            <a:xfrm>
              <a:off x="4416" y="1094"/>
              <a:ext cx="0" cy="107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6" name="Line 23"/>
            <p:cNvSpPr>
              <a:spLocks noChangeShapeType="1"/>
            </p:cNvSpPr>
            <p:nvPr/>
          </p:nvSpPr>
          <p:spPr bwMode="auto">
            <a:xfrm>
              <a:off x="4416" y="2521"/>
              <a:ext cx="0" cy="66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47" name="Text Box 24"/>
            <p:cNvSpPr txBox="1">
              <a:spLocks noChangeArrowheads="1"/>
            </p:cNvSpPr>
            <p:nvPr/>
          </p:nvSpPr>
          <p:spPr bwMode="auto">
            <a:xfrm>
              <a:off x="3838" y="1894"/>
              <a:ext cx="3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204848" name="Text Box 25"/>
            <p:cNvSpPr txBox="1">
              <a:spLocks noChangeArrowheads="1"/>
            </p:cNvSpPr>
            <p:nvPr/>
          </p:nvSpPr>
          <p:spPr bwMode="auto">
            <a:xfrm>
              <a:off x="3818" y="2566"/>
              <a:ext cx="3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204849" name="Rectangle 26"/>
            <p:cNvSpPr>
              <a:spLocks noChangeArrowheads="1"/>
            </p:cNvSpPr>
            <p:nvPr/>
          </p:nvSpPr>
          <p:spPr bwMode="auto">
            <a:xfrm>
              <a:off x="1488" y="2337"/>
              <a:ext cx="105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204850" name="Rectangle 27"/>
            <p:cNvSpPr>
              <a:spLocks noChangeArrowheads="1"/>
            </p:cNvSpPr>
            <p:nvPr/>
          </p:nvSpPr>
          <p:spPr bwMode="auto">
            <a:xfrm>
              <a:off x="1488" y="1964"/>
              <a:ext cx="105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400" b="1">
                <a:latin typeface="Times New Roman" panose="02020603050405020304" pitchFamily="18" charset="0"/>
              </a:endParaRPr>
            </a:p>
          </p:txBody>
        </p:sp>
        <p:sp>
          <p:nvSpPr>
            <p:cNvPr id="204851" name="Rectangle 28"/>
            <p:cNvSpPr>
              <a:spLocks noChangeArrowheads="1"/>
            </p:cNvSpPr>
            <p:nvPr/>
          </p:nvSpPr>
          <p:spPr bwMode="auto">
            <a:xfrm>
              <a:off x="1488" y="1591"/>
              <a:ext cx="105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字块1</a:t>
              </a:r>
              <a:endParaRPr lang="zh-CN" altLang="en-US" sz="2400" b="1">
                <a:latin typeface="Times New Roman" panose="02020603050405020304" pitchFamily="18" charset="0"/>
              </a:endParaRPr>
            </a:p>
          </p:txBody>
        </p:sp>
        <p:sp>
          <p:nvSpPr>
            <p:cNvPr id="204852" name="Rectangle 29"/>
            <p:cNvSpPr>
              <a:spLocks noChangeArrowheads="1"/>
            </p:cNvSpPr>
            <p:nvPr/>
          </p:nvSpPr>
          <p:spPr bwMode="auto">
            <a:xfrm>
              <a:off x="1488" y="1270"/>
              <a:ext cx="10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字块0</a:t>
              </a:r>
              <a:endParaRPr lang="zh-CN" altLang="en-US" sz="2400" b="1">
                <a:latin typeface="Times New Roman" panose="02020603050405020304" pitchFamily="18" charset="0"/>
              </a:endParaRPr>
            </a:p>
          </p:txBody>
        </p:sp>
        <p:sp>
          <p:nvSpPr>
            <p:cNvPr id="204853" name="Line 30"/>
            <p:cNvSpPr>
              <a:spLocks noChangeShapeType="1"/>
            </p:cNvSpPr>
            <p:nvPr/>
          </p:nvSpPr>
          <p:spPr bwMode="auto">
            <a:xfrm>
              <a:off x="1488" y="1270"/>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4" name="Line 31"/>
            <p:cNvSpPr>
              <a:spLocks noChangeShapeType="1"/>
            </p:cNvSpPr>
            <p:nvPr/>
          </p:nvSpPr>
          <p:spPr bwMode="auto">
            <a:xfrm>
              <a:off x="1488" y="1591"/>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5" name="Line 32"/>
            <p:cNvSpPr>
              <a:spLocks noChangeShapeType="1"/>
            </p:cNvSpPr>
            <p:nvPr/>
          </p:nvSpPr>
          <p:spPr bwMode="auto">
            <a:xfrm>
              <a:off x="1488" y="1964"/>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6" name="Line 33"/>
            <p:cNvSpPr>
              <a:spLocks noChangeShapeType="1"/>
            </p:cNvSpPr>
            <p:nvPr/>
          </p:nvSpPr>
          <p:spPr bwMode="auto">
            <a:xfrm>
              <a:off x="1488" y="2337"/>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7" name="Line 34"/>
            <p:cNvSpPr>
              <a:spLocks noChangeShapeType="1"/>
            </p:cNvSpPr>
            <p:nvPr/>
          </p:nvSpPr>
          <p:spPr bwMode="auto">
            <a:xfrm>
              <a:off x="1488" y="2710"/>
              <a:ext cx="105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8" name="Line 35"/>
            <p:cNvSpPr>
              <a:spLocks noChangeShapeType="1"/>
            </p:cNvSpPr>
            <p:nvPr/>
          </p:nvSpPr>
          <p:spPr bwMode="auto">
            <a:xfrm>
              <a:off x="1488" y="1270"/>
              <a:ext cx="0" cy="14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59" name="Line 36"/>
            <p:cNvSpPr>
              <a:spLocks noChangeShapeType="1"/>
            </p:cNvSpPr>
            <p:nvPr/>
          </p:nvSpPr>
          <p:spPr bwMode="auto">
            <a:xfrm>
              <a:off x="2544" y="1270"/>
              <a:ext cx="0" cy="14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60" name="Text Box 37"/>
            <p:cNvSpPr txBox="1">
              <a:spLocks noChangeArrowheads="1"/>
            </p:cNvSpPr>
            <p:nvPr/>
          </p:nvSpPr>
          <p:spPr bwMode="auto">
            <a:xfrm>
              <a:off x="1870" y="2038"/>
              <a:ext cx="3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204861" name="Line 38"/>
            <p:cNvSpPr>
              <a:spLocks noChangeShapeType="1"/>
            </p:cNvSpPr>
            <p:nvPr/>
          </p:nvSpPr>
          <p:spPr bwMode="auto">
            <a:xfrm flipV="1">
              <a:off x="2544" y="1270"/>
              <a:ext cx="100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2" name="Line 39"/>
            <p:cNvSpPr>
              <a:spLocks noChangeShapeType="1"/>
            </p:cNvSpPr>
            <p:nvPr/>
          </p:nvSpPr>
          <p:spPr bwMode="auto">
            <a:xfrm>
              <a:off x="2544" y="1414"/>
              <a:ext cx="1008"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3" name="Line 40"/>
            <p:cNvSpPr>
              <a:spLocks noChangeShapeType="1"/>
            </p:cNvSpPr>
            <p:nvPr/>
          </p:nvSpPr>
          <p:spPr bwMode="auto">
            <a:xfrm>
              <a:off x="2544" y="1414"/>
              <a:ext cx="1008" cy="9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4" name="Line 41"/>
            <p:cNvSpPr>
              <a:spLocks noChangeShapeType="1"/>
            </p:cNvSpPr>
            <p:nvPr/>
          </p:nvSpPr>
          <p:spPr bwMode="auto">
            <a:xfrm>
              <a:off x="2544" y="1414"/>
              <a:ext cx="1008" cy="16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5" name="Line 42"/>
            <p:cNvSpPr>
              <a:spLocks noChangeShapeType="1"/>
            </p:cNvSpPr>
            <p:nvPr/>
          </p:nvSpPr>
          <p:spPr bwMode="auto">
            <a:xfrm flipV="1">
              <a:off x="2544" y="1270"/>
              <a:ext cx="1008" cy="52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6" name="Line 43"/>
            <p:cNvSpPr>
              <a:spLocks noChangeShapeType="1"/>
            </p:cNvSpPr>
            <p:nvPr/>
          </p:nvSpPr>
          <p:spPr bwMode="auto">
            <a:xfrm flipV="1">
              <a:off x="2544" y="1654"/>
              <a:ext cx="100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7" name="Line 44"/>
            <p:cNvSpPr>
              <a:spLocks noChangeShapeType="1"/>
            </p:cNvSpPr>
            <p:nvPr/>
          </p:nvSpPr>
          <p:spPr bwMode="auto">
            <a:xfrm>
              <a:off x="2544" y="1798"/>
              <a:ext cx="1008" cy="52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8" name="Line 45"/>
            <p:cNvSpPr>
              <a:spLocks noChangeShapeType="1"/>
            </p:cNvSpPr>
            <p:nvPr/>
          </p:nvSpPr>
          <p:spPr bwMode="auto">
            <a:xfrm>
              <a:off x="2544" y="1798"/>
              <a:ext cx="1008" cy="12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69" name="Line 46"/>
            <p:cNvSpPr>
              <a:spLocks noChangeShapeType="1"/>
            </p:cNvSpPr>
            <p:nvPr/>
          </p:nvSpPr>
          <p:spPr bwMode="auto">
            <a:xfrm flipV="1">
              <a:off x="2544" y="1270"/>
              <a:ext cx="1008" cy="12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70" name="Line 47"/>
            <p:cNvSpPr>
              <a:spLocks noChangeShapeType="1"/>
            </p:cNvSpPr>
            <p:nvPr/>
          </p:nvSpPr>
          <p:spPr bwMode="auto">
            <a:xfrm flipV="1">
              <a:off x="2544" y="1654"/>
              <a:ext cx="1008" cy="86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71" name="Line 48"/>
            <p:cNvSpPr>
              <a:spLocks noChangeShapeType="1"/>
            </p:cNvSpPr>
            <p:nvPr/>
          </p:nvSpPr>
          <p:spPr bwMode="auto">
            <a:xfrm flipV="1">
              <a:off x="2544" y="2326"/>
              <a:ext cx="1008"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72" name="Line 49"/>
            <p:cNvSpPr>
              <a:spLocks noChangeShapeType="1"/>
            </p:cNvSpPr>
            <p:nvPr/>
          </p:nvSpPr>
          <p:spPr bwMode="auto">
            <a:xfrm>
              <a:off x="2544" y="2566"/>
              <a:ext cx="1008" cy="48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73" name="Rectangle 50"/>
            <p:cNvSpPr>
              <a:spLocks noChangeArrowheads="1"/>
            </p:cNvSpPr>
            <p:nvPr/>
          </p:nvSpPr>
          <p:spPr bwMode="auto">
            <a:xfrm>
              <a:off x="912" y="1270"/>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4874" name="Rectangle 51"/>
            <p:cNvSpPr>
              <a:spLocks noChangeArrowheads="1"/>
            </p:cNvSpPr>
            <p:nvPr/>
          </p:nvSpPr>
          <p:spPr bwMode="auto">
            <a:xfrm>
              <a:off x="912" y="1595"/>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4875" name="Rectangle 52"/>
            <p:cNvSpPr>
              <a:spLocks noChangeArrowheads="1"/>
            </p:cNvSpPr>
            <p:nvPr/>
          </p:nvSpPr>
          <p:spPr bwMode="auto">
            <a:xfrm>
              <a:off x="912" y="2336"/>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4876" name="Text Box 53"/>
            <p:cNvSpPr txBox="1">
              <a:spLocks noChangeArrowheads="1"/>
            </p:cNvSpPr>
            <p:nvPr/>
          </p:nvSpPr>
          <p:spPr bwMode="auto">
            <a:xfrm>
              <a:off x="960" y="1270"/>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4877" name="Text Box 54"/>
            <p:cNvSpPr txBox="1">
              <a:spLocks noChangeArrowheads="1"/>
            </p:cNvSpPr>
            <p:nvPr/>
          </p:nvSpPr>
          <p:spPr bwMode="auto">
            <a:xfrm>
              <a:off x="960" y="159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4878" name="Text Box 55"/>
            <p:cNvSpPr txBox="1">
              <a:spLocks noChangeArrowheads="1"/>
            </p:cNvSpPr>
            <p:nvPr/>
          </p:nvSpPr>
          <p:spPr bwMode="auto">
            <a:xfrm>
              <a:off x="960" y="232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4879" name="Text Box 56"/>
            <p:cNvSpPr txBox="1">
              <a:spLocks noChangeArrowheads="1"/>
            </p:cNvSpPr>
            <p:nvPr/>
          </p:nvSpPr>
          <p:spPr bwMode="auto">
            <a:xfrm>
              <a:off x="758" y="3110"/>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主存字块标记</a:t>
              </a:r>
              <a:endParaRPr lang="zh-CN" altLang="en-US" sz="2000" b="1">
                <a:latin typeface="Times New Roman" panose="02020603050405020304" pitchFamily="18" charset="0"/>
              </a:endParaRPr>
            </a:p>
          </p:txBody>
        </p:sp>
        <p:sp>
          <p:nvSpPr>
            <p:cNvPr id="204880" name="Rectangle 57"/>
            <p:cNvSpPr>
              <a:spLocks noChangeArrowheads="1"/>
            </p:cNvSpPr>
            <p:nvPr/>
          </p:nvSpPr>
          <p:spPr bwMode="auto">
            <a:xfrm>
              <a:off x="768" y="3104"/>
              <a:ext cx="1056"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4881" name="Rectangle 58"/>
            <p:cNvSpPr>
              <a:spLocks noChangeArrowheads="1"/>
            </p:cNvSpPr>
            <p:nvPr/>
          </p:nvSpPr>
          <p:spPr bwMode="auto">
            <a:xfrm>
              <a:off x="1824" y="3104"/>
              <a:ext cx="1056"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4882" name="Text Box 59"/>
            <p:cNvSpPr txBox="1">
              <a:spLocks noChangeArrowheads="1"/>
            </p:cNvSpPr>
            <p:nvPr/>
          </p:nvSpPr>
          <p:spPr bwMode="auto">
            <a:xfrm>
              <a:off x="1872" y="3110"/>
              <a:ext cx="9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b="1">
                  <a:latin typeface="Times New Roman" panose="02020603050405020304" pitchFamily="18" charset="0"/>
                </a:rPr>
                <a:t> </a:t>
              </a:r>
              <a:r>
                <a:rPr lang="zh-CN" altLang="en-US" sz="2000" b="1">
                  <a:latin typeface="Times New Roman" panose="02020603050405020304" pitchFamily="18" charset="0"/>
                </a:rPr>
                <a:t>字块内地址</a:t>
              </a:r>
              <a:endParaRPr lang="zh-CN" altLang="en-US" sz="2000" b="1">
                <a:latin typeface="Times New Roman" panose="02020603050405020304" pitchFamily="18" charset="0"/>
              </a:endParaRPr>
            </a:p>
          </p:txBody>
        </p:sp>
        <p:sp>
          <p:nvSpPr>
            <p:cNvPr id="204883" name="Text Box 60"/>
            <p:cNvSpPr txBox="1">
              <a:spLocks noChangeArrowheads="1"/>
            </p:cNvSpPr>
            <p:nvPr/>
          </p:nvSpPr>
          <p:spPr bwMode="auto">
            <a:xfrm>
              <a:off x="728" y="284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主存地址</a:t>
              </a:r>
              <a:endParaRPr lang="zh-CN" altLang="en-US" sz="2000" b="1">
                <a:latin typeface="Times New Roman" panose="02020603050405020304" pitchFamily="18" charset="0"/>
              </a:endParaRPr>
            </a:p>
          </p:txBody>
        </p:sp>
        <p:sp>
          <p:nvSpPr>
            <p:cNvPr id="204884" name="Text Box 61"/>
            <p:cNvSpPr txBox="1">
              <a:spLocks noChangeArrowheads="1"/>
            </p:cNvSpPr>
            <p:nvPr/>
          </p:nvSpPr>
          <p:spPr bwMode="auto">
            <a:xfrm>
              <a:off x="768" y="3382"/>
              <a:ext cx="10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m</a:t>
              </a:r>
              <a:r>
                <a:rPr lang="en-US" altLang="zh-CN" sz="2400" b="1">
                  <a:latin typeface="Times New Roman" panose="02020603050405020304" pitchFamily="18" charset="0"/>
                </a:rPr>
                <a:t> = </a:t>
              </a:r>
              <a:r>
                <a:rPr lang="en-US" altLang="zh-CN" sz="2400" b="1" i="1">
                  <a:latin typeface="Times New Roman" panose="02020603050405020304" pitchFamily="18" charset="0"/>
                </a:rPr>
                <a:t>t</a:t>
              </a:r>
              <a:r>
                <a:rPr lang="en-US" altLang="zh-CN" sz="2400" b="1">
                  <a:latin typeface="Times New Roman" panose="02020603050405020304" pitchFamily="18" charset="0"/>
                </a:rPr>
                <a:t> + </a:t>
              </a:r>
              <a:r>
                <a:rPr lang="en-US" altLang="zh-CN" sz="2400" b="1" i="1">
                  <a:latin typeface="Times New Roman" panose="02020603050405020304" pitchFamily="18" charset="0"/>
                </a:rPr>
                <a:t>c</a:t>
              </a:r>
              <a:r>
                <a:rPr lang="en-US" altLang="zh-CN" sz="24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204885" name="Text Box 62"/>
            <p:cNvSpPr txBox="1">
              <a:spLocks noChangeArrowheads="1"/>
            </p:cNvSpPr>
            <p:nvPr/>
          </p:nvSpPr>
          <p:spPr bwMode="auto">
            <a:xfrm>
              <a:off x="2160" y="3382"/>
              <a:ext cx="3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b</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204886" name="Text Box 63"/>
            <p:cNvSpPr txBox="1">
              <a:spLocks noChangeArrowheads="1"/>
            </p:cNvSpPr>
            <p:nvPr/>
          </p:nvSpPr>
          <p:spPr bwMode="auto">
            <a:xfrm>
              <a:off x="864" y="982"/>
              <a:ext cx="6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m</a:t>
              </a:r>
              <a:r>
                <a:rPr lang="en-US" altLang="zh-CN" sz="1400" b="1">
                  <a:latin typeface="Times New Roman" panose="02020603050405020304" pitchFamily="18" charset="0"/>
                </a:rPr>
                <a:t> </a:t>
              </a:r>
              <a:r>
                <a:rPr lang="en-US" altLang="zh-CN" sz="2400" b="1">
                  <a:latin typeface="Times New Roman" panose="02020603050405020304" pitchFamily="18" charset="0"/>
                </a:rPr>
                <a:t>=</a:t>
              </a:r>
              <a:r>
                <a:rPr lang="en-US" altLang="zh-CN" sz="1400" b="1">
                  <a:latin typeface="Times New Roman" panose="02020603050405020304" pitchFamily="18" charset="0"/>
                </a:rPr>
                <a:t> </a:t>
              </a:r>
              <a:r>
                <a:rPr lang="en-US" altLang="zh-CN" sz="2400" b="1" i="1">
                  <a:latin typeface="Times New Roman" panose="02020603050405020304" pitchFamily="18" charset="0"/>
                </a:rPr>
                <a:t>t</a:t>
              </a:r>
              <a:r>
                <a:rPr lang="en-US" altLang="zh-CN" sz="2400" b="1">
                  <a:latin typeface="Times New Roman" panose="02020603050405020304" pitchFamily="18" charset="0"/>
                </a:rPr>
                <a:t>+</a:t>
              </a:r>
              <a:r>
                <a:rPr lang="en-US" altLang="zh-CN" sz="2400" b="1" i="1">
                  <a:latin typeface="Times New Roman" panose="02020603050405020304" pitchFamily="18" charset="0"/>
                </a:rPr>
                <a:t>c</a:t>
              </a:r>
              <a:endParaRPr lang="zh-CN" altLang="en-US" sz="2400" b="1" i="1">
                <a:latin typeface="Times New Roman" panose="02020603050405020304" pitchFamily="18" charset="0"/>
              </a:endParaRPr>
            </a:p>
          </p:txBody>
        </p:sp>
        <p:sp>
          <p:nvSpPr>
            <p:cNvPr id="204887" name="Text Box 64"/>
            <p:cNvSpPr txBox="1">
              <a:spLocks noChangeArrowheads="1"/>
            </p:cNvSpPr>
            <p:nvPr/>
          </p:nvSpPr>
          <p:spPr bwMode="auto">
            <a:xfrm>
              <a:off x="905" y="720"/>
              <a:ext cx="1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Cache </a:t>
              </a:r>
              <a:r>
                <a:rPr lang="zh-CN" altLang="en-US" sz="2400" b="1">
                  <a:latin typeface="Times New Roman" panose="02020603050405020304" pitchFamily="18" charset="0"/>
                </a:rPr>
                <a:t>存储器</a:t>
              </a:r>
              <a:endParaRPr lang="zh-CN" altLang="en-US" sz="2400" b="1">
                <a:latin typeface="Times New Roman" panose="02020603050405020304" pitchFamily="18" charset="0"/>
              </a:endParaRPr>
            </a:p>
          </p:txBody>
        </p:sp>
        <p:sp>
          <p:nvSpPr>
            <p:cNvPr id="204888" name="Text Box 65"/>
            <p:cNvSpPr txBox="1">
              <a:spLocks noChangeArrowheads="1"/>
            </p:cNvSpPr>
            <p:nvPr/>
          </p:nvSpPr>
          <p:spPr bwMode="auto">
            <a:xfrm>
              <a:off x="3494" y="72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主存储器</a:t>
              </a:r>
              <a:endParaRPr lang="zh-CN" altLang="en-US" sz="2400" b="1">
                <a:latin typeface="Times New Roman" panose="02020603050405020304" pitchFamily="18" charset="0"/>
              </a:endParaRPr>
            </a:p>
          </p:txBody>
        </p:sp>
      </p:grpSp>
      <p:grpSp>
        <p:nvGrpSpPr>
          <p:cNvPr id="3" name="Group 66"/>
          <p:cNvGrpSpPr/>
          <p:nvPr/>
        </p:nvGrpSpPr>
        <p:grpSpPr bwMode="auto">
          <a:xfrm>
            <a:off x="2362200" y="1724025"/>
            <a:ext cx="4649788" cy="2578100"/>
            <a:chOff x="1488" y="1086"/>
            <a:chExt cx="2929" cy="1624"/>
          </a:xfrm>
        </p:grpSpPr>
        <p:grpSp>
          <p:nvGrpSpPr>
            <p:cNvPr id="204808" name="Group 67"/>
            <p:cNvGrpSpPr/>
            <p:nvPr/>
          </p:nvGrpSpPr>
          <p:grpSpPr bwMode="auto">
            <a:xfrm>
              <a:off x="1488" y="1270"/>
              <a:ext cx="1056" cy="1440"/>
              <a:chOff x="1488" y="1270"/>
              <a:chExt cx="1056" cy="1440"/>
            </a:xfrm>
          </p:grpSpPr>
          <p:sp>
            <p:nvSpPr>
              <p:cNvPr id="204821" name="Line 68"/>
              <p:cNvSpPr>
                <a:spLocks noChangeShapeType="1"/>
              </p:cNvSpPr>
              <p:nvPr/>
            </p:nvSpPr>
            <p:spPr bwMode="auto">
              <a:xfrm>
                <a:off x="1488" y="1270"/>
                <a:ext cx="1056"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2" name="Line 69"/>
              <p:cNvSpPr>
                <a:spLocks noChangeShapeType="1"/>
              </p:cNvSpPr>
              <p:nvPr/>
            </p:nvSpPr>
            <p:spPr bwMode="auto">
              <a:xfrm>
                <a:off x="1488" y="1591"/>
                <a:ext cx="1056"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3" name="Line 70"/>
              <p:cNvSpPr>
                <a:spLocks noChangeShapeType="1"/>
              </p:cNvSpPr>
              <p:nvPr/>
            </p:nvSpPr>
            <p:spPr bwMode="auto">
              <a:xfrm>
                <a:off x="1488" y="1964"/>
                <a:ext cx="1056"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4" name="Line 71"/>
              <p:cNvSpPr>
                <a:spLocks noChangeShapeType="1"/>
              </p:cNvSpPr>
              <p:nvPr/>
            </p:nvSpPr>
            <p:spPr bwMode="auto">
              <a:xfrm>
                <a:off x="1488" y="2337"/>
                <a:ext cx="1056"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5" name="Line 72"/>
              <p:cNvSpPr>
                <a:spLocks noChangeShapeType="1"/>
              </p:cNvSpPr>
              <p:nvPr/>
            </p:nvSpPr>
            <p:spPr bwMode="auto">
              <a:xfrm>
                <a:off x="1488" y="2710"/>
                <a:ext cx="1056" cy="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6" name="Line 73"/>
              <p:cNvSpPr>
                <a:spLocks noChangeShapeType="1"/>
              </p:cNvSpPr>
              <p:nvPr/>
            </p:nvSpPr>
            <p:spPr bwMode="auto">
              <a:xfrm>
                <a:off x="1488" y="1270"/>
                <a:ext cx="0" cy="144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204827" name="Line 74"/>
              <p:cNvSpPr>
                <a:spLocks noChangeShapeType="1"/>
              </p:cNvSpPr>
              <p:nvPr/>
            </p:nvSpPr>
            <p:spPr bwMode="auto">
              <a:xfrm>
                <a:off x="2544" y="1270"/>
                <a:ext cx="0" cy="144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nchor="ctr" anchorCtr="1"/>
              <a:lstStyle/>
              <a:p>
                <a:endParaRPr lang="zh-CN" altLang="en-US"/>
              </a:p>
            </p:txBody>
          </p:sp>
        </p:grpSp>
        <p:grpSp>
          <p:nvGrpSpPr>
            <p:cNvPr id="204809" name="Group 75"/>
            <p:cNvGrpSpPr/>
            <p:nvPr/>
          </p:nvGrpSpPr>
          <p:grpSpPr bwMode="auto">
            <a:xfrm>
              <a:off x="2544" y="1086"/>
              <a:ext cx="1873" cy="1432"/>
              <a:chOff x="2544" y="1086"/>
              <a:chExt cx="1873" cy="1432"/>
            </a:xfrm>
          </p:grpSpPr>
          <p:sp>
            <p:nvSpPr>
              <p:cNvPr id="204810" name="Rectangle 76"/>
              <p:cNvSpPr>
                <a:spLocks noChangeArrowheads="1"/>
              </p:cNvSpPr>
              <p:nvPr/>
            </p:nvSpPr>
            <p:spPr bwMode="auto">
              <a:xfrm>
                <a:off x="3552" y="1094"/>
                <a:ext cx="864" cy="35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字块0</a:t>
                </a:r>
                <a:endParaRPr lang="zh-CN" altLang="en-US" sz="2000" b="1">
                  <a:solidFill>
                    <a:schemeClr val="bg2"/>
                  </a:solidFill>
                  <a:latin typeface="Times New Roman" panose="02020603050405020304" pitchFamily="18" charset="0"/>
                </a:endParaRPr>
              </a:p>
            </p:txBody>
          </p:sp>
          <p:sp>
            <p:nvSpPr>
              <p:cNvPr id="204811" name="Line 77"/>
              <p:cNvSpPr>
                <a:spLocks noChangeShapeType="1"/>
              </p:cNvSpPr>
              <p:nvPr/>
            </p:nvSpPr>
            <p:spPr bwMode="auto">
              <a:xfrm>
                <a:off x="3552" y="1094"/>
                <a:ext cx="86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12" name="Line 78"/>
              <p:cNvSpPr>
                <a:spLocks noChangeShapeType="1"/>
              </p:cNvSpPr>
              <p:nvPr/>
            </p:nvSpPr>
            <p:spPr bwMode="auto">
              <a:xfrm>
                <a:off x="3552" y="1451"/>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13" name="Line 79"/>
              <p:cNvSpPr>
                <a:spLocks noChangeShapeType="1"/>
              </p:cNvSpPr>
              <p:nvPr/>
            </p:nvSpPr>
            <p:spPr bwMode="auto">
              <a:xfrm flipV="1">
                <a:off x="2544" y="1270"/>
                <a:ext cx="1008" cy="14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14" name="Line 80"/>
              <p:cNvSpPr>
                <a:spLocks noChangeShapeType="1"/>
              </p:cNvSpPr>
              <p:nvPr/>
            </p:nvSpPr>
            <p:spPr bwMode="auto">
              <a:xfrm flipV="1">
                <a:off x="2544" y="1270"/>
                <a:ext cx="1008" cy="528"/>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4815" name="Line 81"/>
              <p:cNvSpPr>
                <a:spLocks noChangeShapeType="1"/>
              </p:cNvSpPr>
              <p:nvPr/>
            </p:nvSpPr>
            <p:spPr bwMode="auto">
              <a:xfrm flipV="1">
                <a:off x="2544" y="1270"/>
                <a:ext cx="1008" cy="1248"/>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04816" name="Group 82"/>
              <p:cNvGrpSpPr/>
              <p:nvPr/>
            </p:nvGrpSpPr>
            <p:grpSpPr bwMode="auto">
              <a:xfrm>
                <a:off x="3552" y="1086"/>
                <a:ext cx="865" cy="372"/>
                <a:chOff x="3552" y="1086"/>
                <a:chExt cx="865" cy="372"/>
              </a:xfrm>
            </p:grpSpPr>
            <p:sp>
              <p:nvSpPr>
                <p:cNvPr id="204817" name="Line 83"/>
                <p:cNvSpPr>
                  <a:spLocks noChangeShapeType="1"/>
                </p:cNvSpPr>
                <p:nvPr/>
              </p:nvSpPr>
              <p:spPr bwMode="auto">
                <a:xfrm>
                  <a:off x="3552" y="1094"/>
                  <a:ext cx="864" cy="0"/>
                </a:xfrm>
                <a:prstGeom prst="line">
                  <a:avLst/>
                </a:prstGeom>
                <a:noFill/>
                <a:ln w="28575" cap="sq">
                  <a:solidFill>
                    <a:schemeClr val="folHlink"/>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18" name="Line 84"/>
                <p:cNvSpPr>
                  <a:spLocks noChangeShapeType="1"/>
                </p:cNvSpPr>
                <p:nvPr/>
              </p:nvSpPr>
              <p:spPr bwMode="auto">
                <a:xfrm>
                  <a:off x="3552" y="1451"/>
                  <a:ext cx="864"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204819" name="Freeform 85"/>
                <p:cNvSpPr/>
                <p:nvPr/>
              </p:nvSpPr>
              <p:spPr bwMode="auto">
                <a:xfrm>
                  <a:off x="3552" y="1089"/>
                  <a:ext cx="1" cy="366"/>
                </a:xfrm>
                <a:custGeom>
                  <a:avLst/>
                  <a:gdLst>
                    <a:gd name="T0" fmla="*/ 0 w 1"/>
                    <a:gd name="T1" fmla="*/ 0 h 366"/>
                    <a:gd name="T2" fmla="*/ 0 w 1"/>
                    <a:gd name="T3" fmla="*/ 366 h 366"/>
                    <a:gd name="T4" fmla="*/ 0 60000 65536"/>
                    <a:gd name="T5" fmla="*/ 0 60000 65536"/>
                    <a:gd name="T6" fmla="*/ 0 w 1"/>
                    <a:gd name="T7" fmla="*/ 0 h 366"/>
                    <a:gd name="T8" fmla="*/ 1 w 1"/>
                    <a:gd name="T9" fmla="*/ 366 h 366"/>
                  </a:gdLst>
                  <a:ahLst/>
                  <a:cxnLst>
                    <a:cxn ang="T4">
                      <a:pos x="T0" y="T1"/>
                    </a:cxn>
                    <a:cxn ang="T5">
                      <a:pos x="T2" y="T3"/>
                    </a:cxn>
                  </a:cxnLst>
                  <a:rect l="T6" t="T7" r="T8" b="T9"/>
                  <a:pathLst>
                    <a:path w="1" h="366">
                      <a:moveTo>
                        <a:pt x="0" y="0"/>
                      </a:moveTo>
                      <a:lnTo>
                        <a:pt x="0" y="366"/>
                      </a:lnTo>
                    </a:path>
                  </a:pathLst>
                </a:custGeom>
                <a:noFill/>
                <a:ln w="28575"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4820" name="Freeform 86"/>
                <p:cNvSpPr/>
                <p:nvPr/>
              </p:nvSpPr>
              <p:spPr bwMode="auto">
                <a:xfrm>
                  <a:off x="4416" y="1086"/>
                  <a:ext cx="1" cy="372"/>
                </a:xfrm>
                <a:custGeom>
                  <a:avLst/>
                  <a:gdLst>
                    <a:gd name="T0" fmla="*/ 0 w 1"/>
                    <a:gd name="T1" fmla="*/ 0 h 372"/>
                    <a:gd name="T2" fmla="*/ 0 w 1"/>
                    <a:gd name="T3" fmla="*/ 372 h 372"/>
                    <a:gd name="T4" fmla="*/ 0 60000 65536"/>
                    <a:gd name="T5" fmla="*/ 0 60000 65536"/>
                    <a:gd name="T6" fmla="*/ 0 w 1"/>
                    <a:gd name="T7" fmla="*/ 0 h 372"/>
                    <a:gd name="T8" fmla="*/ 1 w 1"/>
                    <a:gd name="T9" fmla="*/ 372 h 372"/>
                  </a:gdLst>
                  <a:ahLst/>
                  <a:cxnLst>
                    <a:cxn ang="T4">
                      <a:pos x="T0" y="T1"/>
                    </a:cxn>
                    <a:cxn ang="T5">
                      <a:pos x="T2" y="T3"/>
                    </a:cxn>
                  </a:cxnLst>
                  <a:rect l="T6" t="T7" r="T8" b="T9"/>
                  <a:pathLst>
                    <a:path w="1" h="372">
                      <a:moveTo>
                        <a:pt x="0" y="0"/>
                      </a:moveTo>
                      <a:lnTo>
                        <a:pt x="0" y="372"/>
                      </a:lnTo>
                    </a:path>
                  </a:pathLst>
                </a:custGeom>
                <a:noFill/>
                <a:ln w="28575"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sp>
        <p:nvSpPr>
          <p:cNvPr id="204806" name="矩形 170"/>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linds(horizontal)">
                                      <p:cBhvr>
                                        <p:cTn id="1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a:xfrm>
            <a:off x="1222375" y="606425"/>
            <a:ext cx="7070725" cy="769938"/>
          </a:xfrm>
        </p:spPr>
        <p:txBody>
          <a:bodyPr/>
          <a:lstStyle/>
          <a:p>
            <a:r>
              <a:rPr lang="zh-CN" altLang="en-US"/>
              <a:t>（2）汉明码的组成</a:t>
            </a:r>
            <a:endParaRPr lang="zh-CN" altLang="en-US"/>
          </a:p>
        </p:txBody>
      </p:sp>
      <p:sp>
        <p:nvSpPr>
          <p:cNvPr id="3" name="内容占位符 2"/>
          <p:cNvSpPr>
            <a:spLocks noGrp="1"/>
          </p:cNvSpPr>
          <p:nvPr>
            <p:ph idx="1"/>
          </p:nvPr>
        </p:nvSpPr>
        <p:spPr>
          <a:xfrm>
            <a:off x="512763" y="1416050"/>
            <a:ext cx="8291512" cy="4813300"/>
          </a:xfrm>
          <a:solidFill>
            <a:schemeClr val="bg1"/>
          </a:solidFill>
          <a:ln>
            <a:solidFill>
              <a:srgbClr val="2709BB"/>
            </a:solidFill>
            <a:miter lim="800000"/>
          </a:ln>
        </p:spPr>
        <p:txBody>
          <a:bodyPr/>
          <a:lstStyle/>
          <a:p>
            <a:pPr>
              <a:lnSpc>
                <a:spcPts val="3500"/>
              </a:lnSpc>
              <a:spcBef>
                <a:spcPts val="500"/>
              </a:spcBef>
              <a:spcAft>
                <a:spcPts val="500"/>
              </a:spcAft>
            </a:pPr>
            <a:r>
              <a:rPr lang="zh-CN" altLang="en-US"/>
              <a:t>汉明码是具有1位纠错能力的编码</a:t>
            </a:r>
            <a:endParaRPr lang="en-US" altLang="zh-CN"/>
          </a:p>
          <a:p>
            <a:pPr>
              <a:lnSpc>
                <a:spcPts val="3500"/>
              </a:lnSpc>
              <a:spcBef>
                <a:spcPts val="500"/>
              </a:spcBef>
              <a:spcAft>
                <a:spcPts val="500"/>
              </a:spcAft>
            </a:pPr>
            <a:r>
              <a:rPr lang="zh-CN" altLang="zh-CN"/>
              <a:t>组成</a:t>
            </a:r>
            <a:r>
              <a:rPr lang="zh-CN" altLang="en-US"/>
              <a:t>汉</a:t>
            </a:r>
            <a:r>
              <a:rPr lang="zh-CN" altLang="zh-CN"/>
              <a:t>明码的三要素</a:t>
            </a:r>
            <a:r>
              <a:rPr lang="zh-CN" altLang="en-US"/>
              <a:t>：</a:t>
            </a:r>
            <a:endParaRPr lang="zh-CN" altLang="en-US"/>
          </a:p>
          <a:p>
            <a:pPr>
              <a:lnSpc>
                <a:spcPts val="3500"/>
              </a:lnSpc>
              <a:spcBef>
                <a:spcPts val="500"/>
              </a:spcBef>
              <a:spcAft>
                <a:spcPts val="5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t>位数：汉明码的组成需增添 </a:t>
            </a:r>
            <a:r>
              <a:rPr lang="en-US" altLang="zh-CN"/>
              <a:t>k</a:t>
            </a:r>
            <a:r>
              <a:rPr lang="zh-CN" altLang="en-US"/>
              <a:t>位检测位</a:t>
            </a:r>
            <a:endParaRPr lang="en-US" altLang="zh-CN"/>
          </a:p>
          <a:p>
            <a:pPr>
              <a:lnSpc>
                <a:spcPts val="3500"/>
              </a:lnSpc>
              <a:spcBef>
                <a:spcPts val="500"/>
              </a:spcBef>
              <a:spcAft>
                <a:spcPts val="500"/>
              </a:spcAft>
              <a:buFont typeface="Wingdings" panose="05000000000000000000" pitchFamily="2" charset="2"/>
              <a:buNone/>
            </a:pPr>
            <a:r>
              <a:rPr lang="en-US" altLang="zh-CN"/>
              <a:t>	</a:t>
            </a:r>
            <a:r>
              <a:rPr lang="zh-CN" altLang="en-US"/>
              <a:t>2</a:t>
            </a:r>
            <a:r>
              <a:rPr lang="zh-CN" altLang="en-US" i="1" baseline="30000"/>
              <a:t>k</a:t>
            </a:r>
            <a:r>
              <a:rPr lang="zh-CN" altLang="en-US" baseline="30000"/>
              <a:t> </a:t>
            </a:r>
            <a:r>
              <a:rPr lang="zh-CN" altLang="en-US">
                <a:latin typeface="宋体" panose="02010600030101010101" pitchFamily="2" charset="-122"/>
              </a:rPr>
              <a:t>≥</a:t>
            </a:r>
            <a:r>
              <a:rPr lang="zh-CN" altLang="en-US"/>
              <a:t> </a:t>
            </a:r>
            <a:r>
              <a:rPr lang="zh-CN" altLang="en-US" i="1"/>
              <a:t>n</a:t>
            </a:r>
            <a:r>
              <a:rPr lang="zh-CN" altLang="en-US"/>
              <a:t> + </a:t>
            </a:r>
            <a:r>
              <a:rPr lang="zh-CN" altLang="en-US" i="1"/>
              <a:t>k</a:t>
            </a:r>
            <a:r>
              <a:rPr lang="zh-CN" altLang="en-US"/>
              <a:t> + 1</a:t>
            </a:r>
            <a:endParaRPr lang="zh-CN" altLang="en-US"/>
          </a:p>
          <a:p>
            <a:pPr>
              <a:lnSpc>
                <a:spcPts val="3500"/>
              </a:lnSpc>
              <a:spcBef>
                <a:spcPts val="500"/>
              </a:spcBef>
              <a:spcAft>
                <a:spcPts val="5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t>位置：检测位的位置2</a:t>
            </a:r>
            <a:r>
              <a:rPr lang="zh-CN" altLang="en-US" i="1" baseline="30000"/>
              <a:t>i</a:t>
            </a:r>
            <a:endParaRPr lang="en-US" altLang="zh-CN"/>
          </a:p>
          <a:p>
            <a:pPr>
              <a:lnSpc>
                <a:spcPts val="3500"/>
              </a:lnSpc>
              <a:spcBef>
                <a:spcPts val="500"/>
              </a:spcBef>
              <a:spcAft>
                <a:spcPts val="500"/>
              </a:spcAft>
              <a:buFont typeface="Wingdings" panose="05000000000000000000" pitchFamily="2" charset="2"/>
              <a:buNone/>
            </a:pPr>
            <a:r>
              <a:rPr lang="en-US" altLang="zh-CN"/>
              <a:t>	</a:t>
            </a:r>
            <a:r>
              <a:rPr lang="zh-CN" altLang="en-US"/>
              <a:t>2</a:t>
            </a:r>
            <a:r>
              <a:rPr lang="zh-CN" altLang="en-US" i="1" baseline="30000"/>
              <a:t>i</a:t>
            </a:r>
            <a:r>
              <a:rPr lang="zh-CN" altLang="en-US" baseline="30000"/>
              <a:t> </a:t>
            </a:r>
            <a:r>
              <a:rPr lang="zh-CN" altLang="en-US"/>
              <a:t> ( </a:t>
            </a:r>
            <a:r>
              <a:rPr lang="zh-CN" altLang="en-US" i="1"/>
              <a:t>i</a:t>
            </a:r>
            <a:r>
              <a:rPr lang="zh-CN" altLang="en-US"/>
              <a:t> = 0、1、2 、3 ……、</a:t>
            </a:r>
            <a:r>
              <a:rPr lang="en-US" altLang="zh-CN"/>
              <a:t>k-1</a:t>
            </a:r>
            <a:r>
              <a:rPr lang="zh-CN" altLang="en-US"/>
              <a:t>)</a:t>
            </a:r>
            <a:endParaRPr lang="zh-CN" altLang="en-US"/>
          </a:p>
          <a:p>
            <a:pPr>
              <a:lnSpc>
                <a:spcPts val="3500"/>
              </a:lnSpc>
              <a:spcBef>
                <a:spcPts val="500"/>
              </a:spcBef>
              <a:spcAft>
                <a:spcPts val="5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t>取值：检测位的取值需要按规则计算，</a:t>
            </a:r>
            <a:r>
              <a:rPr lang="zh-CN" altLang="zh-CN"/>
              <a:t>检测位的取值与该位所在的检测“小组” 中承担的奇偶校验任务有关</a:t>
            </a:r>
            <a:endParaRPr lang="zh-CN" altLang="zh-CN"/>
          </a:p>
        </p:txBody>
      </p:sp>
      <p:sp>
        <p:nvSpPr>
          <p:cNvPr id="161797"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title"/>
          </p:nvPr>
        </p:nvSpPr>
        <p:spPr>
          <a:xfrm>
            <a:off x="1222375" y="606425"/>
            <a:ext cx="7070725" cy="769938"/>
          </a:xfrm>
        </p:spPr>
        <p:txBody>
          <a:bodyPr/>
          <a:lstStyle/>
          <a:p>
            <a:r>
              <a:rPr lang="zh-CN" altLang="en-US"/>
              <a:t>全相联映象</a:t>
            </a:r>
            <a:endParaRPr lang="zh-CN" altLang="en-US"/>
          </a:p>
        </p:txBody>
      </p:sp>
      <p:sp>
        <p:nvSpPr>
          <p:cNvPr id="1111044" name="Rectangle 4"/>
          <p:cNvSpPr>
            <a:spLocks noGrp="1" noChangeArrowheads="1"/>
          </p:cNvSpPr>
          <p:nvPr>
            <p:ph idx="1"/>
          </p:nvPr>
        </p:nvSpPr>
        <p:spPr>
          <a:xfrm>
            <a:off x="822325" y="1700213"/>
            <a:ext cx="7808913" cy="3987800"/>
          </a:xfrm>
          <a:solidFill>
            <a:schemeClr val="bg1"/>
          </a:solidFill>
          <a:ln>
            <a:solidFill>
              <a:srgbClr val="2709BB"/>
            </a:solidFill>
            <a:miter lim="800000"/>
          </a:ln>
        </p:spPr>
        <p:txBody>
          <a:bodyPr/>
          <a:lstStyle/>
          <a:p>
            <a:r>
              <a:rPr lang="zh-CN" altLang="en-US"/>
              <a:t>映象规则：</a:t>
            </a:r>
            <a:endParaRPr lang="zh-CN" altLang="en-US"/>
          </a:p>
          <a:p>
            <a:pPr lvl="1"/>
            <a:r>
              <a:rPr lang="zh-CN" altLang="en-US"/>
              <a:t>主存中的任意一块都可以映象到</a:t>
            </a:r>
            <a:r>
              <a:rPr lang="en-US" altLang="zh-CN"/>
              <a:t>Cache</a:t>
            </a:r>
            <a:r>
              <a:rPr lang="zh-CN" altLang="en-US"/>
              <a:t>中的任意一块。</a:t>
            </a:r>
            <a:endParaRPr lang="zh-CN" altLang="en-US"/>
          </a:p>
          <a:p>
            <a:pPr lvl="1"/>
            <a:r>
              <a:rPr lang="zh-CN" altLang="en-US"/>
              <a:t>如果</a:t>
            </a:r>
            <a:r>
              <a:rPr lang="en-US" altLang="zh-CN"/>
              <a:t>Cache</a:t>
            </a:r>
            <a:r>
              <a:rPr lang="zh-CN" altLang="en-US"/>
              <a:t>的块数为</a:t>
            </a:r>
            <a:r>
              <a:rPr lang="en-US" altLang="zh-CN"/>
              <a:t>C</a:t>
            </a:r>
            <a:r>
              <a:rPr lang="en-US" altLang="zh-CN" baseline="-25000"/>
              <a:t>b</a:t>
            </a:r>
            <a:r>
              <a:rPr lang="zh-CN" altLang="en-US"/>
              <a:t>，主存的块数为</a:t>
            </a:r>
            <a:r>
              <a:rPr lang="en-US" altLang="zh-CN"/>
              <a:t>M</a:t>
            </a:r>
            <a:r>
              <a:rPr lang="en-US" altLang="zh-CN" baseline="-25000"/>
              <a:t>b</a:t>
            </a:r>
            <a:r>
              <a:rPr lang="zh-CN" altLang="en-US"/>
              <a:t>，映象关系共有：</a:t>
            </a:r>
            <a:endParaRPr lang="zh-CN" altLang="en-US"/>
          </a:p>
          <a:p>
            <a:pPr lvl="2"/>
            <a:r>
              <a:rPr lang="en-US" altLang="zh-CN"/>
              <a:t>C</a:t>
            </a:r>
            <a:r>
              <a:rPr lang="en-US" altLang="zh-CN" baseline="-25000"/>
              <a:t>b</a:t>
            </a:r>
            <a:r>
              <a:rPr lang="en-US" altLang="zh-CN"/>
              <a:t>×M</a:t>
            </a:r>
            <a:r>
              <a:rPr lang="en-US" altLang="zh-CN" baseline="-25000"/>
              <a:t>b</a:t>
            </a:r>
            <a:r>
              <a:rPr lang="zh-CN" altLang="en-US"/>
              <a:t>种。</a:t>
            </a:r>
            <a:endParaRPr lang="zh-CN" altLang="en-US"/>
          </a:p>
          <a:p>
            <a:r>
              <a:rPr lang="zh-CN" altLang="en-US"/>
              <a:t>用硬件实现起来会非常复杂</a:t>
            </a:r>
            <a:endParaRPr lang="zh-CN" altLang="en-US"/>
          </a:p>
        </p:txBody>
      </p:sp>
      <p:sp>
        <p:nvSpPr>
          <p:cNvPr id="205829"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1044">
                                            <p:bg/>
                                          </p:spTgt>
                                        </p:tgtEl>
                                        <p:attrNameLst>
                                          <p:attrName>style.visibility</p:attrName>
                                        </p:attrNameLst>
                                      </p:cBhvr>
                                      <p:to>
                                        <p:strVal val="visible"/>
                                      </p:to>
                                    </p:set>
                                    <p:animEffect transition="in" filter="blinds(horizontal)">
                                      <p:cBhvr>
                                        <p:cTn id="7" dur="500"/>
                                        <p:tgtEl>
                                          <p:spTgt spid="111104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1044">
                                            <p:txEl>
                                              <p:pRg st="0" end="0"/>
                                            </p:txEl>
                                          </p:spTgt>
                                        </p:tgtEl>
                                        <p:attrNameLst>
                                          <p:attrName>style.visibility</p:attrName>
                                        </p:attrNameLst>
                                      </p:cBhvr>
                                      <p:to>
                                        <p:strVal val="visible"/>
                                      </p:to>
                                    </p:set>
                                    <p:animEffect transition="in" filter="blinds(horizontal)">
                                      <p:cBhvr>
                                        <p:cTn id="10" dur="500"/>
                                        <p:tgtEl>
                                          <p:spTgt spid="111104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11044">
                                            <p:txEl>
                                              <p:pRg st="1" end="1"/>
                                            </p:txEl>
                                          </p:spTgt>
                                        </p:tgtEl>
                                        <p:attrNameLst>
                                          <p:attrName>style.visibility</p:attrName>
                                        </p:attrNameLst>
                                      </p:cBhvr>
                                      <p:to>
                                        <p:strVal val="visible"/>
                                      </p:to>
                                    </p:set>
                                    <p:animEffect transition="in" filter="blinds(horizontal)">
                                      <p:cBhvr>
                                        <p:cTn id="15" dur="500"/>
                                        <p:tgtEl>
                                          <p:spTgt spid="111104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11044">
                                            <p:txEl>
                                              <p:pRg st="2" end="2"/>
                                            </p:txEl>
                                          </p:spTgt>
                                        </p:tgtEl>
                                        <p:attrNameLst>
                                          <p:attrName>style.visibility</p:attrName>
                                        </p:attrNameLst>
                                      </p:cBhvr>
                                      <p:to>
                                        <p:strVal val="visible"/>
                                      </p:to>
                                    </p:set>
                                    <p:animEffect transition="in" filter="blinds(horizontal)">
                                      <p:cBhvr>
                                        <p:cTn id="20" dur="500"/>
                                        <p:tgtEl>
                                          <p:spTgt spid="111104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11044">
                                            <p:txEl>
                                              <p:pRg st="3" end="3"/>
                                            </p:txEl>
                                          </p:spTgt>
                                        </p:tgtEl>
                                        <p:attrNameLst>
                                          <p:attrName>style.visibility</p:attrName>
                                        </p:attrNameLst>
                                      </p:cBhvr>
                                      <p:to>
                                        <p:strVal val="visible"/>
                                      </p:to>
                                    </p:set>
                                    <p:animEffect transition="in" filter="blinds(horizontal)">
                                      <p:cBhvr>
                                        <p:cTn id="25" dur="500"/>
                                        <p:tgtEl>
                                          <p:spTgt spid="111104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11044">
                                            <p:txEl>
                                              <p:pRg st="4" end="4"/>
                                            </p:txEl>
                                          </p:spTgt>
                                        </p:tgtEl>
                                        <p:attrNameLst>
                                          <p:attrName>style.visibility</p:attrName>
                                        </p:attrNameLst>
                                      </p:cBhvr>
                                      <p:to>
                                        <p:strVal val="visible"/>
                                      </p:to>
                                    </p:set>
                                    <p:animEffect transition="in" filter="blinds(horizontal)">
                                      <p:cBhvr>
                                        <p:cTn id="30" dur="500"/>
                                        <p:tgtEl>
                                          <p:spTgt spid="11110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4" grpId="0" animBg="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50" name="Group 2"/>
          <p:cNvGrpSpPr/>
          <p:nvPr/>
        </p:nvGrpSpPr>
        <p:grpSpPr bwMode="auto">
          <a:xfrm>
            <a:off x="1065213" y="1065213"/>
            <a:ext cx="7013575" cy="3887787"/>
            <a:chOff x="671" y="671"/>
            <a:chExt cx="4418" cy="2449"/>
          </a:xfrm>
        </p:grpSpPr>
        <p:sp>
          <p:nvSpPr>
            <p:cNvPr id="206854" name="Rectangle 3"/>
            <p:cNvSpPr>
              <a:spLocks noChangeArrowheads="1"/>
            </p:cNvSpPr>
            <p:nvPr/>
          </p:nvSpPr>
          <p:spPr bwMode="auto">
            <a:xfrm>
              <a:off x="671" y="1007"/>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0</a:t>
              </a:r>
              <a:endParaRPr lang="en-US" altLang="zh-CN" sz="2400" b="1">
                <a:latin typeface="Tahoma" panose="020B0604030504040204" pitchFamily="34" charset="0"/>
              </a:endParaRPr>
            </a:p>
          </p:txBody>
        </p:sp>
        <p:sp>
          <p:nvSpPr>
            <p:cNvPr id="206855" name="Line 4"/>
            <p:cNvSpPr>
              <a:spLocks noChangeShapeType="1"/>
            </p:cNvSpPr>
            <p:nvPr/>
          </p:nvSpPr>
          <p:spPr bwMode="auto">
            <a:xfrm flipV="1">
              <a:off x="2112" y="864"/>
              <a:ext cx="1536" cy="33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56" name="Rectangle 5"/>
            <p:cNvSpPr>
              <a:spLocks noChangeArrowheads="1"/>
            </p:cNvSpPr>
            <p:nvPr/>
          </p:nvSpPr>
          <p:spPr bwMode="auto">
            <a:xfrm>
              <a:off x="864" y="2544"/>
              <a:ext cx="10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Cache</a:t>
              </a:r>
              <a:endParaRPr lang="en-US" altLang="zh-CN" sz="2400" b="1">
                <a:latin typeface="Tahoma" panose="020B0604030504040204" pitchFamily="34" charset="0"/>
              </a:endParaRPr>
            </a:p>
          </p:txBody>
        </p:sp>
        <p:sp>
          <p:nvSpPr>
            <p:cNvPr id="206857" name="Rectangle 6"/>
            <p:cNvSpPr>
              <a:spLocks noChangeArrowheads="1"/>
            </p:cNvSpPr>
            <p:nvPr/>
          </p:nvSpPr>
          <p:spPr bwMode="auto">
            <a:xfrm>
              <a:off x="671" y="1343"/>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1</a:t>
              </a:r>
              <a:endParaRPr lang="en-US" altLang="zh-CN" sz="2400" b="1">
                <a:latin typeface="Tahoma" panose="020B0604030504040204" pitchFamily="34" charset="0"/>
              </a:endParaRPr>
            </a:p>
          </p:txBody>
        </p:sp>
        <p:sp>
          <p:nvSpPr>
            <p:cNvPr id="206858" name="Rectangle 7"/>
            <p:cNvSpPr>
              <a:spLocks noChangeArrowheads="1"/>
            </p:cNvSpPr>
            <p:nvPr/>
          </p:nvSpPr>
          <p:spPr bwMode="auto">
            <a:xfrm>
              <a:off x="671" y="1679"/>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206859" name="Rectangle 8"/>
            <p:cNvSpPr>
              <a:spLocks noChangeArrowheads="1"/>
            </p:cNvSpPr>
            <p:nvPr/>
          </p:nvSpPr>
          <p:spPr bwMode="auto">
            <a:xfrm>
              <a:off x="671" y="2015"/>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C</a:t>
              </a:r>
              <a:r>
                <a:rPr lang="en-US" altLang="zh-CN" sz="2400" b="1" baseline="-25000">
                  <a:latin typeface="Tahoma" panose="020B0604030504040204" pitchFamily="34" charset="0"/>
                </a:rPr>
                <a:t>b</a:t>
              </a:r>
              <a:r>
                <a:rPr lang="en-US" altLang="zh-CN" sz="2400" b="1">
                  <a:latin typeface="Tahoma" panose="020B0604030504040204" pitchFamily="34" charset="0"/>
                </a:rPr>
                <a:t>-1</a:t>
              </a:r>
              <a:endParaRPr lang="en-US" altLang="zh-CN" sz="2400" b="1">
                <a:latin typeface="Tahoma" panose="020B0604030504040204" pitchFamily="34" charset="0"/>
              </a:endParaRPr>
            </a:p>
          </p:txBody>
        </p:sp>
        <p:sp>
          <p:nvSpPr>
            <p:cNvPr id="206860" name="Rectangle 9"/>
            <p:cNvSpPr>
              <a:spLocks noChangeArrowheads="1"/>
            </p:cNvSpPr>
            <p:nvPr/>
          </p:nvSpPr>
          <p:spPr bwMode="auto">
            <a:xfrm>
              <a:off x="3647" y="671"/>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0</a:t>
              </a:r>
              <a:endParaRPr lang="en-US" altLang="zh-CN" sz="2400" b="1">
                <a:latin typeface="Tahoma" panose="020B0604030504040204" pitchFamily="34" charset="0"/>
              </a:endParaRPr>
            </a:p>
          </p:txBody>
        </p:sp>
        <p:sp>
          <p:nvSpPr>
            <p:cNvPr id="206861" name="Rectangle 10"/>
            <p:cNvSpPr>
              <a:spLocks noChangeArrowheads="1"/>
            </p:cNvSpPr>
            <p:nvPr/>
          </p:nvSpPr>
          <p:spPr bwMode="auto">
            <a:xfrm>
              <a:off x="3647" y="1007"/>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1</a:t>
              </a:r>
              <a:endParaRPr lang="en-US" altLang="zh-CN" sz="2400" b="1">
                <a:latin typeface="Tahoma" panose="020B0604030504040204" pitchFamily="34" charset="0"/>
              </a:endParaRPr>
            </a:p>
          </p:txBody>
        </p:sp>
        <p:sp>
          <p:nvSpPr>
            <p:cNvPr id="206862" name="Rectangle 11"/>
            <p:cNvSpPr>
              <a:spLocks noChangeArrowheads="1"/>
            </p:cNvSpPr>
            <p:nvPr/>
          </p:nvSpPr>
          <p:spPr bwMode="auto">
            <a:xfrm>
              <a:off x="3647" y="1343"/>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206863" name="Rectangle 12"/>
            <p:cNvSpPr>
              <a:spLocks noChangeArrowheads="1"/>
            </p:cNvSpPr>
            <p:nvPr/>
          </p:nvSpPr>
          <p:spPr bwMode="auto">
            <a:xfrm>
              <a:off x="3647" y="1679"/>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i</a:t>
              </a:r>
              <a:endParaRPr lang="en-US" altLang="zh-CN" sz="2400" b="1">
                <a:latin typeface="Tahoma" panose="020B0604030504040204" pitchFamily="34" charset="0"/>
              </a:endParaRPr>
            </a:p>
          </p:txBody>
        </p:sp>
        <p:sp>
          <p:nvSpPr>
            <p:cNvPr id="206864" name="Rectangle 13"/>
            <p:cNvSpPr>
              <a:spLocks noChangeArrowheads="1"/>
            </p:cNvSpPr>
            <p:nvPr/>
          </p:nvSpPr>
          <p:spPr bwMode="auto">
            <a:xfrm>
              <a:off x="3647" y="2015"/>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206865" name="Rectangle 14"/>
            <p:cNvSpPr>
              <a:spLocks noChangeArrowheads="1"/>
            </p:cNvSpPr>
            <p:nvPr/>
          </p:nvSpPr>
          <p:spPr bwMode="auto">
            <a:xfrm>
              <a:off x="3647" y="2351"/>
              <a:ext cx="144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a:t>
              </a:r>
              <a:r>
                <a:rPr lang="en-US" altLang="zh-CN" sz="2400" b="1">
                  <a:latin typeface="Tahoma" panose="020B0604030504040204" pitchFamily="34" charset="0"/>
                </a:rPr>
                <a:t>M</a:t>
              </a:r>
              <a:r>
                <a:rPr lang="en-US" altLang="zh-CN" sz="2400" b="1" baseline="-25000">
                  <a:latin typeface="Tahoma" panose="020B0604030504040204" pitchFamily="34" charset="0"/>
                </a:rPr>
                <a:t>b</a:t>
              </a:r>
              <a:r>
                <a:rPr lang="en-US" altLang="zh-CN" sz="2400" b="1">
                  <a:latin typeface="Tahoma" panose="020B0604030504040204" pitchFamily="34" charset="0"/>
                </a:rPr>
                <a:t>-1</a:t>
              </a:r>
              <a:endParaRPr lang="en-US" altLang="zh-CN" sz="2400" b="1">
                <a:latin typeface="Tahoma" panose="020B0604030504040204" pitchFamily="34" charset="0"/>
              </a:endParaRPr>
            </a:p>
          </p:txBody>
        </p:sp>
        <p:sp>
          <p:nvSpPr>
            <p:cNvPr id="206866" name="Line 15"/>
            <p:cNvSpPr>
              <a:spLocks noChangeShapeType="1"/>
            </p:cNvSpPr>
            <p:nvPr/>
          </p:nvSpPr>
          <p:spPr bwMode="auto">
            <a:xfrm>
              <a:off x="2112" y="1200"/>
              <a:ext cx="1536"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7" name="Line 16"/>
            <p:cNvSpPr>
              <a:spLocks noChangeShapeType="1"/>
            </p:cNvSpPr>
            <p:nvPr/>
          </p:nvSpPr>
          <p:spPr bwMode="auto">
            <a:xfrm>
              <a:off x="2112" y="1200"/>
              <a:ext cx="1536" cy="67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8" name="Line 17"/>
            <p:cNvSpPr>
              <a:spLocks noChangeShapeType="1"/>
            </p:cNvSpPr>
            <p:nvPr/>
          </p:nvSpPr>
          <p:spPr bwMode="auto">
            <a:xfrm>
              <a:off x="2112" y="1200"/>
              <a:ext cx="1536" cy="1344"/>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9" name="Line 18"/>
            <p:cNvSpPr>
              <a:spLocks noChangeShapeType="1"/>
            </p:cNvSpPr>
            <p:nvPr/>
          </p:nvSpPr>
          <p:spPr bwMode="auto">
            <a:xfrm flipV="1">
              <a:off x="2112" y="1200"/>
              <a:ext cx="1536" cy="33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0" name="Line 19"/>
            <p:cNvSpPr>
              <a:spLocks noChangeShapeType="1"/>
            </p:cNvSpPr>
            <p:nvPr/>
          </p:nvSpPr>
          <p:spPr bwMode="auto">
            <a:xfrm flipV="1">
              <a:off x="2112" y="864"/>
              <a:ext cx="1536" cy="67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1" name="Line 20"/>
            <p:cNvSpPr>
              <a:spLocks noChangeShapeType="1"/>
            </p:cNvSpPr>
            <p:nvPr/>
          </p:nvSpPr>
          <p:spPr bwMode="auto">
            <a:xfrm>
              <a:off x="2112" y="1536"/>
              <a:ext cx="1536" cy="33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2" name="Line 21"/>
            <p:cNvSpPr>
              <a:spLocks noChangeShapeType="1"/>
            </p:cNvSpPr>
            <p:nvPr/>
          </p:nvSpPr>
          <p:spPr bwMode="auto">
            <a:xfrm>
              <a:off x="2112" y="1536"/>
              <a:ext cx="1536" cy="100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3" name="Line 22"/>
            <p:cNvSpPr>
              <a:spLocks noChangeShapeType="1"/>
            </p:cNvSpPr>
            <p:nvPr/>
          </p:nvSpPr>
          <p:spPr bwMode="auto">
            <a:xfrm flipV="1">
              <a:off x="2112" y="864"/>
              <a:ext cx="1536" cy="1344"/>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4" name="Line 23"/>
            <p:cNvSpPr>
              <a:spLocks noChangeShapeType="1"/>
            </p:cNvSpPr>
            <p:nvPr/>
          </p:nvSpPr>
          <p:spPr bwMode="auto">
            <a:xfrm flipV="1">
              <a:off x="2112" y="1200"/>
              <a:ext cx="1536" cy="100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5" name="Line 24"/>
            <p:cNvSpPr>
              <a:spLocks noChangeShapeType="1"/>
            </p:cNvSpPr>
            <p:nvPr/>
          </p:nvSpPr>
          <p:spPr bwMode="auto">
            <a:xfrm flipV="1">
              <a:off x="2112" y="1872"/>
              <a:ext cx="1536" cy="33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6" name="Line 25"/>
            <p:cNvSpPr>
              <a:spLocks noChangeShapeType="1"/>
            </p:cNvSpPr>
            <p:nvPr/>
          </p:nvSpPr>
          <p:spPr bwMode="auto">
            <a:xfrm>
              <a:off x="2112" y="2208"/>
              <a:ext cx="1536" cy="336"/>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7" name="Rectangle 26"/>
            <p:cNvSpPr>
              <a:spLocks noChangeArrowheads="1"/>
            </p:cNvSpPr>
            <p:nvPr/>
          </p:nvSpPr>
          <p:spPr bwMode="auto">
            <a:xfrm>
              <a:off x="3792" y="2880"/>
              <a:ext cx="129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800" b="1">
                  <a:latin typeface="Tahoma" panose="020B0604030504040204" pitchFamily="34" charset="0"/>
                </a:rPr>
                <a:t>主存储器</a:t>
              </a:r>
              <a:endParaRPr lang="zh-CN" altLang="en-US" sz="2800" b="1">
                <a:latin typeface="Tahoma" panose="020B0604030504040204" pitchFamily="34" charset="0"/>
              </a:endParaRPr>
            </a:p>
          </p:txBody>
        </p:sp>
      </p:grpSp>
      <p:sp>
        <p:nvSpPr>
          <p:cNvPr id="206851" name="Rectangle 27"/>
          <p:cNvSpPr>
            <a:spLocks noChangeArrowheads="1"/>
          </p:cNvSpPr>
          <p:nvPr/>
        </p:nvSpPr>
        <p:spPr bwMode="auto">
          <a:xfrm>
            <a:off x="2286000" y="5481638"/>
            <a:ext cx="4949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800" b="1">
                <a:latin typeface="Tahoma" panose="020B0604030504040204" pitchFamily="34" charset="0"/>
              </a:rPr>
              <a:t>全相联映象方式</a:t>
            </a:r>
            <a:endParaRPr lang="zh-CN" altLang="en-US" sz="2800" b="1">
              <a:latin typeface="Tahoma" panose="020B0604030504040204" pitchFamily="34" charset="0"/>
            </a:endParaRPr>
          </a:p>
        </p:txBody>
      </p:sp>
      <p:sp>
        <p:nvSpPr>
          <p:cNvPr id="206853" name="矩形 4"/>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874" name="Group 2"/>
          <p:cNvGrpSpPr/>
          <p:nvPr/>
        </p:nvGrpSpPr>
        <p:grpSpPr bwMode="auto">
          <a:xfrm>
            <a:off x="330200" y="600075"/>
            <a:ext cx="7850188" cy="5716588"/>
            <a:chOff x="432" y="383"/>
            <a:chExt cx="4945" cy="3601"/>
          </a:xfrm>
        </p:grpSpPr>
        <p:sp>
          <p:nvSpPr>
            <p:cNvPr id="207877" name="Rectangle 3"/>
            <p:cNvSpPr>
              <a:spLocks noChangeArrowheads="1"/>
            </p:cNvSpPr>
            <p:nvPr/>
          </p:nvSpPr>
          <p:spPr bwMode="auto">
            <a:xfrm>
              <a:off x="4511" y="3311"/>
              <a:ext cx="866"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有效位</a:t>
              </a:r>
              <a:endParaRPr lang="zh-CN" altLang="en-US" sz="2400" b="1">
                <a:latin typeface="Tahoma" panose="020B0604030504040204" pitchFamily="34" charset="0"/>
              </a:endParaRPr>
            </a:p>
          </p:txBody>
        </p:sp>
        <p:sp>
          <p:nvSpPr>
            <p:cNvPr id="207878" name="Rectangle 4"/>
            <p:cNvSpPr>
              <a:spLocks noChangeArrowheads="1"/>
            </p:cNvSpPr>
            <p:nvPr/>
          </p:nvSpPr>
          <p:spPr bwMode="auto">
            <a:xfrm>
              <a:off x="1535" y="383"/>
              <a:ext cx="2546"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块号</a:t>
              </a: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79" name="Rectangle 5"/>
            <p:cNvSpPr>
              <a:spLocks noChangeArrowheads="1"/>
            </p:cNvSpPr>
            <p:nvPr/>
          </p:nvSpPr>
          <p:spPr bwMode="auto">
            <a:xfrm>
              <a:off x="4079" y="383"/>
              <a:ext cx="1298"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块内地址</a:t>
              </a:r>
              <a:r>
                <a:rPr lang="en-US" altLang="zh-CN" sz="2400" b="1">
                  <a:latin typeface="Tahoma" panose="020B0604030504040204" pitchFamily="34" charset="0"/>
                </a:rPr>
                <a:t>w </a:t>
              </a:r>
              <a:endParaRPr lang="en-US" altLang="zh-CN" sz="2400" b="1">
                <a:latin typeface="Tahoma" panose="020B0604030504040204" pitchFamily="34" charset="0"/>
              </a:endParaRPr>
            </a:p>
          </p:txBody>
        </p:sp>
        <p:sp>
          <p:nvSpPr>
            <p:cNvPr id="207880" name="Rectangle 6"/>
            <p:cNvSpPr>
              <a:spLocks noChangeArrowheads="1"/>
            </p:cNvSpPr>
            <p:nvPr/>
          </p:nvSpPr>
          <p:spPr bwMode="auto">
            <a:xfrm>
              <a:off x="4511" y="2975"/>
              <a:ext cx="866"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81" name="Rectangle 7"/>
            <p:cNvSpPr>
              <a:spLocks noChangeArrowheads="1"/>
            </p:cNvSpPr>
            <p:nvPr/>
          </p:nvSpPr>
          <p:spPr bwMode="auto">
            <a:xfrm>
              <a:off x="4511" y="2639"/>
              <a:ext cx="866"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82" name="Rectangle 8"/>
            <p:cNvSpPr>
              <a:spLocks noChangeArrowheads="1"/>
            </p:cNvSpPr>
            <p:nvPr/>
          </p:nvSpPr>
          <p:spPr bwMode="auto">
            <a:xfrm>
              <a:off x="4511" y="2303"/>
              <a:ext cx="866"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83" name="Rectangle 9"/>
            <p:cNvSpPr>
              <a:spLocks noChangeArrowheads="1"/>
            </p:cNvSpPr>
            <p:nvPr/>
          </p:nvSpPr>
          <p:spPr bwMode="auto">
            <a:xfrm>
              <a:off x="432" y="384"/>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主存地址</a:t>
              </a:r>
              <a:endParaRPr lang="zh-CN" altLang="en-US" sz="2400" b="1">
                <a:latin typeface="Tahoma" panose="020B0604030504040204" pitchFamily="34" charset="0"/>
              </a:endParaRPr>
            </a:p>
          </p:txBody>
        </p:sp>
        <p:sp>
          <p:nvSpPr>
            <p:cNvPr id="207884" name="Rectangle 10"/>
            <p:cNvSpPr>
              <a:spLocks noChangeArrowheads="1"/>
            </p:cNvSpPr>
            <p:nvPr/>
          </p:nvSpPr>
          <p:spPr bwMode="auto">
            <a:xfrm>
              <a:off x="1300" y="3648"/>
              <a:ext cx="396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目录表</a:t>
              </a:r>
              <a:r>
                <a:rPr lang="en-US" altLang="zh-CN" sz="2400" b="1">
                  <a:latin typeface="Tahoma" panose="020B0604030504040204" pitchFamily="34" charset="0"/>
                </a:rPr>
                <a:t>(</a:t>
              </a:r>
              <a:r>
                <a:rPr lang="zh-CN" altLang="en-US" sz="2400" b="1">
                  <a:latin typeface="Tahoma" panose="020B0604030504040204" pitchFamily="34" charset="0"/>
                </a:rPr>
                <a:t>由相联存储器组成，共</a:t>
              </a:r>
              <a:r>
                <a:rPr lang="en-US" altLang="zh-CN" sz="2400" b="1">
                  <a:latin typeface="Tahoma" panose="020B0604030504040204" pitchFamily="34" charset="0"/>
                </a:rPr>
                <a:t>Cb</a:t>
              </a:r>
              <a:r>
                <a:rPr lang="zh-CN" altLang="en-US" sz="2400" b="1">
                  <a:latin typeface="Tahoma" panose="020B0604030504040204" pitchFamily="34" charset="0"/>
                </a:rPr>
                <a:t>个字</a:t>
              </a:r>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207885" name="Rectangle 11"/>
            <p:cNvSpPr>
              <a:spLocks noChangeArrowheads="1"/>
            </p:cNvSpPr>
            <p:nvPr/>
          </p:nvSpPr>
          <p:spPr bwMode="auto">
            <a:xfrm>
              <a:off x="1151" y="3311"/>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主存块号</a:t>
              </a: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86" name="Rectangle 12"/>
            <p:cNvSpPr>
              <a:spLocks noChangeArrowheads="1"/>
            </p:cNvSpPr>
            <p:nvPr/>
          </p:nvSpPr>
          <p:spPr bwMode="auto">
            <a:xfrm>
              <a:off x="1151" y="2975"/>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87" name="Rectangle 13"/>
            <p:cNvSpPr>
              <a:spLocks noChangeArrowheads="1"/>
            </p:cNvSpPr>
            <p:nvPr/>
          </p:nvSpPr>
          <p:spPr bwMode="auto">
            <a:xfrm>
              <a:off x="1151" y="2639"/>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88" name="Rectangle 14"/>
            <p:cNvSpPr>
              <a:spLocks noChangeArrowheads="1"/>
            </p:cNvSpPr>
            <p:nvPr/>
          </p:nvSpPr>
          <p:spPr bwMode="auto">
            <a:xfrm>
              <a:off x="1151" y="2303"/>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89" name="Line 15"/>
            <p:cNvSpPr>
              <a:spLocks noChangeShapeType="1"/>
            </p:cNvSpPr>
            <p:nvPr/>
          </p:nvSpPr>
          <p:spPr bwMode="auto">
            <a:xfrm>
              <a:off x="4704" y="720"/>
              <a:ext cx="0" cy="288"/>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7890" name="Line 16"/>
            <p:cNvSpPr>
              <a:spLocks noChangeShapeType="1"/>
            </p:cNvSpPr>
            <p:nvPr/>
          </p:nvSpPr>
          <p:spPr bwMode="auto">
            <a:xfrm>
              <a:off x="1728" y="720"/>
              <a:ext cx="0" cy="1584"/>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7891" name="Line 17"/>
            <p:cNvSpPr>
              <a:spLocks noChangeShapeType="1"/>
            </p:cNvSpPr>
            <p:nvPr/>
          </p:nvSpPr>
          <p:spPr bwMode="auto">
            <a:xfrm flipV="1">
              <a:off x="3600" y="1344"/>
              <a:ext cx="0" cy="1488"/>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7892" name="Rectangle 18"/>
            <p:cNvSpPr>
              <a:spLocks noChangeArrowheads="1"/>
            </p:cNvSpPr>
            <p:nvPr/>
          </p:nvSpPr>
          <p:spPr bwMode="auto">
            <a:xfrm>
              <a:off x="2399" y="1007"/>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块号</a:t>
              </a: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93" name="Rectangle 19"/>
            <p:cNvSpPr>
              <a:spLocks noChangeArrowheads="1"/>
            </p:cNvSpPr>
            <p:nvPr/>
          </p:nvSpPr>
          <p:spPr bwMode="auto">
            <a:xfrm>
              <a:off x="4079" y="1007"/>
              <a:ext cx="1298"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块内地址</a:t>
              </a:r>
              <a:r>
                <a:rPr lang="en-US" altLang="zh-CN" sz="2400" b="1">
                  <a:latin typeface="Tahoma" panose="020B0604030504040204" pitchFamily="34" charset="0"/>
                </a:rPr>
                <a:t>w</a:t>
              </a:r>
              <a:endParaRPr lang="en-US" altLang="zh-CN" sz="2400" b="1">
                <a:latin typeface="Tahoma" panose="020B0604030504040204" pitchFamily="34" charset="0"/>
              </a:endParaRPr>
            </a:p>
          </p:txBody>
        </p:sp>
        <p:sp>
          <p:nvSpPr>
            <p:cNvPr id="207894" name="Rectangle 20"/>
            <p:cNvSpPr>
              <a:spLocks noChangeArrowheads="1"/>
            </p:cNvSpPr>
            <p:nvPr/>
          </p:nvSpPr>
          <p:spPr bwMode="auto">
            <a:xfrm>
              <a:off x="2831" y="3311"/>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Cache</a:t>
              </a:r>
              <a:r>
                <a:rPr lang="zh-CN" altLang="en-US" sz="2400" b="1">
                  <a:latin typeface="Tahoma" panose="020B0604030504040204" pitchFamily="34" charset="0"/>
                </a:rPr>
                <a:t>块号</a:t>
              </a: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95" name="Rectangle 21"/>
            <p:cNvSpPr>
              <a:spLocks noChangeArrowheads="1"/>
            </p:cNvSpPr>
            <p:nvPr/>
          </p:nvSpPr>
          <p:spPr bwMode="auto">
            <a:xfrm>
              <a:off x="2831" y="2975"/>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96" name="Rectangle 22"/>
            <p:cNvSpPr>
              <a:spLocks noChangeArrowheads="1"/>
            </p:cNvSpPr>
            <p:nvPr/>
          </p:nvSpPr>
          <p:spPr bwMode="auto">
            <a:xfrm>
              <a:off x="2831" y="2639"/>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b</a:t>
              </a:r>
              <a:endParaRPr lang="en-US" altLang="zh-CN" sz="2400" b="1">
                <a:latin typeface="Tahoma" panose="020B0604030504040204" pitchFamily="34" charset="0"/>
              </a:endParaRPr>
            </a:p>
          </p:txBody>
        </p:sp>
        <p:sp>
          <p:nvSpPr>
            <p:cNvPr id="207897" name="Rectangle 23"/>
            <p:cNvSpPr>
              <a:spLocks noChangeArrowheads="1"/>
            </p:cNvSpPr>
            <p:nvPr/>
          </p:nvSpPr>
          <p:spPr bwMode="auto">
            <a:xfrm>
              <a:off x="2831" y="2303"/>
              <a:ext cx="1682" cy="338"/>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zh-CN" sz="2400" b="1">
                <a:latin typeface="Tahoma" panose="020B0604030504040204" pitchFamily="34" charset="0"/>
              </a:endParaRPr>
            </a:p>
          </p:txBody>
        </p:sp>
        <p:sp>
          <p:nvSpPr>
            <p:cNvPr id="207898" name="Line 24"/>
            <p:cNvSpPr>
              <a:spLocks noChangeShapeType="1"/>
            </p:cNvSpPr>
            <p:nvPr/>
          </p:nvSpPr>
          <p:spPr bwMode="auto">
            <a:xfrm>
              <a:off x="1728" y="1968"/>
              <a:ext cx="1872"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7899" name="Rectangle 25"/>
            <p:cNvSpPr>
              <a:spLocks noChangeArrowheads="1"/>
            </p:cNvSpPr>
            <p:nvPr/>
          </p:nvSpPr>
          <p:spPr bwMode="auto">
            <a:xfrm>
              <a:off x="624" y="1776"/>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相联比较</a:t>
              </a:r>
              <a:endParaRPr lang="zh-CN" altLang="en-US" sz="2400" b="1">
                <a:latin typeface="Tahoma" panose="020B0604030504040204" pitchFamily="34" charset="0"/>
              </a:endParaRPr>
            </a:p>
          </p:txBody>
        </p:sp>
        <p:sp>
          <p:nvSpPr>
            <p:cNvPr id="207900" name="Rectangle 26"/>
            <p:cNvSpPr>
              <a:spLocks noChangeArrowheads="1"/>
            </p:cNvSpPr>
            <p:nvPr/>
          </p:nvSpPr>
          <p:spPr bwMode="auto">
            <a:xfrm>
              <a:off x="2976" y="1488"/>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b="1">
                  <a:latin typeface="Tahoma" panose="020B0604030504040204" pitchFamily="34" charset="0"/>
                </a:rPr>
                <a:t>命中</a:t>
              </a:r>
              <a:endParaRPr lang="zh-CN" altLang="en-US" sz="2400" b="1">
                <a:latin typeface="Tahoma" panose="020B0604030504040204" pitchFamily="34" charset="0"/>
              </a:endParaRPr>
            </a:p>
          </p:txBody>
        </p:sp>
        <p:sp>
          <p:nvSpPr>
            <p:cNvPr id="207901" name="Rectangle 27"/>
            <p:cNvSpPr>
              <a:spLocks noChangeArrowheads="1"/>
            </p:cNvSpPr>
            <p:nvPr/>
          </p:nvSpPr>
          <p:spPr bwMode="auto">
            <a:xfrm>
              <a:off x="4128" y="1344"/>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438" tIns="36513" rIns="71438" bIns="3651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400" b="1">
                  <a:latin typeface="Tahoma" panose="020B0604030504040204" pitchFamily="34" charset="0"/>
                </a:rPr>
                <a:t>Cache</a:t>
              </a:r>
              <a:r>
                <a:rPr lang="zh-CN" altLang="en-US" sz="2400" b="1">
                  <a:latin typeface="Tahoma" panose="020B0604030504040204" pitchFamily="34" charset="0"/>
                </a:rPr>
                <a:t>地址</a:t>
              </a:r>
              <a:endParaRPr lang="zh-CN" altLang="en-US" sz="2400" b="1">
                <a:latin typeface="Tahoma" panose="020B0604030504040204" pitchFamily="34" charset="0"/>
              </a:endParaRPr>
            </a:p>
          </p:txBody>
        </p:sp>
      </p:grpSp>
      <p:sp>
        <p:nvSpPr>
          <p:cNvPr id="207876" name="矩形 4"/>
          <p:cNvSpPr>
            <a:spLocks noChangeArrowheads="1"/>
          </p:cNvSpPr>
          <p:nvPr/>
        </p:nvSpPr>
        <p:spPr bwMode="auto">
          <a:xfrm>
            <a:off x="8135938" y="-15875"/>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文本框 121857"/>
          <p:cNvSpPr txBox="1"/>
          <p:nvPr/>
        </p:nvSpPr>
        <p:spPr>
          <a:xfrm>
            <a:off x="685800" y="914400"/>
            <a:ext cx="7543800" cy="1530350"/>
          </a:xfrm>
          <a:prstGeom prst="rect">
            <a:avLst/>
          </a:prstGeom>
          <a:noFill/>
          <a:ln w="9525">
            <a:noFill/>
          </a:ln>
        </p:spPr>
        <p:txBody>
          <a:bodyPr anchor="t">
            <a:spAutoFit/>
          </a:bodyPr>
          <a:p>
            <a:pPr marL="342900" indent="-342900">
              <a:spcBef>
                <a:spcPct val="20000"/>
              </a:spcBef>
            </a:pPr>
            <a:r>
              <a:rPr lang="zh-CN" altLang="en-US" sz="2800" b="1" dirty="0">
                <a:latin typeface="Arial" panose="020B0604020202020204" pitchFamily="34" charset="0"/>
                <a:ea typeface="宋体" panose="02010600030101010101" pitchFamily="2" charset="-122"/>
              </a:rPr>
              <a:t>① 主存共有2</a:t>
            </a:r>
            <a:r>
              <a:rPr lang="zh-CN" altLang="en-US" sz="2800" b="1" baseline="30000" dirty="0">
                <a:latin typeface="Arial" panose="020B0604020202020204" pitchFamily="34" charset="0"/>
                <a:ea typeface="宋体" panose="02010600030101010101" pitchFamily="2" charset="-122"/>
              </a:rPr>
              <a:t>m</a:t>
            </a:r>
            <a:r>
              <a:rPr lang="zh-CN" altLang="en-US" sz="2800" b="1" dirty="0">
                <a:latin typeface="Arial" panose="020B0604020202020204" pitchFamily="34" charset="0"/>
                <a:ea typeface="宋体" panose="02010600030101010101" pitchFamily="2" charset="-122"/>
              </a:rPr>
              <a:t>个块，此2</a:t>
            </a:r>
            <a:r>
              <a:rPr lang="zh-CN" altLang="en-US" sz="2800" b="1" baseline="30000" dirty="0">
                <a:latin typeface="Arial" panose="020B0604020202020204" pitchFamily="34" charset="0"/>
                <a:ea typeface="宋体" panose="02010600030101010101" pitchFamily="2" charset="-122"/>
              </a:rPr>
              <a:t>m</a:t>
            </a:r>
            <a:r>
              <a:rPr lang="zh-CN" altLang="en-US" sz="2800" b="1" dirty="0">
                <a:latin typeface="Arial" panose="020B0604020202020204" pitchFamily="34" charset="0"/>
                <a:ea typeface="宋体" panose="02010600030101010101" pitchFamily="2" charset="-122"/>
              </a:rPr>
              <a:t>个块均可以映射到Cache中的任一块。</a:t>
            </a:r>
            <a:endParaRPr lang="zh-CN" altLang="en-US" sz="2800" b="1" dirty="0">
              <a:latin typeface="Arial" panose="020B0604020202020204" pitchFamily="34" charset="0"/>
              <a:ea typeface="宋体" panose="02010600030101010101" pitchFamily="2" charset="-122"/>
            </a:endParaRPr>
          </a:p>
          <a:p>
            <a:pPr marL="342900" indent="-342900">
              <a:spcBef>
                <a:spcPct val="20000"/>
              </a:spcBef>
            </a:pPr>
            <a:r>
              <a:rPr lang="zh-CN" altLang="en-US" sz="2800" b="1" dirty="0">
                <a:latin typeface="Arial" panose="020B0604020202020204" pitchFamily="34" charset="0"/>
                <a:ea typeface="宋体" panose="02010600030101010101" pitchFamily="2" charset="-122"/>
              </a:rPr>
              <a:t>故     Cache “标记”位应为</a:t>
            </a:r>
            <a:r>
              <a:rPr lang="zh-CN" altLang="en-US" sz="3200" b="1" dirty="0">
                <a:latin typeface="Arial" panose="020B0604020202020204" pitchFamily="34" charset="0"/>
                <a:ea typeface="宋体" panose="02010600030101010101" pitchFamily="2" charset="-122"/>
              </a:rPr>
              <a:t>m</a:t>
            </a:r>
            <a:r>
              <a:rPr lang="zh-CN" altLang="en-US" sz="2800" b="1" dirty="0">
                <a:latin typeface="Arial" panose="020B0604020202020204" pitchFamily="34" charset="0"/>
                <a:ea typeface="宋体" panose="02010600030101010101" pitchFamily="2" charset="-122"/>
              </a:rPr>
              <a:t>位；</a:t>
            </a:r>
            <a:endParaRPr lang="zh-CN" altLang="en-US" sz="2800" b="1" dirty="0">
              <a:latin typeface="Arial" panose="020B0604020202020204" pitchFamily="34" charset="0"/>
              <a:ea typeface="宋体" panose="02010600030101010101" pitchFamily="2" charset="-122"/>
            </a:endParaRPr>
          </a:p>
        </p:txBody>
      </p:sp>
      <p:sp>
        <p:nvSpPr>
          <p:cNvPr id="121859" name="文本框 121858"/>
          <p:cNvSpPr txBox="1"/>
          <p:nvPr/>
        </p:nvSpPr>
        <p:spPr>
          <a:xfrm>
            <a:off x="762000" y="2798763"/>
            <a:ext cx="8001000" cy="944562"/>
          </a:xfrm>
          <a:prstGeom prst="rect">
            <a:avLst/>
          </a:prstGeom>
          <a:noFill/>
          <a:ln w="9525">
            <a:noFill/>
          </a:ln>
        </p:spPr>
        <p:txBody>
          <a:bodyPr anchor="t">
            <a:spAutoFit/>
          </a:bodyPr>
          <a:p>
            <a:pPr marL="342900" indent="-342900">
              <a:spcBef>
                <a:spcPct val="20000"/>
              </a:spcBef>
            </a:pPr>
            <a:r>
              <a:rPr lang="en-US" altLang="zh-CN" sz="2800" b="1">
                <a:latin typeface="Arial" panose="020B0604020202020204" pitchFamily="34" charset="0"/>
                <a:ea typeface="宋体" panose="02010600030101010101" pitchFamily="2" charset="-122"/>
              </a:rPr>
              <a:t>② </a:t>
            </a:r>
            <a:r>
              <a:rPr lang="zh-CN" altLang="en-US" sz="2800" b="1">
                <a:latin typeface="Arial" panose="020B0604020202020204" pitchFamily="34" charset="0"/>
                <a:ea typeface="宋体" panose="02010600030101010101" pitchFamily="2" charset="-122"/>
              </a:rPr>
              <a:t>标记位为：</a:t>
            </a:r>
            <a:r>
              <a:rPr lang="en-US" altLang="zh-CN" sz="2800" b="1">
                <a:latin typeface="Arial" panose="020B0604020202020204" pitchFamily="34" charset="0"/>
                <a:ea typeface="宋体" panose="02010600030101010101" pitchFamily="2" charset="-122"/>
              </a:rPr>
              <a:t>m = t + c</a:t>
            </a:r>
            <a:r>
              <a:rPr lang="zh-CN" altLang="en-US" sz="2800" b="1">
                <a:latin typeface="Arial" panose="020B0604020202020204" pitchFamily="34" charset="0"/>
                <a:ea typeface="宋体" panose="02010600030101010101" pitchFamily="2" charset="-122"/>
              </a:rPr>
              <a:t>位，访问</a:t>
            </a:r>
            <a:r>
              <a:rPr lang="en-US" altLang="zh-CN" sz="2800" b="1">
                <a:latin typeface="Arial" panose="020B0604020202020204" pitchFamily="34" charset="0"/>
                <a:ea typeface="宋体" panose="02010600030101010101" pitchFamily="2" charset="-122"/>
              </a:rPr>
              <a:t>Cache</a:t>
            </a:r>
            <a:r>
              <a:rPr lang="zh-CN" altLang="en-US" sz="2800" b="1">
                <a:latin typeface="Arial" panose="020B0604020202020204" pitchFamily="34" charset="0"/>
                <a:ea typeface="宋体" panose="02010600030101010101" pitchFamily="2" charset="-122"/>
              </a:rPr>
              <a:t>时需与全部</a:t>
            </a:r>
            <a:r>
              <a:rPr lang="en-US" altLang="zh-CN" sz="2800" b="1">
                <a:latin typeface="Arial" panose="020B0604020202020204" pitchFamily="34" charset="0"/>
                <a:ea typeface="宋体" panose="02010600030101010101" pitchFamily="2" charset="-122"/>
              </a:rPr>
              <a:t>Cache</a:t>
            </a:r>
            <a:r>
              <a:rPr lang="zh-CN" altLang="en-US" sz="2800" b="1">
                <a:latin typeface="Arial" panose="020B0604020202020204" pitchFamily="34" charset="0"/>
                <a:ea typeface="宋体" panose="02010600030101010101" pitchFamily="2" charset="-122"/>
              </a:rPr>
              <a:t>块的标记进行</a:t>
            </a:r>
            <a:r>
              <a:rPr lang="zh-CN" altLang="en-US" sz="2800" b="1">
                <a:solidFill>
                  <a:srgbClr val="FF0000"/>
                </a:solidFill>
                <a:latin typeface="Arial" panose="020B0604020202020204" pitchFamily="34" charset="0"/>
                <a:ea typeface="宋体" panose="02010600030101010101" pitchFamily="2" charset="-122"/>
              </a:rPr>
              <a:t>比较</a:t>
            </a:r>
            <a:r>
              <a:rPr lang="zh-CN" altLang="en-US" sz="2800" b="1">
                <a:latin typeface="Arial" panose="020B0604020202020204" pitchFamily="34" charset="0"/>
                <a:ea typeface="宋体" panose="02010600030101010101" pitchFamily="2" charset="-122"/>
              </a:rPr>
              <a:t>，查找时间长。 </a:t>
            </a:r>
            <a:endParaRPr lang="zh-CN" altLang="en-US" sz="2800" b="1">
              <a:latin typeface="Arial" panose="020B0604020202020204" pitchFamily="34" charset="0"/>
              <a:ea typeface="宋体" panose="02010600030101010101" pitchFamily="2" charset="-122"/>
            </a:endParaRPr>
          </a:p>
        </p:txBody>
      </p:sp>
      <p:sp>
        <p:nvSpPr>
          <p:cNvPr id="121860" name="文本框 121859"/>
          <p:cNvSpPr txBox="1"/>
          <p:nvPr/>
        </p:nvSpPr>
        <p:spPr>
          <a:xfrm>
            <a:off x="1295400" y="4495800"/>
            <a:ext cx="6781800" cy="457200"/>
          </a:xfrm>
          <a:prstGeom prst="rect">
            <a:avLst/>
          </a:prstGeom>
          <a:noFill/>
          <a:ln w="9525">
            <a:noFill/>
          </a:ln>
        </p:spPr>
        <p:txBody>
          <a:bodyPr anchor="t">
            <a:spAutoFit/>
          </a:bodyPr>
          <a:p>
            <a:pPr marL="342900" indent="-342900">
              <a:spcBef>
                <a:spcPct val="20000"/>
              </a:spcBef>
            </a:pPr>
            <a:r>
              <a:rPr lang="zh-CN" altLang="en-US" sz="2400" b="1">
                <a:latin typeface="Arial" panose="020B0604020202020204" pitchFamily="34" charset="0"/>
                <a:ea typeface="宋体" panose="02010600030101010101" pitchFamily="2" charset="-122"/>
              </a:rPr>
              <a:t>优点：更灵活</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利用率高</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命中率高。</a:t>
            </a:r>
            <a:endParaRPr lang="zh-CN" altLang="en-US" sz="2400" b="1">
              <a:latin typeface="Arial" panose="020B0604020202020204" pitchFamily="34" charset="0"/>
              <a:ea typeface="宋体" panose="02010600030101010101" pitchFamily="2" charset="-122"/>
            </a:endParaRPr>
          </a:p>
        </p:txBody>
      </p:sp>
      <p:sp>
        <p:nvSpPr>
          <p:cNvPr id="121861" name="文本框 121860"/>
          <p:cNvSpPr txBox="1"/>
          <p:nvPr/>
        </p:nvSpPr>
        <p:spPr>
          <a:xfrm>
            <a:off x="304800" y="4495800"/>
            <a:ext cx="893763" cy="457200"/>
          </a:xfrm>
          <a:prstGeom prst="rect">
            <a:avLst/>
          </a:prstGeom>
          <a:noFill/>
          <a:ln w="9525">
            <a:noFill/>
          </a:ln>
        </p:spPr>
        <p:txBody>
          <a:bodyPr wrap="none" anchor="t">
            <a:spAutoFit/>
          </a:bodyPr>
          <a:p>
            <a:pPr marL="342900" indent="-342900">
              <a:spcBef>
                <a:spcPct val="20000"/>
              </a:spcBef>
            </a:pPr>
            <a:r>
              <a:rPr lang="zh-CN" altLang="en-US" sz="2400" b="1">
                <a:latin typeface="Arial" panose="020B0604020202020204" pitchFamily="34" charset="0"/>
                <a:ea typeface="宋体" panose="02010600030101010101" pitchFamily="2" charset="-122"/>
              </a:rPr>
              <a:t>特点</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
        <p:nvSpPr>
          <p:cNvPr id="121862" name="文本框 121861"/>
          <p:cNvSpPr txBox="1"/>
          <p:nvPr/>
        </p:nvSpPr>
        <p:spPr>
          <a:xfrm>
            <a:off x="1339850" y="5054600"/>
            <a:ext cx="6888163" cy="457200"/>
          </a:xfrm>
          <a:prstGeom prst="rect">
            <a:avLst/>
          </a:prstGeom>
          <a:noFill/>
          <a:ln w="9525">
            <a:noFill/>
          </a:ln>
        </p:spPr>
        <p:txBody>
          <a:bodyPr wrap="none" anchor="t">
            <a:spAutoFit/>
          </a:bodyPr>
          <a:p>
            <a:pPr marL="342900" indent="-342900">
              <a:spcBef>
                <a:spcPct val="20000"/>
              </a:spcBef>
            </a:pPr>
            <a:r>
              <a:rPr lang="zh-CN" altLang="en-US" sz="2400" b="1">
                <a:latin typeface="Arial" panose="020B0604020202020204" pitchFamily="34" charset="0"/>
                <a:ea typeface="宋体" panose="02010600030101010101" pitchFamily="2" charset="-122"/>
              </a:rPr>
              <a:t>缺点：硬件电路复杂，成本高，实际中较少使用。</a:t>
            </a:r>
            <a:endParaRPr lang="zh-CN" altLang="en-US" sz="24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dissolve">
                                      <p:cBhvr>
                                        <p:cTn id="7" dur="10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dissolve">
                                      <p:cBhvr>
                                        <p:cTn id="12" dur="1000"/>
                                        <p:tgtEl>
                                          <p:spTgt spid="121859"/>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21861"/>
                                        </p:tgtEl>
                                        <p:attrNameLst>
                                          <p:attrName>style.visibility</p:attrName>
                                        </p:attrNameLst>
                                      </p:cBhvr>
                                      <p:to>
                                        <p:strVal val="visible"/>
                                      </p:to>
                                    </p:set>
                                    <p:anim calcmode="lin" valueType="num">
                                      <p:cBhvr>
                                        <p:cTn id="15" dur="1000" fill="hold"/>
                                        <p:tgtEl>
                                          <p:spTgt spid="121861"/>
                                        </p:tgtEl>
                                        <p:attrNameLst>
                                          <p:attrName>ppt_w</p:attrName>
                                        </p:attrNameLst>
                                      </p:cBhvr>
                                      <p:tavLst>
                                        <p:tav tm="0">
                                          <p:val>
                                            <p:fltVal val="0.000000"/>
                                          </p:val>
                                        </p:tav>
                                        <p:tav tm="100000">
                                          <p:val>
                                            <p:strVal val="#ppt_w"/>
                                          </p:val>
                                        </p:tav>
                                      </p:tavLst>
                                    </p:anim>
                                    <p:anim calcmode="lin" valueType="num">
                                      <p:cBhvr>
                                        <p:cTn id="16" dur="1000" fill="hold"/>
                                        <p:tgtEl>
                                          <p:spTgt spid="121861"/>
                                        </p:tgtEl>
                                        <p:attrNameLst>
                                          <p:attrName>ppt_h</p:attrName>
                                        </p:attrNameLst>
                                      </p:cBhvr>
                                      <p:tavLst>
                                        <p:tav tm="0">
                                          <p:val>
                                            <p:fltVal val="0.000000"/>
                                          </p:val>
                                        </p:tav>
                                        <p:tav tm="100000">
                                          <p:val>
                                            <p:strVal val="#ppt_h"/>
                                          </p:val>
                                        </p:tav>
                                      </p:tavLst>
                                    </p:anim>
                                    <p:animEffect transition="in" filter="fade">
                                      <p:cBhvr>
                                        <p:cTn id="17" dur="1000"/>
                                        <p:tgtEl>
                                          <p:spTgt spid="121861"/>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21860"/>
                                        </p:tgtEl>
                                        <p:attrNameLst>
                                          <p:attrName>style.visibility</p:attrName>
                                        </p:attrNameLst>
                                      </p:cBhvr>
                                      <p:to>
                                        <p:strVal val="visible"/>
                                      </p:to>
                                    </p:set>
                                    <p:anim calcmode="lin" valueType="num">
                                      <p:cBhvr>
                                        <p:cTn id="22" dur="500" fill="hold"/>
                                        <p:tgtEl>
                                          <p:spTgt spid="12186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21860"/>
                                        </p:tgtEl>
                                        <p:attrNameLst>
                                          <p:attrName>ppt_y</p:attrName>
                                        </p:attrNameLst>
                                      </p:cBhvr>
                                      <p:tavLst>
                                        <p:tav tm="0">
                                          <p:val>
                                            <p:strVal val="#ppt_y"/>
                                          </p:val>
                                        </p:tav>
                                        <p:tav tm="100000">
                                          <p:val>
                                            <p:strVal val="#ppt_y"/>
                                          </p:val>
                                        </p:tav>
                                      </p:tavLst>
                                    </p:anim>
                                    <p:anim calcmode="lin" valueType="num">
                                      <p:cBhvr>
                                        <p:cTn id="24" dur="500" fill="hold"/>
                                        <p:tgtEl>
                                          <p:spTgt spid="12186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2186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21860"/>
                                        </p:tgtEl>
                                      </p:cBhvr>
                                    </p:animEffect>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121862"/>
                                        </p:tgtEl>
                                        <p:attrNameLst>
                                          <p:attrName>style.visibility</p:attrName>
                                        </p:attrNameLst>
                                      </p:cBhvr>
                                      <p:to>
                                        <p:strVal val="visible"/>
                                      </p:to>
                                    </p:set>
                                    <p:anim calcmode="lin" valueType="num">
                                      <p:cBhvr>
                                        <p:cTn id="31" dur="500" fill="hold"/>
                                        <p:tgtEl>
                                          <p:spTgt spid="121862"/>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21862"/>
                                        </p:tgtEl>
                                        <p:attrNameLst>
                                          <p:attrName>ppt_y</p:attrName>
                                        </p:attrNameLst>
                                      </p:cBhvr>
                                      <p:tavLst>
                                        <p:tav tm="0">
                                          <p:val>
                                            <p:strVal val="#ppt_y"/>
                                          </p:val>
                                        </p:tav>
                                        <p:tav tm="100000">
                                          <p:val>
                                            <p:strVal val="#ppt_y"/>
                                          </p:val>
                                        </p:tav>
                                      </p:tavLst>
                                    </p:anim>
                                    <p:anim calcmode="lin" valueType="num">
                                      <p:cBhvr>
                                        <p:cTn id="33" dur="500" fill="hold"/>
                                        <p:tgtEl>
                                          <p:spTgt spid="121862"/>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21862"/>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P spid="121860" grpId="0"/>
      <p:bldP spid="121861" grpId="0"/>
      <p:bldP spid="1218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127000" y="271463"/>
            <a:ext cx="7070725" cy="769937"/>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组相联映象</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grpSp>
        <p:nvGrpSpPr>
          <p:cNvPr id="2" name="Group 2"/>
          <p:cNvGrpSpPr/>
          <p:nvPr/>
        </p:nvGrpSpPr>
        <p:grpSpPr bwMode="auto">
          <a:xfrm>
            <a:off x="631825" y="730250"/>
            <a:ext cx="8067675" cy="4876800"/>
            <a:chOff x="438" y="528"/>
            <a:chExt cx="5082" cy="3072"/>
          </a:xfrm>
        </p:grpSpPr>
        <p:grpSp>
          <p:nvGrpSpPr>
            <p:cNvPr id="208957" name="Group 3"/>
            <p:cNvGrpSpPr/>
            <p:nvPr/>
          </p:nvGrpSpPr>
          <p:grpSpPr bwMode="auto">
            <a:xfrm>
              <a:off x="438" y="528"/>
              <a:ext cx="5082" cy="3072"/>
              <a:chOff x="438" y="528"/>
              <a:chExt cx="5082" cy="3072"/>
            </a:xfrm>
          </p:grpSpPr>
          <p:grpSp>
            <p:nvGrpSpPr>
              <p:cNvPr id="208959" name="Group 4"/>
              <p:cNvGrpSpPr/>
              <p:nvPr/>
            </p:nvGrpSpPr>
            <p:grpSpPr bwMode="auto">
              <a:xfrm>
                <a:off x="438" y="528"/>
                <a:ext cx="5082" cy="3072"/>
                <a:chOff x="438" y="528"/>
                <a:chExt cx="5082" cy="3072"/>
              </a:xfrm>
            </p:grpSpPr>
            <p:grpSp>
              <p:nvGrpSpPr>
                <p:cNvPr id="208961" name="Group 5"/>
                <p:cNvGrpSpPr/>
                <p:nvPr/>
              </p:nvGrpSpPr>
              <p:grpSpPr bwMode="auto">
                <a:xfrm>
                  <a:off x="4512" y="899"/>
                  <a:ext cx="1008" cy="2701"/>
                  <a:chOff x="4512" y="899"/>
                  <a:chExt cx="1008" cy="2701"/>
                </a:xfrm>
              </p:grpSpPr>
              <p:sp>
                <p:nvSpPr>
                  <p:cNvPr id="209027" name="Rectangle 6"/>
                  <p:cNvSpPr>
                    <a:spLocks noChangeArrowheads="1"/>
                  </p:cNvSpPr>
                  <p:nvPr/>
                </p:nvSpPr>
                <p:spPr bwMode="auto">
                  <a:xfrm>
                    <a:off x="4579" y="3351"/>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m</a:t>
                    </a:r>
                    <a:r>
                      <a:rPr lang="en-US" altLang="zh-CN" sz="1400" b="1">
                        <a:latin typeface="Times New Roman" panose="02020603050405020304" pitchFamily="18" charset="0"/>
                      </a:rPr>
                      <a:t>－</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209028" name="Rectangle 7"/>
                  <p:cNvSpPr>
                    <a:spLocks noChangeArrowheads="1"/>
                  </p:cNvSpPr>
                  <p:nvPr/>
                </p:nvSpPr>
                <p:spPr bwMode="auto">
                  <a:xfrm>
                    <a:off x="4608" y="2872"/>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a:t>
                    </a:r>
                    <a:r>
                      <a:rPr lang="en-US" altLang="zh-CN" sz="2000" b="1" i="1" baseline="30000">
                        <a:latin typeface="Times New Roman" panose="02020603050405020304" pitchFamily="18" charset="0"/>
                      </a:rPr>
                      <a:t>r</a:t>
                    </a:r>
                    <a:r>
                      <a:rPr lang="en-US" altLang="zh-CN" sz="2000" b="1" baseline="30000">
                        <a:latin typeface="Times New Roman" panose="02020603050405020304" pitchFamily="18" charset="0"/>
                      </a:rPr>
                      <a:t>+1</a:t>
                    </a:r>
                    <a:endParaRPr lang="zh-CN" altLang="en-US" sz="2000" b="1" baseline="30000">
                      <a:latin typeface="Times New Roman" panose="02020603050405020304" pitchFamily="18" charset="0"/>
                    </a:endParaRPr>
                  </a:p>
                </p:txBody>
              </p:sp>
              <p:sp>
                <p:nvSpPr>
                  <p:cNvPr id="209029" name="Rectangle 8"/>
                  <p:cNvSpPr>
                    <a:spLocks noChangeArrowheads="1"/>
                  </p:cNvSpPr>
                  <p:nvPr/>
                </p:nvSpPr>
                <p:spPr bwMode="auto">
                  <a:xfrm>
                    <a:off x="4512" y="2623"/>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a:t>
                    </a:r>
                    <a:endParaRPr lang="zh-CN" altLang="en-US" sz="2000" b="1">
                      <a:latin typeface="Times New Roman" panose="02020603050405020304" pitchFamily="18" charset="0"/>
                    </a:endParaRPr>
                  </a:p>
                </p:txBody>
              </p:sp>
              <p:sp>
                <p:nvSpPr>
                  <p:cNvPr id="209030" name="Rectangle 9"/>
                  <p:cNvSpPr>
                    <a:spLocks noChangeArrowheads="1"/>
                  </p:cNvSpPr>
                  <p:nvPr/>
                </p:nvSpPr>
                <p:spPr bwMode="auto">
                  <a:xfrm>
                    <a:off x="4522" y="2125"/>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a:t>
                    </a:r>
                    <a:r>
                      <a:rPr lang="en-US" altLang="zh-CN" sz="2000" b="1" i="1" baseline="30000">
                        <a:latin typeface="Times New Roman" panose="02020603050405020304" pitchFamily="18" charset="0"/>
                      </a:rPr>
                      <a:t>r </a:t>
                    </a:r>
                    <a:r>
                      <a:rPr lang="en-US" altLang="zh-CN" sz="2000" b="1">
                        <a:latin typeface="Times New Roman" panose="02020603050405020304" pitchFamily="18" charset="0"/>
                      </a:rPr>
                      <a:t>+</a:t>
                    </a:r>
                    <a:r>
                      <a:rPr lang="en-US" altLang="zh-CN" sz="1000" b="1">
                        <a:latin typeface="Times New Roman" panose="02020603050405020304" pitchFamily="18" charset="0"/>
                      </a:rPr>
                      <a:t> </a:t>
                    </a:r>
                    <a:r>
                      <a:rPr lang="en-US" altLang="zh-CN" sz="2000" b="1">
                        <a:latin typeface="Times New Roman" panose="02020603050405020304" pitchFamily="18" charset="0"/>
                      </a:rPr>
                      <a:t>1</a:t>
                    </a:r>
                    <a:endParaRPr lang="zh-CN" altLang="en-US" sz="2000" b="1" baseline="30000">
                      <a:latin typeface="Times New Roman" panose="02020603050405020304" pitchFamily="18" charset="0"/>
                    </a:endParaRPr>
                  </a:p>
                </p:txBody>
              </p:sp>
              <p:sp>
                <p:nvSpPr>
                  <p:cNvPr id="209031" name="Rectangle 10"/>
                  <p:cNvSpPr>
                    <a:spLocks noChangeArrowheads="1"/>
                  </p:cNvSpPr>
                  <p:nvPr/>
                </p:nvSpPr>
                <p:spPr bwMode="auto">
                  <a:xfrm>
                    <a:off x="4512" y="1876"/>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a:t>
                    </a:r>
                    <a:r>
                      <a:rPr lang="en-US" altLang="zh-CN" sz="2000" b="1" i="1" baseline="30000">
                        <a:latin typeface="Times New Roman" panose="02020603050405020304" pitchFamily="18" charset="0"/>
                      </a:rPr>
                      <a:t>r</a:t>
                    </a:r>
                    <a:endParaRPr lang="zh-CN" altLang="en-US" sz="2000" b="1" i="1" baseline="30000">
                      <a:latin typeface="Times New Roman" panose="02020603050405020304" pitchFamily="18" charset="0"/>
                    </a:endParaRPr>
                  </a:p>
                </p:txBody>
              </p:sp>
              <p:sp>
                <p:nvSpPr>
                  <p:cNvPr id="209032" name="Rectangle 11"/>
                  <p:cNvSpPr>
                    <a:spLocks noChangeArrowheads="1"/>
                  </p:cNvSpPr>
                  <p:nvPr/>
                </p:nvSpPr>
                <p:spPr bwMode="auto">
                  <a:xfrm>
                    <a:off x="4560" y="1627"/>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字块2</a:t>
                    </a:r>
                    <a:r>
                      <a:rPr lang="en-US" altLang="zh-CN" sz="2000" b="1" i="1" baseline="30000">
                        <a:latin typeface="Times New Roman" panose="02020603050405020304" pitchFamily="18" charset="0"/>
                      </a:rPr>
                      <a:t>c</a:t>
                    </a:r>
                    <a:r>
                      <a:rPr lang="en-US" altLang="zh-CN" sz="2000" b="1" baseline="30000">
                        <a:latin typeface="Times New Roman" panose="02020603050405020304" pitchFamily="18" charset="0"/>
                      </a:rPr>
                      <a:t>-</a:t>
                    </a:r>
                    <a:r>
                      <a:rPr lang="en-US" altLang="zh-CN" sz="2000" b="1" i="1" baseline="30000">
                        <a:latin typeface="Times New Roman" panose="02020603050405020304" pitchFamily="18" charset="0"/>
                      </a:rPr>
                      <a:t>r</a:t>
                    </a:r>
                    <a:r>
                      <a:rPr lang="en-US" altLang="zh-CN" sz="2000" b="1" baseline="30000">
                        <a:latin typeface="Times New Roman" panose="02020603050405020304" pitchFamily="18" charset="0"/>
                      </a:rPr>
                      <a:t> </a:t>
                    </a:r>
                    <a:r>
                      <a:rPr lang="en-US" altLang="zh-CN" sz="1400" b="1">
                        <a:latin typeface="Times New Roman" panose="02020603050405020304" pitchFamily="18" charset="0"/>
                      </a:rPr>
                      <a:t>－</a:t>
                    </a:r>
                    <a:endParaRPr lang="en-US" altLang="zh-CN" sz="1400" b="1">
                      <a:latin typeface="Times New Roman" panose="02020603050405020304" pitchFamily="18" charset="0"/>
                    </a:endParaRPr>
                  </a:p>
                </p:txBody>
              </p:sp>
              <p:sp>
                <p:nvSpPr>
                  <p:cNvPr id="209033" name="Rectangle 12"/>
                  <p:cNvSpPr>
                    <a:spLocks noChangeArrowheads="1"/>
                  </p:cNvSpPr>
                  <p:nvPr/>
                </p:nvSpPr>
                <p:spPr bwMode="auto">
                  <a:xfrm>
                    <a:off x="4512" y="1397"/>
                    <a:ext cx="9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b="1">
                      <a:latin typeface="Times New Roman" panose="02020603050405020304" pitchFamily="18" charset="0"/>
                    </a:endParaRPr>
                  </a:p>
                </p:txBody>
              </p:sp>
              <p:sp>
                <p:nvSpPr>
                  <p:cNvPr id="209034" name="Rectangle 13"/>
                  <p:cNvSpPr>
                    <a:spLocks noChangeArrowheads="1"/>
                  </p:cNvSpPr>
                  <p:nvPr/>
                </p:nvSpPr>
                <p:spPr bwMode="auto">
                  <a:xfrm>
                    <a:off x="4560" y="1148"/>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字块1</a:t>
                    </a:r>
                    <a:endParaRPr lang="zh-CN" altLang="en-US" sz="2000" b="1">
                      <a:latin typeface="Times New Roman" panose="02020603050405020304" pitchFamily="18" charset="0"/>
                    </a:endParaRPr>
                  </a:p>
                </p:txBody>
              </p:sp>
              <p:sp>
                <p:nvSpPr>
                  <p:cNvPr id="209035" name="Rectangle 14"/>
                  <p:cNvSpPr>
                    <a:spLocks noChangeArrowheads="1"/>
                  </p:cNvSpPr>
                  <p:nvPr/>
                </p:nvSpPr>
                <p:spPr bwMode="auto">
                  <a:xfrm>
                    <a:off x="4560" y="899"/>
                    <a:ext cx="9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字块0</a:t>
                    </a:r>
                    <a:endParaRPr lang="zh-CN" altLang="en-US" sz="2000" b="1">
                      <a:latin typeface="Times New Roman" panose="02020603050405020304" pitchFamily="18" charset="0"/>
                    </a:endParaRPr>
                  </a:p>
                </p:txBody>
              </p:sp>
              <p:sp>
                <p:nvSpPr>
                  <p:cNvPr id="209036" name="Line 15"/>
                  <p:cNvSpPr>
                    <a:spLocks noChangeShapeType="1"/>
                  </p:cNvSpPr>
                  <p:nvPr/>
                </p:nvSpPr>
                <p:spPr bwMode="auto">
                  <a:xfrm>
                    <a:off x="4512" y="899"/>
                    <a:ext cx="912"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37" name="Line 16"/>
                  <p:cNvSpPr>
                    <a:spLocks noChangeShapeType="1"/>
                  </p:cNvSpPr>
                  <p:nvPr/>
                </p:nvSpPr>
                <p:spPr bwMode="auto">
                  <a:xfrm>
                    <a:off x="4512" y="1148"/>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38" name="Line 17"/>
                  <p:cNvSpPr>
                    <a:spLocks noChangeShapeType="1"/>
                  </p:cNvSpPr>
                  <p:nvPr/>
                </p:nvSpPr>
                <p:spPr bwMode="auto">
                  <a:xfrm>
                    <a:off x="4512" y="1397"/>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39" name="Line 18"/>
                  <p:cNvSpPr>
                    <a:spLocks noChangeShapeType="1"/>
                  </p:cNvSpPr>
                  <p:nvPr/>
                </p:nvSpPr>
                <p:spPr bwMode="auto">
                  <a:xfrm>
                    <a:off x="4512" y="1627"/>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0" name="Line 19"/>
                  <p:cNvSpPr>
                    <a:spLocks noChangeShapeType="1"/>
                  </p:cNvSpPr>
                  <p:nvPr/>
                </p:nvSpPr>
                <p:spPr bwMode="auto">
                  <a:xfrm>
                    <a:off x="4512" y="1876"/>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1" name="Line 20"/>
                  <p:cNvSpPr>
                    <a:spLocks noChangeShapeType="1"/>
                  </p:cNvSpPr>
                  <p:nvPr/>
                </p:nvSpPr>
                <p:spPr bwMode="auto">
                  <a:xfrm>
                    <a:off x="4512" y="2125"/>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2" name="Line 21"/>
                  <p:cNvSpPr>
                    <a:spLocks noChangeShapeType="1"/>
                  </p:cNvSpPr>
                  <p:nvPr/>
                </p:nvSpPr>
                <p:spPr bwMode="auto">
                  <a:xfrm>
                    <a:off x="4512" y="2374"/>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3" name="Line 22"/>
                  <p:cNvSpPr>
                    <a:spLocks noChangeShapeType="1"/>
                  </p:cNvSpPr>
                  <p:nvPr/>
                </p:nvSpPr>
                <p:spPr bwMode="auto">
                  <a:xfrm>
                    <a:off x="4512" y="2623"/>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4" name="Line 23"/>
                  <p:cNvSpPr>
                    <a:spLocks noChangeShapeType="1"/>
                  </p:cNvSpPr>
                  <p:nvPr/>
                </p:nvSpPr>
                <p:spPr bwMode="auto">
                  <a:xfrm>
                    <a:off x="4512" y="2872"/>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5" name="Line 24"/>
                  <p:cNvSpPr>
                    <a:spLocks noChangeShapeType="1"/>
                  </p:cNvSpPr>
                  <p:nvPr/>
                </p:nvSpPr>
                <p:spPr bwMode="auto">
                  <a:xfrm>
                    <a:off x="4512" y="3121"/>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6" name="Line 25"/>
                  <p:cNvSpPr>
                    <a:spLocks noChangeShapeType="1"/>
                  </p:cNvSpPr>
                  <p:nvPr/>
                </p:nvSpPr>
                <p:spPr bwMode="auto">
                  <a:xfrm>
                    <a:off x="4512" y="3351"/>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7" name="Line 26"/>
                  <p:cNvSpPr>
                    <a:spLocks noChangeShapeType="1"/>
                  </p:cNvSpPr>
                  <p:nvPr/>
                </p:nvSpPr>
                <p:spPr bwMode="auto">
                  <a:xfrm>
                    <a:off x="4512" y="3600"/>
                    <a:ext cx="912"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8" name="Line 27"/>
                  <p:cNvSpPr>
                    <a:spLocks noChangeShapeType="1"/>
                  </p:cNvSpPr>
                  <p:nvPr/>
                </p:nvSpPr>
                <p:spPr bwMode="auto">
                  <a:xfrm>
                    <a:off x="4512" y="899"/>
                    <a:ext cx="0" cy="2701"/>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49" name="Line 28"/>
                  <p:cNvSpPr>
                    <a:spLocks noChangeShapeType="1"/>
                  </p:cNvSpPr>
                  <p:nvPr/>
                </p:nvSpPr>
                <p:spPr bwMode="auto">
                  <a:xfrm>
                    <a:off x="5424" y="899"/>
                    <a:ext cx="0" cy="2701"/>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50" name="Text Box 29"/>
                  <p:cNvSpPr txBox="1">
                    <a:spLocks noChangeArrowheads="1"/>
                  </p:cNvSpPr>
                  <p:nvPr/>
                </p:nvSpPr>
                <p:spPr bwMode="auto">
                  <a:xfrm>
                    <a:off x="4883" y="1405"/>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51" name="Text Box 30"/>
                  <p:cNvSpPr txBox="1">
                    <a:spLocks noChangeArrowheads="1"/>
                  </p:cNvSpPr>
                  <p:nvPr/>
                </p:nvSpPr>
                <p:spPr bwMode="auto">
                  <a:xfrm>
                    <a:off x="4883" y="2398"/>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52" name="Text Box 31"/>
                  <p:cNvSpPr txBox="1">
                    <a:spLocks noChangeArrowheads="1"/>
                  </p:cNvSpPr>
                  <p:nvPr/>
                </p:nvSpPr>
                <p:spPr bwMode="auto">
                  <a:xfrm>
                    <a:off x="4883" y="3119"/>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grpSp>
            <p:grpSp>
              <p:nvGrpSpPr>
                <p:cNvPr id="208962" name="Group 32"/>
                <p:cNvGrpSpPr/>
                <p:nvPr/>
              </p:nvGrpSpPr>
              <p:grpSpPr bwMode="auto">
                <a:xfrm>
                  <a:off x="1152" y="1043"/>
                  <a:ext cx="2705" cy="1209"/>
                  <a:chOff x="1152" y="1043"/>
                  <a:chExt cx="2705" cy="1209"/>
                </a:xfrm>
              </p:grpSpPr>
              <p:sp>
                <p:nvSpPr>
                  <p:cNvPr id="208995" name="Rectangle 33"/>
                  <p:cNvSpPr>
                    <a:spLocks noChangeArrowheads="1"/>
                  </p:cNvSpPr>
                  <p:nvPr/>
                </p:nvSpPr>
                <p:spPr bwMode="auto">
                  <a:xfrm>
                    <a:off x="2976" y="1292"/>
                    <a:ext cx="8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3</a:t>
                    </a:r>
                    <a:endParaRPr lang="zh-CN" altLang="en-US" sz="2000" b="1">
                      <a:latin typeface="Times New Roman" panose="02020603050405020304" pitchFamily="18" charset="0"/>
                    </a:endParaRPr>
                  </a:p>
                </p:txBody>
              </p:sp>
              <p:sp>
                <p:nvSpPr>
                  <p:cNvPr id="208996" name="Rectangle 34"/>
                  <p:cNvSpPr>
                    <a:spLocks noChangeArrowheads="1"/>
                  </p:cNvSpPr>
                  <p:nvPr/>
                </p:nvSpPr>
                <p:spPr bwMode="auto">
                  <a:xfrm>
                    <a:off x="2511" y="1292"/>
                    <a:ext cx="4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8997" name="Rectangle 35"/>
                  <p:cNvSpPr>
                    <a:spLocks noChangeArrowheads="1"/>
                  </p:cNvSpPr>
                  <p:nvPr/>
                </p:nvSpPr>
                <p:spPr bwMode="auto">
                  <a:xfrm>
                    <a:off x="2976" y="1043"/>
                    <a:ext cx="8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1</a:t>
                    </a:r>
                    <a:endParaRPr lang="zh-CN" altLang="en-US" sz="2000" b="1">
                      <a:latin typeface="Times New Roman" panose="02020603050405020304" pitchFamily="18" charset="0"/>
                    </a:endParaRPr>
                  </a:p>
                </p:txBody>
              </p:sp>
              <p:sp>
                <p:nvSpPr>
                  <p:cNvPr id="208998" name="Rectangle 36"/>
                  <p:cNvSpPr>
                    <a:spLocks noChangeArrowheads="1"/>
                  </p:cNvSpPr>
                  <p:nvPr/>
                </p:nvSpPr>
                <p:spPr bwMode="auto">
                  <a:xfrm>
                    <a:off x="2511" y="1043"/>
                    <a:ext cx="4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8999" name="Line 37"/>
                  <p:cNvSpPr>
                    <a:spLocks noChangeShapeType="1"/>
                  </p:cNvSpPr>
                  <p:nvPr/>
                </p:nvSpPr>
                <p:spPr bwMode="auto">
                  <a:xfrm>
                    <a:off x="2496" y="104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0" name="Line 38"/>
                  <p:cNvSpPr>
                    <a:spLocks noChangeShapeType="1"/>
                  </p:cNvSpPr>
                  <p:nvPr/>
                </p:nvSpPr>
                <p:spPr bwMode="auto">
                  <a:xfrm>
                    <a:off x="2496" y="1292"/>
                    <a:ext cx="134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1" name="Line 39"/>
                  <p:cNvSpPr>
                    <a:spLocks noChangeShapeType="1"/>
                  </p:cNvSpPr>
                  <p:nvPr/>
                </p:nvSpPr>
                <p:spPr bwMode="auto">
                  <a:xfrm>
                    <a:off x="2496" y="1541"/>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2" name="Line 40"/>
                  <p:cNvSpPr>
                    <a:spLocks noChangeShapeType="1"/>
                  </p:cNvSpPr>
                  <p:nvPr/>
                </p:nvSpPr>
                <p:spPr bwMode="auto">
                  <a:xfrm>
                    <a:off x="2496" y="1043"/>
                    <a:ext cx="0" cy="120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3" name="Line 41"/>
                  <p:cNvSpPr>
                    <a:spLocks noChangeShapeType="1"/>
                  </p:cNvSpPr>
                  <p:nvPr/>
                </p:nvSpPr>
                <p:spPr bwMode="auto">
                  <a:xfrm>
                    <a:off x="2976" y="1043"/>
                    <a:ext cx="0" cy="1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4" name="Line 42"/>
                  <p:cNvSpPr>
                    <a:spLocks noChangeShapeType="1"/>
                  </p:cNvSpPr>
                  <p:nvPr/>
                </p:nvSpPr>
                <p:spPr bwMode="auto">
                  <a:xfrm>
                    <a:off x="3840" y="1043"/>
                    <a:ext cx="0" cy="120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5" name="Rectangle 43"/>
                  <p:cNvSpPr>
                    <a:spLocks noChangeArrowheads="1"/>
                  </p:cNvSpPr>
                  <p:nvPr/>
                </p:nvSpPr>
                <p:spPr bwMode="auto">
                  <a:xfrm>
                    <a:off x="2990" y="2003"/>
                    <a:ext cx="86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 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－1</a:t>
                    </a:r>
                    <a:endParaRPr lang="zh-CN" altLang="en-US" sz="2000" b="1">
                      <a:latin typeface="Times New Roman" panose="02020603050405020304" pitchFamily="18" charset="0"/>
                    </a:endParaRPr>
                  </a:p>
                </p:txBody>
              </p:sp>
              <p:sp>
                <p:nvSpPr>
                  <p:cNvPr id="209006" name="Rectangle 44"/>
                  <p:cNvSpPr>
                    <a:spLocks noChangeArrowheads="1"/>
                  </p:cNvSpPr>
                  <p:nvPr/>
                </p:nvSpPr>
                <p:spPr bwMode="auto">
                  <a:xfrm>
                    <a:off x="2511" y="2003"/>
                    <a:ext cx="4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9007" name="Line 45"/>
                  <p:cNvSpPr>
                    <a:spLocks noChangeShapeType="1"/>
                  </p:cNvSpPr>
                  <p:nvPr/>
                </p:nvSpPr>
                <p:spPr bwMode="auto">
                  <a:xfrm>
                    <a:off x="2496" y="200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8" name="Line 46"/>
                  <p:cNvSpPr>
                    <a:spLocks noChangeShapeType="1"/>
                  </p:cNvSpPr>
                  <p:nvPr/>
                </p:nvSpPr>
                <p:spPr bwMode="auto">
                  <a:xfrm>
                    <a:off x="2496" y="2252"/>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09" name="Rectangle 47"/>
                  <p:cNvSpPr>
                    <a:spLocks noChangeArrowheads="1"/>
                  </p:cNvSpPr>
                  <p:nvPr/>
                </p:nvSpPr>
                <p:spPr bwMode="auto">
                  <a:xfrm>
                    <a:off x="1632" y="1292"/>
                    <a:ext cx="8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2</a:t>
                    </a:r>
                    <a:endParaRPr lang="zh-CN" altLang="en-US" sz="2000" b="1">
                      <a:latin typeface="Times New Roman" panose="02020603050405020304" pitchFamily="18" charset="0"/>
                    </a:endParaRPr>
                  </a:p>
                </p:txBody>
              </p:sp>
              <p:sp>
                <p:nvSpPr>
                  <p:cNvPr id="209010" name="Rectangle 48"/>
                  <p:cNvSpPr>
                    <a:spLocks noChangeArrowheads="1"/>
                  </p:cNvSpPr>
                  <p:nvPr/>
                </p:nvSpPr>
                <p:spPr bwMode="auto">
                  <a:xfrm>
                    <a:off x="1169" y="1292"/>
                    <a:ext cx="4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9011" name="Rectangle 49"/>
                  <p:cNvSpPr>
                    <a:spLocks noChangeArrowheads="1"/>
                  </p:cNvSpPr>
                  <p:nvPr/>
                </p:nvSpPr>
                <p:spPr bwMode="auto">
                  <a:xfrm>
                    <a:off x="1632" y="1043"/>
                    <a:ext cx="8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 0</a:t>
                    </a:r>
                    <a:endParaRPr lang="zh-CN" altLang="en-US" sz="2000" b="1">
                      <a:latin typeface="Times New Roman" panose="02020603050405020304" pitchFamily="18" charset="0"/>
                    </a:endParaRPr>
                  </a:p>
                </p:txBody>
              </p:sp>
              <p:sp>
                <p:nvSpPr>
                  <p:cNvPr id="209012" name="Rectangle 50"/>
                  <p:cNvSpPr>
                    <a:spLocks noChangeArrowheads="1"/>
                  </p:cNvSpPr>
                  <p:nvPr/>
                </p:nvSpPr>
                <p:spPr bwMode="auto">
                  <a:xfrm>
                    <a:off x="1169" y="1043"/>
                    <a:ext cx="4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9013" name="Line 51"/>
                  <p:cNvSpPr>
                    <a:spLocks noChangeShapeType="1"/>
                  </p:cNvSpPr>
                  <p:nvPr/>
                </p:nvSpPr>
                <p:spPr bwMode="auto">
                  <a:xfrm>
                    <a:off x="1152" y="104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14" name="Line 52"/>
                  <p:cNvSpPr>
                    <a:spLocks noChangeShapeType="1"/>
                  </p:cNvSpPr>
                  <p:nvPr/>
                </p:nvSpPr>
                <p:spPr bwMode="auto">
                  <a:xfrm>
                    <a:off x="1152" y="1292"/>
                    <a:ext cx="134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15" name="Line 53"/>
                  <p:cNvSpPr>
                    <a:spLocks noChangeShapeType="1"/>
                  </p:cNvSpPr>
                  <p:nvPr/>
                </p:nvSpPr>
                <p:spPr bwMode="auto">
                  <a:xfrm>
                    <a:off x="1152" y="1541"/>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16" name="Line 54"/>
                  <p:cNvSpPr>
                    <a:spLocks noChangeShapeType="1"/>
                  </p:cNvSpPr>
                  <p:nvPr/>
                </p:nvSpPr>
                <p:spPr bwMode="auto">
                  <a:xfrm>
                    <a:off x="1152" y="1043"/>
                    <a:ext cx="0" cy="120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17" name="Line 55"/>
                  <p:cNvSpPr>
                    <a:spLocks noChangeShapeType="1"/>
                  </p:cNvSpPr>
                  <p:nvPr/>
                </p:nvSpPr>
                <p:spPr bwMode="auto">
                  <a:xfrm>
                    <a:off x="1632" y="1043"/>
                    <a:ext cx="0" cy="1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18" name="Rectangle 56"/>
                  <p:cNvSpPr>
                    <a:spLocks noChangeArrowheads="1"/>
                  </p:cNvSpPr>
                  <p:nvPr/>
                </p:nvSpPr>
                <p:spPr bwMode="auto">
                  <a:xfrm>
                    <a:off x="1629" y="2003"/>
                    <a:ext cx="86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字块 2</a:t>
                    </a:r>
                    <a:r>
                      <a:rPr lang="en-US" altLang="zh-CN" sz="2000" b="1" i="1" baseline="30000">
                        <a:latin typeface="Times New Roman" panose="02020603050405020304" pitchFamily="18" charset="0"/>
                      </a:rPr>
                      <a:t>c</a:t>
                    </a:r>
                    <a:r>
                      <a:rPr lang="en-US" altLang="zh-CN" sz="2000" b="1">
                        <a:latin typeface="Times New Roman" panose="02020603050405020304" pitchFamily="18" charset="0"/>
                      </a:rPr>
                      <a:t>－2</a:t>
                    </a:r>
                    <a:endParaRPr lang="zh-CN" altLang="en-US" sz="2000" b="1">
                      <a:latin typeface="Times New Roman" panose="02020603050405020304" pitchFamily="18" charset="0"/>
                    </a:endParaRPr>
                  </a:p>
                </p:txBody>
              </p:sp>
              <p:sp>
                <p:nvSpPr>
                  <p:cNvPr id="209019" name="Rectangle 57"/>
                  <p:cNvSpPr>
                    <a:spLocks noChangeArrowheads="1"/>
                  </p:cNvSpPr>
                  <p:nvPr/>
                </p:nvSpPr>
                <p:spPr bwMode="auto">
                  <a:xfrm>
                    <a:off x="1169" y="2003"/>
                    <a:ext cx="4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标记</a:t>
                    </a:r>
                    <a:endParaRPr lang="zh-CN" altLang="en-US" sz="2000" b="1">
                      <a:latin typeface="Times New Roman" panose="02020603050405020304" pitchFamily="18" charset="0"/>
                    </a:endParaRPr>
                  </a:p>
                </p:txBody>
              </p:sp>
              <p:sp>
                <p:nvSpPr>
                  <p:cNvPr id="209020" name="Line 58"/>
                  <p:cNvSpPr>
                    <a:spLocks noChangeShapeType="1"/>
                  </p:cNvSpPr>
                  <p:nvPr/>
                </p:nvSpPr>
                <p:spPr bwMode="auto">
                  <a:xfrm>
                    <a:off x="1152" y="200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21" name="Line 59"/>
                  <p:cNvSpPr>
                    <a:spLocks noChangeShapeType="1"/>
                  </p:cNvSpPr>
                  <p:nvPr/>
                </p:nvSpPr>
                <p:spPr bwMode="auto">
                  <a:xfrm>
                    <a:off x="1152" y="2252"/>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9022" name="Text Box 60"/>
                  <p:cNvSpPr txBox="1">
                    <a:spLocks noChangeArrowheads="1"/>
                  </p:cNvSpPr>
                  <p:nvPr/>
                </p:nvSpPr>
                <p:spPr bwMode="auto">
                  <a:xfrm>
                    <a:off x="3299" y="167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23" name="Text Box 61"/>
                  <p:cNvSpPr txBox="1">
                    <a:spLocks noChangeArrowheads="1"/>
                  </p:cNvSpPr>
                  <p:nvPr/>
                </p:nvSpPr>
                <p:spPr bwMode="auto">
                  <a:xfrm>
                    <a:off x="2627" y="167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24" name="Text Box 62"/>
                  <p:cNvSpPr txBox="1">
                    <a:spLocks noChangeArrowheads="1"/>
                  </p:cNvSpPr>
                  <p:nvPr/>
                </p:nvSpPr>
                <p:spPr bwMode="auto">
                  <a:xfrm>
                    <a:off x="1955" y="167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25" name="Text Box 63"/>
                  <p:cNvSpPr txBox="1">
                    <a:spLocks noChangeArrowheads="1"/>
                  </p:cNvSpPr>
                  <p:nvPr/>
                </p:nvSpPr>
                <p:spPr bwMode="auto">
                  <a:xfrm>
                    <a:off x="1283" y="1670"/>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09026" name="Line 64"/>
                  <p:cNvSpPr>
                    <a:spLocks noChangeShapeType="1"/>
                  </p:cNvSpPr>
                  <p:nvPr/>
                </p:nvSpPr>
                <p:spPr bwMode="auto">
                  <a:xfrm>
                    <a:off x="3840" y="1523"/>
                    <a:ext cx="0" cy="48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08963" name="Line 65"/>
                <p:cNvSpPr>
                  <a:spLocks noChangeShapeType="1"/>
                </p:cNvSpPr>
                <p:nvPr/>
              </p:nvSpPr>
              <p:spPr bwMode="auto">
                <a:xfrm>
                  <a:off x="3840" y="2147"/>
                  <a:ext cx="672" cy="12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4" name="Line 66"/>
                <p:cNvSpPr>
                  <a:spLocks noChangeShapeType="1"/>
                </p:cNvSpPr>
                <p:nvPr/>
              </p:nvSpPr>
              <p:spPr bwMode="auto">
                <a:xfrm flipV="1">
                  <a:off x="3840" y="995"/>
                  <a:ext cx="672"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5" name="Line 67"/>
                <p:cNvSpPr>
                  <a:spLocks noChangeShapeType="1"/>
                </p:cNvSpPr>
                <p:nvPr/>
              </p:nvSpPr>
              <p:spPr bwMode="auto">
                <a:xfrm flipV="1">
                  <a:off x="3840" y="1283"/>
                  <a:ext cx="672"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6" name="Line 68"/>
                <p:cNvSpPr>
                  <a:spLocks noChangeShapeType="1"/>
                </p:cNvSpPr>
                <p:nvPr/>
              </p:nvSpPr>
              <p:spPr bwMode="auto">
                <a:xfrm>
                  <a:off x="3840" y="1139"/>
                  <a:ext cx="672" cy="86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7" name="Line 69"/>
                <p:cNvSpPr>
                  <a:spLocks noChangeShapeType="1"/>
                </p:cNvSpPr>
                <p:nvPr/>
              </p:nvSpPr>
              <p:spPr bwMode="auto">
                <a:xfrm>
                  <a:off x="3840" y="1427"/>
                  <a:ext cx="672" cy="86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8" name="Line 70"/>
                <p:cNvSpPr>
                  <a:spLocks noChangeShapeType="1"/>
                </p:cNvSpPr>
                <p:nvPr/>
              </p:nvSpPr>
              <p:spPr bwMode="auto">
                <a:xfrm>
                  <a:off x="3840" y="1139"/>
                  <a:ext cx="672" cy="18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69" name="Line 71"/>
                <p:cNvSpPr>
                  <a:spLocks noChangeShapeType="1"/>
                </p:cNvSpPr>
                <p:nvPr/>
              </p:nvSpPr>
              <p:spPr bwMode="auto">
                <a:xfrm flipV="1">
                  <a:off x="3840" y="1715"/>
                  <a:ext cx="672" cy="4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70" name="Line 72"/>
                <p:cNvSpPr>
                  <a:spLocks noChangeShapeType="1"/>
                </p:cNvSpPr>
                <p:nvPr/>
              </p:nvSpPr>
              <p:spPr bwMode="auto">
                <a:xfrm>
                  <a:off x="3840" y="2147"/>
                  <a:ext cx="672" cy="6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71" name="Rectangle 73"/>
                <p:cNvSpPr>
                  <a:spLocks noChangeArrowheads="1"/>
                </p:cNvSpPr>
                <p:nvPr/>
              </p:nvSpPr>
              <p:spPr bwMode="auto">
                <a:xfrm>
                  <a:off x="2832" y="254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 字块内地址</a:t>
                  </a:r>
                  <a:endParaRPr lang="zh-CN" altLang="en-US" sz="2000" b="1">
                    <a:latin typeface="Times New Roman" panose="02020603050405020304" pitchFamily="18" charset="0"/>
                  </a:endParaRPr>
                </a:p>
              </p:txBody>
            </p:sp>
            <p:sp>
              <p:nvSpPr>
                <p:cNvPr id="208972" name="Rectangle 74"/>
                <p:cNvSpPr>
                  <a:spLocks noChangeArrowheads="1"/>
                </p:cNvSpPr>
                <p:nvPr/>
              </p:nvSpPr>
              <p:spPr bwMode="auto">
                <a:xfrm>
                  <a:off x="2086" y="2541"/>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组地址</a:t>
                  </a:r>
                  <a:endParaRPr lang="zh-CN" altLang="en-US" sz="2000" b="1">
                    <a:latin typeface="Times New Roman" panose="02020603050405020304" pitchFamily="18" charset="0"/>
                  </a:endParaRPr>
                </a:p>
              </p:txBody>
            </p:sp>
            <p:sp>
              <p:nvSpPr>
                <p:cNvPr id="208973" name="Rectangle 75"/>
                <p:cNvSpPr>
                  <a:spLocks noChangeArrowheads="1"/>
                </p:cNvSpPr>
                <p:nvPr/>
              </p:nvSpPr>
              <p:spPr bwMode="auto">
                <a:xfrm>
                  <a:off x="816" y="2541"/>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主存字块标记</a:t>
                  </a:r>
                  <a:endParaRPr lang="zh-CN" altLang="en-US" sz="2000" b="1">
                    <a:latin typeface="Times New Roman" panose="02020603050405020304" pitchFamily="18" charset="0"/>
                  </a:endParaRPr>
                </a:p>
              </p:txBody>
            </p:sp>
            <p:sp>
              <p:nvSpPr>
                <p:cNvPr id="208974" name="Freeform 76"/>
                <p:cNvSpPr/>
                <p:nvPr/>
              </p:nvSpPr>
              <p:spPr bwMode="auto">
                <a:xfrm>
                  <a:off x="816" y="2531"/>
                  <a:ext cx="3027" cy="3"/>
                </a:xfrm>
                <a:custGeom>
                  <a:avLst/>
                  <a:gdLst>
                    <a:gd name="T0" fmla="*/ 0 w 3027"/>
                    <a:gd name="T1" fmla="*/ 0 h 3"/>
                    <a:gd name="T2" fmla="*/ 3027 w 3027"/>
                    <a:gd name="T3" fmla="*/ 3 h 3"/>
                    <a:gd name="T4" fmla="*/ 0 60000 65536"/>
                    <a:gd name="T5" fmla="*/ 0 60000 65536"/>
                    <a:gd name="T6" fmla="*/ 0 w 3027"/>
                    <a:gd name="T7" fmla="*/ 0 h 3"/>
                    <a:gd name="T8" fmla="*/ 3027 w 3027"/>
                    <a:gd name="T9" fmla="*/ 3 h 3"/>
                  </a:gdLst>
                  <a:ahLst/>
                  <a:cxnLst>
                    <a:cxn ang="T4">
                      <a:pos x="T0" y="T1"/>
                    </a:cxn>
                    <a:cxn ang="T5">
                      <a:pos x="T2" y="T3"/>
                    </a:cxn>
                  </a:cxnLst>
                  <a:rect l="T6" t="T7" r="T8" b="T9"/>
                  <a:pathLst>
                    <a:path w="3027" h="3">
                      <a:moveTo>
                        <a:pt x="0" y="0"/>
                      </a:moveTo>
                      <a:lnTo>
                        <a:pt x="3027" y="3"/>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75" name="Freeform 77"/>
                <p:cNvSpPr/>
                <p:nvPr/>
              </p:nvSpPr>
              <p:spPr bwMode="auto">
                <a:xfrm>
                  <a:off x="816" y="2819"/>
                  <a:ext cx="3021" cy="1"/>
                </a:xfrm>
                <a:custGeom>
                  <a:avLst/>
                  <a:gdLst>
                    <a:gd name="T0" fmla="*/ 0 w 3021"/>
                    <a:gd name="T1" fmla="*/ 0 h 1"/>
                    <a:gd name="T2" fmla="*/ 3021 w 3021"/>
                    <a:gd name="T3" fmla="*/ 0 h 1"/>
                    <a:gd name="T4" fmla="*/ 0 60000 65536"/>
                    <a:gd name="T5" fmla="*/ 0 60000 65536"/>
                    <a:gd name="T6" fmla="*/ 0 w 3021"/>
                    <a:gd name="T7" fmla="*/ 0 h 1"/>
                    <a:gd name="T8" fmla="*/ 3021 w 3021"/>
                    <a:gd name="T9" fmla="*/ 1 h 1"/>
                  </a:gdLst>
                  <a:ahLst/>
                  <a:cxnLst>
                    <a:cxn ang="T4">
                      <a:pos x="T0" y="T1"/>
                    </a:cxn>
                    <a:cxn ang="T5">
                      <a:pos x="T2" y="T3"/>
                    </a:cxn>
                  </a:cxnLst>
                  <a:rect l="T6" t="T7" r="T8" b="T9"/>
                  <a:pathLst>
                    <a:path w="3021" h="1">
                      <a:moveTo>
                        <a:pt x="0" y="0"/>
                      </a:moveTo>
                      <a:lnTo>
                        <a:pt x="3021" y="0"/>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76" name="Freeform 78"/>
                <p:cNvSpPr/>
                <p:nvPr/>
              </p:nvSpPr>
              <p:spPr bwMode="auto">
                <a:xfrm>
                  <a:off x="816" y="2541"/>
                  <a:ext cx="1" cy="275"/>
                </a:xfrm>
                <a:custGeom>
                  <a:avLst/>
                  <a:gdLst>
                    <a:gd name="T0" fmla="*/ 0 w 1"/>
                    <a:gd name="T1" fmla="*/ 0 h 275"/>
                    <a:gd name="T2" fmla="*/ 0 w 1"/>
                    <a:gd name="T3" fmla="*/ 275 h 275"/>
                    <a:gd name="T4" fmla="*/ 0 60000 65536"/>
                    <a:gd name="T5" fmla="*/ 0 60000 65536"/>
                    <a:gd name="T6" fmla="*/ 0 w 1"/>
                    <a:gd name="T7" fmla="*/ 0 h 275"/>
                    <a:gd name="T8" fmla="*/ 1 w 1"/>
                    <a:gd name="T9" fmla="*/ 275 h 275"/>
                  </a:gdLst>
                  <a:ahLst/>
                  <a:cxnLst>
                    <a:cxn ang="T4">
                      <a:pos x="T0" y="T1"/>
                    </a:cxn>
                    <a:cxn ang="T5">
                      <a:pos x="T2" y="T3"/>
                    </a:cxn>
                  </a:cxnLst>
                  <a:rect l="T6" t="T7" r="T8" b="T9"/>
                  <a:pathLst>
                    <a:path w="1" h="275">
                      <a:moveTo>
                        <a:pt x="0" y="0"/>
                      </a:moveTo>
                      <a:lnTo>
                        <a:pt x="0" y="275"/>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77" name="Line 79"/>
                <p:cNvSpPr>
                  <a:spLocks noChangeShapeType="1"/>
                </p:cNvSpPr>
                <p:nvPr/>
              </p:nvSpPr>
              <p:spPr bwMode="auto">
                <a:xfrm>
                  <a:off x="1942" y="2541"/>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78" name="Line 80"/>
                <p:cNvSpPr>
                  <a:spLocks noChangeShapeType="1"/>
                </p:cNvSpPr>
                <p:nvPr/>
              </p:nvSpPr>
              <p:spPr bwMode="auto">
                <a:xfrm>
                  <a:off x="2832" y="2541"/>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79" name="Freeform 81"/>
                <p:cNvSpPr/>
                <p:nvPr/>
              </p:nvSpPr>
              <p:spPr bwMode="auto">
                <a:xfrm>
                  <a:off x="3837" y="2540"/>
                  <a:ext cx="4" cy="279"/>
                </a:xfrm>
                <a:custGeom>
                  <a:avLst/>
                  <a:gdLst>
                    <a:gd name="T0" fmla="*/ 0 w 4"/>
                    <a:gd name="T1" fmla="*/ 0 h 279"/>
                    <a:gd name="T2" fmla="*/ 4 w 4"/>
                    <a:gd name="T3" fmla="*/ 279 h 279"/>
                    <a:gd name="T4" fmla="*/ 0 60000 65536"/>
                    <a:gd name="T5" fmla="*/ 0 60000 65536"/>
                    <a:gd name="T6" fmla="*/ 0 w 4"/>
                    <a:gd name="T7" fmla="*/ 0 h 279"/>
                    <a:gd name="T8" fmla="*/ 4 w 4"/>
                    <a:gd name="T9" fmla="*/ 279 h 279"/>
                  </a:gdLst>
                  <a:ahLst/>
                  <a:cxnLst>
                    <a:cxn ang="T4">
                      <a:pos x="T0" y="T1"/>
                    </a:cxn>
                    <a:cxn ang="T5">
                      <a:pos x="T2" y="T3"/>
                    </a:cxn>
                  </a:cxnLst>
                  <a:rect l="T6" t="T7" r="T8" b="T9"/>
                  <a:pathLst>
                    <a:path w="4" h="279">
                      <a:moveTo>
                        <a:pt x="0" y="0"/>
                      </a:moveTo>
                      <a:lnTo>
                        <a:pt x="4" y="279"/>
                      </a:lnTo>
                    </a:path>
                  </a:pathLst>
                </a:custGeom>
                <a:noFill/>
                <a:ln w="38100" cap="sq">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80" name="Text Box 82"/>
                <p:cNvSpPr txBox="1">
                  <a:spLocks noChangeArrowheads="1"/>
                </p:cNvSpPr>
                <p:nvPr/>
              </p:nvSpPr>
              <p:spPr bwMode="auto">
                <a:xfrm>
                  <a:off x="912" y="2857"/>
                  <a:ext cx="8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s</a:t>
                  </a:r>
                  <a:r>
                    <a:rPr lang="en-US" altLang="zh-CN" sz="2000" b="1">
                      <a:latin typeface="Times New Roman" panose="02020603050405020304" pitchFamily="18" charset="0"/>
                    </a:rPr>
                    <a:t> = </a:t>
                  </a:r>
                  <a:r>
                    <a:rPr lang="en-US" altLang="zh-CN" sz="2000" b="1" i="1">
                      <a:latin typeface="Times New Roman" panose="02020603050405020304" pitchFamily="18" charset="0"/>
                    </a:rPr>
                    <a:t>t</a:t>
                  </a:r>
                  <a:r>
                    <a:rPr lang="en-US" altLang="zh-CN" sz="2000" b="1">
                      <a:latin typeface="Times New Roman" panose="02020603050405020304" pitchFamily="18" charset="0"/>
                    </a:rPr>
                    <a:t> +</a:t>
                  </a:r>
                  <a:r>
                    <a:rPr lang="en-US" altLang="zh-CN" sz="2000" b="1" i="1">
                      <a:latin typeface="Times New Roman" panose="02020603050405020304" pitchFamily="18" charset="0"/>
                    </a:rPr>
                    <a:t> r</a:t>
                  </a:r>
                  <a:r>
                    <a:rPr lang="en-US" altLang="zh-CN" sz="20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208981" name="Text Box 83"/>
                <p:cNvSpPr txBox="1">
                  <a:spLocks noChangeArrowheads="1"/>
                </p:cNvSpPr>
                <p:nvPr/>
              </p:nvSpPr>
              <p:spPr bwMode="auto">
                <a:xfrm>
                  <a:off x="1920" y="2819"/>
                  <a:ext cx="8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q</a:t>
                  </a:r>
                  <a:r>
                    <a:rPr lang="en-US" altLang="zh-CN" sz="2400" b="1">
                      <a:latin typeface="Times New Roman" panose="02020603050405020304" pitchFamily="18" charset="0"/>
                    </a:rPr>
                    <a:t> =</a:t>
                  </a:r>
                  <a:r>
                    <a:rPr lang="en-US" altLang="zh-CN" sz="2000" b="1">
                      <a:latin typeface="Times New Roman" panose="02020603050405020304" pitchFamily="18" charset="0"/>
                    </a:rPr>
                    <a:t> </a:t>
                  </a:r>
                  <a:r>
                    <a:rPr lang="en-US" altLang="zh-CN" sz="2000" b="1" i="1">
                      <a:latin typeface="Times New Roman" panose="02020603050405020304" pitchFamily="18" charset="0"/>
                    </a:rPr>
                    <a:t>c</a:t>
                  </a:r>
                  <a:r>
                    <a:rPr lang="en-US" altLang="zh-CN" sz="1600" b="1">
                      <a:latin typeface="Times New Roman" panose="02020603050405020304" pitchFamily="18" charset="0"/>
                    </a:rPr>
                    <a:t>－</a:t>
                  </a:r>
                  <a:r>
                    <a:rPr lang="en-US" altLang="zh-CN" sz="2000" b="1" i="1">
                      <a:latin typeface="Times New Roman" panose="02020603050405020304" pitchFamily="18" charset="0"/>
                    </a:rPr>
                    <a:t>r</a:t>
                  </a:r>
                  <a:r>
                    <a:rPr lang="en-US" altLang="zh-CN" sz="20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208982" name="Text Box 84"/>
                <p:cNvSpPr txBox="1">
                  <a:spLocks noChangeArrowheads="1"/>
                </p:cNvSpPr>
                <p:nvPr/>
              </p:nvSpPr>
              <p:spPr bwMode="auto">
                <a:xfrm>
                  <a:off x="3120" y="2850"/>
                  <a:ext cx="3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b</a:t>
                  </a:r>
                  <a:r>
                    <a:rPr lang="en-US" altLang="zh-CN" sz="20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sp>
              <p:nvSpPr>
                <p:cNvPr id="208983" name="Text Box 85"/>
                <p:cNvSpPr txBox="1">
                  <a:spLocks noChangeArrowheads="1"/>
                </p:cNvSpPr>
                <p:nvPr/>
              </p:nvSpPr>
              <p:spPr bwMode="auto">
                <a:xfrm>
                  <a:off x="758" y="70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组</a:t>
                  </a:r>
                  <a:endParaRPr lang="zh-CN" altLang="en-US" sz="2000" b="1">
                    <a:latin typeface="Times New Roman" panose="02020603050405020304" pitchFamily="18" charset="0"/>
                  </a:endParaRPr>
                </a:p>
              </p:txBody>
            </p:sp>
            <p:sp>
              <p:nvSpPr>
                <p:cNvPr id="208984" name="Text Box 86"/>
                <p:cNvSpPr txBox="1">
                  <a:spLocks noChangeArrowheads="1"/>
                </p:cNvSpPr>
                <p:nvPr/>
              </p:nvSpPr>
              <p:spPr bwMode="auto">
                <a:xfrm>
                  <a:off x="806" y="10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endParaRPr lang="zh-CN" altLang="en-US" sz="2000" b="1">
                    <a:latin typeface="Times New Roman" panose="02020603050405020304" pitchFamily="18" charset="0"/>
                  </a:endParaRPr>
                </a:p>
              </p:txBody>
            </p:sp>
            <p:sp>
              <p:nvSpPr>
                <p:cNvPr id="208985" name="Text Box 87"/>
                <p:cNvSpPr txBox="1">
                  <a:spLocks noChangeArrowheads="1"/>
                </p:cNvSpPr>
                <p:nvPr/>
              </p:nvSpPr>
              <p:spPr bwMode="auto">
                <a:xfrm>
                  <a:off x="806" y="129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1</a:t>
                  </a:r>
                  <a:endParaRPr lang="zh-CN" altLang="en-US" sz="2000" b="1">
                    <a:latin typeface="Times New Roman" panose="02020603050405020304" pitchFamily="18" charset="0"/>
                  </a:endParaRPr>
                </a:p>
              </p:txBody>
            </p:sp>
            <p:sp>
              <p:nvSpPr>
                <p:cNvPr id="208986" name="Text Box 88"/>
                <p:cNvSpPr txBox="1">
                  <a:spLocks noChangeArrowheads="1"/>
                </p:cNvSpPr>
                <p:nvPr/>
              </p:nvSpPr>
              <p:spPr bwMode="auto">
                <a:xfrm>
                  <a:off x="438" y="2003"/>
                  <a:ext cx="5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latin typeface="Times New Roman" panose="02020603050405020304" pitchFamily="18" charset="0"/>
                    </a:rPr>
                    <a:t>2</a:t>
                  </a:r>
                  <a:r>
                    <a:rPr lang="en-US" altLang="zh-CN" sz="2000" b="1" i="1" baseline="50000">
                      <a:latin typeface="Times New Roman" panose="02020603050405020304" pitchFamily="18" charset="0"/>
                    </a:rPr>
                    <a:t>c</a:t>
                  </a:r>
                  <a:r>
                    <a:rPr lang="en-US" altLang="zh-CN" sz="2000" b="1" baseline="50000">
                      <a:latin typeface="Times New Roman" panose="02020603050405020304" pitchFamily="18" charset="0"/>
                    </a:rPr>
                    <a:t>-</a:t>
                  </a:r>
                  <a:r>
                    <a:rPr lang="en-US" altLang="zh-CN" sz="2000" b="1" i="1" baseline="50000">
                      <a:latin typeface="Times New Roman" panose="02020603050405020304" pitchFamily="18" charset="0"/>
                    </a:rPr>
                    <a:t>r</a:t>
                  </a:r>
                  <a:r>
                    <a:rPr lang="en-US" altLang="zh-CN" sz="2000" b="1">
                      <a:latin typeface="Times New Roman" panose="02020603050405020304" pitchFamily="18" charset="0"/>
                    </a:rPr>
                    <a:t>－1</a:t>
                  </a:r>
                  <a:endParaRPr lang="zh-CN" altLang="en-US" sz="2400" b="1">
                    <a:latin typeface="Times New Roman" panose="02020603050405020304" pitchFamily="18" charset="0"/>
                  </a:endParaRPr>
                </a:p>
              </p:txBody>
            </p:sp>
            <p:sp>
              <p:nvSpPr>
                <p:cNvPr id="208987" name="Text Box 89"/>
                <p:cNvSpPr txBox="1">
                  <a:spLocks noChangeArrowheads="1"/>
                </p:cNvSpPr>
                <p:nvPr/>
              </p:nvSpPr>
              <p:spPr bwMode="auto">
                <a:xfrm>
                  <a:off x="1344" y="2291"/>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主存地址</a:t>
                  </a:r>
                  <a:endParaRPr lang="zh-CN" altLang="en-US" sz="2000" b="1">
                    <a:latin typeface="Times New Roman" panose="02020603050405020304" pitchFamily="18" charset="0"/>
                  </a:endParaRPr>
                </a:p>
              </p:txBody>
            </p:sp>
            <p:sp>
              <p:nvSpPr>
                <p:cNvPr id="208988" name="Text Box 90"/>
                <p:cNvSpPr txBox="1">
                  <a:spLocks noChangeArrowheads="1"/>
                </p:cNvSpPr>
                <p:nvPr/>
              </p:nvSpPr>
              <p:spPr bwMode="auto">
                <a:xfrm>
                  <a:off x="1088" y="689"/>
                  <a:ext cx="6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rPr>
                    <a:t>Cache</a:t>
                  </a:r>
                  <a:endParaRPr lang="en-US" altLang="zh-CN" sz="2400" b="1">
                    <a:latin typeface="Times New Roman" panose="02020603050405020304" pitchFamily="18" charset="0"/>
                  </a:endParaRPr>
                </a:p>
              </p:txBody>
            </p:sp>
            <p:sp>
              <p:nvSpPr>
                <p:cNvPr id="208989" name="Text Box 91"/>
                <p:cNvSpPr txBox="1">
                  <a:spLocks noChangeArrowheads="1"/>
                </p:cNvSpPr>
                <p:nvPr/>
              </p:nvSpPr>
              <p:spPr bwMode="auto">
                <a:xfrm>
                  <a:off x="4550" y="528"/>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主存储器</a:t>
                  </a:r>
                  <a:endParaRPr lang="zh-CN" altLang="en-US" sz="2400" b="1">
                    <a:latin typeface="Times New Roman" panose="02020603050405020304" pitchFamily="18" charset="0"/>
                  </a:endParaRPr>
                </a:p>
              </p:txBody>
            </p:sp>
            <p:sp>
              <p:nvSpPr>
                <p:cNvPr id="208990" name="Freeform 92"/>
                <p:cNvSpPr/>
                <p:nvPr/>
              </p:nvSpPr>
              <p:spPr bwMode="auto">
                <a:xfrm>
                  <a:off x="813" y="2813"/>
                  <a:ext cx="1" cy="490"/>
                </a:xfrm>
                <a:custGeom>
                  <a:avLst/>
                  <a:gdLst>
                    <a:gd name="T0" fmla="*/ 0 w 1"/>
                    <a:gd name="T1" fmla="*/ 0 h 490"/>
                    <a:gd name="T2" fmla="*/ 0 w 1"/>
                    <a:gd name="T3" fmla="*/ 490 h 490"/>
                    <a:gd name="T4" fmla="*/ 0 60000 65536"/>
                    <a:gd name="T5" fmla="*/ 0 60000 65536"/>
                    <a:gd name="T6" fmla="*/ 0 w 1"/>
                    <a:gd name="T7" fmla="*/ 0 h 490"/>
                    <a:gd name="T8" fmla="*/ 1 w 1"/>
                    <a:gd name="T9" fmla="*/ 490 h 490"/>
                  </a:gdLst>
                  <a:ahLst/>
                  <a:cxnLst>
                    <a:cxn ang="T4">
                      <a:pos x="T0" y="T1"/>
                    </a:cxn>
                    <a:cxn ang="T5">
                      <a:pos x="T2" y="T3"/>
                    </a:cxn>
                  </a:cxnLst>
                  <a:rect l="T6" t="T7" r="T8" b="T9"/>
                  <a:pathLst>
                    <a:path w="1" h="490">
                      <a:moveTo>
                        <a:pt x="0" y="0"/>
                      </a:moveTo>
                      <a:lnTo>
                        <a:pt x="0" y="49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91" name="Freeform 93"/>
                <p:cNvSpPr/>
                <p:nvPr/>
              </p:nvSpPr>
              <p:spPr bwMode="auto">
                <a:xfrm>
                  <a:off x="2832" y="2825"/>
                  <a:ext cx="1" cy="474"/>
                </a:xfrm>
                <a:custGeom>
                  <a:avLst/>
                  <a:gdLst>
                    <a:gd name="T0" fmla="*/ 0 w 1"/>
                    <a:gd name="T1" fmla="*/ 0 h 474"/>
                    <a:gd name="T2" fmla="*/ 1 w 1"/>
                    <a:gd name="T3" fmla="*/ 474 h 474"/>
                    <a:gd name="T4" fmla="*/ 0 60000 65536"/>
                    <a:gd name="T5" fmla="*/ 0 60000 65536"/>
                    <a:gd name="T6" fmla="*/ 0 w 1"/>
                    <a:gd name="T7" fmla="*/ 0 h 474"/>
                    <a:gd name="T8" fmla="*/ 1 w 1"/>
                    <a:gd name="T9" fmla="*/ 474 h 474"/>
                  </a:gdLst>
                  <a:ahLst/>
                  <a:cxnLst>
                    <a:cxn ang="T4">
                      <a:pos x="T0" y="T1"/>
                    </a:cxn>
                    <a:cxn ang="T5">
                      <a:pos x="T2" y="T3"/>
                    </a:cxn>
                  </a:cxnLst>
                  <a:rect l="T6" t="T7" r="T8" b="T9"/>
                  <a:pathLst>
                    <a:path w="1" h="474">
                      <a:moveTo>
                        <a:pt x="0" y="0"/>
                      </a:moveTo>
                      <a:lnTo>
                        <a:pt x="1" y="47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92" name="Line 94"/>
                <p:cNvSpPr>
                  <a:spLocks noChangeShapeType="1"/>
                </p:cNvSpPr>
                <p:nvPr/>
              </p:nvSpPr>
              <p:spPr bwMode="auto">
                <a:xfrm>
                  <a:off x="2208" y="3203"/>
                  <a:ext cx="62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8993" name="Line 95"/>
                <p:cNvSpPr>
                  <a:spLocks noChangeShapeType="1"/>
                </p:cNvSpPr>
                <p:nvPr/>
              </p:nvSpPr>
              <p:spPr bwMode="auto">
                <a:xfrm rot="10800000">
                  <a:off x="816" y="3203"/>
                  <a:ext cx="62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8994" name="Text Box 96"/>
                <p:cNvSpPr txBox="1">
                  <a:spLocks noChangeArrowheads="1"/>
                </p:cNvSpPr>
                <p:nvPr/>
              </p:nvSpPr>
              <p:spPr bwMode="auto">
                <a:xfrm>
                  <a:off x="1614" y="3059"/>
                  <a:ext cx="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m</a:t>
                  </a:r>
                  <a:r>
                    <a:rPr lang="en-US" altLang="zh-CN" sz="2000" b="1">
                      <a:latin typeface="Times New Roman" panose="02020603050405020304" pitchFamily="18" charset="0"/>
                    </a:rPr>
                    <a:t> </a:t>
                  </a:r>
                  <a:r>
                    <a:rPr lang="zh-CN" altLang="en-US" sz="2000" b="1">
                      <a:latin typeface="Times New Roman" panose="02020603050405020304" pitchFamily="18" charset="0"/>
                    </a:rPr>
                    <a:t>位</a:t>
                  </a:r>
                  <a:endParaRPr lang="zh-CN" altLang="en-US" sz="2000" b="1">
                    <a:latin typeface="Times New Roman" panose="02020603050405020304" pitchFamily="18" charset="0"/>
                  </a:endParaRPr>
                </a:p>
              </p:txBody>
            </p:sp>
          </p:grpSp>
          <p:sp>
            <p:nvSpPr>
              <p:cNvPr id="208960" name="Text Box 97"/>
              <p:cNvSpPr txBox="1">
                <a:spLocks noChangeArrowheads="1"/>
              </p:cNvSpPr>
              <p:nvPr/>
            </p:nvSpPr>
            <p:spPr bwMode="auto">
              <a:xfrm>
                <a:off x="1736" y="720"/>
                <a:ext cx="21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共 </a:t>
                </a:r>
                <a:r>
                  <a:rPr lang="en-US" altLang="zh-CN" sz="2000" b="1" i="1">
                    <a:solidFill>
                      <a:schemeClr val="folHlink"/>
                    </a:solidFill>
                    <a:latin typeface="Times New Roman" panose="02020603050405020304" pitchFamily="18" charset="0"/>
                  </a:rPr>
                  <a:t>Q</a:t>
                </a:r>
                <a:r>
                  <a:rPr lang="en-US" altLang="zh-CN" sz="2000" b="1">
                    <a:solidFill>
                      <a:schemeClr val="folHlink"/>
                    </a:solidFill>
                    <a:latin typeface="Times New Roman" panose="02020603050405020304" pitchFamily="18" charset="0"/>
                  </a:rPr>
                  <a:t> </a:t>
                </a:r>
                <a:r>
                  <a:rPr lang="zh-CN" altLang="en-US" sz="2000" b="1">
                    <a:solidFill>
                      <a:schemeClr val="folHlink"/>
                    </a:solidFill>
                    <a:latin typeface="Times New Roman" panose="02020603050405020304" pitchFamily="18" charset="0"/>
                  </a:rPr>
                  <a:t>组</a:t>
                </a:r>
                <a:r>
                  <a:rPr lang="zh-CN" altLang="en-US" sz="2000" b="1">
                    <a:latin typeface="Times New Roman" panose="02020603050405020304" pitchFamily="18" charset="0"/>
                  </a:rPr>
                  <a:t>，每组内两块（</a:t>
                </a:r>
                <a:r>
                  <a:rPr lang="en-US" altLang="zh-CN" sz="2000" b="1" i="1">
                    <a:latin typeface="Times New Roman" panose="02020603050405020304" pitchFamily="18" charset="0"/>
                  </a:rPr>
                  <a:t>r</a:t>
                </a:r>
                <a:r>
                  <a:rPr lang="en-US" altLang="zh-CN" sz="2000" b="1">
                    <a:latin typeface="Times New Roman" panose="02020603050405020304" pitchFamily="18" charset="0"/>
                  </a:rPr>
                  <a:t> = 1)</a:t>
                </a:r>
                <a:endParaRPr lang="en-US" altLang="zh-CN" sz="2000" b="1">
                  <a:latin typeface="Times New Roman" panose="02020603050405020304" pitchFamily="18" charset="0"/>
                </a:endParaRPr>
              </a:p>
            </p:txBody>
          </p:sp>
        </p:grpSp>
        <p:sp>
          <p:nvSpPr>
            <p:cNvPr id="208958" name="Text Box 98"/>
            <p:cNvSpPr txBox="1">
              <a:spLocks noChangeArrowheads="1"/>
            </p:cNvSpPr>
            <p:nvPr/>
          </p:nvSpPr>
          <p:spPr bwMode="auto">
            <a:xfrm>
              <a:off x="5214" y="16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latin typeface="Times New Roman" panose="02020603050405020304" pitchFamily="18" charset="0"/>
                </a:rPr>
                <a:t>1</a:t>
              </a:r>
              <a:endParaRPr lang="zh-CN" altLang="en-US" sz="2000" b="1">
                <a:latin typeface="Times New Roman" panose="02020603050405020304" pitchFamily="18" charset="0"/>
              </a:endParaRPr>
            </a:p>
          </p:txBody>
        </p:sp>
      </p:grpSp>
      <p:sp>
        <p:nvSpPr>
          <p:cNvPr id="245" name="Text Box 99"/>
          <p:cNvSpPr txBox="1">
            <a:spLocks noChangeArrowheads="1"/>
          </p:cNvSpPr>
          <p:nvPr/>
        </p:nvSpPr>
        <p:spPr bwMode="auto">
          <a:xfrm>
            <a:off x="393700" y="5992813"/>
            <a:ext cx="866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Times New Roman" panose="02020603050405020304" pitchFamily="18" charset="0"/>
              </a:rPr>
              <a:t>某一主存块 </a:t>
            </a:r>
            <a:r>
              <a:rPr lang="en-US" altLang="zh-CN" sz="2800" b="1" i="1">
                <a:solidFill>
                  <a:srgbClr val="C00000"/>
                </a:solidFill>
                <a:latin typeface="Times New Roman" panose="02020603050405020304" pitchFamily="18" charset="0"/>
              </a:rPr>
              <a:t>j</a:t>
            </a:r>
            <a:r>
              <a:rPr lang="en-US" altLang="zh-CN" sz="2800" b="1">
                <a:solidFill>
                  <a:srgbClr val="C00000"/>
                </a:solidFill>
                <a:latin typeface="Times New Roman" panose="02020603050405020304" pitchFamily="18" charset="0"/>
              </a:rPr>
              <a:t> </a:t>
            </a:r>
            <a:r>
              <a:rPr lang="zh-CN" altLang="en-US" sz="2800" b="1">
                <a:latin typeface="Times New Roman" panose="02020603050405020304" pitchFamily="18" charset="0"/>
              </a:rPr>
              <a:t>按模 </a:t>
            </a:r>
            <a:r>
              <a:rPr lang="en-US" altLang="zh-CN" sz="2800" b="1" i="1">
                <a:solidFill>
                  <a:srgbClr val="C00000"/>
                </a:solidFill>
                <a:latin typeface="Times New Roman" panose="02020603050405020304" pitchFamily="18" charset="0"/>
              </a:rPr>
              <a:t>Q</a:t>
            </a:r>
            <a:r>
              <a:rPr lang="en-US" altLang="zh-CN" sz="2800" b="1">
                <a:latin typeface="Times New Roman" panose="02020603050405020304" pitchFamily="18" charset="0"/>
              </a:rPr>
              <a:t> </a:t>
            </a:r>
            <a:r>
              <a:rPr lang="zh-CN" altLang="en-US" sz="2800" b="1">
                <a:latin typeface="Times New Roman" panose="02020603050405020304" pitchFamily="18" charset="0"/>
              </a:rPr>
              <a:t>映射到 </a:t>
            </a:r>
            <a:r>
              <a:rPr lang="zh-CN" altLang="en-US" sz="2800" b="1">
                <a:solidFill>
                  <a:srgbClr val="C00000"/>
                </a:solidFill>
                <a:latin typeface="Times New Roman" panose="02020603050405020304" pitchFamily="18" charset="0"/>
              </a:rPr>
              <a:t>缓存</a:t>
            </a:r>
            <a:r>
              <a:rPr lang="zh-CN" altLang="en-US" sz="2800" b="1">
                <a:solidFill>
                  <a:schemeClr val="folHlink"/>
                </a:solidFill>
                <a:latin typeface="Times New Roman" panose="02020603050405020304" pitchFamily="18" charset="0"/>
              </a:rPr>
              <a:t> </a:t>
            </a:r>
            <a:r>
              <a:rPr lang="zh-CN" altLang="en-US" sz="2800" b="1">
                <a:latin typeface="Times New Roman" panose="02020603050405020304" pitchFamily="18" charset="0"/>
              </a:rPr>
              <a:t>的第 </a:t>
            </a:r>
            <a:r>
              <a:rPr lang="en-US" altLang="zh-CN" sz="2800" b="1" i="1">
                <a:solidFill>
                  <a:srgbClr val="C00000"/>
                </a:solidFill>
                <a:latin typeface="Times New Roman" panose="02020603050405020304" pitchFamily="18" charset="0"/>
              </a:rPr>
              <a:t>i</a:t>
            </a:r>
            <a:r>
              <a:rPr lang="en-US" altLang="zh-CN" sz="2800" b="1">
                <a:solidFill>
                  <a:srgbClr val="C00000"/>
                </a:solidFill>
                <a:latin typeface="Times New Roman" panose="02020603050405020304" pitchFamily="18" charset="0"/>
              </a:rPr>
              <a:t> </a:t>
            </a:r>
            <a:r>
              <a:rPr lang="zh-CN" altLang="en-US" sz="2800" b="1">
                <a:solidFill>
                  <a:srgbClr val="C00000"/>
                </a:solidFill>
                <a:latin typeface="Times New Roman" panose="02020603050405020304" pitchFamily="18" charset="0"/>
              </a:rPr>
              <a:t>组</a:t>
            </a:r>
            <a:r>
              <a:rPr lang="zh-CN" altLang="en-US" sz="2800" b="1">
                <a:latin typeface="Times New Roman" panose="02020603050405020304" pitchFamily="18" charset="0"/>
              </a:rPr>
              <a:t>中的 </a:t>
            </a:r>
            <a:r>
              <a:rPr lang="zh-CN" altLang="en-US" sz="2800" b="1">
                <a:solidFill>
                  <a:srgbClr val="C00000"/>
                </a:solidFill>
                <a:latin typeface="Times New Roman" panose="02020603050405020304" pitchFamily="18" charset="0"/>
              </a:rPr>
              <a:t>任一块</a:t>
            </a:r>
            <a:endParaRPr lang="zh-CN" altLang="en-US" sz="2800" b="1">
              <a:solidFill>
                <a:srgbClr val="C00000"/>
              </a:solidFill>
              <a:latin typeface="Times New Roman" panose="02020603050405020304" pitchFamily="18" charset="0"/>
            </a:endParaRPr>
          </a:p>
        </p:txBody>
      </p:sp>
      <p:sp>
        <p:nvSpPr>
          <p:cNvPr id="246" name="Text Box 100"/>
          <p:cNvSpPr txBox="1">
            <a:spLocks noChangeArrowheads="1"/>
          </p:cNvSpPr>
          <p:nvPr/>
        </p:nvSpPr>
        <p:spPr bwMode="auto">
          <a:xfrm>
            <a:off x="469900" y="5307013"/>
            <a:ext cx="177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C00000"/>
                </a:solidFill>
                <a:latin typeface="Times New Roman" panose="02020603050405020304" pitchFamily="18" charset="0"/>
              </a:rPr>
              <a:t>i</a:t>
            </a:r>
            <a:r>
              <a:rPr lang="en-US" altLang="zh-CN" sz="2800" b="1">
                <a:solidFill>
                  <a:srgbClr val="C00000"/>
                </a:solidFill>
                <a:latin typeface="Times New Roman" panose="02020603050405020304" pitchFamily="18" charset="0"/>
              </a:rPr>
              <a:t> = </a:t>
            </a:r>
            <a:r>
              <a:rPr lang="en-US" altLang="zh-CN" sz="2800" b="1" i="1">
                <a:solidFill>
                  <a:srgbClr val="C00000"/>
                </a:solidFill>
                <a:latin typeface="Times New Roman" panose="02020603050405020304" pitchFamily="18" charset="0"/>
              </a:rPr>
              <a:t>j</a:t>
            </a:r>
            <a:r>
              <a:rPr lang="en-US" altLang="zh-CN" sz="2800" b="1">
                <a:solidFill>
                  <a:srgbClr val="C00000"/>
                </a:solidFill>
                <a:latin typeface="Times New Roman" panose="02020603050405020304" pitchFamily="18" charset="0"/>
              </a:rPr>
              <a:t> </a:t>
            </a:r>
            <a:r>
              <a:rPr lang="en-US" altLang="zh-CN" sz="2400" b="1">
                <a:solidFill>
                  <a:srgbClr val="C00000"/>
                </a:solidFill>
                <a:latin typeface="Times New Roman" panose="02020603050405020304" pitchFamily="18" charset="0"/>
              </a:rPr>
              <a:t>mod</a:t>
            </a:r>
            <a:r>
              <a:rPr lang="en-US" altLang="zh-CN" sz="2800" b="1">
                <a:solidFill>
                  <a:srgbClr val="C00000"/>
                </a:solidFill>
                <a:latin typeface="Times New Roman" panose="02020603050405020304" pitchFamily="18" charset="0"/>
              </a:rPr>
              <a:t> </a:t>
            </a:r>
            <a:r>
              <a:rPr lang="en-US" altLang="zh-CN" sz="2800" b="1" i="1">
                <a:solidFill>
                  <a:srgbClr val="C00000"/>
                </a:solidFill>
                <a:latin typeface="Times New Roman" panose="02020603050405020304" pitchFamily="18" charset="0"/>
              </a:rPr>
              <a:t>Q</a:t>
            </a:r>
            <a:endParaRPr lang="en-US" altLang="zh-CN" sz="2800" b="1" i="1">
              <a:solidFill>
                <a:srgbClr val="C00000"/>
              </a:solidFill>
              <a:latin typeface="Times New Roman" panose="02020603050405020304" pitchFamily="18" charset="0"/>
            </a:endParaRPr>
          </a:p>
        </p:txBody>
      </p:sp>
      <p:grpSp>
        <p:nvGrpSpPr>
          <p:cNvPr id="7" name="Group 101"/>
          <p:cNvGrpSpPr/>
          <p:nvPr/>
        </p:nvGrpSpPr>
        <p:grpSpPr bwMode="auto">
          <a:xfrm>
            <a:off x="2508250" y="5154613"/>
            <a:ext cx="3805238" cy="914400"/>
            <a:chOff x="1620" y="3408"/>
            <a:chExt cx="2397" cy="576"/>
          </a:xfrm>
        </p:grpSpPr>
        <p:sp>
          <p:nvSpPr>
            <p:cNvPr id="208954" name="Freeform 102"/>
            <p:cNvSpPr/>
            <p:nvPr/>
          </p:nvSpPr>
          <p:spPr bwMode="auto">
            <a:xfrm>
              <a:off x="1620" y="3600"/>
              <a:ext cx="876" cy="369"/>
            </a:xfrm>
            <a:custGeom>
              <a:avLst/>
              <a:gdLst>
                <a:gd name="T0" fmla="*/ 0 w 876"/>
                <a:gd name="T1" fmla="*/ 369 h 369"/>
                <a:gd name="T2" fmla="*/ 876 w 876"/>
                <a:gd name="T3" fmla="*/ 0 h 369"/>
                <a:gd name="T4" fmla="*/ 0 60000 65536"/>
                <a:gd name="T5" fmla="*/ 0 60000 65536"/>
                <a:gd name="T6" fmla="*/ 0 w 876"/>
                <a:gd name="T7" fmla="*/ 0 h 369"/>
                <a:gd name="T8" fmla="*/ 876 w 876"/>
                <a:gd name="T9" fmla="*/ 369 h 369"/>
              </a:gdLst>
              <a:ahLst/>
              <a:cxnLst>
                <a:cxn ang="T4">
                  <a:pos x="T0" y="T1"/>
                </a:cxn>
                <a:cxn ang="T5">
                  <a:pos x="T2" y="T3"/>
                </a:cxn>
              </a:cxnLst>
              <a:rect l="T6" t="T7" r="T8" b="T9"/>
              <a:pathLst>
                <a:path w="876" h="369">
                  <a:moveTo>
                    <a:pt x="0" y="369"/>
                  </a:moveTo>
                  <a:lnTo>
                    <a:pt x="876" y="0"/>
                  </a:lnTo>
                </a:path>
              </a:pathLst>
            </a:custGeom>
            <a:noFill/>
            <a:ln w="28575" cmpd="sng">
              <a:solidFill>
                <a:srgbClr val="C00000"/>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55" name="Freeform 103"/>
            <p:cNvSpPr/>
            <p:nvPr/>
          </p:nvSpPr>
          <p:spPr bwMode="auto">
            <a:xfrm>
              <a:off x="3354" y="3627"/>
              <a:ext cx="663" cy="357"/>
            </a:xfrm>
            <a:custGeom>
              <a:avLst/>
              <a:gdLst>
                <a:gd name="T0" fmla="*/ 663 w 663"/>
                <a:gd name="T1" fmla="*/ 357 h 357"/>
                <a:gd name="T2" fmla="*/ 0 w 663"/>
                <a:gd name="T3" fmla="*/ 0 h 357"/>
                <a:gd name="T4" fmla="*/ 0 60000 65536"/>
                <a:gd name="T5" fmla="*/ 0 60000 65536"/>
                <a:gd name="T6" fmla="*/ 0 w 663"/>
                <a:gd name="T7" fmla="*/ 0 h 357"/>
                <a:gd name="T8" fmla="*/ 663 w 663"/>
                <a:gd name="T9" fmla="*/ 357 h 357"/>
              </a:gdLst>
              <a:ahLst/>
              <a:cxnLst>
                <a:cxn ang="T4">
                  <a:pos x="T0" y="T1"/>
                </a:cxn>
                <a:cxn ang="T5">
                  <a:pos x="T2" y="T3"/>
                </a:cxn>
              </a:cxnLst>
              <a:rect l="T6" t="T7" r="T8" b="T9"/>
              <a:pathLst>
                <a:path w="663" h="357">
                  <a:moveTo>
                    <a:pt x="663" y="357"/>
                  </a:moveTo>
                  <a:lnTo>
                    <a:pt x="0" y="0"/>
                  </a:lnTo>
                </a:path>
              </a:pathLst>
            </a:custGeom>
            <a:noFill/>
            <a:ln w="28575" cmpd="sng">
              <a:solidFill>
                <a:srgbClr val="C00000"/>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56" name="Text Box 104"/>
            <p:cNvSpPr txBox="1">
              <a:spLocks noChangeArrowheads="1"/>
            </p:cNvSpPr>
            <p:nvPr/>
          </p:nvSpPr>
          <p:spPr bwMode="auto">
            <a:xfrm>
              <a:off x="2400" y="340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Times New Roman" panose="02020603050405020304" pitchFamily="18" charset="0"/>
                </a:rPr>
                <a:t>直接映射</a:t>
              </a:r>
              <a:endParaRPr lang="zh-CN" altLang="en-US" sz="2800" b="1">
                <a:solidFill>
                  <a:srgbClr val="C00000"/>
                </a:solidFill>
                <a:latin typeface="Times New Roman" panose="02020603050405020304" pitchFamily="18" charset="0"/>
              </a:endParaRPr>
            </a:p>
          </p:txBody>
        </p:sp>
      </p:grpSp>
      <p:grpSp>
        <p:nvGrpSpPr>
          <p:cNvPr id="8" name="Group 105"/>
          <p:cNvGrpSpPr/>
          <p:nvPr/>
        </p:nvGrpSpPr>
        <p:grpSpPr bwMode="auto">
          <a:xfrm>
            <a:off x="2527300" y="5199063"/>
            <a:ext cx="5257800" cy="869950"/>
            <a:chOff x="1632" y="3388"/>
            <a:chExt cx="3312" cy="548"/>
          </a:xfrm>
        </p:grpSpPr>
        <p:sp>
          <p:nvSpPr>
            <p:cNvPr id="208951" name="Text Box 106"/>
            <p:cNvSpPr txBox="1">
              <a:spLocks noChangeArrowheads="1"/>
            </p:cNvSpPr>
            <p:nvPr/>
          </p:nvSpPr>
          <p:spPr bwMode="auto">
            <a:xfrm>
              <a:off x="2736" y="338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Times New Roman" panose="02020603050405020304" pitchFamily="18" charset="0"/>
                </a:rPr>
                <a:t>全相联映射</a:t>
              </a:r>
              <a:endParaRPr lang="zh-CN" altLang="en-US" sz="2800" b="1">
                <a:solidFill>
                  <a:srgbClr val="C00000"/>
                </a:solidFill>
                <a:latin typeface="Times New Roman" panose="02020603050405020304" pitchFamily="18" charset="0"/>
              </a:endParaRPr>
            </a:p>
          </p:txBody>
        </p:sp>
        <p:sp>
          <p:nvSpPr>
            <p:cNvPr id="208952" name="Line 107"/>
            <p:cNvSpPr>
              <a:spLocks noChangeShapeType="1"/>
            </p:cNvSpPr>
            <p:nvPr/>
          </p:nvSpPr>
          <p:spPr bwMode="auto">
            <a:xfrm flipV="1">
              <a:off x="1632" y="3600"/>
              <a:ext cx="1152" cy="336"/>
            </a:xfrm>
            <a:prstGeom prst="line">
              <a:avLst/>
            </a:prstGeom>
            <a:noFill/>
            <a:ln w="28575">
              <a:solidFill>
                <a:srgbClr val="C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8953" name="Line 108"/>
            <p:cNvSpPr>
              <a:spLocks noChangeShapeType="1"/>
            </p:cNvSpPr>
            <p:nvPr/>
          </p:nvSpPr>
          <p:spPr bwMode="auto">
            <a:xfrm flipH="1" flipV="1">
              <a:off x="3936" y="3600"/>
              <a:ext cx="1008" cy="336"/>
            </a:xfrm>
            <a:prstGeom prst="line">
              <a:avLst/>
            </a:prstGeom>
            <a:noFill/>
            <a:ln w="28575">
              <a:solidFill>
                <a:srgbClr val="C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111"/>
          <p:cNvGrpSpPr/>
          <p:nvPr/>
        </p:nvGrpSpPr>
        <p:grpSpPr bwMode="auto">
          <a:xfrm>
            <a:off x="1760538" y="1306513"/>
            <a:ext cx="6788150" cy="3557587"/>
            <a:chOff x="1149" y="891"/>
            <a:chExt cx="4276" cy="2241"/>
          </a:xfrm>
        </p:grpSpPr>
        <p:grpSp>
          <p:nvGrpSpPr>
            <p:cNvPr id="208907" name="Group 112"/>
            <p:cNvGrpSpPr/>
            <p:nvPr/>
          </p:nvGrpSpPr>
          <p:grpSpPr bwMode="auto">
            <a:xfrm>
              <a:off x="4512" y="899"/>
              <a:ext cx="912" cy="249"/>
              <a:chOff x="4512" y="899"/>
              <a:chExt cx="912" cy="249"/>
            </a:xfrm>
          </p:grpSpPr>
          <p:sp>
            <p:nvSpPr>
              <p:cNvPr id="208948" name="Rectangle 113"/>
              <p:cNvSpPr>
                <a:spLocks noChangeArrowheads="1"/>
              </p:cNvSpPr>
              <p:nvPr/>
            </p:nvSpPr>
            <p:spPr bwMode="auto">
              <a:xfrm>
                <a:off x="4512" y="899"/>
                <a:ext cx="912" cy="24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字块0</a:t>
                </a:r>
                <a:endParaRPr lang="zh-CN" altLang="en-US" sz="2000" b="1">
                  <a:solidFill>
                    <a:schemeClr val="bg2"/>
                  </a:solidFill>
                  <a:latin typeface="Times New Roman" panose="02020603050405020304" pitchFamily="18" charset="0"/>
                </a:endParaRPr>
              </a:p>
            </p:txBody>
          </p:sp>
          <p:sp>
            <p:nvSpPr>
              <p:cNvPr id="208949" name="Line 114"/>
              <p:cNvSpPr>
                <a:spLocks noChangeShapeType="1"/>
              </p:cNvSpPr>
              <p:nvPr/>
            </p:nvSpPr>
            <p:spPr bwMode="auto">
              <a:xfrm>
                <a:off x="4512" y="899"/>
                <a:ext cx="912"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50" name="Line 115"/>
              <p:cNvSpPr>
                <a:spLocks noChangeShapeType="1"/>
              </p:cNvSpPr>
              <p:nvPr/>
            </p:nvSpPr>
            <p:spPr bwMode="auto">
              <a:xfrm>
                <a:off x="4512" y="1148"/>
                <a:ext cx="9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8908" name="Group 116"/>
            <p:cNvGrpSpPr/>
            <p:nvPr/>
          </p:nvGrpSpPr>
          <p:grpSpPr bwMode="auto">
            <a:xfrm>
              <a:off x="1152" y="1043"/>
              <a:ext cx="2688" cy="249"/>
              <a:chOff x="1152" y="1043"/>
              <a:chExt cx="2688" cy="249"/>
            </a:xfrm>
          </p:grpSpPr>
          <p:sp>
            <p:nvSpPr>
              <p:cNvPr id="208942" name="Rectangle 117"/>
              <p:cNvSpPr>
                <a:spLocks noChangeArrowheads="1"/>
              </p:cNvSpPr>
              <p:nvPr/>
            </p:nvSpPr>
            <p:spPr bwMode="auto">
              <a:xfrm>
                <a:off x="2976" y="1043"/>
                <a:ext cx="864" cy="249"/>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 1</a:t>
                </a:r>
                <a:endParaRPr lang="zh-CN" altLang="en-US" sz="2000" b="1">
                  <a:solidFill>
                    <a:schemeClr val="bg2"/>
                  </a:solidFill>
                  <a:latin typeface="Times New Roman" panose="02020603050405020304" pitchFamily="18" charset="0"/>
                </a:endParaRPr>
              </a:p>
            </p:txBody>
          </p:sp>
          <p:sp>
            <p:nvSpPr>
              <p:cNvPr id="208943" name="Line 118"/>
              <p:cNvSpPr>
                <a:spLocks noChangeShapeType="1"/>
              </p:cNvSpPr>
              <p:nvPr/>
            </p:nvSpPr>
            <p:spPr bwMode="auto">
              <a:xfrm>
                <a:off x="2496" y="104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44" name="Line 119"/>
              <p:cNvSpPr>
                <a:spLocks noChangeShapeType="1"/>
              </p:cNvSpPr>
              <p:nvPr/>
            </p:nvSpPr>
            <p:spPr bwMode="auto">
              <a:xfrm>
                <a:off x="2496" y="1292"/>
                <a:ext cx="134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45" name="Rectangle 120"/>
              <p:cNvSpPr>
                <a:spLocks noChangeArrowheads="1"/>
              </p:cNvSpPr>
              <p:nvPr/>
            </p:nvSpPr>
            <p:spPr bwMode="auto">
              <a:xfrm>
                <a:off x="1632" y="1043"/>
                <a:ext cx="864" cy="249"/>
              </a:xfrm>
              <a:prstGeom prst="rect">
                <a:avLst/>
              </a:prstGeom>
              <a:solidFill>
                <a:srgbClr val="C00000"/>
              </a:solidFill>
              <a:ln w="9525">
                <a:solidFill>
                  <a:schemeClr val="folHlink"/>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 0</a:t>
                </a:r>
                <a:endParaRPr lang="zh-CN" altLang="en-US" sz="2000" b="1">
                  <a:solidFill>
                    <a:schemeClr val="bg2"/>
                  </a:solidFill>
                  <a:latin typeface="Times New Roman" panose="02020603050405020304" pitchFamily="18" charset="0"/>
                </a:endParaRPr>
              </a:p>
            </p:txBody>
          </p:sp>
          <p:sp>
            <p:nvSpPr>
              <p:cNvPr id="208946" name="Line 121"/>
              <p:cNvSpPr>
                <a:spLocks noChangeShapeType="1"/>
              </p:cNvSpPr>
              <p:nvPr/>
            </p:nvSpPr>
            <p:spPr bwMode="auto">
              <a:xfrm>
                <a:off x="1152" y="1043"/>
                <a:ext cx="1344"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47" name="Line 122"/>
              <p:cNvSpPr>
                <a:spLocks noChangeShapeType="1"/>
              </p:cNvSpPr>
              <p:nvPr/>
            </p:nvSpPr>
            <p:spPr bwMode="auto">
              <a:xfrm>
                <a:off x="1152" y="1292"/>
                <a:ext cx="134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08909" name="Line 123"/>
            <p:cNvSpPr>
              <a:spLocks noChangeShapeType="1"/>
            </p:cNvSpPr>
            <p:nvPr/>
          </p:nvSpPr>
          <p:spPr bwMode="auto">
            <a:xfrm>
              <a:off x="3840" y="1139"/>
              <a:ext cx="672" cy="86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10" name="Line 124"/>
            <p:cNvSpPr>
              <a:spLocks noChangeShapeType="1"/>
            </p:cNvSpPr>
            <p:nvPr/>
          </p:nvSpPr>
          <p:spPr bwMode="auto">
            <a:xfrm>
              <a:off x="3840" y="1139"/>
              <a:ext cx="672" cy="182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08911" name="Group 125"/>
            <p:cNvGrpSpPr/>
            <p:nvPr/>
          </p:nvGrpSpPr>
          <p:grpSpPr bwMode="auto">
            <a:xfrm>
              <a:off x="1149" y="891"/>
              <a:ext cx="4276" cy="414"/>
              <a:chOff x="1149" y="891"/>
              <a:chExt cx="4276" cy="414"/>
            </a:xfrm>
          </p:grpSpPr>
          <p:sp>
            <p:nvSpPr>
              <p:cNvPr id="208926" name="Line 126"/>
              <p:cNvSpPr>
                <a:spLocks noChangeShapeType="1"/>
              </p:cNvSpPr>
              <p:nvPr/>
            </p:nvSpPr>
            <p:spPr bwMode="auto">
              <a:xfrm flipV="1">
                <a:off x="3840" y="995"/>
                <a:ext cx="672" cy="144"/>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08927" name="Group 127"/>
              <p:cNvGrpSpPr/>
              <p:nvPr/>
            </p:nvGrpSpPr>
            <p:grpSpPr bwMode="auto">
              <a:xfrm>
                <a:off x="4512" y="891"/>
                <a:ext cx="913" cy="267"/>
                <a:chOff x="4512" y="891"/>
                <a:chExt cx="913" cy="267"/>
              </a:xfrm>
            </p:grpSpPr>
            <p:sp>
              <p:nvSpPr>
                <p:cNvPr id="208938" name="Line 128"/>
                <p:cNvSpPr>
                  <a:spLocks noChangeShapeType="1"/>
                </p:cNvSpPr>
                <p:nvPr/>
              </p:nvSpPr>
              <p:spPr bwMode="auto">
                <a:xfrm>
                  <a:off x="4512" y="899"/>
                  <a:ext cx="912" cy="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9" name="Line 129"/>
                <p:cNvSpPr>
                  <a:spLocks noChangeShapeType="1"/>
                </p:cNvSpPr>
                <p:nvPr/>
              </p:nvSpPr>
              <p:spPr bwMode="auto">
                <a:xfrm>
                  <a:off x="4512" y="1148"/>
                  <a:ext cx="91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40" name="Freeform 130"/>
                <p:cNvSpPr/>
                <p:nvPr/>
              </p:nvSpPr>
              <p:spPr bwMode="auto">
                <a:xfrm>
                  <a:off x="4512" y="891"/>
                  <a:ext cx="1" cy="267"/>
                </a:xfrm>
                <a:custGeom>
                  <a:avLst/>
                  <a:gdLst>
                    <a:gd name="T0" fmla="*/ 0 w 1"/>
                    <a:gd name="T1" fmla="*/ 0 h 267"/>
                    <a:gd name="T2" fmla="*/ 0 w 1"/>
                    <a:gd name="T3" fmla="*/ 267 h 267"/>
                    <a:gd name="T4" fmla="*/ 0 60000 65536"/>
                    <a:gd name="T5" fmla="*/ 0 60000 65536"/>
                    <a:gd name="T6" fmla="*/ 0 w 1"/>
                    <a:gd name="T7" fmla="*/ 0 h 267"/>
                    <a:gd name="T8" fmla="*/ 1 w 1"/>
                    <a:gd name="T9" fmla="*/ 267 h 267"/>
                  </a:gdLst>
                  <a:ahLst/>
                  <a:cxnLst>
                    <a:cxn ang="T4">
                      <a:pos x="T0" y="T1"/>
                    </a:cxn>
                    <a:cxn ang="T5">
                      <a:pos x="T2" y="T3"/>
                    </a:cxn>
                  </a:cxnLst>
                  <a:rect l="T6" t="T7" r="T8" b="T9"/>
                  <a:pathLst>
                    <a:path w="1" h="267">
                      <a:moveTo>
                        <a:pt x="0" y="0"/>
                      </a:moveTo>
                      <a:lnTo>
                        <a:pt x="0" y="267"/>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41" name="Freeform 131"/>
                <p:cNvSpPr/>
                <p:nvPr/>
              </p:nvSpPr>
              <p:spPr bwMode="auto">
                <a:xfrm>
                  <a:off x="5424" y="891"/>
                  <a:ext cx="1" cy="267"/>
                </a:xfrm>
                <a:custGeom>
                  <a:avLst/>
                  <a:gdLst>
                    <a:gd name="T0" fmla="*/ 0 w 1"/>
                    <a:gd name="T1" fmla="*/ 0 h 267"/>
                    <a:gd name="T2" fmla="*/ 0 w 1"/>
                    <a:gd name="T3" fmla="*/ 267 h 267"/>
                    <a:gd name="T4" fmla="*/ 0 60000 65536"/>
                    <a:gd name="T5" fmla="*/ 0 60000 65536"/>
                    <a:gd name="T6" fmla="*/ 0 w 1"/>
                    <a:gd name="T7" fmla="*/ 0 h 267"/>
                    <a:gd name="T8" fmla="*/ 1 w 1"/>
                    <a:gd name="T9" fmla="*/ 267 h 267"/>
                  </a:gdLst>
                  <a:ahLst/>
                  <a:cxnLst>
                    <a:cxn ang="T4">
                      <a:pos x="T0" y="T1"/>
                    </a:cxn>
                    <a:cxn ang="T5">
                      <a:pos x="T2" y="T3"/>
                    </a:cxn>
                  </a:cxnLst>
                  <a:rect l="T6" t="T7" r="T8" b="T9"/>
                  <a:pathLst>
                    <a:path w="1" h="267">
                      <a:moveTo>
                        <a:pt x="0" y="0"/>
                      </a:moveTo>
                      <a:lnTo>
                        <a:pt x="0" y="267"/>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08928" name="Group 132"/>
              <p:cNvGrpSpPr/>
              <p:nvPr/>
            </p:nvGrpSpPr>
            <p:grpSpPr bwMode="auto">
              <a:xfrm>
                <a:off x="1149" y="1035"/>
                <a:ext cx="2691" cy="270"/>
                <a:chOff x="1149" y="1035"/>
                <a:chExt cx="2691" cy="270"/>
              </a:xfrm>
            </p:grpSpPr>
            <p:sp>
              <p:nvSpPr>
                <p:cNvPr id="208929" name="Line 133"/>
                <p:cNvSpPr>
                  <a:spLocks noChangeShapeType="1"/>
                </p:cNvSpPr>
                <p:nvPr/>
              </p:nvSpPr>
              <p:spPr bwMode="auto">
                <a:xfrm>
                  <a:off x="2496" y="1043"/>
                  <a:ext cx="1344" cy="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0" name="Line 134"/>
                <p:cNvSpPr>
                  <a:spLocks noChangeShapeType="1"/>
                </p:cNvSpPr>
                <p:nvPr/>
              </p:nvSpPr>
              <p:spPr bwMode="auto">
                <a:xfrm>
                  <a:off x="2496" y="1292"/>
                  <a:ext cx="1344"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1" name="Line 135"/>
                <p:cNvSpPr>
                  <a:spLocks noChangeShapeType="1"/>
                </p:cNvSpPr>
                <p:nvPr/>
              </p:nvSpPr>
              <p:spPr bwMode="auto">
                <a:xfrm>
                  <a:off x="1152" y="1043"/>
                  <a:ext cx="1344" cy="0"/>
                </a:xfrm>
                <a:prstGeom prst="line">
                  <a:avLst/>
                </a:prstGeom>
                <a:noFill/>
                <a:ln w="38100" cap="sq">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2" name="Line 136"/>
                <p:cNvSpPr>
                  <a:spLocks noChangeShapeType="1"/>
                </p:cNvSpPr>
                <p:nvPr/>
              </p:nvSpPr>
              <p:spPr bwMode="auto">
                <a:xfrm>
                  <a:off x="1152" y="1292"/>
                  <a:ext cx="1344"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3" name="Freeform 137"/>
                <p:cNvSpPr/>
                <p:nvPr/>
              </p:nvSpPr>
              <p:spPr bwMode="auto">
                <a:xfrm>
                  <a:off x="1149" y="1035"/>
                  <a:ext cx="3" cy="270"/>
                </a:xfrm>
                <a:custGeom>
                  <a:avLst/>
                  <a:gdLst>
                    <a:gd name="T0" fmla="*/ 0 w 3"/>
                    <a:gd name="T1" fmla="*/ 0 h 270"/>
                    <a:gd name="T2" fmla="*/ 3 w 3"/>
                    <a:gd name="T3" fmla="*/ 270 h 270"/>
                    <a:gd name="T4" fmla="*/ 0 60000 65536"/>
                    <a:gd name="T5" fmla="*/ 0 60000 65536"/>
                    <a:gd name="T6" fmla="*/ 0 w 3"/>
                    <a:gd name="T7" fmla="*/ 0 h 270"/>
                    <a:gd name="T8" fmla="*/ 3 w 3"/>
                    <a:gd name="T9" fmla="*/ 270 h 270"/>
                  </a:gdLst>
                  <a:ahLst/>
                  <a:cxnLst>
                    <a:cxn ang="T4">
                      <a:pos x="T0" y="T1"/>
                    </a:cxn>
                    <a:cxn ang="T5">
                      <a:pos x="T2" y="T3"/>
                    </a:cxn>
                  </a:cxnLst>
                  <a:rect l="T6" t="T7" r="T8" b="T9"/>
                  <a:pathLst>
                    <a:path w="3" h="270">
                      <a:moveTo>
                        <a:pt x="0" y="0"/>
                      </a:moveTo>
                      <a:lnTo>
                        <a:pt x="3" y="270"/>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34" name="Line 138"/>
                <p:cNvSpPr>
                  <a:spLocks noChangeShapeType="1"/>
                </p:cNvSpPr>
                <p:nvPr/>
              </p:nvSpPr>
              <p:spPr bwMode="auto">
                <a:xfrm>
                  <a:off x="1632" y="1056"/>
                  <a:ext cx="0" cy="24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5" name="Line 139"/>
                <p:cNvSpPr>
                  <a:spLocks noChangeShapeType="1"/>
                </p:cNvSpPr>
                <p:nvPr/>
              </p:nvSpPr>
              <p:spPr bwMode="auto">
                <a:xfrm>
                  <a:off x="2496" y="1056"/>
                  <a:ext cx="0" cy="24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36" name="Freeform 140"/>
                <p:cNvSpPr/>
                <p:nvPr/>
              </p:nvSpPr>
              <p:spPr bwMode="auto">
                <a:xfrm>
                  <a:off x="2973" y="1041"/>
                  <a:ext cx="3" cy="261"/>
                </a:xfrm>
                <a:custGeom>
                  <a:avLst/>
                  <a:gdLst>
                    <a:gd name="T0" fmla="*/ 3 w 3"/>
                    <a:gd name="T1" fmla="*/ 0 h 261"/>
                    <a:gd name="T2" fmla="*/ 0 w 3"/>
                    <a:gd name="T3" fmla="*/ 261 h 261"/>
                    <a:gd name="T4" fmla="*/ 0 60000 65536"/>
                    <a:gd name="T5" fmla="*/ 0 60000 65536"/>
                    <a:gd name="T6" fmla="*/ 0 w 3"/>
                    <a:gd name="T7" fmla="*/ 0 h 261"/>
                    <a:gd name="T8" fmla="*/ 3 w 3"/>
                    <a:gd name="T9" fmla="*/ 261 h 261"/>
                  </a:gdLst>
                  <a:ahLst/>
                  <a:cxnLst>
                    <a:cxn ang="T4">
                      <a:pos x="T0" y="T1"/>
                    </a:cxn>
                    <a:cxn ang="T5">
                      <a:pos x="T2" y="T3"/>
                    </a:cxn>
                  </a:cxnLst>
                  <a:rect l="T6" t="T7" r="T8" b="T9"/>
                  <a:pathLst>
                    <a:path w="3" h="261">
                      <a:moveTo>
                        <a:pt x="3" y="0"/>
                      </a:moveTo>
                      <a:lnTo>
                        <a:pt x="0" y="261"/>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37" name="Freeform 141"/>
                <p:cNvSpPr/>
                <p:nvPr/>
              </p:nvSpPr>
              <p:spPr bwMode="auto">
                <a:xfrm>
                  <a:off x="3837" y="1038"/>
                  <a:ext cx="3" cy="261"/>
                </a:xfrm>
                <a:custGeom>
                  <a:avLst/>
                  <a:gdLst>
                    <a:gd name="T0" fmla="*/ 0 w 3"/>
                    <a:gd name="T1" fmla="*/ 0 h 261"/>
                    <a:gd name="T2" fmla="*/ 3 w 3"/>
                    <a:gd name="T3" fmla="*/ 261 h 261"/>
                    <a:gd name="T4" fmla="*/ 0 60000 65536"/>
                    <a:gd name="T5" fmla="*/ 0 60000 65536"/>
                    <a:gd name="T6" fmla="*/ 0 w 3"/>
                    <a:gd name="T7" fmla="*/ 0 h 261"/>
                    <a:gd name="T8" fmla="*/ 3 w 3"/>
                    <a:gd name="T9" fmla="*/ 261 h 261"/>
                  </a:gdLst>
                  <a:ahLst/>
                  <a:cxnLst>
                    <a:cxn ang="T4">
                      <a:pos x="T0" y="T1"/>
                    </a:cxn>
                    <a:cxn ang="T5">
                      <a:pos x="T2" y="T3"/>
                    </a:cxn>
                  </a:cxnLst>
                  <a:rect l="T6" t="T7" r="T8" b="T9"/>
                  <a:pathLst>
                    <a:path w="3" h="261">
                      <a:moveTo>
                        <a:pt x="0" y="0"/>
                      </a:moveTo>
                      <a:lnTo>
                        <a:pt x="3" y="261"/>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nvGrpSpPr>
            <p:cNvPr id="208912" name="Group 142"/>
            <p:cNvGrpSpPr/>
            <p:nvPr/>
          </p:nvGrpSpPr>
          <p:grpSpPr bwMode="auto">
            <a:xfrm>
              <a:off x="4509" y="1863"/>
              <a:ext cx="916" cy="273"/>
              <a:chOff x="4509" y="1863"/>
              <a:chExt cx="916" cy="273"/>
            </a:xfrm>
          </p:grpSpPr>
          <p:sp>
            <p:nvSpPr>
              <p:cNvPr id="208920" name="Rectangle 143"/>
              <p:cNvSpPr>
                <a:spLocks noChangeArrowheads="1"/>
              </p:cNvSpPr>
              <p:nvPr/>
            </p:nvSpPr>
            <p:spPr bwMode="auto">
              <a:xfrm>
                <a:off x="4512" y="1876"/>
                <a:ext cx="912" cy="24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字块2</a:t>
                </a:r>
                <a:r>
                  <a:rPr lang="en-US" altLang="zh-CN" sz="2000" b="1" i="1" baseline="30000">
                    <a:solidFill>
                      <a:schemeClr val="bg2"/>
                    </a:solidFill>
                    <a:latin typeface="Times New Roman" panose="02020603050405020304" pitchFamily="18" charset="0"/>
                  </a:rPr>
                  <a:t>c</a:t>
                </a:r>
                <a:r>
                  <a:rPr lang="en-US" altLang="zh-CN" sz="2000" b="1" baseline="30000">
                    <a:solidFill>
                      <a:schemeClr val="bg2"/>
                    </a:solidFill>
                    <a:latin typeface="Times New Roman" panose="02020603050405020304" pitchFamily="18" charset="0"/>
                  </a:rPr>
                  <a:t>-</a:t>
                </a:r>
                <a:r>
                  <a:rPr lang="en-US" altLang="zh-CN" sz="2000" b="1" i="1" baseline="30000">
                    <a:solidFill>
                      <a:schemeClr val="bg2"/>
                    </a:solidFill>
                    <a:latin typeface="Times New Roman" panose="02020603050405020304" pitchFamily="18" charset="0"/>
                  </a:rPr>
                  <a:t>r</a:t>
                </a:r>
                <a:endParaRPr lang="zh-CN" altLang="en-US" sz="2000" b="1" i="1" baseline="30000">
                  <a:solidFill>
                    <a:schemeClr val="bg2"/>
                  </a:solidFill>
                  <a:latin typeface="Times New Roman" panose="02020603050405020304" pitchFamily="18" charset="0"/>
                </a:endParaRPr>
              </a:p>
            </p:txBody>
          </p:sp>
          <p:grpSp>
            <p:nvGrpSpPr>
              <p:cNvPr id="208921" name="Group 144"/>
              <p:cNvGrpSpPr/>
              <p:nvPr/>
            </p:nvGrpSpPr>
            <p:grpSpPr bwMode="auto">
              <a:xfrm>
                <a:off x="4509" y="1863"/>
                <a:ext cx="916" cy="273"/>
                <a:chOff x="4509" y="1863"/>
                <a:chExt cx="916" cy="273"/>
              </a:xfrm>
            </p:grpSpPr>
            <p:sp>
              <p:nvSpPr>
                <p:cNvPr id="208922" name="Line 145"/>
                <p:cNvSpPr>
                  <a:spLocks noChangeShapeType="1"/>
                </p:cNvSpPr>
                <p:nvPr/>
              </p:nvSpPr>
              <p:spPr bwMode="auto">
                <a:xfrm>
                  <a:off x="4512" y="1876"/>
                  <a:ext cx="91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23" name="Line 146"/>
                <p:cNvSpPr>
                  <a:spLocks noChangeShapeType="1"/>
                </p:cNvSpPr>
                <p:nvPr/>
              </p:nvSpPr>
              <p:spPr bwMode="auto">
                <a:xfrm>
                  <a:off x="4512" y="2125"/>
                  <a:ext cx="91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24" name="Freeform 147"/>
                <p:cNvSpPr/>
                <p:nvPr/>
              </p:nvSpPr>
              <p:spPr bwMode="auto">
                <a:xfrm>
                  <a:off x="5424" y="1866"/>
                  <a:ext cx="1" cy="270"/>
                </a:xfrm>
                <a:custGeom>
                  <a:avLst/>
                  <a:gdLst>
                    <a:gd name="T0" fmla="*/ 0 w 1"/>
                    <a:gd name="T1" fmla="*/ 0 h 270"/>
                    <a:gd name="T2" fmla="*/ 0 w 1"/>
                    <a:gd name="T3" fmla="*/ 270 h 270"/>
                    <a:gd name="T4" fmla="*/ 0 60000 65536"/>
                    <a:gd name="T5" fmla="*/ 0 60000 65536"/>
                    <a:gd name="T6" fmla="*/ 0 w 1"/>
                    <a:gd name="T7" fmla="*/ 0 h 270"/>
                    <a:gd name="T8" fmla="*/ 1 w 1"/>
                    <a:gd name="T9" fmla="*/ 270 h 270"/>
                  </a:gdLst>
                  <a:ahLst/>
                  <a:cxnLst>
                    <a:cxn ang="T4">
                      <a:pos x="T0" y="T1"/>
                    </a:cxn>
                    <a:cxn ang="T5">
                      <a:pos x="T2" y="T3"/>
                    </a:cxn>
                  </a:cxnLst>
                  <a:rect l="T6" t="T7" r="T8" b="T9"/>
                  <a:pathLst>
                    <a:path w="1" h="270">
                      <a:moveTo>
                        <a:pt x="0" y="0"/>
                      </a:moveTo>
                      <a:lnTo>
                        <a:pt x="0" y="270"/>
                      </a:lnTo>
                    </a:path>
                  </a:pathLst>
                </a:custGeom>
                <a:solidFill>
                  <a:schemeClr val="folHlink"/>
                </a:solidFill>
                <a:ln w="38100" cmpd="sng">
                  <a:solidFill>
                    <a:srgbClr val="C00000"/>
                  </a:solidFill>
                  <a:round/>
                  <a:headEnd type="none" w="med" len="med"/>
                  <a:tailEnd type="none" w="med" len="med"/>
                </a:ln>
              </p:spPr>
              <p:txBody>
                <a:bodyPr wrap="none"/>
                <a:lstStyle/>
                <a:p>
                  <a:endParaRPr lang="zh-CN" altLang="en-US"/>
                </a:p>
              </p:txBody>
            </p:sp>
            <p:sp>
              <p:nvSpPr>
                <p:cNvPr id="208925" name="Freeform 148"/>
                <p:cNvSpPr/>
                <p:nvPr/>
              </p:nvSpPr>
              <p:spPr bwMode="auto">
                <a:xfrm>
                  <a:off x="4509" y="1863"/>
                  <a:ext cx="3" cy="273"/>
                </a:xfrm>
                <a:custGeom>
                  <a:avLst/>
                  <a:gdLst>
                    <a:gd name="T0" fmla="*/ 3 w 3"/>
                    <a:gd name="T1" fmla="*/ 0 h 273"/>
                    <a:gd name="T2" fmla="*/ 0 w 3"/>
                    <a:gd name="T3" fmla="*/ 273 h 273"/>
                    <a:gd name="T4" fmla="*/ 0 60000 65536"/>
                    <a:gd name="T5" fmla="*/ 0 60000 65536"/>
                    <a:gd name="T6" fmla="*/ 0 w 3"/>
                    <a:gd name="T7" fmla="*/ 0 h 273"/>
                    <a:gd name="T8" fmla="*/ 3 w 3"/>
                    <a:gd name="T9" fmla="*/ 273 h 273"/>
                  </a:gdLst>
                  <a:ahLst/>
                  <a:cxnLst>
                    <a:cxn ang="T4">
                      <a:pos x="T0" y="T1"/>
                    </a:cxn>
                    <a:cxn ang="T5">
                      <a:pos x="T2" y="T3"/>
                    </a:cxn>
                  </a:cxnLst>
                  <a:rect l="T6" t="T7" r="T8" b="T9"/>
                  <a:pathLst>
                    <a:path w="3" h="273">
                      <a:moveTo>
                        <a:pt x="3" y="0"/>
                      </a:moveTo>
                      <a:lnTo>
                        <a:pt x="0" y="273"/>
                      </a:lnTo>
                    </a:path>
                  </a:pathLst>
                </a:custGeom>
                <a:solidFill>
                  <a:schemeClr val="folHlink"/>
                </a:solidFill>
                <a:ln w="38100" cmpd="sng">
                  <a:solidFill>
                    <a:srgbClr val="C00000"/>
                  </a:solidFill>
                  <a:round/>
                  <a:headEnd type="none" w="med" len="med"/>
                  <a:tailEnd type="none" w="med" len="med"/>
                </a:ln>
              </p:spPr>
              <p:txBody>
                <a:bodyPr wrap="none"/>
                <a:lstStyle/>
                <a:p>
                  <a:endParaRPr lang="zh-CN" altLang="en-US"/>
                </a:p>
              </p:txBody>
            </p:sp>
          </p:grpSp>
        </p:grpSp>
        <p:grpSp>
          <p:nvGrpSpPr>
            <p:cNvPr id="208913" name="Group 149"/>
            <p:cNvGrpSpPr/>
            <p:nvPr/>
          </p:nvGrpSpPr>
          <p:grpSpPr bwMode="auto">
            <a:xfrm>
              <a:off x="4512" y="2856"/>
              <a:ext cx="913" cy="276"/>
              <a:chOff x="4512" y="2856"/>
              <a:chExt cx="913" cy="276"/>
            </a:xfrm>
          </p:grpSpPr>
          <p:sp>
            <p:nvSpPr>
              <p:cNvPr id="208914" name="Rectangle 150"/>
              <p:cNvSpPr>
                <a:spLocks noChangeArrowheads="1"/>
              </p:cNvSpPr>
              <p:nvPr/>
            </p:nvSpPr>
            <p:spPr bwMode="auto">
              <a:xfrm>
                <a:off x="4512" y="2872"/>
                <a:ext cx="912" cy="24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chemeClr val="bg2"/>
                    </a:solidFill>
                    <a:latin typeface="Times New Roman" panose="02020603050405020304" pitchFamily="18" charset="0"/>
                  </a:rPr>
                  <a:t>  字块2</a:t>
                </a:r>
                <a:r>
                  <a:rPr lang="en-US" altLang="zh-CN" sz="2000" b="1" i="1" baseline="30000">
                    <a:solidFill>
                      <a:schemeClr val="bg2"/>
                    </a:solidFill>
                    <a:latin typeface="Times New Roman" panose="02020603050405020304" pitchFamily="18" charset="0"/>
                  </a:rPr>
                  <a:t>c</a:t>
                </a:r>
                <a:r>
                  <a:rPr lang="en-US" altLang="zh-CN" sz="2000" b="1" baseline="30000">
                    <a:solidFill>
                      <a:schemeClr val="bg2"/>
                    </a:solidFill>
                    <a:latin typeface="Times New Roman" panose="02020603050405020304" pitchFamily="18" charset="0"/>
                  </a:rPr>
                  <a:t>-</a:t>
                </a:r>
                <a:r>
                  <a:rPr lang="en-US" altLang="zh-CN" sz="2000" b="1" i="1" baseline="30000">
                    <a:solidFill>
                      <a:schemeClr val="bg2"/>
                    </a:solidFill>
                    <a:latin typeface="Times New Roman" panose="02020603050405020304" pitchFamily="18" charset="0"/>
                  </a:rPr>
                  <a:t>r</a:t>
                </a:r>
                <a:r>
                  <a:rPr lang="en-US" altLang="zh-CN" sz="2000" b="1" baseline="30000">
                    <a:solidFill>
                      <a:schemeClr val="bg2"/>
                    </a:solidFill>
                    <a:latin typeface="Times New Roman" panose="02020603050405020304" pitchFamily="18" charset="0"/>
                  </a:rPr>
                  <a:t>+1</a:t>
                </a:r>
                <a:endParaRPr lang="zh-CN" altLang="en-US" sz="2000" b="1" baseline="30000">
                  <a:solidFill>
                    <a:schemeClr val="bg2"/>
                  </a:solidFill>
                  <a:latin typeface="Times New Roman" panose="02020603050405020304" pitchFamily="18" charset="0"/>
                </a:endParaRPr>
              </a:p>
            </p:txBody>
          </p:sp>
          <p:grpSp>
            <p:nvGrpSpPr>
              <p:cNvPr id="208915" name="Group 151"/>
              <p:cNvGrpSpPr/>
              <p:nvPr/>
            </p:nvGrpSpPr>
            <p:grpSpPr bwMode="auto">
              <a:xfrm>
                <a:off x="4512" y="2856"/>
                <a:ext cx="913" cy="276"/>
                <a:chOff x="4512" y="2856"/>
                <a:chExt cx="913" cy="276"/>
              </a:xfrm>
            </p:grpSpPr>
            <p:sp>
              <p:nvSpPr>
                <p:cNvPr id="208916" name="Line 152"/>
                <p:cNvSpPr>
                  <a:spLocks noChangeShapeType="1"/>
                </p:cNvSpPr>
                <p:nvPr/>
              </p:nvSpPr>
              <p:spPr bwMode="auto">
                <a:xfrm>
                  <a:off x="4512" y="2872"/>
                  <a:ext cx="91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17" name="Line 153"/>
                <p:cNvSpPr>
                  <a:spLocks noChangeShapeType="1"/>
                </p:cNvSpPr>
                <p:nvPr/>
              </p:nvSpPr>
              <p:spPr bwMode="auto">
                <a:xfrm>
                  <a:off x="4512" y="3121"/>
                  <a:ext cx="91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08918" name="Freeform 154"/>
                <p:cNvSpPr/>
                <p:nvPr/>
              </p:nvSpPr>
              <p:spPr bwMode="auto">
                <a:xfrm>
                  <a:off x="4512" y="2856"/>
                  <a:ext cx="1" cy="276"/>
                </a:xfrm>
                <a:custGeom>
                  <a:avLst/>
                  <a:gdLst>
                    <a:gd name="T0" fmla="*/ 0 w 1"/>
                    <a:gd name="T1" fmla="*/ 0 h 276"/>
                    <a:gd name="T2" fmla="*/ 0 w 1"/>
                    <a:gd name="T3" fmla="*/ 276 h 276"/>
                    <a:gd name="T4" fmla="*/ 0 60000 65536"/>
                    <a:gd name="T5" fmla="*/ 0 60000 65536"/>
                    <a:gd name="T6" fmla="*/ 0 w 1"/>
                    <a:gd name="T7" fmla="*/ 0 h 276"/>
                    <a:gd name="T8" fmla="*/ 1 w 1"/>
                    <a:gd name="T9" fmla="*/ 276 h 276"/>
                  </a:gdLst>
                  <a:ahLst/>
                  <a:cxnLst>
                    <a:cxn ang="T4">
                      <a:pos x="T0" y="T1"/>
                    </a:cxn>
                    <a:cxn ang="T5">
                      <a:pos x="T2" y="T3"/>
                    </a:cxn>
                  </a:cxnLst>
                  <a:rect l="T6" t="T7" r="T8" b="T9"/>
                  <a:pathLst>
                    <a:path w="1" h="276">
                      <a:moveTo>
                        <a:pt x="0" y="0"/>
                      </a:moveTo>
                      <a:lnTo>
                        <a:pt x="0" y="276"/>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8919" name="Freeform 155"/>
                <p:cNvSpPr/>
                <p:nvPr/>
              </p:nvSpPr>
              <p:spPr bwMode="auto">
                <a:xfrm>
                  <a:off x="5424" y="2859"/>
                  <a:ext cx="1" cy="273"/>
                </a:xfrm>
                <a:custGeom>
                  <a:avLst/>
                  <a:gdLst>
                    <a:gd name="T0" fmla="*/ 0 w 1"/>
                    <a:gd name="T1" fmla="*/ 0 h 273"/>
                    <a:gd name="T2" fmla="*/ 0 w 1"/>
                    <a:gd name="T3" fmla="*/ 273 h 273"/>
                    <a:gd name="T4" fmla="*/ 0 60000 65536"/>
                    <a:gd name="T5" fmla="*/ 0 60000 65536"/>
                    <a:gd name="T6" fmla="*/ 0 w 1"/>
                    <a:gd name="T7" fmla="*/ 0 h 273"/>
                    <a:gd name="T8" fmla="*/ 1 w 1"/>
                    <a:gd name="T9" fmla="*/ 273 h 273"/>
                  </a:gdLst>
                  <a:ahLst/>
                  <a:cxnLst>
                    <a:cxn ang="T4">
                      <a:pos x="T0" y="T1"/>
                    </a:cxn>
                    <a:cxn ang="T5">
                      <a:pos x="T2" y="T3"/>
                    </a:cxn>
                  </a:cxnLst>
                  <a:rect l="T6" t="T7" r="T8" b="T9"/>
                  <a:pathLst>
                    <a:path w="1" h="273">
                      <a:moveTo>
                        <a:pt x="0" y="0"/>
                      </a:moveTo>
                      <a:lnTo>
                        <a:pt x="0" y="273"/>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sp>
        <p:nvSpPr>
          <p:cNvPr id="208905" name="矩形 299"/>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4.3.2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blinds(horizontal)">
                                      <p:cBhvr>
                                        <p:cTn id="17" dur="500"/>
                                        <p:tgtEl>
                                          <p:spTgt spid="2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
                                        </p:tgtEl>
                                        <p:attrNameLst>
                                          <p:attrName>style.visibility</p:attrName>
                                        </p:attrNameLst>
                                      </p:cBhvr>
                                      <p:to>
                                        <p:strVal val="visible"/>
                                      </p:to>
                                    </p:set>
                                    <p:animEffect transition="in" filter="blinds(horizontal)">
                                      <p:cBhvr>
                                        <p:cTn id="22" dur="500"/>
                                        <p:tgtEl>
                                          <p:spTgt spid="2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utoUpdateAnimBg="0"/>
      <p:bldP spid="24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框 123905"/>
          <p:cNvSpPr txBox="1"/>
          <p:nvPr/>
        </p:nvSpPr>
        <p:spPr>
          <a:xfrm>
            <a:off x="838200" y="3352800"/>
            <a:ext cx="4127500" cy="457200"/>
          </a:xfrm>
          <a:prstGeom prst="rect">
            <a:avLst/>
          </a:prstGeom>
          <a:noFill/>
          <a:ln w="9525">
            <a:noFill/>
          </a:ln>
        </p:spPr>
        <p:txBody>
          <a:bodyPr wrap="none" anchor="t">
            <a:spAutoFit/>
          </a:bodyPr>
          <a:p>
            <a:pPr marL="342900" indent="-342900">
              <a:spcBef>
                <a:spcPct val="20000"/>
              </a:spcBef>
            </a:pPr>
            <a:r>
              <a:rPr lang="zh-CN" altLang="en-US" sz="2400" b="1" dirty="0">
                <a:latin typeface="Arial" panose="020B0604020202020204" pitchFamily="34" charset="0"/>
                <a:ea typeface="宋体" panose="02010600030101010101" pitchFamily="2" charset="-122"/>
              </a:rPr>
              <a:t>则C = 2</a:t>
            </a:r>
            <a:r>
              <a:rPr lang="zh-CN" altLang="en-US" sz="2400" b="1" baseline="30000" dirty="0">
                <a:latin typeface="Arial" panose="020B0604020202020204" pitchFamily="34" charset="0"/>
                <a:ea typeface="宋体" panose="02010600030101010101" pitchFamily="2" charset="-122"/>
              </a:rPr>
              <a:t>c</a:t>
            </a:r>
            <a:r>
              <a:rPr lang="zh-CN" altLang="en-US" sz="2400" b="1" dirty="0">
                <a:latin typeface="Arial" panose="020B0604020202020204" pitchFamily="34" charset="0"/>
                <a:ea typeface="宋体" panose="02010600030101010101" pitchFamily="2" charset="-122"/>
              </a:rPr>
              <a:t> = QR = 2</a:t>
            </a:r>
            <a:r>
              <a:rPr lang="zh-CN" altLang="en-US" sz="2400" b="1" baseline="30000" dirty="0">
                <a:latin typeface="Arial" panose="020B0604020202020204" pitchFamily="34" charset="0"/>
                <a:ea typeface="宋体" panose="02010600030101010101" pitchFamily="2" charset="-122"/>
              </a:rPr>
              <a:t>q</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2</a:t>
            </a:r>
            <a:r>
              <a:rPr lang="zh-CN" altLang="en-US" sz="2400" b="1" baseline="30000" dirty="0">
                <a:latin typeface="Arial" panose="020B0604020202020204" pitchFamily="34" charset="0"/>
                <a:ea typeface="宋体" panose="02010600030101010101" pitchFamily="2" charset="-122"/>
              </a:rPr>
              <a:t>r </a:t>
            </a:r>
            <a:r>
              <a:rPr lang="zh-CN" altLang="en-US" sz="2400" b="1" dirty="0">
                <a:latin typeface="Arial" panose="020B0604020202020204" pitchFamily="34" charset="0"/>
                <a:ea typeface="宋体" panose="02010600030101010101" pitchFamily="2" charset="-122"/>
              </a:rPr>
              <a:t>= 2</a:t>
            </a:r>
            <a:r>
              <a:rPr lang="zh-CN" altLang="en-US" sz="2400" b="1" baseline="30000" dirty="0">
                <a:latin typeface="Arial" panose="020B0604020202020204" pitchFamily="34" charset="0"/>
                <a:ea typeface="宋体" panose="02010600030101010101" pitchFamily="2" charset="-122"/>
              </a:rPr>
              <a:t>q+r</a:t>
            </a:r>
            <a:endParaRPr lang="zh-CN" altLang="en-US" sz="2400" b="1" dirty="0">
              <a:latin typeface="Arial" panose="020B0604020202020204" pitchFamily="34" charset="0"/>
              <a:ea typeface="宋体" panose="02010600030101010101" pitchFamily="2" charset="-122"/>
            </a:endParaRPr>
          </a:p>
        </p:txBody>
      </p:sp>
      <p:sp>
        <p:nvSpPr>
          <p:cNvPr id="123907" name="矩形 123906"/>
          <p:cNvSpPr/>
          <p:nvPr/>
        </p:nvSpPr>
        <p:spPr>
          <a:xfrm>
            <a:off x="2133600" y="4114800"/>
            <a:ext cx="1265238" cy="457200"/>
          </a:xfrm>
          <a:prstGeom prst="rect">
            <a:avLst/>
          </a:prstGeom>
          <a:noFill/>
          <a:ln w="9525">
            <a:noFill/>
          </a:ln>
        </p:spPr>
        <p:txBody>
          <a:bodyPr wrap="none"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c = q+r </a:t>
            </a:r>
            <a:endParaRPr lang="en-US" altLang="zh-CN" sz="2400" b="1">
              <a:latin typeface="Arial" panose="020B0604020202020204" pitchFamily="34" charset="0"/>
              <a:ea typeface="宋体" panose="02010600030101010101" pitchFamily="2" charset="-122"/>
            </a:endParaRPr>
          </a:p>
        </p:txBody>
      </p:sp>
      <p:sp>
        <p:nvSpPr>
          <p:cNvPr id="123908" name="文本框 123907"/>
          <p:cNvSpPr txBox="1"/>
          <p:nvPr/>
        </p:nvSpPr>
        <p:spPr>
          <a:xfrm>
            <a:off x="685800" y="1096963"/>
            <a:ext cx="4210050" cy="457200"/>
          </a:xfrm>
          <a:prstGeom prst="rect">
            <a:avLst/>
          </a:prstGeom>
          <a:noFill/>
          <a:ln w="9525">
            <a:noFill/>
          </a:ln>
        </p:spPr>
        <p:txBody>
          <a:bodyPr wrap="none" anchor="t">
            <a:spAutoFit/>
          </a:bodyPr>
          <a:p>
            <a:pPr marL="342900" indent="-342900">
              <a:spcBef>
                <a:spcPct val="20000"/>
              </a:spcBef>
            </a:pPr>
            <a:r>
              <a:rPr lang="zh-CN" altLang="en-US" sz="2400" b="1" dirty="0">
                <a:latin typeface="Arial" panose="020B0604020202020204" pitchFamily="34" charset="0"/>
                <a:ea typeface="宋体" panose="02010600030101010101" pitchFamily="2" charset="-122"/>
              </a:rPr>
              <a:t>① 内存共分为M个块：M = 2</a:t>
            </a:r>
            <a:r>
              <a:rPr lang="zh-CN" altLang="en-US" sz="2400" b="1" baseline="30000" dirty="0">
                <a:latin typeface="Arial" panose="020B0604020202020204" pitchFamily="34" charset="0"/>
                <a:ea typeface="宋体" panose="02010600030101010101" pitchFamily="2" charset="-122"/>
              </a:rPr>
              <a:t>m</a:t>
            </a:r>
            <a:endParaRPr lang="zh-CN" altLang="en-US" sz="2400" b="1" baseline="30000" dirty="0">
              <a:latin typeface="Arial" panose="020B0604020202020204" pitchFamily="34" charset="0"/>
              <a:ea typeface="宋体" panose="02010600030101010101" pitchFamily="2" charset="-122"/>
            </a:endParaRPr>
          </a:p>
        </p:txBody>
      </p:sp>
      <p:sp>
        <p:nvSpPr>
          <p:cNvPr id="123909" name="矩形 123908"/>
          <p:cNvSpPr/>
          <p:nvPr/>
        </p:nvSpPr>
        <p:spPr>
          <a:xfrm>
            <a:off x="1501775" y="1698625"/>
            <a:ext cx="3259138" cy="457200"/>
          </a:xfrm>
          <a:prstGeom prst="rect">
            <a:avLst/>
          </a:prstGeom>
          <a:noFill/>
          <a:ln w="9525">
            <a:noFill/>
          </a:ln>
        </p:spPr>
        <p:txBody>
          <a:bodyPr wrap="none"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分为</a:t>
            </a:r>
            <a:r>
              <a:rPr lang="en-US" altLang="zh-CN" sz="2400" b="1">
                <a:latin typeface="Arial" panose="020B0604020202020204" pitchFamily="34" charset="0"/>
                <a:ea typeface="宋体" panose="02010600030101010101" pitchFamily="2" charset="-122"/>
              </a:rPr>
              <a:t>Q</a:t>
            </a:r>
            <a:r>
              <a:rPr lang="zh-CN" altLang="en-US" sz="2400" b="1">
                <a:latin typeface="Arial" panose="020B0604020202020204" pitchFamily="34" charset="0"/>
                <a:ea typeface="宋体" panose="02010600030101010101" pitchFamily="2" charset="-122"/>
              </a:rPr>
              <a:t>组，</a:t>
            </a:r>
            <a:r>
              <a:rPr lang="en-US" altLang="zh-CN" sz="2400" b="1">
                <a:latin typeface="Arial" panose="020B0604020202020204" pitchFamily="34" charset="0"/>
                <a:ea typeface="宋体" panose="02010600030101010101" pitchFamily="2" charset="-122"/>
              </a:rPr>
              <a:t>Q=2</a:t>
            </a:r>
            <a:r>
              <a:rPr lang="en-US" altLang="zh-CN" sz="2400" b="1" baseline="30000">
                <a:latin typeface="Arial" panose="020B0604020202020204" pitchFamily="34" charset="0"/>
                <a:ea typeface="宋体" panose="02010600030101010101" pitchFamily="2" charset="-122"/>
              </a:rPr>
              <a:t>q</a:t>
            </a:r>
            <a:endParaRPr lang="en-US" altLang="zh-CN" sz="2400" b="1" baseline="30000">
              <a:latin typeface="Arial" panose="020B0604020202020204" pitchFamily="34" charset="0"/>
              <a:ea typeface="宋体" panose="02010600030101010101" pitchFamily="2" charset="-122"/>
            </a:endParaRPr>
          </a:p>
        </p:txBody>
      </p:sp>
      <p:grpSp>
        <p:nvGrpSpPr>
          <p:cNvPr id="123910" name="组合 123909"/>
          <p:cNvGrpSpPr/>
          <p:nvPr/>
        </p:nvGrpSpPr>
        <p:grpSpPr>
          <a:xfrm>
            <a:off x="747713" y="1905000"/>
            <a:ext cx="720725" cy="1273175"/>
            <a:chOff x="0" y="0"/>
            <a:chExt cx="454" cy="681"/>
          </a:xfrm>
        </p:grpSpPr>
        <p:sp>
          <p:nvSpPr>
            <p:cNvPr id="2" name="左大括号 123910"/>
            <p:cNvSpPr/>
            <p:nvPr/>
          </p:nvSpPr>
          <p:spPr>
            <a:xfrm>
              <a:off x="227" y="0"/>
              <a:ext cx="227" cy="681"/>
            </a:xfrm>
            <a:prstGeom prst="leftBrace">
              <a:avLst>
                <a:gd name="adj1" fmla="val 25000"/>
                <a:gd name="adj2" fmla="val 50000"/>
              </a:avLst>
            </a:prstGeom>
            <a:no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3911" name="文本框 123911"/>
            <p:cNvSpPr txBox="1"/>
            <p:nvPr/>
          </p:nvSpPr>
          <p:spPr>
            <a:xfrm>
              <a:off x="0" y="194"/>
              <a:ext cx="308" cy="245"/>
            </a:xfrm>
            <a:prstGeom prst="rect">
              <a:avLst/>
            </a:prstGeom>
            <a:noFill/>
            <a:ln w="9525">
              <a:noFill/>
            </a:ln>
          </p:spPr>
          <p:txBody>
            <a:bodyPr wrap="none"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②</a:t>
              </a:r>
              <a:endParaRPr lang="en-US" altLang="zh-CN" sz="2400" b="1">
                <a:latin typeface="Arial" panose="020B0604020202020204" pitchFamily="34" charset="0"/>
                <a:ea typeface="宋体" panose="02010600030101010101" pitchFamily="2" charset="-122"/>
              </a:endParaRPr>
            </a:p>
          </p:txBody>
        </p:sp>
      </p:grpSp>
      <p:sp>
        <p:nvSpPr>
          <p:cNvPr id="123913" name="矩形 123912"/>
          <p:cNvSpPr/>
          <p:nvPr/>
        </p:nvSpPr>
        <p:spPr>
          <a:xfrm>
            <a:off x="1501775" y="2201863"/>
            <a:ext cx="3794125" cy="457200"/>
          </a:xfrm>
          <a:prstGeom prst="rect">
            <a:avLst/>
          </a:prstGeom>
          <a:noFill/>
          <a:ln w="9525">
            <a:noFill/>
          </a:ln>
        </p:spPr>
        <p:txBody>
          <a:bodyPr wrap="none"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每组包括</a:t>
            </a:r>
            <a:r>
              <a:rPr lang="en-US" altLang="zh-CN" sz="2400" b="1">
                <a:latin typeface="Arial" panose="020B0604020202020204" pitchFamily="34" charset="0"/>
                <a:ea typeface="宋体" panose="02010600030101010101" pitchFamily="2" charset="-122"/>
              </a:rPr>
              <a:t>R</a:t>
            </a:r>
            <a:r>
              <a:rPr lang="zh-CN" altLang="en-US" sz="2400" b="1">
                <a:latin typeface="Arial" panose="020B0604020202020204" pitchFamily="34" charset="0"/>
                <a:ea typeface="宋体" panose="02010600030101010101" pitchFamily="2" charset="-122"/>
              </a:rPr>
              <a:t>块，</a:t>
            </a:r>
            <a:r>
              <a:rPr lang="en-US" altLang="zh-CN" sz="2400" b="1">
                <a:latin typeface="Arial" panose="020B0604020202020204" pitchFamily="34" charset="0"/>
                <a:ea typeface="宋体" panose="02010600030101010101" pitchFamily="2" charset="-122"/>
              </a:rPr>
              <a:t>R=2</a:t>
            </a:r>
            <a:r>
              <a:rPr lang="en-US" altLang="zh-CN" sz="2400" b="1" baseline="30000">
                <a:latin typeface="Arial" panose="020B0604020202020204" pitchFamily="34" charset="0"/>
                <a:ea typeface="宋体" panose="02010600030101010101" pitchFamily="2" charset="-122"/>
              </a:rPr>
              <a:t>r</a:t>
            </a:r>
            <a:endParaRPr lang="en-US" altLang="zh-CN" sz="2400" b="1" baseline="30000">
              <a:latin typeface="Arial" panose="020B0604020202020204" pitchFamily="34" charset="0"/>
              <a:ea typeface="宋体" panose="02010600030101010101" pitchFamily="2" charset="-122"/>
            </a:endParaRPr>
          </a:p>
        </p:txBody>
      </p:sp>
      <p:sp>
        <p:nvSpPr>
          <p:cNvPr id="123914" name="文本框 123913"/>
          <p:cNvSpPr txBox="1"/>
          <p:nvPr/>
        </p:nvSpPr>
        <p:spPr>
          <a:xfrm>
            <a:off x="1501775" y="2755900"/>
            <a:ext cx="3521075" cy="457200"/>
          </a:xfrm>
          <a:prstGeom prst="rect">
            <a:avLst/>
          </a:prstGeom>
          <a:noFill/>
          <a:ln w="9525">
            <a:noFill/>
          </a:ln>
        </p:spPr>
        <p:txBody>
          <a:bodyPr wrap="none" anchor="t">
            <a:spAutoFit/>
          </a:bodyPr>
          <a:p>
            <a:pPr marL="342900" indent="-342900">
              <a:spcBef>
                <a:spcPct val="20000"/>
              </a:spcBef>
            </a:pP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分为</a:t>
            </a:r>
            <a:r>
              <a:rPr lang="en-US" altLang="zh-CN" sz="2400" b="1">
                <a:latin typeface="Arial" panose="020B0604020202020204" pitchFamily="34" charset="0"/>
                <a:ea typeface="宋体" panose="02010600030101010101" pitchFamily="2" charset="-122"/>
              </a:rPr>
              <a:t>C</a:t>
            </a:r>
            <a:r>
              <a:rPr lang="zh-CN" altLang="en-US" sz="2400" b="1">
                <a:latin typeface="Arial" panose="020B0604020202020204" pitchFamily="34" charset="0"/>
                <a:ea typeface="宋体" panose="02010600030101010101" pitchFamily="2" charset="-122"/>
              </a:rPr>
              <a:t>个块：</a:t>
            </a:r>
            <a:r>
              <a:rPr lang="en-US" altLang="zh-CN" sz="2400" b="1">
                <a:latin typeface="Arial" panose="020B0604020202020204" pitchFamily="34" charset="0"/>
                <a:ea typeface="宋体" panose="02010600030101010101" pitchFamily="2" charset="-122"/>
              </a:rPr>
              <a:t>C=2</a:t>
            </a:r>
            <a:r>
              <a:rPr lang="en-US" altLang="zh-CN" sz="2400" b="1" baseline="30000">
                <a:latin typeface="Arial" panose="020B0604020202020204" pitchFamily="34" charset="0"/>
                <a:ea typeface="宋体" panose="02010600030101010101" pitchFamily="2" charset="-122"/>
              </a:rPr>
              <a:t>c</a:t>
            </a:r>
            <a:endParaRPr lang="en-US" altLang="zh-CN" sz="2400" b="1" baseline="30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dissolve">
                                      <p:cBhvr>
                                        <p:cTn id="7" dur="1000"/>
                                        <p:tgtEl>
                                          <p:spTgt spid="123908"/>
                                        </p:tgtEl>
                                      </p:cBhvr>
                                    </p:animEffect>
                                  </p:childTnLst>
                                </p:cTn>
                              </p:par>
                              <p:par>
                                <p:cTn id="8" presetID="22" presetClass="entr" presetSubtype="8" fill="hold" nodeType="withEffect">
                                  <p:stCondLst>
                                    <p:cond delay="0"/>
                                  </p:stCondLst>
                                  <p:childTnLst>
                                    <p:set>
                                      <p:cBhvr>
                                        <p:cTn id="9" dur="1" fill="hold">
                                          <p:stCondLst>
                                            <p:cond delay="0"/>
                                          </p:stCondLst>
                                        </p:cTn>
                                        <p:tgtEl>
                                          <p:spTgt spid="123910"/>
                                        </p:tgtEl>
                                        <p:attrNameLst>
                                          <p:attrName>style.visibility</p:attrName>
                                        </p:attrNameLst>
                                      </p:cBhvr>
                                      <p:to>
                                        <p:strVal val="visible"/>
                                      </p:to>
                                    </p:set>
                                    <p:animEffect transition="in" filter="wipe(left)">
                                      <p:cBhvr>
                                        <p:cTn id="10" dur="1000"/>
                                        <p:tgtEl>
                                          <p:spTgt spid="1239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3909"/>
                                        </p:tgtEl>
                                        <p:attrNameLst>
                                          <p:attrName>style.visibility</p:attrName>
                                        </p:attrNameLst>
                                      </p:cBhvr>
                                      <p:to>
                                        <p:strVal val="visible"/>
                                      </p:to>
                                    </p:set>
                                    <p:animEffect transition="in" filter="dissolve">
                                      <p:cBhvr>
                                        <p:cTn id="15" dur="1000"/>
                                        <p:tgtEl>
                                          <p:spTgt spid="12390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3913">
                                            <p:txEl>
                                              <p:charRg st="0" end="17"/>
                                            </p:txEl>
                                          </p:spTgt>
                                        </p:tgtEl>
                                        <p:attrNameLst>
                                          <p:attrName>style.visibility</p:attrName>
                                        </p:attrNameLst>
                                      </p:cBhvr>
                                      <p:to>
                                        <p:strVal val="visible"/>
                                      </p:to>
                                    </p:set>
                                    <p:animEffect transition="in" filter="dissolve">
                                      <p:cBhvr>
                                        <p:cTn id="20" dur="1000"/>
                                        <p:tgtEl>
                                          <p:spTgt spid="123913">
                                            <p:txEl>
                                              <p:charRg st="0"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3914"/>
                                        </p:tgtEl>
                                        <p:attrNameLst>
                                          <p:attrName>style.visibility</p:attrName>
                                        </p:attrNameLst>
                                      </p:cBhvr>
                                      <p:to>
                                        <p:strVal val="visible"/>
                                      </p:to>
                                    </p:set>
                                    <p:animEffect transition="in" filter="dissolve">
                                      <p:cBhvr>
                                        <p:cTn id="25" dur="1000"/>
                                        <p:tgtEl>
                                          <p:spTgt spid="1239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3906"/>
                                        </p:tgtEl>
                                        <p:attrNameLst>
                                          <p:attrName>style.visibility</p:attrName>
                                        </p:attrNameLst>
                                      </p:cBhvr>
                                      <p:to>
                                        <p:strVal val="visible"/>
                                      </p:to>
                                    </p:set>
                                    <p:animEffect transition="in" filter="blinds(horizontal)">
                                      <p:cBhvr>
                                        <p:cTn id="30" dur="500"/>
                                        <p:tgtEl>
                                          <p:spTgt spid="12390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3907"/>
                                        </p:tgtEl>
                                        <p:attrNameLst>
                                          <p:attrName>style.visibility</p:attrName>
                                        </p:attrNameLst>
                                      </p:cBhvr>
                                      <p:to>
                                        <p:strVal val="visible"/>
                                      </p:to>
                                    </p:set>
                                    <p:animEffect transition="in" filter="blinds(horizontal)">
                                      <p:cBhvr>
                                        <p:cTn id="33"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P spid="123908" grpId="0"/>
      <p:bldP spid="123909" grpId="0"/>
      <p:bldP spid="1239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文本框 124929"/>
          <p:cNvSpPr txBox="1"/>
          <p:nvPr/>
        </p:nvSpPr>
        <p:spPr>
          <a:xfrm>
            <a:off x="228600" y="228600"/>
            <a:ext cx="8610600" cy="4399915"/>
          </a:xfrm>
          <a:prstGeom prst="rect">
            <a:avLst/>
          </a:prstGeom>
          <a:noFill/>
          <a:ln w="9525">
            <a:noFill/>
          </a:ln>
        </p:spPr>
        <p:txBody>
          <a:bodyPr anchor="t">
            <a:spAutoFit/>
          </a:bodyPr>
          <a:p>
            <a:pPr>
              <a:spcBef>
                <a:spcPct val="50000"/>
              </a:spcBef>
            </a:pPr>
            <a:r>
              <a:rPr lang="en-US" altLang="zh-CN" sz="2800" b="1">
                <a:latin typeface="Arial" panose="020B0604020202020204" pitchFamily="34" charset="0"/>
                <a:ea typeface="宋体" panose="02010600030101010101" pitchFamily="2" charset="-122"/>
              </a:rPr>
              <a:t>       </a:t>
            </a:r>
            <a:r>
              <a:rPr lang="zh-CN" altLang="en-US" sz="2800" b="1">
                <a:latin typeface="Arial" panose="020B0604020202020204" pitchFamily="34" charset="0"/>
                <a:ea typeface="宋体" panose="02010600030101010101" pitchFamily="2" charset="-122"/>
              </a:rPr>
              <a:t>例</a:t>
            </a:r>
            <a:r>
              <a:rPr lang="en-US" altLang="zh-CN"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 </a:t>
            </a:r>
            <a:r>
              <a:rPr lang="zh-CN" altLang="en-US" sz="2800" b="1">
                <a:latin typeface="Arial" panose="020B0604020202020204" pitchFamily="34" charset="0"/>
                <a:ea typeface="宋体" panose="02010600030101010101" pitchFamily="2" charset="-122"/>
              </a:rPr>
              <a:t>假设主存容量为</a:t>
            </a:r>
            <a:r>
              <a:rPr lang="en-US" altLang="zh-CN" sz="2800" b="1">
                <a:latin typeface="Arial" panose="020B0604020202020204" pitchFamily="34" charset="0"/>
                <a:ea typeface="宋体" panose="02010600030101010101" pitchFamily="2" charset="-122"/>
              </a:rPr>
              <a:t>512K×16</a:t>
            </a:r>
            <a:r>
              <a:rPr lang="zh-CN" altLang="en-US" sz="2800" b="1">
                <a:latin typeface="Arial" panose="020B0604020202020204" pitchFamily="34" charset="0"/>
                <a:ea typeface="宋体" panose="02010600030101010101" pitchFamily="2" charset="-122"/>
              </a:rPr>
              <a:t>位，</a:t>
            </a:r>
            <a:r>
              <a:rPr lang="en-US" altLang="zh-CN" sz="2800" b="1">
                <a:latin typeface="Arial" panose="020B0604020202020204" pitchFamily="34" charset="0"/>
                <a:ea typeface="宋体" panose="02010600030101010101" pitchFamily="2" charset="-122"/>
              </a:rPr>
              <a:t>Cache</a:t>
            </a:r>
            <a:r>
              <a:rPr lang="zh-CN" altLang="en-US" sz="2800" b="1">
                <a:latin typeface="Arial" panose="020B0604020202020204" pitchFamily="34" charset="0"/>
                <a:ea typeface="宋体" panose="02010600030101010101" pitchFamily="2" charset="-122"/>
              </a:rPr>
              <a:t>容量为</a:t>
            </a:r>
            <a:r>
              <a:rPr lang="en-US" altLang="zh-CN" sz="2800" b="1">
                <a:latin typeface="Arial" panose="020B0604020202020204" pitchFamily="34" charset="0"/>
                <a:ea typeface="宋体" panose="02010600030101010101" pitchFamily="2" charset="-122"/>
              </a:rPr>
              <a:t>4096×16</a:t>
            </a:r>
            <a:r>
              <a:rPr lang="zh-CN" altLang="en-US" sz="2800" b="1">
                <a:latin typeface="Arial" panose="020B0604020202020204" pitchFamily="34" charset="0"/>
                <a:ea typeface="宋体" panose="02010600030101010101" pitchFamily="2" charset="-122"/>
              </a:rPr>
              <a:t>位，块长为</a:t>
            </a:r>
            <a:r>
              <a:rPr lang="en-US" altLang="zh-CN" sz="2800" b="1">
                <a:latin typeface="Arial" panose="020B0604020202020204" pitchFamily="34" charset="0"/>
                <a:ea typeface="宋体" panose="02010600030101010101" pitchFamily="2" charset="-122"/>
              </a:rPr>
              <a:t>4</a:t>
            </a:r>
            <a:r>
              <a:rPr lang="zh-CN" altLang="en-US" sz="2800" b="1">
                <a:latin typeface="Arial" panose="020B0604020202020204" pitchFamily="34" charset="0"/>
                <a:ea typeface="宋体" panose="02010600030101010101" pitchFamily="2" charset="-122"/>
              </a:rPr>
              <a:t>个</a:t>
            </a:r>
            <a:r>
              <a:rPr lang="en-US" altLang="zh-CN" sz="2800" b="1">
                <a:latin typeface="Arial" panose="020B0604020202020204" pitchFamily="34" charset="0"/>
                <a:ea typeface="宋体" panose="02010600030101010101" pitchFamily="2" charset="-122"/>
              </a:rPr>
              <a:t>16</a:t>
            </a:r>
            <a:r>
              <a:rPr lang="zh-CN" altLang="en-US" sz="2800" b="1">
                <a:latin typeface="Arial" panose="020B0604020202020204" pitchFamily="34" charset="0"/>
                <a:ea typeface="宋体" panose="02010600030101010101" pitchFamily="2" charset="-122"/>
              </a:rPr>
              <a:t>位的字，访存地址为字地址。</a:t>
            </a:r>
            <a:endParaRPr lang="zh-CN" altLang="en-US" sz="2800" b="1">
              <a:latin typeface="Arial" panose="020B0604020202020204" pitchFamily="34" charset="0"/>
              <a:ea typeface="宋体" panose="02010600030101010101" pitchFamily="2" charset="-122"/>
            </a:endParaRPr>
          </a:p>
          <a:p>
            <a:pPr>
              <a:spcBef>
                <a:spcPct val="50000"/>
              </a:spcBef>
            </a:pP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1</a:t>
            </a:r>
            <a:r>
              <a:rPr lang="zh-CN" altLang="en-US" sz="2800" b="1">
                <a:latin typeface="Arial" panose="020B0604020202020204" pitchFamily="34" charset="0"/>
                <a:ea typeface="宋体" panose="02010600030101010101" pitchFamily="2" charset="-122"/>
              </a:rPr>
              <a:t>）在直接映象方式下，设计主存的地址格式。</a:t>
            </a:r>
            <a:endParaRPr lang="zh-CN" altLang="en-US" sz="2800" b="1">
              <a:latin typeface="Arial" panose="020B0604020202020204" pitchFamily="34" charset="0"/>
              <a:ea typeface="宋体" panose="02010600030101010101" pitchFamily="2" charset="-122"/>
            </a:endParaRPr>
          </a:p>
          <a:p>
            <a:pPr>
              <a:spcBef>
                <a:spcPct val="50000"/>
              </a:spcBef>
            </a:pP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2</a:t>
            </a:r>
            <a:r>
              <a:rPr lang="zh-CN" altLang="en-US" sz="2800" b="1">
                <a:latin typeface="Arial" panose="020B0604020202020204" pitchFamily="34" charset="0"/>
                <a:ea typeface="宋体" panose="02010600030101010101" pitchFamily="2" charset="-122"/>
              </a:rPr>
              <a:t>）在全相联映象方式下，设计主存的地址格式。</a:t>
            </a:r>
            <a:endParaRPr lang="zh-CN" altLang="en-US" sz="2800" b="1">
              <a:latin typeface="Arial" panose="020B0604020202020204" pitchFamily="34" charset="0"/>
              <a:ea typeface="宋体" panose="02010600030101010101" pitchFamily="2" charset="-122"/>
            </a:endParaRPr>
          </a:p>
          <a:p>
            <a:pPr>
              <a:spcBef>
                <a:spcPct val="50000"/>
              </a:spcBef>
            </a:pP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3</a:t>
            </a:r>
            <a:r>
              <a:rPr lang="zh-CN" altLang="en-US" sz="2800" b="1">
                <a:latin typeface="Arial" panose="020B0604020202020204" pitchFamily="34" charset="0"/>
                <a:ea typeface="宋体" panose="02010600030101010101" pitchFamily="2" charset="-122"/>
              </a:rPr>
              <a:t>）在二路组相联映象方式下，设计主存的地址格式。</a:t>
            </a:r>
            <a:endParaRPr lang="zh-CN" altLang="en-US" sz="2800" b="1">
              <a:latin typeface="Arial" panose="020B0604020202020204" pitchFamily="34" charset="0"/>
              <a:ea typeface="宋体" panose="02010600030101010101" pitchFamily="2" charset="-122"/>
            </a:endParaRPr>
          </a:p>
          <a:p>
            <a:pPr>
              <a:spcBef>
                <a:spcPct val="50000"/>
              </a:spcBef>
            </a:pP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4</a:t>
            </a:r>
            <a:r>
              <a:rPr lang="zh-CN" altLang="en-US" sz="2800" b="1">
                <a:latin typeface="Arial" panose="020B0604020202020204" pitchFamily="34" charset="0"/>
                <a:ea typeface="宋体" panose="02010600030101010101" pitchFamily="2" charset="-122"/>
              </a:rPr>
              <a:t>）若主存容量为</a:t>
            </a:r>
            <a:r>
              <a:rPr lang="en-US" altLang="zh-CN" sz="2800" b="1">
                <a:latin typeface="Arial" panose="020B0604020202020204" pitchFamily="34" charset="0"/>
                <a:ea typeface="宋体" panose="02010600030101010101" pitchFamily="2" charset="-122"/>
              </a:rPr>
              <a:t>512K×32</a:t>
            </a:r>
            <a:r>
              <a:rPr lang="zh-CN" altLang="en-US" sz="2800" b="1">
                <a:latin typeface="Arial" panose="020B0604020202020204" pitchFamily="34" charset="0"/>
                <a:ea typeface="宋体" panose="02010600030101010101" pitchFamily="2" charset="-122"/>
              </a:rPr>
              <a:t>位，块长不变，在四路组相联映象方式下，设计主存的地址格式。</a:t>
            </a:r>
            <a:endParaRPr lang="zh-CN" altLang="en-US" sz="2800" b="1">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文本框 125953"/>
          <p:cNvSpPr txBox="1"/>
          <p:nvPr/>
        </p:nvSpPr>
        <p:spPr>
          <a:xfrm>
            <a:off x="304800" y="228600"/>
            <a:ext cx="8458200" cy="1249363"/>
          </a:xfrm>
          <a:prstGeom prst="rect">
            <a:avLst/>
          </a:prstGeom>
          <a:noFill/>
          <a:ln w="9525">
            <a:noFill/>
          </a:ln>
        </p:spPr>
        <p:txBody>
          <a:bodyPr anchor="t">
            <a:spAutoFit/>
          </a:bodyPr>
          <a:p>
            <a:pPr>
              <a:spcBef>
                <a:spcPct val="50000"/>
              </a:spcBef>
            </a:pPr>
            <a:r>
              <a:rPr lang="zh-CN" altLang="en-US" sz="2400" b="1">
                <a:latin typeface="Arial" panose="020B0604020202020204" pitchFamily="34" charset="0"/>
                <a:ea typeface="宋体" panose="02010600030101010101" pitchFamily="2" charset="-122"/>
              </a:rPr>
              <a:t>解：</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的容量为</a:t>
            </a:r>
            <a:r>
              <a:rPr lang="en-US" altLang="zh-CN" sz="2400" b="1">
                <a:latin typeface="Arial" panose="020B0604020202020204" pitchFamily="34" charset="0"/>
                <a:ea typeface="宋体" panose="02010600030101010101" pitchFamily="2" charset="-122"/>
              </a:rPr>
              <a:t>4096</a:t>
            </a:r>
            <a:r>
              <a:rPr lang="zh-CN" altLang="en-US" sz="2400" b="1">
                <a:latin typeface="Arial" panose="020B0604020202020204" pitchFamily="34" charset="0"/>
                <a:ea typeface="宋体" panose="02010600030101010101" pitchFamily="2" charset="-122"/>
              </a:rPr>
              <a:t>，所以</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字地址为</a:t>
            </a:r>
            <a:r>
              <a:rPr lang="en-US" altLang="zh-CN" sz="2400" b="1">
                <a:latin typeface="Arial" panose="020B0604020202020204" pitchFamily="34" charset="0"/>
                <a:ea typeface="宋体" panose="02010600030101010101" pitchFamily="2" charset="-122"/>
              </a:rPr>
              <a:t>log</a:t>
            </a:r>
            <a:r>
              <a:rPr lang="en-US" altLang="zh-CN" sz="2400" b="1" baseline="-25000">
                <a:latin typeface="Arial" panose="020B0604020202020204" pitchFamily="34" charset="0"/>
                <a:ea typeface="宋体" panose="02010600030101010101" pitchFamily="2" charset="-122"/>
              </a:rPr>
              <a:t>2</a:t>
            </a:r>
            <a:r>
              <a:rPr lang="en-US" altLang="zh-CN" sz="2400" b="1">
                <a:latin typeface="Arial" panose="020B0604020202020204" pitchFamily="34" charset="0"/>
                <a:ea typeface="宋体" panose="02010600030101010101" pitchFamily="2" charset="-122"/>
              </a:rPr>
              <a:t>4096</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12</a:t>
            </a:r>
            <a:r>
              <a:rPr lang="zh-CN" altLang="en-US" sz="2400" b="1">
                <a:latin typeface="Arial" panose="020B0604020202020204" pitchFamily="34" charset="0"/>
                <a:ea typeface="宋体" panose="02010600030101010101" pitchFamily="2" charset="-122"/>
              </a:rPr>
              <a:t>位。 块长为</a:t>
            </a:r>
            <a:r>
              <a:rPr lang="en-US" altLang="zh-CN" sz="2400" b="1">
                <a:latin typeface="Arial" panose="020B0604020202020204" pitchFamily="34" charset="0"/>
                <a:ea typeface="宋体" panose="02010600030101010101" pitchFamily="2" charset="-122"/>
              </a:rPr>
              <a:t>4</a:t>
            </a:r>
            <a:r>
              <a:rPr lang="zh-CN" altLang="en-US" sz="2400" b="1">
                <a:latin typeface="Arial" panose="020B0604020202020204" pitchFamily="34" charset="0"/>
                <a:ea typeface="宋体" panose="02010600030101010101" pitchFamily="2" charset="-122"/>
              </a:rPr>
              <a:t>，所以字块内地址为</a:t>
            </a: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位，</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块共有</a:t>
            </a:r>
            <a:r>
              <a:rPr lang="en-US" altLang="zh-CN" sz="2400" b="1">
                <a:latin typeface="Arial" panose="020B0604020202020204" pitchFamily="34" charset="0"/>
                <a:ea typeface="宋体" panose="02010600030101010101" pitchFamily="2" charset="-122"/>
              </a:rPr>
              <a:t>4096/4</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1024</a:t>
            </a:r>
            <a:r>
              <a:rPr lang="zh-CN" altLang="en-US" sz="2400" b="1">
                <a:latin typeface="Arial" panose="020B0604020202020204" pitchFamily="34" charset="0"/>
                <a:ea typeface="宋体" panose="02010600030101010101" pitchFamily="2" charset="-122"/>
              </a:rPr>
              <a:t>块。块号占</a:t>
            </a:r>
            <a:r>
              <a:rPr lang="en-US" altLang="zh-CN" sz="2400" b="1">
                <a:latin typeface="Arial" panose="020B0604020202020204" pitchFamily="34" charset="0"/>
                <a:ea typeface="宋体" panose="02010600030101010101" pitchFamily="2" charset="-122"/>
              </a:rPr>
              <a:t>10</a:t>
            </a:r>
            <a:r>
              <a:rPr lang="zh-CN" altLang="en-US" sz="2400" b="1">
                <a:latin typeface="Arial" panose="020B0604020202020204" pitchFamily="34" charset="0"/>
                <a:ea typeface="宋体" panose="02010600030101010101" pitchFamily="2" charset="-122"/>
              </a:rPr>
              <a:t>位。主存地址为</a:t>
            </a:r>
            <a:r>
              <a:rPr lang="en-US" altLang="zh-CN" sz="2400" b="1">
                <a:latin typeface="Arial" panose="020B0604020202020204" pitchFamily="34" charset="0"/>
                <a:ea typeface="宋体" panose="02010600030101010101" pitchFamily="2" charset="-122"/>
              </a:rPr>
              <a:t>log</a:t>
            </a:r>
            <a:r>
              <a:rPr lang="en-US" altLang="zh-CN" sz="2400" b="1" baseline="-25000">
                <a:latin typeface="Arial" panose="020B0604020202020204" pitchFamily="34" charset="0"/>
                <a:ea typeface="宋体" panose="02010600030101010101" pitchFamily="2" charset="-122"/>
              </a:rPr>
              <a:t>2</a:t>
            </a:r>
            <a:r>
              <a:rPr lang="en-US" altLang="zh-CN" sz="2400" b="1">
                <a:latin typeface="Arial" panose="020B0604020202020204" pitchFamily="34" charset="0"/>
                <a:ea typeface="宋体" panose="02010600030101010101" pitchFamily="2" charset="-122"/>
              </a:rPr>
              <a:t>512K</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19</a:t>
            </a:r>
            <a:r>
              <a:rPr lang="zh-CN" altLang="en-US" sz="2400" b="1">
                <a:latin typeface="Arial" panose="020B0604020202020204" pitchFamily="34" charset="0"/>
                <a:ea typeface="宋体" panose="02010600030101010101" pitchFamily="2" charset="-122"/>
              </a:rPr>
              <a:t>位。</a:t>
            </a:r>
            <a:endParaRPr lang="zh-CN" altLang="en-US" sz="2400" b="1">
              <a:latin typeface="Arial" panose="020B0604020202020204" pitchFamily="34" charset="0"/>
              <a:ea typeface="宋体" panose="02010600030101010101" pitchFamily="2" charset="-122"/>
            </a:endParaRPr>
          </a:p>
        </p:txBody>
      </p:sp>
      <p:sp>
        <p:nvSpPr>
          <p:cNvPr id="125954" name="文本框 125954"/>
          <p:cNvSpPr txBox="1"/>
          <p:nvPr/>
        </p:nvSpPr>
        <p:spPr>
          <a:xfrm>
            <a:off x="228600" y="1524000"/>
            <a:ext cx="8610600" cy="822325"/>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rPr>
              <a:t>）直接映象方式下，主存字块标记为</a:t>
            </a:r>
            <a:r>
              <a:rPr lang="en-US" altLang="zh-CN" sz="2400" b="1">
                <a:latin typeface="Arial" panose="020B0604020202020204" pitchFamily="34" charset="0"/>
                <a:ea typeface="宋体" panose="02010600030101010101" pitchFamily="2" charset="-122"/>
              </a:rPr>
              <a:t>19-12</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7</a:t>
            </a:r>
            <a:r>
              <a:rPr lang="zh-CN" altLang="en-US" sz="2400" b="1">
                <a:latin typeface="Arial" panose="020B0604020202020204" pitchFamily="34" charset="0"/>
                <a:ea typeface="宋体" panose="02010600030101010101" pitchFamily="2" charset="-122"/>
              </a:rPr>
              <a:t>位。主存地址格式为：</a:t>
            </a:r>
            <a:endParaRPr lang="zh-CN" altLang="en-US" sz="2400" b="1">
              <a:latin typeface="Arial" panose="020B0604020202020204" pitchFamily="34" charset="0"/>
              <a:ea typeface="宋体" panose="02010600030101010101" pitchFamily="2" charset="-122"/>
            </a:endParaRPr>
          </a:p>
        </p:txBody>
      </p:sp>
      <p:grpSp>
        <p:nvGrpSpPr>
          <p:cNvPr id="125955" name="组合 125955"/>
          <p:cNvGrpSpPr/>
          <p:nvPr/>
        </p:nvGrpSpPr>
        <p:grpSpPr>
          <a:xfrm>
            <a:off x="1600200" y="2362200"/>
            <a:ext cx="5486400" cy="609600"/>
            <a:chOff x="0" y="0"/>
            <a:chExt cx="3456" cy="384"/>
          </a:xfrm>
        </p:grpSpPr>
        <p:sp>
          <p:nvSpPr>
            <p:cNvPr id="125956" name="矩形 125956"/>
            <p:cNvSpPr/>
            <p:nvPr/>
          </p:nvSpPr>
          <p:spPr>
            <a:xfrm>
              <a:off x="0" y="0"/>
              <a:ext cx="115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主存字块标记</a:t>
              </a:r>
              <a:endParaRPr lang="zh-CN" altLang="en-US">
                <a:latin typeface="Arial" panose="020B0604020202020204" pitchFamily="34" charset="0"/>
                <a:ea typeface="宋体" panose="02010600030101010101" pitchFamily="2" charset="-122"/>
              </a:endParaRPr>
            </a:p>
          </p:txBody>
        </p:sp>
        <p:sp>
          <p:nvSpPr>
            <p:cNvPr id="125957" name="矩形 125957"/>
            <p:cNvSpPr/>
            <p:nvPr/>
          </p:nvSpPr>
          <p:spPr>
            <a:xfrm>
              <a:off x="1152" y="0"/>
              <a:ext cx="139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20204" pitchFamily="34" charset="0"/>
                  <a:ea typeface="宋体" panose="02010600030101010101" pitchFamily="2" charset="-122"/>
                </a:rPr>
                <a:t>Cache</a:t>
              </a:r>
              <a:r>
                <a:rPr lang="zh-CN" altLang="en-US">
                  <a:latin typeface="Arial" panose="020B0604020202020204" pitchFamily="34" charset="0"/>
                  <a:ea typeface="宋体" panose="02010600030101010101" pitchFamily="2" charset="-122"/>
                </a:rPr>
                <a:t>字块地址</a:t>
              </a:r>
              <a:endParaRPr lang="zh-CN" altLang="en-US">
                <a:latin typeface="Arial" panose="020B0604020202020204" pitchFamily="34" charset="0"/>
                <a:ea typeface="宋体" panose="02010600030101010101" pitchFamily="2" charset="-122"/>
              </a:endParaRPr>
            </a:p>
          </p:txBody>
        </p:sp>
        <p:sp>
          <p:nvSpPr>
            <p:cNvPr id="125958" name="矩形 125958"/>
            <p:cNvSpPr/>
            <p:nvPr/>
          </p:nvSpPr>
          <p:spPr>
            <a:xfrm>
              <a:off x="2544" y="0"/>
              <a:ext cx="91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字块内地址</a:t>
              </a:r>
              <a:endParaRPr lang="zh-CN" altLang="en-US">
                <a:latin typeface="Arial" panose="020B0604020202020204" pitchFamily="34" charset="0"/>
                <a:ea typeface="宋体" panose="02010600030101010101" pitchFamily="2" charset="-122"/>
              </a:endParaRPr>
            </a:p>
          </p:txBody>
        </p:sp>
      </p:grpSp>
      <p:sp>
        <p:nvSpPr>
          <p:cNvPr id="125959" name="文本框 125959"/>
          <p:cNvSpPr txBox="1"/>
          <p:nvPr/>
        </p:nvSpPr>
        <p:spPr>
          <a:xfrm>
            <a:off x="381000" y="3124200"/>
            <a:ext cx="8382000" cy="457200"/>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）全相联方式下，主存字块标记为</a:t>
            </a:r>
            <a:r>
              <a:rPr lang="en-US" altLang="zh-CN" sz="2400" b="1">
                <a:latin typeface="Arial" panose="020B0604020202020204" pitchFamily="34" charset="0"/>
                <a:ea typeface="宋体" panose="02010600030101010101" pitchFamily="2" charset="-122"/>
              </a:rPr>
              <a:t>19-2</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17</a:t>
            </a:r>
            <a:r>
              <a:rPr lang="zh-CN" altLang="en-US" sz="2400" b="1">
                <a:latin typeface="Arial" panose="020B0604020202020204" pitchFamily="34" charset="0"/>
                <a:ea typeface="宋体" panose="02010600030101010101" pitchFamily="2" charset="-122"/>
              </a:rPr>
              <a:t>位，其格式为</a:t>
            </a:r>
            <a:endParaRPr lang="zh-CN" altLang="en-US" sz="2400" b="1">
              <a:latin typeface="Arial" panose="020B0604020202020204" pitchFamily="34" charset="0"/>
              <a:ea typeface="宋体" panose="02010600030101010101" pitchFamily="2" charset="-122"/>
            </a:endParaRPr>
          </a:p>
        </p:txBody>
      </p:sp>
      <p:grpSp>
        <p:nvGrpSpPr>
          <p:cNvPr id="125960" name="组合 125960"/>
          <p:cNvGrpSpPr/>
          <p:nvPr/>
        </p:nvGrpSpPr>
        <p:grpSpPr>
          <a:xfrm>
            <a:off x="1752600" y="3810000"/>
            <a:ext cx="4419600" cy="609600"/>
            <a:chOff x="0" y="0"/>
            <a:chExt cx="2784" cy="384"/>
          </a:xfrm>
        </p:grpSpPr>
        <p:sp>
          <p:nvSpPr>
            <p:cNvPr id="125961" name="矩形 125961"/>
            <p:cNvSpPr/>
            <p:nvPr/>
          </p:nvSpPr>
          <p:spPr>
            <a:xfrm>
              <a:off x="0" y="0"/>
              <a:ext cx="1728"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主存字块标记</a:t>
              </a:r>
              <a:endParaRPr lang="zh-CN" altLang="en-US">
                <a:latin typeface="Arial" panose="020B0604020202020204" pitchFamily="34" charset="0"/>
                <a:ea typeface="宋体" panose="02010600030101010101" pitchFamily="2" charset="-122"/>
              </a:endParaRPr>
            </a:p>
          </p:txBody>
        </p:sp>
        <p:sp>
          <p:nvSpPr>
            <p:cNvPr id="125962" name="矩形 125962"/>
            <p:cNvSpPr/>
            <p:nvPr/>
          </p:nvSpPr>
          <p:spPr>
            <a:xfrm>
              <a:off x="1728" y="0"/>
              <a:ext cx="1056"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字块内地址</a:t>
              </a:r>
              <a:endParaRPr lang="zh-CN" altLang="en-US">
                <a:latin typeface="Arial" panose="020B0604020202020204" pitchFamily="34" charset="0"/>
                <a:ea typeface="宋体" panose="02010600030101010101" pitchFamily="2" charset="-122"/>
              </a:endParaRPr>
            </a:p>
          </p:txBody>
        </p:sp>
      </p:grpSp>
      <p:sp>
        <p:nvSpPr>
          <p:cNvPr id="125963" name="文本框 125963"/>
          <p:cNvSpPr txBox="1"/>
          <p:nvPr/>
        </p:nvSpPr>
        <p:spPr>
          <a:xfrm>
            <a:off x="228600" y="4495800"/>
            <a:ext cx="8686800" cy="1189038"/>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3</a:t>
            </a:r>
            <a:r>
              <a:rPr lang="zh-CN" altLang="en-US" sz="2400" b="1">
                <a:latin typeface="Arial" panose="020B0604020202020204" pitchFamily="34" charset="0"/>
                <a:ea typeface="宋体" panose="02010600030101010101" pitchFamily="2" charset="-122"/>
              </a:rPr>
              <a:t>）在二路组相联的条件下，一组内有</a:t>
            </a: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块，</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共分为</a:t>
            </a:r>
            <a:r>
              <a:rPr lang="en-US" altLang="zh-CN" sz="2400" b="1">
                <a:latin typeface="Arial" panose="020B0604020202020204" pitchFamily="34" charset="0"/>
                <a:ea typeface="宋体" panose="02010600030101010101" pitchFamily="2" charset="-122"/>
              </a:rPr>
              <a:t>1024/2</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512</a:t>
            </a:r>
            <a:r>
              <a:rPr lang="zh-CN" altLang="en-US" sz="2400" b="1">
                <a:latin typeface="Arial" panose="020B0604020202020204" pitchFamily="34" charset="0"/>
                <a:ea typeface="宋体" panose="02010600030101010101" pitchFamily="2" charset="-122"/>
              </a:rPr>
              <a:t>组，所以组地址为</a:t>
            </a:r>
            <a:r>
              <a:rPr lang="en-US" altLang="zh-CN" sz="2400" b="1">
                <a:latin typeface="Arial" panose="020B0604020202020204" pitchFamily="34" charset="0"/>
                <a:ea typeface="宋体" panose="02010600030101010101" pitchFamily="2" charset="-122"/>
              </a:rPr>
              <a:t>9</a:t>
            </a:r>
            <a:r>
              <a:rPr lang="zh-CN" altLang="en-US" sz="2400" b="1">
                <a:latin typeface="Arial" panose="020B0604020202020204" pitchFamily="34" charset="0"/>
                <a:ea typeface="宋体" panose="02010600030101010101" pitchFamily="2" charset="-122"/>
              </a:rPr>
              <a:t>；主存字块标记为</a:t>
            </a:r>
            <a:r>
              <a:rPr lang="en-US" altLang="zh-CN" sz="2400" b="1">
                <a:latin typeface="Arial" panose="020B0604020202020204" pitchFamily="34" charset="0"/>
                <a:ea typeface="宋体" panose="02010600030101010101" pitchFamily="2" charset="-122"/>
              </a:rPr>
              <a:t>19-9-2</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8</a:t>
            </a:r>
            <a:r>
              <a:rPr lang="zh-CN" altLang="en-US" sz="2400" b="1">
                <a:latin typeface="Arial" panose="020B0604020202020204" pitchFamily="34" charset="0"/>
                <a:ea typeface="宋体" panose="02010600030101010101" pitchFamily="2" charset="-122"/>
              </a:rPr>
              <a:t>位，其格式为：</a:t>
            </a:r>
            <a:endParaRPr lang="zh-CN" altLang="en-US" sz="2400" b="1">
              <a:latin typeface="Arial" panose="020B0604020202020204" pitchFamily="34" charset="0"/>
              <a:ea typeface="宋体" panose="02010600030101010101" pitchFamily="2" charset="-122"/>
            </a:endParaRPr>
          </a:p>
        </p:txBody>
      </p:sp>
      <p:grpSp>
        <p:nvGrpSpPr>
          <p:cNvPr id="125964" name="组合 125964"/>
          <p:cNvGrpSpPr/>
          <p:nvPr/>
        </p:nvGrpSpPr>
        <p:grpSpPr>
          <a:xfrm>
            <a:off x="2057400" y="5715000"/>
            <a:ext cx="5486400" cy="609600"/>
            <a:chOff x="0" y="0"/>
            <a:chExt cx="3456" cy="384"/>
          </a:xfrm>
        </p:grpSpPr>
        <p:sp>
          <p:nvSpPr>
            <p:cNvPr id="125965" name="矩形 125965"/>
            <p:cNvSpPr/>
            <p:nvPr/>
          </p:nvSpPr>
          <p:spPr>
            <a:xfrm>
              <a:off x="0" y="0"/>
              <a:ext cx="115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主存字块标记</a:t>
              </a:r>
              <a:endParaRPr lang="zh-CN" altLang="en-US">
                <a:latin typeface="Arial" panose="020B0604020202020204" pitchFamily="34" charset="0"/>
                <a:ea typeface="宋体" panose="02010600030101010101" pitchFamily="2" charset="-122"/>
              </a:endParaRPr>
            </a:p>
          </p:txBody>
        </p:sp>
        <p:sp>
          <p:nvSpPr>
            <p:cNvPr id="125966" name="矩形 125966"/>
            <p:cNvSpPr/>
            <p:nvPr/>
          </p:nvSpPr>
          <p:spPr>
            <a:xfrm>
              <a:off x="1152" y="0"/>
              <a:ext cx="139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组地址</a:t>
              </a:r>
              <a:endParaRPr lang="zh-CN" altLang="en-US">
                <a:latin typeface="Arial" panose="020B0604020202020204" pitchFamily="34" charset="0"/>
                <a:ea typeface="宋体" panose="02010600030101010101" pitchFamily="2" charset="-122"/>
              </a:endParaRPr>
            </a:p>
          </p:txBody>
        </p:sp>
        <p:sp>
          <p:nvSpPr>
            <p:cNvPr id="125967" name="矩形 125967"/>
            <p:cNvSpPr/>
            <p:nvPr/>
          </p:nvSpPr>
          <p:spPr>
            <a:xfrm>
              <a:off x="2544" y="0"/>
              <a:ext cx="91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字块内地址</a:t>
              </a:r>
              <a:endParaRPr lang="zh-CN" altLang="en-US">
                <a:latin typeface="Arial" panose="020B0604020202020204" pitchFamily="34" charset="0"/>
                <a:ea typeface="宋体" panose="02010600030101010101" pitchFamily="2" charset="-122"/>
              </a:endParaRPr>
            </a:p>
          </p:txBody>
        </p:sp>
      </p:grpSp>
      <p:sp>
        <p:nvSpPr>
          <p:cNvPr id="125968" name="文本框 125968"/>
          <p:cNvSpPr txBox="1"/>
          <p:nvPr/>
        </p:nvSpPr>
        <p:spPr>
          <a:xfrm>
            <a:off x="2362200" y="2057400"/>
            <a:ext cx="4800600" cy="365125"/>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7   		10		2</a:t>
            </a:r>
            <a:endParaRPr lang="en-US" altLang="zh-CN">
              <a:latin typeface="Arial" panose="020B0604020202020204" pitchFamily="34" charset="0"/>
              <a:ea typeface="宋体" panose="02010600030101010101" pitchFamily="2" charset="-122"/>
            </a:endParaRPr>
          </a:p>
        </p:txBody>
      </p:sp>
      <p:sp>
        <p:nvSpPr>
          <p:cNvPr id="125969" name="文本框 125969"/>
          <p:cNvSpPr txBox="1"/>
          <p:nvPr/>
        </p:nvSpPr>
        <p:spPr>
          <a:xfrm>
            <a:off x="2971800" y="3505200"/>
            <a:ext cx="4800600" cy="365125"/>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17  		    2</a:t>
            </a:r>
            <a:endParaRPr lang="en-US" altLang="zh-CN">
              <a:latin typeface="Arial" panose="020B0604020202020204" pitchFamily="34" charset="0"/>
              <a:ea typeface="宋体" panose="02010600030101010101" pitchFamily="2" charset="-122"/>
            </a:endParaRPr>
          </a:p>
        </p:txBody>
      </p:sp>
      <p:sp>
        <p:nvSpPr>
          <p:cNvPr id="125970" name="文本框 125970"/>
          <p:cNvSpPr txBox="1"/>
          <p:nvPr/>
        </p:nvSpPr>
        <p:spPr>
          <a:xfrm>
            <a:off x="2971800" y="5426075"/>
            <a:ext cx="4800600" cy="365125"/>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8   		9		2</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文本框 126977"/>
          <p:cNvSpPr txBox="1"/>
          <p:nvPr/>
        </p:nvSpPr>
        <p:spPr>
          <a:xfrm>
            <a:off x="228600" y="228600"/>
            <a:ext cx="8610600" cy="1554163"/>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宋体" panose="02010600030101010101" pitchFamily="2" charset="-122"/>
              </a:rPr>
              <a:t>4）若主存容量为512K×32位，访问地址为字地址16位，则主存地址位log</a:t>
            </a:r>
            <a:r>
              <a:rPr lang="zh-CN" altLang="en-US" sz="2400" b="1" baseline="-25000"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512K×32/16=20位。在四路组相联的条件下，一组内有4块，cache共分为1024/4＝256组，所以组地址为8；主存字块标记为20-8-2＝8位，其格式为：</a:t>
            </a:r>
            <a:endParaRPr lang="zh-CN" altLang="en-US" sz="2400" b="1" dirty="0">
              <a:latin typeface="Arial" panose="020B0604020202020204" pitchFamily="34" charset="0"/>
              <a:ea typeface="宋体" panose="02010600030101010101" pitchFamily="2" charset="-122"/>
            </a:endParaRPr>
          </a:p>
        </p:txBody>
      </p:sp>
      <p:grpSp>
        <p:nvGrpSpPr>
          <p:cNvPr id="126978" name="组合 126978"/>
          <p:cNvGrpSpPr/>
          <p:nvPr/>
        </p:nvGrpSpPr>
        <p:grpSpPr>
          <a:xfrm>
            <a:off x="1371600" y="2057400"/>
            <a:ext cx="5486400" cy="609600"/>
            <a:chOff x="0" y="0"/>
            <a:chExt cx="3456" cy="384"/>
          </a:xfrm>
        </p:grpSpPr>
        <p:sp>
          <p:nvSpPr>
            <p:cNvPr id="126979" name="矩形 126979"/>
            <p:cNvSpPr/>
            <p:nvPr/>
          </p:nvSpPr>
          <p:spPr>
            <a:xfrm>
              <a:off x="0" y="0"/>
              <a:ext cx="115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主存字块标记</a:t>
              </a:r>
              <a:endParaRPr lang="zh-CN" altLang="en-US">
                <a:latin typeface="Arial" panose="020B0604020202020204" pitchFamily="34" charset="0"/>
                <a:ea typeface="宋体" panose="02010600030101010101" pitchFamily="2" charset="-122"/>
              </a:endParaRPr>
            </a:p>
          </p:txBody>
        </p:sp>
        <p:sp>
          <p:nvSpPr>
            <p:cNvPr id="126980" name="矩形 126980"/>
            <p:cNvSpPr/>
            <p:nvPr/>
          </p:nvSpPr>
          <p:spPr>
            <a:xfrm>
              <a:off x="1152" y="0"/>
              <a:ext cx="139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组地址</a:t>
              </a:r>
              <a:endParaRPr lang="zh-CN" altLang="en-US">
                <a:latin typeface="Arial" panose="020B0604020202020204" pitchFamily="34" charset="0"/>
                <a:ea typeface="宋体" panose="02010600030101010101" pitchFamily="2" charset="-122"/>
              </a:endParaRPr>
            </a:p>
          </p:txBody>
        </p:sp>
        <p:sp>
          <p:nvSpPr>
            <p:cNvPr id="126981" name="矩形 126981"/>
            <p:cNvSpPr/>
            <p:nvPr/>
          </p:nvSpPr>
          <p:spPr>
            <a:xfrm>
              <a:off x="2544" y="0"/>
              <a:ext cx="91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字块内地址</a:t>
              </a:r>
              <a:endParaRPr lang="zh-CN" altLang="en-US">
                <a:latin typeface="Arial" panose="020B0604020202020204" pitchFamily="34" charset="0"/>
                <a:ea typeface="宋体" panose="02010600030101010101" pitchFamily="2" charset="-122"/>
              </a:endParaRPr>
            </a:p>
          </p:txBody>
        </p:sp>
      </p:grpSp>
      <p:sp>
        <p:nvSpPr>
          <p:cNvPr id="126982" name="文本框 126982"/>
          <p:cNvSpPr txBox="1"/>
          <p:nvPr/>
        </p:nvSpPr>
        <p:spPr>
          <a:xfrm>
            <a:off x="2057400" y="1752600"/>
            <a:ext cx="5029200" cy="365125"/>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10		 8		   2</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文本框 128001"/>
          <p:cNvSpPr txBox="1"/>
          <p:nvPr/>
        </p:nvSpPr>
        <p:spPr>
          <a:xfrm>
            <a:off x="228600" y="228600"/>
            <a:ext cx="8610600" cy="5692775"/>
          </a:xfrm>
          <a:prstGeom prst="rect">
            <a:avLst/>
          </a:prstGeom>
          <a:noFill/>
          <a:ln w="9525">
            <a:noFill/>
          </a:ln>
        </p:spPr>
        <p:txBody>
          <a:bodyPr anchor="t">
            <a:spAutoFit/>
          </a:bodyPr>
          <a:p>
            <a:pPr>
              <a:spcBef>
                <a:spcPct val="50000"/>
              </a:spcBef>
            </a:pPr>
            <a:r>
              <a:rPr lang="zh-CN" altLang="en-US" sz="2800" b="1" dirty="0">
                <a:latin typeface="Arial" panose="020B0604020202020204" pitchFamily="34" charset="0"/>
                <a:ea typeface="宋体" panose="02010600030101010101" pitchFamily="2" charset="-122"/>
              </a:rPr>
              <a:t>       例</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 假设主存容量为16MB，Cache容量为8KB，每字块8个字，每字32位，设计一个四路组相连映像的Cache组织，要求：</a:t>
            </a:r>
            <a:endParaRPr lang="zh-CN" altLang="en-US" sz="2800" b="1" dirty="0">
              <a:latin typeface="Arial" panose="020B0604020202020204" pitchFamily="34" charset="0"/>
              <a:ea typeface="宋体" panose="02010600030101010101" pitchFamily="2" charset="-122"/>
            </a:endParaRPr>
          </a:p>
          <a:p>
            <a:pPr>
              <a:spcBef>
                <a:spcPct val="50000"/>
              </a:spcBef>
            </a:pPr>
            <a:r>
              <a:rPr lang="zh-CN" altLang="en-US" sz="2800" b="1" dirty="0">
                <a:latin typeface="Arial" panose="020B0604020202020204" pitchFamily="34" charset="0"/>
                <a:ea typeface="宋体" panose="02010600030101010101" pitchFamily="2" charset="-122"/>
              </a:rPr>
              <a:t>（1）设计主存的地址格式。</a:t>
            </a:r>
            <a:endParaRPr lang="zh-CN" altLang="en-US" sz="2800" b="1" dirty="0">
              <a:latin typeface="Arial" panose="020B0604020202020204" pitchFamily="34" charset="0"/>
              <a:ea typeface="宋体" panose="02010600030101010101" pitchFamily="2" charset="-122"/>
            </a:endParaRPr>
          </a:p>
          <a:p>
            <a:pPr>
              <a:spcBef>
                <a:spcPct val="50000"/>
              </a:spcBef>
            </a:pPr>
            <a:r>
              <a:rPr lang="zh-CN" altLang="en-US" sz="2800" b="1"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设Cache的初态为空，CPU依次从主存第0、1、2……</a:t>
            </a:r>
            <a:r>
              <a:rPr lang="zh-CN" altLang="en-US" sz="2800" b="1" dirty="0">
                <a:latin typeface="Arial" panose="020B0604020202020204" pitchFamily="34" charset="0"/>
                <a:ea typeface="宋体" panose="02010600030101010101" pitchFamily="2" charset="-122"/>
              </a:rPr>
              <a:t>99</a:t>
            </a:r>
            <a:r>
              <a:rPr lang="en-US" altLang="zh-CN" sz="2800" b="1" dirty="0">
                <a:latin typeface="Arial" panose="020B0604020202020204" pitchFamily="34" charset="0"/>
                <a:ea typeface="宋体" panose="02010600030101010101" pitchFamily="2" charset="-122"/>
              </a:rPr>
              <a:t>号单元读出</a:t>
            </a:r>
            <a:r>
              <a:rPr lang="zh-CN" altLang="en-US" sz="2800" b="1" dirty="0">
                <a:latin typeface="Arial" panose="020B0604020202020204" pitchFamily="34" charset="0"/>
                <a:ea typeface="宋体" panose="02010600030101010101" pitchFamily="2" charset="-122"/>
              </a:rPr>
              <a:t>100</a:t>
            </a:r>
            <a:r>
              <a:rPr lang="en-US" altLang="zh-CN" sz="2800" b="1" dirty="0">
                <a:latin typeface="Arial" panose="020B0604020202020204" pitchFamily="34" charset="0"/>
                <a:ea typeface="宋体" panose="02010600030101010101" pitchFamily="2" charset="-122"/>
              </a:rPr>
              <a:t>个字（主存一次读出一个字），并重复按此次序读</a:t>
            </a:r>
            <a:r>
              <a:rPr lang="zh-CN" altLang="en-US" sz="2800" b="1" dirty="0">
                <a:latin typeface="Arial" panose="020B0604020202020204" pitchFamily="34" charset="0"/>
                <a:ea typeface="宋体" panose="02010600030101010101" pitchFamily="2" charset="-122"/>
              </a:rPr>
              <a:t>10</a:t>
            </a:r>
            <a:r>
              <a:rPr lang="en-US" altLang="zh-CN" sz="2800" b="1" dirty="0">
                <a:latin typeface="Arial" panose="020B0604020202020204" pitchFamily="34" charset="0"/>
                <a:ea typeface="宋体" panose="02010600030101010101" pitchFamily="2" charset="-122"/>
              </a:rPr>
              <a:t>次，问命中率是多少？</a:t>
            </a:r>
            <a:br>
              <a:rPr lang="en-US" altLang="zh-CN" sz="2800" b="1" dirty="0">
                <a:latin typeface="Arial" panose="020B0604020202020204" pitchFamily="34" charset="0"/>
                <a:ea typeface="宋体" panose="02010600030101010101" pitchFamily="2" charset="-122"/>
              </a:rPr>
            </a:br>
            <a:r>
              <a:rPr lang="en-US" altLang="zh-CN" sz="2800" b="1" dirty="0">
                <a:latin typeface="Arial" panose="020B0604020202020204" pitchFamily="34" charset="0"/>
                <a:ea typeface="宋体" panose="02010600030101010101" pitchFamily="2" charset="-122"/>
              </a:rPr>
              <a:t>（3）若Cache的速度是主存的</a:t>
            </a:r>
            <a:r>
              <a:rPr lang="zh-CN" altLang="en-US" sz="2800" b="1" dirty="0">
                <a:latin typeface="Arial" panose="020B0604020202020204" pitchFamily="34" charset="0"/>
                <a:ea typeface="宋体" panose="02010600030101010101" pitchFamily="2" charset="-122"/>
              </a:rPr>
              <a:t>5</a:t>
            </a:r>
            <a:r>
              <a:rPr lang="en-US" altLang="zh-CN" sz="2800" b="1" dirty="0">
                <a:latin typeface="Arial" panose="020B0604020202020204" pitchFamily="34" charset="0"/>
                <a:ea typeface="宋体" panose="02010600030101010101" pitchFamily="2" charset="-122"/>
              </a:rPr>
              <a:t>倍，试问有Cache和无Cache相比，速度约提高多少倍？</a:t>
            </a:r>
            <a:endParaRPr lang="zh-CN" altLang="en-US" sz="2800" b="1" dirty="0">
              <a:latin typeface="Arial" panose="020B0604020202020204" pitchFamily="34" charset="0"/>
              <a:ea typeface="宋体" panose="02010600030101010101" pitchFamily="2" charset="-122"/>
            </a:endParaRPr>
          </a:p>
          <a:p>
            <a:pPr>
              <a:spcBef>
                <a:spcPct val="50000"/>
              </a:spcBef>
            </a:pP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4</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系统效率为多少？</a:t>
            </a:r>
            <a:endParaRPr lang="zh-CN" altLang="en-US" sz="2800" b="1" dirty="0">
              <a:latin typeface="Arial" panose="020B0604020202020204" pitchFamily="34" charset="0"/>
              <a:ea typeface="宋体" panose="02010600030101010101" pitchFamily="2" charset="-122"/>
            </a:endParaRPr>
          </a:p>
          <a:p>
            <a:pPr>
              <a:spcBef>
                <a:spcPct val="50000"/>
              </a:spcBef>
            </a:pP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 name="内容占位符 2"/>
          <p:cNvSpPr>
            <a:spLocks noGrp="1"/>
          </p:cNvSpPr>
          <p:nvPr>
            <p:ph idx="1"/>
          </p:nvPr>
        </p:nvSpPr>
        <p:spPr>
          <a:xfrm>
            <a:off x="250825" y="350838"/>
            <a:ext cx="8569325" cy="6303962"/>
          </a:xfrm>
        </p:spPr>
        <p:txBody>
          <a:bodyPr/>
          <a:lstStyle/>
          <a:p>
            <a:pPr>
              <a:lnSpc>
                <a:spcPts val="3400"/>
              </a:lnSpc>
              <a:spcBef>
                <a:spcPts val="500"/>
              </a:spcBef>
              <a:spcAft>
                <a:spcPts val="500"/>
              </a:spcAft>
              <a:buFont typeface="Wingdings" panose="05000000000000000000" pitchFamily="2" charset="2"/>
              <a:buNone/>
            </a:pPr>
            <a:r>
              <a:rPr lang="zh-CN" altLang="en-US" dirty="0">
                <a:solidFill>
                  <a:srgbClr val="FF3300"/>
                </a:solidFill>
              </a:rPr>
              <a:t>各检测位 </a:t>
            </a:r>
            <a:r>
              <a:rPr lang="zh-CN" altLang="en-US" i="1" dirty="0">
                <a:solidFill>
                  <a:srgbClr val="FF3300"/>
                </a:solidFill>
              </a:rPr>
              <a:t>C</a:t>
            </a:r>
            <a:r>
              <a:rPr lang="zh-CN" altLang="en-US" i="1" baseline="-25000" dirty="0">
                <a:solidFill>
                  <a:srgbClr val="FF3300"/>
                </a:solidFill>
              </a:rPr>
              <a:t>i </a:t>
            </a:r>
            <a:r>
              <a:rPr lang="zh-CN" altLang="en-US" dirty="0">
                <a:solidFill>
                  <a:srgbClr val="FF3300"/>
                </a:solidFill>
              </a:rPr>
              <a:t>所承担的检测小组为</a:t>
            </a:r>
            <a:endParaRPr lang="zh-CN" altLang="en-US" baseline="-25000" dirty="0">
              <a:solidFill>
                <a:srgbClr val="FF3300"/>
              </a:solidFill>
            </a:endParaRPr>
          </a:p>
          <a:p>
            <a:pPr>
              <a:lnSpc>
                <a:spcPts val="3400"/>
              </a:lnSpc>
              <a:spcBef>
                <a:spcPts val="400"/>
              </a:spcBef>
              <a:spcAft>
                <a:spcPts val="400"/>
              </a:spcAft>
            </a:pPr>
            <a:r>
              <a:rPr lang="zh-CN" altLang="en-US" i="1" dirty="0"/>
              <a:t>C</a:t>
            </a:r>
            <a:r>
              <a:rPr lang="zh-CN" altLang="en-US" baseline="-25000" dirty="0"/>
              <a:t>1</a:t>
            </a:r>
            <a:r>
              <a:rPr lang="zh-CN" altLang="en-US" dirty="0"/>
              <a:t>检测的</a:t>
            </a:r>
            <a:r>
              <a:rPr lang="zh-CN" altLang="en-US" i="1" dirty="0"/>
              <a:t>g</a:t>
            </a:r>
            <a:r>
              <a:rPr lang="zh-CN" altLang="en-US" baseline="-25000" dirty="0"/>
              <a:t>1</a:t>
            </a:r>
            <a:r>
              <a:rPr lang="zh-CN" altLang="en-US" dirty="0"/>
              <a:t>小组包含第 </a:t>
            </a:r>
            <a:r>
              <a:rPr lang="zh-CN" altLang="en-US" dirty="0">
                <a:solidFill>
                  <a:srgbClr val="FF3300"/>
                </a:solidFill>
              </a:rPr>
              <a:t>1</a:t>
            </a:r>
            <a:r>
              <a:rPr lang="en-US" altLang="zh-CN" dirty="0"/>
              <a:t>,</a:t>
            </a:r>
            <a:r>
              <a:rPr lang="zh-CN" altLang="en-US" dirty="0"/>
              <a:t>3</a:t>
            </a:r>
            <a:r>
              <a:rPr lang="en-US" altLang="zh-CN" dirty="0"/>
              <a:t>,</a:t>
            </a:r>
            <a:r>
              <a:rPr lang="zh-CN" altLang="en-US" dirty="0">
                <a:solidFill>
                  <a:srgbClr val="FF33CC"/>
                </a:solidFill>
              </a:rPr>
              <a:t>5</a:t>
            </a:r>
            <a:r>
              <a:rPr lang="en-US" altLang="zh-CN" dirty="0"/>
              <a:t>,</a:t>
            </a:r>
            <a:r>
              <a:rPr lang="zh-CN" altLang="en-US" dirty="0">
                <a:solidFill>
                  <a:srgbClr val="66FF33"/>
                </a:solidFill>
              </a:rPr>
              <a:t>7</a:t>
            </a:r>
            <a:r>
              <a:rPr lang="en-US" altLang="zh-CN" dirty="0"/>
              <a:t>,</a:t>
            </a:r>
            <a:r>
              <a:rPr lang="zh-CN" altLang="en-US" dirty="0">
                <a:solidFill>
                  <a:srgbClr val="990000"/>
                </a:solidFill>
              </a:rPr>
              <a:t>9</a:t>
            </a:r>
            <a:r>
              <a:rPr lang="en-US" altLang="zh-CN" dirty="0"/>
              <a:t>,</a:t>
            </a:r>
            <a:r>
              <a:rPr lang="zh-CN" altLang="en-US" dirty="0">
                <a:solidFill>
                  <a:srgbClr val="FF9900"/>
                </a:solidFill>
              </a:rPr>
              <a:t>11</a:t>
            </a:r>
            <a:r>
              <a:rPr lang="zh-CN" altLang="en-US" dirty="0"/>
              <a:t>…</a:t>
            </a:r>
            <a:endParaRPr lang="zh-CN" altLang="en-US" dirty="0">
              <a:solidFill>
                <a:srgbClr val="FF9900"/>
              </a:solidFill>
            </a:endParaRPr>
          </a:p>
          <a:p>
            <a:pPr>
              <a:lnSpc>
                <a:spcPts val="3400"/>
              </a:lnSpc>
              <a:spcBef>
                <a:spcPts val="400"/>
              </a:spcBef>
              <a:spcAft>
                <a:spcPts val="400"/>
              </a:spcAft>
            </a:pPr>
            <a:r>
              <a:rPr lang="zh-CN" altLang="en-US" i="1" dirty="0"/>
              <a:t>C</a:t>
            </a:r>
            <a:r>
              <a:rPr lang="zh-CN" altLang="en-US" baseline="-25000" dirty="0"/>
              <a:t>2</a:t>
            </a:r>
            <a:r>
              <a:rPr lang="zh-CN" altLang="en-US" dirty="0"/>
              <a:t>检测的</a:t>
            </a:r>
            <a:r>
              <a:rPr lang="zh-CN" altLang="en-US" i="1" dirty="0"/>
              <a:t>g</a:t>
            </a:r>
            <a:r>
              <a:rPr lang="zh-CN" altLang="en-US" baseline="-25000" dirty="0"/>
              <a:t>2</a:t>
            </a:r>
            <a:r>
              <a:rPr lang="zh-CN" altLang="en-US" dirty="0"/>
              <a:t>小组包含第 </a:t>
            </a:r>
            <a:r>
              <a:rPr lang="zh-CN" altLang="en-US" dirty="0">
                <a:solidFill>
                  <a:srgbClr val="FF3300"/>
                </a:solidFill>
              </a:rPr>
              <a:t>2</a:t>
            </a:r>
            <a:r>
              <a:rPr lang="en-US" altLang="zh-CN" dirty="0">
                <a:solidFill>
                  <a:srgbClr val="FF3300"/>
                </a:solidFill>
              </a:rPr>
              <a:t>,</a:t>
            </a:r>
            <a:r>
              <a:rPr lang="zh-CN" altLang="en-US" dirty="0">
                <a:solidFill>
                  <a:srgbClr val="FF3300"/>
                </a:solidFill>
              </a:rPr>
              <a:t>3</a:t>
            </a:r>
            <a:r>
              <a:rPr lang="en-US" altLang="zh-CN" dirty="0"/>
              <a:t>,</a:t>
            </a:r>
            <a:r>
              <a:rPr lang="zh-CN" altLang="en-US" dirty="0"/>
              <a:t>6</a:t>
            </a:r>
            <a:r>
              <a:rPr lang="en-US" altLang="zh-CN" dirty="0"/>
              <a:t>,</a:t>
            </a:r>
            <a:r>
              <a:rPr lang="zh-CN" altLang="en-US" dirty="0"/>
              <a:t>7</a:t>
            </a:r>
            <a:r>
              <a:rPr lang="en-US" altLang="zh-CN" dirty="0"/>
              <a:t>,</a:t>
            </a:r>
            <a:r>
              <a:rPr lang="zh-CN" altLang="en-US" dirty="0">
                <a:solidFill>
                  <a:srgbClr val="FF33CC"/>
                </a:solidFill>
              </a:rPr>
              <a:t>10</a:t>
            </a:r>
            <a:r>
              <a:rPr lang="en-US" altLang="zh-CN" dirty="0">
                <a:solidFill>
                  <a:srgbClr val="FF33CC"/>
                </a:solidFill>
              </a:rPr>
              <a:t>,</a:t>
            </a:r>
            <a:r>
              <a:rPr lang="zh-CN" altLang="en-US" dirty="0">
                <a:solidFill>
                  <a:srgbClr val="FF33CC"/>
                </a:solidFill>
              </a:rPr>
              <a:t>11</a:t>
            </a:r>
            <a:r>
              <a:rPr lang="zh-CN" altLang="en-US" dirty="0"/>
              <a:t>…</a:t>
            </a:r>
            <a:endParaRPr lang="en-US" altLang="zh-CN" dirty="0">
              <a:solidFill>
                <a:srgbClr val="FF33CC"/>
              </a:solidFill>
            </a:endParaRPr>
          </a:p>
          <a:p>
            <a:pPr>
              <a:lnSpc>
                <a:spcPts val="3400"/>
              </a:lnSpc>
              <a:spcBef>
                <a:spcPts val="400"/>
              </a:spcBef>
              <a:spcAft>
                <a:spcPts val="400"/>
              </a:spcAft>
            </a:pPr>
            <a:r>
              <a:rPr lang="zh-CN" altLang="en-US" i="1" dirty="0"/>
              <a:t>C</a:t>
            </a:r>
            <a:r>
              <a:rPr lang="zh-CN" altLang="en-US" baseline="-25000" dirty="0"/>
              <a:t>4</a:t>
            </a:r>
            <a:r>
              <a:rPr lang="zh-CN" altLang="en-US" dirty="0"/>
              <a:t>检测的</a:t>
            </a:r>
            <a:r>
              <a:rPr lang="zh-CN" altLang="en-US" i="1" dirty="0"/>
              <a:t>g</a:t>
            </a:r>
            <a:r>
              <a:rPr lang="zh-CN" altLang="en-US" baseline="-25000" dirty="0"/>
              <a:t>3</a:t>
            </a:r>
            <a:r>
              <a:rPr lang="zh-CN" altLang="en-US" dirty="0"/>
              <a:t>小组包含第 </a:t>
            </a:r>
            <a:r>
              <a:rPr lang="zh-CN" altLang="en-US" dirty="0">
                <a:solidFill>
                  <a:srgbClr val="FF3300"/>
                </a:solidFill>
              </a:rPr>
              <a:t>4</a:t>
            </a:r>
            <a:r>
              <a:rPr lang="en-US" altLang="zh-CN" dirty="0">
                <a:solidFill>
                  <a:srgbClr val="FF3300"/>
                </a:solidFill>
              </a:rPr>
              <a:t>,</a:t>
            </a:r>
            <a:r>
              <a:rPr lang="zh-CN" altLang="en-US" dirty="0">
                <a:solidFill>
                  <a:srgbClr val="FF3300"/>
                </a:solidFill>
              </a:rPr>
              <a:t>5</a:t>
            </a:r>
            <a:r>
              <a:rPr lang="en-US" altLang="zh-CN" dirty="0">
                <a:solidFill>
                  <a:srgbClr val="FF3300"/>
                </a:solidFill>
              </a:rPr>
              <a:t>,</a:t>
            </a:r>
            <a:r>
              <a:rPr lang="zh-CN" altLang="en-US" dirty="0">
                <a:solidFill>
                  <a:srgbClr val="FF3300"/>
                </a:solidFill>
              </a:rPr>
              <a:t>6</a:t>
            </a:r>
            <a:r>
              <a:rPr lang="en-US" altLang="zh-CN" dirty="0">
                <a:solidFill>
                  <a:srgbClr val="FF3300"/>
                </a:solidFill>
              </a:rPr>
              <a:t>,</a:t>
            </a:r>
            <a:r>
              <a:rPr lang="zh-CN" altLang="en-US" dirty="0">
                <a:solidFill>
                  <a:srgbClr val="FF3300"/>
                </a:solidFill>
              </a:rPr>
              <a:t>7</a:t>
            </a:r>
            <a:r>
              <a:rPr lang="en-US" altLang="zh-CN" dirty="0"/>
              <a:t>,</a:t>
            </a:r>
            <a:r>
              <a:rPr lang="zh-CN" altLang="en-US" dirty="0"/>
              <a:t>12</a:t>
            </a:r>
            <a:r>
              <a:rPr lang="en-US" altLang="zh-CN" dirty="0"/>
              <a:t>,</a:t>
            </a:r>
            <a:r>
              <a:rPr lang="zh-CN" altLang="en-US" dirty="0"/>
              <a:t>13…</a:t>
            </a:r>
            <a:endParaRPr lang="zh-CN" altLang="en-US" dirty="0">
              <a:solidFill>
                <a:srgbClr val="FF33CC"/>
              </a:solidFill>
            </a:endParaRPr>
          </a:p>
          <a:p>
            <a:pPr>
              <a:lnSpc>
                <a:spcPts val="3400"/>
              </a:lnSpc>
              <a:spcBef>
                <a:spcPts val="400"/>
              </a:spcBef>
              <a:spcAft>
                <a:spcPts val="400"/>
              </a:spcAft>
            </a:pPr>
            <a:r>
              <a:rPr lang="zh-CN" altLang="en-US" i="1" dirty="0"/>
              <a:t>C</a:t>
            </a:r>
            <a:r>
              <a:rPr lang="zh-CN" altLang="en-US" baseline="-25000" dirty="0"/>
              <a:t>8</a:t>
            </a:r>
            <a:r>
              <a:rPr lang="zh-CN" altLang="en-US" dirty="0"/>
              <a:t>检测的</a:t>
            </a:r>
            <a:r>
              <a:rPr lang="zh-CN" altLang="en-US" i="1" dirty="0"/>
              <a:t>g</a:t>
            </a:r>
            <a:r>
              <a:rPr lang="zh-CN" altLang="en-US" baseline="-25000" dirty="0"/>
              <a:t>4</a:t>
            </a:r>
            <a:r>
              <a:rPr lang="zh-CN" altLang="en-US" dirty="0"/>
              <a:t>小组包含第 </a:t>
            </a:r>
            <a:r>
              <a:rPr lang="zh-CN" altLang="en-US" dirty="0">
                <a:solidFill>
                  <a:srgbClr val="FF3300"/>
                </a:solidFill>
              </a:rPr>
              <a:t>8</a:t>
            </a:r>
            <a:r>
              <a:rPr lang="en-US" altLang="zh-CN" dirty="0">
                <a:solidFill>
                  <a:srgbClr val="FF3300"/>
                </a:solidFill>
              </a:rPr>
              <a:t>,</a:t>
            </a:r>
            <a:r>
              <a:rPr lang="zh-CN" altLang="en-US" dirty="0">
                <a:solidFill>
                  <a:srgbClr val="FF3300"/>
                </a:solidFill>
              </a:rPr>
              <a:t>9</a:t>
            </a:r>
            <a:r>
              <a:rPr lang="en-US" altLang="zh-CN" dirty="0">
                <a:solidFill>
                  <a:srgbClr val="FF3300"/>
                </a:solidFill>
              </a:rPr>
              <a:t>,</a:t>
            </a:r>
            <a:r>
              <a:rPr lang="zh-CN" altLang="en-US" dirty="0">
                <a:solidFill>
                  <a:srgbClr val="FF3300"/>
                </a:solidFill>
              </a:rPr>
              <a:t>10</a:t>
            </a:r>
            <a:r>
              <a:rPr lang="en-US" altLang="zh-CN" dirty="0">
                <a:solidFill>
                  <a:srgbClr val="FF3300"/>
                </a:solidFill>
              </a:rPr>
              <a:t>,</a:t>
            </a:r>
            <a:r>
              <a:rPr lang="zh-CN" altLang="en-US" dirty="0">
                <a:solidFill>
                  <a:srgbClr val="FF3300"/>
                </a:solidFill>
              </a:rPr>
              <a:t>11</a:t>
            </a:r>
            <a:r>
              <a:rPr lang="en-US" altLang="zh-CN" dirty="0">
                <a:solidFill>
                  <a:srgbClr val="FF3300"/>
                </a:solidFill>
              </a:rPr>
              <a:t>,</a:t>
            </a:r>
            <a:r>
              <a:rPr lang="zh-CN" altLang="en-US" dirty="0">
                <a:solidFill>
                  <a:srgbClr val="FF3300"/>
                </a:solidFill>
              </a:rPr>
              <a:t>12</a:t>
            </a:r>
            <a:r>
              <a:rPr lang="en-US" altLang="zh-CN" dirty="0">
                <a:solidFill>
                  <a:srgbClr val="FF3300"/>
                </a:solidFill>
              </a:rPr>
              <a:t>,</a:t>
            </a:r>
            <a:r>
              <a:rPr lang="zh-CN" altLang="en-US" dirty="0">
                <a:solidFill>
                  <a:srgbClr val="FF3300"/>
                </a:solidFill>
              </a:rPr>
              <a:t>13</a:t>
            </a:r>
            <a:r>
              <a:rPr lang="en-US" altLang="zh-CN" dirty="0">
                <a:solidFill>
                  <a:srgbClr val="FF3300"/>
                </a:solidFill>
              </a:rPr>
              <a:t>,</a:t>
            </a:r>
            <a:r>
              <a:rPr lang="zh-CN" altLang="en-US" dirty="0">
                <a:solidFill>
                  <a:srgbClr val="FF3300"/>
                </a:solidFill>
              </a:rPr>
              <a:t>14</a:t>
            </a:r>
            <a:r>
              <a:rPr lang="en-US" altLang="zh-CN" dirty="0">
                <a:solidFill>
                  <a:srgbClr val="FF3300"/>
                </a:solidFill>
              </a:rPr>
              <a:t>,</a:t>
            </a:r>
            <a:r>
              <a:rPr lang="zh-CN" altLang="en-US" dirty="0">
                <a:solidFill>
                  <a:srgbClr val="FF3300"/>
                </a:solidFill>
              </a:rPr>
              <a:t>15</a:t>
            </a:r>
            <a:r>
              <a:rPr lang="en-US" altLang="zh-CN" dirty="0">
                <a:solidFill>
                  <a:srgbClr val="FF3300"/>
                </a:solidFill>
              </a:rPr>
              <a:t>,  </a:t>
            </a:r>
            <a:r>
              <a:rPr lang="zh-CN" altLang="en-US" dirty="0"/>
              <a:t>24…</a:t>
            </a:r>
            <a:endParaRPr lang="zh-CN" altLang="en-US" dirty="0"/>
          </a:p>
          <a:p>
            <a:pPr>
              <a:lnSpc>
                <a:spcPts val="3400"/>
              </a:lnSpc>
              <a:spcBef>
                <a:spcPts val="400"/>
              </a:spcBef>
              <a:spcAft>
                <a:spcPts val="400"/>
              </a:spcAft>
            </a:pPr>
            <a:r>
              <a:rPr lang="zh-CN" altLang="en-US" dirty="0"/>
              <a:t>每个小组有且仅有一个独立的数位，g</a:t>
            </a:r>
            <a:r>
              <a:rPr lang="zh-CN" altLang="en-US" baseline="-25000" dirty="0"/>
              <a:t>i </a:t>
            </a:r>
            <a:r>
              <a:rPr lang="zh-CN" altLang="en-US" dirty="0"/>
              <a:t>小组独占第 2</a:t>
            </a:r>
            <a:r>
              <a:rPr lang="zh-CN" altLang="en-US" baseline="30000" dirty="0"/>
              <a:t>i－1 </a:t>
            </a:r>
            <a:r>
              <a:rPr lang="zh-CN" altLang="en-US" dirty="0"/>
              <a:t>位</a:t>
            </a:r>
            <a:endParaRPr lang="zh-CN" altLang="en-US" dirty="0"/>
          </a:p>
          <a:p>
            <a:pPr>
              <a:lnSpc>
                <a:spcPts val="3400"/>
              </a:lnSpc>
              <a:spcBef>
                <a:spcPts val="400"/>
              </a:spcBef>
              <a:spcAft>
                <a:spcPts val="400"/>
              </a:spcAft>
            </a:pPr>
            <a:r>
              <a:rPr lang="zh-CN" altLang="en-US" dirty="0"/>
              <a:t>每</a:t>
            </a:r>
            <a:r>
              <a:rPr lang="en-US" altLang="zh-CN" dirty="0"/>
              <a:t>2</a:t>
            </a:r>
            <a:r>
              <a:rPr lang="zh-CN" altLang="en-US" dirty="0"/>
              <a:t>个小组共同占有且一个数位， </a:t>
            </a:r>
            <a:r>
              <a:rPr lang="zh-CN" altLang="en-US" i="1" dirty="0"/>
              <a:t>g</a:t>
            </a:r>
            <a:r>
              <a:rPr lang="zh-CN" altLang="en-US" i="1" baseline="-25000" dirty="0"/>
              <a:t>i</a:t>
            </a:r>
            <a:r>
              <a:rPr lang="zh-CN" altLang="en-US" dirty="0"/>
              <a:t> 和 </a:t>
            </a:r>
            <a:r>
              <a:rPr lang="zh-CN" altLang="en-US" i="1" dirty="0"/>
              <a:t>g</a:t>
            </a:r>
            <a:r>
              <a:rPr lang="zh-CN" altLang="en-US" i="1" baseline="-25000" dirty="0"/>
              <a:t>j</a:t>
            </a:r>
            <a:r>
              <a:rPr lang="zh-CN" altLang="en-US" dirty="0"/>
              <a:t> 小组共同占第 2</a:t>
            </a:r>
            <a:r>
              <a:rPr lang="zh-CN" altLang="en-US" i="1" baseline="30000" dirty="0"/>
              <a:t>i</a:t>
            </a:r>
            <a:r>
              <a:rPr lang="zh-CN" altLang="en-US" baseline="30000" dirty="0"/>
              <a:t>－1 </a:t>
            </a:r>
            <a:r>
              <a:rPr lang="zh-CN" altLang="en-US" dirty="0"/>
              <a:t>+ 2</a:t>
            </a:r>
            <a:r>
              <a:rPr lang="zh-CN" altLang="en-US" i="1" baseline="30000" dirty="0"/>
              <a:t>j</a:t>
            </a:r>
            <a:r>
              <a:rPr lang="zh-CN" altLang="en-US" baseline="30000" dirty="0"/>
              <a:t>－1 </a:t>
            </a:r>
            <a:r>
              <a:rPr lang="zh-CN" altLang="en-US" dirty="0"/>
              <a:t>位</a:t>
            </a:r>
            <a:endParaRPr lang="zh-CN" altLang="en-US" dirty="0"/>
          </a:p>
          <a:p>
            <a:pPr>
              <a:lnSpc>
                <a:spcPts val="3400"/>
              </a:lnSpc>
              <a:spcBef>
                <a:spcPts val="400"/>
              </a:spcBef>
              <a:spcAft>
                <a:spcPts val="400"/>
              </a:spcAft>
            </a:pPr>
            <a:r>
              <a:rPr lang="zh-CN" altLang="en-US" dirty="0"/>
              <a:t>每</a:t>
            </a:r>
            <a:r>
              <a:rPr lang="en-US" altLang="zh-CN" dirty="0"/>
              <a:t>3</a:t>
            </a:r>
            <a:r>
              <a:rPr lang="zh-CN" altLang="en-US" dirty="0"/>
              <a:t>个小组共同占有且一个数位， </a:t>
            </a:r>
            <a:r>
              <a:rPr lang="zh-CN" altLang="en-US" i="1" dirty="0"/>
              <a:t>g</a:t>
            </a:r>
            <a:r>
              <a:rPr lang="zh-CN" altLang="en-US" i="1" baseline="-25000" dirty="0"/>
              <a:t>i</a:t>
            </a:r>
            <a:r>
              <a:rPr lang="zh-CN" altLang="en-US" baseline="-25000" dirty="0"/>
              <a:t>、</a:t>
            </a:r>
            <a:r>
              <a:rPr lang="zh-CN" altLang="en-US" i="1" dirty="0"/>
              <a:t>g</a:t>
            </a:r>
            <a:r>
              <a:rPr lang="zh-CN" altLang="en-US" i="1" baseline="-25000" dirty="0"/>
              <a:t>j</a:t>
            </a:r>
            <a:r>
              <a:rPr lang="zh-CN" altLang="en-US" dirty="0"/>
              <a:t> 和 </a:t>
            </a:r>
            <a:r>
              <a:rPr lang="zh-CN" altLang="en-US" i="1" dirty="0"/>
              <a:t>g</a:t>
            </a:r>
            <a:r>
              <a:rPr lang="zh-CN" altLang="en-US" i="1" baseline="-25000" dirty="0"/>
              <a:t>l</a:t>
            </a:r>
            <a:r>
              <a:rPr lang="zh-CN" altLang="en-US" baseline="-25000" dirty="0"/>
              <a:t> </a:t>
            </a:r>
            <a:r>
              <a:rPr lang="zh-CN" altLang="en-US" dirty="0"/>
              <a:t>小组共同占第 2</a:t>
            </a:r>
            <a:r>
              <a:rPr lang="zh-CN" altLang="en-US" i="1" baseline="30000" dirty="0"/>
              <a:t>i</a:t>
            </a:r>
            <a:r>
              <a:rPr lang="zh-CN" altLang="en-US" baseline="30000" dirty="0"/>
              <a:t>－1 </a:t>
            </a:r>
            <a:r>
              <a:rPr lang="zh-CN" altLang="en-US" dirty="0"/>
              <a:t>+ 2</a:t>
            </a:r>
            <a:r>
              <a:rPr lang="zh-CN" altLang="en-US" i="1" baseline="30000" dirty="0"/>
              <a:t>j</a:t>
            </a:r>
            <a:r>
              <a:rPr lang="zh-CN" altLang="en-US" baseline="30000" dirty="0"/>
              <a:t>－1 </a:t>
            </a:r>
            <a:r>
              <a:rPr lang="zh-CN" altLang="en-US" dirty="0"/>
              <a:t>+ 2</a:t>
            </a:r>
            <a:r>
              <a:rPr lang="zh-CN" altLang="en-US" i="1" baseline="30000" dirty="0"/>
              <a:t>l</a:t>
            </a:r>
            <a:r>
              <a:rPr lang="zh-CN" altLang="en-US" baseline="30000" dirty="0"/>
              <a:t>－1 </a:t>
            </a:r>
            <a:r>
              <a:rPr lang="zh-CN" altLang="en-US" dirty="0"/>
              <a:t>位 </a:t>
            </a:r>
            <a:endParaRPr lang="zh-CN" altLang="en-US" dirty="0"/>
          </a:p>
          <a:p>
            <a:pPr>
              <a:lnSpc>
                <a:spcPts val="3400"/>
              </a:lnSpc>
              <a:spcBef>
                <a:spcPts val="400"/>
              </a:spcBef>
              <a:spcAft>
                <a:spcPts val="400"/>
              </a:spcAft>
            </a:pPr>
            <a:r>
              <a:rPr lang="zh-CN" altLang="zh-CN" dirty="0"/>
              <a:t>依次类推，可确定每组所包含的各位。</a:t>
            </a:r>
            <a:endParaRPr lang="zh-CN" altLang="zh-CN" dirty="0"/>
          </a:p>
        </p:txBody>
      </p:sp>
      <p:sp>
        <p:nvSpPr>
          <p:cNvPr id="4" name="Freeform 30"/>
          <p:cNvSpPr/>
          <p:nvPr/>
        </p:nvSpPr>
        <p:spPr bwMode="auto">
          <a:xfrm>
            <a:off x="3884613" y="828675"/>
            <a:ext cx="3748087" cy="2601913"/>
          </a:xfrm>
          <a:custGeom>
            <a:avLst/>
            <a:gdLst>
              <a:gd name="T0" fmla="*/ 2147483647 w 8035"/>
              <a:gd name="T1" fmla="*/ 2147483647 h 3677"/>
              <a:gd name="T2" fmla="*/ 2147483647 w 8035"/>
              <a:gd name="T3" fmla="*/ 2147483647 h 3677"/>
              <a:gd name="T4" fmla="*/ 2147483647 w 8035"/>
              <a:gd name="T5" fmla="*/ 2147483647 h 3677"/>
              <a:gd name="T6" fmla="*/ 2147483647 w 8035"/>
              <a:gd name="T7" fmla="*/ 2147483647 h 3677"/>
              <a:gd name="T8" fmla="*/ 2147483647 w 8035"/>
              <a:gd name="T9" fmla="*/ 2147483647 h 3677"/>
              <a:gd name="T10" fmla="*/ 2147483647 w 8035"/>
              <a:gd name="T11" fmla="*/ 2147483647 h 3677"/>
              <a:gd name="T12" fmla="*/ 2147483647 w 8035"/>
              <a:gd name="T13" fmla="*/ 2147483647 h 3677"/>
              <a:gd name="T14" fmla="*/ 2147483647 w 8035"/>
              <a:gd name="T15" fmla="*/ 2147483647 h 3677"/>
              <a:gd name="T16" fmla="*/ 2147483647 w 8035"/>
              <a:gd name="T17" fmla="*/ 2147483647 h 3677"/>
              <a:gd name="T18" fmla="*/ 2147483647 w 8035"/>
              <a:gd name="T19" fmla="*/ 2147483647 h 3677"/>
              <a:gd name="T20" fmla="*/ 2147483647 w 8035"/>
              <a:gd name="T21" fmla="*/ 2147483647 h 36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5"/>
              <a:gd name="T34" fmla="*/ 0 h 3677"/>
              <a:gd name="T35" fmla="*/ 8035 w 8035"/>
              <a:gd name="T36" fmla="*/ 3677 h 36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5" h="3677">
                <a:moveTo>
                  <a:pt x="1292" y="87"/>
                </a:moveTo>
                <a:cubicBezTo>
                  <a:pt x="1357" y="2270"/>
                  <a:pt x="1007" y="0"/>
                  <a:pt x="2025" y="957"/>
                </a:cubicBezTo>
                <a:cubicBezTo>
                  <a:pt x="2185" y="1109"/>
                  <a:pt x="1847" y="1527"/>
                  <a:pt x="2047" y="1619"/>
                </a:cubicBezTo>
                <a:cubicBezTo>
                  <a:pt x="2490" y="1825"/>
                  <a:pt x="3022" y="1635"/>
                  <a:pt x="3510" y="1642"/>
                </a:cubicBezTo>
                <a:cubicBezTo>
                  <a:pt x="3517" y="1869"/>
                  <a:pt x="3307" y="2290"/>
                  <a:pt x="3532" y="2327"/>
                </a:cubicBezTo>
                <a:cubicBezTo>
                  <a:pt x="8035" y="3052"/>
                  <a:pt x="7967" y="814"/>
                  <a:pt x="7877" y="2852"/>
                </a:cubicBezTo>
                <a:cubicBezTo>
                  <a:pt x="5530" y="2844"/>
                  <a:pt x="3025" y="3677"/>
                  <a:pt x="837" y="2830"/>
                </a:cubicBezTo>
                <a:cubicBezTo>
                  <a:pt x="0" y="2505"/>
                  <a:pt x="770" y="1027"/>
                  <a:pt x="860" y="132"/>
                </a:cubicBezTo>
                <a:cubicBezTo>
                  <a:pt x="867" y="50"/>
                  <a:pt x="1027" y="117"/>
                  <a:pt x="1110" y="110"/>
                </a:cubicBezTo>
                <a:cubicBezTo>
                  <a:pt x="1170" y="102"/>
                  <a:pt x="1232" y="95"/>
                  <a:pt x="1292" y="87"/>
                </a:cubicBezTo>
                <a:close/>
              </a:path>
            </a:pathLst>
          </a:custGeom>
          <a:noFill/>
          <a:ln w="6350"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822"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Horizontal)">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文本框 129025"/>
          <p:cNvSpPr txBox="1"/>
          <p:nvPr/>
        </p:nvSpPr>
        <p:spPr>
          <a:xfrm>
            <a:off x="304800" y="76200"/>
            <a:ext cx="8458200" cy="457200"/>
          </a:xfrm>
          <a:prstGeom prst="rect">
            <a:avLst/>
          </a:prstGeom>
          <a:noFill/>
          <a:ln w="9525">
            <a:noFill/>
          </a:ln>
        </p:spPr>
        <p:txBody>
          <a:bodyPr anchor="t">
            <a:spAutoFit/>
          </a:bodyPr>
          <a:p>
            <a:pPr>
              <a:spcBef>
                <a:spcPct val="50000"/>
              </a:spcBef>
            </a:pPr>
            <a:r>
              <a:rPr lang="zh-CN" altLang="en-US" sz="2400" b="1">
                <a:latin typeface="Arial" panose="020B0604020202020204" pitchFamily="34" charset="0"/>
                <a:ea typeface="宋体" panose="02010600030101010101" pitchFamily="2" charset="-122"/>
              </a:rPr>
              <a:t>解：</a:t>
            </a:r>
            <a:endParaRPr lang="zh-CN" altLang="en-US" sz="2400" b="1">
              <a:latin typeface="Arial" panose="020B0604020202020204" pitchFamily="34" charset="0"/>
              <a:ea typeface="宋体" panose="02010600030101010101" pitchFamily="2" charset="-122"/>
            </a:endParaRPr>
          </a:p>
        </p:txBody>
      </p:sp>
      <p:sp>
        <p:nvSpPr>
          <p:cNvPr id="129026" name="文本框 129026"/>
          <p:cNvSpPr txBox="1"/>
          <p:nvPr/>
        </p:nvSpPr>
        <p:spPr>
          <a:xfrm>
            <a:off x="228600" y="838200"/>
            <a:ext cx="8610600" cy="457200"/>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rPr>
              <a:t>）主存地址格式为：</a:t>
            </a:r>
            <a:endParaRPr lang="zh-CN" altLang="en-US" sz="2400" b="1">
              <a:latin typeface="Arial" panose="020B0604020202020204" pitchFamily="34" charset="0"/>
              <a:ea typeface="宋体" panose="02010600030101010101" pitchFamily="2" charset="-122"/>
            </a:endParaRPr>
          </a:p>
        </p:txBody>
      </p:sp>
      <p:sp>
        <p:nvSpPr>
          <p:cNvPr id="129027" name="文本框 129027"/>
          <p:cNvSpPr txBox="1"/>
          <p:nvPr/>
        </p:nvSpPr>
        <p:spPr>
          <a:xfrm>
            <a:off x="609600" y="2514600"/>
            <a:ext cx="8382000" cy="457200"/>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）命中率</a:t>
            </a:r>
            <a:r>
              <a:rPr lang="en-US" altLang="zh-CN" sz="2400" b="1">
                <a:latin typeface="Arial" panose="020B0604020202020204" pitchFamily="34" charset="0"/>
                <a:ea typeface="宋体" panose="02010600030101010101" pitchFamily="2" charset="-122"/>
              </a:rPr>
              <a:t>H=</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100×10-13</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/(100×10</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=0.987</a:t>
            </a:r>
            <a:endParaRPr lang="en-US" altLang="zh-CN" sz="2400" b="1">
              <a:latin typeface="Arial" panose="020B0604020202020204" pitchFamily="34" charset="0"/>
              <a:ea typeface="宋体" panose="02010600030101010101" pitchFamily="2" charset="-122"/>
            </a:endParaRPr>
          </a:p>
        </p:txBody>
      </p:sp>
      <p:sp>
        <p:nvSpPr>
          <p:cNvPr id="129028" name="文本框 129028"/>
          <p:cNvSpPr txBox="1"/>
          <p:nvPr/>
        </p:nvSpPr>
        <p:spPr>
          <a:xfrm>
            <a:off x="457200" y="3048000"/>
            <a:ext cx="8686800" cy="1006475"/>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3</a:t>
            </a:r>
            <a:r>
              <a:rPr lang="zh-CN" altLang="en-US" sz="2400" b="1">
                <a:latin typeface="Arial" panose="020B0604020202020204" pitchFamily="34" charset="0"/>
                <a:ea typeface="宋体" panose="02010600030101010101" pitchFamily="2" charset="-122"/>
              </a:rPr>
              <a:t>）设</a:t>
            </a:r>
            <a:r>
              <a:rPr lang="en-US" altLang="zh-CN" sz="2400" b="1">
                <a:latin typeface="Arial" panose="020B0604020202020204" pitchFamily="34" charset="0"/>
                <a:ea typeface="宋体" panose="02010600030101010101" pitchFamily="2" charset="-122"/>
              </a:rPr>
              <a:t>Cache</a:t>
            </a:r>
            <a:r>
              <a:rPr lang="zh-CN" altLang="en-US" sz="2400" b="1">
                <a:latin typeface="Arial" panose="020B0604020202020204" pitchFamily="34" charset="0"/>
                <a:ea typeface="宋体" panose="02010600030101010101" pitchFamily="2" charset="-122"/>
              </a:rPr>
              <a:t>存取周期为</a:t>
            </a:r>
            <a:r>
              <a:rPr lang="en-US" altLang="zh-CN" sz="2400" b="1">
                <a:latin typeface="Arial" panose="020B0604020202020204" pitchFamily="34" charset="0"/>
                <a:ea typeface="宋体" panose="02010600030101010101" pitchFamily="2" charset="-122"/>
              </a:rPr>
              <a:t>t</a:t>
            </a:r>
            <a:r>
              <a:rPr lang="zh-CN" altLang="en-US" sz="2400" b="1">
                <a:latin typeface="Arial" panose="020B0604020202020204" pitchFamily="34" charset="0"/>
                <a:ea typeface="宋体" panose="02010600030101010101" pitchFamily="2" charset="-122"/>
              </a:rPr>
              <a:t>，主存存取周期为</a:t>
            </a:r>
            <a:r>
              <a:rPr lang="en-US" altLang="zh-CN" sz="2400" b="1">
                <a:latin typeface="Arial" panose="020B0604020202020204" pitchFamily="34" charset="0"/>
                <a:ea typeface="宋体" panose="02010600030101010101" pitchFamily="2" charset="-122"/>
              </a:rPr>
              <a:t>5t</a:t>
            </a:r>
            <a:r>
              <a:rPr lang="zh-CN" altLang="en-US" sz="2400" b="1">
                <a:latin typeface="Arial" panose="020B0604020202020204" pitchFamily="34" charset="0"/>
                <a:ea typeface="宋体" panose="02010600030101010101" pitchFamily="2" charset="-122"/>
              </a:rPr>
              <a:t>，则</a:t>
            </a:r>
            <a:endParaRPr lang="zh-CN" altLang="en-US" sz="2400" b="1">
              <a:latin typeface="Arial" panose="020B0604020202020204" pitchFamily="34" charset="0"/>
              <a:ea typeface="宋体" panose="02010600030101010101" pitchFamily="2" charset="-122"/>
            </a:endParaRPr>
          </a:p>
          <a:p>
            <a:pPr>
              <a:spcBef>
                <a:spcPct val="50000"/>
              </a:spcBef>
            </a:pPr>
            <a:r>
              <a:rPr lang="zh-CN" altLang="en-US" sz="2400" b="1">
                <a:latin typeface="Arial" panose="020B0604020202020204" pitchFamily="34" charset="0"/>
                <a:ea typeface="宋体" panose="02010600030101010101" pitchFamily="2" charset="-122"/>
              </a:rPr>
              <a:t>速度提高倍数为</a:t>
            </a:r>
            <a:endParaRPr lang="zh-CN" altLang="en-US" sz="2400" b="1">
              <a:latin typeface="Arial" panose="020B0604020202020204" pitchFamily="34" charset="0"/>
              <a:ea typeface="宋体" panose="02010600030101010101" pitchFamily="2" charset="-122"/>
            </a:endParaRPr>
          </a:p>
        </p:txBody>
      </p:sp>
      <p:grpSp>
        <p:nvGrpSpPr>
          <p:cNvPr id="129029" name="组合 129029"/>
          <p:cNvGrpSpPr/>
          <p:nvPr/>
        </p:nvGrpSpPr>
        <p:grpSpPr>
          <a:xfrm>
            <a:off x="1295400" y="1739900"/>
            <a:ext cx="5486400" cy="609600"/>
            <a:chOff x="0" y="0"/>
            <a:chExt cx="3456" cy="384"/>
          </a:xfrm>
        </p:grpSpPr>
        <p:sp>
          <p:nvSpPr>
            <p:cNvPr id="129030" name="矩形 129030"/>
            <p:cNvSpPr/>
            <p:nvPr/>
          </p:nvSpPr>
          <p:spPr>
            <a:xfrm>
              <a:off x="0" y="0"/>
              <a:ext cx="115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主存字块标记</a:t>
              </a:r>
              <a:endParaRPr lang="zh-CN" altLang="en-US">
                <a:latin typeface="Arial" panose="020B0604020202020204" pitchFamily="34" charset="0"/>
                <a:ea typeface="宋体" panose="02010600030101010101" pitchFamily="2" charset="-122"/>
              </a:endParaRPr>
            </a:p>
          </p:txBody>
        </p:sp>
        <p:sp>
          <p:nvSpPr>
            <p:cNvPr id="129031" name="矩形 129031"/>
            <p:cNvSpPr/>
            <p:nvPr/>
          </p:nvSpPr>
          <p:spPr>
            <a:xfrm>
              <a:off x="1152" y="0"/>
              <a:ext cx="139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组地址</a:t>
              </a:r>
              <a:endParaRPr lang="zh-CN" altLang="en-US">
                <a:latin typeface="Arial" panose="020B0604020202020204" pitchFamily="34" charset="0"/>
                <a:ea typeface="宋体" panose="02010600030101010101" pitchFamily="2" charset="-122"/>
              </a:endParaRPr>
            </a:p>
          </p:txBody>
        </p:sp>
        <p:sp>
          <p:nvSpPr>
            <p:cNvPr id="129032" name="矩形 129032"/>
            <p:cNvSpPr/>
            <p:nvPr/>
          </p:nvSpPr>
          <p:spPr>
            <a:xfrm>
              <a:off x="2544" y="0"/>
              <a:ext cx="912" cy="38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a:latin typeface="Arial" panose="020B0604020202020204" pitchFamily="34" charset="0"/>
                  <a:ea typeface="宋体" panose="02010600030101010101" pitchFamily="2" charset="-122"/>
                </a:rPr>
                <a:t>字块内地址</a:t>
              </a:r>
              <a:endParaRPr lang="zh-CN" altLang="en-US">
                <a:latin typeface="Arial" panose="020B0604020202020204" pitchFamily="34" charset="0"/>
                <a:ea typeface="宋体" panose="02010600030101010101" pitchFamily="2" charset="-122"/>
              </a:endParaRPr>
            </a:p>
          </p:txBody>
        </p:sp>
      </p:grpSp>
      <p:sp>
        <p:nvSpPr>
          <p:cNvPr id="129033" name="文本框 129033"/>
          <p:cNvSpPr txBox="1"/>
          <p:nvPr/>
        </p:nvSpPr>
        <p:spPr>
          <a:xfrm>
            <a:off x="2209800" y="1447800"/>
            <a:ext cx="4800600" cy="365125"/>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13  		6		5</a:t>
            </a:r>
            <a:endParaRPr lang="en-US" altLang="zh-CN">
              <a:latin typeface="Arial" panose="020B0604020202020204" pitchFamily="34" charset="0"/>
              <a:ea typeface="宋体" panose="02010600030101010101" pitchFamily="2" charset="-122"/>
            </a:endParaRPr>
          </a:p>
        </p:txBody>
      </p:sp>
      <p:sp>
        <p:nvSpPr>
          <p:cNvPr id="129034" name="文本框 129034"/>
          <p:cNvSpPr txBox="1"/>
          <p:nvPr/>
        </p:nvSpPr>
        <p:spPr>
          <a:xfrm>
            <a:off x="3581400" y="3581400"/>
            <a:ext cx="2133600" cy="396875"/>
          </a:xfrm>
          <a:prstGeom prst="rect">
            <a:avLst/>
          </a:prstGeom>
          <a:noFill/>
          <a:ln w="9525">
            <a:noFill/>
          </a:ln>
        </p:spPr>
        <p:txBody>
          <a:bodyPr anchor="t">
            <a:spAutoFit/>
          </a:bodyPr>
          <a:p>
            <a:pPr>
              <a:spcBef>
                <a:spcPct val="50000"/>
              </a:spcBef>
            </a:pPr>
            <a:r>
              <a:rPr lang="en-US" altLang="zh-CN" sz="2000" b="1">
                <a:latin typeface="Arial" panose="020B0604020202020204" pitchFamily="34" charset="0"/>
                <a:ea typeface="宋体" panose="02010600030101010101" pitchFamily="2" charset="-122"/>
              </a:rPr>
              <a:t>5t×1000</a:t>
            </a:r>
            <a:endParaRPr lang="en-US" altLang="zh-CN" sz="2000" b="1">
              <a:latin typeface="Arial" panose="020B0604020202020204" pitchFamily="34" charset="0"/>
              <a:ea typeface="宋体" panose="02010600030101010101" pitchFamily="2" charset="-122"/>
            </a:endParaRPr>
          </a:p>
        </p:txBody>
      </p:sp>
      <p:sp>
        <p:nvSpPr>
          <p:cNvPr id="129035" name="文本框 129035"/>
          <p:cNvSpPr txBox="1"/>
          <p:nvPr/>
        </p:nvSpPr>
        <p:spPr>
          <a:xfrm>
            <a:off x="2895600" y="3962400"/>
            <a:ext cx="3505200" cy="396875"/>
          </a:xfrm>
          <a:prstGeom prst="rect">
            <a:avLst/>
          </a:prstGeom>
          <a:noFill/>
          <a:ln w="9525">
            <a:noFill/>
          </a:ln>
        </p:spPr>
        <p:txBody>
          <a:bodyPr anchor="t">
            <a:spAutoFit/>
          </a:bodyPr>
          <a:p>
            <a:pPr>
              <a:spcBef>
                <a:spcPct val="50000"/>
              </a:spcBef>
            </a:pPr>
            <a:r>
              <a:rPr lang="en-US" altLang="zh-CN" sz="2000" b="1">
                <a:latin typeface="Arial" panose="020B0604020202020204" pitchFamily="34" charset="0"/>
                <a:ea typeface="宋体" panose="02010600030101010101" pitchFamily="2" charset="-122"/>
              </a:rPr>
              <a:t>5t×13 + t</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1000-13</a:t>
            </a:r>
            <a:r>
              <a:rPr lang="zh-CN" altLang="en-US" sz="2000" b="1">
                <a:latin typeface="Arial" panose="020B0604020202020204" pitchFamily="34" charset="0"/>
                <a:ea typeface="宋体" panose="02010600030101010101" pitchFamily="2" charset="-122"/>
              </a:rPr>
              <a:t>）</a:t>
            </a:r>
            <a:endParaRPr lang="zh-CN" altLang="en-US" sz="2000" b="1">
              <a:latin typeface="Arial" panose="020B0604020202020204" pitchFamily="34" charset="0"/>
              <a:ea typeface="宋体" panose="02010600030101010101" pitchFamily="2" charset="-122"/>
            </a:endParaRPr>
          </a:p>
        </p:txBody>
      </p:sp>
      <p:sp>
        <p:nvSpPr>
          <p:cNvPr id="129036" name="直接连接符 129036"/>
          <p:cNvSpPr/>
          <p:nvPr/>
        </p:nvSpPr>
        <p:spPr>
          <a:xfrm>
            <a:off x="2971800" y="3962400"/>
            <a:ext cx="2438400" cy="0"/>
          </a:xfrm>
          <a:prstGeom prst="line">
            <a:avLst/>
          </a:prstGeom>
          <a:ln w="28575" cap="flat" cmpd="sng">
            <a:solidFill>
              <a:schemeClr val="tx1"/>
            </a:solidFill>
            <a:prstDash val="solid"/>
            <a:round/>
            <a:headEnd type="none" w="med" len="med"/>
            <a:tailEnd type="none" w="med" len="med"/>
          </a:ln>
        </p:spPr>
      </p:sp>
      <p:sp>
        <p:nvSpPr>
          <p:cNvPr id="129037" name="文本框 129037"/>
          <p:cNvSpPr txBox="1"/>
          <p:nvPr/>
        </p:nvSpPr>
        <p:spPr>
          <a:xfrm>
            <a:off x="5410200" y="3733800"/>
            <a:ext cx="3505200" cy="396875"/>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=3.75</a:t>
            </a:r>
            <a:endParaRPr lang="zh-CN" altLang="en-US" sz="2000" b="1" dirty="0">
              <a:latin typeface="Arial" panose="020B0604020202020204" pitchFamily="34" charset="0"/>
              <a:ea typeface="宋体" panose="02010600030101010101" pitchFamily="2" charset="-122"/>
            </a:endParaRPr>
          </a:p>
        </p:txBody>
      </p:sp>
      <p:sp>
        <p:nvSpPr>
          <p:cNvPr id="129038" name="文本框 129038"/>
          <p:cNvSpPr txBox="1"/>
          <p:nvPr/>
        </p:nvSpPr>
        <p:spPr>
          <a:xfrm>
            <a:off x="609600" y="4572000"/>
            <a:ext cx="8382000" cy="457200"/>
          </a:xfrm>
          <a:prstGeom prst="rect">
            <a:avLst/>
          </a:prstGeom>
          <a:noFill/>
          <a:ln w="9525">
            <a:noFill/>
          </a:ln>
        </p:spPr>
        <p:txBody>
          <a:bodyPr anchor="t">
            <a:spAutoFit/>
          </a:bodyPr>
          <a:p>
            <a:pPr>
              <a:spcBef>
                <a:spcPct val="50000"/>
              </a:spcBef>
            </a:pPr>
            <a:r>
              <a:rPr lang="en-US" altLang="zh-CN" sz="2400" b="1">
                <a:latin typeface="Arial" panose="020B0604020202020204" pitchFamily="34" charset="0"/>
                <a:ea typeface="宋体" panose="02010600030101010101" pitchFamily="2" charset="-122"/>
              </a:rPr>
              <a:t>4</a:t>
            </a:r>
            <a:r>
              <a:rPr lang="zh-CN" altLang="en-US" sz="2400" b="1">
                <a:latin typeface="Arial" panose="020B0604020202020204" pitchFamily="34" charset="0"/>
                <a:ea typeface="宋体" panose="02010600030101010101" pitchFamily="2" charset="-122"/>
              </a:rPr>
              <a:t>）效率</a:t>
            </a:r>
            <a:r>
              <a:rPr lang="en-US" altLang="zh-CN" sz="2400" b="1">
                <a:latin typeface="Arial" panose="020B0604020202020204" pitchFamily="34" charset="0"/>
                <a:ea typeface="宋体" panose="02010600030101010101" pitchFamily="2" charset="-122"/>
              </a:rPr>
              <a:t>e=</a:t>
            </a:r>
            <a:endParaRPr lang="en-US" altLang="zh-CN" sz="2400" b="1">
              <a:latin typeface="Arial" panose="020B0604020202020204" pitchFamily="34" charset="0"/>
              <a:ea typeface="宋体" panose="02010600030101010101" pitchFamily="2" charset="-122"/>
            </a:endParaRPr>
          </a:p>
        </p:txBody>
      </p:sp>
      <p:sp>
        <p:nvSpPr>
          <p:cNvPr id="129039" name="文本框 129039"/>
          <p:cNvSpPr txBox="1"/>
          <p:nvPr/>
        </p:nvSpPr>
        <p:spPr>
          <a:xfrm>
            <a:off x="3429000" y="4419600"/>
            <a:ext cx="2133600" cy="396875"/>
          </a:xfrm>
          <a:prstGeom prst="rect">
            <a:avLst/>
          </a:prstGeom>
          <a:noFill/>
          <a:ln w="9525">
            <a:noFill/>
          </a:ln>
        </p:spPr>
        <p:txBody>
          <a:bodyPr anchor="t">
            <a:spAutoFit/>
          </a:bodyPr>
          <a:p>
            <a:pPr>
              <a:spcBef>
                <a:spcPct val="50000"/>
              </a:spcBef>
            </a:pPr>
            <a:r>
              <a:rPr lang="en-US" altLang="zh-CN" sz="2000" b="1">
                <a:latin typeface="Arial" panose="020B0604020202020204" pitchFamily="34" charset="0"/>
                <a:ea typeface="宋体" panose="02010600030101010101" pitchFamily="2" charset="-122"/>
              </a:rPr>
              <a:t>t</a:t>
            </a:r>
            <a:endParaRPr lang="en-US" altLang="zh-CN" sz="2000" b="1">
              <a:latin typeface="Arial" panose="020B0604020202020204" pitchFamily="34" charset="0"/>
              <a:ea typeface="宋体" panose="02010600030101010101" pitchFamily="2" charset="-122"/>
            </a:endParaRPr>
          </a:p>
        </p:txBody>
      </p:sp>
      <p:sp>
        <p:nvSpPr>
          <p:cNvPr id="129040" name="文本框 129040"/>
          <p:cNvSpPr txBox="1"/>
          <p:nvPr/>
        </p:nvSpPr>
        <p:spPr>
          <a:xfrm>
            <a:off x="2514600" y="4784725"/>
            <a:ext cx="3505200" cy="395288"/>
          </a:xfrm>
          <a:prstGeom prst="rect">
            <a:avLst/>
          </a:prstGeom>
          <a:noFill/>
          <a:ln w="9525">
            <a:noFill/>
          </a:ln>
        </p:spPr>
        <p:txBody>
          <a:bodyPr anchor="t">
            <a:spAutoFit/>
          </a:bodyPr>
          <a:p>
            <a:pPr>
              <a:spcBef>
                <a:spcPct val="50000"/>
              </a:spcBef>
            </a:pPr>
            <a:r>
              <a:rPr lang="en-US" altLang="zh-CN" sz="2000" b="1">
                <a:latin typeface="Arial" panose="020B0604020202020204" pitchFamily="34" charset="0"/>
                <a:ea typeface="宋体" panose="02010600030101010101" pitchFamily="2" charset="-122"/>
              </a:rPr>
              <a:t>0.987t + 5t</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1-0.987</a:t>
            </a:r>
            <a:r>
              <a:rPr lang="zh-CN" altLang="en-US" sz="2000" b="1">
                <a:latin typeface="Arial" panose="020B0604020202020204" pitchFamily="34" charset="0"/>
                <a:ea typeface="宋体" panose="02010600030101010101" pitchFamily="2" charset="-122"/>
              </a:rPr>
              <a:t>）</a:t>
            </a:r>
            <a:endParaRPr lang="zh-CN" altLang="en-US" sz="2000" b="1">
              <a:latin typeface="Arial" panose="020B0604020202020204" pitchFamily="34" charset="0"/>
              <a:ea typeface="宋体" panose="02010600030101010101" pitchFamily="2" charset="-122"/>
            </a:endParaRPr>
          </a:p>
        </p:txBody>
      </p:sp>
      <p:sp>
        <p:nvSpPr>
          <p:cNvPr id="129041" name="直接连接符 129041"/>
          <p:cNvSpPr/>
          <p:nvPr/>
        </p:nvSpPr>
        <p:spPr>
          <a:xfrm>
            <a:off x="2590800" y="4784725"/>
            <a:ext cx="2438400" cy="0"/>
          </a:xfrm>
          <a:prstGeom prst="line">
            <a:avLst/>
          </a:prstGeom>
          <a:ln w="28575" cap="flat" cmpd="sng">
            <a:solidFill>
              <a:schemeClr val="tx1"/>
            </a:solidFill>
            <a:prstDash val="solid"/>
            <a:round/>
            <a:headEnd type="none" w="med" len="med"/>
            <a:tailEnd type="none" w="med" len="med"/>
          </a:ln>
        </p:spPr>
      </p:sp>
      <p:sp>
        <p:nvSpPr>
          <p:cNvPr id="129042" name="文本框 129042"/>
          <p:cNvSpPr txBox="1"/>
          <p:nvPr/>
        </p:nvSpPr>
        <p:spPr>
          <a:xfrm>
            <a:off x="5029200" y="4556125"/>
            <a:ext cx="3505200" cy="395288"/>
          </a:xfrm>
          <a:prstGeom prst="rect">
            <a:avLst/>
          </a:prstGeom>
          <a:noFill/>
          <a:ln w="9525">
            <a:noFill/>
          </a:ln>
        </p:spPr>
        <p:txBody>
          <a:bodyPr anchor="t">
            <a:spAutoFit/>
          </a:bodyPr>
          <a:p>
            <a:pPr>
              <a:spcBef>
                <a:spcPct val="50000"/>
              </a:spcBef>
            </a:pPr>
            <a:r>
              <a:rPr lang="en-US" altLang="zh-CN" sz="2000" b="1">
                <a:latin typeface="Arial" panose="020B0604020202020204" pitchFamily="34" charset="0"/>
                <a:ea typeface="宋体" panose="02010600030101010101" pitchFamily="2" charset="-122"/>
              </a:rPr>
              <a:t>×100%= </a:t>
            </a:r>
            <a:r>
              <a:rPr lang="en-US" altLang="zh-CN" b="1">
                <a:latin typeface="Arial" panose="020B0604020202020204" pitchFamily="34" charset="0"/>
                <a:ea typeface="宋体" panose="02010600030101010101" pitchFamily="2" charset="-122"/>
              </a:rPr>
              <a:t>95%</a:t>
            </a:r>
            <a:endParaRPr lang="en-US" altLang="zh-CN" b="1">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22375" y="606425"/>
            <a:ext cx="7070725" cy="769938"/>
          </a:xfrm>
        </p:spPr>
        <p:txBody>
          <a:bodyPr/>
          <a:lstStyle/>
          <a:p>
            <a:r>
              <a:rPr kumimoji="1" lang="en-US" altLang="zh-CN" sz="4800"/>
              <a:t>4.3.3 </a:t>
            </a:r>
            <a:r>
              <a:rPr kumimoji="1" lang="zh-CN" altLang="en-US" sz="4800"/>
              <a:t>替换算法</a:t>
            </a:r>
            <a:endParaRPr kumimoji="1" lang="zh-CN" altLang="en-US" sz="4800"/>
          </a:p>
        </p:txBody>
      </p:sp>
      <p:sp>
        <p:nvSpPr>
          <p:cNvPr id="500739" name="Rectangle 3"/>
          <p:cNvSpPr>
            <a:spLocks noGrp="1" noChangeArrowheads="1"/>
          </p:cNvSpPr>
          <p:nvPr>
            <p:ph type="body" idx="1"/>
          </p:nvPr>
        </p:nvSpPr>
        <p:spPr>
          <a:xfrm>
            <a:off x="606425" y="1620838"/>
            <a:ext cx="8080375" cy="4318000"/>
          </a:xfrm>
          <a:solidFill>
            <a:schemeClr val="bg1"/>
          </a:solidFill>
          <a:ln>
            <a:solidFill>
              <a:srgbClr val="2709BB"/>
            </a:solidFill>
            <a:miter lim="800000"/>
          </a:ln>
        </p:spPr>
        <p:txBody>
          <a:bodyPr/>
          <a:lstStyle/>
          <a:p>
            <a:pPr algn="just">
              <a:spcBef>
                <a:spcPct val="0"/>
              </a:spcBef>
            </a:pPr>
            <a:r>
              <a:rPr kumimoji="1" lang="zh-CN" altLang="en-US"/>
              <a:t>先进先出（</a:t>
            </a:r>
            <a:r>
              <a:rPr kumimoji="1" lang="en-US" altLang="zh-CN"/>
              <a:t>FIFO</a:t>
            </a:r>
            <a:r>
              <a:rPr kumimoji="1" lang="zh-CN" altLang="en-US"/>
              <a:t>）算法：总是将最先调人</a:t>
            </a:r>
            <a:r>
              <a:rPr kumimoji="1" lang="en-US" altLang="zh-CN"/>
              <a:t>Cache</a:t>
            </a:r>
            <a:r>
              <a:rPr kumimoji="1" lang="zh-CN" altLang="en-US"/>
              <a:t>的字块替换出来，它不需要随时记录各字块的使用情况，所以容易实现、开销小。但可能把一些需要经常使用的程序块也作为最早进入</a:t>
            </a:r>
            <a:r>
              <a:rPr kumimoji="1" lang="en-US" altLang="zh-CN"/>
              <a:t>Cache</a:t>
            </a:r>
            <a:r>
              <a:rPr kumimoji="1" lang="zh-CN" altLang="en-US"/>
              <a:t>的块而被替换出去。</a:t>
            </a:r>
            <a:endParaRPr kumimoji="1" lang="zh-CN" altLang="en-US"/>
          </a:p>
          <a:p>
            <a:pPr algn="just">
              <a:spcBef>
                <a:spcPct val="0"/>
              </a:spcBef>
            </a:pPr>
            <a:r>
              <a:rPr kumimoji="1" lang="zh-CN" altLang="en-US"/>
              <a:t>近期最少使用（</a:t>
            </a:r>
            <a:r>
              <a:rPr kumimoji="1" lang="en-US" altLang="zh-CN"/>
              <a:t>LRU</a:t>
            </a:r>
            <a:r>
              <a:rPr kumimoji="1" lang="zh-CN" altLang="en-US"/>
              <a:t>）算法：	是将近期最少使用的块替换出来。需要随时记录</a:t>
            </a:r>
            <a:r>
              <a:rPr kumimoji="1" lang="en-US" altLang="zh-CN"/>
              <a:t>Cache</a:t>
            </a:r>
            <a:r>
              <a:rPr kumimoji="1" lang="zh-CN" altLang="en-US"/>
              <a:t>中各个字块的使用情况，以便确定哪个字块是近期最少使用的字块。</a:t>
            </a:r>
            <a:r>
              <a:rPr kumimoji="1" lang="en-US" altLang="zh-CN"/>
              <a:t>LRU</a:t>
            </a:r>
            <a:r>
              <a:rPr kumimoji="1" lang="zh-CN" altLang="en-US"/>
              <a:t>算法的平均命中率比</a:t>
            </a:r>
            <a:r>
              <a:rPr kumimoji="1" lang="en-US" altLang="zh-CN"/>
              <a:t>FIFO</a:t>
            </a:r>
            <a:r>
              <a:rPr kumimoji="1" lang="zh-CN" altLang="en-US"/>
              <a:t>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9">
                                            <p:bg/>
                                          </p:spTgt>
                                        </p:tgtEl>
                                        <p:attrNameLst>
                                          <p:attrName>style.visibility</p:attrName>
                                        </p:attrNameLst>
                                      </p:cBhvr>
                                      <p:to>
                                        <p:strVal val="visible"/>
                                      </p:to>
                                    </p:set>
                                    <p:animEffect transition="in" filter="blinds(horizontal)">
                                      <p:cBhvr>
                                        <p:cTn id="7" dur="500"/>
                                        <p:tgtEl>
                                          <p:spTgt spid="5007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0739">
                                            <p:txEl>
                                              <p:pRg st="0" end="0"/>
                                            </p:txEl>
                                          </p:spTgt>
                                        </p:tgtEl>
                                        <p:attrNameLst>
                                          <p:attrName>style.visibility</p:attrName>
                                        </p:attrNameLst>
                                      </p:cBhvr>
                                      <p:to>
                                        <p:strVal val="visible"/>
                                      </p:to>
                                    </p:set>
                                    <p:animEffect transition="in" filter="blinds(horizontal)">
                                      <p:cBhvr>
                                        <p:cTn id="10" dur="500"/>
                                        <p:tgtEl>
                                          <p:spTgt spid="5007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0739">
                                            <p:txEl>
                                              <p:pRg st="1" end="1"/>
                                            </p:txEl>
                                          </p:spTgt>
                                        </p:tgtEl>
                                        <p:attrNameLst>
                                          <p:attrName>style.visibility</p:attrName>
                                        </p:attrNameLst>
                                      </p:cBhvr>
                                      <p:to>
                                        <p:strVal val="visible"/>
                                      </p:to>
                                    </p:set>
                                    <p:animEffect transition="in" filter="blinds(horizontal)">
                                      <p:cBhvr>
                                        <p:cTn id="15" dur="500"/>
                                        <p:tgtEl>
                                          <p:spTgt spid="500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nimBg="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 Box 54"/>
          <p:cNvSpPr txBox="1"/>
          <p:nvPr/>
        </p:nvSpPr>
        <p:spPr>
          <a:xfrm>
            <a:off x="228600" y="609600"/>
            <a:ext cx="8686800" cy="5908040"/>
          </a:xfrm>
          <a:prstGeom prst="rect">
            <a:avLst/>
          </a:prstGeom>
          <a:noFill/>
          <a:ln w="9525">
            <a:noFill/>
          </a:ln>
        </p:spPr>
        <p:txBody>
          <a:bodyPr anchor="t">
            <a:spAutoFit/>
          </a:bodyPr>
          <a:p>
            <a:pPr eaLnBrk="0" hangingPunct="0"/>
            <a:endParaRPr lang="en-US" altLang="zh-CN">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例：设一个容量为</a:t>
            </a:r>
            <a:r>
              <a:rPr lang="en-US" altLang="zh-CN" sz="2400" b="1">
                <a:latin typeface="Times New Roman" panose="02020603050405020304" pitchFamily="18" charset="0"/>
                <a:ea typeface="宋体" panose="02010600030101010101" pitchFamily="2" charset="-122"/>
              </a:rPr>
              <a:t>4</a:t>
            </a:r>
            <a:r>
              <a:rPr lang="zh-CN" altLang="en-US" sz="2400" b="1">
                <a:latin typeface="Times New Roman" panose="02020603050405020304" pitchFamily="18" charset="0"/>
                <a:ea typeface="宋体" panose="02010600030101010101" pitchFamily="2" charset="-122"/>
              </a:rPr>
              <a:t>个块的全相联</a:t>
            </a:r>
            <a:r>
              <a:rPr lang="en-US" altLang="zh-CN" sz="2400" b="1">
                <a:latin typeface="Times New Roman" panose="02020603050405020304" pitchFamily="18" charset="0"/>
                <a:ea typeface="宋体" panose="02010600030101010101" pitchFamily="2" charset="-122"/>
              </a:rPr>
              <a:t>Cache</a:t>
            </a:r>
            <a:r>
              <a:rPr lang="zh-CN" altLang="en-US" sz="2400" b="1">
                <a:latin typeface="Times New Roman" panose="02020603050405020304" pitchFamily="18" charset="0"/>
                <a:ea typeface="宋体" panose="02010600030101010101" pitchFamily="2" charset="-122"/>
              </a:rPr>
              <a:t>，分别采用</a:t>
            </a:r>
            <a:r>
              <a:rPr lang="en-US" altLang="zh-CN" sz="2400" b="1">
                <a:latin typeface="Times New Roman" panose="02020603050405020304" pitchFamily="18" charset="0"/>
                <a:ea typeface="宋体" panose="02010600030101010101" pitchFamily="2" charset="-122"/>
              </a:rPr>
              <a:t>FIFO</a:t>
            </a:r>
            <a:r>
              <a:rPr lang="zh-CN" altLang="en-US" sz="2400" b="1">
                <a:latin typeface="Times New Roman" panose="02020603050405020304" pitchFamily="18" charset="0"/>
                <a:ea typeface="宋体" panose="02010600030101010101" pitchFamily="2" charset="-122"/>
              </a:rPr>
              <a:t>和</a:t>
            </a:r>
            <a:r>
              <a:rPr lang="en-US" altLang="zh-CN" sz="2400" b="1">
                <a:latin typeface="Times New Roman" panose="02020603050405020304" pitchFamily="18" charset="0"/>
                <a:ea typeface="宋体" panose="02010600030101010101" pitchFamily="2" charset="-122"/>
              </a:rPr>
              <a:t>LRU</a:t>
            </a:r>
            <a:r>
              <a:rPr lang="zh-CN" altLang="en-US" sz="2400" b="1">
                <a:latin typeface="Times New Roman" panose="02020603050405020304" pitchFamily="18" charset="0"/>
                <a:ea typeface="宋体" panose="02010600030101010101" pitchFamily="2" charset="-122"/>
              </a:rPr>
              <a:t>替换算法，假定访问的主存地址块号序列为</a:t>
            </a:r>
            <a:r>
              <a:rPr lang="en-US" altLang="zh-CN" sz="2400" b="1">
                <a:latin typeface="Times New Roman" panose="02020603050405020304" pitchFamily="18" charset="0"/>
                <a:ea typeface="宋体" panose="02010600030101010101" pitchFamily="2" charset="-122"/>
              </a:rPr>
              <a:t>2</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11</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2</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9</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7</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6</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4</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3</a:t>
            </a:r>
            <a:r>
              <a:rPr lang="zh-CN" altLang="en-US" sz="2400" b="1">
                <a:latin typeface="Times New Roman" panose="02020603050405020304" pitchFamily="18" charset="0"/>
                <a:ea typeface="宋体" panose="02010600030101010101" pitchFamily="2" charset="-122"/>
              </a:rPr>
              <a:t>，画出每次访问后</a:t>
            </a:r>
            <a:r>
              <a:rPr lang="en-US" altLang="zh-CN" sz="2400" b="1">
                <a:latin typeface="Times New Roman" panose="02020603050405020304" pitchFamily="18" charset="0"/>
                <a:ea typeface="宋体" panose="02010600030101010101" pitchFamily="2" charset="-122"/>
              </a:rPr>
              <a:t>Cache</a:t>
            </a:r>
            <a:r>
              <a:rPr lang="zh-CN" altLang="en-US" sz="2400" b="1">
                <a:latin typeface="Times New Roman" panose="02020603050405020304" pitchFamily="18" charset="0"/>
                <a:ea typeface="宋体" panose="02010600030101010101" pitchFamily="2" charset="-122"/>
              </a:rPr>
              <a:t>中的内容变化情况。</a:t>
            </a:r>
            <a:endParaRPr lang="zh-CN" altLang="en-US" sz="2400" b="1">
              <a:latin typeface="Times New Roman" panose="02020603050405020304" pitchFamily="18" charset="0"/>
              <a:ea typeface="宋体" panose="02010600030101010101" pitchFamily="2" charset="-122"/>
            </a:endParaRPr>
          </a:p>
          <a:p>
            <a:pPr eaLnBrk="0" hangingPunct="0"/>
            <a:endParaRPr lang="zh-CN" altLang="en-US" sz="2400" b="1">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解：</a:t>
            </a:r>
            <a:endParaRPr lang="zh-CN" altLang="en-US" sz="2400" b="1">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访问顺序       </a:t>
            </a:r>
            <a:r>
              <a:rPr lang="en-US" altLang="zh-CN" sz="2400" b="1">
                <a:latin typeface="Times New Roman" panose="02020603050405020304" pitchFamily="18" charset="0"/>
                <a:ea typeface="宋体" panose="02010600030101010101" pitchFamily="2" charset="-122"/>
              </a:rPr>
              <a:t>1       2      3      4      5      6     7     8</a:t>
            </a:r>
            <a:endParaRPr lang="en-US" altLang="zh-CN" sz="2400" b="1">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地址块号       </a:t>
            </a:r>
            <a:r>
              <a:rPr lang="en-US" altLang="zh-CN" sz="2400" b="1">
                <a:latin typeface="Times New Roman" panose="02020603050405020304" pitchFamily="18" charset="0"/>
                <a:ea typeface="宋体" panose="02010600030101010101" pitchFamily="2" charset="-122"/>
              </a:rPr>
              <a:t>2      11     2      9      7      6     4     3</a:t>
            </a:r>
            <a:endParaRPr lang="en-US" altLang="zh-CN" sz="2400" b="1">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块分配情况</a:t>
            </a:r>
            <a:endParaRPr lang="zh-CN" altLang="en-US" sz="2400" b="1">
              <a:latin typeface="Times New Roman" panose="02020603050405020304" pitchFamily="18" charset="0"/>
              <a:ea typeface="宋体" panose="02010600030101010101" pitchFamily="2" charset="-122"/>
            </a:endParaRPr>
          </a:p>
          <a:p>
            <a:pPr eaLnBrk="0" hangingPunct="0"/>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FIFO</a:t>
            </a:r>
            <a:r>
              <a:rPr lang="zh-CN" altLang="en-US" sz="2400" b="1">
                <a:latin typeface="Times New Roman" panose="02020603050405020304" pitchFamily="18" charset="0"/>
                <a:ea typeface="宋体" panose="02010600030101010101" pitchFamily="2" charset="-122"/>
              </a:rPr>
              <a:t>）</a:t>
            </a:r>
            <a:endParaRPr lang="zh-CN" altLang="en-US" sz="2400" b="1">
              <a:latin typeface="Times New Roman" panose="02020603050405020304" pitchFamily="18" charset="0"/>
              <a:ea typeface="宋体" panose="02010600030101010101" pitchFamily="2" charset="-122"/>
            </a:endParaRPr>
          </a:p>
          <a:p>
            <a:pPr eaLnBrk="0" hangingPunct="0"/>
            <a:endParaRPr lang="zh-CN" altLang="en-US" b="1">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r>
              <a:rPr lang="zh-CN" altLang="en-US">
                <a:latin typeface="Times New Roman" panose="02020603050405020304" pitchFamily="18" charset="0"/>
                <a:ea typeface="宋体" panose="02010600030101010101" pitchFamily="2" charset="-122"/>
              </a:rPr>
              <a:t>操作状态    调进  调进命中调进调进替换替换替换    </a:t>
            </a:r>
            <a:endParaRPr lang="zh-CN" altLang="en-US">
              <a:latin typeface="Times New Roman" panose="02020603050405020304" pitchFamily="18" charset="0"/>
              <a:ea typeface="宋体" panose="02010600030101010101" pitchFamily="2" charset="-122"/>
            </a:endParaRPr>
          </a:p>
        </p:txBody>
      </p:sp>
      <p:sp>
        <p:nvSpPr>
          <p:cNvPr id="131074" name="灯片编号占位符 3"/>
          <p:cNvSpPr txBox="1">
            <a:spLocks noGrp="1"/>
          </p:cNvSpPr>
          <p:nvPr/>
        </p:nvSpPr>
        <p:spPr>
          <a:xfrm>
            <a:off x="6553200" y="6248400"/>
            <a:ext cx="1905000" cy="457200"/>
          </a:xfrm>
          <a:prstGeom prst="rect">
            <a:avLst/>
          </a:prstGeom>
          <a:noFill/>
          <a:ln w="9525">
            <a:noFill/>
          </a:ln>
        </p:spPr>
        <p:txBody>
          <a:bodyPr anchor="t"/>
          <a:p>
            <a:pPr algn="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31075" name="Rectangle 10"/>
          <p:cNvSpPr/>
          <p:nvPr/>
        </p:nvSpPr>
        <p:spPr>
          <a:xfrm>
            <a:off x="15240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76" name="Rectangle 13"/>
          <p:cNvSpPr/>
          <p:nvPr/>
        </p:nvSpPr>
        <p:spPr>
          <a:xfrm>
            <a:off x="15240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077" name="Rectangle 14"/>
          <p:cNvSpPr/>
          <p:nvPr/>
        </p:nvSpPr>
        <p:spPr>
          <a:xfrm>
            <a:off x="15240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078" name="Rectangle 15"/>
          <p:cNvSpPr/>
          <p:nvPr/>
        </p:nvSpPr>
        <p:spPr>
          <a:xfrm>
            <a:off x="15240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079" name="Rectangle 16"/>
          <p:cNvSpPr/>
          <p:nvPr/>
        </p:nvSpPr>
        <p:spPr>
          <a:xfrm>
            <a:off x="20574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0" name="Rectangle 17"/>
          <p:cNvSpPr/>
          <p:nvPr/>
        </p:nvSpPr>
        <p:spPr>
          <a:xfrm>
            <a:off x="25146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1" name="Rectangle 18"/>
          <p:cNvSpPr/>
          <p:nvPr/>
        </p:nvSpPr>
        <p:spPr>
          <a:xfrm>
            <a:off x="29718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2" name="Rectangle 19"/>
          <p:cNvSpPr/>
          <p:nvPr/>
        </p:nvSpPr>
        <p:spPr>
          <a:xfrm>
            <a:off x="34290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3" name="Rectangle 20"/>
          <p:cNvSpPr/>
          <p:nvPr/>
        </p:nvSpPr>
        <p:spPr>
          <a:xfrm>
            <a:off x="38862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4" name="Rectangle 21"/>
          <p:cNvSpPr/>
          <p:nvPr/>
        </p:nvSpPr>
        <p:spPr>
          <a:xfrm>
            <a:off x="43434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5" name="Rectangle 22"/>
          <p:cNvSpPr/>
          <p:nvPr/>
        </p:nvSpPr>
        <p:spPr>
          <a:xfrm>
            <a:off x="4800600" y="4495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6" name="Rectangle 23"/>
          <p:cNvSpPr/>
          <p:nvPr/>
        </p:nvSpPr>
        <p:spPr>
          <a:xfrm>
            <a:off x="20574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11</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7" name="Rectangle 24"/>
          <p:cNvSpPr/>
          <p:nvPr/>
        </p:nvSpPr>
        <p:spPr>
          <a:xfrm>
            <a:off x="25146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11</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8" name="Rectangle 25"/>
          <p:cNvSpPr/>
          <p:nvPr/>
        </p:nvSpPr>
        <p:spPr>
          <a:xfrm>
            <a:off x="29718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11</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89" name="Rectangle 26"/>
          <p:cNvSpPr/>
          <p:nvPr/>
        </p:nvSpPr>
        <p:spPr>
          <a:xfrm>
            <a:off x="34290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11</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0" name="Rectangle 27"/>
          <p:cNvSpPr/>
          <p:nvPr/>
        </p:nvSpPr>
        <p:spPr>
          <a:xfrm>
            <a:off x="38862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FF3300"/>
                </a:solidFill>
                <a:latin typeface="Times New Roman" panose="02020603050405020304" pitchFamily="18" charset="0"/>
                <a:ea typeface="宋体" panose="02010600030101010101" pitchFamily="2" charset="-122"/>
              </a:rPr>
              <a:t>11*</a:t>
            </a:r>
            <a:endParaRPr lang="en-US" altLang="zh-CN" sz="2000">
              <a:solidFill>
                <a:srgbClr val="FF3300"/>
              </a:solidFill>
              <a:latin typeface="Times New Roman" panose="02020603050405020304" pitchFamily="18" charset="0"/>
              <a:ea typeface="宋体" panose="02010600030101010101" pitchFamily="2" charset="-122"/>
            </a:endParaRPr>
          </a:p>
        </p:txBody>
      </p:sp>
      <p:sp>
        <p:nvSpPr>
          <p:cNvPr id="131091" name="Rectangle 28"/>
          <p:cNvSpPr/>
          <p:nvPr/>
        </p:nvSpPr>
        <p:spPr>
          <a:xfrm>
            <a:off x="43434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4</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2" name="Rectangle 29"/>
          <p:cNvSpPr/>
          <p:nvPr/>
        </p:nvSpPr>
        <p:spPr>
          <a:xfrm>
            <a:off x="4800600" y="4876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4</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3" name="Rectangle 30"/>
          <p:cNvSpPr/>
          <p:nvPr/>
        </p:nvSpPr>
        <p:spPr>
          <a:xfrm>
            <a:off x="20574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094" name="Rectangle 31"/>
          <p:cNvSpPr/>
          <p:nvPr/>
        </p:nvSpPr>
        <p:spPr>
          <a:xfrm>
            <a:off x="25146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095" name="Rectangle 34"/>
          <p:cNvSpPr/>
          <p:nvPr/>
        </p:nvSpPr>
        <p:spPr>
          <a:xfrm>
            <a:off x="29718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6" name="Rectangle 35"/>
          <p:cNvSpPr/>
          <p:nvPr/>
        </p:nvSpPr>
        <p:spPr>
          <a:xfrm>
            <a:off x="34290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7" name="Rectangle 36"/>
          <p:cNvSpPr/>
          <p:nvPr/>
        </p:nvSpPr>
        <p:spPr>
          <a:xfrm>
            <a:off x="38862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8" name="Rectangle 37"/>
          <p:cNvSpPr/>
          <p:nvPr/>
        </p:nvSpPr>
        <p:spPr>
          <a:xfrm>
            <a:off x="43434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099" name="Rectangle 38"/>
          <p:cNvSpPr/>
          <p:nvPr/>
        </p:nvSpPr>
        <p:spPr>
          <a:xfrm>
            <a:off x="4800600" y="5257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3</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100" name="Rectangle 39"/>
          <p:cNvSpPr/>
          <p:nvPr/>
        </p:nvSpPr>
        <p:spPr>
          <a:xfrm>
            <a:off x="20574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101" name="Rectangle 40"/>
          <p:cNvSpPr/>
          <p:nvPr/>
        </p:nvSpPr>
        <p:spPr>
          <a:xfrm>
            <a:off x="25146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102" name="Rectangle 41"/>
          <p:cNvSpPr/>
          <p:nvPr/>
        </p:nvSpPr>
        <p:spPr>
          <a:xfrm>
            <a:off x="29718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1103" name="Rectangle 42"/>
          <p:cNvSpPr/>
          <p:nvPr/>
        </p:nvSpPr>
        <p:spPr>
          <a:xfrm>
            <a:off x="34290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104" name="Rectangle 43"/>
          <p:cNvSpPr/>
          <p:nvPr/>
        </p:nvSpPr>
        <p:spPr>
          <a:xfrm>
            <a:off x="38862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105" name="Rectangle 44"/>
          <p:cNvSpPr/>
          <p:nvPr/>
        </p:nvSpPr>
        <p:spPr>
          <a:xfrm>
            <a:off x="43434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1106" name="Rectangle 45"/>
          <p:cNvSpPr/>
          <p:nvPr/>
        </p:nvSpPr>
        <p:spPr>
          <a:xfrm>
            <a:off x="4800600" y="56388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灯片编号占位符 3"/>
          <p:cNvSpPr txBox="1">
            <a:spLocks noGrp="1"/>
          </p:cNvSpPr>
          <p:nvPr/>
        </p:nvSpPr>
        <p:spPr>
          <a:xfrm>
            <a:off x="6781800" y="6019800"/>
            <a:ext cx="1905000" cy="457200"/>
          </a:xfrm>
          <a:prstGeom prst="rect">
            <a:avLst/>
          </a:prstGeom>
          <a:noFill/>
          <a:ln w="9525">
            <a:noFill/>
          </a:ln>
        </p:spPr>
        <p:txBody>
          <a:bodyPr anchor="t"/>
          <a:p>
            <a:pPr algn="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32098" name="Text Box 10"/>
          <p:cNvSpPr txBox="1"/>
          <p:nvPr/>
        </p:nvSpPr>
        <p:spPr>
          <a:xfrm>
            <a:off x="457200" y="1676400"/>
            <a:ext cx="8686800" cy="3840163"/>
          </a:xfrm>
          <a:prstGeom prst="rect">
            <a:avLst/>
          </a:prstGeom>
          <a:noFill/>
          <a:ln w="9525">
            <a:noFill/>
          </a:ln>
        </p:spPr>
        <p:txBody>
          <a:bodyPr anchor="t">
            <a:spAutoFit/>
          </a:bodyPr>
          <a:p>
            <a:pPr marL="1143000" lvl="2" indent="-228600"/>
            <a:r>
              <a:rPr lang="zh-CN" altLang="en-US" sz="2400" b="1">
                <a:latin typeface="Arial" panose="020B0604020202020204" pitchFamily="34" charset="0"/>
                <a:ea typeface="宋体" panose="02010600030101010101" pitchFamily="2" charset="-122"/>
              </a:rPr>
              <a:t>访问顺序       </a:t>
            </a:r>
            <a:r>
              <a:rPr lang="en-US" altLang="zh-CN" sz="2400" b="1">
                <a:latin typeface="Arial" panose="020B0604020202020204" pitchFamily="34" charset="0"/>
                <a:ea typeface="宋体" panose="02010600030101010101" pitchFamily="2" charset="-122"/>
              </a:rPr>
              <a:t>1       2      3      4      5      6     7     8</a:t>
            </a:r>
            <a:endParaRPr lang="en-US" altLang="zh-CN" sz="2400" b="1">
              <a:latin typeface="Arial" panose="020B0604020202020204" pitchFamily="34" charset="0"/>
              <a:ea typeface="宋体" panose="02010600030101010101" pitchFamily="2" charset="-122"/>
            </a:endParaRPr>
          </a:p>
          <a:p>
            <a:pPr marL="1143000" lvl="2" indent="-228600"/>
            <a:r>
              <a:rPr lang="zh-CN" altLang="en-US" sz="2400" b="1">
                <a:latin typeface="Arial" panose="020B0604020202020204" pitchFamily="34" charset="0"/>
                <a:ea typeface="宋体" panose="02010600030101010101" pitchFamily="2" charset="-122"/>
              </a:rPr>
              <a:t>地址块号       </a:t>
            </a:r>
            <a:r>
              <a:rPr lang="en-US" altLang="zh-CN" sz="2400" b="1">
                <a:latin typeface="Arial" panose="020B0604020202020204" pitchFamily="34" charset="0"/>
                <a:ea typeface="宋体" panose="02010600030101010101" pitchFamily="2" charset="-122"/>
              </a:rPr>
              <a:t>2      11     2      9      7      6     4     3</a:t>
            </a:r>
            <a:endParaRPr lang="en-US" altLang="zh-CN" sz="2400" b="1">
              <a:latin typeface="Arial" panose="020B0604020202020204" pitchFamily="34" charset="0"/>
              <a:ea typeface="宋体" panose="02010600030101010101" pitchFamily="2" charset="-122"/>
            </a:endParaRPr>
          </a:p>
          <a:p>
            <a:pPr marL="1143000" lvl="2" indent="-228600"/>
            <a:r>
              <a:rPr lang="zh-CN" altLang="en-US" sz="2400" b="1">
                <a:latin typeface="Arial" panose="020B0604020202020204" pitchFamily="34" charset="0"/>
                <a:ea typeface="宋体" panose="02010600030101010101" pitchFamily="2" charset="-122"/>
              </a:rPr>
              <a:t>块分配情况</a:t>
            </a:r>
            <a:endParaRPr lang="zh-CN" altLang="en-US" sz="2400" b="1">
              <a:latin typeface="Arial" panose="020B0604020202020204" pitchFamily="34" charset="0"/>
              <a:ea typeface="宋体" panose="02010600030101010101" pitchFamily="2" charset="-122"/>
            </a:endParaRPr>
          </a:p>
          <a:p>
            <a:pPr eaLnBrk="0" hangingPunct="0"/>
            <a:endParaRPr lang="zh-CN" altLang="en-US" sz="2400">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r>
              <a:rPr lang="zh-CN" altLang="en-US" sz="2400">
                <a:latin typeface="Times New Roman" panose="02020603050405020304" pitchFamily="18" charset="0"/>
                <a:ea typeface="宋体" panose="02010600030101010101" pitchFamily="2" charset="-122"/>
              </a:rPr>
              <a:t>近期最</a:t>
            </a:r>
            <a:endParaRPr lang="zh-CN" altLang="en-US" sz="2400">
              <a:latin typeface="Times New Roman" panose="02020603050405020304" pitchFamily="18" charset="0"/>
              <a:ea typeface="宋体" panose="02010600030101010101" pitchFamily="2" charset="-122"/>
            </a:endParaRPr>
          </a:p>
          <a:p>
            <a:pPr eaLnBrk="0" hangingPunct="0"/>
            <a:r>
              <a:rPr lang="zh-CN" altLang="en-US" sz="2400">
                <a:latin typeface="Times New Roman" panose="02020603050405020304" pitchFamily="18" charset="0"/>
                <a:ea typeface="宋体" panose="02010600030101010101" pitchFamily="2" charset="-122"/>
              </a:rPr>
              <a:t>少使用</a:t>
            </a:r>
            <a:endParaRPr lang="zh-CN" altLang="en-US" sz="2400">
              <a:latin typeface="Times New Roman" panose="02020603050405020304" pitchFamily="18" charset="0"/>
              <a:ea typeface="宋体" panose="02010600030101010101" pitchFamily="2" charset="-122"/>
            </a:endParaRPr>
          </a:p>
          <a:p>
            <a:pPr eaLnBrk="0" hangingPunct="0"/>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LRU</a:t>
            </a:r>
            <a:r>
              <a:rPr lang="zh-CN" altLang="en-US"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a:p>
            <a:pPr eaLnBrk="0" hangingPunct="0"/>
            <a:endParaRPr lang="zh-CN" altLang="en-US" sz="2400">
              <a:latin typeface="Times New Roman" panose="02020603050405020304" pitchFamily="18" charset="0"/>
              <a:ea typeface="宋体" panose="02010600030101010101" pitchFamily="2" charset="-122"/>
            </a:endParaRPr>
          </a:p>
          <a:p>
            <a:pPr eaLnBrk="0" hangingPunct="0"/>
            <a:endParaRPr lang="zh-CN" altLang="en-US">
              <a:latin typeface="Times New Roman" panose="02020603050405020304" pitchFamily="18" charset="0"/>
              <a:ea typeface="宋体" panose="02010600030101010101" pitchFamily="2" charset="-122"/>
            </a:endParaRPr>
          </a:p>
          <a:p>
            <a:pPr eaLnBrk="0" hangingPunct="0"/>
            <a:r>
              <a:rPr lang="zh-CN" altLang="en-US">
                <a:latin typeface="Times New Roman" panose="02020603050405020304" pitchFamily="18" charset="0"/>
                <a:ea typeface="宋体" panose="02010600030101010101" pitchFamily="2" charset="-122"/>
              </a:rPr>
              <a:t>操作状态    调进  调进命中调进调进替换替换替换</a:t>
            </a:r>
            <a:endParaRPr lang="zh-CN" altLang="en-US">
              <a:latin typeface="Times New Roman" panose="02020603050405020304" pitchFamily="18" charset="0"/>
              <a:ea typeface="宋体" panose="02010600030101010101" pitchFamily="2" charset="-122"/>
            </a:endParaRPr>
          </a:p>
        </p:txBody>
      </p:sp>
      <p:sp>
        <p:nvSpPr>
          <p:cNvPr id="132099" name="Rectangle 51"/>
          <p:cNvSpPr/>
          <p:nvPr/>
        </p:nvSpPr>
        <p:spPr>
          <a:xfrm>
            <a:off x="16764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0" name="Rectangle 52"/>
          <p:cNvSpPr/>
          <p:nvPr/>
        </p:nvSpPr>
        <p:spPr>
          <a:xfrm>
            <a:off x="16764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01" name="Rectangle 53"/>
          <p:cNvSpPr/>
          <p:nvPr/>
        </p:nvSpPr>
        <p:spPr>
          <a:xfrm>
            <a:off x="16764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02" name="Rectangle 54"/>
          <p:cNvSpPr/>
          <p:nvPr/>
        </p:nvSpPr>
        <p:spPr>
          <a:xfrm>
            <a:off x="16764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03" name="Rectangle 55"/>
          <p:cNvSpPr/>
          <p:nvPr/>
        </p:nvSpPr>
        <p:spPr>
          <a:xfrm>
            <a:off x="22098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4" name="Rectangle 56"/>
          <p:cNvSpPr/>
          <p:nvPr/>
        </p:nvSpPr>
        <p:spPr>
          <a:xfrm>
            <a:off x="26670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5" name="Rectangle 57"/>
          <p:cNvSpPr/>
          <p:nvPr/>
        </p:nvSpPr>
        <p:spPr>
          <a:xfrm>
            <a:off x="31242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6" name="Rectangle 58"/>
          <p:cNvSpPr/>
          <p:nvPr/>
        </p:nvSpPr>
        <p:spPr>
          <a:xfrm>
            <a:off x="35814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7" name="Rectangle 59"/>
          <p:cNvSpPr/>
          <p:nvPr/>
        </p:nvSpPr>
        <p:spPr>
          <a:xfrm>
            <a:off x="40386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2*</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8" name="Rectangle 60"/>
          <p:cNvSpPr/>
          <p:nvPr/>
        </p:nvSpPr>
        <p:spPr>
          <a:xfrm>
            <a:off x="44958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4</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09" name="Rectangle 61"/>
          <p:cNvSpPr/>
          <p:nvPr/>
        </p:nvSpPr>
        <p:spPr>
          <a:xfrm>
            <a:off x="4953000" y="3505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4</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10" name="Rectangle 62"/>
          <p:cNvSpPr/>
          <p:nvPr/>
        </p:nvSpPr>
        <p:spPr>
          <a:xfrm>
            <a:off x="22098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FF3300"/>
                </a:solidFill>
                <a:latin typeface="Times New Roman" panose="02020603050405020304" pitchFamily="18" charset="0"/>
                <a:ea typeface="宋体" panose="02010600030101010101" pitchFamily="2" charset="-122"/>
              </a:rPr>
              <a:t>11</a:t>
            </a:r>
            <a:endParaRPr lang="en-US" altLang="zh-CN" sz="2000">
              <a:solidFill>
                <a:srgbClr val="FF3300"/>
              </a:solidFill>
              <a:latin typeface="Times New Roman" panose="02020603050405020304" pitchFamily="18" charset="0"/>
              <a:ea typeface="宋体" panose="02010600030101010101" pitchFamily="2" charset="-122"/>
            </a:endParaRPr>
          </a:p>
        </p:txBody>
      </p:sp>
      <p:sp>
        <p:nvSpPr>
          <p:cNvPr id="132111" name="Rectangle 63"/>
          <p:cNvSpPr/>
          <p:nvPr/>
        </p:nvSpPr>
        <p:spPr>
          <a:xfrm>
            <a:off x="26670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FF3300"/>
                </a:solidFill>
                <a:latin typeface="Times New Roman" panose="02020603050405020304" pitchFamily="18" charset="0"/>
                <a:ea typeface="宋体" panose="02010600030101010101" pitchFamily="2" charset="-122"/>
              </a:rPr>
              <a:t>11*</a:t>
            </a:r>
            <a:endParaRPr lang="en-US" altLang="zh-CN" sz="2000">
              <a:solidFill>
                <a:srgbClr val="FF3300"/>
              </a:solidFill>
              <a:latin typeface="Times New Roman" panose="02020603050405020304" pitchFamily="18" charset="0"/>
              <a:ea typeface="宋体" panose="02010600030101010101" pitchFamily="2" charset="-122"/>
            </a:endParaRPr>
          </a:p>
        </p:txBody>
      </p:sp>
      <p:sp>
        <p:nvSpPr>
          <p:cNvPr id="132112" name="Rectangle 64"/>
          <p:cNvSpPr/>
          <p:nvPr/>
        </p:nvSpPr>
        <p:spPr>
          <a:xfrm>
            <a:off x="31242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FF3300"/>
                </a:solidFill>
                <a:latin typeface="Times New Roman" panose="02020603050405020304" pitchFamily="18" charset="0"/>
                <a:ea typeface="宋体" panose="02010600030101010101" pitchFamily="2" charset="-122"/>
              </a:rPr>
              <a:t>11*</a:t>
            </a:r>
            <a:endParaRPr lang="en-US" altLang="zh-CN" sz="2000">
              <a:solidFill>
                <a:srgbClr val="FF3300"/>
              </a:solidFill>
              <a:latin typeface="Times New Roman" panose="02020603050405020304" pitchFamily="18" charset="0"/>
              <a:ea typeface="宋体" panose="02010600030101010101" pitchFamily="2" charset="-122"/>
            </a:endParaRPr>
          </a:p>
        </p:txBody>
      </p:sp>
      <p:sp>
        <p:nvSpPr>
          <p:cNvPr id="132113" name="Rectangle 65"/>
          <p:cNvSpPr/>
          <p:nvPr/>
        </p:nvSpPr>
        <p:spPr>
          <a:xfrm>
            <a:off x="35814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FF3300"/>
                </a:solidFill>
                <a:latin typeface="Times New Roman" panose="02020603050405020304" pitchFamily="18" charset="0"/>
                <a:ea typeface="宋体" panose="02010600030101010101" pitchFamily="2" charset="-122"/>
              </a:rPr>
              <a:t>11*</a:t>
            </a:r>
            <a:endParaRPr lang="en-US" altLang="zh-CN" sz="2000">
              <a:solidFill>
                <a:srgbClr val="FF3300"/>
              </a:solidFill>
              <a:latin typeface="Times New Roman" panose="02020603050405020304" pitchFamily="18" charset="0"/>
              <a:ea typeface="宋体" panose="02010600030101010101" pitchFamily="2" charset="-122"/>
            </a:endParaRPr>
          </a:p>
        </p:txBody>
      </p:sp>
      <p:sp>
        <p:nvSpPr>
          <p:cNvPr id="132114" name="Rectangle 66"/>
          <p:cNvSpPr/>
          <p:nvPr/>
        </p:nvSpPr>
        <p:spPr>
          <a:xfrm>
            <a:off x="40386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15" name="Rectangle 67"/>
          <p:cNvSpPr/>
          <p:nvPr/>
        </p:nvSpPr>
        <p:spPr>
          <a:xfrm>
            <a:off x="44958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16" name="Rectangle 68"/>
          <p:cNvSpPr/>
          <p:nvPr/>
        </p:nvSpPr>
        <p:spPr>
          <a:xfrm>
            <a:off x="4953000" y="3886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6</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17" name="Rectangle 69"/>
          <p:cNvSpPr/>
          <p:nvPr/>
        </p:nvSpPr>
        <p:spPr>
          <a:xfrm>
            <a:off x="22098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18" name="Rectangle 70"/>
          <p:cNvSpPr/>
          <p:nvPr/>
        </p:nvSpPr>
        <p:spPr>
          <a:xfrm>
            <a:off x="26670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19" name="Rectangle 71"/>
          <p:cNvSpPr/>
          <p:nvPr/>
        </p:nvSpPr>
        <p:spPr>
          <a:xfrm>
            <a:off x="31242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0" name="Rectangle 72"/>
          <p:cNvSpPr/>
          <p:nvPr/>
        </p:nvSpPr>
        <p:spPr>
          <a:xfrm>
            <a:off x="35814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1" name="Rectangle 73"/>
          <p:cNvSpPr/>
          <p:nvPr/>
        </p:nvSpPr>
        <p:spPr>
          <a:xfrm>
            <a:off x="40386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2" name="Rectangle 74"/>
          <p:cNvSpPr/>
          <p:nvPr/>
        </p:nvSpPr>
        <p:spPr>
          <a:xfrm>
            <a:off x="44958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9*</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3" name="Rectangle 75"/>
          <p:cNvSpPr/>
          <p:nvPr/>
        </p:nvSpPr>
        <p:spPr>
          <a:xfrm>
            <a:off x="4953000" y="4267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3</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4" name="Rectangle 76"/>
          <p:cNvSpPr/>
          <p:nvPr/>
        </p:nvSpPr>
        <p:spPr>
          <a:xfrm>
            <a:off x="22098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25" name="Rectangle 77"/>
          <p:cNvSpPr/>
          <p:nvPr/>
        </p:nvSpPr>
        <p:spPr>
          <a:xfrm>
            <a:off x="26670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26" name="Rectangle 78"/>
          <p:cNvSpPr/>
          <p:nvPr/>
        </p:nvSpPr>
        <p:spPr>
          <a:xfrm>
            <a:off x="31242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sp>
        <p:nvSpPr>
          <p:cNvPr id="132127" name="Rectangle 79"/>
          <p:cNvSpPr/>
          <p:nvPr/>
        </p:nvSpPr>
        <p:spPr>
          <a:xfrm>
            <a:off x="35814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8" name="Rectangle 80"/>
          <p:cNvSpPr/>
          <p:nvPr/>
        </p:nvSpPr>
        <p:spPr>
          <a:xfrm>
            <a:off x="40386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29" name="Rectangle 81"/>
          <p:cNvSpPr/>
          <p:nvPr/>
        </p:nvSpPr>
        <p:spPr>
          <a:xfrm>
            <a:off x="44958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132130" name="Rectangle 82"/>
          <p:cNvSpPr/>
          <p:nvPr/>
        </p:nvSpPr>
        <p:spPr>
          <a:xfrm>
            <a:off x="4953000" y="4648200"/>
            <a:ext cx="381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FF3300"/>
                </a:solidFill>
                <a:latin typeface="Times New Roman" panose="02020603050405020304" pitchFamily="18" charset="0"/>
                <a:ea typeface="宋体" panose="02010600030101010101" pitchFamily="2" charset="-122"/>
              </a:rPr>
              <a:t>7*</a:t>
            </a:r>
            <a:endParaRPr lang="en-US" altLang="zh-CN" sz="2400">
              <a:solidFill>
                <a:srgbClr val="FF3300"/>
              </a:solidFill>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108075" y="623888"/>
            <a:ext cx="5735638" cy="762000"/>
          </a:xfrm>
        </p:spPr>
        <p:txBody>
          <a:bodyPr/>
          <a:lstStyle/>
          <a:p>
            <a:r>
              <a:rPr lang="en-US" altLang="zh-CN"/>
              <a:t>4.4 </a:t>
            </a:r>
            <a:r>
              <a:rPr lang="zh-CN" altLang="en-US"/>
              <a:t>辅助存储器</a:t>
            </a:r>
            <a:endParaRPr lang="zh-CN" altLang="en-US"/>
          </a:p>
        </p:txBody>
      </p:sp>
      <p:sp>
        <p:nvSpPr>
          <p:cNvPr id="227331" name="Rectangle 3"/>
          <p:cNvSpPr>
            <a:spLocks noGrp="1" noChangeArrowheads="1"/>
          </p:cNvSpPr>
          <p:nvPr>
            <p:ph type="body" idx="1"/>
          </p:nvPr>
        </p:nvSpPr>
        <p:spPr>
          <a:xfrm>
            <a:off x="1905000" y="1651000"/>
            <a:ext cx="5334000" cy="4868863"/>
          </a:xfrm>
        </p:spPr>
        <p:txBody>
          <a:bodyPr/>
          <a:lstStyle/>
          <a:p>
            <a:r>
              <a:rPr lang="en-US" altLang="zh-CN" dirty="0">
                <a:hlinkClick r:id="rId1" action="ppaction://hlinksldjump"/>
              </a:rPr>
              <a:t>4.4.l </a:t>
            </a:r>
            <a:r>
              <a:rPr lang="zh-CN" altLang="en-US" dirty="0">
                <a:hlinkClick r:id="rId1" action="ppaction://hlinksldjump"/>
              </a:rPr>
              <a:t>概述</a:t>
            </a:r>
            <a:endParaRPr lang="zh-CN" altLang="en-US" dirty="0"/>
          </a:p>
          <a:p>
            <a:r>
              <a:rPr lang="en-US" altLang="zh-CN" dirty="0">
                <a:hlinkClick r:id="rId2" action="ppaction://hlinksldjump"/>
              </a:rPr>
              <a:t>4.4.2 </a:t>
            </a:r>
            <a:r>
              <a:rPr lang="zh-CN" altLang="en-US" dirty="0">
                <a:hlinkClick r:id="rId2" action="ppaction://hlinksldjump"/>
              </a:rPr>
              <a:t>磁记录原理和记录方式</a:t>
            </a:r>
            <a:endParaRPr lang="zh-CN" altLang="en-US" dirty="0"/>
          </a:p>
          <a:p>
            <a:r>
              <a:rPr lang="en-US" altLang="zh-CN" dirty="0">
                <a:hlinkClick r:id="rId3" action="ppaction://hlinksldjump"/>
              </a:rPr>
              <a:t>4.4.3 </a:t>
            </a:r>
            <a:r>
              <a:rPr lang="zh-CN" altLang="en-US" dirty="0">
                <a:hlinkClick r:id="rId3" action="ppaction://hlinksldjump"/>
              </a:rPr>
              <a:t>硬磁盘存储器</a:t>
            </a:r>
            <a:endParaRPr lang="zh-CN" altLang="en-US" dirty="0"/>
          </a:p>
          <a:p>
            <a:r>
              <a:rPr kumimoji="1" lang="en-US" altLang="zh-CN" dirty="0">
                <a:hlinkClick r:id="" action="ppaction://noaction"/>
              </a:rPr>
              <a:t>4.4.4 </a:t>
            </a:r>
            <a:r>
              <a:rPr kumimoji="1" lang="zh-CN" altLang="en-US" dirty="0">
                <a:hlinkClick r:id="" action="ppaction://noaction"/>
              </a:rPr>
              <a:t>软磁盘存储器</a:t>
            </a:r>
            <a:r>
              <a:rPr kumimoji="1" lang="zh-CN" altLang="en-US" dirty="0"/>
              <a:t>（略）</a:t>
            </a:r>
            <a:endParaRPr kumimoji="1" lang="zh-CN" altLang="en-US" dirty="0"/>
          </a:p>
          <a:p>
            <a:r>
              <a:rPr kumimoji="1" lang="en-US" altLang="zh-CN" dirty="0">
                <a:hlinkClick r:id="" action="ppaction://noaction"/>
              </a:rPr>
              <a:t>4.4.5 </a:t>
            </a:r>
            <a:r>
              <a:rPr kumimoji="1" lang="zh-CN" altLang="en-US" dirty="0">
                <a:hlinkClick r:id="" action="ppaction://noaction"/>
              </a:rPr>
              <a:t>磁带存储器</a:t>
            </a:r>
            <a:r>
              <a:rPr kumimoji="1" lang="zh-CN" altLang="en-US" dirty="0"/>
              <a:t>（略）</a:t>
            </a:r>
            <a:endParaRPr kumimoji="1" lang="zh-CN" altLang="en-US" dirty="0"/>
          </a:p>
          <a:p>
            <a:r>
              <a:rPr kumimoji="1" lang="en-US" altLang="zh-CN" dirty="0">
                <a:hlinkClick r:id="rId4" action="ppaction://hlinksldjump"/>
              </a:rPr>
              <a:t>4.4.6 </a:t>
            </a:r>
            <a:r>
              <a:rPr kumimoji="1" lang="zh-CN" altLang="en-US" dirty="0">
                <a:hlinkClick r:id="rId4" action="ppaction://hlinksldjump"/>
              </a:rPr>
              <a:t>循环冗余校验码</a:t>
            </a:r>
            <a:r>
              <a:rPr kumimoji="1" lang="en-US" altLang="zh-CN" dirty="0">
                <a:hlinkClick r:id="rId4" action="ppaction://hlinksldjump"/>
              </a:rPr>
              <a:t>(CRC)</a:t>
            </a:r>
            <a:endParaRPr kumimoji="1" lang="en-US" altLang="zh-CN" dirty="0"/>
          </a:p>
          <a:p>
            <a:r>
              <a:rPr kumimoji="1" lang="en-US" altLang="zh-CN" dirty="0">
                <a:hlinkClick r:id="" action="ppaction://noaction"/>
              </a:rPr>
              <a:t>4.4.7 </a:t>
            </a:r>
            <a:r>
              <a:rPr kumimoji="1" lang="zh-CN" altLang="en-US" dirty="0">
                <a:hlinkClick r:id="" action="ppaction://noaction"/>
              </a:rPr>
              <a:t>光盘存储器</a:t>
            </a:r>
            <a:r>
              <a:rPr kumimoji="1" lang="zh-CN" altLang="en-US" dirty="0"/>
              <a:t>（略）</a:t>
            </a:r>
            <a:endParaRPr kumimoji="1" lang="en-US" altLang="zh-CN" dirty="0"/>
          </a:p>
          <a:p>
            <a:r>
              <a:rPr kumimoji="1" lang="zh-CN" altLang="en-US" dirty="0">
                <a:hlinkClick r:id="rId5" action="ppaction://hlinksldjump"/>
              </a:rPr>
              <a:t>习题</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230313" y="622300"/>
            <a:ext cx="7696200" cy="762000"/>
          </a:xfrm>
        </p:spPr>
        <p:txBody>
          <a:bodyPr/>
          <a:lstStyle/>
          <a:p>
            <a:r>
              <a:rPr lang="en-US" altLang="zh-CN"/>
              <a:t>4.4.l </a:t>
            </a:r>
            <a:r>
              <a:rPr lang="zh-CN" altLang="en-US"/>
              <a:t>概述</a:t>
            </a:r>
            <a:endParaRPr lang="zh-CN" altLang="en-US"/>
          </a:p>
        </p:txBody>
      </p:sp>
      <p:sp>
        <p:nvSpPr>
          <p:cNvPr id="228355" name="Rectangle 3"/>
          <p:cNvSpPr>
            <a:spLocks noGrp="1" noChangeArrowheads="1"/>
          </p:cNvSpPr>
          <p:nvPr>
            <p:ph type="body" idx="1"/>
          </p:nvPr>
        </p:nvSpPr>
        <p:spPr>
          <a:xfrm>
            <a:off x="1736725" y="1647825"/>
            <a:ext cx="5541963" cy="4291013"/>
          </a:xfrm>
        </p:spPr>
        <p:txBody>
          <a:bodyPr/>
          <a:lstStyle/>
          <a:p>
            <a:r>
              <a:rPr lang="zh-CN" altLang="en-US">
                <a:hlinkClick r:id="rId1" action="ppaction://hlinksldjump"/>
              </a:rPr>
              <a:t>辅助存储器的特点</a:t>
            </a:r>
            <a:endParaRPr lang="zh-CN" altLang="en-US"/>
          </a:p>
          <a:p>
            <a:r>
              <a:rPr kumimoji="1" lang="zh-CN" altLang="en-US"/>
              <a:t>磁表面存储器的主要技术指标</a:t>
            </a:r>
            <a:endParaRPr kumimoji="1" lang="en-US" altLang="zh-CN"/>
          </a:p>
          <a:p>
            <a:pPr lvl="1"/>
            <a:r>
              <a:rPr kumimoji="1" lang="zh-CN" altLang="en-US">
                <a:hlinkClick r:id="rId2" action="ppaction://hlinksldjump"/>
              </a:rPr>
              <a:t>记录密度</a:t>
            </a:r>
            <a:endParaRPr kumimoji="1" lang="zh-CN" altLang="en-US"/>
          </a:p>
          <a:p>
            <a:pPr lvl="1"/>
            <a:r>
              <a:rPr kumimoji="1" lang="zh-CN" altLang="en-US">
                <a:hlinkClick r:id="rId3" action="ppaction://hlinksldjump"/>
              </a:rPr>
              <a:t>存储容量</a:t>
            </a:r>
            <a:endParaRPr kumimoji="1" lang="zh-CN" altLang="en-US"/>
          </a:p>
          <a:p>
            <a:pPr lvl="1"/>
            <a:r>
              <a:rPr kumimoji="1" lang="zh-CN" altLang="en-US">
                <a:hlinkClick r:id="rId4" action="ppaction://hlinksldjump"/>
              </a:rPr>
              <a:t>平均寻址时间</a:t>
            </a:r>
            <a:endParaRPr kumimoji="1" lang="zh-CN" altLang="en-US"/>
          </a:p>
          <a:p>
            <a:pPr lvl="1"/>
            <a:r>
              <a:rPr kumimoji="1" lang="zh-CN" altLang="en-US">
                <a:hlinkClick r:id="rId5" action="ppaction://hlinksldjump"/>
              </a:rPr>
              <a:t>数据传输率</a:t>
            </a:r>
            <a:endParaRPr kumimoji="1" lang="zh-CN" altLang="en-US"/>
          </a:p>
          <a:p>
            <a:pPr lvl="1"/>
            <a:r>
              <a:rPr lang="zh-CN" altLang="en-US">
                <a:hlinkClick r:id="rId6" action="ppaction://hlinksldjump"/>
              </a:rPr>
              <a:t>误码率</a:t>
            </a:r>
            <a:endParaRPr kumimoji="1"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222375" y="606425"/>
            <a:ext cx="7070725" cy="769938"/>
          </a:xfrm>
        </p:spPr>
        <p:txBody>
          <a:bodyPr/>
          <a:lstStyle/>
          <a:p>
            <a:r>
              <a:rPr lang="zh-CN" altLang="en-US" sz="4800"/>
              <a:t>辅助存储器的特点</a:t>
            </a:r>
            <a:endParaRPr lang="zh-CN" altLang="en-US"/>
          </a:p>
        </p:txBody>
      </p:sp>
      <p:sp>
        <p:nvSpPr>
          <p:cNvPr id="206851" name="Rectangle 3"/>
          <p:cNvSpPr>
            <a:spLocks noGrp="1" noChangeArrowheads="1"/>
          </p:cNvSpPr>
          <p:nvPr>
            <p:ph type="body" idx="1"/>
          </p:nvPr>
        </p:nvSpPr>
        <p:spPr>
          <a:xfrm>
            <a:off x="377825" y="1735138"/>
            <a:ext cx="8448675" cy="4098925"/>
          </a:xfrm>
          <a:solidFill>
            <a:schemeClr val="bg1"/>
          </a:solidFill>
          <a:ln>
            <a:solidFill>
              <a:srgbClr val="2709BB"/>
            </a:solidFill>
            <a:miter lim="800000"/>
          </a:ln>
        </p:spPr>
        <p:txBody>
          <a:bodyPr/>
          <a:lstStyle/>
          <a:p>
            <a:pPr>
              <a:lnSpc>
                <a:spcPct val="90000"/>
              </a:lnSpc>
            </a:pPr>
            <a:r>
              <a:rPr lang="zh-CN" altLang="en-US"/>
              <a:t>辅存容量大、速度慢、价格低、可脱机保存信息。</a:t>
            </a:r>
            <a:endParaRPr lang="zh-CN" altLang="en-US"/>
          </a:p>
          <a:p>
            <a:pPr>
              <a:lnSpc>
                <a:spcPct val="90000"/>
              </a:lnSpc>
            </a:pPr>
            <a:r>
              <a:rPr lang="zh-CN" altLang="en-US"/>
              <a:t>辅助存储器有硬磁盘、软磁盘、磁带、光盘等。前三种均属磁表面存储器。</a:t>
            </a:r>
            <a:endParaRPr lang="zh-CN" altLang="en-US"/>
          </a:p>
          <a:p>
            <a:pPr>
              <a:lnSpc>
                <a:spcPct val="90000"/>
              </a:lnSpc>
            </a:pPr>
            <a:r>
              <a:rPr lang="zh-CN" altLang="en-US"/>
              <a:t>磁表面存储器是在不同形状的载体上，涂有磁性材料层，工作时，靠载磁体高速运动，由磁头在磁层上进行读写操作，信息被记录在磁层上，这些信息的轨迹就是磁道。</a:t>
            </a:r>
            <a:endParaRPr lang="zh-CN" altLang="en-US"/>
          </a:p>
          <a:p>
            <a:pPr>
              <a:lnSpc>
                <a:spcPct val="90000"/>
              </a:lnSpc>
            </a:pPr>
            <a:r>
              <a:rPr lang="zh-CN" altLang="en-US"/>
              <a:t>磁盘的磁道是一个个同心圆，磁带的磁道是沿磁带长度方向的直线。</a:t>
            </a:r>
            <a:endParaRPr lang="zh-CN" altLang="en-US"/>
          </a:p>
        </p:txBody>
      </p:sp>
      <p:sp>
        <p:nvSpPr>
          <p:cNvPr id="229380"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1">
                                            <p:bg/>
                                          </p:spTgt>
                                        </p:tgtEl>
                                        <p:attrNameLst>
                                          <p:attrName>style.visibility</p:attrName>
                                        </p:attrNameLst>
                                      </p:cBhvr>
                                      <p:to>
                                        <p:strVal val="visible"/>
                                      </p:to>
                                    </p:set>
                                    <p:animEffect transition="in" filter="blinds(horizontal)">
                                      <p:cBhvr>
                                        <p:cTn id="7" dur="500"/>
                                        <p:tgtEl>
                                          <p:spTgt spid="20685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10" dur="500"/>
                                        <p:tgtEl>
                                          <p:spTgt spid="2068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5" dur="500"/>
                                        <p:tgtEl>
                                          <p:spTgt spid="20685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20" dur="500"/>
                                        <p:tgtEl>
                                          <p:spTgt spid="20685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Effect transition="in" filter="blinds(horizontal)">
                                      <p:cBhvr>
                                        <p:cTn id="25" dur="500"/>
                                        <p:tgtEl>
                                          <p:spTgt spid="206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nimBg="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222375" y="606425"/>
            <a:ext cx="7070725" cy="769938"/>
          </a:xfrm>
        </p:spPr>
        <p:txBody>
          <a:bodyPr/>
          <a:lstStyle/>
          <a:p>
            <a:r>
              <a:rPr kumimoji="1" lang="zh-CN" altLang="en-US" sz="4800"/>
              <a:t>记录密度</a:t>
            </a:r>
            <a:endParaRPr lang="zh-CN" altLang="en-US"/>
          </a:p>
        </p:txBody>
      </p:sp>
      <p:sp>
        <p:nvSpPr>
          <p:cNvPr id="208899" name="Rectangle 3"/>
          <p:cNvSpPr>
            <a:spLocks noGrp="1" noChangeArrowheads="1"/>
          </p:cNvSpPr>
          <p:nvPr>
            <p:ph type="body" idx="1"/>
          </p:nvPr>
        </p:nvSpPr>
        <p:spPr>
          <a:xfrm>
            <a:off x="723900" y="1855788"/>
            <a:ext cx="7908925" cy="3305175"/>
          </a:xfrm>
          <a:solidFill>
            <a:schemeClr val="bg1"/>
          </a:solidFill>
          <a:ln>
            <a:solidFill>
              <a:srgbClr val="2709BB"/>
            </a:solidFill>
            <a:miter lim="800000"/>
          </a:ln>
        </p:spPr>
        <p:txBody>
          <a:bodyPr/>
          <a:lstStyle/>
          <a:p>
            <a:r>
              <a:rPr kumimoji="1" lang="zh-CN" altLang="en-US"/>
              <a:t>指单位长度内所存储的二进制信息量。</a:t>
            </a:r>
            <a:endParaRPr kumimoji="1" lang="en-US" altLang="zh-CN"/>
          </a:p>
          <a:p>
            <a:r>
              <a:rPr kumimoji="1" lang="zh-CN" altLang="en-US"/>
              <a:t>磁盘存储器用道</a:t>
            </a:r>
            <a:r>
              <a:rPr lang="zh-CN" altLang="en-US"/>
              <a:t>密度和位密度表示</a:t>
            </a:r>
            <a:r>
              <a:rPr lang="en-US" altLang="zh-CN"/>
              <a:t>;</a:t>
            </a:r>
            <a:r>
              <a:rPr lang="zh-CN" altLang="en-US"/>
              <a:t>磁带存储器则用位密度表示。</a:t>
            </a:r>
            <a:endParaRPr lang="en-US" altLang="zh-CN"/>
          </a:p>
          <a:p>
            <a:r>
              <a:rPr lang="zh-CN" altLang="en-US"/>
              <a:t>磁盘沿半径方向单位长度的磁道数为道密度</a:t>
            </a:r>
            <a:r>
              <a:rPr lang="en-US" altLang="zh-CN"/>
              <a:t>D</a:t>
            </a:r>
            <a:r>
              <a:rPr lang="en-US" altLang="zh-CN" baseline="-30000"/>
              <a:t>t</a:t>
            </a:r>
            <a:r>
              <a:rPr lang="en-US" altLang="zh-CN"/>
              <a:t> ,</a:t>
            </a:r>
            <a:r>
              <a:rPr lang="zh-CN" altLang="en-US"/>
              <a:t>相邻磁道之间的距离，称为道距</a:t>
            </a:r>
            <a:r>
              <a:rPr lang="en-US" altLang="zh-CN"/>
              <a:t>P</a:t>
            </a:r>
            <a:r>
              <a:rPr lang="zh-CN" altLang="en-US"/>
              <a:t>。</a:t>
            </a:r>
            <a:br>
              <a:rPr lang="zh-CN" altLang="en-US"/>
            </a:br>
            <a:r>
              <a:rPr lang="zh-CN" altLang="en-US"/>
              <a:t>                         </a:t>
            </a:r>
            <a:r>
              <a:rPr lang="en-US" altLang="zh-CN"/>
              <a:t>D</a:t>
            </a:r>
            <a:r>
              <a:rPr lang="en-US" altLang="zh-CN" baseline="-30000"/>
              <a:t>t</a:t>
            </a:r>
            <a:r>
              <a:rPr lang="en-US" altLang="zh-CN"/>
              <a:t>=1/ P</a:t>
            </a:r>
            <a:endParaRPr lang="en-US" altLang="zh-CN"/>
          </a:p>
        </p:txBody>
      </p:sp>
      <p:sp>
        <p:nvSpPr>
          <p:cNvPr id="230404"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9">
                                            <p:bg/>
                                          </p:spTgt>
                                        </p:tgtEl>
                                        <p:attrNameLst>
                                          <p:attrName>style.visibility</p:attrName>
                                        </p:attrNameLst>
                                      </p:cBhvr>
                                      <p:to>
                                        <p:strVal val="visible"/>
                                      </p:to>
                                    </p:set>
                                    <p:animEffect transition="in" filter="blinds(horizontal)">
                                      <p:cBhvr>
                                        <p:cTn id="7" dur="500"/>
                                        <p:tgtEl>
                                          <p:spTgt spid="2088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10" dur="500"/>
                                        <p:tgtEl>
                                          <p:spTgt spid="2088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5" dur="500"/>
                                        <p:tgtEl>
                                          <p:spTgt spid="2088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20"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nimBg="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222375" y="606425"/>
            <a:ext cx="7070725" cy="769938"/>
          </a:xfrm>
        </p:spPr>
        <p:txBody>
          <a:bodyPr/>
          <a:lstStyle/>
          <a:p>
            <a:r>
              <a:rPr kumimoji="1" lang="zh-CN" altLang="en-US" sz="4800"/>
              <a:t>记录密度</a:t>
            </a:r>
            <a:endParaRPr lang="zh-CN" altLang="en-US"/>
          </a:p>
        </p:txBody>
      </p:sp>
      <p:sp>
        <p:nvSpPr>
          <p:cNvPr id="208899" name="Rectangle 3"/>
          <p:cNvSpPr>
            <a:spLocks noGrp="1" noChangeArrowheads="1"/>
          </p:cNvSpPr>
          <p:nvPr>
            <p:ph type="body" idx="1"/>
          </p:nvPr>
        </p:nvSpPr>
        <p:spPr>
          <a:xfrm>
            <a:off x="777875" y="1657350"/>
            <a:ext cx="7642225" cy="3919538"/>
          </a:xfrm>
          <a:solidFill>
            <a:schemeClr val="bg1"/>
          </a:solidFill>
          <a:ln>
            <a:solidFill>
              <a:srgbClr val="2709BB"/>
            </a:solidFill>
            <a:miter lim="800000"/>
          </a:ln>
        </p:spPr>
        <p:txBody>
          <a:bodyPr/>
          <a:lstStyle/>
          <a:p>
            <a:r>
              <a:rPr kumimoji="1" lang="zh-CN" altLang="en-US"/>
              <a:t>单位长度磁道能记录二进制信息的位数，称为位密度或线密度。磁带存储器主要用位密度来衡量。对于磁盘，位密度</a:t>
            </a:r>
            <a:r>
              <a:rPr kumimoji="1" lang="en-US" altLang="zh-CN"/>
              <a:t>D</a:t>
            </a:r>
            <a:r>
              <a:rPr kumimoji="1" lang="en-US" altLang="zh-CN" baseline="-30000"/>
              <a:t>b</a:t>
            </a:r>
            <a:r>
              <a:rPr kumimoji="1" lang="zh-CN" altLang="en-US"/>
              <a:t>可按下式计算：</a:t>
            </a:r>
            <a:endParaRPr kumimoji="1" lang="zh-CN" altLang="en-US"/>
          </a:p>
          <a:p>
            <a:pPr algn="just">
              <a:spcBef>
                <a:spcPct val="0"/>
              </a:spcBef>
              <a:buFontTx/>
              <a:buNone/>
            </a:pPr>
            <a:r>
              <a:rPr kumimoji="1" lang="zh-CN" altLang="en-US"/>
              <a:t>                </a:t>
            </a:r>
            <a:r>
              <a:rPr kumimoji="1" lang="en-US" altLang="zh-CN"/>
              <a:t>D</a:t>
            </a:r>
            <a:r>
              <a:rPr kumimoji="1" lang="en-US" altLang="zh-CN" baseline="-30000"/>
              <a:t>b</a:t>
            </a:r>
            <a:r>
              <a:rPr kumimoji="1" lang="en-US" altLang="zh-CN"/>
              <a:t>=f</a:t>
            </a:r>
            <a:r>
              <a:rPr kumimoji="1" lang="en-US" altLang="zh-CN" baseline="-30000"/>
              <a:t>t</a:t>
            </a:r>
            <a:r>
              <a:rPr kumimoji="1" lang="en-US" altLang="zh-CN"/>
              <a:t>/(π*d</a:t>
            </a:r>
            <a:r>
              <a:rPr kumimoji="1" lang="en-US" altLang="zh-CN" baseline="-30000"/>
              <a:t>min</a:t>
            </a:r>
            <a:r>
              <a:rPr kumimoji="1" lang="en-US" altLang="zh-CN"/>
              <a:t>)</a:t>
            </a:r>
            <a:endParaRPr kumimoji="1" lang="en-US" altLang="zh-CN"/>
          </a:p>
          <a:p>
            <a:pPr algn="just">
              <a:spcBef>
                <a:spcPct val="0"/>
              </a:spcBef>
              <a:buFontTx/>
              <a:buNone/>
            </a:pPr>
            <a:r>
              <a:rPr kumimoji="1" lang="en-US" altLang="zh-CN"/>
              <a:t>	f</a:t>
            </a:r>
            <a:r>
              <a:rPr kumimoji="1" lang="en-US" altLang="zh-CN" baseline="-30000"/>
              <a:t>t</a:t>
            </a:r>
            <a:r>
              <a:rPr kumimoji="1" lang="zh-CN" altLang="en-US"/>
              <a:t>为每道总位数，</a:t>
            </a:r>
            <a:r>
              <a:rPr kumimoji="1" lang="en-US" altLang="zh-CN"/>
              <a:t>d</a:t>
            </a:r>
            <a:r>
              <a:rPr kumimoji="1" lang="en-US" altLang="zh-CN" baseline="-30000"/>
              <a:t>min</a:t>
            </a:r>
            <a:r>
              <a:rPr kumimoji="1" lang="zh-CN" altLang="en-US"/>
              <a:t>为同心圆中最小直径，各磁道上所记录的信息量是相同的而位密度不同，一般的磁盘位密度是指最内圈磁道的位密度，即最大位密度。</a:t>
            </a:r>
            <a:endParaRPr kumimoji="1" lang="zh-CN" altLang="en-US"/>
          </a:p>
        </p:txBody>
      </p:sp>
      <p:sp>
        <p:nvSpPr>
          <p:cNvPr id="231428" name="矩形 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9">
                                            <p:bg/>
                                          </p:spTgt>
                                        </p:tgtEl>
                                        <p:attrNameLst>
                                          <p:attrName>style.visibility</p:attrName>
                                        </p:attrNameLst>
                                      </p:cBhvr>
                                      <p:to>
                                        <p:strVal val="visible"/>
                                      </p:to>
                                    </p:set>
                                    <p:animEffect transition="in" filter="blinds(horizontal)">
                                      <p:cBhvr>
                                        <p:cTn id="7" dur="500"/>
                                        <p:tgtEl>
                                          <p:spTgt spid="2088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10" dur="500"/>
                                        <p:tgtEl>
                                          <p:spTgt spid="2088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5" dur="500"/>
                                        <p:tgtEl>
                                          <p:spTgt spid="2088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20"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nimBg="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222375" y="606425"/>
            <a:ext cx="7070725" cy="769938"/>
          </a:xfrm>
        </p:spPr>
        <p:txBody>
          <a:bodyPr/>
          <a:lstStyle/>
          <a:p>
            <a:r>
              <a:rPr kumimoji="1" lang="zh-CN" altLang="en-US" sz="4800"/>
              <a:t>存储容量</a:t>
            </a:r>
            <a:endParaRPr lang="zh-CN" altLang="en-US"/>
          </a:p>
        </p:txBody>
      </p:sp>
      <p:sp>
        <p:nvSpPr>
          <p:cNvPr id="209923" name="Rectangle 3"/>
          <p:cNvSpPr>
            <a:spLocks noGrp="1" noChangeArrowheads="1"/>
          </p:cNvSpPr>
          <p:nvPr>
            <p:ph type="body" idx="1"/>
          </p:nvPr>
        </p:nvSpPr>
        <p:spPr>
          <a:xfrm>
            <a:off x="806450" y="1747838"/>
            <a:ext cx="7894638" cy="3865562"/>
          </a:xfrm>
          <a:solidFill>
            <a:schemeClr val="bg1"/>
          </a:solidFill>
          <a:ln>
            <a:solidFill>
              <a:srgbClr val="2709BB"/>
            </a:solidFill>
            <a:miter lim="800000"/>
          </a:ln>
        </p:spPr>
        <p:txBody>
          <a:bodyPr/>
          <a:lstStyle/>
          <a:p>
            <a:r>
              <a:rPr kumimoji="1" lang="zh-CN" altLang="en-US"/>
              <a:t>存储容量是指外存所能存储的二进制信息总数量，一般以位或字节为单位。</a:t>
            </a:r>
            <a:endParaRPr kumimoji="1" lang="en-US" altLang="zh-CN"/>
          </a:p>
          <a:p>
            <a:r>
              <a:rPr kumimoji="1" lang="zh-CN" altLang="en-US"/>
              <a:t>以磁盘存储器为例，存储容量可按下式计算：</a:t>
            </a:r>
            <a:endParaRPr kumimoji="1" lang="zh-CN" altLang="en-US"/>
          </a:p>
          <a:p>
            <a:pPr algn="just">
              <a:buFontTx/>
              <a:buNone/>
            </a:pPr>
            <a:r>
              <a:rPr kumimoji="1" lang="zh-CN" altLang="en-US"/>
              <a:t>                  </a:t>
            </a:r>
            <a:r>
              <a:rPr kumimoji="1" lang="en-US" altLang="zh-CN"/>
              <a:t>C</a:t>
            </a:r>
            <a:r>
              <a:rPr kumimoji="1" lang="zh-CN" altLang="en-US"/>
              <a:t>＝</a:t>
            </a:r>
            <a:r>
              <a:rPr kumimoji="1" lang="en-US" altLang="zh-CN"/>
              <a:t>n*k*s</a:t>
            </a:r>
            <a:endParaRPr lang="en-US" altLang="zh-CN"/>
          </a:p>
          <a:p>
            <a:pPr>
              <a:buFont typeface="Wingdings" panose="05000000000000000000" pitchFamily="2" charset="2"/>
              <a:buNone/>
            </a:pPr>
            <a:r>
              <a:rPr lang="en-US" altLang="zh-CN"/>
              <a:t>	</a:t>
            </a:r>
            <a:r>
              <a:rPr lang="zh-CN" altLang="en-US"/>
              <a:t>其中</a:t>
            </a:r>
            <a:r>
              <a:rPr lang="en-US" altLang="zh-CN"/>
              <a:t>C</a:t>
            </a:r>
            <a:r>
              <a:rPr lang="zh-CN" altLang="en-US"/>
              <a:t>为存储总容量，</a:t>
            </a:r>
            <a:r>
              <a:rPr lang="en-US" altLang="zh-CN"/>
              <a:t>n</a:t>
            </a:r>
            <a:r>
              <a:rPr lang="zh-CN" altLang="en-US"/>
              <a:t>为存放信息的盘面数，</a:t>
            </a:r>
            <a:r>
              <a:rPr lang="en-US" altLang="zh-CN"/>
              <a:t>k</a:t>
            </a:r>
            <a:r>
              <a:rPr lang="zh-CN" altLang="en-US"/>
              <a:t>为每个盘面的磁道数，</a:t>
            </a:r>
            <a:r>
              <a:rPr lang="en-US" altLang="zh-CN"/>
              <a:t>s</a:t>
            </a:r>
            <a:r>
              <a:rPr lang="zh-CN" altLang="en-US"/>
              <a:t>为每条磁道上记录的二进制代码数。</a:t>
            </a:r>
            <a:endParaRPr lang="zh-CN" altLang="en-US"/>
          </a:p>
        </p:txBody>
      </p:sp>
      <p:sp>
        <p:nvSpPr>
          <p:cNvPr id="232452"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3">
                                            <p:bg/>
                                          </p:spTgt>
                                        </p:tgtEl>
                                        <p:attrNameLst>
                                          <p:attrName>style.visibility</p:attrName>
                                        </p:attrNameLst>
                                      </p:cBhvr>
                                      <p:to>
                                        <p:strVal val="visible"/>
                                      </p:to>
                                    </p:set>
                                    <p:animEffect transition="in" filter="blinds(horizontal)">
                                      <p:cBhvr>
                                        <p:cTn id="7" dur="500"/>
                                        <p:tgtEl>
                                          <p:spTgt spid="2099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10" dur="500"/>
                                        <p:tgtEl>
                                          <p:spTgt spid="2099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15" dur="500"/>
                                        <p:tgtEl>
                                          <p:spTgt spid="2099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20" dur="500"/>
                                        <p:tgtEl>
                                          <p:spTgt spid="2099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25"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988" y="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 name="内容占位符 2"/>
          <p:cNvSpPr>
            <a:spLocks noGrp="1"/>
          </p:cNvSpPr>
          <p:nvPr>
            <p:ph idx="1"/>
          </p:nvPr>
        </p:nvSpPr>
        <p:spPr>
          <a:xfrm>
            <a:off x="395288" y="214313"/>
            <a:ext cx="8291512" cy="6313487"/>
          </a:xfrm>
        </p:spPr>
        <p:txBody>
          <a:bodyPr/>
          <a:lstStyle/>
          <a:p>
            <a:r>
              <a:rPr lang="zh-CN" altLang="en-US"/>
              <a:t>例：欲传递信息为</a:t>
            </a:r>
            <a:r>
              <a:rPr lang="zh-CN" altLang="en-US" i="1"/>
              <a:t>b</a:t>
            </a:r>
            <a:r>
              <a:rPr lang="zh-CN" altLang="en-US" baseline="-25000"/>
              <a:t>4</a:t>
            </a:r>
            <a:r>
              <a:rPr lang="zh-CN" altLang="en-US" i="1"/>
              <a:t>b</a:t>
            </a:r>
            <a:r>
              <a:rPr lang="zh-CN" altLang="en-US" baseline="-25000"/>
              <a:t>3</a:t>
            </a:r>
            <a:r>
              <a:rPr lang="zh-CN" altLang="en-US" i="1"/>
              <a:t>b</a:t>
            </a:r>
            <a:r>
              <a:rPr lang="zh-CN" altLang="en-US" baseline="-25000"/>
              <a:t>2</a:t>
            </a:r>
            <a:r>
              <a:rPr lang="zh-CN" altLang="en-US" i="1"/>
              <a:t>b</a:t>
            </a:r>
            <a:r>
              <a:rPr lang="zh-CN" altLang="en-US" baseline="-25000"/>
              <a:t>1</a:t>
            </a:r>
            <a:r>
              <a:rPr lang="en-US" altLang="zh-CN"/>
              <a:t>(</a:t>
            </a:r>
            <a:r>
              <a:rPr lang="zh-CN" altLang="en-US" i="1"/>
              <a:t>n</a:t>
            </a:r>
            <a:r>
              <a:rPr lang="zh-CN" altLang="en-US"/>
              <a:t>=4</a:t>
            </a:r>
            <a:r>
              <a:rPr lang="en-US" altLang="zh-CN"/>
              <a:t>)</a:t>
            </a:r>
            <a:r>
              <a:rPr lang="zh-CN" altLang="en-US"/>
              <a:t>，根据 2</a:t>
            </a:r>
            <a:r>
              <a:rPr lang="zh-CN" altLang="en-US" i="1" baseline="30000"/>
              <a:t>k</a:t>
            </a:r>
            <a:r>
              <a:rPr lang="zh-CN" altLang="en-US"/>
              <a:t>≥</a:t>
            </a:r>
            <a:r>
              <a:rPr lang="zh-CN" altLang="en-US" i="1"/>
              <a:t>n</a:t>
            </a:r>
            <a:r>
              <a:rPr lang="zh-CN" altLang="en-US"/>
              <a:t>+</a:t>
            </a:r>
            <a:r>
              <a:rPr lang="zh-CN" altLang="en-US" i="1"/>
              <a:t>K</a:t>
            </a:r>
            <a:r>
              <a:rPr lang="zh-CN" altLang="en-US"/>
              <a:t>+1，可求出配置汉明码，需要增添检测位</a:t>
            </a:r>
            <a:r>
              <a:rPr lang="zh-CN" altLang="en-US" i="1"/>
              <a:t>k</a:t>
            </a:r>
            <a:r>
              <a:rPr lang="zh-CN" altLang="en-US"/>
              <a:t>=3，且它们的位置安排应如下：</a:t>
            </a:r>
            <a:endParaRPr lang="en-US" altLang="zh-CN"/>
          </a:p>
          <a:p>
            <a:endParaRPr lang="en-US" altLang="zh-CN"/>
          </a:p>
          <a:p>
            <a:endParaRPr lang="en-US" altLang="zh-CN"/>
          </a:p>
          <a:p>
            <a:r>
              <a:rPr lang="zh-CN" altLang="zh-CN"/>
              <a:t>如果按照配偶原则来配置</a:t>
            </a:r>
            <a:r>
              <a:rPr lang="zh-CN" altLang="en-US"/>
              <a:t>汉</a:t>
            </a:r>
            <a:r>
              <a:rPr lang="zh-CN" altLang="zh-CN"/>
              <a:t>明码，则</a:t>
            </a:r>
            <a:r>
              <a:rPr lang="en-US" altLang="zh-CN"/>
              <a:t>:</a:t>
            </a:r>
            <a:endParaRPr lang="zh-CN" altLang="zh-CN"/>
          </a:p>
          <a:p>
            <a:r>
              <a:rPr lang="zh-CN" altLang="en-US" i="1"/>
              <a:t>C</a:t>
            </a:r>
            <a:r>
              <a:rPr lang="zh-CN" altLang="en-US" baseline="-25000"/>
              <a:t>1</a:t>
            </a:r>
            <a:r>
              <a:rPr lang="zh-CN" altLang="en-US"/>
              <a:t>使1</a:t>
            </a:r>
            <a:r>
              <a:rPr lang="en-US" altLang="zh-CN"/>
              <a:t>,</a:t>
            </a:r>
            <a:r>
              <a:rPr lang="zh-CN" altLang="en-US"/>
              <a:t>3</a:t>
            </a:r>
            <a:r>
              <a:rPr lang="en-US" altLang="zh-CN"/>
              <a:t>,</a:t>
            </a:r>
            <a:r>
              <a:rPr lang="zh-CN" altLang="en-US"/>
              <a:t>5</a:t>
            </a:r>
            <a:r>
              <a:rPr lang="en-US" altLang="zh-CN"/>
              <a:t>,</a:t>
            </a:r>
            <a:r>
              <a:rPr lang="zh-CN" altLang="en-US"/>
              <a:t>7位中1的个数为偶数，</a:t>
            </a:r>
            <a:r>
              <a:rPr lang="zh-CN" altLang="en-US" i="1"/>
              <a:t>C</a:t>
            </a:r>
            <a:r>
              <a:rPr lang="zh-CN" altLang="en-US" baseline="-25000"/>
              <a:t>1</a:t>
            </a:r>
            <a:r>
              <a:rPr lang="zh-CN" altLang="en-US"/>
              <a:t>=</a:t>
            </a:r>
            <a:r>
              <a:rPr lang="zh-CN" altLang="en-US" i="1"/>
              <a:t>b</a:t>
            </a:r>
            <a:r>
              <a:rPr lang="zh-CN" altLang="en-US" baseline="-25000"/>
              <a:t>4</a:t>
            </a:r>
            <a:r>
              <a:rPr lang="zh-CN" altLang="en-US">
                <a:sym typeface="Symbol" panose="05050102010706020507" pitchFamily="18" charset="2"/>
              </a:rPr>
              <a:t></a:t>
            </a:r>
            <a:r>
              <a:rPr lang="zh-CN" altLang="en-US" i="1"/>
              <a:t>b</a:t>
            </a:r>
            <a:r>
              <a:rPr lang="zh-CN" altLang="en-US" baseline="-25000"/>
              <a:t>3</a:t>
            </a:r>
            <a:r>
              <a:rPr lang="zh-CN" altLang="en-US">
                <a:sym typeface="Symbol" panose="05050102010706020507" pitchFamily="18" charset="2"/>
              </a:rPr>
              <a:t></a:t>
            </a:r>
            <a:r>
              <a:rPr lang="zh-CN" altLang="en-US" i="1"/>
              <a:t>b</a:t>
            </a:r>
            <a:r>
              <a:rPr lang="zh-CN" altLang="en-US" baseline="-25000"/>
              <a:t>1</a:t>
            </a:r>
            <a:endParaRPr lang="zh-CN" altLang="en-US"/>
          </a:p>
          <a:p>
            <a:r>
              <a:rPr lang="zh-CN" altLang="en-US" i="1"/>
              <a:t>C</a:t>
            </a:r>
            <a:r>
              <a:rPr lang="zh-CN" altLang="en-US" baseline="-25000"/>
              <a:t>2</a:t>
            </a:r>
            <a:r>
              <a:rPr lang="zh-CN" altLang="en-US"/>
              <a:t>使2</a:t>
            </a:r>
            <a:r>
              <a:rPr lang="en-US" altLang="zh-CN"/>
              <a:t>,</a:t>
            </a:r>
            <a:r>
              <a:rPr lang="zh-CN" altLang="en-US"/>
              <a:t>3</a:t>
            </a:r>
            <a:r>
              <a:rPr lang="en-US" altLang="zh-CN"/>
              <a:t>,</a:t>
            </a:r>
            <a:r>
              <a:rPr lang="zh-CN" altLang="en-US"/>
              <a:t>6</a:t>
            </a:r>
            <a:r>
              <a:rPr lang="en-US" altLang="zh-CN"/>
              <a:t>,</a:t>
            </a:r>
            <a:r>
              <a:rPr lang="zh-CN" altLang="en-US"/>
              <a:t>7位中1的个数为偶数，</a:t>
            </a:r>
            <a:r>
              <a:rPr lang="zh-CN" altLang="en-US" i="1"/>
              <a:t>C</a:t>
            </a:r>
            <a:r>
              <a:rPr lang="en-US" altLang="zh-CN" baseline="-25000"/>
              <a:t>2</a:t>
            </a:r>
            <a:r>
              <a:rPr lang="zh-CN" altLang="en-US"/>
              <a:t>=</a:t>
            </a:r>
            <a:r>
              <a:rPr lang="zh-CN" altLang="en-US" i="1"/>
              <a:t>b</a:t>
            </a:r>
            <a:r>
              <a:rPr lang="zh-CN" altLang="en-US" baseline="-25000"/>
              <a:t>4</a:t>
            </a:r>
            <a:r>
              <a:rPr lang="zh-CN" altLang="en-US">
                <a:sym typeface="Symbol" panose="05050102010706020507" pitchFamily="18" charset="2"/>
              </a:rPr>
              <a:t></a:t>
            </a:r>
            <a:r>
              <a:rPr lang="zh-CN" altLang="en-US" i="1"/>
              <a:t>b</a:t>
            </a:r>
            <a:r>
              <a:rPr lang="en-US" altLang="zh-CN" baseline="-25000"/>
              <a:t>2</a:t>
            </a:r>
            <a:r>
              <a:rPr lang="zh-CN" altLang="en-US">
                <a:sym typeface="Symbol" panose="05050102010706020507" pitchFamily="18" charset="2"/>
              </a:rPr>
              <a:t></a:t>
            </a:r>
            <a:r>
              <a:rPr lang="zh-CN" altLang="en-US" i="1"/>
              <a:t>b</a:t>
            </a:r>
            <a:r>
              <a:rPr lang="zh-CN" altLang="en-US" baseline="-25000"/>
              <a:t>1</a:t>
            </a:r>
            <a:endParaRPr lang="zh-CN" altLang="en-US"/>
          </a:p>
          <a:p>
            <a:r>
              <a:rPr lang="zh-CN" altLang="en-US" i="1"/>
              <a:t>C</a:t>
            </a:r>
            <a:r>
              <a:rPr lang="zh-CN" altLang="en-US" baseline="-25000"/>
              <a:t>4</a:t>
            </a:r>
            <a:r>
              <a:rPr lang="zh-CN" altLang="en-US"/>
              <a:t>使4</a:t>
            </a:r>
            <a:r>
              <a:rPr lang="en-US" altLang="zh-CN"/>
              <a:t>,</a:t>
            </a:r>
            <a:r>
              <a:rPr lang="zh-CN" altLang="en-US"/>
              <a:t>5</a:t>
            </a:r>
            <a:r>
              <a:rPr lang="en-US" altLang="zh-CN"/>
              <a:t>,</a:t>
            </a:r>
            <a:r>
              <a:rPr lang="zh-CN" altLang="en-US"/>
              <a:t>6</a:t>
            </a:r>
            <a:r>
              <a:rPr lang="en-US" altLang="zh-CN"/>
              <a:t>,</a:t>
            </a:r>
            <a:r>
              <a:rPr lang="zh-CN" altLang="en-US"/>
              <a:t>7位中1的个数为偶数，</a:t>
            </a:r>
            <a:r>
              <a:rPr lang="zh-CN" altLang="en-US" i="1"/>
              <a:t>C</a:t>
            </a:r>
            <a:r>
              <a:rPr lang="en-US" altLang="zh-CN" baseline="-25000"/>
              <a:t>4</a:t>
            </a:r>
            <a:r>
              <a:rPr lang="zh-CN" altLang="en-US"/>
              <a:t>=</a:t>
            </a:r>
            <a:r>
              <a:rPr lang="zh-CN" altLang="en-US" i="1"/>
              <a:t>b</a:t>
            </a:r>
            <a:r>
              <a:rPr lang="en-US" altLang="zh-CN" baseline="-25000"/>
              <a:t>3</a:t>
            </a:r>
            <a:r>
              <a:rPr lang="zh-CN" altLang="en-US">
                <a:sym typeface="Symbol" panose="05050102010706020507" pitchFamily="18" charset="2"/>
              </a:rPr>
              <a:t></a:t>
            </a:r>
            <a:r>
              <a:rPr lang="zh-CN" altLang="en-US" i="1"/>
              <a:t>b</a:t>
            </a:r>
            <a:r>
              <a:rPr lang="en-US" altLang="zh-CN" baseline="-25000"/>
              <a:t>2</a:t>
            </a:r>
            <a:r>
              <a:rPr lang="zh-CN" altLang="en-US">
                <a:sym typeface="Symbol" panose="05050102010706020507" pitchFamily="18" charset="2"/>
              </a:rPr>
              <a:t></a:t>
            </a:r>
            <a:r>
              <a:rPr lang="zh-CN" altLang="en-US" i="1"/>
              <a:t>b</a:t>
            </a:r>
            <a:r>
              <a:rPr lang="zh-CN" altLang="en-US" baseline="-25000"/>
              <a:t>1</a:t>
            </a:r>
            <a:endParaRPr lang="en-US" altLang="zh-CN" baseline="-25000"/>
          </a:p>
          <a:p>
            <a:r>
              <a:rPr lang="zh-CN" altLang="en-US"/>
              <a:t>若</a:t>
            </a:r>
            <a:r>
              <a:rPr lang="zh-CN" altLang="en-US" i="1"/>
              <a:t>b</a:t>
            </a:r>
            <a:r>
              <a:rPr lang="zh-CN" altLang="en-US" baseline="-25000"/>
              <a:t>4</a:t>
            </a:r>
            <a:r>
              <a:rPr lang="zh-CN" altLang="en-US" i="1"/>
              <a:t>b</a:t>
            </a:r>
            <a:r>
              <a:rPr lang="zh-CN" altLang="en-US" baseline="-25000"/>
              <a:t>3</a:t>
            </a:r>
            <a:r>
              <a:rPr lang="zh-CN" altLang="en-US" i="1"/>
              <a:t>b</a:t>
            </a:r>
            <a:r>
              <a:rPr lang="zh-CN" altLang="en-US" baseline="-25000"/>
              <a:t>2</a:t>
            </a:r>
            <a:r>
              <a:rPr lang="zh-CN" altLang="en-US" i="1"/>
              <a:t>b</a:t>
            </a:r>
            <a:r>
              <a:rPr lang="zh-CN" altLang="en-US" baseline="-25000"/>
              <a:t>1</a:t>
            </a:r>
            <a:r>
              <a:rPr lang="zh-CN" altLang="en-US"/>
              <a:t> = 0101，则</a:t>
            </a:r>
            <a:r>
              <a:rPr lang="zh-CN" altLang="en-US" i="1"/>
              <a:t>C</a:t>
            </a:r>
            <a:r>
              <a:rPr lang="zh-CN" altLang="en-US" baseline="-25000"/>
              <a:t>1</a:t>
            </a:r>
            <a:r>
              <a:rPr lang="zh-CN" altLang="en-US"/>
              <a:t>=</a:t>
            </a:r>
            <a:r>
              <a:rPr lang="en-US" altLang="zh-CN"/>
              <a:t>0</a:t>
            </a:r>
            <a:r>
              <a:rPr lang="zh-CN" altLang="en-US"/>
              <a:t>，</a:t>
            </a:r>
            <a:r>
              <a:rPr lang="zh-CN" altLang="en-US" i="1"/>
              <a:t> C</a:t>
            </a:r>
            <a:r>
              <a:rPr lang="en-US" altLang="zh-CN" baseline="-25000"/>
              <a:t>2</a:t>
            </a:r>
            <a:r>
              <a:rPr lang="zh-CN" altLang="en-US"/>
              <a:t>=</a:t>
            </a:r>
            <a:r>
              <a:rPr lang="en-US" altLang="zh-CN"/>
              <a:t>1</a:t>
            </a:r>
            <a:r>
              <a:rPr lang="zh-CN" altLang="en-US"/>
              <a:t>，</a:t>
            </a:r>
            <a:r>
              <a:rPr lang="zh-CN" altLang="en-US" i="1"/>
              <a:t> C</a:t>
            </a:r>
            <a:r>
              <a:rPr lang="en-US" altLang="zh-CN" baseline="-25000"/>
              <a:t>4</a:t>
            </a:r>
            <a:r>
              <a:rPr lang="zh-CN" altLang="en-US"/>
              <a:t>=</a:t>
            </a:r>
            <a:r>
              <a:rPr lang="en-US" altLang="zh-CN"/>
              <a:t>0</a:t>
            </a:r>
            <a:r>
              <a:rPr lang="zh-CN" altLang="en-US"/>
              <a:t>，0101的汉明码为：</a:t>
            </a:r>
            <a:r>
              <a:rPr lang="zh-CN" altLang="en-US" i="1">
                <a:solidFill>
                  <a:srgbClr val="FF3300"/>
                </a:solidFill>
              </a:rPr>
              <a:t>c</a:t>
            </a:r>
            <a:r>
              <a:rPr lang="zh-CN" altLang="en-US" baseline="-25000">
                <a:solidFill>
                  <a:srgbClr val="FF3300"/>
                </a:solidFill>
              </a:rPr>
              <a:t>1</a:t>
            </a:r>
            <a:r>
              <a:rPr lang="zh-CN" altLang="en-US" i="1">
                <a:solidFill>
                  <a:srgbClr val="FF3300"/>
                </a:solidFill>
              </a:rPr>
              <a:t>c</a:t>
            </a:r>
            <a:r>
              <a:rPr lang="zh-CN" altLang="en-US" baseline="-25000">
                <a:solidFill>
                  <a:srgbClr val="FF3300"/>
                </a:solidFill>
              </a:rPr>
              <a:t>2</a:t>
            </a:r>
            <a:r>
              <a:rPr lang="zh-CN" altLang="en-US" i="1"/>
              <a:t>b</a:t>
            </a:r>
            <a:r>
              <a:rPr lang="zh-CN" altLang="en-US" baseline="-25000"/>
              <a:t>4</a:t>
            </a:r>
            <a:r>
              <a:rPr lang="zh-CN" altLang="en-US" i="1">
                <a:solidFill>
                  <a:srgbClr val="FF3300"/>
                </a:solidFill>
              </a:rPr>
              <a:t>c</a:t>
            </a:r>
            <a:r>
              <a:rPr lang="zh-CN" altLang="en-US" baseline="-25000">
                <a:solidFill>
                  <a:srgbClr val="FF3300"/>
                </a:solidFill>
              </a:rPr>
              <a:t>4</a:t>
            </a:r>
            <a:r>
              <a:rPr lang="zh-CN" altLang="en-US" i="1"/>
              <a:t>b</a:t>
            </a:r>
            <a:r>
              <a:rPr lang="zh-CN" altLang="en-US" baseline="-25000"/>
              <a:t>3</a:t>
            </a:r>
            <a:r>
              <a:rPr lang="zh-CN" altLang="en-US" i="1"/>
              <a:t>b</a:t>
            </a:r>
            <a:r>
              <a:rPr lang="zh-CN" altLang="en-US" baseline="-25000"/>
              <a:t>2</a:t>
            </a:r>
            <a:r>
              <a:rPr lang="zh-CN" altLang="en-US" i="1"/>
              <a:t>b</a:t>
            </a:r>
            <a:r>
              <a:rPr lang="zh-CN" altLang="en-US" baseline="-25000"/>
              <a:t>1</a:t>
            </a:r>
            <a:r>
              <a:rPr lang="zh-CN" altLang="en-US"/>
              <a:t>，即</a:t>
            </a:r>
            <a:r>
              <a:rPr lang="zh-CN" altLang="en-US">
                <a:solidFill>
                  <a:srgbClr val="FF3300"/>
                </a:solidFill>
              </a:rPr>
              <a:t>01</a:t>
            </a:r>
            <a:r>
              <a:rPr lang="zh-CN" altLang="en-US"/>
              <a:t>0</a:t>
            </a:r>
            <a:r>
              <a:rPr lang="zh-CN" altLang="en-US">
                <a:solidFill>
                  <a:srgbClr val="FF3300"/>
                </a:solidFill>
              </a:rPr>
              <a:t>0</a:t>
            </a:r>
            <a:r>
              <a:rPr lang="zh-CN" altLang="en-US"/>
              <a:t>101</a:t>
            </a:r>
            <a:endParaRPr lang="zh-CN" altLang="en-US"/>
          </a:p>
        </p:txBody>
      </p:sp>
      <p:grpSp>
        <p:nvGrpSpPr>
          <p:cNvPr id="2" name="组合 3"/>
          <p:cNvGrpSpPr/>
          <p:nvPr/>
        </p:nvGrpSpPr>
        <p:grpSpPr bwMode="auto">
          <a:xfrm>
            <a:off x="768350" y="1727200"/>
            <a:ext cx="7678738" cy="1054100"/>
            <a:chOff x="768350" y="1544638"/>
            <a:chExt cx="7678738" cy="1054100"/>
          </a:xfrm>
        </p:grpSpPr>
        <p:sp>
          <p:nvSpPr>
            <p:cNvPr id="163847" name="Line 8"/>
            <p:cNvSpPr>
              <a:spLocks noChangeShapeType="1"/>
            </p:cNvSpPr>
            <p:nvPr/>
          </p:nvSpPr>
          <p:spPr bwMode="auto">
            <a:xfrm>
              <a:off x="768350" y="2084388"/>
              <a:ext cx="7678738"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48" name="Line 9"/>
            <p:cNvSpPr>
              <a:spLocks noChangeShapeType="1"/>
            </p:cNvSpPr>
            <p:nvPr/>
          </p:nvSpPr>
          <p:spPr bwMode="auto">
            <a:xfrm>
              <a:off x="2525713" y="1544638"/>
              <a:ext cx="0" cy="105410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49" name="Text Box 10"/>
            <p:cNvSpPr txBox="1">
              <a:spLocks noChangeArrowheads="1"/>
            </p:cNvSpPr>
            <p:nvPr/>
          </p:nvSpPr>
          <p:spPr bwMode="auto">
            <a:xfrm>
              <a:off x="2692400" y="1587500"/>
              <a:ext cx="54181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t>1          2          3          4          5          6          7</a:t>
              </a:r>
              <a:endParaRPr lang="zh-CN" altLang="en-US" sz="2000"/>
            </a:p>
          </p:txBody>
        </p:sp>
        <p:sp>
          <p:nvSpPr>
            <p:cNvPr id="163850" name="Text Box 11"/>
            <p:cNvSpPr txBox="1">
              <a:spLocks noChangeArrowheads="1"/>
            </p:cNvSpPr>
            <p:nvPr/>
          </p:nvSpPr>
          <p:spPr bwMode="auto">
            <a:xfrm>
              <a:off x="2701925" y="2116138"/>
              <a:ext cx="4683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solidFill>
                    <a:srgbClr val="FF3300"/>
                  </a:solidFill>
                </a:rPr>
                <a:t>C</a:t>
              </a:r>
              <a:r>
                <a:rPr lang="zh-CN" altLang="en-US" sz="2000" baseline="-25000">
                  <a:solidFill>
                    <a:srgbClr val="FF3300"/>
                  </a:solidFill>
                </a:rPr>
                <a:t>1</a:t>
              </a:r>
              <a:endParaRPr lang="zh-CN" altLang="en-US" sz="2000" baseline="-25000">
                <a:solidFill>
                  <a:srgbClr val="FF3300"/>
                </a:solidFill>
              </a:endParaRPr>
            </a:p>
          </p:txBody>
        </p:sp>
        <p:sp>
          <p:nvSpPr>
            <p:cNvPr id="163851" name="Text Box 12"/>
            <p:cNvSpPr txBox="1">
              <a:spLocks noChangeArrowheads="1"/>
            </p:cNvSpPr>
            <p:nvPr/>
          </p:nvSpPr>
          <p:spPr bwMode="auto">
            <a:xfrm>
              <a:off x="3533775" y="2116138"/>
              <a:ext cx="4683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solidFill>
                    <a:srgbClr val="FF3300"/>
                  </a:solidFill>
                </a:rPr>
                <a:t>C</a:t>
              </a:r>
              <a:r>
                <a:rPr lang="zh-CN" altLang="en-US" sz="2000" baseline="-25000">
                  <a:solidFill>
                    <a:srgbClr val="FF3300"/>
                  </a:solidFill>
                </a:rPr>
                <a:t>2</a:t>
              </a:r>
              <a:endParaRPr lang="zh-CN" altLang="en-US" sz="2000" baseline="-25000">
                <a:solidFill>
                  <a:srgbClr val="FF3300"/>
                </a:solidFill>
              </a:endParaRPr>
            </a:p>
          </p:txBody>
        </p:sp>
        <p:sp>
          <p:nvSpPr>
            <p:cNvPr id="163852" name="Text Box 13"/>
            <p:cNvSpPr txBox="1">
              <a:spLocks noChangeArrowheads="1"/>
            </p:cNvSpPr>
            <p:nvPr/>
          </p:nvSpPr>
          <p:spPr bwMode="auto">
            <a:xfrm>
              <a:off x="4365625" y="2116138"/>
              <a:ext cx="4397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t>b</a:t>
              </a:r>
              <a:r>
                <a:rPr lang="zh-CN" altLang="en-US" sz="2000" baseline="-25000"/>
                <a:t>4</a:t>
              </a:r>
              <a:endParaRPr lang="zh-CN" altLang="en-US" sz="2000" baseline="-25000"/>
            </a:p>
          </p:txBody>
        </p:sp>
        <p:sp>
          <p:nvSpPr>
            <p:cNvPr id="163853" name="Text Box 14"/>
            <p:cNvSpPr txBox="1">
              <a:spLocks noChangeArrowheads="1"/>
            </p:cNvSpPr>
            <p:nvPr/>
          </p:nvSpPr>
          <p:spPr bwMode="auto">
            <a:xfrm>
              <a:off x="5208588" y="2116138"/>
              <a:ext cx="4683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solidFill>
                    <a:srgbClr val="FF3300"/>
                  </a:solidFill>
                </a:rPr>
                <a:t>C</a:t>
              </a:r>
              <a:r>
                <a:rPr lang="zh-CN" altLang="en-US" sz="2000" baseline="-25000">
                  <a:solidFill>
                    <a:srgbClr val="FF3300"/>
                  </a:solidFill>
                </a:rPr>
                <a:t>4</a:t>
              </a:r>
              <a:endParaRPr lang="zh-CN" altLang="en-US" sz="2000" baseline="-25000">
                <a:solidFill>
                  <a:srgbClr val="FF3300"/>
                </a:solidFill>
              </a:endParaRPr>
            </a:p>
          </p:txBody>
        </p:sp>
        <p:sp>
          <p:nvSpPr>
            <p:cNvPr id="163854" name="Text Box 15"/>
            <p:cNvSpPr txBox="1">
              <a:spLocks noChangeArrowheads="1"/>
            </p:cNvSpPr>
            <p:nvPr/>
          </p:nvSpPr>
          <p:spPr bwMode="auto">
            <a:xfrm>
              <a:off x="6099175" y="2116138"/>
              <a:ext cx="4397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t>b</a:t>
              </a:r>
              <a:r>
                <a:rPr lang="zh-CN" altLang="en-US" sz="2000" baseline="-25000"/>
                <a:t>3</a:t>
              </a:r>
              <a:endParaRPr lang="zh-CN" altLang="en-US" sz="2000" baseline="-25000"/>
            </a:p>
          </p:txBody>
        </p:sp>
        <p:sp>
          <p:nvSpPr>
            <p:cNvPr id="163855" name="Text Box 16"/>
            <p:cNvSpPr txBox="1">
              <a:spLocks noChangeArrowheads="1"/>
            </p:cNvSpPr>
            <p:nvPr/>
          </p:nvSpPr>
          <p:spPr bwMode="auto">
            <a:xfrm>
              <a:off x="6916738" y="2116138"/>
              <a:ext cx="4397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t>b</a:t>
              </a:r>
              <a:r>
                <a:rPr lang="zh-CN" altLang="en-US" sz="2000" baseline="-25000"/>
                <a:t>2</a:t>
              </a:r>
              <a:endParaRPr lang="zh-CN" altLang="en-US" sz="2000" baseline="-25000"/>
            </a:p>
          </p:txBody>
        </p:sp>
        <p:sp>
          <p:nvSpPr>
            <p:cNvPr id="163856" name="Text Box 17"/>
            <p:cNvSpPr txBox="1">
              <a:spLocks noChangeArrowheads="1"/>
            </p:cNvSpPr>
            <p:nvPr/>
          </p:nvSpPr>
          <p:spPr bwMode="auto">
            <a:xfrm>
              <a:off x="7743825" y="2116138"/>
              <a:ext cx="4397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i="1"/>
                <a:t>b</a:t>
              </a:r>
              <a:r>
                <a:rPr lang="zh-CN" altLang="en-US" sz="2000" baseline="-25000"/>
                <a:t>1</a:t>
              </a:r>
              <a:endParaRPr lang="zh-CN" altLang="en-US" sz="2000" baseline="-25000"/>
            </a:p>
          </p:txBody>
        </p:sp>
        <p:sp>
          <p:nvSpPr>
            <p:cNvPr id="163857" name="Line 18"/>
            <p:cNvSpPr>
              <a:spLocks noChangeShapeType="1"/>
            </p:cNvSpPr>
            <p:nvPr/>
          </p:nvSpPr>
          <p:spPr bwMode="auto">
            <a:xfrm>
              <a:off x="332422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8" name="Line 19"/>
            <p:cNvSpPr>
              <a:spLocks noChangeShapeType="1"/>
            </p:cNvSpPr>
            <p:nvPr/>
          </p:nvSpPr>
          <p:spPr bwMode="auto">
            <a:xfrm>
              <a:off x="415607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9" name="Line 20"/>
            <p:cNvSpPr>
              <a:spLocks noChangeShapeType="1"/>
            </p:cNvSpPr>
            <p:nvPr/>
          </p:nvSpPr>
          <p:spPr bwMode="auto">
            <a:xfrm>
              <a:off x="498792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60" name="Line 21"/>
            <p:cNvSpPr>
              <a:spLocks noChangeShapeType="1"/>
            </p:cNvSpPr>
            <p:nvPr/>
          </p:nvSpPr>
          <p:spPr bwMode="auto">
            <a:xfrm>
              <a:off x="581977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61" name="Line 22"/>
            <p:cNvSpPr>
              <a:spLocks noChangeShapeType="1"/>
            </p:cNvSpPr>
            <p:nvPr/>
          </p:nvSpPr>
          <p:spPr bwMode="auto">
            <a:xfrm>
              <a:off x="669607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62" name="Line 23"/>
            <p:cNvSpPr>
              <a:spLocks noChangeShapeType="1"/>
            </p:cNvSpPr>
            <p:nvPr/>
          </p:nvSpPr>
          <p:spPr bwMode="auto">
            <a:xfrm>
              <a:off x="7527925" y="1644650"/>
              <a:ext cx="0" cy="841375"/>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63" name="Text Box 24"/>
            <p:cNvSpPr txBox="1">
              <a:spLocks noChangeArrowheads="1"/>
            </p:cNvSpPr>
            <p:nvPr/>
          </p:nvSpPr>
          <p:spPr bwMode="auto">
            <a:xfrm>
              <a:off x="941388" y="1617663"/>
              <a:ext cx="1470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000"/>
                <a:t>二进制序号</a:t>
              </a:r>
              <a:endParaRPr lang="zh-CN" altLang="zh-CN" sz="2000"/>
            </a:p>
          </p:txBody>
        </p:sp>
        <p:sp>
          <p:nvSpPr>
            <p:cNvPr id="163864" name="Text Box 25"/>
            <p:cNvSpPr txBox="1">
              <a:spLocks noChangeArrowheads="1"/>
            </p:cNvSpPr>
            <p:nvPr/>
          </p:nvSpPr>
          <p:spPr bwMode="auto">
            <a:xfrm>
              <a:off x="1308100" y="2124075"/>
              <a:ext cx="7032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000"/>
                <a:t>名称</a:t>
              </a:r>
              <a:endParaRPr lang="zh-CN" altLang="zh-CN" sz="2000"/>
            </a:p>
          </p:txBody>
        </p:sp>
      </p:grpSp>
      <p:sp>
        <p:nvSpPr>
          <p:cNvPr id="163846"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222375" y="606425"/>
            <a:ext cx="7070725" cy="769938"/>
          </a:xfrm>
        </p:spPr>
        <p:txBody>
          <a:bodyPr/>
          <a:lstStyle/>
          <a:p>
            <a:r>
              <a:rPr kumimoji="1" lang="zh-CN" altLang="en-US" sz="4800"/>
              <a:t>存储容量</a:t>
            </a:r>
            <a:endParaRPr lang="zh-CN" altLang="en-US"/>
          </a:p>
        </p:txBody>
      </p:sp>
      <p:sp>
        <p:nvSpPr>
          <p:cNvPr id="209923" name="Rectangle 3"/>
          <p:cNvSpPr>
            <a:spLocks noGrp="1" noChangeArrowheads="1"/>
          </p:cNvSpPr>
          <p:nvPr>
            <p:ph type="body" idx="1"/>
          </p:nvPr>
        </p:nvSpPr>
        <p:spPr>
          <a:xfrm>
            <a:off x="777875" y="1819275"/>
            <a:ext cx="7678738" cy="3259138"/>
          </a:xfrm>
          <a:solidFill>
            <a:schemeClr val="bg1"/>
          </a:solidFill>
          <a:ln>
            <a:solidFill>
              <a:srgbClr val="2709BB"/>
            </a:solidFill>
            <a:miter lim="800000"/>
          </a:ln>
        </p:spPr>
        <p:txBody>
          <a:bodyPr/>
          <a:lstStyle/>
          <a:p>
            <a:r>
              <a:rPr lang="zh-CN" altLang="en-US"/>
              <a:t>磁盘有格式化容量和非格式化容量两个指标。</a:t>
            </a:r>
            <a:endParaRPr lang="en-US" altLang="zh-CN"/>
          </a:p>
          <a:p>
            <a:r>
              <a:rPr lang="zh-CN" altLang="en-US"/>
              <a:t>非格式化容量是磁表面可以利用的磁化单元总数。</a:t>
            </a:r>
            <a:endParaRPr lang="en-US" altLang="zh-CN"/>
          </a:p>
          <a:p>
            <a:r>
              <a:rPr lang="zh-CN" altLang="en-US"/>
              <a:t>格式化容量是指按某种特定的记录格式所能存储信息的总量，即用户可以使用的容量，它一般为非格式化容量的</a:t>
            </a:r>
            <a:r>
              <a:rPr lang="en-US" altLang="zh-CN"/>
              <a:t>60</a:t>
            </a:r>
            <a:r>
              <a:rPr lang="zh-CN" altLang="en-US"/>
              <a:t>％～</a:t>
            </a:r>
            <a:r>
              <a:rPr lang="en-US" altLang="zh-CN"/>
              <a:t>70</a:t>
            </a:r>
            <a:r>
              <a:rPr lang="zh-CN" altLang="en-US"/>
              <a:t>％。</a:t>
            </a:r>
            <a:endParaRPr lang="zh-CN" altLang="en-US"/>
          </a:p>
        </p:txBody>
      </p:sp>
      <p:sp>
        <p:nvSpPr>
          <p:cNvPr id="233476" name="矩形 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3">
                                            <p:bg/>
                                          </p:spTgt>
                                        </p:tgtEl>
                                        <p:attrNameLst>
                                          <p:attrName>style.visibility</p:attrName>
                                        </p:attrNameLst>
                                      </p:cBhvr>
                                      <p:to>
                                        <p:strVal val="visible"/>
                                      </p:to>
                                    </p:set>
                                    <p:animEffect transition="in" filter="blinds(horizontal)">
                                      <p:cBhvr>
                                        <p:cTn id="7" dur="500"/>
                                        <p:tgtEl>
                                          <p:spTgt spid="2099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10" dur="500"/>
                                        <p:tgtEl>
                                          <p:spTgt spid="2099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15" dur="500"/>
                                        <p:tgtEl>
                                          <p:spTgt spid="2099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20" dur="500"/>
                                        <p:tgtEl>
                                          <p:spTgt spid="209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222375" y="606425"/>
            <a:ext cx="7070725" cy="769938"/>
          </a:xfrm>
        </p:spPr>
        <p:txBody>
          <a:bodyPr/>
          <a:lstStyle/>
          <a:p>
            <a:r>
              <a:rPr kumimoji="1" lang="zh-CN" altLang="en-US" sz="4800"/>
              <a:t>平均寻址时间</a:t>
            </a:r>
            <a:endParaRPr lang="zh-CN" altLang="en-US"/>
          </a:p>
        </p:txBody>
      </p:sp>
      <p:sp>
        <p:nvSpPr>
          <p:cNvPr id="210947" name="Rectangle 3"/>
          <p:cNvSpPr>
            <a:spLocks noGrp="1" noChangeArrowheads="1"/>
          </p:cNvSpPr>
          <p:nvPr>
            <p:ph type="body" idx="1"/>
          </p:nvPr>
        </p:nvSpPr>
        <p:spPr>
          <a:xfrm>
            <a:off x="625475" y="2019300"/>
            <a:ext cx="8047038" cy="2960688"/>
          </a:xfrm>
          <a:solidFill>
            <a:schemeClr val="bg1"/>
          </a:solidFill>
          <a:ln>
            <a:solidFill>
              <a:srgbClr val="2709BB"/>
            </a:solidFill>
            <a:miter lim="800000"/>
          </a:ln>
        </p:spPr>
        <p:txBody>
          <a:bodyPr/>
          <a:lstStyle/>
          <a:p>
            <a:r>
              <a:rPr kumimoji="1" lang="zh-CN" altLang="en-US"/>
              <a:t>由存取方式分类可知，磁盘采取直接存取方式，寻址时间分为两个部分：</a:t>
            </a:r>
            <a:endParaRPr kumimoji="1" lang="en-US" altLang="zh-CN"/>
          </a:p>
          <a:p>
            <a:r>
              <a:rPr kumimoji="1" lang="zh-CN" altLang="en-US"/>
              <a:t>其一是磁头寻找目标磁道的找道时间</a:t>
            </a:r>
            <a:r>
              <a:rPr kumimoji="1" lang="en-US" altLang="zh-CN"/>
              <a:t>t</a:t>
            </a:r>
            <a:r>
              <a:rPr kumimoji="1" lang="en-US" altLang="zh-CN" baseline="-30000"/>
              <a:t>s</a:t>
            </a:r>
            <a:endParaRPr kumimoji="1" lang="en-US" altLang="zh-CN"/>
          </a:p>
          <a:p>
            <a:r>
              <a:rPr kumimoji="1" lang="zh-CN" altLang="en-US"/>
              <a:t>其二是找到磁道后，磁头等待欲读写的磁道区段旋转到磁头下方所需要的等待时间</a:t>
            </a:r>
            <a:r>
              <a:rPr kumimoji="1" lang="en-US" altLang="zh-CN"/>
              <a:t>t</a:t>
            </a:r>
            <a:r>
              <a:rPr kumimoji="1" lang="en-US" altLang="zh-CN" baseline="-30000"/>
              <a:t>w</a:t>
            </a:r>
            <a:endParaRPr kumimoji="1" lang="en-US" altLang="zh-CN"/>
          </a:p>
        </p:txBody>
      </p:sp>
      <p:sp>
        <p:nvSpPr>
          <p:cNvPr id="234500"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7">
                                            <p:bg/>
                                          </p:spTgt>
                                        </p:tgtEl>
                                        <p:attrNameLst>
                                          <p:attrName>style.visibility</p:attrName>
                                        </p:attrNameLst>
                                      </p:cBhvr>
                                      <p:to>
                                        <p:strVal val="visible"/>
                                      </p:to>
                                    </p:set>
                                    <p:animEffect transition="in" filter="blinds(horizontal)">
                                      <p:cBhvr>
                                        <p:cTn id="7" dur="500"/>
                                        <p:tgtEl>
                                          <p:spTgt spid="21094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10" dur="500"/>
                                        <p:tgtEl>
                                          <p:spTgt spid="2109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5" dur="500"/>
                                        <p:tgtEl>
                                          <p:spTgt spid="2109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20"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222375" y="606425"/>
            <a:ext cx="7070725" cy="769938"/>
          </a:xfrm>
        </p:spPr>
        <p:txBody>
          <a:bodyPr/>
          <a:lstStyle/>
          <a:p>
            <a:r>
              <a:rPr kumimoji="1" lang="zh-CN" altLang="en-US" sz="4800"/>
              <a:t>平均寻址时间</a:t>
            </a:r>
            <a:endParaRPr lang="zh-CN" altLang="en-US"/>
          </a:p>
        </p:txBody>
      </p:sp>
      <p:sp>
        <p:nvSpPr>
          <p:cNvPr id="210947" name="Rectangle 3"/>
          <p:cNvSpPr>
            <a:spLocks noGrp="1" noChangeArrowheads="1"/>
          </p:cNvSpPr>
          <p:nvPr>
            <p:ph type="body" idx="1"/>
          </p:nvPr>
        </p:nvSpPr>
        <p:spPr>
          <a:xfrm>
            <a:off x="652463" y="1657350"/>
            <a:ext cx="8048625" cy="4381500"/>
          </a:xfrm>
          <a:solidFill>
            <a:schemeClr val="bg1"/>
          </a:solidFill>
          <a:ln>
            <a:solidFill>
              <a:srgbClr val="2709BB"/>
            </a:solidFill>
            <a:miter lim="800000"/>
          </a:ln>
        </p:spPr>
        <p:txBody>
          <a:bodyPr/>
          <a:lstStyle/>
          <a:p>
            <a:r>
              <a:rPr kumimoji="1" lang="zh-CN" altLang="en-US"/>
              <a:t>由于从最外圈磁道找到最里圈磁道和寻找相邻磁道所需时间是不等的，而且磁头等待不同区段所花的时间也不等，因此，取其平均值，称作平均寻址时间</a:t>
            </a:r>
            <a:r>
              <a:rPr kumimoji="1" lang="en-US" altLang="zh-CN"/>
              <a:t>T</a:t>
            </a:r>
            <a:r>
              <a:rPr kumimoji="1" lang="en-US" altLang="zh-CN" baseline="-30000"/>
              <a:t>a</a:t>
            </a:r>
            <a:r>
              <a:rPr kumimoji="1" lang="zh-CN" altLang="en-US"/>
              <a:t>，它是平均找道时间</a:t>
            </a:r>
            <a:r>
              <a:rPr kumimoji="1" lang="en-US" altLang="zh-CN"/>
              <a:t>t</a:t>
            </a:r>
            <a:r>
              <a:rPr kumimoji="1" lang="en-US" altLang="zh-CN" baseline="-30000"/>
              <a:t>sa</a:t>
            </a:r>
            <a:r>
              <a:rPr kumimoji="1" lang="zh-CN" altLang="en-US"/>
              <a:t>和平均等待时间</a:t>
            </a:r>
            <a:r>
              <a:rPr kumimoji="1" lang="en-US" altLang="zh-CN"/>
              <a:t>t</a:t>
            </a:r>
            <a:r>
              <a:rPr kumimoji="1" lang="en-US" altLang="zh-CN" baseline="-30000"/>
              <a:t>wa</a:t>
            </a:r>
            <a:r>
              <a:rPr kumimoji="1" lang="zh-CN" altLang="en-US"/>
              <a:t>之和：	</a:t>
            </a:r>
            <a:r>
              <a:rPr kumimoji="1" lang="en-US" altLang="zh-CN"/>
              <a:t>T</a:t>
            </a:r>
            <a:r>
              <a:rPr kumimoji="1" lang="en-US" altLang="zh-CN" baseline="-30000"/>
              <a:t>a</a:t>
            </a:r>
            <a:r>
              <a:rPr kumimoji="1" lang="en-US" altLang="zh-CN"/>
              <a:t> =t</a:t>
            </a:r>
            <a:r>
              <a:rPr kumimoji="1" lang="en-US" altLang="zh-CN" baseline="-30000"/>
              <a:t>sa</a:t>
            </a:r>
            <a:r>
              <a:rPr kumimoji="1" lang="en-US" altLang="zh-CN"/>
              <a:t>+ t</a:t>
            </a:r>
            <a:r>
              <a:rPr kumimoji="1" lang="en-US" altLang="zh-CN" baseline="-30000"/>
              <a:t>wa</a:t>
            </a:r>
            <a:endParaRPr kumimoji="1" lang="en-US" altLang="zh-CN"/>
          </a:p>
          <a:p>
            <a:endParaRPr kumimoji="1" lang="zh-CN" altLang="en-US"/>
          </a:p>
        </p:txBody>
      </p:sp>
      <p:sp>
        <p:nvSpPr>
          <p:cNvPr id="235524" name="矩形 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7">
                                            <p:bg/>
                                          </p:spTgt>
                                        </p:tgtEl>
                                        <p:attrNameLst>
                                          <p:attrName>style.visibility</p:attrName>
                                        </p:attrNameLst>
                                      </p:cBhvr>
                                      <p:to>
                                        <p:strVal val="visible"/>
                                      </p:to>
                                    </p:set>
                                    <p:animEffect transition="in" filter="blinds(horizontal)">
                                      <p:cBhvr>
                                        <p:cTn id="7" dur="500"/>
                                        <p:tgtEl>
                                          <p:spTgt spid="21094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10" dur="500"/>
                                        <p:tgtEl>
                                          <p:spTgt spid="210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135063" y="609600"/>
            <a:ext cx="7366000" cy="762000"/>
          </a:xfrm>
        </p:spPr>
        <p:txBody>
          <a:bodyPr/>
          <a:lstStyle/>
          <a:p>
            <a:r>
              <a:rPr kumimoji="1" lang="zh-CN" altLang="en-US" sz="4800"/>
              <a:t>数据传输率</a:t>
            </a:r>
            <a:endParaRPr lang="zh-CN" altLang="en-US"/>
          </a:p>
        </p:txBody>
      </p:sp>
      <p:sp>
        <p:nvSpPr>
          <p:cNvPr id="211971" name="Rectangle 3"/>
          <p:cNvSpPr>
            <a:spLocks noGrp="1" noChangeArrowheads="1"/>
          </p:cNvSpPr>
          <p:nvPr>
            <p:ph type="body" idx="1"/>
          </p:nvPr>
        </p:nvSpPr>
        <p:spPr>
          <a:xfrm>
            <a:off x="696913" y="1752600"/>
            <a:ext cx="7989887" cy="3570288"/>
          </a:xfrm>
          <a:solidFill>
            <a:schemeClr val="bg1"/>
          </a:solidFill>
          <a:ln>
            <a:solidFill>
              <a:srgbClr val="2709BB"/>
            </a:solidFill>
            <a:miter lim="800000"/>
          </a:ln>
        </p:spPr>
        <p:txBody>
          <a:bodyPr/>
          <a:lstStyle/>
          <a:p>
            <a:r>
              <a:rPr kumimoji="1" lang="zh-CN" altLang="en-US"/>
              <a:t>数据传输率</a:t>
            </a:r>
            <a:r>
              <a:rPr kumimoji="1" lang="en-US" altLang="zh-CN"/>
              <a:t>Dr</a:t>
            </a:r>
            <a:r>
              <a:rPr kumimoji="1" lang="zh-CN" altLang="en-US"/>
              <a:t>是指单位时间内磁表面存储器向主机传送数据的位数或字节数，它与记录密度</a:t>
            </a:r>
            <a:r>
              <a:rPr kumimoji="1" lang="en-US" altLang="zh-CN"/>
              <a:t>D</a:t>
            </a:r>
            <a:r>
              <a:rPr kumimoji="1" lang="zh-CN" altLang="en-US"/>
              <a:t>和记录介质的运动速度</a:t>
            </a:r>
            <a:r>
              <a:rPr kumimoji="1" lang="en-US" altLang="zh-CN"/>
              <a:t>V</a:t>
            </a:r>
            <a:r>
              <a:rPr kumimoji="1" lang="zh-CN" altLang="en-US"/>
              <a:t>有关：</a:t>
            </a:r>
            <a:endParaRPr kumimoji="1" lang="zh-CN" altLang="en-US"/>
          </a:p>
          <a:p>
            <a:pPr algn="just">
              <a:spcBef>
                <a:spcPct val="0"/>
              </a:spcBef>
              <a:buFontTx/>
              <a:buNone/>
            </a:pPr>
            <a:r>
              <a:rPr kumimoji="1" lang="zh-CN" altLang="en-US"/>
              <a:t>       </a:t>
            </a:r>
            <a:r>
              <a:rPr kumimoji="1" lang="en-US" altLang="zh-CN"/>
              <a:t>Dr</a:t>
            </a:r>
            <a:r>
              <a:rPr kumimoji="1" lang="zh-CN" altLang="en-US"/>
              <a:t>＝</a:t>
            </a:r>
            <a:r>
              <a:rPr kumimoji="1" lang="en-US" altLang="zh-CN"/>
              <a:t>D* V</a:t>
            </a:r>
            <a:endParaRPr lang="en-US" altLang="zh-CN"/>
          </a:p>
          <a:p>
            <a:r>
              <a:rPr kumimoji="1" lang="zh-CN" altLang="en-US"/>
              <a:t>此外，辅存和主机的接口逻辑应有足够快的传送速度，用来完成接收／发送信息，以保证主机与辅存之间的传送正确无误。</a:t>
            </a:r>
            <a:endParaRPr lang="zh-CN" altLang="en-US"/>
          </a:p>
        </p:txBody>
      </p:sp>
      <p:sp>
        <p:nvSpPr>
          <p:cNvPr id="236548"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71">
                                            <p:bg/>
                                          </p:spTgt>
                                        </p:tgtEl>
                                        <p:attrNameLst>
                                          <p:attrName>style.visibility</p:attrName>
                                        </p:attrNameLst>
                                      </p:cBhvr>
                                      <p:to>
                                        <p:strVal val="visible"/>
                                      </p:to>
                                    </p:set>
                                    <p:animEffect transition="in" filter="blinds(horizontal)">
                                      <p:cBhvr>
                                        <p:cTn id="7" dur="500"/>
                                        <p:tgtEl>
                                          <p:spTgt spid="21197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10" dur="500"/>
                                        <p:tgtEl>
                                          <p:spTgt spid="2119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5" dur="500"/>
                                        <p:tgtEl>
                                          <p:spTgt spid="2119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20" dur="500"/>
                                        <p:tgtEl>
                                          <p:spTgt spid="211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135063" y="661988"/>
            <a:ext cx="7696200" cy="762000"/>
          </a:xfrm>
        </p:spPr>
        <p:txBody>
          <a:bodyPr/>
          <a:lstStyle/>
          <a:p>
            <a:r>
              <a:rPr lang="zh-CN" altLang="en-US"/>
              <a:t>误码率</a:t>
            </a:r>
            <a:endParaRPr lang="zh-CN" altLang="en-US"/>
          </a:p>
        </p:txBody>
      </p:sp>
      <p:sp>
        <p:nvSpPr>
          <p:cNvPr id="212995" name="Rectangle 3"/>
          <p:cNvSpPr>
            <a:spLocks noGrp="1" noChangeArrowheads="1"/>
          </p:cNvSpPr>
          <p:nvPr>
            <p:ph type="body" idx="1"/>
          </p:nvPr>
        </p:nvSpPr>
        <p:spPr>
          <a:xfrm>
            <a:off x="873125" y="2097088"/>
            <a:ext cx="7696200" cy="2574925"/>
          </a:xfrm>
          <a:solidFill>
            <a:schemeClr val="bg1"/>
          </a:solidFill>
          <a:ln>
            <a:solidFill>
              <a:srgbClr val="2709BB"/>
            </a:solidFill>
            <a:miter lim="800000"/>
          </a:ln>
        </p:spPr>
        <p:txBody>
          <a:bodyPr/>
          <a:lstStyle/>
          <a:p>
            <a:r>
              <a:rPr lang="zh-CN" altLang="en-US" sz="3200"/>
              <a:t>误码率是衡量磁表面存储器出错概率的参数，它等于从辅存读出时，出错信息位数和读出的总信息位数之比。</a:t>
            </a:r>
            <a:endParaRPr lang="en-US" altLang="zh-CN" sz="3200"/>
          </a:p>
          <a:p>
            <a:r>
              <a:rPr lang="zh-CN" altLang="en-US" sz="3200"/>
              <a:t>为了减少出错率，磁表面存储器通常采用循环冗余码来发现并纠正错误。</a:t>
            </a:r>
            <a:endParaRPr lang="zh-CN" altLang="en-US" sz="3200"/>
          </a:p>
        </p:txBody>
      </p:sp>
      <p:sp>
        <p:nvSpPr>
          <p:cNvPr id="237572"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4.4.1</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5">
                                            <p:bg/>
                                          </p:spTgt>
                                        </p:tgtEl>
                                        <p:attrNameLst>
                                          <p:attrName>style.visibility</p:attrName>
                                        </p:attrNameLst>
                                      </p:cBhvr>
                                      <p:to>
                                        <p:strVal val="visible"/>
                                      </p:to>
                                    </p:set>
                                    <p:animEffect transition="in" filter="blinds(horizontal)">
                                      <p:cBhvr>
                                        <p:cTn id="7" dur="500"/>
                                        <p:tgtEl>
                                          <p:spTgt spid="21299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10" dur="500"/>
                                        <p:tgtEl>
                                          <p:spTgt spid="2129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5" dur="500"/>
                                        <p:tgtEl>
                                          <p:spTgt spid="212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1225550" y="671513"/>
            <a:ext cx="7696200" cy="762000"/>
          </a:xfrm>
        </p:spPr>
        <p:txBody>
          <a:bodyPr/>
          <a:lstStyle/>
          <a:p>
            <a:r>
              <a:rPr lang="en-US" altLang="zh-CN"/>
              <a:t>4.4.2 </a:t>
            </a:r>
            <a:r>
              <a:rPr lang="zh-CN" altLang="en-US"/>
              <a:t>磁记录原理和记录方式</a:t>
            </a:r>
            <a:endParaRPr lang="zh-CN" altLang="en-US"/>
          </a:p>
        </p:txBody>
      </p:sp>
      <p:sp>
        <p:nvSpPr>
          <p:cNvPr id="238595" name="Rectangle 3"/>
          <p:cNvSpPr>
            <a:spLocks noGrp="1" noChangeArrowheads="1"/>
          </p:cNvSpPr>
          <p:nvPr>
            <p:ph type="body" idx="1"/>
          </p:nvPr>
        </p:nvSpPr>
        <p:spPr>
          <a:xfrm>
            <a:off x="2057400" y="2667000"/>
            <a:ext cx="5257800" cy="1981200"/>
          </a:xfrm>
        </p:spPr>
        <p:txBody>
          <a:bodyPr/>
          <a:lstStyle/>
          <a:p>
            <a:r>
              <a:rPr lang="zh-CN" altLang="en-US">
                <a:hlinkClick r:id="rId1" action="ppaction://hlinksldjump"/>
              </a:rPr>
              <a:t>磁记录原理</a:t>
            </a:r>
            <a:endParaRPr lang="zh-CN" altLang="en-US"/>
          </a:p>
          <a:p>
            <a:r>
              <a:rPr lang="zh-CN" altLang="en-US">
                <a:hlinkClick r:id="rId2" action="ppaction://hlinksldjump"/>
              </a:rPr>
              <a:t>磁表面存储器的记录方式</a:t>
            </a:r>
            <a:endParaRPr lang="zh-CN" altLang="en-US"/>
          </a:p>
          <a:p>
            <a:r>
              <a:rPr lang="zh-CN" altLang="en-US">
                <a:hlinkClick r:id="rId3" action="ppaction://hlinksldjump"/>
              </a:rPr>
              <a:t>评价记录方式的主要指标</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162050" y="568325"/>
            <a:ext cx="7696200" cy="762000"/>
          </a:xfrm>
        </p:spPr>
        <p:txBody>
          <a:bodyPr/>
          <a:lstStyle/>
          <a:p>
            <a:r>
              <a:rPr lang="zh-CN" altLang="en-US" sz="4800"/>
              <a:t>磁记录原理</a:t>
            </a:r>
            <a:endParaRPr lang="zh-CN" altLang="en-US"/>
          </a:p>
        </p:txBody>
      </p:sp>
      <p:sp>
        <p:nvSpPr>
          <p:cNvPr id="215043" name="Rectangle 3"/>
          <p:cNvSpPr>
            <a:spLocks noGrp="1" noChangeArrowheads="1"/>
          </p:cNvSpPr>
          <p:nvPr>
            <p:ph type="body" idx="1"/>
          </p:nvPr>
        </p:nvSpPr>
        <p:spPr>
          <a:xfrm>
            <a:off x="569913" y="1376363"/>
            <a:ext cx="8094662" cy="4933950"/>
          </a:xfrm>
          <a:solidFill>
            <a:schemeClr val="bg1"/>
          </a:solidFill>
          <a:ln>
            <a:solidFill>
              <a:srgbClr val="2709BB"/>
            </a:solidFill>
            <a:miter lim="800000"/>
          </a:ln>
        </p:spPr>
        <p:txBody>
          <a:bodyPr/>
          <a:lstStyle/>
          <a:p>
            <a:r>
              <a:rPr lang="zh-CN" altLang="en-US"/>
              <a:t>磁表面存储器通过磁头和记录介质的相对运动完成读写操作。</a:t>
            </a:r>
            <a:endParaRPr lang="en-US" altLang="zh-CN"/>
          </a:p>
          <a:p>
            <a:r>
              <a:rPr lang="zh-CN" altLang="en-US"/>
              <a:t>写入时</a:t>
            </a:r>
            <a:r>
              <a:rPr lang="en-US" altLang="zh-CN"/>
              <a:t>,</a:t>
            </a:r>
            <a:r>
              <a:rPr lang="zh-CN" altLang="en-US"/>
              <a:t>记录介质在磁头下方匀速通过</a:t>
            </a:r>
            <a:r>
              <a:rPr lang="en-US" altLang="zh-CN"/>
              <a:t>,</a:t>
            </a:r>
            <a:r>
              <a:rPr lang="zh-CN" altLang="en-US"/>
              <a:t>根据写入代码的要求</a:t>
            </a:r>
            <a:r>
              <a:rPr lang="en-US" altLang="zh-CN"/>
              <a:t>,</a:t>
            </a:r>
            <a:r>
              <a:rPr lang="zh-CN" altLang="en-US"/>
              <a:t>对写入线圈输入一定方向和大小的电流</a:t>
            </a:r>
            <a:r>
              <a:rPr lang="en-US" altLang="zh-CN"/>
              <a:t>,</a:t>
            </a:r>
            <a:r>
              <a:rPr lang="zh-CN" altLang="en-US"/>
              <a:t>使磁头导磁体磁化</a:t>
            </a:r>
            <a:r>
              <a:rPr lang="en-US" altLang="zh-CN"/>
              <a:t>,</a:t>
            </a:r>
            <a:r>
              <a:rPr lang="zh-CN" altLang="en-US"/>
              <a:t>产生一定方向和强度的磁场。</a:t>
            </a:r>
            <a:endParaRPr lang="en-US" altLang="zh-CN"/>
          </a:p>
          <a:p>
            <a:r>
              <a:rPr lang="zh-CN" altLang="en-US"/>
              <a:t>由于磁头与磁层表面间距非常小</a:t>
            </a:r>
            <a:r>
              <a:rPr lang="en-US" altLang="zh-CN"/>
              <a:t>,</a:t>
            </a:r>
            <a:r>
              <a:rPr lang="zh-CN" altLang="en-US"/>
              <a:t>磁力线直接穿透到磁层表面</a:t>
            </a:r>
            <a:r>
              <a:rPr lang="en-US" altLang="zh-CN"/>
              <a:t>,</a:t>
            </a:r>
            <a:r>
              <a:rPr lang="zh-CN" altLang="en-US"/>
              <a:t>将对应磁头下方的微小区域磁化。根据写入驱动电流的不同方向</a:t>
            </a:r>
            <a:r>
              <a:rPr lang="en-US" altLang="zh-CN"/>
              <a:t>,</a:t>
            </a:r>
            <a:r>
              <a:rPr lang="zh-CN" altLang="en-US"/>
              <a:t>使磁层表面被磁化的极性方向不同</a:t>
            </a:r>
            <a:r>
              <a:rPr lang="en-US" altLang="zh-CN"/>
              <a:t>,</a:t>
            </a:r>
            <a:r>
              <a:rPr lang="zh-CN" altLang="en-US"/>
              <a:t>以区别记录“</a:t>
            </a:r>
            <a:r>
              <a:rPr lang="en-US" altLang="zh-CN"/>
              <a:t>0”</a:t>
            </a:r>
            <a:r>
              <a:rPr lang="zh-CN" altLang="en-US"/>
              <a:t>或“</a:t>
            </a:r>
            <a:r>
              <a:rPr lang="en-US" altLang="zh-CN"/>
              <a:t>1”</a:t>
            </a:r>
            <a:r>
              <a:rPr lang="zh-CN" altLang="en-US"/>
              <a:t>。</a:t>
            </a:r>
            <a:endParaRPr lang="zh-CN" altLang="en-US"/>
          </a:p>
        </p:txBody>
      </p:sp>
      <p:sp>
        <p:nvSpPr>
          <p:cNvPr id="239620" name="矩形 6"/>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3">
                                            <p:bg/>
                                          </p:spTgt>
                                        </p:tgtEl>
                                        <p:attrNameLst>
                                          <p:attrName>style.visibility</p:attrName>
                                        </p:attrNameLst>
                                      </p:cBhvr>
                                      <p:to>
                                        <p:strVal val="visible"/>
                                      </p:to>
                                    </p:set>
                                    <p:animEffect transition="in" filter="blinds(horizontal)">
                                      <p:cBhvr>
                                        <p:cTn id="7" dur="500"/>
                                        <p:tgtEl>
                                          <p:spTgt spid="21504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10" dur="500"/>
                                        <p:tgtEl>
                                          <p:spTgt spid="2150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5" dur="500"/>
                                        <p:tgtEl>
                                          <p:spTgt spid="21504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20" dur="500"/>
                                        <p:tgtEl>
                                          <p:spTgt spid="215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nimBg="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765175" y="1682750"/>
            <a:ext cx="7772400" cy="3911600"/>
          </a:xfrm>
          <a:solidFill>
            <a:schemeClr val="bg1"/>
          </a:solidFill>
          <a:ln>
            <a:solidFill>
              <a:srgbClr val="2709BB"/>
            </a:solidFill>
            <a:miter lim="800000"/>
          </a:ln>
        </p:spPr>
        <p:txBody>
          <a:bodyPr/>
          <a:lstStyle/>
          <a:p>
            <a:r>
              <a:rPr lang="zh-CN" altLang="en-US"/>
              <a:t>读出时，记录介质在磁头下方匀速通过，磁头相对于一个个被读出的磁化单元作切割磁力线的运动，从而在磁头读线圈中产生感应电势</a:t>
            </a:r>
            <a:r>
              <a:rPr lang="en-US" altLang="zh-CN"/>
              <a:t>e,</a:t>
            </a:r>
            <a:r>
              <a:rPr lang="zh-CN" altLang="en-US"/>
              <a:t>且</a:t>
            </a:r>
            <a:r>
              <a:rPr lang="en-US" altLang="zh-CN"/>
              <a:t>e=-n*</a:t>
            </a:r>
            <a:r>
              <a:rPr lang="zh-CN" altLang="en-US"/>
              <a:t>（</a:t>
            </a:r>
            <a:r>
              <a:rPr lang="en-US" altLang="zh-CN"/>
              <a:t>dφ/dt</a:t>
            </a:r>
            <a:r>
              <a:rPr lang="zh-CN" altLang="en-US"/>
              <a:t>）</a:t>
            </a:r>
            <a:r>
              <a:rPr lang="en-US" altLang="zh-CN"/>
              <a:t>(n</a:t>
            </a:r>
            <a:r>
              <a:rPr lang="zh-CN" altLang="en-US"/>
              <a:t>为读出线圈匝数</a:t>
            </a:r>
            <a:r>
              <a:rPr lang="en-US" altLang="zh-CN"/>
              <a:t>)</a:t>
            </a:r>
            <a:r>
              <a:rPr lang="zh-CN" altLang="en-US"/>
              <a:t>，其方向正好和磁通的变化方向相反。</a:t>
            </a:r>
            <a:endParaRPr lang="en-US" altLang="zh-CN"/>
          </a:p>
          <a:p>
            <a:r>
              <a:rPr lang="zh-CN" altLang="en-US"/>
              <a:t>由于原来磁化单元的剩磁通</a:t>
            </a:r>
            <a:r>
              <a:rPr lang="en-US" altLang="zh-CN"/>
              <a:t>φ</a:t>
            </a:r>
            <a:r>
              <a:rPr lang="zh-CN" altLang="en-US"/>
              <a:t>的方向不同，感应电势方向也不同，便可读出“</a:t>
            </a:r>
            <a:r>
              <a:rPr lang="en-US" altLang="zh-CN"/>
              <a:t>1”</a:t>
            </a:r>
            <a:r>
              <a:rPr lang="zh-CN" altLang="en-US"/>
              <a:t>或“</a:t>
            </a:r>
            <a:r>
              <a:rPr lang="en-US" altLang="zh-CN"/>
              <a:t>0”</a:t>
            </a:r>
            <a:r>
              <a:rPr lang="zh-CN" altLang="en-US"/>
              <a:t>两种不同信息。</a:t>
            </a:r>
            <a:endParaRPr lang="zh-CN" altLang="en-US"/>
          </a:p>
        </p:txBody>
      </p:sp>
      <p:sp>
        <p:nvSpPr>
          <p:cNvPr id="240643" name="Rectangle 5">
            <a:hlinkClick r:id="rId1" action="ppaction://hlinksldjump"/>
          </p:cNvPr>
          <p:cNvSpPr>
            <a:spLocks noChangeArrowheads="1"/>
          </p:cNvSpPr>
          <p:nvPr/>
        </p:nvSpPr>
        <p:spPr bwMode="auto">
          <a:xfrm>
            <a:off x="8382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0644" name="标题 5"/>
          <p:cNvSpPr>
            <a:spLocks noGrp="1"/>
          </p:cNvSpPr>
          <p:nvPr>
            <p:ph type="title"/>
          </p:nvPr>
        </p:nvSpPr>
        <p:spPr>
          <a:xfrm>
            <a:off x="1222375" y="606425"/>
            <a:ext cx="7070725" cy="769938"/>
          </a:xfrm>
        </p:spPr>
        <p:txBody>
          <a:bodyPr/>
          <a:lstStyle/>
          <a:p>
            <a:r>
              <a:rPr lang="zh-CN" altLang="en-US"/>
              <a:t>磁记录原理</a:t>
            </a:r>
            <a:endParaRPr lang="zh-CN" altLang="en-US"/>
          </a:p>
        </p:txBody>
      </p:sp>
      <p:sp>
        <p:nvSpPr>
          <p:cNvPr id="240645" name="矩形 6"/>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bg/>
                                          </p:spTgt>
                                        </p:tgtEl>
                                        <p:attrNameLst>
                                          <p:attrName>style.visibility</p:attrName>
                                        </p:attrNameLst>
                                      </p:cBhvr>
                                      <p:to>
                                        <p:strVal val="visible"/>
                                      </p:to>
                                    </p:set>
                                    <p:animEffect transition="in" filter="blinds(horizontal)">
                                      <p:cBhvr>
                                        <p:cTn id="7" dur="500"/>
                                        <p:tgtEl>
                                          <p:spTgt spid="2170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10" dur="500"/>
                                        <p:tgtEl>
                                          <p:spTgt spid="2170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5" dur="500"/>
                                        <p:tgtEl>
                                          <p:spTgt spid="21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nimBg="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666" name="Group 7"/>
          <p:cNvGrpSpPr/>
          <p:nvPr/>
        </p:nvGrpSpPr>
        <p:grpSpPr bwMode="auto">
          <a:xfrm>
            <a:off x="1258888" y="1952625"/>
            <a:ext cx="6589712" cy="3814763"/>
            <a:chOff x="839" y="1584"/>
            <a:chExt cx="4151" cy="2403"/>
          </a:xfrm>
        </p:grpSpPr>
        <p:sp>
          <p:nvSpPr>
            <p:cNvPr id="241670" name="Line 8"/>
            <p:cNvSpPr>
              <a:spLocks noChangeShapeType="1"/>
            </p:cNvSpPr>
            <p:nvPr/>
          </p:nvSpPr>
          <p:spPr bwMode="auto">
            <a:xfrm>
              <a:off x="1223" y="2127"/>
              <a:ext cx="1" cy="495"/>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71" name="Line 9"/>
            <p:cNvSpPr>
              <a:spLocks noChangeShapeType="1"/>
            </p:cNvSpPr>
            <p:nvPr/>
          </p:nvSpPr>
          <p:spPr bwMode="auto">
            <a:xfrm>
              <a:off x="1223" y="2127"/>
              <a:ext cx="103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72" name="Rectangle 10"/>
            <p:cNvSpPr>
              <a:spLocks noChangeArrowheads="1"/>
            </p:cNvSpPr>
            <p:nvPr/>
          </p:nvSpPr>
          <p:spPr bwMode="auto">
            <a:xfrm>
              <a:off x="935" y="3157"/>
              <a:ext cx="115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673" name="Rectangle 11"/>
            <p:cNvSpPr>
              <a:spLocks noChangeArrowheads="1"/>
            </p:cNvSpPr>
            <p:nvPr/>
          </p:nvSpPr>
          <p:spPr bwMode="auto">
            <a:xfrm>
              <a:off x="1077" y="3264"/>
              <a:ext cx="9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局部磁化单元</a:t>
              </a:r>
              <a:endParaRPr kumimoji="1" lang="zh-CN" altLang="en-US" sz="2000" b="1">
                <a:latin typeface="Times New Roman" panose="02020603050405020304" pitchFamily="18" charset="0"/>
              </a:endParaRPr>
            </a:p>
          </p:txBody>
        </p:sp>
        <p:sp>
          <p:nvSpPr>
            <p:cNvPr id="241674" name="Line 12"/>
            <p:cNvSpPr>
              <a:spLocks noChangeShapeType="1"/>
            </p:cNvSpPr>
            <p:nvPr/>
          </p:nvSpPr>
          <p:spPr bwMode="auto">
            <a:xfrm>
              <a:off x="889" y="2908"/>
              <a:ext cx="1941"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675" name="Group 13"/>
            <p:cNvGrpSpPr/>
            <p:nvPr/>
          </p:nvGrpSpPr>
          <p:grpSpPr bwMode="auto">
            <a:xfrm>
              <a:off x="839" y="2996"/>
              <a:ext cx="2041" cy="112"/>
              <a:chOff x="839" y="3140"/>
              <a:chExt cx="2041" cy="112"/>
            </a:xfrm>
          </p:grpSpPr>
          <p:sp>
            <p:nvSpPr>
              <p:cNvPr id="241869" name="Rectangle 14"/>
              <p:cNvSpPr>
                <a:spLocks noChangeArrowheads="1"/>
              </p:cNvSpPr>
              <p:nvPr/>
            </p:nvSpPr>
            <p:spPr bwMode="auto">
              <a:xfrm>
                <a:off x="839" y="3140"/>
                <a:ext cx="2037" cy="109"/>
              </a:xfrm>
              <a:prstGeom prst="rect">
                <a:avLst/>
              </a:prstGeom>
              <a:blipFill dpi="0" rotWithShape="0">
                <a:blip r:embed="rId1"/>
                <a:srcRect/>
                <a:tile tx="0" ty="0" sx="100000" sy="100000" flip="none" algn="tl"/>
              </a:blip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870" name="Rectangle 15"/>
              <p:cNvSpPr>
                <a:spLocks noChangeArrowheads="1"/>
              </p:cNvSpPr>
              <p:nvPr/>
            </p:nvSpPr>
            <p:spPr bwMode="auto">
              <a:xfrm>
                <a:off x="839" y="3140"/>
                <a:ext cx="2041" cy="112"/>
              </a:xfrm>
              <a:prstGeom prst="rect">
                <a:avLst/>
              </a:prstGeom>
              <a:noFill/>
              <a:ln w="23813">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241676" name="Rectangle 16"/>
            <p:cNvSpPr>
              <a:spLocks noChangeArrowheads="1"/>
            </p:cNvSpPr>
            <p:nvPr/>
          </p:nvSpPr>
          <p:spPr bwMode="auto">
            <a:xfrm>
              <a:off x="2445" y="3264"/>
              <a:ext cx="4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载磁体</a:t>
              </a:r>
              <a:endParaRPr kumimoji="1" lang="zh-CN" altLang="en-US" sz="2000" b="1">
                <a:latin typeface="Times New Roman" panose="02020603050405020304" pitchFamily="18" charset="0"/>
              </a:endParaRPr>
            </a:p>
          </p:txBody>
        </p:sp>
        <p:sp>
          <p:nvSpPr>
            <p:cNvPr id="241677" name="Line 17"/>
            <p:cNvSpPr>
              <a:spLocks noChangeShapeType="1"/>
            </p:cNvSpPr>
            <p:nvPr/>
          </p:nvSpPr>
          <p:spPr bwMode="auto">
            <a:xfrm>
              <a:off x="1223" y="2622"/>
              <a:ext cx="479" cy="18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78" name="Line 18"/>
            <p:cNvSpPr>
              <a:spLocks noChangeShapeType="1"/>
            </p:cNvSpPr>
            <p:nvPr/>
          </p:nvSpPr>
          <p:spPr bwMode="auto">
            <a:xfrm flipV="1">
              <a:off x="1702" y="2714"/>
              <a:ext cx="1" cy="89"/>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79" name="Line 19"/>
            <p:cNvSpPr>
              <a:spLocks noChangeShapeType="1"/>
            </p:cNvSpPr>
            <p:nvPr/>
          </p:nvSpPr>
          <p:spPr bwMode="auto">
            <a:xfrm flipH="1" flipV="1">
              <a:off x="1391" y="2501"/>
              <a:ext cx="311" cy="213"/>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80" name="Line 20"/>
            <p:cNvSpPr>
              <a:spLocks noChangeShapeType="1"/>
            </p:cNvSpPr>
            <p:nvPr/>
          </p:nvSpPr>
          <p:spPr bwMode="auto">
            <a:xfrm flipV="1">
              <a:off x="1391" y="2251"/>
              <a:ext cx="1" cy="250"/>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681" name="Group 21"/>
            <p:cNvGrpSpPr/>
            <p:nvPr/>
          </p:nvGrpSpPr>
          <p:grpSpPr bwMode="auto">
            <a:xfrm>
              <a:off x="1330" y="2557"/>
              <a:ext cx="376" cy="233"/>
              <a:chOff x="1330" y="2701"/>
              <a:chExt cx="376" cy="233"/>
            </a:xfrm>
          </p:grpSpPr>
          <p:sp>
            <p:nvSpPr>
              <p:cNvPr id="241863" name="Freeform 22"/>
              <p:cNvSpPr/>
              <p:nvPr/>
            </p:nvSpPr>
            <p:spPr bwMode="auto">
              <a:xfrm>
                <a:off x="1660" y="2901"/>
                <a:ext cx="46" cy="33"/>
              </a:xfrm>
              <a:custGeom>
                <a:avLst/>
                <a:gdLst>
                  <a:gd name="T0" fmla="*/ 42 w 46"/>
                  <a:gd name="T1" fmla="*/ 33 h 33"/>
                  <a:gd name="T2" fmla="*/ 42 w 46"/>
                  <a:gd name="T3" fmla="*/ 29 h 33"/>
                  <a:gd name="T4" fmla="*/ 46 w 46"/>
                  <a:gd name="T5" fmla="*/ 26 h 33"/>
                  <a:gd name="T6" fmla="*/ 46 w 46"/>
                  <a:gd name="T7" fmla="*/ 26 h 33"/>
                  <a:gd name="T8" fmla="*/ 46 w 46"/>
                  <a:gd name="T9" fmla="*/ 23 h 33"/>
                  <a:gd name="T10" fmla="*/ 8 w 46"/>
                  <a:gd name="T11" fmla="*/ 0 h 33"/>
                  <a:gd name="T12" fmla="*/ 4 w 46"/>
                  <a:gd name="T13" fmla="*/ 0 h 33"/>
                  <a:gd name="T14" fmla="*/ 0 w 46"/>
                  <a:gd name="T15" fmla="*/ 3 h 33"/>
                  <a:gd name="T16" fmla="*/ 0 w 46"/>
                  <a:gd name="T17" fmla="*/ 6 h 33"/>
                  <a:gd name="T18" fmla="*/ 4 w 46"/>
                  <a:gd name="T19" fmla="*/ 10 h 33"/>
                  <a:gd name="T20" fmla="*/ 42 w 46"/>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3"/>
                  <a:gd name="T35" fmla="*/ 46 w 46"/>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3">
                    <a:moveTo>
                      <a:pt x="42" y="33"/>
                    </a:moveTo>
                    <a:lnTo>
                      <a:pt x="42" y="29"/>
                    </a:lnTo>
                    <a:lnTo>
                      <a:pt x="46" y="26"/>
                    </a:lnTo>
                    <a:lnTo>
                      <a:pt x="46" y="23"/>
                    </a:lnTo>
                    <a:lnTo>
                      <a:pt x="8" y="0"/>
                    </a:lnTo>
                    <a:lnTo>
                      <a:pt x="4" y="0"/>
                    </a:lnTo>
                    <a:lnTo>
                      <a:pt x="0" y="3"/>
                    </a:lnTo>
                    <a:lnTo>
                      <a:pt x="0" y="6"/>
                    </a:lnTo>
                    <a:lnTo>
                      <a:pt x="4" y="10"/>
                    </a:lnTo>
                    <a:lnTo>
                      <a:pt x="42" y="33"/>
                    </a:lnTo>
                    <a:close/>
                  </a:path>
                </a:pathLst>
              </a:custGeom>
              <a:solidFill>
                <a:schemeClr val="tx1"/>
              </a:solidFill>
              <a:ln w="9525">
                <a:solidFill>
                  <a:schemeClr val="tx1"/>
                </a:solidFill>
                <a:round/>
              </a:ln>
            </p:spPr>
            <p:txBody>
              <a:bodyPr/>
              <a:lstStyle/>
              <a:p>
                <a:endParaRPr lang="zh-CN" altLang="en-US"/>
              </a:p>
            </p:txBody>
          </p:sp>
          <p:sp>
            <p:nvSpPr>
              <p:cNvPr id="241864" name="Freeform 23"/>
              <p:cNvSpPr/>
              <p:nvPr/>
            </p:nvSpPr>
            <p:spPr bwMode="auto">
              <a:xfrm>
                <a:off x="1591" y="2862"/>
                <a:ext cx="50" cy="29"/>
              </a:xfrm>
              <a:custGeom>
                <a:avLst/>
                <a:gdLst>
                  <a:gd name="T0" fmla="*/ 42 w 50"/>
                  <a:gd name="T1" fmla="*/ 29 h 29"/>
                  <a:gd name="T2" fmla="*/ 46 w 50"/>
                  <a:gd name="T3" fmla="*/ 29 h 29"/>
                  <a:gd name="T4" fmla="*/ 50 w 50"/>
                  <a:gd name="T5" fmla="*/ 26 h 29"/>
                  <a:gd name="T6" fmla="*/ 50 w 50"/>
                  <a:gd name="T7" fmla="*/ 22 h 29"/>
                  <a:gd name="T8" fmla="*/ 46 w 50"/>
                  <a:gd name="T9" fmla="*/ 19 h 29"/>
                  <a:gd name="T10" fmla="*/ 8 w 50"/>
                  <a:gd name="T11" fmla="*/ 0 h 29"/>
                  <a:gd name="T12" fmla="*/ 4 w 50"/>
                  <a:gd name="T13" fmla="*/ 0 h 29"/>
                  <a:gd name="T14" fmla="*/ 0 w 50"/>
                  <a:gd name="T15" fmla="*/ 3 h 29"/>
                  <a:gd name="T16" fmla="*/ 0 w 50"/>
                  <a:gd name="T17" fmla="*/ 6 h 29"/>
                  <a:gd name="T18" fmla="*/ 4 w 50"/>
                  <a:gd name="T19" fmla="*/ 9 h 29"/>
                  <a:gd name="T20" fmla="*/ 42 w 50"/>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9"/>
                  <a:gd name="T35" fmla="*/ 50 w 5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9">
                    <a:moveTo>
                      <a:pt x="42" y="29"/>
                    </a:moveTo>
                    <a:lnTo>
                      <a:pt x="46" y="29"/>
                    </a:lnTo>
                    <a:lnTo>
                      <a:pt x="50" y="26"/>
                    </a:lnTo>
                    <a:lnTo>
                      <a:pt x="50" y="22"/>
                    </a:lnTo>
                    <a:lnTo>
                      <a:pt x="46" y="19"/>
                    </a:lnTo>
                    <a:lnTo>
                      <a:pt x="8" y="0"/>
                    </a:lnTo>
                    <a:lnTo>
                      <a:pt x="4" y="0"/>
                    </a:lnTo>
                    <a:lnTo>
                      <a:pt x="0" y="3"/>
                    </a:lnTo>
                    <a:lnTo>
                      <a:pt x="0" y="6"/>
                    </a:lnTo>
                    <a:lnTo>
                      <a:pt x="4" y="9"/>
                    </a:lnTo>
                    <a:lnTo>
                      <a:pt x="42" y="29"/>
                    </a:lnTo>
                    <a:close/>
                  </a:path>
                </a:pathLst>
              </a:custGeom>
              <a:solidFill>
                <a:schemeClr val="tx1"/>
              </a:solidFill>
              <a:ln w="9525">
                <a:solidFill>
                  <a:schemeClr val="tx1"/>
                </a:solidFill>
                <a:round/>
              </a:ln>
            </p:spPr>
            <p:txBody>
              <a:bodyPr/>
              <a:lstStyle/>
              <a:p>
                <a:endParaRPr lang="zh-CN" altLang="en-US"/>
              </a:p>
            </p:txBody>
          </p:sp>
          <p:sp>
            <p:nvSpPr>
              <p:cNvPr id="241865" name="Freeform 24"/>
              <p:cNvSpPr/>
              <p:nvPr/>
            </p:nvSpPr>
            <p:spPr bwMode="auto">
              <a:xfrm>
                <a:off x="1526" y="2822"/>
                <a:ext cx="50" cy="30"/>
              </a:xfrm>
              <a:custGeom>
                <a:avLst/>
                <a:gdLst>
                  <a:gd name="T0" fmla="*/ 42 w 50"/>
                  <a:gd name="T1" fmla="*/ 30 h 30"/>
                  <a:gd name="T2" fmla="*/ 46 w 50"/>
                  <a:gd name="T3" fmla="*/ 30 h 30"/>
                  <a:gd name="T4" fmla="*/ 50 w 50"/>
                  <a:gd name="T5" fmla="*/ 26 h 30"/>
                  <a:gd name="T6" fmla="*/ 50 w 50"/>
                  <a:gd name="T7" fmla="*/ 23 h 30"/>
                  <a:gd name="T8" fmla="*/ 46 w 50"/>
                  <a:gd name="T9" fmla="*/ 20 h 30"/>
                  <a:gd name="T10" fmla="*/ 7 w 50"/>
                  <a:gd name="T11" fmla="*/ 0 h 30"/>
                  <a:gd name="T12" fmla="*/ 4 w 50"/>
                  <a:gd name="T13" fmla="*/ 0 h 30"/>
                  <a:gd name="T14" fmla="*/ 0 w 50"/>
                  <a:gd name="T15" fmla="*/ 3 h 30"/>
                  <a:gd name="T16" fmla="*/ 0 w 50"/>
                  <a:gd name="T17" fmla="*/ 7 h 30"/>
                  <a:gd name="T18" fmla="*/ 4 w 50"/>
                  <a:gd name="T19" fmla="*/ 10 h 30"/>
                  <a:gd name="T20" fmla="*/ 42 w 50"/>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0"/>
                  <a:gd name="T35" fmla="*/ 50 w 5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0">
                    <a:moveTo>
                      <a:pt x="42" y="30"/>
                    </a:moveTo>
                    <a:lnTo>
                      <a:pt x="46" y="30"/>
                    </a:lnTo>
                    <a:lnTo>
                      <a:pt x="50" y="26"/>
                    </a:lnTo>
                    <a:lnTo>
                      <a:pt x="50" y="23"/>
                    </a:lnTo>
                    <a:lnTo>
                      <a:pt x="46" y="20"/>
                    </a:lnTo>
                    <a:lnTo>
                      <a:pt x="7" y="0"/>
                    </a:lnTo>
                    <a:lnTo>
                      <a:pt x="4" y="0"/>
                    </a:lnTo>
                    <a:lnTo>
                      <a:pt x="0" y="3"/>
                    </a:lnTo>
                    <a:lnTo>
                      <a:pt x="0" y="7"/>
                    </a:lnTo>
                    <a:lnTo>
                      <a:pt x="4" y="10"/>
                    </a:lnTo>
                    <a:lnTo>
                      <a:pt x="42" y="30"/>
                    </a:lnTo>
                    <a:close/>
                  </a:path>
                </a:pathLst>
              </a:custGeom>
              <a:solidFill>
                <a:schemeClr val="tx1"/>
              </a:solidFill>
              <a:ln w="9525">
                <a:solidFill>
                  <a:schemeClr val="tx1"/>
                </a:solidFill>
                <a:round/>
              </a:ln>
            </p:spPr>
            <p:txBody>
              <a:bodyPr/>
              <a:lstStyle/>
              <a:p>
                <a:endParaRPr lang="zh-CN" altLang="en-US"/>
              </a:p>
            </p:txBody>
          </p:sp>
          <p:sp>
            <p:nvSpPr>
              <p:cNvPr id="241866" name="Freeform 25"/>
              <p:cNvSpPr/>
              <p:nvPr/>
            </p:nvSpPr>
            <p:spPr bwMode="auto">
              <a:xfrm>
                <a:off x="1460" y="2779"/>
                <a:ext cx="50" cy="33"/>
              </a:xfrm>
              <a:custGeom>
                <a:avLst/>
                <a:gdLst>
                  <a:gd name="T0" fmla="*/ 43 w 50"/>
                  <a:gd name="T1" fmla="*/ 33 h 33"/>
                  <a:gd name="T2" fmla="*/ 47 w 50"/>
                  <a:gd name="T3" fmla="*/ 33 h 33"/>
                  <a:gd name="T4" fmla="*/ 50 w 50"/>
                  <a:gd name="T5" fmla="*/ 30 h 33"/>
                  <a:gd name="T6" fmla="*/ 50 w 50"/>
                  <a:gd name="T7" fmla="*/ 27 h 33"/>
                  <a:gd name="T8" fmla="*/ 47 w 50"/>
                  <a:gd name="T9" fmla="*/ 23 h 33"/>
                  <a:gd name="T10" fmla="*/ 8 w 50"/>
                  <a:gd name="T11" fmla="*/ 0 h 33"/>
                  <a:gd name="T12" fmla="*/ 4 w 50"/>
                  <a:gd name="T13" fmla="*/ 0 h 33"/>
                  <a:gd name="T14" fmla="*/ 0 w 50"/>
                  <a:gd name="T15" fmla="*/ 4 h 33"/>
                  <a:gd name="T16" fmla="*/ 0 w 50"/>
                  <a:gd name="T17" fmla="*/ 7 h 33"/>
                  <a:gd name="T18" fmla="*/ 4 w 50"/>
                  <a:gd name="T19" fmla="*/ 10 h 33"/>
                  <a:gd name="T20" fmla="*/ 43 w 50"/>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3" y="33"/>
                    </a:moveTo>
                    <a:lnTo>
                      <a:pt x="47" y="33"/>
                    </a:lnTo>
                    <a:lnTo>
                      <a:pt x="50" y="30"/>
                    </a:lnTo>
                    <a:lnTo>
                      <a:pt x="50" y="27"/>
                    </a:lnTo>
                    <a:lnTo>
                      <a:pt x="47" y="23"/>
                    </a:lnTo>
                    <a:lnTo>
                      <a:pt x="8" y="0"/>
                    </a:lnTo>
                    <a:lnTo>
                      <a:pt x="4" y="0"/>
                    </a:lnTo>
                    <a:lnTo>
                      <a:pt x="0" y="4"/>
                    </a:lnTo>
                    <a:lnTo>
                      <a:pt x="0" y="7"/>
                    </a:lnTo>
                    <a:lnTo>
                      <a:pt x="4" y="10"/>
                    </a:lnTo>
                    <a:lnTo>
                      <a:pt x="43" y="33"/>
                    </a:lnTo>
                    <a:close/>
                  </a:path>
                </a:pathLst>
              </a:custGeom>
              <a:solidFill>
                <a:schemeClr val="tx1"/>
              </a:solidFill>
              <a:ln w="9525">
                <a:solidFill>
                  <a:schemeClr val="tx1"/>
                </a:solidFill>
                <a:round/>
              </a:ln>
            </p:spPr>
            <p:txBody>
              <a:bodyPr/>
              <a:lstStyle/>
              <a:p>
                <a:endParaRPr lang="zh-CN" altLang="en-US"/>
              </a:p>
            </p:txBody>
          </p:sp>
          <p:sp>
            <p:nvSpPr>
              <p:cNvPr id="241867" name="Freeform 26"/>
              <p:cNvSpPr/>
              <p:nvPr/>
            </p:nvSpPr>
            <p:spPr bwMode="auto">
              <a:xfrm>
                <a:off x="1395" y="2740"/>
                <a:ext cx="50" cy="33"/>
              </a:xfrm>
              <a:custGeom>
                <a:avLst/>
                <a:gdLst>
                  <a:gd name="T0" fmla="*/ 42 w 50"/>
                  <a:gd name="T1" fmla="*/ 33 h 33"/>
                  <a:gd name="T2" fmla="*/ 46 w 50"/>
                  <a:gd name="T3" fmla="*/ 33 h 33"/>
                  <a:gd name="T4" fmla="*/ 50 w 50"/>
                  <a:gd name="T5" fmla="*/ 30 h 33"/>
                  <a:gd name="T6" fmla="*/ 50 w 50"/>
                  <a:gd name="T7" fmla="*/ 26 h 33"/>
                  <a:gd name="T8" fmla="*/ 46 w 50"/>
                  <a:gd name="T9" fmla="*/ 23 h 33"/>
                  <a:gd name="T10" fmla="*/ 8 w 50"/>
                  <a:gd name="T11" fmla="*/ 0 h 33"/>
                  <a:gd name="T12" fmla="*/ 4 w 50"/>
                  <a:gd name="T13" fmla="*/ 0 h 33"/>
                  <a:gd name="T14" fmla="*/ 0 w 50"/>
                  <a:gd name="T15" fmla="*/ 3 h 33"/>
                  <a:gd name="T16" fmla="*/ 0 w 50"/>
                  <a:gd name="T17" fmla="*/ 7 h 33"/>
                  <a:gd name="T18" fmla="*/ 4 w 50"/>
                  <a:gd name="T19" fmla="*/ 10 h 33"/>
                  <a:gd name="T20" fmla="*/ 42 w 50"/>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2" y="33"/>
                    </a:moveTo>
                    <a:lnTo>
                      <a:pt x="46" y="33"/>
                    </a:lnTo>
                    <a:lnTo>
                      <a:pt x="50" y="30"/>
                    </a:lnTo>
                    <a:lnTo>
                      <a:pt x="50" y="26"/>
                    </a:lnTo>
                    <a:lnTo>
                      <a:pt x="46" y="23"/>
                    </a:lnTo>
                    <a:lnTo>
                      <a:pt x="8" y="0"/>
                    </a:lnTo>
                    <a:lnTo>
                      <a:pt x="4" y="0"/>
                    </a:lnTo>
                    <a:lnTo>
                      <a:pt x="0" y="3"/>
                    </a:lnTo>
                    <a:lnTo>
                      <a:pt x="0" y="7"/>
                    </a:lnTo>
                    <a:lnTo>
                      <a:pt x="4" y="10"/>
                    </a:lnTo>
                    <a:lnTo>
                      <a:pt x="42" y="33"/>
                    </a:lnTo>
                    <a:close/>
                  </a:path>
                </a:pathLst>
              </a:custGeom>
              <a:solidFill>
                <a:schemeClr val="tx1"/>
              </a:solidFill>
              <a:ln w="9525">
                <a:solidFill>
                  <a:schemeClr val="tx1"/>
                </a:solidFill>
                <a:round/>
              </a:ln>
            </p:spPr>
            <p:txBody>
              <a:bodyPr/>
              <a:lstStyle/>
              <a:p>
                <a:endParaRPr lang="zh-CN" altLang="en-US"/>
              </a:p>
            </p:txBody>
          </p:sp>
          <p:sp>
            <p:nvSpPr>
              <p:cNvPr id="241868" name="Freeform 27"/>
              <p:cNvSpPr/>
              <p:nvPr/>
            </p:nvSpPr>
            <p:spPr bwMode="auto">
              <a:xfrm>
                <a:off x="1330" y="2701"/>
                <a:ext cx="46" cy="32"/>
              </a:xfrm>
              <a:custGeom>
                <a:avLst/>
                <a:gdLst>
                  <a:gd name="T0" fmla="*/ 38 w 46"/>
                  <a:gd name="T1" fmla="*/ 32 h 32"/>
                  <a:gd name="T2" fmla="*/ 42 w 46"/>
                  <a:gd name="T3" fmla="*/ 32 h 32"/>
                  <a:gd name="T4" fmla="*/ 46 w 46"/>
                  <a:gd name="T5" fmla="*/ 29 h 32"/>
                  <a:gd name="T6" fmla="*/ 46 w 46"/>
                  <a:gd name="T7" fmla="*/ 26 h 32"/>
                  <a:gd name="T8" fmla="*/ 42 w 46"/>
                  <a:gd name="T9" fmla="*/ 23 h 32"/>
                  <a:gd name="T10" fmla="*/ 8 w 46"/>
                  <a:gd name="T11" fmla="*/ 0 h 32"/>
                  <a:gd name="T12" fmla="*/ 4 w 46"/>
                  <a:gd name="T13" fmla="*/ 0 h 32"/>
                  <a:gd name="T14" fmla="*/ 0 w 46"/>
                  <a:gd name="T15" fmla="*/ 3 h 32"/>
                  <a:gd name="T16" fmla="*/ 0 w 46"/>
                  <a:gd name="T17" fmla="*/ 6 h 32"/>
                  <a:gd name="T18" fmla="*/ 4 w 46"/>
                  <a:gd name="T19" fmla="*/ 10 h 32"/>
                  <a:gd name="T20" fmla="*/ 38 w 46"/>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2"/>
                  <a:gd name="T35" fmla="*/ 46 w 4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2">
                    <a:moveTo>
                      <a:pt x="38" y="32"/>
                    </a:moveTo>
                    <a:lnTo>
                      <a:pt x="42" y="32"/>
                    </a:lnTo>
                    <a:lnTo>
                      <a:pt x="46" y="29"/>
                    </a:lnTo>
                    <a:lnTo>
                      <a:pt x="46" y="26"/>
                    </a:lnTo>
                    <a:lnTo>
                      <a:pt x="42" y="23"/>
                    </a:lnTo>
                    <a:lnTo>
                      <a:pt x="8" y="0"/>
                    </a:lnTo>
                    <a:lnTo>
                      <a:pt x="4" y="0"/>
                    </a:lnTo>
                    <a:lnTo>
                      <a:pt x="0" y="3"/>
                    </a:lnTo>
                    <a:lnTo>
                      <a:pt x="0" y="6"/>
                    </a:lnTo>
                    <a:lnTo>
                      <a:pt x="4" y="10"/>
                    </a:lnTo>
                    <a:lnTo>
                      <a:pt x="38" y="32"/>
                    </a:lnTo>
                    <a:close/>
                  </a:path>
                </a:pathLst>
              </a:custGeom>
              <a:solidFill>
                <a:schemeClr val="tx1"/>
              </a:solidFill>
              <a:ln w="9525">
                <a:solidFill>
                  <a:schemeClr val="tx1"/>
                </a:solidFill>
                <a:round/>
              </a:ln>
            </p:spPr>
            <p:txBody>
              <a:bodyPr/>
              <a:lstStyle/>
              <a:p>
                <a:endParaRPr lang="zh-CN" altLang="en-US"/>
              </a:p>
            </p:txBody>
          </p:sp>
        </p:grpSp>
        <p:grpSp>
          <p:nvGrpSpPr>
            <p:cNvPr id="241682" name="Group 28"/>
            <p:cNvGrpSpPr/>
            <p:nvPr/>
          </p:nvGrpSpPr>
          <p:grpSpPr bwMode="auto">
            <a:xfrm>
              <a:off x="1315" y="2176"/>
              <a:ext cx="11" cy="381"/>
              <a:chOff x="1315" y="2320"/>
              <a:chExt cx="11" cy="381"/>
            </a:xfrm>
          </p:grpSpPr>
          <p:sp>
            <p:nvSpPr>
              <p:cNvPr id="241857" name="Freeform 29"/>
              <p:cNvSpPr/>
              <p:nvPr/>
            </p:nvSpPr>
            <p:spPr bwMode="auto">
              <a:xfrm>
                <a:off x="1315" y="2655"/>
                <a:ext cx="11" cy="46"/>
              </a:xfrm>
              <a:custGeom>
                <a:avLst/>
                <a:gdLst>
                  <a:gd name="T0" fmla="*/ 0 w 11"/>
                  <a:gd name="T1" fmla="*/ 46 h 46"/>
                  <a:gd name="T2" fmla="*/ 4 w 11"/>
                  <a:gd name="T3" fmla="*/ 46 h 46"/>
                  <a:gd name="T4" fmla="*/ 4 w 11"/>
                  <a:gd name="T5" fmla="*/ 46 h 46"/>
                  <a:gd name="T6" fmla="*/ 7 w 11"/>
                  <a:gd name="T7" fmla="*/ 42 h 46"/>
                  <a:gd name="T8" fmla="*/ 11 w 11"/>
                  <a:gd name="T9" fmla="*/ 42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2"/>
                    </a:lnTo>
                    <a:lnTo>
                      <a:pt x="11" y="42"/>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58" name="Freeform 30"/>
              <p:cNvSpPr/>
              <p:nvPr/>
            </p:nvSpPr>
            <p:spPr bwMode="auto">
              <a:xfrm>
                <a:off x="1315" y="2586"/>
                <a:ext cx="11" cy="46"/>
              </a:xfrm>
              <a:custGeom>
                <a:avLst/>
                <a:gdLst>
                  <a:gd name="T0" fmla="*/ 0 w 11"/>
                  <a:gd name="T1" fmla="*/ 46 h 46"/>
                  <a:gd name="T2" fmla="*/ 4 w 11"/>
                  <a:gd name="T3" fmla="*/ 46 h 46"/>
                  <a:gd name="T4" fmla="*/ 4 w 11"/>
                  <a:gd name="T5" fmla="*/ 46 h 46"/>
                  <a:gd name="T6" fmla="*/ 7 w 11"/>
                  <a:gd name="T7" fmla="*/ 42 h 46"/>
                  <a:gd name="T8" fmla="*/ 11 w 11"/>
                  <a:gd name="T9" fmla="*/ 42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2"/>
                    </a:lnTo>
                    <a:lnTo>
                      <a:pt x="11" y="42"/>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59" name="Freeform 31"/>
              <p:cNvSpPr/>
              <p:nvPr/>
            </p:nvSpPr>
            <p:spPr bwMode="auto">
              <a:xfrm>
                <a:off x="1315" y="2517"/>
                <a:ext cx="11" cy="46"/>
              </a:xfrm>
              <a:custGeom>
                <a:avLst/>
                <a:gdLst>
                  <a:gd name="T0" fmla="*/ 0 w 11"/>
                  <a:gd name="T1" fmla="*/ 46 h 46"/>
                  <a:gd name="T2" fmla="*/ 4 w 11"/>
                  <a:gd name="T3" fmla="*/ 46 h 46"/>
                  <a:gd name="T4" fmla="*/ 4 w 11"/>
                  <a:gd name="T5" fmla="*/ 46 h 46"/>
                  <a:gd name="T6" fmla="*/ 7 w 11"/>
                  <a:gd name="T7" fmla="*/ 43 h 46"/>
                  <a:gd name="T8" fmla="*/ 11 w 11"/>
                  <a:gd name="T9" fmla="*/ 43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3"/>
                    </a:lnTo>
                    <a:lnTo>
                      <a:pt x="11" y="43"/>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60" name="Freeform 32"/>
              <p:cNvSpPr/>
              <p:nvPr/>
            </p:nvSpPr>
            <p:spPr bwMode="auto">
              <a:xfrm>
                <a:off x="1315" y="2448"/>
                <a:ext cx="11" cy="46"/>
              </a:xfrm>
              <a:custGeom>
                <a:avLst/>
                <a:gdLst>
                  <a:gd name="T0" fmla="*/ 0 w 11"/>
                  <a:gd name="T1" fmla="*/ 46 h 46"/>
                  <a:gd name="T2" fmla="*/ 4 w 11"/>
                  <a:gd name="T3" fmla="*/ 46 h 46"/>
                  <a:gd name="T4" fmla="*/ 4 w 11"/>
                  <a:gd name="T5" fmla="*/ 46 h 46"/>
                  <a:gd name="T6" fmla="*/ 7 w 11"/>
                  <a:gd name="T7" fmla="*/ 43 h 46"/>
                  <a:gd name="T8" fmla="*/ 11 w 11"/>
                  <a:gd name="T9" fmla="*/ 43 h 46"/>
                  <a:gd name="T10" fmla="*/ 11 w 11"/>
                  <a:gd name="T11" fmla="*/ 3 h 46"/>
                  <a:gd name="T12" fmla="*/ 4 w 11"/>
                  <a:gd name="T13" fmla="*/ 0 h 46"/>
                  <a:gd name="T14" fmla="*/ 4 w 11"/>
                  <a:gd name="T15" fmla="*/ 0 h 46"/>
                  <a:gd name="T16" fmla="*/ 0 w 11"/>
                  <a:gd name="T17" fmla="*/ 3 h 46"/>
                  <a:gd name="T18" fmla="*/ 0 w 11"/>
                  <a:gd name="T19" fmla="*/ 7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3"/>
                    </a:lnTo>
                    <a:lnTo>
                      <a:pt x="11" y="43"/>
                    </a:lnTo>
                    <a:lnTo>
                      <a:pt x="11" y="3"/>
                    </a:lnTo>
                    <a:lnTo>
                      <a:pt x="4" y="0"/>
                    </a:lnTo>
                    <a:lnTo>
                      <a:pt x="0" y="3"/>
                    </a:lnTo>
                    <a:lnTo>
                      <a:pt x="0" y="7"/>
                    </a:lnTo>
                    <a:lnTo>
                      <a:pt x="0" y="46"/>
                    </a:lnTo>
                    <a:close/>
                  </a:path>
                </a:pathLst>
              </a:custGeom>
              <a:solidFill>
                <a:schemeClr val="tx1"/>
              </a:solidFill>
              <a:ln w="9525">
                <a:solidFill>
                  <a:schemeClr val="tx1"/>
                </a:solidFill>
                <a:round/>
              </a:ln>
            </p:spPr>
            <p:txBody>
              <a:bodyPr/>
              <a:lstStyle/>
              <a:p>
                <a:endParaRPr lang="zh-CN" altLang="en-US"/>
              </a:p>
            </p:txBody>
          </p:sp>
          <p:sp>
            <p:nvSpPr>
              <p:cNvPr id="241861" name="Freeform 33"/>
              <p:cNvSpPr/>
              <p:nvPr/>
            </p:nvSpPr>
            <p:spPr bwMode="auto">
              <a:xfrm>
                <a:off x="1315" y="2379"/>
                <a:ext cx="11" cy="46"/>
              </a:xfrm>
              <a:custGeom>
                <a:avLst/>
                <a:gdLst>
                  <a:gd name="T0" fmla="*/ 0 w 11"/>
                  <a:gd name="T1" fmla="*/ 46 h 46"/>
                  <a:gd name="T2" fmla="*/ 4 w 11"/>
                  <a:gd name="T3" fmla="*/ 46 h 46"/>
                  <a:gd name="T4" fmla="*/ 4 w 11"/>
                  <a:gd name="T5" fmla="*/ 46 h 46"/>
                  <a:gd name="T6" fmla="*/ 7 w 11"/>
                  <a:gd name="T7" fmla="*/ 43 h 46"/>
                  <a:gd name="T8" fmla="*/ 11 w 11"/>
                  <a:gd name="T9" fmla="*/ 43 h 46"/>
                  <a:gd name="T10" fmla="*/ 11 w 11"/>
                  <a:gd name="T11" fmla="*/ 3 h 46"/>
                  <a:gd name="T12" fmla="*/ 4 w 11"/>
                  <a:gd name="T13" fmla="*/ 0 h 46"/>
                  <a:gd name="T14" fmla="*/ 4 w 11"/>
                  <a:gd name="T15" fmla="*/ 0 h 46"/>
                  <a:gd name="T16" fmla="*/ 0 w 11"/>
                  <a:gd name="T17" fmla="*/ 3 h 46"/>
                  <a:gd name="T18" fmla="*/ 0 w 11"/>
                  <a:gd name="T19" fmla="*/ 7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3"/>
                    </a:lnTo>
                    <a:lnTo>
                      <a:pt x="11" y="43"/>
                    </a:lnTo>
                    <a:lnTo>
                      <a:pt x="11" y="3"/>
                    </a:lnTo>
                    <a:lnTo>
                      <a:pt x="4" y="0"/>
                    </a:lnTo>
                    <a:lnTo>
                      <a:pt x="0" y="3"/>
                    </a:lnTo>
                    <a:lnTo>
                      <a:pt x="0" y="7"/>
                    </a:lnTo>
                    <a:lnTo>
                      <a:pt x="0" y="46"/>
                    </a:lnTo>
                    <a:close/>
                  </a:path>
                </a:pathLst>
              </a:custGeom>
              <a:solidFill>
                <a:schemeClr val="tx1"/>
              </a:solidFill>
              <a:ln w="9525">
                <a:solidFill>
                  <a:schemeClr val="tx1"/>
                </a:solidFill>
                <a:round/>
              </a:ln>
            </p:spPr>
            <p:txBody>
              <a:bodyPr/>
              <a:lstStyle/>
              <a:p>
                <a:endParaRPr lang="zh-CN" altLang="en-US"/>
              </a:p>
            </p:txBody>
          </p:sp>
          <p:sp>
            <p:nvSpPr>
              <p:cNvPr id="241862" name="Freeform 34"/>
              <p:cNvSpPr/>
              <p:nvPr/>
            </p:nvSpPr>
            <p:spPr bwMode="auto">
              <a:xfrm>
                <a:off x="1315" y="2320"/>
                <a:ext cx="11" cy="36"/>
              </a:xfrm>
              <a:custGeom>
                <a:avLst/>
                <a:gdLst>
                  <a:gd name="T0" fmla="*/ 0 w 11"/>
                  <a:gd name="T1" fmla="*/ 36 h 36"/>
                  <a:gd name="T2" fmla="*/ 4 w 11"/>
                  <a:gd name="T3" fmla="*/ 36 h 36"/>
                  <a:gd name="T4" fmla="*/ 4 w 11"/>
                  <a:gd name="T5" fmla="*/ 36 h 36"/>
                  <a:gd name="T6" fmla="*/ 7 w 11"/>
                  <a:gd name="T7" fmla="*/ 33 h 36"/>
                  <a:gd name="T8" fmla="*/ 11 w 11"/>
                  <a:gd name="T9" fmla="*/ 33 h 36"/>
                  <a:gd name="T10" fmla="*/ 11 w 11"/>
                  <a:gd name="T11" fmla="*/ 3 h 36"/>
                  <a:gd name="T12" fmla="*/ 4 w 11"/>
                  <a:gd name="T13" fmla="*/ 0 h 36"/>
                  <a:gd name="T14" fmla="*/ 4 w 11"/>
                  <a:gd name="T15" fmla="*/ 0 h 36"/>
                  <a:gd name="T16" fmla="*/ 0 w 11"/>
                  <a:gd name="T17" fmla="*/ 3 h 36"/>
                  <a:gd name="T18" fmla="*/ 0 w 11"/>
                  <a:gd name="T19" fmla="*/ 7 h 36"/>
                  <a:gd name="T20" fmla="*/ 0 w 11"/>
                  <a:gd name="T21" fmla="*/ 36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36"/>
                  <a:gd name="T35" fmla="*/ 11 w 11"/>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36">
                    <a:moveTo>
                      <a:pt x="0" y="36"/>
                    </a:moveTo>
                    <a:lnTo>
                      <a:pt x="4" y="36"/>
                    </a:lnTo>
                    <a:lnTo>
                      <a:pt x="7" y="33"/>
                    </a:lnTo>
                    <a:lnTo>
                      <a:pt x="11" y="33"/>
                    </a:lnTo>
                    <a:lnTo>
                      <a:pt x="11" y="3"/>
                    </a:lnTo>
                    <a:lnTo>
                      <a:pt x="4" y="0"/>
                    </a:lnTo>
                    <a:lnTo>
                      <a:pt x="0" y="3"/>
                    </a:lnTo>
                    <a:lnTo>
                      <a:pt x="0" y="7"/>
                    </a:lnTo>
                    <a:lnTo>
                      <a:pt x="0" y="36"/>
                    </a:lnTo>
                    <a:close/>
                  </a:path>
                </a:pathLst>
              </a:custGeom>
              <a:solidFill>
                <a:schemeClr val="tx1"/>
              </a:solidFill>
              <a:ln w="9525">
                <a:solidFill>
                  <a:schemeClr val="tx1"/>
                </a:solidFill>
                <a:round/>
              </a:ln>
            </p:spPr>
            <p:txBody>
              <a:bodyPr/>
              <a:lstStyle/>
              <a:p>
                <a:endParaRPr lang="zh-CN" altLang="en-US"/>
              </a:p>
            </p:txBody>
          </p:sp>
        </p:grpSp>
        <p:grpSp>
          <p:nvGrpSpPr>
            <p:cNvPr id="241683" name="Group 35"/>
            <p:cNvGrpSpPr/>
            <p:nvPr/>
          </p:nvGrpSpPr>
          <p:grpSpPr bwMode="auto">
            <a:xfrm>
              <a:off x="1602" y="2780"/>
              <a:ext cx="85" cy="167"/>
              <a:chOff x="1602" y="2924"/>
              <a:chExt cx="85" cy="167"/>
            </a:xfrm>
          </p:grpSpPr>
          <p:sp>
            <p:nvSpPr>
              <p:cNvPr id="241854" name="Freeform 36"/>
              <p:cNvSpPr/>
              <p:nvPr/>
            </p:nvSpPr>
            <p:spPr bwMode="auto">
              <a:xfrm>
                <a:off x="1656" y="2924"/>
                <a:ext cx="31" cy="46"/>
              </a:xfrm>
              <a:custGeom>
                <a:avLst/>
                <a:gdLst>
                  <a:gd name="T0" fmla="*/ 31 w 31"/>
                  <a:gd name="T1" fmla="*/ 6 h 46"/>
                  <a:gd name="T2" fmla="*/ 27 w 31"/>
                  <a:gd name="T3" fmla="*/ 3 h 46"/>
                  <a:gd name="T4" fmla="*/ 23 w 31"/>
                  <a:gd name="T5" fmla="*/ 0 h 46"/>
                  <a:gd name="T6" fmla="*/ 23 w 31"/>
                  <a:gd name="T7" fmla="*/ 0 h 46"/>
                  <a:gd name="T8" fmla="*/ 19 w 31"/>
                  <a:gd name="T9" fmla="*/ 3 h 46"/>
                  <a:gd name="T10" fmla="*/ 0 w 31"/>
                  <a:gd name="T11" fmla="*/ 39 h 46"/>
                  <a:gd name="T12" fmla="*/ 0 w 31"/>
                  <a:gd name="T13" fmla="*/ 43 h 46"/>
                  <a:gd name="T14" fmla="*/ 4 w 31"/>
                  <a:gd name="T15" fmla="*/ 46 h 46"/>
                  <a:gd name="T16" fmla="*/ 8 w 31"/>
                  <a:gd name="T17" fmla="*/ 46 h 46"/>
                  <a:gd name="T18" fmla="*/ 12 w 31"/>
                  <a:gd name="T19" fmla="*/ 43 h 46"/>
                  <a:gd name="T20" fmla="*/ 31 w 31"/>
                  <a:gd name="T21" fmla="*/ 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46"/>
                  <a:gd name="T35" fmla="*/ 31 w 3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46">
                    <a:moveTo>
                      <a:pt x="31" y="6"/>
                    </a:moveTo>
                    <a:lnTo>
                      <a:pt x="27" y="3"/>
                    </a:lnTo>
                    <a:lnTo>
                      <a:pt x="23" y="0"/>
                    </a:lnTo>
                    <a:lnTo>
                      <a:pt x="19" y="3"/>
                    </a:lnTo>
                    <a:lnTo>
                      <a:pt x="0" y="39"/>
                    </a:lnTo>
                    <a:lnTo>
                      <a:pt x="0" y="43"/>
                    </a:lnTo>
                    <a:lnTo>
                      <a:pt x="4" y="46"/>
                    </a:lnTo>
                    <a:lnTo>
                      <a:pt x="8" y="46"/>
                    </a:lnTo>
                    <a:lnTo>
                      <a:pt x="12" y="43"/>
                    </a:lnTo>
                    <a:lnTo>
                      <a:pt x="31" y="6"/>
                    </a:lnTo>
                    <a:close/>
                  </a:path>
                </a:pathLst>
              </a:custGeom>
              <a:solidFill>
                <a:schemeClr val="tx1"/>
              </a:solidFill>
              <a:ln w="9525">
                <a:solidFill>
                  <a:schemeClr val="tx1"/>
                </a:solidFill>
                <a:round/>
              </a:ln>
            </p:spPr>
            <p:txBody>
              <a:bodyPr/>
              <a:lstStyle/>
              <a:p>
                <a:endParaRPr lang="zh-CN" altLang="en-US"/>
              </a:p>
            </p:txBody>
          </p:sp>
          <p:sp>
            <p:nvSpPr>
              <p:cNvPr id="241855" name="Freeform 37"/>
              <p:cNvSpPr/>
              <p:nvPr/>
            </p:nvSpPr>
            <p:spPr bwMode="auto">
              <a:xfrm>
                <a:off x="1629" y="2986"/>
                <a:ext cx="27" cy="46"/>
              </a:xfrm>
              <a:custGeom>
                <a:avLst/>
                <a:gdLst>
                  <a:gd name="T0" fmla="*/ 27 w 27"/>
                  <a:gd name="T1" fmla="*/ 7 h 46"/>
                  <a:gd name="T2" fmla="*/ 27 w 27"/>
                  <a:gd name="T3" fmla="*/ 4 h 46"/>
                  <a:gd name="T4" fmla="*/ 23 w 27"/>
                  <a:gd name="T5" fmla="*/ 0 h 46"/>
                  <a:gd name="T6" fmla="*/ 19 w 27"/>
                  <a:gd name="T7" fmla="*/ 0 h 46"/>
                  <a:gd name="T8" fmla="*/ 16 w 27"/>
                  <a:gd name="T9" fmla="*/ 4 h 46"/>
                  <a:gd name="T10" fmla="*/ 0 w 27"/>
                  <a:gd name="T11" fmla="*/ 40 h 46"/>
                  <a:gd name="T12" fmla="*/ 0 w 27"/>
                  <a:gd name="T13" fmla="*/ 43 h 46"/>
                  <a:gd name="T14" fmla="*/ 4 w 27"/>
                  <a:gd name="T15" fmla="*/ 46 h 46"/>
                  <a:gd name="T16" fmla="*/ 8 w 27"/>
                  <a:gd name="T17" fmla="*/ 46 h 46"/>
                  <a:gd name="T18" fmla="*/ 12 w 27"/>
                  <a:gd name="T19" fmla="*/ 43 h 46"/>
                  <a:gd name="T20" fmla="*/ 27 w 27"/>
                  <a:gd name="T21" fmla="*/ 7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27" y="7"/>
                    </a:moveTo>
                    <a:lnTo>
                      <a:pt x="27" y="4"/>
                    </a:lnTo>
                    <a:lnTo>
                      <a:pt x="23" y="0"/>
                    </a:lnTo>
                    <a:lnTo>
                      <a:pt x="19" y="0"/>
                    </a:lnTo>
                    <a:lnTo>
                      <a:pt x="16" y="4"/>
                    </a:lnTo>
                    <a:lnTo>
                      <a:pt x="0" y="40"/>
                    </a:lnTo>
                    <a:lnTo>
                      <a:pt x="0" y="43"/>
                    </a:lnTo>
                    <a:lnTo>
                      <a:pt x="4" y="46"/>
                    </a:lnTo>
                    <a:lnTo>
                      <a:pt x="8" y="46"/>
                    </a:lnTo>
                    <a:lnTo>
                      <a:pt x="12" y="43"/>
                    </a:lnTo>
                    <a:lnTo>
                      <a:pt x="27" y="7"/>
                    </a:lnTo>
                    <a:close/>
                  </a:path>
                </a:pathLst>
              </a:custGeom>
              <a:solidFill>
                <a:schemeClr val="tx1"/>
              </a:solidFill>
              <a:ln w="9525">
                <a:solidFill>
                  <a:schemeClr val="tx1"/>
                </a:solidFill>
                <a:round/>
              </a:ln>
            </p:spPr>
            <p:txBody>
              <a:bodyPr/>
              <a:lstStyle/>
              <a:p>
                <a:endParaRPr lang="zh-CN" altLang="en-US"/>
              </a:p>
            </p:txBody>
          </p:sp>
          <p:sp>
            <p:nvSpPr>
              <p:cNvPr id="241856" name="Freeform 38"/>
              <p:cNvSpPr/>
              <p:nvPr/>
            </p:nvSpPr>
            <p:spPr bwMode="auto">
              <a:xfrm>
                <a:off x="1602" y="3052"/>
                <a:ext cx="23" cy="39"/>
              </a:xfrm>
              <a:custGeom>
                <a:avLst/>
                <a:gdLst>
                  <a:gd name="T0" fmla="*/ 23 w 23"/>
                  <a:gd name="T1" fmla="*/ 6 h 39"/>
                  <a:gd name="T2" fmla="*/ 23 w 23"/>
                  <a:gd name="T3" fmla="*/ 3 h 39"/>
                  <a:gd name="T4" fmla="*/ 20 w 23"/>
                  <a:gd name="T5" fmla="*/ 0 h 39"/>
                  <a:gd name="T6" fmla="*/ 16 w 23"/>
                  <a:gd name="T7" fmla="*/ 0 h 39"/>
                  <a:gd name="T8" fmla="*/ 12 w 23"/>
                  <a:gd name="T9" fmla="*/ 3 h 39"/>
                  <a:gd name="T10" fmla="*/ 0 w 23"/>
                  <a:gd name="T11" fmla="*/ 36 h 39"/>
                  <a:gd name="T12" fmla="*/ 0 w 23"/>
                  <a:gd name="T13" fmla="*/ 36 h 39"/>
                  <a:gd name="T14" fmla="*/ 4 w 23"/>
                  <a:gd name="T15" fmla="*/ 39 h 39"/>
                  <a:gd name="T16" fmla="*/ 4 w 23"/>
                  <a:gd name="T17" fmla="*/ 39 h 39"/>
                  <a:gd name="T18" fmla="*/ 12 w 23"/>
                  <a:gd name="T19" fmla="*/ 39 h 39"/>
                  <a:gd name="T20" fmla="*/ 23 w 23"/>
                  <a:gd name="T21" fmla="*/ 6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39"/>
                  <a:gd name="T35" fmla="*/ 23 w 23"/>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39">
                    <a:moveTo>
                      <a:pt x="23" y="6"/>
                    </a:moveTo>
                    <a:lnTo>
                      <a:pt x="23" y="3"/>
                    </a:lnTo>
                    <a:lnTo>
                      <a:pt x="20" y="0"/>
                    </a:lnTo>
                    <a:lnTo>
                      <a:pt x="16" y="0"/>
                    </a:lnTo>
                    <a:lnTo>
                      <a:pt x="12" y="3"/>
                    </a:lnTo>
                    <a:lnTo>
                      <a:pt x="0" y="36"/>
                    </a:lnTo>
                    <a:lnTo>
                      <a:pt x="4" y="39"/>
                    </a:lnTo>
                    <a:lnTo>
                      <a:pt x="12" y="39"/>
                    </a:lnTo>
                    <a:lnTo>
                      <a:pt x="23" y="6"/>
                    </a:lnTo>
                    <a:close/>
                  </a:path>
                </a:pathLst>
              </a:custGeom>
              <a:solidFill>
                <a:schemeClr val="tx1"/>
              </a:solidFill>
              <a:ln w="9525">
                <a:solidFill>
                  <a:schemeClr val="tx1"/>
                </a:solidFill>
                <a:round/>
              </a:ln>
            </p:spPr>
            <p:txBody>
              <a:bodyPr/>
              <a:lstStyle/>
              <a:p>
                <a:endParaRPr lang="zh-CN" altLang="en-US"/>
              </a:p>
            </p:txBody>
          </p:sp>
        </p:grpSp>
        <p:sp>
          <p:nvSpPr>
            <p:cNvPr id="241684" name="Line 39"/>
            <p:cNvSpPr>
              <a:spLocks noChangeShapeType="1"/>
            </p:cNvSpPr>
            <p:nvPr/>
          </p:nvSpPr>
          <p:spPr bwMode="auto">
            <a:xfrm>
              <a:off x="2255" y="2127"/>
              <a:ext cx="1" cy="495"/>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85" name="Line 40"/>
            <p:cNvSpPr>
              <a:spLocks noChangeShapeType="1"/>
            </p:cNvSpPr>
            <p:nvPr/>
          </p:nvSpPr>
          <p:spPr bwMode="auto">
            <a:xfrm flipH="1">
              <a:off x="1775" y="2622"/>
              <a:ext cx="480" cy="18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86" name="Line 41"/>
            <p:cNvSpPr>
              <a:spLocks noChangeShapeType="1"/>
            </p:cNvSpPr>
            <p:nvPr/>
          </p:nvSpPr>
          <p:spPr bwMode="auto">
            <a:xfrm flipV="1">
              <a:off x="1775" y="2714"/>
              <a:ext cx="1" cy="89"/>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87" name="Line 42"/>
            <p:cNvSpPr>
              <a:spLocks noChangeShapeType="1"/>
            </p:cNvSpPr>
            <p:nvPr/>
          </p:nvSpPr>
          <p:spPr bwMode="auto">
            <a:xfrm flipV="1">
              <a:off x="1775" y="2501"/>
              <a:ext cx="311" cy="213"/>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88" name="Line 43"/>
            <p:cNvSpPr>
              <a:spLocks noChangeShapeType="1"/>
            </p:cNvSpPr>
            <p:nvPr/>
          </p:nvSpPr>
          <p:spPr bwMode="auto">
            <a:xfrm flipV="1">
              <a:off x="2086" y="2251"/>
              <a:ext cx="1" cy="250"/>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689" name="Group 44"/>
            <p:cNvGrpSpPr/>
            <p:nvPr/>
          </p:nvGrpSpPr>
          <p:grpSpPr bwMode="auto">
            <a:xfrm>
              <a:off x="1771" y="2557"/>
              <a:ext cx="376" cy="233"/>
              <a:chOff x="1771" y="2701"/>
              <a:chExt cx="376" cy="233"/>
            </a:xfrm>
          </p:grpSpPr>
          <p:sp>
            <p:nvSpPr>
              <p:cNvPr id="241848" name="Freeform 45"/>
              <p:cNvSpPr/>
              <p:nvPr/>
            </p:nvSpPr>
            <p:spPr bwMode="auto">
              <a:xfrm>
                <a:off x="1771" y="2901"/>
                <a:ext cx="46" cy="33"/>
              </a:xfrm>
              <a:custGeom>
                <a:avLst/>
                <a:gdLst>
                  <a:gd name="T0" fmla="*/ 4 w 46"/>
                  <a:gd name="T1" fmla="*/ 23 h 33"/>
                  <a:gd name="T2" fmla="*/ 0 w 46"/>
                  <a:gd name="T3" fmla="*/ 26 h 33"/>
                  <a:gd name="T4" fmla="*/ 0 w 46"/>
                  <a:gd name="T5" fmla="*/ 26 h 33"/>
                  <a:gd name="T6" fmla="*/ 4 w 46"/>
                  <a:gd name="T7" fmla="*/ 29 h 33"/>
                  <a:gd name="T8" fmla="*/ 8 w 46"/>
                  <a:gd name="T9" fmla="*/ 33 h 33"/>
                  <a:gd name="T10" fmla="*/ 42 w 46"/>
                  <a:gd name="T11" fmla="*/ 10 h 33"/>
                  <a:gd name="T12" fmla="*/ 46 w 46"/>
                  <a:gd name="T13" fmla="*/ 6 h 33"/>
                  <a:gd name="T14" fmla="*/ 46 w 46"/>
                  <a:gd name="T15" fmla="*/ 3 h 33"/>
                  <a:gd name="T16" fmla="*/ 42 w 46"/>
                  <a:gd name="T17" fmla="*/ 0 h 33"/>
                  <a:gd name="T18" fmla="*/ 39 w 46"/>
                  <a:gd name="T19" fmla="*/ 0 h 33"/>
                  <a:gd name="T20" fmla="*/ 4 w 46"/>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3"/>
                  <a:gd name="T35" fmla="*/ 46 w 46"/>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3">
                    <a:moveTo>
                      <a:pt x="4" y="23"/>
                    </a:moveTo>
                    <a:lnTo>
                      <a:pt x="0" y="26"/>
                    </a:lnTo>
                    <a:lnTo>
                      <a:pt x="4" y="29"/>
                    </a:lnTo>
                    <a:lnTo>
                      <a:pt x="8" y="33"/>
                    </a:lnTo>
                    <a:lnTo>
                      <a:pt x="42" y="10"/>
                    </a:lnTo>
                    <a:lnTo>
                      <a:pt x="46" y="6"/>
                    </a:lnTo>
                    <a:lnTo>
                      <a:pt x="46" y="3"/>
                    </a:lnTo>
                    <a:lnTo>
                      <a:pt x="42" y="0"/>
                    </a:lnTo>
                    <a:lnTo>
                      <a:pt x="39" y="0"/>
                    </a:lnTo>
                    <a:lnTo>
                      <a:pt x="4" y="23"/>
                    </a:lnTo>
                    <a:close/>
                  </a:path>
                </a:pathLst>
              </a:custGeom>
              <a:solidFill>
                <a:schemeClr val="tx1"/>
              </a:solidFill>
              <a:ln w="9525">
                <a:solidFill>
                  <a:schemeClr val="tx1"/>
                </a:solidFill>
                <a:round/>
              </a:ln>
            </p:spPr>
            <p:txBody>
              <a:bodyPr/>
              <a:lstStyle/>
              <a:p>
                <a:endParaRPr lang="zh-CN" altLang="en-US"/>
              </a:p>
            </p:txBody>
          </p:sp>
          <p:sp>
            <p:nvSpPr>
              <p:cNvPr id="241849" name="Freeform 46"/>
              <p:cNvSpPr/>
              <p:nvPr/>
            </p:nvSpPr>
            <p:spPr bwMode="auto">
              <a:xfrm>
                <a:off x="1836" y="2862"/>
                <a:ext cx="50" cy="29"/>
              </a:xfrm>
              <a:custGeom>
                <a:avLst/>
                <a:gdLst>
                  <a:gd name="T0" fmla="*/ 4 w 50"/>
                  <a:gd name="T1" fmla="*/ 19 h 29"/>
                  <a:gd name="T2" fmla="*/ 0 w 50"/>
                  <a:gd name="T3" fmla="*/ 22 h 29"/>
                  <a:gd name="T4" fmla="*/ 0 w 50"/>
                  <a:gd name="T5" fmla="*/ 26 h 29"/>
                  <a:gd name="T6" fmla="*/ 4 w 50"/>
                  <a:gd name="T7" fmla="*/ 29 h 29"/>
                  <a:gd name="T8" fmla="*/ 8 w 50"/>
                  <a:gd name="T9" fmla="*/ 29 h 29"/>
                  <a:gd name="T10" fmla="*/ 46 w 50"/>
                  <a:gd name="T11" fmla="*/ 9 h 29"/>
                  <a:gd name="T12" fmla="*/ 50 w 50"/>
                  <a:gd name="T13" fmla="*/ 6 h 29"/>
                  <a:gd name="T14" fmla="*/ 50 w 50"/>
                  <a:gd name="T15" fmla="*/ 3 h 29"/>
                  <a:gd name="T16" fmla="*/ 46 w 50"/>
                  <a:gd name="T17" fmla="*/ 0 h 29"/>
                  <a:gd name="T18" fmla="*/ 43 w 50"/>
                  <a:gd name="T19" fmla="*/ 0 h 29"/>
                  <a:gd name="T20" fmla="*/ 4 w 50"/>
                  <a:gd name="T21" fmla="*/ 1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9"/>
                  <a:gd name="T35" fmla="*/ 50 w 5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9">
                    <a:moveTo>
                      <a:pt x="4" y="19"/>
                    </a:moveTo>
                    <a:lnTo>
                      <a:pt x="0" y="22"/>
                    </a:lnTo>
                    <a:lnTo>
                      <a:pt x="0" y="26"/>
                    </a:lnTo>
                    <a:lnTo>
                      <a:pt x="4" y="29"/>
                    </a:lnTo>
                    <a:lnTo>
                      <a:pt x="8" y="29"/>
                    </a:lnTo>
                    <a:lnTo>
                      <a:pt x="46" y="9"/>
                    </a:lnTo>
                    <a:lnTo>
                      <a:pt x="50" y="6"/>
                    </a:lnTo>
                    <a:lnTo>
                      <a:pt x="50" y="3"/>
                    </a:lnTo>
                    <a:lnTo>
                      <a:pt x="46" y="0"/>
                    </a:lnTo>
                    <a:lnTo>
                      <a:pt x="43" y="0"/>
                    </a:lnTo>
                    <a:lnTo>
                      <a:pt x="4" y="19"/>
                    </a:lnTo>
                    <a:close/>
                  </a:path>
                </a:pathLst>
              </a:custGeom>
              <a:solidFill>
                <a:schemeClr val="tx1"/>
              </a:solidFill>
              <a:ln w="9525">
                <a:solidFill>
                  <a:schemeClr val="tx1"/>
                </a:solidFill>
                <a:round/>
              </a:ln>
            </p:spPr>
            <p:txBody>
              <a:bodyPr/>
              <a:lstStyle/>
              <a:p>
                <a:endParaRPr lang="zh-CN" altLang="en-US"/>
              </a:p>
            </p:txBody>
          </p:sp>
          <p:sp>
            <p:nvSpPr>
              <p:cNvPr id="241850" name="Freeform 47"/>
              <p:cNvSpPr/>
              <p:nvPr/>
            </p:nvSpPr>
            <p:spPr bwMode="auto">
              <a:xfrm>
                <a:off x="1902" y="2822"/>
                <a:ext cx="50" cy="30"/>
              </a:xfrm>
              <a:custGeom>
                <a:avLst/>
                <a:gdLst>
                  <a:gd name="T0" fmla="*/ 4 w 50"/>
                  <a:gd name="T1" fmla="*/ 20 h 30"/>
                  <a:gd name="T2" fmla="*/ 0 w 50"/>
                  <a:gd name="T3" fmla="*/ 23 h 30"/>
                  <a:gd name="T4" fmla="*/ 0 w 50"/>
                  <a:gd name="T5" fmla="*/ 26 h 30"/>
                  <a:gd name="T6" fmla="*/ 4 w 50"/>
                  <a:gd name="T7" fmla="*/ 30 h 30"/>
                  <a:gd name="T8" fmla="*/ 7 w 50"/>
                  <a:gd name="T9" fmla="*/ 30 h 30"/>
                  <a:gd name="T10" fmla="*/ 46 w 50"/>
                  <a:gd name="T11" fmla="*/ 10 h 30"/>
                  <a:gd name="T12" fmla="*/ 50 w 50"/>
                  <a:gd name="T13" fmla="*/ 7 h 30"/>
                  <a:gd name="T14" fmla="*/ 50 w 50"/>
                  <a:gd name="T15" fmla="*/ 3 h 30"/>
                  <a:gd name="T16" fmla="*/ 46 w 50"/>
                  <a:gd name="T17" fmla="*/ 0 h 30"/>
                  <a:gd name="T18" fmla="*/ 42 w 50"/>
                  <a:gd name="T19" fmla="*/ 0 h 30"/>
                  <a:gd name="T20" fmla="*/ 4 w 50"/>
                  <a:gd name="T21" fmla="*/ 2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0"/>
                  <a:gd name="T35" fmla="*/ 50 w 5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0">
                    <a:moveTo>
                      <a:pt x="4" y="20"/>
                    </a:moveTo>
                    <a:lnTo>
                      <a:pt x="0" y="23"/>
                    </a:lnTo>
                    <a:lnTo>
                      <a:pt x="0" y="26"/>
                    </a:lnTo>
                    <a:lnTo>
                      <a:pt x="4" y="30"/>
                    </a:lnTo>
                    <a:lnTo>
                      <a:pt x="7" y="30"/>
                    </a:lnTo>
                    <a:lnTo>
                      <a:pt x="46" y="10"/>
                    </a:lnTo>
                    <a:lnTo>
                      <a:pt x="50" y="7"/>
                    </a:lnTo>
                    <a:lnTo>
                      <a:pt x="50" y="3"/>
                    </a:lnTo>
                    <a:lnTo>
                      <a:pt x="46" y="0"/>
                    </a:lnTo>
                    <a:lnTo>
                      <a:pt x="42" y="0"/>
                    </a:lnTo>
                    <a:lnTo>
                      <a:pt x="4" y="20"/>
                    </a:lnTo>
                    <a:close/>
                  </a:path>
                </a:pathLst>
              </a:custGeom>
              <a:solidFill>
                <a:schemeClr val="tx1"/>
              </a:solidFill>
              <a:ln w="9525">
                <a:solidFill>
                  <a:schemeClr val="tx1"/>
                </a:solidFill>
                <a:round/>
              </a:ln>
            </p:spPr>
            <p:txBody>
              <a:bodyPr/>
              <a:lstStyle/>
              <a:p>
                <a:endParaRPr lang="zh-CN" altLang="en-US"/>
              </a:p>
            </p:txBody>
          </p:sp>
          <p:sp>
            <p:nvSpPr>
              <p:cNvPr id="241851" name="Freeform 48"/>
              <p:cNvSpPr/>
              <p:nvPr/>
            </p:nvSpPr>
            <p:spPr bwMode="auto">
              <a:xfrm>
                <a:off x="1967" y="2779"/>
                <a:ext cx="50" cy="33"/>
              </a:xfrm>
              <a:custGeom>
                <a:avLst/>
                <a:gdLst>
                  <a:gd name="T0" fmla="*/ 4 w 50"/>
                  <a:gd name="T1" fmla="*/ 23 h 33"/>
                  <a:gd name="T2" fmla="*/ 0 w 50"/>
                  <a:gd name="T3" fmla="*/ 27 h 33"/>
                  <a:gd name="T4" fmla="*/ 0 w 50"/>
                  <a:gd name="T5" fmla="*/ 30 h 33"/>
                  <a:gd name="T6" fmla="*/ 4 w 50"/>
                  <a:gd name="T7" fmla="*/ 33 h 33"/>
                  <a:gd name="T8" fmla="*/ 8 w 50"/>
                  <a:gd name="T9" fmla="*/ 33 h 33"/>
                  <a:gd name="T10" fmla="*/ 46 w 50"/>
                  <a:gd name="T11" fmla="*/ 10 h 33"/>
                  <a:gd name="T12" fmla="*/ 50 w 50"/>
                  <a:gd name="T13" fmla="*/ 7 h 33"/>
                  <a:gd name="T14" fmla="*/ 50 w 50"/>
                  <a:gd name="T15" fmla="*/ 4 h 33"/>
                  <a:gd name="T16" fmla="*/ 46 w 50"/>
                  <a:gd name="T17" fmla="*/ 0 h 33"/>
                  <a:gd name="T18" fmla="*/ 42 w 50"/>
                  <a:gd name="T19" fmla="*/ 0 h 33"/>
                  <a:gd name="T20" fmla="*/ 4 w 50"/>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 y="23"/>
                    </a:moveTo>
                    <a:lnTo>
                      <a:pt x="0" y="27"/>
                    </a:lnTo>
                    <a:lnTo>
                      <a:pt x="0" y="30"/>
                    </a:lnTo>
                    <a:lnTo>
                      <a:pt x="4" y="33"/>
                    </a:lnTo>
                    <a:lnTo>
                      <a:pt x="8" y="33"/>
                    </a:lnTo>
                    <a:lnTo>
                      <a:pt x="46" y="10"/>
                    </a:lnTo>
                    <a:lnTo>
                      <a:pt x="50" y="7"/>
                    </a:lnTo>
                    <a:lnTo>
                      <a:pt x="50" y="4"/>
                    </a:lnTo>
                    <a:lnTo>
                      <a:pt x="46" y="0"/>
                    </a:lnTo>
                    <a:lnTo>
                      <a:pt x="42" y="0"/>
                    </a:lnTo>
                    <a:lnTo>
                      <a:pt x="4" y="23"/>
                    </a:lnTo>
                    <a:close/>
                  </a:path>
                </a:pathLst>
              </a:custGeom>
              <a:solidFill>
                <a:schemeClr val="tx1"/>
              </a:solidFill>
              <a:ln w="9525">
                <a:solidFill>
                  <a:schemeClr val="tx1"/>
                </a:solidFill>
                <a:round/>
              </a:ln>
            </p:spPr>
            <p:txBody>
              <a:bodyPr/>
              <a:lstStyle/>
              <a:p>
                <a:endParaRPr lang="zh-CN" altLang="en-US"/>
              </a:p>
            </p:txBody>
          </p:sp>
          <p:sp>
            <p:nvSpPr>
              <p:cNvPr id="241852" name="Freeform 49"/>
              <p:cNvSpPr/>
              <p:nvPr/>
            </p:nvSpPr>
            <p:spPr bwMode="auto">
              <a:xfrm>
                <a:off x="2032" y="2740"/>
                <a:ext cx="50" cy="33"/>
              </a:xfrm>
              <a:custGeom>
                <a:avLst/>
                <a:gdLst>
                  <a:gd name="T0" fmla="*/ 4 w 50"/>
                  <a:gd name="T1" fmla="*/ 23 h 33"/>
                  <a:gd name="T2" fmla="*/ 0 w 50"/>
                  <a:gd name="T3" fmla="*/ 26 h 33"/>
                  <a:gd name="T4" fmla="*/ 0 w 50"/>
                  <a:gd name="T5" fmla="*/ 30 h 33"/>
                  <a:gd name="T6" fmla="*/ 4 w 50"/>
                  <a:gd name="T7" fmla="*/ 33 h 33"/>
                  <a:gd name="T8" fmla="*/ 8 w 50"/>
                  <a:gd name="T9" fmla="*/ 33 h 33"/>
                  <a:gd name="T10" fmla="*/ 46 w 50"/>
                  <a:gd name="T11" fmla="*/ 10 h 33"/>
                  <a:gd name="T12" fmla="*/ 50 w 50"/>
                  <a:gd name="T13" fmla="*/ 7 h 33"/>
                  <a:gd name="T14" fmla="*/ 50 w 50"/>
                  <a:gd name="T15" fmla="*/ 3 h 33"/>
                  <a:gd name="T16" fmla="*/ 46 w 50"/>
                  <a:gd name="T17" fmla="*/ 0 h 33"/>
                  <a:gd name="T18" fmla="*/ 42 w 50"/>
                  <a:gd name="T19" fmla="*/ 0 h 33"/>
                  <a:gd name="T20" fmla="*/ 4 w 50"/>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 y="23"/>
                    </a:moveTo>
                    <a:lnTo>
                      <a:pt x="0" y="26"/>
                    </a:lnTo>
                    <a:lnTo>
                      <a:pt x="0" y="30"/>
                    </a:lnTo>
                    <a:lnTo>
                      <a:pt x="4" y="33"/>
                    </a:lnTo>
                    <a:lnTo>
                      <a:pt x="8" y="33"/>
                    </a:lnTo>
                    <a:lnTo>
                      <a:pt x="46" y="10"/>
                    </a:lnTo>
                    <a:lnTo>
                      <a:pt x="50" y="7"/>
                    </a:lnTo>
                    <a:lnTo>
                      <a:pt x="50" y="3"/>
                    </a:lnTo>
                    <a:lnTo>
                      <a:pt x="46" y="0"/>
                    </a:lnTo>
                    <a:lnTo>
                      <a:pt x="42" y="0"/>
                    </a:lnTo>
                    <a:lnTo>
                      <a:pt x="4" y="23"/>
                    </a:lnTo>
                    <a:close/>
                  </a:path>
                </a:pathLst>
              </a:custGeom>
              <a:solidFill>
                <a:schemeClr val="tx1"/>
              </a:solidFill>
              <a:ln w="9525">
                <a:solidFill>
                  <a:schemeClr val="tx1"/>
                </a:solidFill>
                <a:round/>
              </a:ln>
            </p:spPr>
            <p:txBody>
              <a:bodyPr/>
              <a:lstStyle/>
              <a:p>
                <a:endParaRPr lang="zh-CN" altLang="en-US"/>
              </a:p>
            </p:txBody>
          </p:sp>
          <p:sp>
            <p:nvSpPr>
              <p:cNvPr id="241853" name="Freeform 50"/>
              <p:cNvSpPr/>
              <p:nvPr/>
            </p:nvSpPr>
            <p:spPr bwMode="auto">
              <a:xfrm>
                <a:off x="2101" y="2701"/>
                <a:ext cx="46" cy="32"/>
              </a:xfrm>
              <a:custGeom>
                <a:avLst/>
                <a:gdLst>
                  <a:gd name="T0" fmla="*/ 4 w 46"/>
                  <a:gd name="T1" fmla="*/ 23 h 32"/>
                  <a:gd name="T2" fmla="*/ 0 w 46"/>
                  <a:gd name="T3" fmla="*/ 26 h 32"/>
                  <a:gd name="T4" fmla="*/ 0 w 46"/>
                  <a:gd name="T5" fmla="*/ 29 h 32"/>
                  <a:gd name="T6" fmla="*/ 4 w 46"/>
                  <a:gd name="T7" fmla="*/ 32 h 32"/>
                  <a:gd name="T8" fmla="*/ 8 w 46"/>
                  <a:gd name="T9" fmla="*/ 32 h 32"/>
                  <a:gd name="T10" fmla="*/ 42 w 46"/>
                  <a:gd name="T11" fmla="*/ 10 h 32"/>
                  <a:gd name="T12" fmla="*/ 46 w 46"/>
                  <a:gd name="T13" fmla="*/ 6 h 32"/>
                  <a:gd name="T14" fmla="*/ 46 w 46"/>
                  <a:gd name="T15" fmla="*/ 3 h 32"/>
                  <a:gd name="T16" fmla="*/ 42 w 46"/>
                  <a:gd name="T17" fmla="*/ 0 h 32"/>
                  <a:gd name="T18" fmla="*/ 39 w 46"/>
                  <a:gd name="T19" fmla="*/ 0 h 32"/>
                  <a:gd name="T20" fmla="*/ 4 w 46"/>
                  <a:gd name="T21" fmla="*/ 2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2"/>
                  <a:gd name="T35" fmla="*/ 46 w 4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2">
                    <a:moveTo>
                      <a:pt x="4" y="23"/>
                    </a:moveTo>
                    <a:lnTo>
                      <a:pt x="0" y="26"/>
                    </a:lnTo>
                    <a:lnTo>
                      <a:pt x="0" y="29"/>
                    </a:lnTo>
                    <a:lnTo>
                      <a:pt x="4" y="32"/>
                    </a:lnTo>
                    <a:lnTo>
                      <a:pt x="8" y="32"/>
                    </a:lnTo>
                    <a:lnTo>
                      <a:pt x="42" y="10"/>
                    </a:lnTo>
                    <a:lnTo>
                      <a:pt x="46" y="6"/>
                    </a:lnTo>
                    <a:lnTo>
                      <a:pt x="46" y="3"/>
                    </a:lnTo>
                    <a:lnTo>
                      <a:pt x="42" y="0"/>
                    </a:lnTo>
                    <a:lnTo>
                      <a:pt x="39" y="0"/>
                    </a:lnTo>
                    <a:lnTo>
                      <a:pt x="4" y="23"/>
                    </a:lnTo>
                    <a:close/>
                  </a:path>
                </a:pathLst>
              </a:custGeom>
              <a:solidFill>
                <a:schemeClr val="tx1"/>
              </a:solidFill>
              <a:ln w="9525">
                <a:solidFill>
                  <a:schemeClr val="tx1"/>
                </a:solidFill>
                <a:round/>
              </a:ln>
            </p:spPr>
            <p:txBody>
              <a:bodyPr/>
              <a:lstStyle/>
              <a:p>
                <a:endParaRPr lang="zh-CN" altLang="en-US"/>
              </a:p>
            </p:txBody>
          </p:sp>
        </p:grpSp>
        <p:grpSp>
          <p:nvGrpSpPr>
            <p:cNvPr id="241690" name="Group 51"/>
            <p:cNvGrpSpPr/>
            <p:nvPr/>
          </p:nvGrpSpPr>
          <p:grpSpPr bwMode="auto">
            <a:xfrm>
              <a:off x="2155" y="2461"/>
              <a:ext cx="11" cy="96"/>
              <a:chOff x="2155" y="2605"/>
              <a:chExt cx="11" cy="96"/>
            </a:xfrm>
          </p:grpSpPr>
          <p:sp>
            <p:nvSpPr>
              <p:cNvPr id="241846" name="Freeform 52"/>
              <p:cNvSpPr/>
              <p:nvPr/>
            </p:nvSpPr>
            <p:spPr bwMode="auto">
              <a:xfrm>
                <a:off x="2155" y="2655"/>
                <a:ext cx="11" cy="46"/>
              </a:xfrm>
              <a:custGeom>
                <a:avLst/>
                <a:gdLst>
                  <a:gd name="T0" fmla="*/ 0 w 11"/>
                  <a:gd name="T1" fmla="*/ 46 h 46"/>
                  <a:gd name="T2" fmla="*/ 4 w 11"/>
                  <a:gd name="T3" fmla="*/ 46 h 46"/>
                  <a:gd name="T4" fmla="*/ 4 w 11"/>
                  <a:gd name="T5" fmla="*/ 46 h 46"/>
                  <a:gd name="T6" fmla="*/ 8 w 11"/>
                  <a:gd name="T7" fmla="*/ 42 h 46"/>
                  <a:gd name="T8" fmla="*/ 11 w 11"/>
                  <a:gd name="T9" fmla="*/ 42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8" y="42"/>
                    </a:lnTo>
                    <a:lnTo>
                      <a:pt x="11" y="42"/>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47" name="Freeform 53"/>
              <p:cNvSpPr/>
              <p:nvPr/>
            </p:nvSpPr>
            <p:spPr bwMode="auto">
              <a:xfrm>
                <a:off x="2155" y="2605"/>
                <a:ext cx="11" cy="27"/>
              </a:xfrm>
              <a:custGeom>
                <a:avLst/>
                <a:gdLst>
                  <a:gd name="T0" fmla="*/ 0 w 11"/>
                  <a:gd name="T1" fmla="*/ 27 h 27"/>
                  <a:gd name="T2" fmla="*/ 4 w 11"/>
                  <a:gd name="T3" fmla="*/ 27 h 27"/>
                  <a:gd name="T4" fmla="*/ 4 w 11"/>
                  <a:gd name="T5" fmla="*/ 27 h 27"/>
                  <a:gd name="T6" fmla="*/ 8 w 11"/>
                  <a:gd name="T7" fmla="*/ 23 h 27"/>
                  <a:gd name="T8" fmla="*/ 11 w 11"/>
                  <a:gd name="T9" fmla="*/ 23 h 27"/>
                  <a:gd name="T10" fmla="*/ 11 w 11"/>
                  <a:gd name="T11" fmla="*/ 4 h 27"/>
                  <a:gd name="T12" fmla="*/ 4 w 11"/>
                  <a:gd name="T13" fmla="*/ 0 h 27"/>
                  <a:gd name="T14" fmla="*/ 4 w 11"/>
                  <a:gd name="T15" fmla="*/ 0 h 27"/>
                  <a:gd name="T16" fmla="*/ 0 w 11"/>
                  <a:gd name="T17" fmla="*/ 4 h 27"/>
                  <a:gd name="T18" fmla="*/ 0 w 11"/>
                  <a:gd name="T19" fmla="*/ 7 h 27"/>
                  <a:gd name="T20" fmla="*/ 0 w 11"/>
                  <a:gd name="T21" fmla="*/ 2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27"/>
                  <a:gd name="T35" fmla="*/ 11 w 11"/>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27">
                    <a:moveTo>
                      <a:pt x="0" y="27"/>
                    </a:moveTo>
                    <a:lnTo>
                      <a:pt x="4" y="27"/>
                    </a:lnTo>
                    <a:lnTo>
                      <a:pt x="8" y="23"/>
                    </a:lnTo>
                    <a:lnTo>
                      <a:pt x="11" y="23"/>
                    </a:lnTo>
                    <a:lnTo>
                      <a:pt x="11" y="4"/>
                    </a:lnTo>
                    <a:lnTo>
                      <a:pt x="4" y="0"/>
                    </a:lnTo>
                    <a:lnTo>
                      <a:pt x="0" y="4"/>
                    </a:lnTo>
                    <a:lnTo>
                      <a:pt x="0" y="7"/>
                    </a:lnTo>
                    <a:lnTo>
                      <a:pt x="0" y="27"/>
                    </a:lnTo>
                    <a:close/>
                  </a:path>
                </a:pathLst>
              </a:custGeom>
              <a:solidFill>
                <a:schemeClr val="tx1"/>
              </a:solidFill>
              <a:ln w="9525">
                <a:solidFill>
                  <a:schemeClr val="tx1"/>
                </a:solidFill>
                <a:round/>
              </a:ln>
            </p:spPr>
            <p:txBody>
              <a:bodyPr/>
              <a:lstStyle/>
              <a:p>
                <a:endParaRPr lang="zh-CN" altLang="en-US"/>
              </a:p>
            </p:txBody>
          </p:sp>
        </p:grpSp>
        <p:grpSp>
          <p:nvGrpSpPr>
            <p:cNvPr id="241691" name="Group 54"/>
            <p:cNvGrpSpPr/>
            <p:nvPr/>
          </p:nvGrpSpPr>
          <p:grpSpPr bwMode="auto">
            <a:xfrm>
              <a:off x="1794" y="2780"/>
              <a:ext cx="85" cy="167"/>
              <a:chOff x="1794" y="2924"/>
              <a:chExt cx="85" cy="167"/>
            </a:xfrm>
          </p:grpSpPr>
          <p:sp>
            <p:nvSpPr>
              <p:cNvPr id="241843" name="Freeform 55"/>
              <p:cNvSpPr/>
              <p:nvPr/>
            </p:nvSpPr>
            <p:spPr bwMode="auto">
              <a:xfrm>
                <a:off x="1794" y="2924"/>
                <a:ext cx="27" cy="46"/>
              </a:xfrm>
              <a:custGeom>
                <a:avLst/>
                <a:gdLst>
                  <a:gd name="T0" fmla="*/ 12 w 27"/>
                  <a:gd name="T1" fmla="*/ 3 h 46"/>
                  <a:gd name="T2" fmla="*/ 4 w 27"/>
                  <a:gd name="T3" fmla="*/ 0 h 46"/>
                  <a:gd name="T4" fmla="*/ 4 w 27"/>
                  <a:gd name="T5" fmla="*/ 0 h 46"/>
                  <a:gd name="T6" fmla="*/ 0 w 27"/>
                  <a:gd name="T7" fmla="*/ 3 h 46"/>
                  <a:gd name="T8" fmla="*/ 0 w 27"/>
                  <a:gd name="T9" fmla="*/ 6 h 46"/>
                  <a:gd name="T10" fmla="*/ 16 w 27"/>
                  <a:gd name="T11" fmla="*/ 43 h 46"/>
                  <a:gd name="T12" fmla="*/ 19 w 27"/>
                  <a:gd name="T13" fmla="*/ 46 h 46"/>
                  <a:gd name="T14" fmla="*/ 23 w 27"/>
                  <a:gd name="T15" fmla="*/ 46 h 46"/>
                  <a:gd name="T16" fmla="*/ 27 w 27"/>
                  <a:gd name="T17" fmla="*/ 43 h 46"/>
                  <a:gd name="T18" fmla="*/ 27 w 27"/>
                  <a:gd name="T19" fmla="*/ 39 h 46"/>
                  <a:gd name="T20" fmla="*/ 12 w 27"/>
                  <a:gd name="T21" fmla="*/ 3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12" y="3"/>
                    </a:moveTo>
                    <a:lnTo>
                      <a:pt x="4" y="0"/>
                    </a:lnTo>
                    <a:lnTo>
                      <a:pt x="0" y="3"/>
                    </a:lnTo>
                    <a:lnTo>
                      <a:pt x="0" y="6"/>
                    </a:lnTo>
                    <a:lnTo>
                      <a:pt x="16" y="43"/>
                    </a:lnTo>
                    <a:lnTo>
                      <a:pt x="19" y="46"/>
                    </a:lnTo>
                    <a:lnTo>
                      <a:pt x="23" y="46"/>
                    </a:lnTo>
                    <a:lnTo>
                      <a:pt x="27" y="43"/>
                    </a:lnTo>
                    <a:lnTo>
                      <a:pt x="27" y="39"/>
                    </a:lnTo>
                    <a:lnTo>
                      <a:pt x="12" y="3"/>
                    </a:lnTo>
                    <a:close/>
                  </a:path>
                </a:pathLst>
              </a:custGeom>
              <a:solidFill>
                <a:schemeClr val="tx1"/>
              </a:solidFill>
              <a:ln w="9525">
                <a:solidFill>
                  <a:schemeClr val="tx1"/>
                </a:solidFill>
                <a:round/>
              </a:ln>
            </p:spPr>
            <p:txBody>
              <a:bodyPr/>
              <a:lstStyle/>
              <a:p>
                <a:endParaRPr lang="zh-CN" altLang="en-US"/>
              </a:p>
            </p:txBody>
          </p:sp>
          <p:sp>
            <p:nvSpPr>
              <p:cNvPr id="241844" name="Freeform 56"/>
              <p:cNvSpPr/>
              <p:nvPr/>
            </p:nvSpPr>
            <p:spPr bwMode="auto">
              <a:xfrm>
                <a:off x="1821" y="2986"/>
                <a:ext cx="27" cy="46"/>
              </a:xfrm>
              <a:custGeom>
                <a:avLst/>
                <a:gdLst>
                  <a:gd name="T0" fmla="*/ 12 w 27"/>
                  <a:gd name="T1" fmla="*/ 4 h 46"/>
                  <a:gd name="T2" fmla="*/ 8 w 27"/>
                  <a:gd name="T3" fmla="*/ 0 h 46"/>
                  <a:gd name="T4" fmla="*/ 4 w 27"/>
                  <a:gd name="T5" fmla="*/ 0 h 46"/>
                  <a:gd name="T6" fmla="*/ 0 w 27"/>
                  <a:gd name="T7" fmla="*/ 4 h 46"/>
                  <a:gd name="T8" fmla="*/ 0 w 27"/>
                  <a:gd name="T9" fmla="*/ 7 h 46"/>
                  <a:gd name="T10" fmla="*/ 15 w 27"/>
                  <a:gd name="T11" fmla="*/ 43 h 46"/>
                  <a:gd name="T12" fmla="*/ 19 w 27"/>
                  <a:gd name="T13" fmla="*/ 46 h 46"/>
                  <a:gd name="T14" fmla="*/ 23 w 27"/>
                  <a:gd name="T15" fmla="*/ 46 h 46"/>
                  <a:gd name="T16" fmla="*/ 27 w 27"/>
                  <a:gd name="T17" fmla="*/ 43 h 46"/>
                  <a:gd name="T18" fmla="*/ 27 w 27"/>
                  <a:gd name="T19" fmla="*/ 40 h 46"/>
                  <a:gd name="T20" fmla="*/ 12 w 27"/>
                  <a:gd name="T21" fmla="*/ 4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12" y="4"/>
                    </a:moveTo>
                    <a:lnTo>
                      <a:pt x="8" y="0"/>
                    </a:lnTo>
                    <a:lnTo>
                      <a:pt x="4" y="0"/>
                    </a:lnTo>
                    <a:lnTo>
                      <a:pt x="0" y="4"/>
                    </a:lnTo>
                    <a:lnTo>
                      <a:pt x="0" y="7"/>
                    </a:lnTo>
                    <a:lnTo>
                      <a:pt x="15" y="43"/>
                    </a:lnTo>
                    <a:lnTo>
                      <a:pt x="19" y="46"/>
                    </a:lnTo>
                    <a:lnTo>
                      <a:pt x="23" y="46"/>
                    </a:lnTo>
                    <a:lnTo>
                      <a:pt x="27" y="43"/>
                    </a:lnTo>
                    <a:lnTo>
                      <a:pt x="27" y="40"/>
                    </a:lnTo>
                    <a:lnTo>
                      <a:pt x="12" y="4"/>
                    </a:lnTo>
                    <a:close/>
                  </a:path>
                </a:pathLst>
              </a:custGeom>
              <a:solidFill>
                <a:schemeClr val="tx1"/>
              </a:solidFill>
              <a:ln w="9525">
                <a:solidFill>
                  <a:schemeClr val="tx1"/>
                </a:solidFill>
                <a:round/>
              </a:ln>
            </p:spPr>
            <p:txBody>
              <a:bodyPr/>
              <a:lstStyle/>
              <a:p>
                <a:endParaRPr lang="zh-CN" altLang="en-US"/>
              </a:p>
            </p:txBody>
          </p:sp>
          <p:sp>
            <p:nvSpPr>
              <p:cNvPr id="241845" name="Freeform 57"/>
              <p:cNvSpPr/>
              <p:nvPr/>
            </p:nvSpPr>
            <p:spPr bwMode="auto">
              <a:xfrm>
                <a:off x="1852" y="3052"/>
                <a:ext cx="27" cy="39"/>
              </a:xfrm>
              <a:custGeom>
                <a:avLst/>
                <a:gdLst>
                  <a:gd name="T0" fmla="*/ 11 w 27"/>
                  <a:gd name="T1" fmla="*/ 3 h 39"/>
                  <a:gd name="T2" fmla="*/ 7 w 27"/>
                  <a:gd name="T3" fmla="*/ 0 h 39"/>
                  <a:gd name="T4" fmla="*/ 4 w 27"/>
                  <a:gd name="T5" fmla="*/ 0 h 39"/>
                  <a:gd name="T6" fmla="*/ 0 w 27"/>
                  <a:gd name="T7" fmla="*/ 3 h 39"/>
                  <a:gd name="T8" fmla="*/ 0 w 27"/>
                  <a:gd name="T9" fmla="*/ 6 h 39"/>
                  <a:gd name="T10" fmla="*/ 15 w 27"/>
                  <a:gd name="T11" fmla="*/ 39 h 39"/>
                  <a:gd name="T12" fmla="*/ 19 w 27"/>
                  <a:gd name="T13" fmla="*/ 39 h 39"/>
                  <a:gd name="T14" fmla="*/ 19 w 27"/>
                  <a:gd name="T15" fmla="*/ 39 h 39"/>
                  <a:gd name="T16" fmla="*/ 23 w 27"/>
                  <a:gd name="T17" fmla="*/ 36 h 39"/>
                  <a:gd name="T18" fmla="*/ 27 w 27"/>
                  <a:gd name="T19" fmla="*/ 36 h 39"/>
                  <a:gd name="T20" fmla="*/ 11 w 27"/>
                  <a:gd name="T21" fmla="*/ 3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9"/>
                  <a:gd name="T35" fmla="*/ 27 w 27"/>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9">
                    <a:moveTo>
                      <a:pt x="11" y="3"/>
                    </a:moveTo>
                    <a:lnTo>
                      <a:pt x="7" y="0"/>
                    </a:lnTo>
                    <a:lnTo>
                      <a:pt x="4" y="0"/>
                    </a:lnTo>
                    <a:lnTo>
                      <a:pt x="0" y="3"/>
                    </a:lnTo>
                    <a:lnTo>
                      <a:pt x="0" y="6"/>
                    </a:lnTo>
                    <a:lnTo>
                      <a:pt x="15" y="39"/>
                    </a:lnTo>
                    <a:lnTo>
                      <a:pt x="19" y="39"/>
                    </a:lnTo>
                    <a:lnTo>
                      <a:pt x="23" y="36"/>
                    </a:lnTo>
                    <a:lnTo>
                      <a:pt x="27" y="36"/>
                    </a:lnTo>
                    <a:lnTo>
                      <a:pt x="11" y="3"/>
                    </a:lnTo>
                    <a:close/>
                  </a:path>
                </a:pathLst>
              </a:custGeom>
              <a:solidFill>
                <a:schemeClr val="tx1"/>
              </a:solidFill>
              <a:ln w="9525">
                <a:solidFill>
                  <a:schemeClr val="tx1"/>
                </a:solidFill>
                <a:round/>
              </a:ln>
            </p:spPr>
            <p:txBody>
              <a:bodyPr/>
              <a:lstStyle/>
              <a:p>
                <a:endParaRPr lang="zh-CN" altLang="en-US"/>
              </a:p>
            </p:txBody>
          </p:sp>
        </p:grpSp>
        <p:grpSp>
          <p:nvGrpSpPr>
            <p:cNvPr id="241692" name="Group 58"/>
            <p:cNvGrpSpPr/>
            <p:nvPr/>
          </p:nvGrpSpPr>
          <p:grpSpPr bwMode="auto">
            <a:xfrm>
              <a:off x="1315" y="2176"/>
              <a:ext cx="848" cy="10"/>
              <a:chOff x="1315" y="2320"/>
              <a:chExt cx="848" cy="10"/>
            </a:xfrm>
          </p:grpSpPr>
          <p:sp>
            <p:nvSpPr>
              <p:cNvPr id="241832" name="Freeform 59"/>
              <p:cNvSpPr/>
              <p:nvPr/>
            </p:nvSpPr>
            <p:spPr bwMode="auto">
              <a:xfrm>
                <a:off x="1315" y="2320"/>
                <a:ext cx="53" cy="10"/>
              </a:xfrm>
              <a:custGeom>
                <a:avLst/>
                <a:gdLst>
                  <a:gd name="T0" fmla="*/ 7 w 53"/>
                  <a:gd name="T1" fmla="*/ 0 h 10"/>
                  <a:gd name="T2" fmla="*/ 4 w 53"/>
                  <a:gd name="T3" fmla="*/ 0 h 10"/>
                  <a:gd name="T4" fmla="*/ 0 w 53"/>
                  <a:gd name="T5" fmla="*/ 3 h 10"/>
                  <a:gd name="T6" fmla="*/ 0 w 53"/>
                  <a:gd name="T7" fmla="*/ 3 h 10"/>
                  <a:gd name="T8" fmla="*/ 4 w 53"/>
                  <a:gd name="T9" fmla="*/ 10 h 10"/>
                  <a:gd name="T10" fmla="*/ 46 w 53"/>
                  <a:gd name="T11" fmla="*/ 10 h 10"/>
                  <a:gd name="T12" fmla="*/ 50 w 53"/>
                  <a:gd name="T13" fmla="*/ 10 h 10"/>
                  <a:gd name="T14" fmla="*/ 53 w 53"/>
                  <a:gd name="T15" fmla="*/ 7 h 10"/>
                  <a:gd name="T16" fmla="*/ 53 w 53"/>
                  <a:gd name="T17" fmla="*/ 3 h 10"/>
                  <a:gd name="T18" fmla="*/ 50 w 53"/>
                  <a:gd name="T19" fmla="*/ 0 h 10"/>
                  <a:gd name="T20" fmla="*/ 7 w 53"/>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0"/>
                  <a:gd name="T35" fmla="*/ 53 w 5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0">
                    <a:moveTo>
                      <a:pt x="7" y="0"/>
                    </a:moveTo>
                    <a:lnTo>
                      <a:pt x="4" y="0"/>
                    </a:lnTo>
                    <a:lnTo>
                      <a:pt x="0" y="3"/>
                    </a:lnTo>
                    <a:lnTo>
                      <a:pt x="4" y="10"/>
                    </a:lnTo>
                    <a:lnTo>
                      <a:pt x="46" y="10"/>
                    </a:lnTo>
                    <a:lnTo>
                      <a:pt x="50" y="10"/>
                    </a:lnTo>
                    <a:lnTo>
                      <a:pt x="53" y="7"/>
                    </a:lnTo>
                    <a:lnTo>
                      <a:pt x="53" y="3"/>
                    </a:lnTo>
                    <a:lnTo>
                      <a:pt x="50" y="0"/>
                    </a:lnTo>
                    <a:lnTo>
                      <a:pt x="7" y="0"/>
                    </a:lnTo>
                    <a:close/>
                  </a:path>
                </a:pathLst>
              </a:custGeom>
              <a:solidFill>
                <a:schemeClr val="tx1"/>
              </a:solidFill>
              <a:ln w="9525">
                <a:solidFill>
                  <a:schemeClr val="tx1"/>
                </a:solidFill>
                <a:round/>
              </a:ln>
            </p:spPr>
            <p:txBody>
              <a:bodyPr/>
              <a:lstStyle/>
              <a:p>
                <a:endParaRPr lang="zh-CN" altLang="en-US"/>
              </a:p>
            </p:txBody>
          </p:sp>
          <p:sp>
            <p:nvSpPr>
              <p:cNvPr id="241833" name="Freeform 60"/>
              <p:cNvSpPr/>
              <p:nvPr/>
            </p:nvSpPr>
            <p:spPr bwMode="auto">
              <a:xfrm>
                <a:off x="1391"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34" name="Freeform 61"/>
              <p:cNvSpPr/>
              <p:nvPr/>
            </p:nvSpPr>
            <p:spPr bwMode="auto">
              <a:xfrm>
                <a:off x="1472"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35" name="Freeform 62"/>
              <p:cNvSpPr/>
              <p:nvPr/>
            </p:nvSpPr>
            <p:spPr bwMode="auto">
              <a:xfrm>
                <a:off x="1553" y="2320"/>
                <a:ext cx="57" cy="10"/>
              </a:xfrm>
              <a:custGeom>
                <a:avLst/>
                <a:gdLst>
                  <a:gd name="T0" fmla="*/ 7 w 57"/>
                  <a:gd name="T1" fmla="*/ 0 h 10"/>
                  <a:gd name="T2" fmla="*/ 3 w 57"/>
                  <a:gd name="T3" fmla="*/ 0 h 10"/>
                  <a:gd name="T4" fmla="*/ 0 w 57"/>
                  <a:gd name="T5" fmla="*/ 3 h 10"/>
                  <a:gd name="T6" fmla="*/ 0 w 57"/>
                  <a:gd name="T7" fmla="*/ 7 h 10"/>
                  <a:gd name="T8" fmla="*/ 3 w 57"/>
                  <a:gd name="T9" fmla="*/ 10 h 10"/>
                  <a:gd name="T10" fmla="*/ 49 w 57"/>
                  <a:gd name="T11" fmla="*/ 10 h 10"/>
                  <a:gd name="T12" fmla="*/ 53 w 57"/>
                  <a:gd name="T13" fmla="*/ 10 h 10"/>
                  <a:gd name="T14" fmla="*/ 57 w 57"/>
                  <a:gd name="T15" fmla="*/ 7 h 10"/>
                  <a:gd name="T16" fmla="*/ 57 w 57"/>
                  <a:gd name="T17" fmla="*/ 3 h 10"/>
                  <a:gd name="T18" fmla="*/ 53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3" y="0"/>
                    </a:lnTo>
                    <a:lnTo>
                      <a:pt x="0" y="3"/>
                    </a:lnTo>
                    <a:lnTo>
                      <a:pt x="0" y="7"/>
                    </a:lnTo>
                    <a:lnTo>
                      <a:pt x="3" y="10"/>
                    </a:lnTo>
                    <a:lnTo>
                      <a:pt x="49" y="10"/>
                    </a:lnTo>
                    <a:lnTo>
                      <a:pt x="53" y="10"/>
                    </a:lnTo>
                    <a:lnTo>
                      <a:pt x="57" y="7"/>
                    </a:lnTo>
                    <a:lnTo>
                      <a:pt x="57" y="3"/>
                    </a:lnTo>
                    <a:lnTo>
                      <a:pt x="53" y="0"/>
                    </a:lnTo>
                    <a:lnTo>
                      <a:pt x="7" y="0"/>
                    </a:lnTo>
                    <a:close/>
                  </a:path>
                </a:pathLst>
              </a:custGeom>
              <a:solidFill>
                <a:schemeClr val="tx1"/>
              </a:solidFill>
              <a:ln w="9525">
                <a:solidFill>
                  <a:schemeClr val="tx1"/>
                </a:solidFill>
                <a:round/>
              </a:ln>
            </p:spPr>
            <p:txBody>
              <a:bodyPr/>
              <a:lstStyle/>
              <a:p>
                <a:endParaRPr lang="zh-CN" altLang="en-US"/>
              </a:p>
            </p:txBody>
          </p:sp>
          <p:sp>
            <p:nvSpPr>
              <p:cNvPr id="241836" name="Freeform 63"/>
              <p:cNvSpPr/>
              <p:nvPr/>
            </p:nvSpPr>
            <p:spPr bwMode="auto">
              <a:xfrm>
                <a:off x="1633"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37" name="Freeform 64"/>
              <p:cNvSpPr/>
              <p:nvPr/>
            </p:nvSpPr>
            <p:spPr bwMode="auto">
              <a:xfrm>
                <a:off x="1714" y="2320"/>
                <a:ext cx="57" cy="10"/>
              </a:xfrm>
              <a:custGeom>
                <a:avLst/>
                <a:gdLst>
                  <a:gd name="T0" fmla="*/ 7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3 w 57"/>
                  <a:gd name="T13" fmla="*/ 10 h 10"/>
                  <a:gd name="T14" fmla="*/ 57 w 57"/>
                  <a:gd name="T15" fmla="*/ 7 h 10"/>
                  <a:gd name="T16" fmla="*/ 57 w 57"/>
                  <a:gd name="T17" fmla="*/ 3 h 10"/>
                  <a:gd name="T18" fmla="*/ 53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4" y="0"/>
                    </a:lnTo>
                    <a:lnTo>
                      <a:pt x="0" y="3"/>
                    </a:lnTo>
                    <a:lnTo>
                      <a:pt x="0" y="7"/>
                    </a:lnTo>
                    <a:lnTo>
                      <a:pt x="4" y="10"/>
                    </a:lnTo>
                    <a:lnTo>
                      <a:pt x="50" y="10"/>
                    </a:lnTo>
                    <a:lnTo>
                      <a:pt x="53" y="10"/>
                    </a:lnTo>
                    <a:lnTo>
                      <a:pt x="57" y="7"/>
                    </a:lnTo>
                    <a:lnTo>
                      <a:pt x="57" y="3"/>
                    </a:lnTo>
                    <a:lnTo>
                      <a:pt x="53" y="0"/>
                    </a:lnTo>
                    <a:lnTo>
                      <a:pt x="7" y="0"/>
                    </a:lnTo>
                    <a:close/>
                  </a:path>
                </a:pathLst>
              </a:custGeom>
              <a:solidFill>
                <a:schemeClr val="tx1"/>
              </a:solidFill>
              <a:ln w="9525">
                <a:solidFill>
                  <a:schemeClr val="tx1"/>
                </a:solidFill>
                <a:round/>
              </a:ln>
            </p:spPr>
            <p:txBody>
              <a:bodyPr/>
              <a:lstStyle/>
              <a:p>
                <a:endParaRPr lang="zh-CN" altLang="en-US"/>
              </a:p>
            </p:txBody>
          </p:sp>
          <p:sp>
            <p:nvSpPr>
              <p:cNvPr id="241838" name="Freeform 65"/>
              <p:cNvSpPr/>
              <p:nvPr/>
            </p:nvSpPr>
            <p:spPr bwMode="auto">
              <a:xfrm>
                <a:off x="1794"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39" name="Freeform 66"/>
              <p:cNvSpPr/>
              <p:nvPr/>
            </p:nvSpPr>
            <p:spPr bwMode="auto">
              <a:xfrm>
                <a:off x="1875" y="2320"/>
                <a:ext cx="57" cy="10"/>
              </a:xfrm>
              <a:custGeom>
                <a:avLst/>
                <a:gdLst>
                  <a:gd name="T0" fmla="*/ 7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4 w 57"/>
                  <a:gd name="T13" fmla="*/ 10 h 10"/>
                  <a:gd name="T14" fmla="*/ 57 w 57"/>
                  <a:gd name="T15" fmla="*/ 7 h 10"/>
                  <a:gd name="T16" fmla="*/ 57 w 57"/>
                  <a:gd name="T17" fmla="*/ 3 h 10"/>
                  <a:gd name="T18" fmla="*/ 54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4" y="0"/>
                    </a:lnTo>
                    <a:lnTo>
                      <a:pt x="0" y="3"/>
                    </a:lnTo>
                    <a:lnTo>
                      <a:pt x="0" y="7"/>
                    </a:lnTo>
                    <a:lnTo>
                      <a:pt x="4" y="10"/>
                    </a:lnTo>
                    <a:lnTo>
                      <a:pt x="50" y="10"/>
                    </a:lnTo>
                    <a:lnTo>
                      <a:pt x="54" y="10"/>
                    </a:lnTo>
                    <a:lnTo>
                      <a:pt x="57" y="7"/>
                    </a:lnTo>
                    <a:lnTo>
                      <a:pt x="57" y="3"/>
                    </a:lnTo>
                    <a:lnTo>
                      <a:pt x="54" y="0"/>
                    </a:lnTo>
                    <a:lnTo>
                      <a:pt x="7" y="0"/>
                    </a:lnTo>
                    <a:close/>
                  </a:path>
                </a:pathLst>
              </a:custGeom>
              <a:solidFill>
                <a:schemeClr val="tx1"/>
              </a:solidFill>
              <a:ln w="9525">
                <a:solidFill>
                  <a:schemeClr val="tx1"/>
                </a:solidFill>
                <a:round/>
              </a:ln>
            </p:spPr>
            <p:txBody>
              <a:bodyPr/>
              <a:lstStyle/>
              <a:p>
                <a:endParaRPr lang="zh-CN" altLang="en-US"/>
              </a:p>
            </p:txBody>
          </p:sp>
          <p:sp>
            <p:nvSpPr>
              <p:cNvPr id="241840" name="Freeform 67"/>
              <p:cNvSpPr/>
              <p:nvPr/>
            </p:nvSpPr>
            <p:spPr bwMode="auto">
              <a:xfrm>
                <a:off x="1955"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41" name="Freeform 68"/>
              <p:cNvSpPr/>
              <p:nvPr/>
            </p:nvSpPr>
            <p:spPr bwMode="auto">
              <a:xfrm>
                <a:off x="2036" y="2320"/>
                <a:ext cx="57" cy="10"/>
              </a:xfrm>
              <a:custGeom>
                <a:avLst/>
                <a:gdLst>
                  <a:gd name="T0" fmla="*/ 8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4 w 57"/>
                  <a:gd name="T13" fmla="*/ 10 h 10"/>
                  <a:gd name="T14" fmla="*/ 57 w 57"/>
                  <a:gd name="T15" fmla="*/ 7 h 10"/>
                  <a:gd name="T16" fmla="*/ 57 w 57"/>
                  <a:gd name="T17" fmla="*/ 3 h 10"/>
                  <a:gd name="T18" fmla="*/ 54 w 57"/>
                  <a:gd name="T19" fmla="*/ 0 h 10"/>
                  <a:gd name="T20" fmla="*/ 8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8" y="0"/>
                    </a:moveTo>
                    <a:lnTo>
                      <a:pt x="4" y="0"/>
                    </a:lnTo>
                    <a:lnTo>
                      <a:pt x="0" y="3"/>
                    </a:lnTo>
                    <a:lnTo>
                      <a:pt x="0" y="7"/>
                    </a:lnTo>
                    <a:lnTo>
                      <a:pt x="4" y="10"/>
                    </a:lnTo>
                    <a:lnTo>
                      <a:pt x="50" y="10"/>
                    </a:lnTo>
                    <a:lnTo>
                      <a:pt x="54" y="10"/>
                    </a:lnTo>
                    <a:lnTo>
                      <a:pt x="57" y="7"/>
                    </a:lnTo>
                    <a:lnTo>
                      <a:pt x="57"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842" name="Freeform 69"/>
              <p:cNvSpPr/>
              <p:nvPr/>
            </p:nvSpPr>
            <p:spPr bwMode="auto">
              <a:xfrm>
                <a:off x="2117" y="2320"/>
                <a:ext cx="46" cy="10"/>
              </a:xfrm>
              <a:custGeom>
                <a:avLst/>
                <a:gdLst>
                  <a:gd name="T0" fmla="*/ 7 w 46"/>
                  <a:gd name="T1" fmla="*/ 0 h 10"/>
                  <a:gd name="T2" fmla="*/ 3 w 46"/>
                  <a:gd name="T3" fmla="*/ 0 h 10"/>
                  <a:gd name="T4" fmla="*/ 0 w 46"/>
                  <a:gd name="T5" fmla="*/ 3 h 10"/>
                  <a:gd name="T6" fmla="*/ 0 w 46"/>
                  <a:gd name="T7" fmla="*/ 7 h 10"/>
                  <a:gd name="T8" fmla="*/ 3 w 46"/>
                  <a:gd name="T9" fmla="*/ 10 h 10"/>
                  <a:gd name="T10" fmla="*/ 42 w 46"/>
                  <a:gd name="T11" fmla="*/ 10 h 10"/>
                  <a:gd name="T12" fmla="*/ 42 w 46"/>
                  <a:gd name="T13" fmla="*/ 7 h 10"/>
                  <a:gd name="T14" fmla="*/ 46 w 46"/>
                  <a:gd name="T15" fmla="*/ 3 h 10"/>
                  <a:gd name="T16" fmla="*/ 46 w 46"/>
                  <a:gd name="T17" fmla="*/ 3 h 10"/>
                  <a:gd name="T18" fmla="*/ 46 w 46"/>
                  <a:gd name="T19" fmla="*/ 0 h 10"/>
                  <a:gd name="T20" fmla="*/ 7 w 46"/>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10"/>
                  <a:gd name="T35" fmla="*/ 46 w 46"/>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10">
                    <a:moveTo>
                      <a:pt x="7" y="0"/>
                    </a:moveTo>
                    <a:lnTo>
                      <a:pt x="3" y="0"/>
                    </a:lnTo>
                    <a:lnTo>
                      <a:pt x="0" y="3"/>
                    </a:lnTo>
                    <a:lnTo>
                      <a:pt x="0" y="7"/>
                    </a:lnTo>
                    <a:lnTo>
                      <a:pt x="3" y="10"/>
                    </a:lnTo>
                    <a:lnTo>
                      <a:pt x="42" y="10"/>
                    </a:lnTo>
                    <a:lnTo>
                      <a:pt x="42" y="7"/>
                    </a:lnTo>
                    <a:lnTo>
                      <a:pt x="46" y="3"/>
                    </a:lnTo>
                    <a:lnTo>
                      <a:pt x="46" y="0"/>
                    </a:lnTo>
                    <a:lnTo>
                      <a:pt x="7" y="0"/>
                    </a:lnTo>
                    <a:close/>
                  </a:path>
                </a:pathLst>
              </a:custGeom>
              <a:solidFill>
                <a:schemeClr val="tx1"/>
              </a:solidFill>
              <a:ln w="9525">
                <a:solidFill>
                  <a:schemeClr val="tx1"/>
                </a:solidFill>
                <a:round/>
              </a:ln>
            </p:spPr>
            <p:txBody>
              <a:bodyPr/>
              <a:lstStyle/>
              <a:p>
                <a:endParaRPr lang="zh-CN" altLang="en-US"/>
              </a:p>
            </p:txBody>
          </p:sp>
        </p:grpSp>
        <p:sp>
          <p:nvSpPr>
            <p:cNvPr id="241693" name="Line 70"/>
            <p:cNvSpPr>
              <a:spLocks noChangeShapeType="1"/>
            </p:cNvSpPr>
            <p:nvPr/>
          </p:nvSpPr>
          <p:spPr bwMode="auto">
            <a:xfrm>
              <a:off x="1391" y="2251"/>
              <a:ext cx="695"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694" name="Group 71"/>
            <p:cNvGrpSpPr/>
            <p:nvPr/>
          </p:nvGrpSpPr>
          <p:grpSpPr bwMode="auto">
            <a:xfrm>
              <a:off x="1602" y="2924"/>
              <a:ext cx="273" cy="69"/>
              <a:chOff x="1602" y="3068"/>
              <a:chExt cx="273" cy="69"/>
            </a:xfrm>
          </p:grpSpPr>
          <p:sp>
            <p:nvSpPr>
              <p:cNvPr id="241827" name="Freeform 72"/>
              <p:cNvSpPr/>
              <p:nvPr/>
            </p:nvSpPr>
            <p:spPr bwMode="auto">
              <a:xfrm>
                <a:off x="1821" y="3101"/>
                <a:ext cx="54" cy="10"/>
              </a:xfrm>
              <a:custGeom>
                <a:avLst/>
                <a:gdLst>
                  <a:gd name="T0" fmla="*/ 54 w 54"/>
                  <a:gd name="T1" fmla="*/ 10 h 10"/>
                  <a:gd name="T2" fmla="*/ 54 w 54"/>
                  <a:gd name="T3" fmla="*/ 3 h 10"/>
                  <a:gd name="T4" fmla="*/ 54 w 54"/>
                  <a:gd name="T5" fmla="*/ 3 h 10"/>
                  <a:gd name="T6" fmla="*/ 50 w 54"/>
                  <a:gd name="T7" fmla="*/ 0 h 10"/>
                  <a:gd name="T8" fmla="*/ 50 w 54"/>
                  <a:gd name="T9" fmla="*/ 0 h 10"/>
                  <a:gd name="T10" fmla="*/ 4 w 54"/>
                  <a:gd name="T11" fmla="*/ 0 h 10"/>
                  <a:gd name="T12" fmla="*/ 0 w 54"/>
                  <a:gd name="T13" fmla="*/ 3 h 10"/>
                  <a:gd name="T14" fmla="*/ 0 w 54"/>
                  <a:gd name="T15" fmla="*/ 3 h 10"/>
                  <a:gd name="T16" fmla="*/ 4 w 54"/>
                  <a:gd name="T17" fmla="*/ 7 h 10"/>
                  <a:gd name="T18" fmla="*/ 8 w 54"/>
                  <a:gd name="T19" fmla="*/ 10 h 10"/>
                  <a:gd name="T20" fmla="*/ 54 w 54"/>
                  <a:gd name="T21" fmla="*/ 1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0"/>
                  <a:gd name="T35" fmla="*/ 54 w 54"/>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0">
                    <a:moveTo>
                      <a:pt x="54" y="10"/>
                    </a:moveTo>
                    <a:lnTo>
                      <a:pt x="54" y="3"/>
                    </a:lnTo>
                    <a:lnTo>
                      <a:pt x="50" y="0"/>
                    </a:lnTo>
                    <a:lnTo>
                      <a:pt x="4" y="0"/>
                    </a:lnTo>
                    <a:lnTo>
                      <a:pt x="0" y="3"/>
                    </a:lnTo>
                    <a:lnTo>
                      <a:pt x="4" y="7"/>
                    </a:lnTo>
                    <a:lnTo>
                      <a:pt x="8" y="10"/>
                    </a:lnTo>
                    <a:lnTo>
                      <a:pt x="54" y="10"/>
                    </a:lnTo>
                    <a:close/>
                  </a:path>
                </a:pathLst>
              </a:custGeom>
              <a:solidFill>
                <a:schemeClr val="folHlink"/>
              </a:solidFill>
              <a:ln w="9525">
                <a:solidFill>
                  <a:schemeClr val="folHlink"/>
                </a:solidFill>
                <a:round/>
              </a:ln>
            </p:spPr>
            <p:txBody>
              <a:bodyPr/>
              <a:lstStyle/>
              <a:p>
                <a:endParaRPr lang="zh-CN" altLang="en-US"/>
              </a:p>
            </p:txBody>
          </p:sp>
          <p:sp>
            <p:nvSpPr>
              <p:cNvPr id="241828" name="Freeform 73"/>
              <p:cNvSpPr/>
              <p:nvPr/>
            </p:nvSpPr>
            <p:spPr bwMode="auto">
              <a:xfrm>
                <a:off x="1741" y="3101"/>
                <a:ext cx="53" cy="10"/>
              </a:xfrm>
              <a:custGeom>
                <a:avLst/>
                <a:gdLst>
                  <a:gd name="T0" fmla="*/ 53 w 53"/>
                  <a:gd name="T1" fmla="*/ 10 h 10"/>
                  <a:gd name="T2" fmla="*/ 53 w 53"/>
                  <a:gd name="T3" fmla="*/ 3 h 10"/>
                  <a:gd name="T4" fmla="*/ 53 w 53"/>
                  <a:gd name="T5" fmla="*/ 3 h 10"/>
                  <a:gd name="T6" fmla="*/ 49 w 53"/>
                  <a:gd name="T7" fmla="*/ 0 h 10"/>
                  <a:gd name="T8" fmla="*/ 49 w 53"/>
                  <a:gd name="T9" fmla="*/ 0 h 10"/>
                  <a:gd name="T10" fmla="*/ 3 w 53"/>
                  <a:gd name="T11" fmla="*/ 0 h 10"/>
                  <a:gd name="T12" fmla="*/ 0 w 53"/>
                  <a:gd name="T13" fmla="*/ 3 h 10"/>
                  <a:gd name="T14" fmla="*/ 0 w 53"/>
                  <a:gd name="T15" fmla="*/ 3 h 10"/>
                  <a:gd name="T16" fmla="*/ 3 w 53"/>
                  <a:gd name="T17" fmla="*/ 7 h 10"/>
                  <a:gd name="T18" fmla="*/ 7 w 53"/>
                  <a:gd name="T19" fmla="*/ 10 h 10"/>
                  <a:gd name="T20" fmla="*/ 53 w 53"/>
                  <a:gd name="T21" fmla="*/ 1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0"/>
                  <a:gd name="T35" fmla="*/ 53 w 5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0">
                    <a:moveTo>
                      <a:pt x="53" y="10"/>
                    </a:moveTo>
                    <a:lnTo>
                      <a:pt x="53" y="3"/>
                    </a:lnTo>
                    <a:lnTo>
                      <a:pt x="49" y="0"/>
                    </a:lnTo>
                    <a:lnTo>
                      <a:pt x="3" y="0"/>
                    </a:lnTo>
                    <a:lnTo>
                      <a:pt x="0" y="3"/>
                    </a:lnTo>
                    <a:lnTo>
                      <a:pt x="3" y="7"/>
                    </a:lnTo>
                    <a:lnTo>
                      <a:pt x="7" y="10"/>
                    </a:lnTo>
                    <a:lnTo>
                      <a:pt x="53" y="10"/>
                    </a:lnTo>
                    <a:close/>
                  </a:path>
                </a:pathLst>
              </a:custGeom>
              <a:solidFill>
                <a:schemeClr val="folHlink"/>
              </a:solidFill>
              <a:ln w="9525">
                <a:solidFill>
                  <a:schemeClr val="folHlink"/>
                </a:solidFill>
                <a:round/>
              </a:ln>
            </p:spPr>
            <p:txBody>
              <a:bodyPr/>
              <a:lstStyle/>
              <a:p>
                <a:endParaRPr lang="zh-CN" altLang="en-US"/>
              </a:p>
            </p:txBody>
          </p:sp>
          <p:sp>
            <p:nvSpPr>
              <p:cNvPr id="241829" name="Freeform 74"/>
              <p:cNvSpPr/>
              <p:nvPr/>
            </p:nvSpPr>
            <p:spPr bwMode="auto">
              <a:xfrm>
                <a:off x="1660" y="3101"/>
                <a:ext cx="54" cy="10"/>
              </a:xfrm>
              <a:custGeom>
                <a:avLst/>
                <a:gdLst>
                  <a:gd name="T0" fmla="*/ 54 w 54"/>
                  <a:gd name="T1" fmla="*/ 10 h 10"/>
                  <a:gd name="T2" fmla="*/ 54 w 54"/>
                  <a:gd name="T3" fmla="*/ 3 h 10"/>
                  <a:gd name="T4" fmla="*/ 54 w 54"/>
                  <a:gd name="T5" fmla="*/ 3 h 10"/>
                  <a:gd name="T6" fmla="*/ 50 w 54"/>
                  <a:gd name="T7" fmla="*/ 0 h 10"/>
                  <a:gd name="T8" fmla="*/ 50 w 54"/>
                  <a:gd name="T9" fmla="*/ 0 h 10"/>
                  <a:gd name="T10" fmla="*/ 4 w 54"/>
                  <a:gd name="T11" fmla="*/ 0 h 10"/>
                  <a:gd name="T12" fmla="*/ 0 w 54"/>
                  <a:gd name="T13" fmla="*/ 3 h 10"/>
                  <a:gd name="T14" fmla="*/ 0 w 54"/>
                  <a:gd name="T15" fmla="*/ 3 h 10"/>
                  <a:gd name="T16" fmla="*/ 4 w 54"/>
                  <a:gd name="T17" fmla="*/ 7 h 10"/>
                  <a:gd name="T18" fmla="*/ 8 w 54"/>
                  <a:gd name="T19" fmla="*/ 10 h 10"/>
                  <a:gd name="T20" fmla="*/ 54 w 54"/>
                  <a:gd name="T21" fmla="*/ 1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0"/>
                  <a:gd name="T35" fmla="*/ 54 w 54"/>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0">
                    <a:moveTo>
                      <a:pt x="54" y="10"/>
                    </a:moveTo>
                    <a:lnTo>
                      <a:pt x="54" y="3"/>
                    </a:lnTo>
                    <a:lnTo>
                      <a:pt x="50" y="0"/>
                    </a:lnTo>
                    <a:lnTo>
                      <a:pt x="4" y="0"/>
                    </a:lnTo>
                    <a:lnTo>
                      <a:pt x="0" y="3"/>
                    </a:lnTo>
                    <a:lnTo>
                      <a:pt x="4" y="7"/>
                    </a:lnTo>
                    <a:lnTo>
                      <a:pt x="8" y="10"/>
                    </a:lnTo>
                    <a:lnTo>
                      <a:pt x="54" y="10"/>
                    </a:lnTo>
                    <a:close/>
                  </a:path>
                </a:pathLst>
              </a:custGeom>
              <a:solidFill>
                <a:schemeClr val="folHlink"/>
              </a:solidFill>
              <a:ln w="9525">
                <a:solidFill>
                  <a:schemeClr val="folHlink"/>
                </a:solidFill>
                <a:round/>
              </a:ln>
            </p:spPr>
            <p:txBody>
              <a:bodyPr/>
              <a:lstStyle/>
              <a:p>
                <a:endParaRPr lang="zh-CN" altLang="en-US"/>
              </a:p>
            </p:txBody>
          </p:sp>
          <p:sp>
            <p:nvSpPr>
              <p:cNvPr id="241830" name="Freeform 75"/>
              <p:cNvSpPr/>
              <p:nvPr/>
            </p:nvSpPr>
            <p:spPr bwMode="auto">
              <a:xfrm>
                <a:off x="1602" y="3101"/>
                <a:ext cx="31" cy="10"/>
              </a:xfrm>
              <a:custGeom>
                <a:avLst/>
                <a:gdLst>
                  <a:gd name="T0" fmla="*/ 31 w 31"/>
                  <a:gd name="T1" fmla="*/ 10 h 10"/>
                  <a:gd name="T2" fmla="*/ 31 w 31"/>
                  <a:gd name="T3" fmla="*/ 3 h 10"/>
                  <a:gd name="T4" fmla="*/ 31 w 31"/>
                  <a:gd name="T5" fmla="*/ 3 h 10"/>
                  <a:gd name="T6" fmla="*/ 27 w 31"/>
                  <a:gd name="T7" fmla="*/ 0 h 10"/>
                  <a:gd name="T8" fmla="*/ 27 w 31"/>
                  <a:gd name="T9" fmla="*/ 0 h 10"/>
                  <a:gd name="T10" fmla="*/ 4 w 31"/>
                  <a:gd name="T11" fmla="*/ 0 h 10"/>
                  <a:gd name="T12" fmla="*/ 0 w 31"/>
                  <a:gd name="T13" fmla="*/ 3 h 10"/>
                  <a:gd name="T14" fmla="*/ 0 w 31"/>
                  <a:gd name="T15" fmla="*/ 3 h 10"/>
                  <a:gd name="T16" fmla="*/ 4 w 31"/>
                  <a:gd name="T17" fmla="*/ 7 h 10"/>
                  <a:gd name="T18" fmla="*/ 8 w 31"/>
                  <a:gd name="T19" fmla="*/ 10 h 10"/>
                  <a:gd name="T20" fmla="*/ 31 w 31"/>
                  <a:gd name="T21" fmla="*/ 1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10"/>
                  <a:gd name="T35" fmla="*/ 31 w 31"/>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10">
                    <a:moveTo>
                      <a:pt x="31" y="10"/>
                    </a:moveTo>
                    <a:lnTo>
                      <a:pt x="31" y="3"/>
                    </a:lnTo>
                    <a:lnTo>
                      <a:pt x="27" y="0"/>
                    </a:lnTo>
                    <a:lnTo>
                      <a:pt x="4" y="0"/>
                    </a:lnTo>
                    <a:lnTo>
                      <a:pt x="0" y="3"/>
                    </a:lnTo>
                    <a:lnTo>
                      <a:pt x="4" y="7"/>
                    </a:lnTo>
                    <a:lnTo>
                      <a:pt x="8" y="10"/>
                    </a:lnTo>
                    <a:lnTo>
                      <a:pt x="31" y="10"/>
                    </a:lnTo>
                    <a:close/>
                  </a:path>
                </a:pathLst>
              </a:custGeom>
              <a:solidFill>
                <a:schemeClr val="folHlink"/>
              </a:solidFill>
              <a:ln w="9525">
                <a:solidFill>
                  <a:schemeClr val="folHlink"/>
                </a:solidFill>
                <a:round/>
              </a:ln>
            </p:spPr>
            <p:txBody>
              <a:bodyPr/>
              <a:lstStyle/>
              <a:p>
                <a:endParaRPr lang="zh-CN" altLang="en-US"/>
              </a:p>
            </p:txBody>
          </p:sp>
          <p:sp>
            <p:nvSpPr>
              <p:cNvPr id="241831" name="Freeform 76"/>
              <p:cNvSpPr/>
              <p:nvPr/>
            </p:nvSpPr>
            <p:spPr bwMode="auto">
              <a:xfrm>
                <a:off x="1606" y="3068"/>
                <a:ext cx="81" cy="69"/>
              </a:xfrm>
              <a:custGeom>
                <a:avLst/>
                <a:gdLst>
                  <a:gd name="T0" fmla="*/ 81 w 81"/>
                  <a:gd name="T1" fmla="*/ 0 h 69"/>
                  <a:gd name="T2" fmla="*/ 0 w 81"/>
                  <a:gd name="T3" fmla="*/ 36 h 69"/>
                  <a:gd name="T4" fmla="*/ 81 w 81"/>
                  <a:gd name="T5" fmla="*/ 69 h 69"/>
                  <a:gd name="T6" fmla="*/ 0 60000 65536"/>
                  <a:gd name="T7" fmla="*/ 0 60000 65536"/>
                  <a:gd name="T8" fmla="*/ 0 60000 65536"/>
                  <a:gd name="T9" fmla="*/ 0 w 81"/>
                  <a:gd name="T10" fmla="*/ 0 h 69"/>
                  <a:gd name="T11" fmla="*/ 81 w 81"/>
                  <a:gd name="T12" fmla="*/ 69 h 69"/>
                </a:gdLst>
                <a:ahLst/>
                <a:cxnLst>
                  <a:cxn ang="T6">
                    <a:pos x="T0" y="T1"/>
                  </a:cxn>
                  <a:cxn ang="T7">
                    <a:pos x="T2" y="T3"/>
                  </a:cxn>
                  <a:cxn ang="T8">
                    <a:pos x="T4" y="T5"/>
                  </a:cxn>
                </a:cxnLst>
                <a:rect l="T9" t="T10" r="T11" b="T12"/>
                <a:pathLst>
                  <a:path w="81" h="69">
                    <a:moveTo>
                      <a:pt x="81" y="0"/>
                    </a:moveTo>
                    <a:lnTo>
                      <a:pt x="0" y="36"/>
                    </a:lnTo>
                    <a:lnTo>
                      <a:pt x="81" y="69"/>
                    </a:lnTo>
                  </a:path>
                </a:pathLst>
              </a:custGeom>
              <a:solidFill>
                <a:schemeClr val="folHlink"/>
              </a:solidFill>
              <a:ln w="19050">
                <a:solidFill>
                  <a:schemeClr val="folHlink"/>
                </a:solidFill>
                <a:prstDash val="solid"/>
                <a:round/>
              </a:ln>
            </p:spPr>
            <p:txBody>
              <a:bodyPr/>
              <a:lstStyle/>
              <a:p>
                <a:endParaRPr lang="zh-CN" altLang="en-US"/>
              </a:p>
            </p:txBody>
          </p:sp>
        </p:grpSp>
        <p:sp>
          <p:nvSpPr>
            <p:cNvPr id="241695" name="Line 77"/>
            <p:cNvSpPr>
              <a:spLocks noChangeShapeType="1"/>
            </p:cNvSpPr>
            <p:nvPr/>
          </p:nvSpPr>
          <p:spPr bwMode="auto">
            <a:xfrm>
              <a:off x="1464" y="2908"/>
              <a:ext cx="1" cy="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96" name="Line 78"/>
            <p:cNvSpPr>
              <a:spLocks noChangeShapeType="1"/>
            </p:cNvSpPr>
            <p:nvPr/>
          </p:nvSpPr>
          <p:spPr bwMode="auto">
            <a:xfrm>
              <a:off x="1990" y="2908"/>
              <a:ext cx="1" cy="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697" name="Oval 79"/>
            <p:cNvSpPr>
              <a:spLocks noChangeArrowheads="1"/>
            </p:cNvSpPr>
            <p:nvPr/>
          </p:nvSpPr>
          <p:spPr bwMode="auto">
            <a:xfrm>
              <a:off x="1510" y="1772"/>
              <a:ext cx="54" cy="43"/>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698" name="Freeform 80"/>
            <p:cNvSpPr/>
            <p:nvPr/>
          </p:nvSpPr>
          <p:spPr bwMode="auto">
            <a:xfrm>
              <a:off x="1533" y="1825"/>
              <a:ext cx="50" cy="463"/>
            </a:xfrm>
            <a:custGeom>
              <a:avLst/>
              <a:gdLst>
                <a:gd name="T0" fmla="*/ 0 w 50"/>
                <a:gd name="T1" fmla="*/ 0 h 463"/>
                <a:gd name="T2" fmla="*/ 0 w 50"/>
                <a:gd name="T3" fmla="*/ 443 h 463"/>
                <a:gd name="T4" fmla="*/ 27 w 50"/>
                <a:gd name="T5" fmla="*/ 463 h 463"/>
                <a:gd name="T6" fmla="*/ 50 w 50"/>
                <a:gd name="T7" fmla="*/ 443 h 463"/>
                <a:gd name="T8" fmla="*/ 50 w 50"/>
                <a:gd name="T9" fmla="*/ 426 h 463"/>
                <a:gd name="T10" fmla="*/ 0 60000 65536"/>
                <a:gd name="T11" fmla="*/ 0 60000 65536"/>
                <a:gd name="T12" fmla="*/ 0 60000 65536"/>
                <a:gd name="T13" fmla="*/ 0 60000 65536"/>
                <a:gd name="T14" fmla="*/ 0 60000 65536"/>
                <a:gd name="T15" fmla="*/ 0 w 50"/>
                <a:gd name="T16" fmla="*/ 0 h 463"/>
                <a:gd name="T17" fmla="*/ 50 w 50"/>
                <a:gd name="T18" fmla="*/ 463 h 463"/>
              </a:gdLst>
              <a:ahLst/>
              <a:cxnLst>
                <a:cxn ang="T10">
                  <a:pos x="T0" y="T1"/>
                </a:cxn>
                <a:cxn ang="T11">
                  <a:pos x="T2" y="T3"/>
                </a:cxn>
                <a:cxn ang="T12">
                  <a:pos x="T4" y="T5"/>
                </a:cxn>
                <a:cxn ang="T13">
                  <a:pos x="T6" y="T7"/>
                </a:cxn>
                <a:cxn ang="T14">
                  <a:pos x="T8" y="T9"/>
                </a:cxn>
              </a:cxnLst>
              <a:rect l="T15" t="T16" r="T17" b="T18"/>
              <a:pathLst>
                <a:path w="50" h="463">
                  <a:moveTo>
                    <a:pt x="0" y="0"/>
                  </a:moveTo>
                  <a:lnTo>
                    <a:pt x="0" y="443"/>
                  </a:lnTo>
                  <a:lnTo>
                    <a:pt x="27" y="463"/>
                  </a:lnTo>
                  <a:lnTo>
                    <a:pt x="50" y="443"/>
                  </a:lnTo>
                  <a:lnTo>
                    <a:pt x="50" y="426"/>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699" name="Freeform 81"/>
            <p:cNvSpPr/>
            <p:nvPr/>
          </p:nvSpPr>
          <p:spPr bwMode="auto">
            <a:xfrm>
              <a:off x="1629" y="2107"/>
              <a:ext cx="123" cy="181"/>
            </a:xfrm>
            <a:custGeom>
              <a:avLst/>
              <a:gdLst>
                <a:gd name="T0" fmla="*/ 0 w 123"/>
                <a:gd name="T1" fmla="*/ 20 h 181"/>
                <a:gd name="T2" fmla="*/ 27 w 123"/>
                <a:gd name="T3" fmla="*/ 0 h 181"/>
                <a:gd name="T4" fmla="*/ 50 w 123"/>
                <a:gd name="T5" fmla="*/ 0 h 181"/>
                <a:gd name="T6" fmla="*/ 73 w 123"/>
                <a:gd name="T7" fmla="*/ 20 h 181"/>
                <a:gd name="T8" fmla="*/ 73 w 123"/>
                <a:gd name="T9" fmla="*/ 36 h 181"/>
                <a:gd name="T10" fmla="*/ 73 w 123"/>
                <a:gd name="T11" fmla="*/ 125 h 181"/>
                <a:gd name="T12" fmla="*/ 73 w 123"/>
                <a:gd name="T13" fmla="*/ 161 h 181"/>
                <a:gd name="T14" fmla="*/ 96 w 123"/>
                <a:gd name="T15" fmla="*/ 181 h 181"/>
                <a:gd name="T16" fmla="*/ 123 w 123"/>
                <a:gd name="T17" fmla="*/ 161 h 181"/>
                <a:gd name="T18" fmla="*/ 123 w 123"/>
                <a:gd name="T19" fmla="*/ 144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81"/>
                <a:gd name="T32" fmla="*/ 123 w 12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81">
                  <a:moveTo>
                    <a:pt x="0" y="20"/>
                  </a:moveTo>
                  <a:lnTo>
                    <a:pt x="27" y="0"/>
                  </a:lnTo>
                  <a:lnTo>
                    <a:pt x="50" y="0"/>
                  </a:lnTo>
                  <a:lnTo>
                    <a:pt x="73" y="20"/>
                  </a:lnTo>
                  <a:lnTo>
                    <a:pt x="73" y="36"/>
                  </a:lnTo>
                  <a:lnTo>
                    <a:pt x="73" y="125"/>
                  </a:lnTo>
                  <a:lnTo>
                    <a:pt x="73" y="161"/>
                  </a:lnTo>
                  <a:lnTo>
                    <a:pt x="96" y="181"/>
                  </a:lnTo>
                  <a:lnTo>
                    <a:pt x="123" y="161"/>
                  </a:lnTo>
                  <a:lnTo>
                    <a:pt x="123" y="144"/>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00" name="Freeform 82"/>
            <p:cNvSpPr/>
            <p:nvPr/>
          </p:nvSpPr>
          <p:spPr bwMode="auto">
            <a:xfrm>
              <a:off x="1775" y="2107"/>
              <a:ext cx="119" cy="181"/>
            </a:xfrm>
            <a:custGeom>
              <a:avLst/>
              <a:gdLst>
                <a:gd name="T0" fmla="*/ 0 w 119"/>
                <a:gd name="T1" fmla="*/ 20 h 181"/>
                <a:gd name="T2" fmla="*/ 23 w 119"/>
                <a:gd name="T3" fmla="*/ 0 h 181"/>
                <a:gd name="T4" fmla="*/ 46 w 119"/>
                <a:gd name="T5" fmla="*/ 0 h 181"/>
                <a:gd name="T6" fmla="*/ 73 w 119"/>
                <a:gd name="T7" fmla="*/ 20 h 181"/>
                <a:gd name="T8" fmla="*/ 73 w 119"/>
                <a:gd name="T9" fmla="*/ 36 h 181"/>
                <a:gd name="T10" fmla="*/ 73 w 119"/>
                <a:gd name="T11" fmla="*/ 125 h 181"/>
                <a:gd name="T12" fmla="*/ 73 w 119"/>
                <a:gd name="T13" fmla="*/ 161 h 181"/>
                <a:gd name="T14" fmla="*/ 96 w 119"/>
                <a:gd name="T15" fmla="*/ 181 h 181"/>
                <a:gd name="T16" fmla="*/ 119 w 119"/>
                <a:gd name="T17" fmla="*/ 161 h 181"/>
                <a:gd name="T18" fmla="*/ 119 w 119"/>
                <a:gd name="T19" fmla="*/ 144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81"/>
                <a:gd name="T32" fmla="*/ 119 w 119"/>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81">
                  <a:moveTo>
                    <a:pt x="0" y="20"/>
                  </a:moveTo>
                  <a:lnTo>
                    <a:pt x="23" y="0"/>
                  </a:lnTo>
                  <a:lnTo>
                    <a:pt x="46" y="0"/>
                  </a:lnTo>
                  <a:lnTo>
                    <a:pt x="73" y="20"/>
                  </a:lnTo>
                  <a:lnTo>
                    <a:pt x="73" y="36"/>
                  </a:lnTo>
                  <a:lnTo>
                    <a:pt x="73" y="125"/>
                  </a:lnTo>
                  <a:lnTo>
                    <a:pt x="73" y="161"/>
                  </a:lnTo>
                  <a:lnTo>
                    <a:pt x="96" y="181"/>
                  </a:lnTo>
                  <a:lnTo>
                    <a:pt x="119" y="161"/>
                  </a:lnTo>
                  <a:lnTo>
                    <a:pt x="119" y="144"/>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01" name="Line 83"/>
            <p:cNvSpPr>
              <a:spLocks noChangeShapeType="1"/>
            </p:cNvSpPr>
            <p:nvPr/>
          </p:nvSpPr>
          <p:spPr bwMode="auto">
            <a:xfrm flipV="1">
              <a:off x="1917" y="1805"/>
              <a:ext cx="4" cy="3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02" name="Oval 84"/>
            <p:cNvSpPr>
              <a:spLocks noChangeArrowheads="1"/>
            </p:cNvSpPr>
            <p:nvPr/>
          </p:nvSpPr>
          <p:spPr bwMode="auto">
            <a:xfrm>
              <a:off x="1894" y="1772"/>
              <a:ext cx="54" cy="43"/>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03" name="Rectangle 85"/>
            <p:cNvSpPr>
              <a:spLocks noChangeArrowheads="1"/>
            </p:cNvSpPr>
            <p:nvPr/>
          </p:nvSpPr>
          <p:spPr bwMode="auto">
            <a:xfrm>
              <a:off x="1533" y="1584"/>
              <a:ext cx="4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写线圈</a:t>
              </a:r>
              <a:endParaRPr kumimoji="1" lang="zh-CN" altLang="en-US" sz="2000" b="1">
                <a:latin typeface="Times New Roman" panose="02020603050405020304" pitchFamily="18" charset="0"/>
              </a:endParaRPr>
            </a:p>
          </p:txBody>
        </p:sp>
        <p:sp>
          <p:nvSpPr>
            <p:cNvPr id="241704" name="Rectangle 86"/>
            <p:cNvSpPr>
              <a:spLocks noChangeArrowheads="1"/>
            </p:cNvSpPr>
            <p:nvPr/>
          </p:nvSpPr>
          <p:spPr bwMode="auto">
            <a:xfrm>
              <a:off x="1848" y="2731"/>
              <a:ext cx="19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05" name="Rectangle 87"/>
            <p:cNvSpPr>
              <a:spLocks noChangeArrowheads="1"/>
            </p:cNvSpPr>
            <p:nvPr/>
          </p:nvSpPr>
          <p:spPr bwMode="auto">
            <a:xfrm>
              <a:off x="1927" y="273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241706" name="Rectangle 88"/>
            <p:cNvSpPr>
              <a:spLocks noChangeArrowheads="1"/>
            </p:cNvSpPr>
            <p:nvPr/>
          </p:nvSpPr>
          <p:spPr bwMode="auto">
            <a:xfrm>
              <a:off x="1441" y="2731"/>
              <a:ext cx="19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07" name="Rectangle 89"/>
            <p:cNvSpPr>
              <a:spLocks noChangeArrowheads="1"/>
            </p:cNvSpPr>
            <p:nvPr/>
          </p:nvSpPr>
          <p:spPr bwMode="auto">
            <a:xfrm>
              <a:off x="1440" y="273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241708" name="Rectangle 90"/>
            <p:cNvSpPr>
              <a:spLocks noChangeArrowheads="1"/>
            </p:cNvSpPr>
            <p:nvPr/>
          </p:nvSpPr>
          <p:spPr bwMode="auto">
            <a:xfrm>
              <a:off x="1272" y="1841"/>
              <a:ext cx="19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09" name="Rectangle 91"/>
            <p:cNvSpPr>
              <a:spLocks noChangeArrowheads="1"/>
            </p:cNvSpPr>
            <p:nvPr/>
          </p:nvSpPr>
          <p:spPr bwMode="auto">
            <a:xfrm>
              <a:off x="1349" y="1890"/>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I</a:t>
              </a:r>
              <a:endParaRPr kumimoji="1" lang="en-US" altLang="zh-CN" sz="2000" b="1">
                <a:latin typeface="Times New Roman" panose="02020603050405020304" pitchFamily="18" charset="0"/>
              </a:endParaRPr>
            </a:p>
          </p:txBody>
        </p:sp>
        <p:sp>
          <p:nvSpPr>
            <p:cNvPr id="241710" name="Line 92"/>
            <p:cNvSpPr>
              <a:spLocks noChangeShapeType="1"/>
            </p:cNvSpPr>
            <p:nvPr/>
          </p:nvSpPr>
          <p:spPr bwMode="auto">
            <a:xfrm>
              <a:off x="3333" y="2127"/>
              <a:ext cx="1" cy="495"/>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11" name="Line 93"/>
            <p:cNvSpPr>
              <a:spLocks noChangeShapeType="1"/>
            </p:cNvSpPr>
            <p:nvPr/>
          </p:nvSpPr>
          <p:spPr bwMode="auto">
            <a:xfrm>
              <a:off x="3333" y="2127"/>
              <a:ext cx="1032"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12" name="Rectangle 94"/>
            <p:cNvSpPr>
              <a:spLocks noChangeArrowheads="1"/>
            </p:cNvSpPr>
            <p:nvPr/>
          </p:nvSpPr>
          <p:spPr bwMode="auto">
            <a:xfrm>
              <a:off x="3502" y="3264"/>
              <a:ext cx="9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局部磁化单元</a:t>
              </a:r>
              <a:endParaRPr kumimoji="1" lang="zh-CN" altLang="en-US" sz="2000" b="1">
                <a:latin typeface="Times New Roman" panose="02020603050405020304" pitchFamily="18" charset="0"/>
              </a:endParaRPr>
            </a:p>
          </p:txBody>
        </p:sp>
        <p:sp>
          <p:nvSpPr>
            <p:cNvPr id="241713" name="Line 95"/>
            <p:cNvSpPr>
              <a:spLocks noChangeShapeType="1"/>
            </p:cNvSpPr>
            <p:nvPr/>
          </p:nvSpPr>
          <p:spPr bwMode="auto">
            <a:xfrm>
              <a:off x="2999" y="2908"/>
              <a:ext cx="1941"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714" name="Group 96"/>
            <p:cNvGrpSpPr/>
            <p:nvPr/>
          </p:nvGrpSpPr>
          <p:grpSpPr bwMode="auto">
            <a:xfrm>
              <a:off x="2949" y="2996"/>
              <a:ext cx="2041" cy="112"/>
              <a:chOff x="2949" y="3140"/>
              <a:chExt cx="2041" cy="112"/>
            </a:xfrm>
          </p:grpSpPr>
          <p:sp>
            <p:nvSpPr>
              <p:cNvPr id="241825" name="Rectangle 97"/>
              <p:cNvSpPr>
                <a:spLocks noChangeArrowheads="1"/>
              </p:cNvSpPr>
              <p:nvPr/>
            </p:nvSpPr>
            <p:spPr bwMode="auto">
              <a:xfrm>
                <a:off x="2949" y="3140"/>
                <a:ext cx="2037" cy="109"/>
              </a:xfrm>
              <a:prstGeom prst="rect">
                <a:avLst/>
              </a:prstGeom>
              <a:blipFill dpi="0" rotWithShape="0">
                <a:blip r:embed="rId2"/>
                <a:srcRect/>
                <a:tile tx="0" ty="0" sx="100000" sy="100000" flip="none" algn="tl"/>
              </a:blip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826" name="Rectangle 98"/>
              <p:cNvSpPr>
                <a:spLocks noChangeArrowheads="1"/>
              </p:cNvSpPr>
              <p:nvPr/>
            </p:nvSpPr>
            <p:spPr bwMode="auto">
              <a:xfrm>
                <a:off x="2949" y="3140"/>
                <a:ext cx="2041" cy="112"/>
              </a:xfrm>
              <a:prstGeom prst="rect">
                <a:avLst/>
              </a:prstGeom>
              <a:noFill/>
              <a:ln w="23813">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241715" name="Line 99"/>
            <p:cNvSpPr>
              <a:spLocks noChangeShapeType="1"/>
            </p:cNvSpPr>
            <p:nvPr/>
          </p:nvSpPr>
          <p:spPr bwMode="auto">
            <a:xfrm>
              <a:off x="3333" y="2622"/>
              <a:ext cx="479" cy="18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16" name="Line 100"/>
            <p:cNvSpPr>
              <a:spLocks noChangeShapeType="1"/>
            </p:cNvSpPr>
            <p:nvPr/>
          </p:nvSpPr>
          <p:spPr bwMode="auto">
            <a:xfrm flipV="1">
              <a:off x="3812" y="2714"/>
              <a:ext cx="1" cy="89"/>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17" name="Line 101"/>
            <p:cNvSpPr>
              <a:spLocks noChangeShapeType="1"/>
            </p:cNvSpPr>
            <p:nvPr/>
          </p:nvSpPr>
          <p:spPr bwMode="auto">
            <a:xfrm flipH="1" flipV="1">
              <a:off x="3502" y="2501"/>
              <a:ext cx="310" cy="213"/>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18" name="Line 102"/>
            <p:cNvSpPr>
              <a:spLocks noChangeShapeType="1"/>
            </p:cNvSpPr>
            <p:nvPr/>
          </p:nvSpPr>
          <p:spPr bwMode="auto">
            <a:xfrm flipV="1">
              <a:off x="3502" y="2251"/>
              <a:ext cx="1" cy="250"/>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719" name="Group 103"/>
            <p:cNvGrpSpPr/>
            <p:nvPr/>
          </p:nvGrpSpPr>
          <p:grpSpPr bwMode="auto">
            <a:xfrm>
              <a:off x="3440" y="2557"/>
              <a:ext cx="376" cy="233"/>
              <a:chOff x="3440" y="2701"/>
              <a:chExt cx="376" cy="233"/>
            </a:xfrm>
          </p:grpSpPr>
          <p:sp>
            <p:nvSpPr>
              <p:cNvPr id="241819" name="Freeform 104"/>
              <p:cNvSpPr/>
              <p:nvPr/>
            </p:nvSpPr>
            <p:spPr bwMode="auto">
              <a:xfrm>
                <a:off x="3770" y="2901"/>
                <a:ext cx="46" cy="33"/>
              </a:xfrm>
              <a:custGeom>
                <a:avLst/>
                <a:gdLst>
                  <a:gd name="T0" fmla="*/ 42 w 46"/>
                  <a:gd name="T1" fmla="*/ 33 h 33"/>
                  <a:gd name="T2" fmla="*/ 42 w 46"/>
                  <a:gd name="T3" fmla="*/ 29 h 33"/>
                  <a:gd name="T4" fmla="*/ 46 w 46"/>
                  <a:gd name="T5" fmla="*/ 26 h 33"/>
                  <a:gd name="T6" fmla="*/ 46 w 46"/>
                  <a:gd name="T7" fmla="*/ 26 h 33"/>
                  <a:gd name="T8" fmla="*/ 46 w 46"/>
                  <a:gd name="T9" fmla="*/ 23 h 33"/>
                  <a:gd name="T10" fmla="*/ 8 w 46"/>
                  <a:gd name="T11" fmla="*/ 0 h 33"/>
                  <a:gd name="T12" fmla="*/ 4 w 46"/>
                  <a:gd name="T13" fmla="*/ 0 h 33"/>
                  <a:gd name="T14" fmla="*/ 0 w 46"/>
                  <a:gd name="T15" fmla="*/ 3 h 33"/>
                  <a:gd name="T16" fmla="*/ 0 w 46"/>
                  <a:gd name="T17" fmla="*/ 6 h 33"/>
                  <a:gd name="T18" fmla="*/ 4 w 46"/>
                  <a:gd name="T19" fmla="*/ 10 h 33"/>
                  <a:gd name="T20" fmla="*/ 42 w 46"/>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3"/>
                  <a:gd name="T35" fmla="*/ 46 w 46"/>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3">
                    <a:moveTo>
                      <a:pt x="42" y="33"/>
                    </a:moveTo>
                    <a:lnTo>
                      <a:pt x="42" y="29"/>
                    </a:lnTo>
                    <a:lnTo>
                      <a:pt x="46" y="26"/>
                    </a:lnTo>
                    <a:lnTo>
                      <a:pt x="46" y="23"/>
                    </a:lnTo>
                    <a:lnTo>
                      <a:pt x="8" y="0"/>
                    </a:lnTo>
                    <a:lnTo>
                      <a:pt x="4" y="0"/>
                    </a:lnTo>
                    <a:lnTo>
                      <a:pt x="0" y="3"/>
                    </a:lnTo>
                    <a:lnTo>
                      <a:pt x="0" y="6"/>
                    </a:lnTo>
                    <a:lnTo>
                      <a:pt x="4" y="10"/>
                    </a:lnTo>
                    <a:lnTo>
                      <a:pt x="42" y="33"/>
                    </a:lnTo>
                    <a:close/>
                  </a:path>
                </a:pathLst>
              </a:custGeom>
              <a:solidFill>
                <a:schemeClr val="tx1"/>
              </a:solidFill>
              <a:ln w="9525">
                <a:solidFill>
                  <a:schemeClr val="tx1"/>
                </a:solidFill>
                <a:round/>
              </a:ln>
            </p:spPr>
            <p:txBody>
              <a:bodyPr/>
              <a:lstStyle/>
              <a:p>
                <a:endParaRPr lang="zh-CN" altLang="en-US"/>
              </a:p>
            </p:txBody>
          </p:sp>
          <p:sp>
            <p:nvSpPr>
              <p:cNvPr id="241820" name="Freeform 105"/>
              <p:cNvSpPr/>
              <p:nvPr/>
            </p:nvSpPr>
            <p:spPr bwMode="auto">
              <a:xfrm>
                <a:off x="3701" y="2862"/>
                <a:ext cx="50" cy="29"/>
              </a:xfrm>
              <a:custGeom>
                <a:avLst/>
                <a:gdLst>
                  <a:gd name="T0" fmla="*/ 42 w 50"/>
                  <a:gd name="T1" fmla="*/ 29 h 29"/>
                  <a:gd name="T2" fmla="*/ 46 w 50"/>
                  <a:gd name="T3" fmla="*/ 29 h 29"/>
                  <a:gd name="T4" fmla="*/ 50 w 50"/>
                  <a:gd name="T5" fmla="*/ 26 h 29"/>
                  <a:gd name="T6" fmla="*/ 50 w 50"/>
                  <a:gd name="T7" fmla="*/ 22 h 29"/>
                  <a:gd name="T8" fmla="*/ 46 w 50"/>
                  <a:gd name="T9" fmla="*/ 19 h 29"/>
                  <a:gd name="T10" fmla="*/ 8 w 50"/>
                  <a:gd name="T11" fmla="*/ 0 h 29"/>
                  <a:gd name="T12" fmla="*/ 4 w 50"/>
                  <a:gd name="T13" fmla="*/ 0 h 29"/>
                  <a:gd name="T14" fmla="*/ 0 w 50"/>
                  <a:gd name="T15" fmla="*/ 3 h 29"/>
                  <a:gd name="T16" fmla="*/ 0 w 50"/>
                  <a:gd name="T17" fmla="*/ 6 h 29"/>
                  <a:gd name="T18" fmla="*/ 4 w 50"/>
                  <a:gd name="T19" fmla="*/ 9 h 29"/>
                  <a:gd name="T20" fmla="*/ 42 w 50"/>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9"/>
                  <a:gd name="T35" fmla="*/ 50 w 5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9">
                    <a:moveTo>
                      <a:pt x="42" y="29"/>
                    </a:moveTo>
                    <a:lnTo>
                      <a:pt x="46" y="29"/>
                    </a:lnTo>
                    <a:lnTo>
                      <a:pt x="50" y="26"/>
                    </a:lnTo>
                    <a:lnTo>
                      <a:pt x="50" y="22"/>
                    </a:lnTo>
                    <a:lnTo>
                      <a:pt x="46" y="19"/>
                    </a:lnTo>
                    <a:lnTo>
                      <a:pt x="8" y="0"/>
                    </a:lnTo>
                    <a:lnTo>
                      <a:pt x="4" y="0"/>
                    </a:lnTo>
                    <a:lnTo>
                      <a:pt x="0" y="3"/>
                    </a:lnTo>
                    <a:lnTo>
                      <a:pt x="0" y="6"/>
                    </a:lnTo>
                    <a:lnTo>
                      <a:pt x="4" y="9"/>
                    </a:lnTo>
                    <a:lnTo>
                      <a:pt x="42" y="29"/>
                    </a:lnTo>
                    <a:close/>
                  </a:path>
                </a:pathLst>
              </a:custGeom>
              <a:solidFill>
                <a:schemeClr val="tx1"/>
              </a:solidFill>
              <a:ln w="9525">
                <a:solidFill>
                  <a:schemeClr val="tx1"/>
                </a:solidFill>
                <a:round/>
              </a:ln>
            </p:spPr>
            <p:txBody>
              <a:bodyPr/>
              <a:lstStyle/>
              <a:p>
                <a:endParaRPr lang="zh-CN" altLang="en-US"/>
              </a:p>
            </p:txBody>
          </p:sp>
          <p:sp>
            <p:nvSpPr>
              <p:cNvPr id="241821" name="Freeform 106"/>
              <p:cNvSpPr/>
              <p:nvPr/>
            </p:nvSpPr>
            <p:spPr bwMode="auto">
              <a:xfrm>
                <a:off x="3636" y="2822"/>
                <a:ext cx="50" cy="30"/>
              </a:xfrm>
              <a:custGeom>
                <a:avLst/>
                <a:gdLst>
                  <a:gd name="T0" fmla="*/ 42 w 50"/>
                  <a:gd name="T1" fmla="*/ 30 h 30"/>
                  <a:gd name="T2" fmla="*/ 46 w 50"/>
                  <a:gd name="T3" fmla="*/ 30 h 30"/>
                  <a:gd name="T4" fmla="*/ 50 w 50"/>
                  <a:gd name="T5" fmla="*/ 26 h 30"/>
                  <a:gd name="T6" fmla="*/ 50 w 50"/>
                  <a:gd name="T7" fmla="*/ 23 h 30"/>
                  <a:gd name="T8" fmla="*/ 46 w 50"/>
                  <a:gd name="T9" fmla="*/ 20 h 30"/>
                  <a:gd name="T10" fmla="*/ 7 w 50"/>
                  <a:gd name="T11" fmla="*/ 0 h 30"/>
                  <a:gd name="T12" fmla="*/ 4 w 50"/>
                  <a:gd name="T13" fmla="*/ 0 h 30"/>
                  <a:gd name="T14" fmla="*/ 0 w 50"/>
                  <a:gd name="T15" fmla="*/ 3 h 30"/>
                  <a:gd name="T16" fmla="*/ 0 w 50"/>
                  <a:gd name="T17" fmla="*/ 7 h 30"/>
                  <a:gd name="T18" fmla="*/ 4 w 50"/>
                  <a:gd name="T19" fmla="*/ 10 h 30"/>
                  <a:gd name="T20" fmla="*/ 42 w 50"/>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0"/>
                  <a:gd name="T35" fmla="*/ 50 w 5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0">
                    <a:moveTo>
                      <a:pt x="42" y="30"/>
                    </a:moveTo>
                    <a:lnTo>
                      <a:pt x="46" y="30"/>
                    </a:lnTo>
                    <a:lnTo>
                      <a:pt x="50" y="26"/>
                    </a:lnTo>
                    <a:lnTo>
                      <a:pt x="50" y="23"/>
                    </a:lnTo>
                    <a:lnTo>
                      <a:pt x="46" y="20"/>
                    </a:lnTo>
                    <a:lnTo>
                      <a:pt x="7" y="0"/>
                    </a:lnTo>
                    <a:lnTo>
                      <a:pt x="4" y="0"/>
                    </a:lnTo>
                    <a:lnTo>
                      <a:pt x="0" y="3"/>
                    </a:lnTo>
                    <a:lnTo>
                      <a:pt x="0" y="7"/>
                    </a:lnTo>
                    <a:lnTo>
                      <a:pt x="4" y="10"/>
                    </a:lnTo>
                    <a:lnTo>
                      <a:pt x="42" y="30"/>
                    </a:lnTo>
                    <a:close/>
                  </a:path>
                </a:pathLst>
              </a:custGeom>
              <a:solidFill>
                <a:schemeClr val="tx1"/>
              </a:solidFill>
              <a:ln w="9525">
                <a:solidFill>
                  <a:schemeClr val="tx1"/>
                </a:solidFill>
                <a:round/>
              </a:ln>
            </p:spPr>
            <p:txBody>
              <a:bodyPr/>
              <a:lstStyle/>
              <a:p>
                <a:endParaRPr lang="zh-CN" altLang="en-US"/>
              </a:p>
            </p:txBody>
          </p:sp>
          <p:sp>
            <p:nvSpPr>
              <p:cNvPr id="241822" name="Freeform 107"/>
              <p:cNvSpPr/>
              <p:nvPr/>
            </p:nvSpPr>
            <p:spPr bwMode="auto">
              <a:xfrm>
                <a:off x="3571" y="2779"/>
                <a:ext cx="49" cy="33"/>
              </a:xfrm>
              <a:custGeom>
                <a:avLst/>
                <a:gdLst>
                  <a:gd name="T0" fmla="*/ 42 w 49"/>
                  <a:gd name="T1" fmla="*/ 33 h 33"/>
                  <a:gd name="T2" fmla="*/ 46 w 49"/>
                  <a:gd name="T3" fmla="*/ 33 h 33"/>
                  <a:gd name="T4" fmla="*/ 49 w 49"/>
                  <a:gd name="T5" fmla="*/ 30 h 33"/>
                  <a:gd name="T6" fmla="*/ 49 w 49"/>
                  <a:gd name="T7" fmla="*/ 27 h 33"/>
                  <a:gd name="T8" fmla="*/ 46 w 49"/>
                  <a:gd name="T9" fmla="*/ 23 h 33"/>
                  <a:gd name="T10" fmla="*/ 7 w 49"/>
                  <a:gd name="T11" fmla="*/ 0 h 33"/>
                  <a:gd name="T12" fmla="*/ 3 w 49"/>
                  <a:gd name="T13" fmla="*/ 0 h 33"/>
                  <a:gd name="T14" fmla="*/ 0 w 49"/>
                  <a:gd name="T15" fmla="*/ 4 h 33"/>
                  <a:gd name="T16" fmla="*/ 0 w 49"/>
                  <a:gd name="T17" fmla="*/ 7 h 33"/>
                  <a:gd name="T18" fmla="*/ 3 w 49"/>
                  <a:gd name="T19" fmla="*/ 10 h 33"/>
                  <a:gd name="T20" fmla="*/ 42 w 49"/>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33"/>
                  <a:gd name="T35" fmla="*/ 49 w 4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33">
                    <a:moveTo>
                      <a:pt x="42" y="33"/>
                    </a:moveTo>
                    <a:lnTo>
                      <a:pt x="46" y="33"/>
                    </a:lnTo>
                    <a:lnTo>
                      <a:pt x="49" y="30"/>
                    </a:lnTo>
                    <a:lnTo>
                      <a:pt x="49" y="27"/>
                    </a:lnTo>
                    <a:lnTo>
                      <a:pt x="46" y="23"/>
                    </a:lnTo>
                    <a:lnTo>
                      <a:pt x="7" y="0"/>
                    </a:lnTo>
                    <a:lnTo>
                      <a:pt x="3" y="0"/>
                    </a:lnTo>
                    <a:lnTo>
                      <a:pt x="0" y="4"/>
                    </a:lnTo>
                    <a:lnTo>
                      <a:pt x="0" y="7"/>
                    </a:lnTo>
                    <a:lnTo>
                      <a:pt x="3" y="10"/>
                    </a:lnTo>
                    <a:lnTo>
                      <a:pt x="42" y="33"/>
                    </a:lnTo>
                    <a:close/>
                  </a:path>
                </a:pathLst>
              </a:custGeom>
              <a:solidFill>
                <a:schemeClr val="tx1"/>
              </a:solidFill>
              <a:ln w="9525">
                <a:solidFill>
                  <a:schemeClr val="tx1"/>
                </a:solidFill>
                <a:round/>
              </a:ln>
            </p:spPr>
            <p:txBody>
              <a:bodyPr/>
              <a:lstStyle/>
              <a:p>
                <a:endParaRPr lang="zh-CN" altLang="en-US"/>
              </a:p>
            </p:txBody>
          </p:sp>
          <p:sp>
            <p:nvSpPr>
              <p:cNvPr id="241823" name="Freeform 108"/>
              <p:cNvSpPr/>
              <p:nvPr/>
            </p:nvSpPr>
            <p:spPr bwMode="auto">
              <a:xfrm>
                <a:off x="3505" y="2740"/>
                <a:ext cx="50" cy="33"/>
              </a:xfrm>
              <a:custGeom>
                <a:avLst/>
                <a:gdLst>
                  <a:gd name="T0" fmla="*/ 43 w 50"/>
                  <a:gd name="T1" fmla="*/ 33 h 33"/>
                  <a:gd name="T2" fmla="*/ 46 w 50"/>
                  <a:gd name="T3" fmla="*/ 33 h 33"/>
                  <a:gd name="T4" fmla="*/ 50 w 50"/>
                  <a:gd name="T5" fmla="*/ 30 h 33"/>
                  <a:gd name="T6" fmla="*/ 50 w 50"/>
                  <a:gd name="T7" fmla="*/ 26 h 33"/>
                  <a:gd name="T8" fmla="*/ 46 w 50"/>
                  <a:gd name="T9" fmla="*/ 23 h 33"/>
                  <a:gd name="T10" fmla="*/ 8 w 50"/>
                  <a:gd name="T11" fmla="*/ 0 h 33"/>
                  <a:gd name="T12" fmla="*/ 4 w 50"/>
                  <a:gd name="T13" fmla="*/ 0 h 33"/>
                  <a:gd name="T14" fmla="*/ 0 w 50"/>
                  <a:gd name="T15" fmla="*/ 3 h 33"/>
                  <a:gd name="T16" fmla="*/ 0 w 50"/>
                  <a:gd name="T17" fmla="*/ 7 h 33"/>
                  <a:gd name="T18" fmla="*/ 4 w 50"/>
                  <a:gd name="T19" fmla="*/ 10 h 33"/>
                  <a:gd name="T20" fmla="*/ 43 w 50"/>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3" y="33"/>
                    </a:moveTo>
                    <a:lnTo>
                      <a:pt x="46" y="33"/>
                    </a:lnTo>
                    <a:lnTo>
                      <a:pt x="50" y="30"/>
                    </a:lnTo>
                    <a:lnTo>
                      <a:pt x="50" y="26"/>
                    </a:lnTo>
                    <a:lnTo>
                      <a:pt x="46" y="23"/>
                    </a:lnTo>
                    <a:lnTo>
                      <a:pt x="8" y="0"/>
                    </a:lnTo>
                    <a:lnTo>
                      <a:pt x="4" y="0"/>
                    </a:lnTo>
                    <a:lnTo>
                      <a:pt x="0" y="3"/>
                    </a:lnTo>
                    <a:lnTo>
                      <a:pt x="0" y="7"/>
                    </a:lnTo>
                    <a:lnTo>
                      <a:pt x="4" y="10"/>
                    </a:lnTo>
                    <a:lnTo>
                      <a:pt x="43" y="33"/>
                    </a:lnTo>
                    <a:close/>
                  </a:path>
                </a:pathLst>
              </a:custGeom>
              <a:solidFill>
                <a:schemeClr val="tx1"/>
              </a:solidFill>
              <a:ln w="9525">
                <a:solidFill>
                  <a:schemeClr val="tx1"/>
                </a:solidFill>
                <a:round/>
              </a:ln>
            </p:spPr>
            <p:txBody>
              <a:bodyPr/>
              <a:lstStyle/>
              <a:p>
                <a:endParaRPr lang="zh-CN" altLang="en-US"/>
              </a:p>
            </p:txBody>
          </p:sp>
          <p:sp>
            <p:nvSpPr>
              <p:cNvPr id="241824" name="Freeform 109"/>
              <p:cNvSpPr/>
              <p:nvPr/>
            </p:nvSpPr>
            <p:spPr bwMode="auto">
              <a:xfrm>
                <a:off x="3440" y="2701"/>
                <a:ext cx="46" cy="32"/>
              </a:xfrm>
              <a:custGeom>
                <a:avLst/>
                <a:gdLst>
                  <a:gd name="T0" fmla="*/ 39 w 46"/>
                  <a:gd name="T1" fmla="*/ 32 h 32"/>
                  <a:gd name="T2" fmla="*/ 42 w 46"/>
                  <a:gd name="T3" fmla="*/ 32 h 32"/>
                  <a:gd name="T4" fmla="*/ 46 w 46"/>
                  <a:gd name="T5" fmla="*/ 29 h 32"/>
                  <a:gd name="T6" fmla="*/ 46 w 46"/>
                  <a:gd name="T7" fmla="*/ 26 h 32"/>
                  <a:gd name="T8" fmla="*/ 42 w 46"/>
                  <a:gd name="T9" fmla="*/ 23 h 32"/>
                  <a:gd name="T10" fmla="*/ 8 w 46"/>
                  <a:gd name="T11" fmla="*/ 0 h 32"/>
                  <a:gd name="T12" fmla="*/ 4 w 46"/>
                  <a:gd name="T13" fmla="*/ 0 h 32"/>
                  <a:gd name="T14" fmla="*/ 0 w 46"/>
                  <a:gd name="T15" fmla="*/ 3 h 32"/>
                  <a:gd name="T16" fmla="*/ 0 w 46"/>
                  <a:gd name="T17" fmla="*/ 6 h 32"/>
                  <a:gd name="T18" fmla="*/ 4 w 46"/>
                  <a:gd name="T19" fmla="*/ 10 h 32"/>
                  <a:gd name="T20" fmla="*/ 39 w 46"/>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2"/>
                  <a:gd name="T35" fmla="*/ 46 w 4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2">
                    <a:moveTo>
                      <a:pt x="39" y="32"/>
                    </a:moveTo>
                    <a:lnTo>
                      <a:pt x="42" y="32"/>
                    </a:lnTo>
                    <a:lnTo>
                      <a:pt x="46" y="29"/>
                    </a:lnTo>
                    <a:lnTo>
                      <a:pt x="46" y="26"/>
                    </a:lnTo>
                    <a:lnTo>
                      <a:pt x="42" y="23"/>
                    </a:lnTo>
                    <a:lnTo>
                      <a:pt x="8" y="0"/>
                    </a:lnTo>
                    <a:lnTo>
                      <a:pt x="4" y="0"/>
                    </a:lnTo>
                    <a:lnTo>
                      <a:pt x="0" y="3"/>
                    </a:lnTo>
                    <a:lnTo>
                      <a:pt x="0" y="6"/>
                    </a:lnTo>
                    <a:lnTo>
                      <a:pt x="4" y="10"/>
                    </a:lnTo>
                    <a:lnTo>
                      <a:pt x="39" y="32"/>
                    </a:lnTo>
                    <a:close/>
                  </a:path>
                </a:pathLst>
              </a:custGeom>
              <a:solidFill>
                <a:schemeClr val="tx1"/>
              </a:solidFill>
              <a:ln w="9525">
                <a:solidFill>
                  <a:schemeClr val="tx1"/>
                </a:solidFill>
                <a:round/>
              </a:ln>
            </p:spPr>
            <p:txBody>
              <a:bodyPr/>
              <a:lstStyle/>
              <a:p>
                <a:endParaRPr lang="zh-CN" altLang="en-US"/>
              </a:p>
            </p:txBody>
          </p:sp>
        </p:grpSp>
        <p:grpSp>
          <p:nvGrpSpPr>
            <p:cNvPr id="241720" name="Group 110"/>
            <p:cNvGrpSpPr/>
            <p:nvPr/>
          </p:nvGrpSpPr>
          <p:grpSpPr bwMode="auto">
            <a:xfrm>
              <a:off x="3425" y="2442"/>
              <a:ext cx="11" cy="115"/>
              <a:chOff x="3425" y="2586"/>
              <a:chExt cx="11" cy="115"/>
            </a:xfrm>
          </p:grpSpPr>
          <p:sp>
            <p:nvSpPr>
              <p:cNvPr id="241817" name="Freeform 111"/>
              <p:cNvSpPr/>
              <p:nvPr/>
            </p:nvSpPr>
            <p:spPr bwMode="auto">
              <a:xfrm>
                <a:off x="3425" y="2655"/>
                <a:ext cx="11" cy="46"/>
              </a:xfrm>
              <a:custGeom>
                <a:avLst/>
                <a:gdLst>
                  <a:gd name="T0" fmla="*/ 0 w 11"/>
                  <a:gd name="T1" fmla="*/ 46 h 46"/>
                  <a:gd name="T2" fmla="*/ 4 w 11"/>
                  <a:gd name="T3" fmla="*/ 46 h 46"/>
                  <a:gd name="T4" fmla="*/ 4 w 11"/>
                  <a:gd name="T5" fmla="*/ 46 h 46"/>
                  <a:gd name="T6" fmla="*/ 7 w 11"/>
                  <a:gd name="T7" fmla="*/ 42 h 46"/>
                  <a:gd name="T8" fmla="*/ 11 w 11"/>
                  <a:gd name="T9" fmla="*/ 42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2"/>
                    </a:lnTo>
                    <a:lnTo>
                      <a:pt x="11" y="42"/>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18" name="Freeform 112"/>
              <p:cNvSpPr/>
              <p:nvPr/>
            </p:nvSpPr>
            <p:spPr bwMode="auto">
              <a:xfrm>
                <a:off x="3425" y="2586"/>
                <a:ext cx="11" cy="46"/>
              </a:xfrm>
              <a:custGeom>
                <a:avLst/>
                <a:gdLst>
                  <a:gd name="T0" fmla="*/ 0 w 11"/>
                  <a:gd name="T1" fmla="*/ 46 h 46"/>
                  <a:gd name="T2" fmla="*/ 4 w 11"/>
                  <a:gd name="T3" fmla="*/ 46 h 46"/>
                  <a:gd name="T4" fmla="*/ 4 w 11"/>
                  <a:gd name="T5" fmla="*/ 46 h 46"/>
                  <a:gd name="T6" fmla="*/ 7 w 11"/>
                  <a:gd name="T7" fmla="*/ 42 h 46"/>
                  <a:gd name="T8" fmla="*/ 11 w 11"/>
                  <a:gd name="T9" fmla="*/ 42 h 46"/>
                  <a:gd name="T10" fmla="*/ 11 w 11"/>
                  <a:gd name="T11" fmla="*/ 3 h 46"/>
                  <a:gd name="T12" fmla="*/ 4 w 11"/>
                  <a:gd name="T13" fmla="*/ 0 h 46"/>
                  <a:gd name="T14" fmla="*/ 4 w 11"/>
                  <a:gd name="T15" fmla="*/ 0 h 46"/>
                  <a:gd name="T16" fmla="*/ 0 w 11"/>
                  <a:gd name="T17" fmla="*/ 3 h 46"/>
                  <a:gd name="T18" fmla="*/ 0 w 11"/>
                  <a:gd name="T19" fmla="*/ 6 h 46"/>
                  <a:gd name="T20" fmla="*/ 0 w 11"/>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0" y="46"/>
                    </a:moveTo>
                    <a:lnTo>
                      <a:pt x="4" y="46"/>
                    </a:lnTo>
                    <a:lnTo>
                      <a:pt x="7" y="42"/>
                    </a:lnTo>
                    <a:lnTo>
                      <a:pt x="11" y="42"/>
                    </a:lnTo>
                    <a:lnTo>
                      <a:pt x="11"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grpSp>
        <p:grpSp>
          <p:nvGrpSpPr>
            <p:cNvPr id="241721" name="Group 113"/>
            <p:cNvGrpSpPr/>
            <p:nvPr/>
          </p:nvGrpSpPr>
          <p:grpSpPr bwMode="auto">
            <a:xfrm>
              <a:off x="3713" y="2780"/>
              <a:ext cx="84" cy="167"/>
              <a:chOff x="3713" y="2924"/>
              <a:chExt cx="84" cy="167"/>
            </a:xfrm>
          </p:grpSpPr>
          <p:sp>
            <p:nvSpPr>
              <p:cNvPr id="241814" name="Freeform 114"/>
              <p:cNvSpPr/>
              <p:nvPr/>
            </p:nvSpPr>
            <p:spPr bwMode="auto">
              <a:xfrm>
                <a:off x="3766" y="2924"/>
                <a:ext cx="31" cy="46"/>
              </a:xfrm>
              <a:custGeom>
                <a:avLst/>
                <a:gdLst>
                  <a:gd name="T0" fmla="*/ 31 w 31"/>
                  <a:gd name="T1" fmla="*/ 6 h 46"/>
                  <a:gd name="T2" fmla="*/ 27 w 31"/>
                  <a:gd name="T3" fmla="*/ 3 h 46"/>
                  <a:gd name="T4" fmla="*/ 23 w 31"/>
                  <a:gd name="T5" fmla="*/ 0 h 46"/>
                  <a:gd name="T6" fmla="*/ 23 w 31"/>
                  <a:gd name="T7" fmla="*/ 0 h 46"/>
                  <a:gd name="T8" fmla="*/ 19 w 31"/>
                  <a:gd name="T9" fmla="*/ 3 h 46"/>
                  <a:gd name="T10" fmla="*/ 0 w 31"/>
                  <a:gd name="T11" fmla="*/ 39 h 46"/>
                  <a:gd name="T12" fmla="*/ 0 w 31"/>
                  <a:gd name="T13" fmla="*/ 43 h 46"/>
                  <a:gd name="T14" fmla="*/ 4 w 31"/>
                  <a:gd name="T15" fmla="*/ 46 h 46"/>
                  <a:gd name="T16" fmla="*/ 8 w 31"/>
                  <a:gd name="T17" fmla="*/ 46 h 46"/>
                  <a:gd name="T18" fmla="*/ 12 w 31"/>
                  <a:gd name="T19" fmla="*/ 43 h 46"/>
                  <a:gd name="T20" fmla="*/ 31 w 31"/>
                  <a:gd name="T21" fmla="*/ 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46"/>
                  <a:gd name="T35" fmla="*/ 31 w 3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46">
                    <a:moveTo>
                      <a:pt x="31" y="6"/>
                    </a:moveTo>
                    <a:lnTo>
                      <a:pt x="27" y="3"/>
                    </a:lnTo>
                    <a:lnTo>
                      <a:pt x="23" y="0"/>
                    </a:lnTo>
                    <a:lnTo>
                      <a:pt x="19" y="3"/>
                    </a:lnTo>
                    <a:lnTo>
                      <a:pt x="0" y="39"/>
                    </a:lnTo>
                    <a:lnTo>
                      <a:pt x="0" y="43"/>
                    </a:lnTo>
                    <a:lnTo>
                      <a:pt x="4" y="46"/>
                    </a:lnTo>
                    <a:lnTo>
                      <a:pt x="8" y="46"/>
                    </a:lnTo>
                    <a:lnTo>
                      <a:pt x="12" y="43"/>
                    </a:lnTo>
                    <a:lnTo>
                      <a:pt x="31" y="6"/>
                    </a:lnTo>
                    <a:close/>
                  </a:path>
                </a:pathLst>
              </a:custGeom>
              <a:solidFill>
                <a:schemeClr val="tx1"/>
              </a:solidFill>
              <a:ln w="9525">
                <a:solidFill>
                  <a:schemeClr val="tx1"/>
                </a:solidFill>
                <a:round/>
              </a:ln>
            </p:spPr>
            <p:txBody>
              <a:bodyPr/>
              <a:lstStyle/>
              <a:p>
                <a:endParaRPr lang="zh-CN" altLang="en-US"/>
              </a:p>
            </p:txBody>
          </p:sp>
          <p:sp>
            <p:nvSpPr>
              <p:cNvPr id="241815" name="Freeform 115"/>
              <p:cNvSpPr/>
              <p:nvPr/>
            </p:nvSpPr>
            <p:spPr bwMode="auto">
              <a:xfrm>
                <a:off x="3739" y="2986"/>
                <a:ext cx="27" cy="46"/>
              </a:xfrm>
              <a:custGeom>
                <a:avLst/>
                <a:gdLst>
                  <a:gd name="T0" fmla="*/ 27 w 27"/>
                  <a:gd name="T1" fmla="*/ 7 h 46"/>
                  <a:gd name="T2" fmla="*/ 27 w 27"/>
                  <a:gd name="T3" fmla="*/ 4 h 46"/>
                  <a:gd name="T4" fmla="*/ 23 w 27"/>
                  <a:gd name="T5" fmla="*/ 0 h 46"/>
                  <a:gd name="T6" fmla="*/ 20 w 27"/>
                  <a:gd name="T7" fmla="*/ 0 h 46"/>
                  <a:gd name="T8" fmla="*/ 16 w 27"/>
                  <a:gd name="T9" fmla="*/ 4 h 46"/>
                  <a:gd name="T10" fmla="*/ 0 w 27"/>
                  <a:gd name="T11" fmla="*/ 40 h 46"/>
                  <a:gd name="T12" fmla="*/ 0 w 27"/>
                  <a:gd name="T13" fmla="*/ 43 h 46"/>
                  <a:gd name="T14" fmla="*/ 4 w 27"/>
                  <a:gd name="T15" fmla="*/ 46 h 46"/>
                  <a:gd name="T16" fmla="*/ 8 w 27"/>
                  <a:gd name="T17" fmla="*/ 46 h 46"/>
                  <a:gd name="T18" fmla="*/ 12 w 27"/>
                  <a:gd name="T19" fmla="*/ 43 h 46"/>
                  <a:gd name="T20" fmla="*/ 27 w 27"/>
                  <a:gd name="T21" fmla="*/ 7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27" y="7"/>
                    </a:moveTo>
                    <a:lnTo>
                      <a:pt x="27" y="4"/>
                    </a:lnTo>
                    <a:lnTo>
                      <a:pt x="23" y="0"/>
                    </a:lnTo>
                    <a:lnTo>
                      <a:pt x="20" y="0"/>
                    </a:lnTo>
                    <a:lnTo>
                      <a:pt x="16" y="4"/>
                    </a:lnTo>
                    <a:lnTo>
                      <a:pt x="0" y="40"/>
                    </a:lnTo>
                    <a:lnTo>
                      <a:pt x="0" y="43"/>
                    </a:lnTo>
                    <a:lnTo>
                      <a:pt x="4" y="46"/>
                    </a:lnTo>
                    <a:lnTo>
                      <a:pt x="8" y="46"/>
                    </a:lnTo>
                    <a:lnTo>
                      <a:pt x="12" y="43"/>
                    </a:lnTo>
                    <a:lnTo>
                      <a:pt x="27" y="7"/>
                    </a:lnTo>
                    <a:close/>
                  </a:path>
                </a:pathLst>
              </a:custGeom>
              <a:solidFill>
                <a:schemeClr val="tx1"/>
              </a:solidFill>
              <a:ln w="9525">
                <a:solidFill>
                  <a:schemeClr val="tx1"/>
                </a:solidFill>
                <a:round/>
              </a:ln>
            </p:spPr>
            <p:txBody>
              <a:bodyPr/>
              <a:lstStyle/>
              <a:p>
                <a:endParaRPr lang="zh-CN" altLang="en-US"/>
              </a:p>
            </p:txBody>
          </p:sp>
          <p:sp>
            <p:nvSpPr>
              <p:cNvPr id="241816" name="Freeform 116"/>
              <p:cNvSpPr/>
              <p:nvPr/>
            </p:nvSpPr>
            <p:spPr bwMode="auto">
              <a:xfrm>
                <a:off x="3713" y="3052"/>
                <a:ext cx="23" cy="39"/>
              </a:xfrm>
              <a:custGeom>
                <a:avLst/>
                <a:gdLst>
                  <a:gd name="T0" fmla="*/ 23 w 23"/>
                  <a:gd name="T1" fmla="*/ 6 h 39"/>
                  <a:gd name="T2" fmla="*/ 23 w 23"/>
                  <a:gd name="T3" fmla="*/ 3 h 39"/>
                  <a:gd name="T4" fmla="*/ 19 w 23"/>
                  <a:gd name="T5" fmla="*/ 0 h 39"/>
                  <a:gd name="T6" fmla="*/ 15 w 23"/>
                  <a:gd name="T7" fmla="*/ 0 h 39"/>
                  <a:gd name="T8" fmla="*/ 11 w 23"/>
                  <a:gd name="T9" fmla="*/ 3 h 39"/>
                  <a:gd name="T10" fmla="*/ 0 w 23"/>
                  <a:gd name="T11" fmla="*/ 36 h 39"/>
                  <a:gd name="T12" fmla="*/ 0 w 23"/>
                  <a:gd name="T13" fmla="*/ 36 h 39"/>
                  <a:gd name="T14" fmla="*/ 3 w 23"/>
                  <a:gd name="T15" fmla="*/ 39 h 39"/>
                  <a:gd name="T16" fmla="*/ 3 w 23"/>
                  <a:gd name="T17" fmla="*/ 39 h 39"/>
                  <a:gd name="T18" fmla="*/ 11 w 23"/>
                  <a:gd name="T19" fmla="*/ 39 h 39"/>
                  <a:gd name="T20" fmla="*/ 23 w 23"/>
                  <a:gd name="T21" fmla="*/ 6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39"/>
                  <a:gd name="T35" fmla="*/ 23 w 23"/>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39">
                    <a:moveTo>
                      <a:pt x="23" y="6"/>
                    </a:moveTo>
                    <a:lnTo>
                      <a:pt x="23" y="3"/>
                    </a:lnTo>
                    <a:lnTo>
                      <a:pt x="19" y="0"/>
                    </a:lnTo>
                    <a:lnTo>
                      <a:pt x="15" y="0"/>
                    </a:lnTo>
                    <a:lnTo>
                      <a:pt x="11" y="3"/>
                    </a:lnTo>
                    <a:lnTo>
                      <a:pt x="0" y="36"/>
                    </a:lnTo>
                    <a:lnTo>
                      <a:pt x="3" y="39"/>
                    </a:lnTo>
                    <a:lnTo>
                      <a:pt x="11" y="39"/>
                    </a:lnTo>
                    <a:lnTo>
                      <a:pt x="23" y="6"/>
                    </a:lnTo>
                    <a:close/>
                  </a:path>
                </a:pathLst>
              </a:custGeom>
              <a:solidFill>
                <a:schemeClr val="tx1"/>
              </a:solidFill>
              <a:ln w="9525">
                <a:solidFill>
                  <a:schemeClr val="tx1"/>
                </a:solidFill>
                <a:round/>
              </a:ln>
            </p:spPr>
            <p:txBody>
              <a:bodyPr/>
              <a:lstStyle/>
              <a:p>
                <a:endParaRPr lang="zh-CN" altLang="en-US"/>
              </a:p>
            </p:txBody>
          </p:sp>
        </p:grpSp>
        <p:sp>
          <p:nvSpPr>
            <p:cNvPr id="241722" name="Line 117"/>
            <p:cNvSpPr>
              <a:spLocks noChangeShapeType="1"/>
            </p:cNvSpPr>
            <p:nvPr/>
          </p:nvSpPr>
          <p:spPr bwMode="auto">
            <a:xfrm>
              <a:off x="4365" y="2127"/>
              <a:ext cx="1" cy="495"/>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23" name="Line 118"/>
            <p:cNvSpPr>
              <a:spLocks noChangeShapeType="1"/>
            </p:cNvSpPr>
            <p:nvPr/>
          </p:nvSpPr>
          <p:spPr bwMode="auto">
            <a:xfrm flipH="1">
              <a:off x="3885" y="2622"/>
              <a:ext cx="480" cy="18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24" name="Line 119"/>
            <p:cNvSpPr>
              <a:spLocks noChangeShapeType="1"/>
            </p:cNvSpPr>
            <p:nvPr/>
          </p:nvSpPr>
          <p:spPr bwMode="auto">
            <a:xfrm flipV="1">
              <a:off x="3885" y="2714"/>
              <a:ext cx="1" cy="89"/>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25" name="Line 120"/>
            <p:cNvSpPr>
              <a:spLocks noChangeShapeType="1"/>
            </p:cNvSpPr>
            <p:nvPr/>
          </p:nvSpPr>
          <p:spPr bwMode="auto">
            <a:xfrm flipV="1">
              <a:off x="3885" y="2501"/>
              <a:ext cx="311" cy="213"/>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26" name="Line 121"/>
            <p:cNvSpPr>
              <a:spLocks noChangeShapeType="1"/>
            </p:cNvSpPr>
            <p:nvPr/>
          </p:nvSpPr>
          <p:spPr bwMode="auto">
            <a:xfrm flipV="1">
              <a:off x="4196" y="2251"/>
              <a:ext cx="1" cy="250"/>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727" name="Group 122"/>
            <p:cNvGrpSpPr/>
            <p:nvPr/>
          </p:nvGrpSpPr>
          <p:grpSpPr bwMode="auto">
            <a:xfrm>
              <a:off x="3881" y="2557"/>
              <a:ext cx="376" cy="233"/>
              <a:chOff x="3881" y="2701"/>
              <a:chExt cx="376" cy="233"/>
            </a:xfrm>
          </p:grpSpPr>
          <p:sp>
            <p:nvSpPr>
              <p:cNvPr id="241808" name="Freeform 123"/>
              <p:cNvSpPr/>
              <p:nvPr/>
            </p:nvSpPr>
            <p:spPr bwMode="auto">
              <a:xfrm>
                <a:off x="3881" y="2901"/>
                <a:ext cx="46" cy="33"/>
              </a:xfrm>
              <a:custGeom>
                <a:avLst/>
                <a:gdLst>
                  <a:gd name="T0" fmla="*/ 4 w 46"/>
                  <a:gd name="T1" fmla="*/ 23 h 33"/>
                  <a:gd name="T2" fmla="*/ 0 w 46"/>
                  <a:gd name="T3" fmla="*/ 26 h 33"/>
                  <a:gd name="T4" fmla="*/ 0 w 46"/>
                  <a:gd name="T5" fmla="*/ 26 h 33"/>
                  <a:gd name="T6" fmla="*/ 4 w 46"/>
                  <a:gd name="T7" fmla="*/ 29 h 33"/>
                  <a:gd name="T8" fmla="*/ 8 w 46"/>
                  <a:gd name="T9" fmla="*/ 33 h 33"/>
                  <a:gd name="T10" fmla="*/ 43 w 46"/>
                  <a:gd name="T11" fmla="*/ 10 h 33"/>
                  <a:gd name="T12" fmla="*/ 46 w 46"/>
                  <a:gd name="T13" fmla="*/ 6 h 33"/>
                  <a:gd name="T14" fmla="*/ 46 w 46"/>
                  <a:gd name="T15" fmla="*/ 3 h 33"/>
                  <a:gd name="T16" fmla="*/ 43 w 46"/>
                  <a:gd name="T17" fmla="*/ 0 h 33"/>
                  <a:gd name="T18" fmla="*/ 39 w 46"/>
                  <a:gd name="T19" fmla="*/ 0 h 33"/>
                  <a:gd name="T20" fmla="*/ 4 w 46"/>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3"/>
                  <a:gd name="T35" fmla="*/ 46 w 46"/>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3">
                    <a:moveTo>
                      <a:pt x="4" y="23"/>
                    </a:moveTo>
                    <a:lnTo>
                      <a:pt x="0" y="26"/>
                    </a:lnTo>
                    <a:lnTo>
                      <a:pt x="4" y="29"/>
                    </a:lnTo>
                    <a:lnTo>
                      <a:pt x="8" y="33"/>
                    </a:lnTo>
                    <a:lnTo>
                      <a:pt x="43" y="10"/>
                    </a:lnTo>
                    <a:lnTo>
                      <a:pt x="46" y="6"/>
                    </a:lnTo>
                    <a:lnTo>
                      <a:pt x="46" y="3"/>
                    </a:lnTo>
                    <a:lnTo>
                      <a:pt x="43" y="0"/>
                    </a:lnTo>
                    <a:lnTo>
                      <a:pt x="39" y="0"/>
                    </a:lnTo>
                    <a:lnTo>
                      <a:pt x="4" y="23"/>
                    </a:lnTo>
                    <a:close/>
                  </a:path>
                </a:pathLst>
              </a:custGeom>
              <a:solidFill>
                <a:schemeClr val="tx1"/>
              </a:solidFill>
              <a:ln w="9525">
                <a:solidFill>
                  <a:schemeClr val="tx1"/>
                </a:solidFill>
                <a:round/>
              </a:ln>
            </p:spPr>
            <p:txBody>
              <a:bodyPr/>
              <a:lstStyle/>
              <a:p>
                <a:endParaRPr lang="zh-CN" altLang="en-US"/>
              </a:p>
            </p:txBody>
          </p:sp>
          <p:sp>
            <p:nvSpPr>
              <p:cNvPr id="241809" name="Freeform 124"/>
              <p:cNvSpPr/>
              <p:nvPr/>
            </p:nvSpPr>
            <p:spPr bwMode="auto">
              <a:xfrm>
                <a:off x="3947" y="2862"/>
                <a:ext cx="49" cy="29"/>
              </a:xfrm>
              <a:custGeom>
                <a:avLst/>
                <a:gdLst>
                  <a:gd name="T0" fmla="*/ 3 w 49"/>
                  <a:gd name="T1" fmla="*/ 19 h 29"/>
                  <a:gd name="T2" fmla="*/ 0 w 49"/>
                  <a:gd name="T3" fmla="*/ 22 h 29"/>
                  <a:gd name="T4" fmla="*/ 0 w 49"/>
                  <a:gd name="T5" fmla="*/ 26 h 29"/>
                  <a:gd name="T6" fmla="*/ 3 w 49"/>
                  <a:gd name="T7" fmla="*/ 29 h 29"/>
                  <a:gd name="T8" fmla="*/ 7 w 49"/>
                  <a:gd name="T9" fmla="*/ 29 h 29"/>
                  <a:gd name="T10" fmla="*/ 46 w 49"/>
                  <a:gd name="T11" fmla="*/ 9 h 29"/>
                  <a:gd name="T12" fmla="*/ 49 w 49"/>
                  <a:gd name="T13" fmla="*/ 6 h 29"/>
                  <a:gd name="T14" fmla="*/ 49 w 49"/>
                  <a:gd name="T15" fmla="*/ 3 h 29"/>
                  <a:gd name="T16" fmla="*/ 46 w 49"/>
                  <a:gd name="T17" fmla="*/ 0 h 29"/>
                  <a:gd name="T18" fmla="*/ 42 w 49"/>
                  <a:gd name="T19" fmla="*/ 0 h 29"/>
                  <a:gd name="T20" fmla="*/ 3 w 49"/>
                  <a:gd name="T21" fmla="*/ 1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29"/>
                  <a:gd name="T35" fmla="*/ 49 w 4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29">
                    <a:moveTo>
                      <a:pt x="3" y="19"/>
                    </a:moveTo>
                    <a:lnTo>
                      <a:pt x="0" y="22"/>
                    </a:lnTo>
                    <a:lnTo>
                      <a:pt x="0" y="26"/>
                    </a:lnTo>
                    <a:lnTo>
                      <a:pt x="3" y="29"/>
                    </a:lnTo>
                    <a:lnTo>
                      <a:pt x="7" y="29"/>
                    </a:lnTo>
                    <a:lnTo>
                      <a:pt x="46" y="9"/>
                    </a:lnTo>
                    <a:lnTo>
                      <a:pt x="49" y="6"/>
                    </a:lnTo>
                    <a:lnTo>
                      <a:pt x="49" y="3"/>
                    </a:lnTo>
                    <a:lnTo>
                      <a:pt x="46" y="0"/>
                    </a:lnTo>
                    <a:lnTo>
                      <a:pt x="42" y="0"/>
                    </a:lnTo>
                    <a:lnTo>
                      <a:pt x="3" y="19"/>
                    </a:lnTo>
                    <a:close/>
                  </a:path>
                </a:pathLst>
              </a:custGeom>
              <a:solidFill>
                <a:schemeClr val="tx1"/>
              </a:solidFill>
              <a:ln w="9525">
                <a:solidFill>
                  <a:schemeClr val="tx1"/>
                </a:solidFill>
                <a:round/>
              </a:ln>
            </p:spPr>
            <p:txBody>
              <a:bodyPr/>
              <a:lstStyle/>
              <a:p>
                <a:endParaRPr lang="zh-CN" altLang="en-US"/>
              </a:p>
            </p:txBody>
          </p:sp>
          <p:sp>
            <p:nvSpPr>
              <p:cNvPr id="241810" name="Freeform 125"/>
              <p:cNvSpPr/>
              <p:nvPr/>
            </p:nvSpPr>
            <p:spPr bwMode="auto">
              <a:xfrm>
                <a:off x="4012" y="2822"/>
                <a:ext cx="50" cy="30"/>
              </a:xfrm>
              <a:custGeom>
                <a:avLst/>
                <a:gdLst>
                  <a:gd name="T0" fmla="*/ 4 w 50"/>
                  <a:gd name="T1" fmla="*/ 20 h 30"/>
                  <a:gd name="T2" fmla="*/ 0 w 50"/>
                  <a:gd name="T3" fmla="*/ 23 h 30"/>
                  <a:gd name="T4" fmla="*/ 0 w 50"/>
                  <a:gd name="T5" fmla="*/ 26 h 30"/>
                  <a:gd name="T6" fmla="*/ 4 w 50"/>
                  <a:gd name="T7" fmla="*/ 30 h 30"/>
                  <a:gd name="T8" fmla="*/ 7 w 50"/>
                  <a:gd name="T9" fmla="*/ 30 h 30"/>
                  <a:gd name="T10" fmla="*/ 46 w 50"/>
                  <a:gd name="T11" fmla="*/ 10 h 30"/>
                  <a:gd name="T12" fmla="*/ 50 w 50"/>
                  <a:gd name="T13" fmla="*/ 7 h 30"/>
                  <a:gd name="T14" fmla="*/ 50 w 50"/>
                  <a:gd name="T15" fmla="*/ 3 h 30"/>
                  <a:gd name="T16" fmla="*/ 46 w 50"/>
                  <a:gd name="T17" fmla="*/ 0 h 30"/>
                  <a:gd name="T18" fmla="*/ 42 w 50"/>
                  <a:gd name="T19" fmla="*/ 0 h 30"/>
                  <a:gd name="T20" fmla="*/ 4 w 50"/>
                  <a:gd name="T21" fmla="*/ 2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0"/>
                  <a:gd name="T35" fmla="*/ 50 w 5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0">
                    <a:moveTo>
                      <a:pt x="4" y="20"/>
                    </a:moveTo>
                    <a:lnTo>
                      <a:pt x="0" y="23"/>
                    </a:lnTo>
                    <a:lnTo>
                      <a:pt x="0" y="26"/>
                    </a:lnTo>
                    <a:lnTo>
                      <a:pt x="4" y="30"/>
                    </a:lnTo>
                    <a:lnTo>
                      <a:pt x="7" y="30"/>
                    </a:lnTo>
                    <a:lnTo>
                      <a:pt x="46" y="10"/>
                    </a:lnTo>
                    <a:lnTo>
                      <a:pt x="50" y="7"/>
                    </a:lnTo>
                    <a:lnTo>
                      <a:pt x="50" y="3"/>
                    </a:lnTo>
                    <a:lnTo>
                      <a:pt x="46" y="0"/>
                    </a:lnTo>
                    <a:lnTo>
                      <a:pt x="42" y="0"/>
                    </a:lnTo>
                    <a:lnTo>
                      <a:pt x="4" y="20"/>
                    </a:lnTo>
                    <a:close/>
                  </a:path>
                </a:pathLst>
              </a:custGeom>
              <a:solidFill>
                <a:schemeClr val="tx1"/>
              </a:solidFill>
              <a:ln w="9525">
                <a:solidFill>
                  <a:schemeClr val="tx1"/>
                </a:solidFill>
                <a:round/>
              </a:ln>
            </p:spPr>
            <p:txBody>
              <a:bodyPr/>
              <a:lstStyle/>
              <a:p>
                <a:endParaRPr lang="zh-CN" altLang="en-US"/>
              </a:p>
            </p:txBody>
          </p:sp>
          <p:sp>
            <p:nvSpPr>
              <p:cNvPr id="241811" name="Freeform 126"/>
              <p:cNvSpPr/>
              <p:nvPr/>
            </p:nvSpPr>
            <p:spPr bwMode="auto">
              <a:xfrm>
                <a:off x="4077" y="2779"/>
                <a:ext cx="50" cy="33"/>
              </a:xfrm>
              <a:custGeom>
                <a:avLst/>
                <a:gdLst>
                  <a:gd name="T0" fmla="*/ 4 w 50"/>
                  <a:gd name="T1" fmla="*/ 23 h 33"/>
                  <a:gd name="T2" fmla="*/ 0 w 50"/>
                  <a:gd name="T3" fmla="*/ 27 h 33"/>
                  <a:gd name="T4" fmla="*/ 0 w 50"/>
                  <a:gd name="T5" fmla="*/ 30 h 33"/>
                  <a:gd name="T6" fmla="*/ 4 w 50"/>
                  <a:gd name="T7" fmla="*/ 33 h 33"/>
                  <a:gd name="T8" fmla="*/ 8 w 50"/>
                  <a:gd name="T9" fmla="*/ 33 h 33"/>
                  <a:gd name="T10" fmla="*/ 46 w 50"/>
                  <a:gd name="T11" fmla="*/ 10 h 33"/>
                  <a:gd name="T12" fmla="*/ 50 w 50"/>
                  <a:gd name="T13" fmla="*/ 7 h 33"/>
                  <a:gd name="T14" fmla="*/ 50 w 50"/>
                  <a:gd name="T15" fmla="*/ 4 h 33"/>
                  <a:gd name="T16" fmla="*/ 46 w 50"/>
                  <a:gd name="T17" fmla="*/ 0 h 33"/>
                  <a:gd name="T18" fmla="*/ 42 w 50"/>
                  <a:gd name="T19" fmla="*/ 0 h 33"/>
                  <a:gd name="T20" fmla="*/ 4 w 50"/>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 y="23"/>
                    </a:moveTo>
                    <a:lnTo>
                      <a:pt x="0" y="27"/>
                    </a:lnTo>
                    <a:lnTo>
                      <a:pt x="0" y="30"/>
                    </a:lnTo>
                    <a:lnTo>
                      <a:pt x="4" y="33"/>
                    </a:lnTo>
                    <a:lnTo>
                      <a:pt x="8" y="33"/>
                    </a:lnTo>
                    <a:lnTo>
                      <a:pt x="46" y="10"/>
                    </a:lnTo>
                    <a:lnTo>
                      <a:pt x="50" y="7"/>
                    </a:lnTo>
                    <a:lnTo>
                      <a:pt x="50" y="4"/>
                    </a:lnTo>
                    <a:lnTo>
                      <a:pt x="46" y="0"/>
                    </a:lnTo>
                    <a:lnTo>
                      <a:pt x="42" y="0"/>
                    </a:lnTo>
                    <a:lnTo>
                      <a:pt x="4" y="23"/>
                    </a:lnTo>
                    <a:close/>
                  </a:path>
                </a:pathLst>
              </a:custGeom>
              <a:solidFill>
                <a:schemeClr val="tx1"/>
              </a:solidFill>
              <a:ln w="9525">
                <a:solidFill>
                  <a:schemeClr val="tx1"/>
                </a:solidFill>
                <a:round/>
              </a:ln>
            </p:spPr>
            <p:txBody>
              <a:bodyPr/>
              <a:lstStyle/>
              <a:p>
                <a:endParaRPr lang="zh-CN" altLang="en-US"/>
              </a:p>
            </p:txBody>
          </p:sp>
          <p:sp>
            <p:nvSpPr>
              <p:cNvPr id="241812" name="Freeform 127"/>
              <p:cNvSpPr/>
              <p:nvPr/>
            </p:nvSpPr>
            <p:spPr bwMode="auto">
              <a:xfrm>
                <a:off x="4142" y="2740"/>
                <a:ext cx="50" cy="33"/>
              </a:xfrm>
              <a:custGeom>
                <a:avLst/>
                <a:gdLst>
                  <a:gd name="T0" fmla="*/ 4 w 50"/>
                  <a:gd name="T1" fmla="*/ 23 h 33"/>
                  <a:gd name="T2" fmla="*/ 0 w 50"/>
                  <a:gd name="T3" fmla="*/ 26 h 33"/>
                  <a:gd name="T4" fmla="*/ 0 w 50"/>
                  <a:gd name="T5" fmla="*/ 30 h 33"/>
                  <a:gd name="T6" fmla="*/ 4 w 50"/>
                  <a:gd name="T7" fmla="*/ 33 h 33"/>
                  <a:gd name="T8" fmla="*/ 8 w 50"/>
                  <a:gd name="T9" fmla="*/ 33 h 33"/>
                  <a:gd name="T10" fmla="*/ 46 w 50"/>
                  <a:gd name="T11" fmla="*/ 10 h 33"/>
                  <a:gd name="T12" fmla="*/ 50 w 50"/>
                  <a:gd name="T13" fmla="*/ 7 h 33"/>
                  <a:gd name="T14" fmla="*/ 50 w 50"/>
                  <a:gd name="T15" fmla="*/ 3 h 33"/>
                  <a:gd name="T16" fmla="*/ 46 w 50"/>
                  <a:gd name="T17" fmla="*/ 0 h 33"/>
                  <a:gd name="T18" fmla="*/ 42 w 50"/>
                  <a:gd name="T19" fmla="*/ 0 h 33"/>
                  <a:gd name="T20" fmla="*/ 4 w 50"/>
                  <a:gd name="T21" fmla="*/ 2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4" y="23"/>
                    </a:moveTo>
                    <a:lnTo>
                      <a:pt x="0" y="26"/>
                    </a:lnTo>
                    <a:lnTo>
                      <a:pt x="0" y="30"/>
                    </a:lnTo>
                    <a:lnTo>
                      <a:pt x="4" y="33"/>
                    </a:lnTo>
                    <a:lnTo>
                      <a:pt x="8" y="33"/>
                    </a:lnTo>
                    <a:lnTo>
                      <a:pt x="46" y="10"/>
                    </a:lnTo>
                    <a:lnTo>
                      <a:pt x="50" y="7"/>
                    </a:lnTo>
                    <a:lnTo>
                      <a:pt x="50" y="3"/>
                    </a:lnTo>
                    <a:lnTo>
                      <a:pt x="46" y="0"/>
                    </a:lnTo>
                    <a:lnTo>
                      <a:pt x="42" y="0"/>
                    </a:lnTo>
                    <a:lnTo>
                      <a:pt x="4" y="23"/>
                    </a:lnTo>
                    <a:close/>
                  </a:path>
                </a:pathLst>
              </a:custGeom>
              <a:solidFill>
                <a:schemeClr val="tx1"/>
              </a:solidFill>
              <a:ln w="9525">
                <a:solidFill>
                  <a:schemeClr val="tx1"/>
                </a:solidFill>
                <a:round/>
              </a:ln>
            </p:spPr>
            <p:txBody>
              <a:bodyPr/>
              <a:lstStyle/>
              <a:p>
                <a:endParaRPr lang="zh-CN" altLang="en-US"/>
              </a:p>
            </p:txBody>
          </p:sp>
          <p:sp>
            <p:nvSpPr>
              <p:cNvPr id="241813" name="Freeform 128"/>
              <p:cNvSpPr/>
              <p:nvPr/>
            </p:nvSpPr>
            <p:spPr bwMode="auto">
              <a:xfrm>
                <a:off x="4211" y="2701"/>
                <a:ext cx="46" cy="32"/>
              </a:xfrm>
              <a:custGeom>
                <a:avLst/>
                <a:gdLst>
                  <a:gd name="T0" fmla="*/ 4 w 46"/>
                  <a:gd name="T1" fmla="*/ 23 h 32"/>
                  <a:gd name="T2" fmla="*/ 0 w 46"/>
                  <a:gd name="T3" fmla="*/ 26 h 32"/>
                  <a:gd name="T4" fmla="*/ 0 w 46"/>
                  <a:gd name="T5" fmla="*/ 29 h 32"/>
                  <a:gd name="T6" fmla="*/ 4 w 46"/>
                  <a:gd name="T7" fmla="*/ 32 h 32"/>
                  <a:gd name="T8" fmla="*/ 8 w 46"/>
                  <a:gd name="T9" fmla="*/ 32 h 32"/>
                  <a:gd name="T10" fmla="*/ 42 w 46"/>
                  <a:gd name="T11" fmla="*/ 10 h 32"/>
                  <a:gd name="T12" fmla="*/ 46 w 46"/>
                  <a:gd name="T13" fmla="*/ 6 h 32"/>
                  <a:gd name="T14" fmla="*/ 46 w 46"/>
                  <a:gd name="T15" fmla="*/ 3 h 32"/>
                  <a:gd name="T16" fmla="*/ 42 w 46"/>
                  <a:gd name="T17" fmla="*/ 0 h 32"/>
                  <a:gd name="T18" fmla="*/ 39 w 46"/>
                  <a:gd name="T19" fmla="*/ 0 h 32"/>
                  <a:gd name="T20" fmla="*/ 4 w 46"/>
                  <a:gd name="T21" fmla="*/ 2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32"/>
                  <a:gd name="T35" fmla="*/ 46 w 4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32">
                    <a:moveTo>
                      <a:pt x="4" y="23"/>
                    </a:moveTo>
                    <a:lnTo>
                      <a:pt x="0" y="26"/>
                    </a:lnTo>
                    <a:lnTo>
                      <a:pt x="0" y="29"/>
                    </a:lnTo>
                    <a:lnTo>
                      <a:pt x="4" y="32"/>
                    </a:lnTo>
                    <a:lnTo>
                      <a:pt x="8" y="32"/>
                    </a:lnTo>
                    <a:lnTo>
                      <a:pt x="42" y="10"/>
                    </a:lnTo>
                    <a:lnTo>
                      <a:pt x="46" y="6"/>
                    </a:lnTo>
                    <a:lnTo>
                      <a:pt x="46" y="3"/>
                    </a:lnTo>
                    <a:lnTo>
                      <a:pt x="42" y="0"/>
                    </a:lnTo>
                    <a:lnTo>
                      <a:pt x="39" y="0"/>
                    </a:lnTo>
                    <a:lnTo>
                      <a:pt x="4" y="23"/>
                    </a:lnTo>
                    <a:close/>
                  </a:path>
                </a:pathLst>
              </a:custGeom>
              <a:solidFill>
                <a:schemeClr val="tx1"/>
              </a:solidFill>
              <a:ln w="9525">
                <a:solidFill>
                  <a:schemeClr val="tx1"/>
                </a:solidFill>
                <a:round/>
              </a:ln>
            </p:spPr>
            <p:txBody>
              <a:bodyPr/>
              <a:lstStyle/>
              <a:p>
                <a:endParaRPr lang="zh-CN" altLang="en-US"/>
              </a:p>
            </p:txBody>
          </p:sp>
        </p:grpSp>
        <p:grpSp>
          <p:nvGrpSpPr>
            <p:cNvPr id="241728" name="Group 129"/>
            <p:cNvGrpSpPr/>
            <p:nvPr/>
          </p:nvGrpSpPr>
          <p:grpSpPr bwMode="auto">
            <a:xfrm>
              <a:off x="4265" y="2176"/>
              <a:ext cx="12" cy="381"/>
              <a:chOff x="4265" y="2320"/>
              <a:chExt cx="12" cy="381"/>
            </a:xfrm>
          </p:grpSpPr>
          <p:sp>
            <p:nvSpPr>
              <p:cNvPr id="241802" name="Freeform 130"/>
              <p:cNvSpPr/>
              <p:nvPr/>
            </p:nvSpPr>
            <p:spPr bwMode="auto">
              <a:xfrm>
                <a:off x="4265" y="2655"/>
                <a:ext cx="12" cy="46"/>
              </a:xfrm>
              <a:custGeom>
                <a:avLst/>
                <a:gdLst>
                  <a:gd name="T0" fmla="*/ 0 w 12"/>
                  <a:gd name="T1" fmla="*/ 46 h 46"/>
                  <a:gd name="T2" fmla="*/ 4 w 12"/>
                  <a:gd name="T3" fmla="*/ 46 h 46"/>
                  <a:gd name="T4" fmla="*/ 4 w 12"/>
                  <a:gd name="T5" fmla="*/ 46 h 46"/>
                  <a:gd name="T6" fmla="*/ 8 w 12"/>
                  <a:gd name="T7" fmla="*/ 42 h 46"/>
                  <a:gd name="T8" fmla="*/ 12 w 12"/>
                  <a:gd name="T9" fmla="*/ 42 h 46"/>
                  <a:gd name="T10" fmla="*/ 12 w 12"/>
                  <a:gd name="T11" fmla="*/ 3 h 46"/>
                  <a:gd name="T12" fmla="*/ 4 w 12"/>
                  <a:gd name="T13" fmla="*/ 0 h 46"/>
                  <a:gd name="T14" fmla="*/ 4 w 12"/>
                  <a:gd name="T15" fmla="*/ 0 h 46"/>
                  <a:gd name="T16" fmla="*/ 0 w 12"/>
                  <a:gd name="T17" fmla="*/ 3 h 46"/>
                  <a:gd name="T18" fmla="*/ 0 w 12"/>
                  <a:gd name="T19" fmla="*/ 6 h 46"/>
                  <a:gd name="T20" fmla="*/ 0 w 12"/>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46"/>
                  <a:gd name="T35" fmla="*/ 12 w 12"/>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46">
                    <a:moveTo>
                      <a:pt x="0" y="46"/>
                    </a:moveTo>
                    <a:lnTo>
                      <a:pt x="4" y="46"/>
                    </a:lnTo>
                    <a:lnTo>
                      <a:pt x="8" y="42"/>
                    </a:lnTo>
                    <a:lnTo>
                      <a:pt x="12" y="42"/>
                    </a:lnTo>
                    <a:lnTo>
                      <a:pt x="12"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03" name="Freeform 131"/>
              <p:cNvSpPr/>
              <p:nvPr/>
            </p:nvSpPr>
            <p:spPr bwMode="auto">
              <a:xfrm>
                <a:off x="4265" y="2586"/>
                <a:ext cx="12" cy="46"/>
              </a:xfrm>
              <a:custGeom>
                <a:avLst/>
                <a:gdLst>
                  <a:gd name="T0" fmla="*/ 0 w 12"/>
                  <a:gd name="T1" fmla="*/ 46 h 46"/>
                  <a:gd name="T2" fmla="*/ 4 w 12"/>
                  <a:gd name="T3" fmla="*/ 46 h 46"/>
                  <a:gd name="T4" fmla="*/ 4 w 12"/>
                  <a:gd name="T5" fmla="*/ 46 h 46"/>
                  <a:gd name="T6" fmla="*/ 8 w 12"/>
                  <a:gd name="T7" fmla="*/ 42 h 46"/>
                  <a:gd name="T8" fmla="*/ 12 w 12"/>
                  <a:gd name="T9" fmla="*/ 42 h 46"/>
                  <a:gd name="T10" fmla="*/ 12 w 12"/>
                  <a:gd name="T11" fmla="*/ 3 h 46"/>
                  <a:gd name="T12" fmla="*/ 4 w 12"/>
                  <a:gd name="T13" fmla="*/ 0 h 46"/>
                  <a:gd name="T14" fmla="*/ 4 w 12"/>
                  <a:gd name="T15" fmla="*/ 0 h 46"/>
                  <a:gd name="T16" fmla="*/ 0 w 12"/>
                  <a:gd name="T17" fmla="*/ 3 h 46"/>
                  <a:gd name="T18" fmla="*/ 0 w 12"/>
                  <a:gd name="T19" fmla="*/ 6 h 46"/>
                  <a:gd name="T20" fmla="*/ 0 w 12"/>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46"/>
                  <a:gd name="T35" fmla="*/ 12 w 12"/>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46">
                    <a:moveTo>
                      <a:pt x="0" y="46"/>
                    </a:moveTo>
                    <a:lnTo>
                      <a:pt x="4" y="46"/>
                    </a:lnTo>
                    <a:lnTo>
                      <a:pt x="8" y="42"/>
                    </a:lnTo>
                    <a:lnTo>
                      <a:pt x="12" y="42"/>
                    </a:lnTo>
                    <a:lnTo>
                      <a:pt x="12"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04" name="Freeform 132"/>
              <p:cNvSpPr/>
              <p:nvPr/>
            </p:nvSpPr>
            <p:spPr bwMode="auto">
              <a:xfrm>
                <a:off x="4265" y="2517"/>
                <a:ext cx="12" cy="46"/>
              </a:xfrm>
              <a:custGeom>
                <a:avLst/>
                <a:gdLst>
                  <a:gd name="T0" fmla="*/ 0 w 12"/>
                  <a:gd name="T1" fmla="*/ 46 h 46"/>
                  <a:gd name="T2" fmla="*/ 4 w 12"/>
                  <a:gd name="T3" fmla="*/ 46 h 46"/>
                  <a:gd name="T4" fmla="*/ 4 w 12"/>
                  <a:gd name="T5" fmla="*/ 46 h 46"/>
                  <a:gd name="T6" fmla="*/ 8 w 12"/>
                  <a:gd name="T7" fmla="*/ 43 h 46"/>
                  <a:gd name="T8" fmla="*/ 12 w 12"/>
                  <a:gd name="T9" fmla="*/ 43 h 46"/>
                  <a:gd name="T10" fmla="*/ 12 w 12"/>
                  <a:gd name="T11" fmla="*/ 3 h 46"/>
                  <a:gd name="T12" fmla="*/ 4 w 12"/>
                  <a:gd name="T13" fmla="*/ 0 h 46"/>
                  <a:gd name="T14" fmla="*/ 4 w 12"/>
                  <a:gd name="T15" fmla="*/ 0 h 46"/>
                  <a:gd name="T16" fmla="*/ 0 w 12"/>
                  <a:gd name="T17" fmla="*/ 3 h 46"/>
                  <a:gd name="T18" fmla="*/ 0 w 12"/>
                  <a:gd name="T19" fmla="*/ 6 h 46"/>
                  <a:gd name="T20" fmla="*/ 0 w 12"/>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46"/>
                  <a:gd name="T35" fmla="*/ 12 w 12"/>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46">
                    <a:moveTo>
                      <a:pt x="0" y="46"/>
                    </a:moveTo>
                    <a:lnTo>
                      <a:pt x="4" y="46"/>
                    </a:lnTo>
                    <a:lnTo>
                      <a:pt x="8" y="43"/>
                    </a:lnTo>
                    <a:lnTo>
                      <a:pt x="12" y="43"/>
                    </a:lnTo>
                    <a:lnTo>
                      <a:pt x="12" y="3"/>
                    </a:lnTo>
                    <a:lnTo>
                      <a:pt x="4" y="0"/>
                    </a:lnTo>
                    <a:lnTo>
                      <a:pt x="0" y="3"/>
                    </a:lnTo>
                    <a:lnTo>
                      <a:pt x="0" y="6"/>
                    </a:lnTo>
                    <a:lnTo>
                      <a:pt x="0" y="46"/>
                    </a:lnTo>
                    <a:close/>
                  </a:path>
                </a:pathLst>
              </a:custGeom>
              <a:solidFill>
                <a:schemeClr val="tx1"/>
              </a:solidFill>
              <a:ln w="9525">
                <a:solidFill>
                  <a:schemeClr val="tx1"/>
                </a:solidFill>
                <a:round/>
              </a:ln>
            </p:spPr>
            <p:txBody>
              <a:bodyPr/>
              <a:lstStyle/>
              <a:p>
                <a:endParaRPr lang="zh-CN" altLang="en-US"/>
              </a:p>
            </p:txBody>
          </p:sp>
          <p:sp>
            <p:nvSpPr>
              <p:cNvPr id="241805" name="Freeform 133"/>
              <p:cNvSpPr/>
              <p:nvPr/>
            </p:nvSpPr>
            <p:spPr bwMode="auto">
              <a:xfrm>
                <a:off x="4265" y="2448"/>
                <a:ext cx="12" cy="46"/>
              </a:xfrm>
              <a:custGeom>
                <a:avLst/>
                <a:gdLst>
                  <a:gd name="T0" fmla="*/ 0 w 12"/>
                  <a:gd name="T1" fmla="*/ 46 h 46"/>
                  <a:gd name="T2" fmla="*/ 4 w 12"/>
                  <a:gd name="T3" fmla="*/ 46 h 46"/>
                  <a:gd name="T4" fmla="*/ 4 w 12"/>
                  <a:gd name="T5" fmla="*/ 46 h 46"/>
                  <a:gd name="T6" fmla="*/ 8 w 12"/>
                  <a:gd name="T7" fmla="*/ 43 h 46"/>
                  <a:gd name="T8" fmla="*/ 12 w 12"/>
                  <a:gd name="T9" fmla="*/ 43 h 46"/>
                  <a:gd name="T10" fmla="*/ 12 w 12"/>
                  <a:gd name="T11" fmla="*/ 3 h 46"/>
                  <a:gd name="T12" fmla="*/ 4 w 12"/>
                  <a:gd name="T13" fmla="*/ 0 h 46"/>
                  <a:gd name="T14" fmla="*/ 4 w 12"/>
                  <a:gd name="T15" fmla="*/ 0 h 46"/>
                  <a:gd name="T16" fmla="*/ 0 w 12"/>
                  <a:gd name="T17" fmla="*/ 3 h 46"/>
                  <a:gd name="T18" fmla="*/ 0 w 12"/>
                  <a:gd name="T19" fmla="*/ 7 h 46"/>
                  <a:gd name="T20" fmla="*/ 0 w 12"/>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46"/>
                  <a:gd name="T35" fmla="*/ 12 w 12"/>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46">
                    <a:moveTo>
                      <a:pt x="0" y="46"/>
                    </a:moveTo>
                    <a:lnTo>
                      <a:pt x="4" y="46"/>
                    </a:lnTo>
                    <a:lnTo>
                      <a:pt x="8" y="43"/>
                    </a:lnTo>
                    <a:lnTo>
                      <a:pt x="12" y="43"/>
                    </a:lnTo>
                    <a:lnTo>
                      <a:pt x="12" y="3"/>
                    </a:lnTo>
                    <a:lnTo>
                      <a:pt x="4" y="0"/>
                    </a:lnTo>
                    <a:lnTo>
                      <a:pt x="0" y="3"/>
                    </a:lnTo>
                    <a:lnTo>
                      <a:pt x="0" y="7"/>
                    </a:lnTo>
                    <a:lnTo>
                      <a:pt x="0" y="46"/>
                    </a:lnTo>
                    <a:close/>
                  </a:path>
                </a:pathLst>
              </a:custGeom>
              <a:solidFill>
                <a:schemeClr val="tx1"/>
              </a:solidFill>
              <a:ln w="9525">
                <a:solidFill>
                  <a:schemeClr val="tx1"/>
                </a:solidFill>
                <a:round/>
              </a:ln>
            </p:spPr>
            <p:txBody>
              <a:bodyPr/>
              <a:lstStyle/>
              <a:p>
                <a:endParaRPr lang="zh-CN" altLang="en-US"/>
              </a:p>
            </p:txBody>
          </p:sp>
          <p:sp>
            <p:nvSpPr>
              <p:cNvPr id="241806" name="Freeform 134"/>
              <p:cNvSpPr/>
              <p:nvPr/>
            </p:nvSpPr>
            <p:spPr bwMode="auto">
              <a:xfrm>
                <a:off x="4265" y="2379"/>
                <a:ext cx="12" cy="46"/>
              </a:xfrm>
              <a:custGeom>
                <a:avLst/>
                <a:gdLst>
                  <a:gd name="T0" fmla="*/ 0 w 12"/>
                  <a:gd name="T1" fmla="*/ 46 h 46"/>
                  <a:gd name="T2" fmla="*/ 4 w 12"/>
                  <a:gd name="T3" fmla="*/ 46 h 46"/>
                  <a:gd name="T4" fmla="*/ 4 w 12"/>
                  <a:gd name="T5" fmla="*/ 46 h 46"/>
                  <a:gd name="T6" fmla="*/ 8 w 12"/>
                  <a:gd name="T7" fmla="*/ 43 h 46"/>
                  <a:gd name="T8" fmla="*/ 12 w 12"/>
                  <a:gd name="T9" fmla="*/ 43 h 46"/>
                  <a:gd name="T10" fmla="*/ 12 w 12"/>
                  <a:gd name="T11" fmla="*/ 3 h 46"/>
                  <a:gd name="T12" fmla="*/ 4 w 12"/>
                  <a:gd name="T13" fmla="*/ 0 h 46"/>
                  <a:gd name="T14" fmla="*/ 4 w 12"/>
                  <a:gd name="T15" fmla="*/ 0 h 46"/>
                  <a:gd name="T16" fmla="*/ 0 w 12"/>
                  <a:gd name="T17" fmla="*/ 3 h 46"/>
                  <a:gd name="T18" fmla="*/ 0 w 12"/>
                  <a:gd name="T19" fmla="*/ 7 h 46"/>
                  <a:gd name="T20" fmla="*/ 0 w 12"/>
                  <a:gd name="T21" fmla="*/ 46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46"/>
                  <a:gd name="T35" fmla="*/ 12 w 12"/>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46">
                    <a:moveTo>
                      <a:pt x="0" y="46"/>
                    </a:moveTo>
                    <a:lnTo>
                      <a:pt x="4" y="46"/>
                    </a:lnTo>
                    <a:lnTo>
                      <a:pt x="8" y="43"/>
                    </a:lnTo>
                    <a:lnTo>
                      <a:pt x="12" y="43"/>
                    </a:lnTo>
                    <a:lnTo>
                      <a:pt x="12" y="3"/>
                    </a:lnTo>
                    <a:lnTo>
                      <a:pt x="4" y="0"/>
                    </a:lnTo>
                    <a:lnTo>
                      <a:pt x="0" y="3"/>
                    </a:lnTo>
                    <a:lnTo>
                      <a:pt x="0" y="7"/>
                    </a:lnTo>
                    <a:lnTo>
                      <a:pt x="0" y="46"/>
                    </a:lnTo>
                    <a:close/>
                  </a:path>
                </a:pathLst>
              </a:custGeom>
              <a:solidFill>
                <a:schemeClr val="tx1"/>
              </a:solidFill>
              <a:ln w="9525">
                <a:solidFill>
                  <a:schemeClr val="tx1"/>
                </a:solidFill>
                <a:round/>
              </a:ln>
            </p:spPr>
            <p:txBody>
              <a:bodyPr/>
              <a:lstStyle/>
              <a:p>
                <a:endParaRPr lang="zh-CN" altLang="en-US"/>
              </a:p>
            </p:txBody>
          </p:sp>
          <p:sp>
            <p:nvSpPr>
              <p:cNvPr id="241807" name="Freeform 135"/>
              <p:cNvSpPr/>
              <p:nvPr/>
            </p:nvSpPr>
            <p:spPr bwMode="auto">
              <a:xfrm>
                <a:off x="4265" y="2320"/>
                <a:ext cx="12" cy="36"/>
              </a:xfrm>
              <a:custGeom>
                <a:avLst/>
                <a:gdLst>
                  <a:gd name="T0" fmla="*/ 0 w 12"/>
                  <a:gd name="T1" fmla="*/ 36 h 36"/>
                  <a:gd name="T2" fmla="*/ 4 w 12"/>
                  <a:gd name="T3" fmla="*/ 36 h 36"/>
                  <a:gd name="T4" fmla="*/ 4 w 12"/>
                  <a:gd name="T5" fmla="*/ 36 h 36"/>
                  <a:gd name="T6" fmla="*/ 8 w 12"/>
                  <a:gd name="T7" fmla="*/ 33 h 36"/>
                  <a:gd name="T8" fmla="*/ 12 w 12"/>
                  <a:gd name="T9" fmla="*/ 33 h 36"/>
                  <a:gd name="T10" fmla="*/ 12 w 12"/>
                  <a:gd name="T11" fmla="*/ 3 h 36"/>
                  <a:gd name="T12" fmla="*/ 4 w 12"/>
                  <a:gd name="T13" fmla="*/ 0 h 36"/>
                  <a:gd name="T14" fmla="*/ 4 w 12"/>
                  <a:gd name="T15" fmla="*/ 0 h 36"/>
                  <a:gd name="T16" fmla="*/ 0 w 12"/>
                  <a:gd name="T17" fmla="*/ 3 h 36"/>
                  <a:gd name="T18" fmla="*/ 0 w 12"/>
                  <a:gd name="T19" fmla="*/ 7 h 36"/>
                  <a:gd name="T20" fmla="*/ 0 w 12"/>
                  <a:gd name="T21" fmla="*/ 36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36"/>
                  <a:gd name="T35" fmla="*/ 12 w 12"/>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36">
                    <a:moveTo>
                      <a:pt x="0" y="36"/>
                    </a:moveTo>
                    <a:lnTo>
                      <a:pt x="4" y="36"/>
                    </a:lnTo>
                    <a:lnTo>
                      <a:pt x="8" y="33"/>
                    </a:lnTo>
                    <a:lnTo>
                      <a:pt x="12" y="33"/>
                    </a:lnTo>
                    <a:lnTo>
                      <a:pt x="12" y="3"/>
                    </a:lnTo>
                    <a:lnTo>
                      <a:pt x="4" y="0"/>
                    </a:lnTo>
                    <a:lnTo>
                      <a:pt x="0" y="3"/>
                    </a:lnTo>
                    <a:lnTo>
                      <a:pt x="0" y="7"/>
                    </a:lnTo>
                    <a:lnTo>
                      <a:pt x="0" y="36"/>
                    </a:lnTo>
                    <a:close/>
                  </a:path>
                </a:pathLst>
              </a:custGeom>
              <a:solidFill>
                <a:schemeClr val="tx1"/>
              </a:solidFill>
              <a:ln w="9525">
                <a:solidFill>
                  <a:schemeClr val="tx1"/>
                </a:solidFill>
                <a:round/>
              </a:ln>
            </p:spPr>
            <p:txBody>
              <a:bodyPr/>
              <a:lstStyle/>
              <a:p>
                <a:endParaRPr lang="zh-CN" altLang="en-US"/>
              </a:p>
            </p:txBody>
          </p:sp>
        </p:grpSp>
        <p:grpSp>
          <p:nvGrpSpPr>
            <p:cNvPr id="241729" name="Group 136"/>
            <p:cNvGrpSpPr/>
            <p:nvPr/>
          </p:nvGrpSpPr>
          <p:grpSpPr bwMode="auto">
            <a:xfrm>
              <a:off x="3904" y="2780"/>
              <a:ext cx="85" cy="167"/>
              <a:chOff x="3904" y="2924"/>
              <a:chExt cx="85" cy="167"/>
            </a:xfrm>
          </p:grpSpPr>
          <p:sp>
            <p:nvSpPr>
              <p:cNvPr id="241799" name="Freeform 137"/>
              <p:cNvSpPr/>
              <p:nvPr/>
            </p:nvSpPr>
            <p:spPr bwMode="auto">
              <a:xfrm>
                <a:off x="3904" y="2924"/>
                <a:ext cx="27" cy="46"/>
              </a:xfrm>
              <a:custGeom>
                <a:avLst/>
                <a:gdLst>
                  <a:gd name="T0" fmla="*/ 12 w 27"/>
                  <a:gd name="T1" fmla="*/ 3 h 46"/>
                  <a:gd name="T2" fmla="*/ 4 w 27"/>
                  <a:gd name="T3" fmla="*/ 0 h 46"/>
                  <a:gd name="T4" fmla="*/ 4 w 27"/>
                  <a:gd name="T5" fmla="*/ 0 h 46"/>
                  <a:gd name="T6" fmla="*/ 0 w 27"/>
                  <a:gd name="T7" fmla="*/ 3 h 46"/>
                  <a:gd name="T8" fmla="*/ 0 w 27"/>
                  <a:gd name="T9" fmla="*/ 6 h 46"/>
                  <a:gd name="T10" fmla="*/ 16 w 27"/>
                  <a:gd name="T11" fmla="*/ 43 h 46"/>
                  <a:gd name="T12" fmla="*/ 20 w 27"/>
                  <a:gd name="T13" fmla="*/ 46 h 46"/>
                  <a:gd name="T14" fmla="*/ 23 w 27"/>
                  <a:gd name="T15" fmla="*/ 46 h 46"/>
                  <a:gd name="T16" fmla="*/ 27 w 27"/>
                  <a:gd name="T17" fmla="*/ 43 h 46"/>
                  <a:gd name="T18" fmla="*/ 27 w 27"/>
                  <a:gd name="T19" fmla="*/ 39 h 46"/>
                  <a:gd name="T20" fmla="*/ 12 w 27"/>
                  <a:gd name="T21" fmla="*/ 3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12" y="3"/>
                    </a:moveTo>
                    <a:lnTo>
                      <a:pt x="4" y="0"/>
                    </a:lnTo>
                    <a:lnTo>
                      <a:pt x="0" y="3"/>
                    </a:lnTo>
                    <a:lnTo>
                      <a:pt x="0" y="6"/>
                    </a:lnTo>
                    <a:lnTo>
                      <a:pt x="16" y="43"/>
                    </a:lnTo>
                    <a:lnTo>
                      <a:pt x="20" y="46"/>
                    </a:lnTo>
                    <a:lnTo>
                      <a:pt x="23" y="46"/>
                    </a:lnTo>
                    <a:lnTo>
                      <a:pt x="27" y="43"/>
                    </a:lnTo>
                    <a:lnTo>
                      <a:pt x="27" y="39"/>
                    </a:lnTo>
                    <a:lnTo>
                      <a:pt x="12" y="3"/>
                    </a:lnTo>
                    <a:close/>
                  </a:path>
                </a:pathLst>
              </a:custGeom>
              <a:solidFill>
                <a:schemeClr val="tx1"/>
              </a:solidFill>
              <a:ln w="9525">
                <a:solidFill>
                  <a:schemeClr val="tx1"/>
                </a:solidFill>
                <a:round/>
              </a:ln>
            </p:spPr>
            <p:txBody>
              <a:bodyPr/>
              <a:lstStyle/>
              <a:p>
                <a:endParaRPr lang="zh-CN" altLang="en-US"/>
              </a:p>
            </p:txBody>
          </p:sp>
          <p:sp>
            <p:nvSpPr>
              <p:cNvPr id="241800" name="Freeform 138"/>
              <p:cNvSpPr/>
              <p:nvPr/>
            </p:nvSpPr>
            <p:spPr bwMode="auto">
              <a:xfrm>
                <a:off x="3931" y="2986"/>
                <a:ext cx="27" cy="46"/>
              </a:xfrm>
              <a:custGeom>
                <a:avLst/>
                <a:gdLst>
                  <a:gd name="T0" fmla="*/ 12 w 27"/>
                  <a:gd name="T1" fmla="*/ 4 h 46"/>
                  <a:gd name="T2" fmla="*/ 8 w 27"/>
                  <a:gd name="T3" fmla="*/ 0 h 46"/>
                  <a:gd name="T4" fmla="*/ 4 w 27"/>
                  <a:gd name="T5" fmla="*/ 0 h 46"/>
                  <a:gd name="T6" fmla="*/ 0 w 27"/>
                  <a:gd name="T7" fmla="*/ 4 h 46"/>
                  <a:gd name="T8" fmla="*/ 0 w 27"/>
                  <a:gd name="T9" fmla="*/ 7 h 46"/>
                  <a:gd name="T10" fmla="*/ 16 w 27"/>
                  <a:gd name="T11" fmla="*/ 43 h 46"/>
                  <a:gd name="T12" fmla="*/ 19 w 27"/>
                  <a:gd name="T13" fmla="*/ 46 h 46"/>
                  <a:gd name="T14" fmla="*/ 23 w 27"/>
                  <a:gd name="T15" fmla="*/ 46 h 46"/>
                  <a:gd name="T16" fmla="*/ 27 w 27"/>
                  <a:gd name="T17" fmla="*/ 43 h 46"/>
                  <a:gd name="T18" fmla="*/ 27 w 27"/>
                  <a:gd name="T19" fmla="*/ 40 h 46"/>
                  <a:gd name="T20" fmla="*/ 12 w 27"/>
                  <a:gd name="T21" fmla="*/ 4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46"/>
                  <a:gd name="T35" fmla="*/ 27 w 27"/>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46">
                    <a:moveTo>
                      <a:pt x="12" y="4"/>
                    </a:moveTo>
                    <a:lnTo>
                      <a:pt x="8" y="0"/>
                    </a:lnTo>
                    <a:lnTo>
                      <a:pt x="4" y="0"/>
                    </a:lnTo>
                    <a:lnTo>
                      <a:pt x="0" y="4"/>
                    </a:lnTo>
                    <a:lnTo>
                      <a:pt x="0" y="7"/>
                    </a:lnTo>
                    <a:lnTo>
                      <a:pt x="16" y="43"/>
                    </a:lnTo>
                    <a:lnTo>
                      <a:pt x="19" y="46"/>
                    </a:lnTo>
                    <a:lnTo>
                      <a:pt x="23" y="46"/>
                    </a:lnTo>
                    <a:lnTo>
                      <a:pt x="27" y="43"/>
                    </a:lnTo>
                    <a:lnTo>
                      <a:pt x="27" y="40"/>
                    </a:lnTo>
                    <a:lnTo>
                      <a:pt x="12" y="4"/>
                    </a:lnTo>
                    <a:close/>
                  </a:path>
                </a:pathLst>
              </a:custGeom>
              <a:solidFill>
                <a:schemeClr val="tx1"/>
              </a:solidFill>
              <a:ln w="9525">
                <a:solidFill>
                  <a:schemeClr val="tx1"/>
                </a:solidFill>
                <a:round/>
              </a:ln>
            </p:spPr>
            <p:txBody>
              <a:bodyPr/>
              <a:lstStyle/>
              <a:p>
                <a:endParaRPr lang="zh-CN" altLang="en-US"/>
              </a:p>
            </p:txBody>
          </p:sp>
          <p:sp>
            <p:nvSpPr>
              <p:cNvPr id="241801" name="Freeform 139"/>
              <p:cNvSpPr/>
              <p:nvPr/>
            </p:nvSpPr>
            <p:spPr bwMode="auto">
              <a:xfrm>
                <a:off x="3962" y="3052"/>
                <a:ext cx="27" cy="39"/>
              </a:xfrm>
              <a:custGeom>
                <a:avLst/>
                <a:gdLst>
                  <a:gd name="T0" fmla="*/ 11 w 27"/>
                  <a:gd name="T1" fmla="*/ 3 h 39"/>
                  <a:gd name="T2" fmla="*/ 8 w 27"/>
                  <a:gd name="T3" fmla="*/ 0 h 39"/>
                  <a:gd name="T4" fmla="*/ 4 w 27"/>
                  <a:gd name="T5" fmla="*/ 0 h 39"/>
                  <a:gd name="T6" fmla="*/ 0 w 27"/>
                  <a:gd name="T7" fmla="*/ 3 h 39"/>
                  <a:gd name="T8" fmla="*/ 0 w 27"/>
                  <a:gd name="T9" fmla="*/ 6 h 39"/>
                  <a:gd name="T10" fmla="*/ 15 w 27"/>
                  <a:gd name="T11" fmla="*/ 39 h 39"/>
                  <a:gd name="T12" fmla="*/ 19 w 27"/>
                  <a:gd name="T13" fmla="*/ 39 h 39"/>
                  <a:gd name="T14" fmla="*/ 19 w 27"/>
                  <a:gd name="T15" fmla="*/ 39 h 39"/>
                  <a:gd name="T16" fmla="*/ 23 w 27"/>
                  <a:gd name="T17" fmla="*/ 36 h 39"/>
                  <a:gd name="T18" fmla="*/ 27 w 27"/>
                  <a:gd name="T19" fmla="*/ 36 h 39"/>
                  <a:gd name="T20" fmla="*/ 11 w 27"/>
                  <a:gd name="T21" fmla="*/ 3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9"/>
                  <a:gd name="T35" fmla="*/ 27 w 27"/>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9">
                    <a:moveTo>
                      <a:pt x="11" y="3"/>
                    </a:moveTo>
                    <a:lnTo>
                      <a:pt x="8" y="0"/>
                    </a:lnTo>
                    <a:lnTo>
                      <a:pt x="4" y="0"/>
                    </a:lnTo>
                    <a:lnTo>
                      <a:pt x="0" y="3"/>
                    </a:lnTo>
                    <a:lnTo>
                      <a:pt x="0" y="6"/>
                    </a:lnTo>
                    <a:lnTo>
                      <a:pt x="15" y="39"/>
                    </a:lnTo>
                    <a:lnTo>
                      <a:pt x="19" y="39"/>
                    </a:lnTo>
                    <a:lnTo>
                      <a:pt x="23" y="36"/>
                    </a:lnTo>
                    <a:lnTo>
                      <a:pt x="27" y="36"/>
                    </a:lnTo>
                    <a:lnTo>
                      <a:pt x="11" y="3"/>
                    </a:lnTo>
                    <a:close/>
                  </a:path>
                </a:pathLst>
              </a:custGeom>
              <a:solidFill>
                <a:schemeClr val="tx1"/>
              </a:solidFill>
              <a:ln w="9525">
                <a:solidFill>
                  <a:schemeClr val="tx1"/>
                </a:solidFill>
                <a:round/>
              </a:ln>
            </p:spPr>
            <p:txBody>
              <a:bodyPr/>
              <a:lstStyle/>
              <a:p>
                <a:endParaRPr lang="zh-CN" altLang="en-US"/>
              </a:p>
            </p:txBody>
          </p:sp>
        </p:grpSp>
        <p:grpSp>
          <p:nvGrpSpPr>
            <p:cNvPr id="241730" name="Group 140"/>
            <p:cNvGrpSpPr/>
            <p:nvPr/>
          </p:nvGrpSpPr>
          <p:grpSpPr bwMode="auto">
            <a:xfrm>
              <a:off x="3425" y="2176"/>
              <a:ext cx="848" cy="10"/>
              <a:chOff x="3425" y="2320"/>
              <a:chExt cx="848" cy="10"/>
            </a:xfrm>
          </p:grpSpPr>
          <p:sp>
            <p:nvSpPr>
              <p:cNvPr id="241788" name="Freeform 141"/>
              <p:cNvSpPr/>
              <p:nvPr/>
            </p:nvSpPr>
            <p:spPr bwMode="auto">
              <a:xfrm>
                <a:off x="3425" y="2320"/>
                <a:ext cx="54" cy="10"/>
              </a:xfrm>
              <a:custGeom>
                <a:avLst/>
                <a:gdLst>
                  <a:gd name="T0" fmla="*/ 7 w 54"/>
                  <a:gd name="T1" fmla="*/ 0 h 10"/>
                  <a:gd name="T2" fmla="*/ 4 w 54"/>
                  <a:gd name="T3" fmla="*/ 0 h 10"/>
                  <a:gd name="T4" fmla="*/ 0 w 54"/>
                  <a:gd name="T5" fmla="*/ 3 h 10"/>
                  <a:gd name="T6" fmla="*/ 0 w 54"/>
                  <a:gd name="T7" fmla="*/ 3 h 10"/>
                  <a:gd name="T8" fmla="*/ 4 w 54"/>
                  <a:gd name="T9" fmla="*/ 10 h 10"/>
                  <a:gd name="T10" fmla="*/ 46 w 54"/>
                  <a:gd name="T11" fmla="*/ 10 h 10"/>
                  <a:gd name="T12" fmla="*/ 50 w 54"/>
                  <a:gd name="T13" fmla="*/ 10 h 10"/>
                  <a:gd name="T14" fmla="*/ 54 w 54"/>
                  <a:gd name="T15" fmla="*/ 7 h 10"/>
                  <a:gd name="T16" fmla="*/ 54 w 54"/>
                  <a:gd name="T17" fmla="*/ 3 h 10"/>
                  <a:gd name="T18" fmla="*/ 50 w 54"/>
                  <a:gd name="T19" fmla="*/ 0 h 10"/>
                  <a:gd name="T20" fmla="*/ 7 w 54"/>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0"/>
                  <a:gd name="T35" fmla="*/ 54 w 54"/>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0">
                    <a:moveTo>
                      <a:pt x="7" y="0"/>
                    </a:moveTo>
                    <a:lnTo>
                      <a:pt x="4" y="0"/>
                    </a:lnTo>
                    <a:lnTo>
                      <a:pt x="0" y="3"/>
                    </a:lnTo>
                    <a:lnTo>
                      <a:pt x="4" y="10"/>
                    </a:lnTo>
                    <a:lnTo>
                      <a:pt x="46" y="10"/>
                    </a:lnTo>
                    <a:lnTo>
                      <a:pt x="50" y="10"/>
                    </a:lnTo>
                    <a:lnTo>
                      <a:pt x="54" y="7"/>
                    </a:lnTo>
                    <a:lnTo>
                      <a:pt x="54" y="3"/>
                    </a:lnTo>
                    <a:lnTo>
                      <a:pt x="50" y="0"/>
                    </a:lnTo>
                    <a:lnTo>
                      <a:pt x="7" y="0"/>
                    </a:lnTo>
                    <a:close/>
                  </a:path>
                </a:pathLst>
              </a:custGeom>
              <a:solidFill>
                <a:schemeClr val="tx1"/>
              </a:solidFill>
              <a:ln w="9525">
                <a:solidFill>
                  <a:schemeClr val="tx1"/>
                </a:solidFill>
                <a:round/>
              </a:ln>
            </p:spPr>
            <p:txBody>
              <a:bodyPr/>
              <a:lstStyle/>
              <a:p>
                <a:endParaRPr lang="zh-CN" altLang="en-US"/>
              </a:p>
            </p:txBody>
          </p:sp>
          <p:sp>
            <p:nvSpPr>
              <p:cNvPr id="241789" name="Freeform 142"/>
              <p:cNvSpPr/>
              <p:nvPr/>
            </p:nvSpPr>
            <p:spPr bwMode="auto">
              <a:xfrm>
                <a:off x="3502" y="2320"/>
                <a:ext cx="57" cy="10"/>
              </a:xfrm>
              <a:custGeom>
                <a:avLst/>
                <a:gdLst>
                  <a:gd name="T0" fmla="*/ 7 w 57"/>
                  <a:gd name="T1" fmla="*/ 0 h 10"/>
                  <a:gd name="T2" fmla="*/ 3 w 57"/>
                  <a:gd name="T3" fmla="*/ 0 h 10"/>
                  <a:gd name="T4" fmla="*/ 0 w 57"/>
                  <a:gd name="T5" fmla="*/ 3 h 10"/>
                  <a:gd name="T6" fmla="*/ 0 w 57"/>
                  <a:gd name="T7" fmla="*/ 7 h 10"/>
                  <a:gd name="T8" fmla="*/ 3 w 57"/>
                  <a:gd name="T9" fmla="*/ 10 h 10"/>
                  <a:gd name="T10" fmla="*/ 49 w 57"/>
                  <a:gd name="T11" fmla="*/ 10 h 10"/>
                  <a:gd name="T12" fmla="*/ 53 w 57"/>
                  <a:gd name="T13" fmla="*/ 10 h 10"/>
                  <a:gd name="T14" fmla="*/ 57 w 57"/>
                  <a:gd name="T15" fmla="*/ 7 h 10"/>
                  <a:gd name="T16" fmla="*/ 57 w 57"/>
                  <a:gd name="T17" fmla="*/ 3 h 10"/>
                  <a:gd name="T18" fmla="*/ 53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3" y="0"/>
                    </a:lnTo>
                    <a:lnTo>
                      <a:pt x="0" y="3"/>
                    </a:lnTo>
                    <a:lnTo>
                      <a:pt x="0" y="7"/>
                    </a:lnTo>
                    <a:lnTo>
                      <a:pt x="3" y="10"/>
                    </a:lnTo>
                    <a:lnTo>
                      <a:pt x="49" y="10"/>
                    </a:lnTo>
                    <a:lnTo>
                      <a:pt x="53" y="10"/>
                    </a:lnTo>
                    <a:lnTo>
                      <a:pt x="57" y="7"/>
                    </a:lnTo>
                    <a:lnTo>
                      <a:pt x="57" y="3"/>
                    </a:lnTo>
                    <a:lnTo>
                      <a:pt x="53" y="0"/>
                    </a:lnTo>
                    <a:lnTo>
                      <a:pt x="7" y="0"/>
                    </a:lnTo>
                    <a:close/>
                  </a:path>
                </a:pathLst>
              </a:custGeom>
              <a:solidFill>
                <a:schemeClr val="tx1"/>
              </a:solidFill>
              <a:ln w="9525">
                <a:solidFill>
                  <a:schemeClr val="tx1"/>
                </a:solidFill>
                <a:round/>
              </a:ln>
            </p:spPr>
            <p:txBody>
              <a:bodyPr/>
              <a:lstStyle/>
              <a:p>
                <a:endParaRPr lang="zh-CN" altLang="en-US"/>
              </a:p>
            </p:txBody>
          </p:sp>
          <p:sp>
            <p:nvSpPr>
              <p:cNvPr id="241790" name="Freeform 143"/>
              <p:cNvSpPr/>
              <p:nvPr/>
            </p:nvSpPr>
            <p:spPr bwMode="auto">
              <a:xfrm>
                <a:off x="3582"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791" name="Freeform 144"/>
              <p:cNvSpPr/>
              <p:nvPr/>
            </p:nvSpPr>
            <p:spPr bwMode="auto">
              <a:xfrm>
                <a:off x="3663" y="2320"/>
                <a:ext cx="57" cy="10"/>
              </a:xfrm>
              <a:custGeom>
                <a:avLst/>
                <a:gdLst>
                  <a:gd name="T0" fmla="*/ 7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3 w 57"/>
                  <a:gd name="T13" fmla="*/ 10 h 10"/>
                  <a:gd name="T14" fmla="*/ 57 w 57"/>
                  <a:gd name="T15" fmla="*/ 7 h 10"/>
                  <a:gd name="T16" fmla="*/ 57 w 57"/>
                  <a:gd name="T17" fmla="*/ 3 h 10"/>
                  <a:gd name="T18" fmla="*/ 53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4" y="0"/>
                    </a:lnTo>
                    <a:lnTo>
                      <a:pt x="0" y="3"/>
                    </a:lnTo>
                    <a:lnTo>
                      <a:pt x="0" y="7"/>
                    </a:lnTo>
                    <a:lnTo>
                      <a:pt x="4" y="10"/>
                    </a:lnTo>
                    <a:lnTo>
                      <a:pt x="50" y="10"/>
                    </a:lnTo>
                    <a:lnTo>
                      <a:pt x="53" y="10"/>
                    </a:lnTo>
                    <a:lnTo>
                      <a:pt x="57" y="7"/>
                    </a:lnTo>
                    <a:lnTo>
                      <a:pt x="57" y="3"/>
                    </a:lnTo>
                    <a:lnTo>
                      <a:pt x="53" y="0"/>
                    </a:lnTo>
                    <a:lnTo>
                      <a:pt x="7" y="0"/>
                    </a:lnTo>
                    <a:close/>
                  </a:path>
                </a:pathLst>
              </a:custGeom>
              <a:solidFill>
                <a:schemeClr val="tx1"/>
              </a:solidFill>
              <a:ln w="9525">
                <a:solidFill>
                  <a:schemeClr val="tx1"/>
                </a:solidFill>
                <a:round/>
              </a:ln>
            </p:spPr>
            <p:txBody>
              <a:bodyPr/>
              <a:lstStyle/>
              <a:p>
                <a:endParaRPr lang="zh-CN" altLang="en-US"/>
              </a:p>
            </p:txBody>
          </p:sp>
          <p:sp>
            <p:nvSpPr>
              <p:cNvPr id="241792" name="Freeform 145"/>
              <p:cNvSpPr/>
              <p:nvPr/>
            </p:nvSpPr>
            <p:spPr bwMode="auto">
              <a:xfrm>
                <a:off x="3743"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793" name="Freeform 146"/>
              <p:cNvSpPr/>
              <p:nvPr/>
            </p:nvSpPr>
            <p:spPr bwMode="auto">
              <a:xfrm>
                <a:off x="3824" y="2320"/>
                <a:ext cx="57" cy="10"/>
              </a:xfrm>
              <a:custGeom>
                <a:avLst/>
                <a:gdLst>
                  <a:gd name="T0" fmla="*/ 7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4 w 57"/>
                  <a:gd name="T13" fmla="*/ 10 h 10"/>
                  <a:gd name="T14" fmla="*/ 57 w 57"/>
                  <a:gd name="T15" fmla="*/ 7 h 10"/>
                  <a:gd name="T16" fmla="*/ 57 w 57"/>
                  <a:gd name="T17" fmla="*/ 3 h 10"/>
                  <a:gd name="T18" fmla="*/ 54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4" y="0"/>
                    </a:lnTo>
                    <a:lnTo>
                      <a:pt x="0" y="3"/>
                    </a:lnTo>
                    <a:lnTo>
                      <a:pt x="0" y="7"/>
                    </a:lnTo>
                    <a:lnTo>
                      <a:pt x="4" y="10"/>
                    </a:lnTo>
                    <a:lnTo>
                      <a:pt x="50" y="10"/>
                    </a:lnTo>
                    <a:lnTo>
                      <a:pt x="54" y="10"/>
                    </a:lnTo>
                    <a:lnTo>
                      <a:pt x="57" y="7"/>
                    </a:lnTo>
                    <a:lnTo>
                      <a:pt x="57" y="3"/>
                    </a:lnTo>
                    <a:lnTo>
                      <a:pt x="54" y="0"/>
                    </a:lnTo>
                    <a:lnTo>
                      <a:pt x="7" y="0"/>
                    </a:lnTo>
                    <a:close/>
                  </a:path>
                </a:pathLst>
              </a:custGeom>
              <a:solidFill>
                <a:schemeClr val="tx1"/>
              </a:solidFill>
              <a:ln w="9525">
                <a:solidFill>
                  <a:schemeClr val="tx1"/>
                </a:solidFill>
                <a:round/>
              </a:ln>
            </p:spPr>
            <p:txBody>
              <a:bodyPr/>
              <a:lstStyle/>
              <a:p>
                <a:endParaRPr lang="zh-CN" altLang="en-US"/>
              </a:p>
            </p:txBody>
          </p:sp>
          <p:sp>
            <p:nvSpPr>
              <p:cNvPr id="241794" name="Freeform 147"/>
              <p:cNvSpPr/>
              <p:nvPr/>
            </p:nvSpPr>
            <p:spPr bwMode="auto">
              <a:xfrm>
                <a:off x="3904"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795" name="Freeform 148"/>
              <p:cNvSpPr/>
              <p:nvPr/>
            </p:nvSpPr>
            <p:spPr bwMode="auto">
              <a:xfrm>
                <a:off x="3985" y="2320"/>
                <a:ext cx="57" cy="10"/>
              </a:xfrm>
              <a:custGeom>
                <a:avLst/>
                <a:gdLst>
                  <a:gd name="T0" fmla="*/ 8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4 w 57"/>
                  <a:gd name="T13" fmla="*/ 10 h 10"/>
                  <a:gd name="T14" fmla="*/ 57 w 57"/>
                  <a:gd name="T15" fmla="*/ 7 h 10"/>
                  <a:gd name="T16" fmla="*/ 57 w 57"/>
                  <a:gd name="T17" fmla="*/ 3 h 10"/>
                  <a:gd name="T18" fmla="*/ 54 w 57"/>
                  <a:gd name="T19" fmla="*/ 0 h 10"/>
                  <a:gd name="T20" fmla="*/ 8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8" y="0"/>
                    </a:moveTo>
                    <a:lnTo>
                      <a:pt x="4" y="0"/>
                    </a:lnTo>
                    <a:lnTo>
                      <a:pt x="0" y="3"/>
                    </a:lnTo>
                    <a:lnTo>
                      <a:pt x="0" y="7"/>
                    </a:lnTo>
                    <a:lnTo>
                      <a:pt x="4" y="10"/>
                    </a:lnTo>
                    <a:lnTo>
                      <a:pt x="50" y="10"/>
                    </a:lnTo>
                    <a:lnTo>
                      <a:pt x="54" y="10"/>
                    </a:lnTo>
                    <a:lnTo>
                      <a:pt x="57" y="7"/>
                    </a:lnTo>
                    <a:lnTo>
                      <a:pt x="57"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796" name="Freeform 149"/>
              <p:cNvSpPr/>
              <p:nvPr/>
            </p:nvSpPr>
            <p:spPr bwMode="auto">
              <a:xfrm>
                <a:off x="4066" y="2320"/>
                <a:ext cx="57" cy="10"/>
              </a:xfrm>
              <a:custGeom>
                <a:avLst/>
                <a:gdLst>
                  <a:gd name="T0" fmla="*/ 7 w 57"/>
                  <a:gd name="T1" fmla="*/ 0 h 10"/>
                  <a:gd name="T2" fmla="*/ 3 w 57"/>
                  <a:gd name="T3" fmla="*/ 0 h 10"/>
                  <a:gd name="T4" fmla="*/ 0 w 57"/>
                  <a:gd name="T5" fmla="*/ 3 h 10"/>
                  <a:gd name="T6" fmla="*/ 0 w 57"/>
                  <a:gd name="T7" fmla="*/ 7 h 10"/>
                  <a:gd name="T8" fmla="*/ 3 w 57"/>
                  <a:gd name="T9" fmla="*/ 10 h 10"/>
                  <a:gd name="T10" fmla="*/ 49 w 57"/>
                  <a:gd name="T11" fmla="*/ 10 h 10"/>
                  <a:gd name="T12" fmla="*/ 53 w 57"/>
                  <a:gd name="T13" fmla="*/ 10 h 10"/>
                  <a:gd name="T14" fmla="*/ 57 w 57"/>
                  <a:gd name="T15" fmla="*/ 7 h 10"/>
                  <a:gd name="T16" fmla="*/ 57 w 57"/>
                  <a:gd name="T17" fmla="*/ 3 h 10"/>
                  <a:gd name="T18" fmla="*/ 53 w 57"/>
                  <a:gd name="T19" fmla="*/ 0 h 10"/>
                  <a:gd name="T20" fmla="*/ 7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7" y="0"/>
                    </a:moveTo>
                    <a:lnTo>
                      <a:pt x="3" y="0"/>
                    </a:lnTo>
                    <a:lnTo>
                      <a:pt x="0" y="3"/>
                    </a:lnTo>
                    <a:lnTo>
                      <a:pt x="0" y="7"/>
                    </a:lnTo>
                    <a:lnTo>
                      <a:pt x="3" y="10"/>
                    </a:lnTo>
                    <a:lnTo>
                      <a:pt x="49" y="10"/>
                    </a:lnTo>
                    <a:lnTo>
                      <a:pt x="53" y="10"/>
                    </a:lnTo>
                    <a:lnTo>
                      <a:pt x="57" y="7"/>
                    </a:lnTo>
                    <a:lnTo>
                      <a:pt x="57" y="3"/>
                    </a:lnTo>
                    <a:lnTo>
                      <a:pt x="53" y="0"/>
                    </a:lnTo>
                    <a:lnTo>
                      <a:pt x="7" y="0"/>
                    </a:lnTo>
                    <a:close/>
                  </a:path>
                </a:pathLst>
              </a:custGeom>
              <a:solidFill>
                <a:schemeClr val="tx1"/>
              </a:solidFill>
              <a:ln w="9525">
                <a:solidFill>
                  <a:schemeClr val="tx1"/>
                </a:solidFill>
                <a:round/>
              </a:ln>
            </p:spPr>
            <p:txBody>
              <a:bodyPr/>
              <a:lstStyle/>
              <a:p>
                <a:endParaRPr lang="zh-CN" altLang="en-US"/>
              </a:p>
            </p:txBody>
          </p:sp>
          <p:sp>
            <p:nvSpPr>
              <p:cNvPr id="241797" name="Freeform 150"/>
              <p:cNvSpPr/>
              <p:nvPr/>
            </p:nvSpPr>
            <p:spPr bwMode="auto">
              <a:xfrm>
                <a:off x="4146" y="2320"/>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tx1"/>
              </a:solidFill>
              <a:ln w="9525">
                <a:solidFill>
                  <a:schemeClr val="tx1"/>
                </a:solidFill>
                <a:round/>
              </a:ln>
            </p:spPr>
            <p:txBody>
              <a:bodyPr/>
              <a:lstStyle/>
              <a:p>
                <a:endParaRPr lang="zh-CN" altLang="en-US"/>
              </a:p>
            </p:txBody>
          </p:sp>
          <p:sp>
            <p:nvSpPr>
              <p:cNvPr id="241798" name="Freeform 151"/>
              <p:cNvSpPr/>
              <p:nvPr/>
            </p:nvSpPr>
            <p:spPr bwMode="auto">
              <a:xfrm>
                <a:off x="4227" y="2320"/>
                <a:ext cx="46" cy="10"/>
              </a:xfrm>
              <a:custGeom>
                <a:avLst/>
                <a:gdLst>
                  <a:gd name="T0" fmla="*/ 7 w 46"/>
                  <a:gd name="T1" fmla="*/ 0 h 10"/>
                  <a:gd name="T2" fmla="*/ 3 w 46"/>
                  <a:gd name="T3" fmla="*/ 0 h 10"/>
                  <a:gd name="T4" fmla="*/ 0 w 46"/>
                  <a:gd name="T5" fmla="*/ 3 h 10"/>
                  <a:gd name="T6" fmla="*/ 0 w 46"/>
                  <a:gd name="T7" fmla="*/ 7 h 10"/>
                  <a:gd name="T8" fmla="*/ 3 w 46"/>
                  <a:gd name="T9" fmla="*/ 10 h 10"/>
                  <a:gd name="T10" fmla="*/ 42 w 46"/>
                  <a:gd name="T11" fmla="*/ 10 h 10"/>
                  <a:gd name="T12" fmla="*/ 42 w 46"/>
                  <a:gd name="T13" fmla="*/ 7 h 10"/>
                  <a:gd name="T14" fmla="*/ 46 w 46"/>
                  <a:gd name="T15" fmla="*/ 3 h 10"/>
                  <a:gd name="T16" fmla="*/ 46 w 46"/>
                  <a:gd name="T17" fmla="*/ 3 h 10"/>
                  <a:gd name="T18" fmla="*/ 46 w 46"/>
                  <a:gd name="T19" fmla="*/ 0 h 10"/>
                  <a:gd name="T20" fmla="*/ 7 w 46"/>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10"/>
                  <a:gd name="T35" fmla="*/ 46 w 46"/>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10">
                    <a:moveTo>
                      <a:pt x="7" y="0"/>
                    </a:moveTo>
                    <a:lnTo>
                      <a:pt x="3" y="0"/>
                    </a:lnTo>
                    <a:lnTo>
                      <a:pt x="0" y="3"/>
                    </a:lnTo>
                    <a:lnTo>
                      <a:pt x="0" y="7"/>
                    </a:lnTo>
                    <a:lnTo>
                      <a:pt x="3" y="10"/>
                    </a:lnTo>
                    <a:lnTo>
                      <a:pt x="42" y="10"/>
                    </a:lnTo>
                    <a:lnTo>
                      <a:pt x="42" y="7"/>
                    </a:lnTo>
                    <a:lnTo>
                      <a:pt x="46" y="3"/>
                    </a:lnTo>
                    <a:lnTo>
                      <a:pt x="46" y="0"/>
                    </a:lnTo>
                    <a:lnTo>
                      <a:pt x="7" y="0"/>
                    </a:lnTo>
                    <a:close/>
                  </a:path>
                </a:pathLst>
              </a:custGeom>
              <a:solidFill>
                <a:schemeClr val="tx1"/>
              </a:solidFill>
              <a:ln w="9525">
                <a:solidFill>
                  <a:schemeClr val="tx1"/>
                </a:solidFill>
                <a:round/>
              </a:ln>
            </p:spPr>
            <p:txBody>
              <a:bodyPr/>
              <a:lstStyle/>
              <a:p>
                <a:endParaRPr lang="zh-CN" altLang="en-US"/>
              </a:p>
            </p:txBody>
          </p:sp>
        </p:grpSp>
        <p:sp>
          <p:nvSpPr>
            <p:cNvPr id="241731" name="Line 152"/>
            <p:cNvSpPr>
              <a:spLocks noChangeShapeType="1"/>
            </p:cNvSpPr>
            <p:nvPr/>
          </p:nvSpPr>
          <p:spPr bwMode="auto">
            <a:xfrm>
              <a:off x="3502" y="2251"/>
              <a:ext cx="694" cy="1"/>
            </a:xfrm>
            <a:prstGeom prst="line">
              <a:avLst/>
            </a:prstGeom>
            <a:noFill/>
            <a:ln w="238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732" name="Group 153"/>
            <p:cNvGrpSpPr/>
            <p:nvPr/>
          </p:nvGrpSpPr>
          <p:grpSpPr bwMode="auto">
            <a:xfrm>
              <a:off x="3713" y="2928"/>
              <a:ext cx="272" cy="68"/>
              <a:chOff x="3713" y="3072"/>
              <a:chExt cx="272" cy="68"/>
            </a:xfrm>
          </p:grpSpPr>
          <p:sp>
            <p:nvSpPr>
              <p:cNvPr id="241783" name="Freeform 154"/>
              <p:cNvSpPr/>
              <p:nvPr/>
            </p:nvSpPr>
            <p:spPr bwMode="auto">
              <a:xfrm>
                <a:off x="3713" y="3101"/>
                <a:ext cx="53" cy="10"/>
              </a:xfrm>
              <a:custGeom>
                <a:avLst/>
                <a:gdLst>
                  <a:gd name="T0" fmla="*/ 7 w 53"/>
                  <a:gd name="T1" fmla="*/ 0 h 10"/>
                  <a:gd name="T2" fmla="*/ 3 w 53"/>
                  <a:gd name="T3" fmla="*/ 0 h 10"/>
                  <a:gd name="T4" fmla="*/ 0 w 53"/>
                  <a:gd name="T5" fmla="*/ 3 h 10"/>
                  <a:gd name="T6" fmla="*/ 0 w 53"/>
                  <a:gd name="T7" fmla="*/ 3 h 10"/>
                  <a:gd name="T8" fmla="*/ 3 w 53"/>
                  <a:gd name="T9" fmla="*/ 10 h 10"/>
                  <a:gd name="T10" fmla="*/ 46 w 53"/>
                  <a:gd name="T11" fmla="*/ 10 h 10"/>
                  <a:gd name="T12" fmla="*/ 49 w 53"/>
                  <a:gd name="T13" fmla="*/ 10 h 10"/>
                  <a:gd name="T14" fmla="*/ 53 w 53"/>
                  <a:gd name="T15" fmla="*/ 7 h 10"/>
                  <a:gd name="T16" fmla="*/ 53 w 53"/>
                  <a:gd name="T17" fmla="*/ 3 h 10"/>
                  <a:gd name="T18" fmla="*/ 49 w 53"/>
                  <a:gd name="T19" fmla="*/ 0 h 10"/>
                  <a:gd name="T20" fmla="*/ 7 w 53"/>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0"/>
                  <a:gd name="T35" fmla="*/ 53 w 5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0">
                    <a:moveTo>
                      <a:pt x="7" y="0"/>
                    </a:moveTo>
                    <a:lnTo>
                      <a:pt x="3" y="0"/>
                    </a:lnTo>
                    <a:lnTo>
                      <a:pt x="0" y="3"/>
                    </a:lnTo>
                    <a:lnTo>
                      <a:pt x="3" y="10"/>
                    </a:lnTo>
                    <a:lnTo>
                      <a:pt x="46" y="10"/>
                    </a:lnTo>
                    <a:lnTo>
                      <a:pt x="49" y="10"/>
                    </a:lnTo>
                    <a:lnTo>
                      <a:pt x="53" y="7"/>
                    </a:lnTo>
                    <a:lnTo>
                      <a:pt x="53" y="3"/>
                    </a:lnTo>
                    <a:lnTo>
                      <a:pt x="49" y="0"/>
                    </a:lnTo>
                    <a:lnTo>
                      <a:pt x="7" y="0"/>
                    </a:lnTo>
                    <a:close/>
                  </a:path>
                </a:pathLst>
              </a:custGeom>
              <a:solidFill>
                <a:schemeClr val="folHlink"/>
              </a:solidFill>
              <a:ln w="9525">
                <a:solidFill>
                  <a:schemeClr val="folHlink"/>
                </a:solidFill>
                <a:round/>
              </a:ln>
            </p:spPr>
            <p:txBody>
              <a:bodyPr/>
              <a:lstStyle/>
              <a:p>
                <a:endParaRPr lang="zh-CN" altLang="en-US"/>
              </a:p>
            </p:txBody>
          </p:sp>
          <p:sp>
            <p:nvSpPr>
              <p:cNvPr id="241784" name="Freeform 155"/>
              <p:cNvSpPr/>
              <p:nvPr/>
            </p:nvSpPr>
            <p:spPr bwMode="auto">
              <a:xfrm>
                <a:off x="3789" y="3101"/>
                <a:ext cx="58" cy="10"/>
              </a:xfrm>
              <a:custGeom>
                <a:avLst/>
                <a:gdLst>
                  <a:gd name="T0" fmla="*/ 8 w 58"/>
                  <a:gd name="T1" fmla="*/ 0 h 10"/>
                  <a:gd name="T2" fmla="*/ 4 w 58"/>
                  <a:gd name="T3" fmla="*/ 0 h 10"/>
                  <a:gd name="T4" fmla="*/ 0 w 58"/>
                  <a:gd name="T5" fmla="*/ 3 h 10"/>
                  <a:gd name="T6" fmla="*/ 0 w 58"/>
                  <a:gd name="T7" fmla="*/ 7 h 10"/>
                  <a:gd name="T8" fmla="*/ 4 w 58"/>
                  <a:gd name="T9" fmla="*/ 10 h 10"/>
                  <a:gd name="T10" fmla="*/ 50 w 58"/>
                  <a:gd name="T11" fmla="*/ 10 h 10"/>
                  <a:gd name="T12" fmla="*/ 54 w 58"/>
                  <a:gd name="T13" fmla="*/ 10 h 10"/>
                  <a:gd name="T14" fmla="*/ 58 w 58"/>
                  <a:gd name="T15" fmla="*/ 7 h 10"/>
                  <a:gd name="T16" fmla="*/ 58 w 58"/>
                  <a:gd name="T17" fmla="*/ 3 h 10"/>
                  <a:gd name="T18" fmla="*/ 54 w 58"/>
                  <a:gd name="T19" fmla="*/ 0 h 10"/>
                  <a:gd name="T20" fmla="*/ 8 w 58"/>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0"/>
                  <a:gd name="T35" fmla="*/ 58 w 58"/>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0">
                    <a:moveTo>
                      <a:pt x="8" y="0"/>
                    </a:moveTo>
                    <a:lnTo>
                      <a:pt x="4" y="0"/>
                    </a:lnTo>
                    <a:lnTo>
                      <a:pt x="0" y="3"/>
                    </a:lnTo>
                    <a:lnTo>
                      <a:pt x="0" y="7"/>
                    </a:lnTo>
                    <a:lnTo>
                      <a:pt x="4" y="10"/>
                    </a:lnTo>
                    <a:lnTo>
                      <a:pt x="50" y="10"/>
                    </a:lnTo>
                    <a:lnTo>
                      <a:pt x="54" y="10"/>
                    </a:lnTo>
                    <a:lnTo>
                      <a:pt x="58" y="7"/>
                    </a:lnTo>
                    <a:lnTo>
                      <a:pt x="58" y="3"/>
                    </a:lnTo>
                    <a:lnTo>
                      <a:pt x="54" y="0"/>
                    </a:lnTo>
                    <a:lnTo>
                      <a:pt x="8" y="0"/>
                    </a:lnTo>
                    <a:close/>
                  </a:path>
                </a:pathLst>
              </a:custGeom>
              <a:solidFill>
                <a:schemeClr val="folHlink"/>
              </a:solidFill>
              <a:ln w="9525">
                <a:solidFill>
                  <a:schemeClr val="folHlink"/>
                </a:solidFill>
                <a:round/>
              </a:ln>
            </p:spPr>
            <p:txBody>
              <a:bodyPr/>
              <a:lstStyle/>
              <a:p>
                <a:endParaRPr lang="zh-CN" altLang="en-US"/>
              </a:p>
            </p:txBody>
          </p:sp>
          <p:sp>
            <p:nvSpPr>
              <p:cNvPr id="241785" name="Freeform 156"/>
              <p:cNvSpPr/>
              <p:nvPr/>
            </p:nvSpPr>
            <p:spPr bwMode="auto">
              <a:xfrm>
                <a:off x="3870" y="3101"/>
                <a:ext cx="57" cy="10"/>
              </a:xfrm>
              <a:custGeom>
                <a:avLst/>
                <a:gdLst>
                  <a:gd name="T0" fmla="*/ 8 w 57"/>
                  <a:gd name="T1" fmla="*/ 0 h 10"/>
                  <a:gd name="T2" fmla="*/ 4 w 57"/>
                  <a:gd name="T3" fmla="*/ 0 h 10"/>
                  <a:gd name="T4" fmla="*/ 0 w 57"/>
                  <a:gd name="T5" fmla="*/ 3 h 10"/>
                  <a:gd name="T6" fmla="*/ 0 w 57"/>
                  <a:gd name="T7" fmla="*/ 7 h 10"/>
                  <a:gd name="T8" fmla="*/ 4 w 57"/>
                  <a:gd name="T9" fmla="*/ 10 h 10"/>
                  <a:gd name="T10" fmla="*/ 50 w 57"/>
                  <a:gd name="T11" fmla="*/ 10 h 10"/>
                  <a:gd name="T12" fmla="*/ 54 w 57"/>
                  <a:gd name="T13" fmla="*/ 10 h 10"/>
                  <a:gd name="T14" fmla="*/ 57 w 57"/>
                  <a:gd name="T15" fmla="*/ 7 h 10"/>
                  <a:gd name="T16" fmla="*/ 57 w 57"/>
                  <a:gd name="T17" fmla="*/ 3 h 10"/>
                  <a:gd name="T18" fmla="*/ 54 w 57"/>
                  <a:gd name="T19" fmla="*/ 0 h 10"/>
                  <a:gd name="T20" fmla="*/ 8 w 5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0"/>
                  <a:gd name="T35" fmla="*/ 57 w 5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0">
                    <a:moveTo>
                      <a:pt x="8" y="0"/>
                    </a:moveTo>
                    <a:lnTo>
                      <a:pt x="4" y="0"/>
                    </a:lnTo>
                    <a:lnTo>
                      <a:pt x="0" y="3"/>
                    </a:lnTo>
                    <a:lnTo>
                      <a:pt x="0" y="7"/>
                    </a:lnTo>
                    <a:lnTo>
                      <a:pt x="4" y="10"/>
                    </a:lnTo>
                    <a:lnTo>
                      <a:pt x="50" y="10"/>
                    </a:lnTo>
                    <a:lnTo>
                      <a:pt x="54" y="10"/>
                    </a:lnTo>
                    <a:lnTo>
                      <a:pt x="57" y="7"/>
                    </a:lnTo>
                    <a:lnTo>
                      <a:pt x="57" y="3"/>
                    </a:lnTo>
                    <a:lnTo>
                      <a:pt x="54" y="0"/>
                    </a:lnTo>
                    <a:lnTo>
                      <a:pt x="8" y="0"/>
                    </a:lnTo>
                    <a:close/>
                  </a:path>
                </a:pathLst>
              </a:custGeom>
              <a:solidFill>
                <a:schemeClr val="folHlink"/>
              </a:solidFill>
              <a:ln w="9525">
                <a:solidFill>
                  <a:schemeClr val="folHlink"/>
                </a:solidFill>
                <a:round/>
              </a:ln>
            </p:spPr>
            <p:txBody>
              <a:bodyPr/>
              <a:lstStyle/>
              <a:p>
                <a:endParaRPr lang="zh-CN" altLang="en-US"/>
              </a:p>
            </p:txBody>
          </p:sp>
          <p:sp>
            <p:nvSpPr>
              <p:cNvPr id="241786" name="Freeform 157"/>
              <p:cNvSpPr/>
              <p:nvPr/>
            </p:nvSpPr>
            <p:spPr bwMode="auto">
              <a:xfrm>
                <a:off x="3950" y="3101"/>
                <a:ext cx="35" cy="10"/>
              </a:xfrm>
              <a:custGeom>
                <a:avLst/>
                <a:gdLst>
                  <a:gd name="T0" fmla="*/ 8 w 35"/>
                  <a:gd name="T1" fmla="*/ 0 h 10"/>
                  <a:gd name="T2" fmla="*/ 4 w 35"/>
                  <a:gd name="T3" fmla="*/ 0 h 10"/>
                  <a:gd name="T4" fmla="*/ 0 w 35"/>
                  <a:gd name="T5" fmla="*/ 3 h 10"/>
                  <a:gd name="T6" fmla="*/ 0 w 35"/>
                  <a:gd name="T7" fmla="*/ 7 h 10"/>
                  <a:gd name="T8" fmla="*/ 4 w 35"/>
                  <a:gd name="T9" fmla="*/ 10 h 10"/>
                  <a:gd name="T10" fmla="*/ 31 w 35"/>
                  <a:gd name="T11" fmla="*/ 10 h 10"/>
                  <a:gd name="T12" fmla="*/ 31 w 35"/>
                  <a:gd name="T13" fmla="*/ 7 h 10"/>
                  <a:gd name="T14" fmla="*/ 35 w 35"/>
                  <a:gd name="T15" fmla="*/ 3 h 10"/>
                  <a:gd name="T16" fmla="*/ 35 w 35"/>
                  <a:gd name="T17" fmla="*/ 3 h 10"/>
                  <a:gd name="T18" fmla="*/ 35 w 35"/>
                  <a:gd name="T19" fmla="*/ 0 h 10"/>
                  <a:gd name="T20" fmla="*/ 8 w 35"/>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10"/>
                  <a:gd name="T35" fmla="*/ 35 w 35"/>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10">
                    <a:moveTo>
                      <a:pt x="8" y="0"/>
                    </a:moveTo>
                    <a:lnTo>
                      <a:pt x="4" y="0"/>
                    </a:lnTo>
                    <a:lnTo>
                      <a:pt x="0" y="3"/>
                    </a:lnTo>
                    <a:lnTo>
                      <a:pt x="0" y="7"/>
                    </a:lnTo>
                    <a:lnTo>
                      <a:pt x="4" y="10"/>
                    </a:lnTo>
                    <a:lnTo>
                      <a:pt x="31" y="10"/>
                    </a:lnTo>
                    <a:lnTo>
                      <a:pt x="31" y="7"/>
                    </a:lnTo>
                    <a:lnTo>
                      <a:pt x="35" y="3"/>
                    </a:lnTo>
                    <a:lnTo>
                      <a:pt x="35" y="0"/>
                    </a:lnTo>
                    <a:lnTo>
                      <a:pt x="8" y="0"/>
                    </a:lnTo>
                    <a:close/>
                  </a:path>
                </a:pathLst>
              </a:custGeom>
              <a:solidFill>
                <a:schemeClr val="folHlink"/>
              </a:solidFill>
              <a:ln w="9525">
                <a:solidFill>
                  <a:schemeClr val="folHlink"/>
                </a:solidFill>
                <a:round/>
              </a:ln>
            </p:spPr>
            <p:txBody>
              <a:bodyPr/>
              <a:lstStyle/>
              <a:p>
                <a:endParaRPr lang="zh-CN" altLang="en-US"/>
              </a:p>
            </p:txBody>
          </p:sp>
          <p:sp>
            <p:nvSpPr>
              <p:cNvPr id="241787" name="Freeform 158"/>
              <p:cNvSpPr/>
              <p:nvPr/>
            </p:nvSpPr>
            <p:spPr bwMode="auto">
              <a:xfrm>
                <a:off x="3901" y="3072"/>
                <a:ext cx="80" cy="68"/>
              </a:xfrm>
              <a:custGeom>
                <a:avLst/>
                <a:gdLst>
                  <a:gd name="T0" fmla="*/ 0 w 80"/>
                  <a:gd name="T1" fmla="*/ 68 h 68"/>
                  <a:gd name="T2" fmla="*/ 80 w 80"/>
                  <a:gd name="T3" fmla="*/ 32 h 68"/>
                  <a:gd name="T4" fmla="*/ 0 w 80"/>
                  <a:gd name="T5" fmla="*/ 0 h 68"/>
                  <a:gd name="T6" fmla="*/ 0 60000 65536"/>
                  <a:gd name="T7" fmla="*/ 0 60000 65536"/>
                  <a:gd name="T8" fmla="*/ 0 60000 65536"/>
                  <a:gd name="T9" fmla="*/ 0 w 80"/>
                  <a:gd name="T10" fmla="*/ 0 h 68"/>
                  <a:gd name="T11" fmla="*/ 80 w 80"/>
                  <a:gd name="T12" fmla="*/ 68 h 68"/>
                </a:gdLst>
                <a:ahLst/>
                <a:cxnLst>
                  <a:cxn ang="T6">
                    <a:pos x="T0" y="T1"/>
                  </a:cxn>
                  <a:cxn ang="T7">
                    <a:pos x="T2" y="T3"/>
                  </a:cxn>
                  <a:cxn ang="T8">
                    <a:pos x="T4" y="T5"/>
                  </a:cxn>
                </a:cxnLst>
                <a:rect l="T9" t="T10" r="T11" b="T12"/>
                <a:pathLst>
                  <a:path w="80" h="68">
                    <a:moveTo>
                      <a:pt x="0" y="68"/>
                    </a:moveTo>
                    <a:lnTo>
                      <a:pt x="80" y="32"/>
                    </a:lnTo>
                    <a:lnTo>
                      <a:pt x="0" y="0"/>
                    </a:lnTo>
                  </a:path>
                </a:pathLst>
              </a:custGeom>
              <a:solidFill>
                <a:schemeClr val="folHlink"/>
              </a:solidFill>
              <a:ln w="19050">
                <a:solidFill>
                  <a:schemeClr val="folHlink"/>
                </a:solidFill>
                <a:prstDash val="solid"/>
                <a:round/>
              </a:ln>
            </p:spPr>
            <p:txBody>
              <a:bodyPr/>
              <a:lstStyle/>
              <a:p>
                <a:endParaRPr lang="zh-CN" altLang="en-US"/>
              </a:p>
            </p:txBody>
          </p:sp>
        </p:grpSp>
        <p:sp>
          <p:nvSpPr>
            <p:cNvPr id="241733" name="Line 159"/>
            <p:cNvSpPr>
              <a:spLocks noChangeShapeType="1"/>
            </p:cNvSpPr>
            <p:nvPr/>
          </p:nvSpPr>
          <p:spPr bwMode="auto">
            <a:xfrm>
              <a:off x="3574" y="2908"/>
              <a:ext cx="1" cy="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34" name="Line 160"/>
            <p:cNvSpPr>
              <a:spLocks noChangeShapeType="1"/>
            </p:cNvSpPr>
            <p:nvPr/>
          </p:nvSpPr>
          <p:spPr bwMode="auto">
            <a:xfrm>
              <a:off x="4100" y="2908"/>
              <a:ext cx="1" cy="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35" name="Oval 161"/>
            <p:cNvSpPr>
              <a:spLocks noChangeArrowheads="1"/>
            </p:cNvSpPr>
            <p:nvPr/>
          </p:nvSpPr>
          <p:spPr bwMode="auto">
            <a:xfrm>
              <a:off x="3620" y="1772"/>
              <a:ext cx="54" cy="43"/>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36" name="Freeform 162"/>
            <p:cNvSpPr/>
            <p:nvPr/>
          </p:nvSpPr>
          <p:spPr bwMode="auto">
            <a:xfrm>
              <a:off x="3643" y="1825"/>
              <a:ext cx="50" cy="463"/>
            </a:xfrm>
            <a:custGeom>
              <a:avLst/>
              <a:gdLst>
                <a:gd name="T0" fmla="*/ 0 w 50"/>
                <a:gd name="T1" fmla="*/ 0 h 463"/>
                <a:gd name="T2" fmla="*/ 0 w 50"/>
                <a:gd name="T3" fmla="*/ 443 h 463"/>
                <a:gd name="T4" fmla="*/ 27 w 50"/>
                <a:gd name="T5" fmla="*/ 463 h 463"/>
                <a:gd name="T6" fmla="*/ 50 w 50"/>
                <a:gd name="T7" fmla="*/ 443 h 463"/>
                <a:gd name="T8" fmla="*/ 50 w 50"/>
                <a:gd name="T9" fmla="*/ 426 h 463"/>
                <a:gd name="T10" fmla="*/ 0 60000 65536"/>
                <a:gd name="T11" fmla="*/ 0 60000 65536"/>
                <a:gd name="T12" fmla="*/ 0 60000 65536"/>
                <a:gd name="T13" fmla="*/ 0 60000 65536"/>
                <a:gd name="T14" fmla="*/ 0 60000 65536"/>
                <a:gd name="T15" fmla="*/ 0 w 50"/>
                <a:gd name="T16" fmla="*/ 0 h 463"/>
                <a:gd name="T17" fmla="*/ 50 w 50"/>
                <a:gd name="T18" fmla="*/ 463 h 463"/>
              </a:gdLst>
              <a:ahLst/>
              <a:cxnLst>
                <a:cxn ang="T10">
                  <a:pos x="T0" y="T1"/>
                </a:cxn>
                <a:cxn ang="T11">
                  <a:pos x="T2" y="T3"/>
                </a:cxn>
                <a:cxn ang="T12">
                  <a:pos x="T4" y="T5"/>
                </a:cxn>
                <a:cxn ang="T13">
                  <a:pos x="T6" y="T7"/>
                </a:cxn>
                <a:cxn ang="T14">
                  <a:pos x="T8" y="T9"/>
                </a:cxn>
              </a:cxnLst>
              <a:rect l="T15" t="T16" r="T17" b="T18"/>
              <a:pathLst>
                <a:path w="50" h="463">
                  <a:moveTo>
                    <a:pt x="0" y="0"/>
                  </a:moveTo>
                  <a:lnTo>
                    <a:pt x="0" y="443"/>
                  </a:lnTo>
                  <a:lnTo>
                    <a:pt x="27" y="463"/>
                  </a:lnTo>
                  <a:lnTo>
                    <a:pt x="50" y="443"/>
                  </a:lnTo>
                  <a:lnTo>
                    <a:pt x="50" y="426"/>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37" name="Freeform 163"/>
            <p:cNvSpPr/>
            <p:nvPr/>
          </p:nvSpPr>
          <p:spPr bwMode="auto">
            <a:xfrm>
              <a:off x="3739" y="2107"/>
              <a:ext cx="123" cy="181"/>
            </a:xfrm>
            <a:custGeom>
              <a:avLst/>
              <a:gdLst>
                <a:gd name="T0" fmla="*/ 0 w 123"/>
                <a:gd name="T1" fmla="*/ 20 h 181"/>
                <a:gd name="T2" fmla="*/ 27 w 123"/>
                <a:gd name="T3" fmla="*/ 0 h 181"/>
                <a:gd name="T4" fmla="*/ 50 w 123"/>
                <a:gd name="T5" fmla="*/ 0 h 181"/>
                <a:gd name="T6" fmla="*/ 73 w 123"/>
                <a:gd name="T7" fmla="*/ 20 h 181"/>
                <a:gd name="T8" fmla="*/ 73 w 123"/>
                <a:gd name="T9" fmla="*/ 36 h 181"/>
                <a:gd name="T10" fmla="*/ 73 w 123"/>
                <a:gd name="T11" fmla="*/ 125 h 181"/>
                <a:gd name="T12" fmla="*/ 73 w 123"/>
                <a:gd name="T13" fmla="*/ 161 h 181"/>
                <a:gd name="T14" fmla="*/ 96 w 123"/>
                <a:gd name="T15" fmla="*/ 181 h 181"/>
                <a:gd name="T16" fmla="*/ 123 w 123"/>
                <a:gd name="T17" fmla="*/ 161 h 181"/>
                <a:gd name="T18" fmla="*/ 123 w 123"/>
                <a:gd name="T19" fmla="*/ 144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81"/>
                <a:gd name="T32" fmla="*/ 123 w 12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81">
                  <a:moveTo>
                    <a:pt x="0" y="20"/>
                  </a:moveTo>
                  <a:lnTo>
                    <a:pt x="27" y="0"/>
                  </a:lnTo>
                  <a:lnTo>
                    <a:pt x="50" y="0"/>
                  </a:lnTo>
                  <a:lnTo>
                    <a:pt x="73" y="20"/>
                  </a:lnTo>
                  <a:lnTo>
                    <a:pt x="73" y="36"/>
                  </a:lnTo>
                  <a:lnTo>
                    <a:pt x="73" y="125"/>
                  </a:lnTo>
                  <a:lnTo>
                    <a:pt x="73" y="161"/>
                  </a:lnTo>
                  <a:lnTo>
                    <a:pt x="96" y="181"/>
                  </a:lnTo>
                  <a:lnTo>
                    <a:pt x="123" y="161"/>
                  </a:lnTo>
                  <a:lnTo>
                    <a:pt x="123" y="144"/>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38" name="Freeform 164"/>
            <p:cNvSpPr/>
            <p:nvPr/>
          </p:nvSpPr>
          <p:spPr bwMode="auto">
            <a:xfrm>
              <a:off x="3885" y="2107"/>
              <a:ext cx="119" cy="181"/>
            </a:xfrm>
            <a:custGeom>
              <a:avLst/>
              <a:gdLst>
                <a:gd name="T0" fmla="*/ 0 w 119"/>
                <a:gd name="T1" fmla="*/ 20 h 181"/>
                <a:gd name="T2" fmla="*/ 23 w 119"/>
                <a:gd name="T3" fmla="*/ 0 h 181"/>
                <a:gd name="T4" fmla="*/ 46 w 119"/>
                <a:gd name="T5" fmla="*/ 0 h 181"/>
                <a:gd name="T6" fmla="*/ 73 w 119"/>
                <a:gd name="T7" fmla="*/ 20 h 181"/>
                <a:gd name="T8" fmla="*/ 73 w 119"/>
                <a:gd name="T9" fmla="*/ 36 h 181"/>
                <a:gd name="T10" fmla="*/ 73 w 119"/>
                <a:gd name="T11" fmla="*/ 125 h 181"/>
                <a:gd name="T12" fmla="*/ 73 w 119"/>
                <a:gd name="T13" fmla="*/ 161 h 181"/>
                <a:gd name="T14" fmla="*/ 96 w 119"/>
                <a:gd name="T15" fmla="*/ 181 h 181"/>
                <a:gd name="T16" fmla="*/ 119 w 119"/>
                <a:gd name="T17" fmla="*/ 161 h 181"/>
                <a:gd name="T18" fmla="*/ 119 w 119"/>
                <a:gd name="T19" fmla="*/ 144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81"/>
                <a:gd name="T32" fmla="*/ 119 w 119"/>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81">
                  <a:moveTo>
                    <a:pt x="0" y="20"/>
                  </a:moveTo>
                  <a:lnTo>
                    <a:pt x="23" y="0"/>
                  </a:lnTo>
                  <a:lnTo>
                    <a:pt x="46" y="0"/>
                  </a:lnTo>
                  <a:lnTo>
                    <a:pt x="73" y="20"/>
                  </a:lnTo>
                  <a:lnTo>
                    <a:pt x="73" y="36"/>
                  </a:lnTo>
                  <a:lnTo>
                    <a:pt x="73" y="125"/>
                  </a:lnTo>
                  <a:lnTo>
                    <a:pt x="73" y="161"/>
                  </a:lnTo>
                  <a:lnTo>
                    <a:pt x="96" y="181"/>
                  </a:lnTo>
                  <a:lnTo>
                    <a:pt x="119" y="161"/>
                  </a:lnTo>
                  <a:lnTo>
                    <a:pt x="119" y="144"/>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739" name="Line 165"/>
            <p:cNvSpPr>
              <a:spLocks noChangeShapeType="1"/>
            </p:cNvSpPr>
            <p:nvPr/>
          </p:nvSpPr>
          <p:spPr bwMode="auto">
            <a:xfrm flipV="1">
              <a:off x="4027" y="1805"/>
              <a:ext cx="4" cy="3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40" name="Oval 166"/>
            <p:cNvSpPr>
              <a:spLocks noChangeArrowheads="1"/>
            </p:cNvSpPr>
            <p:nvPr/>
          </p:nvSpPr>
          <p:spPr bwMode="auto">
            <a:xfrm>
              <a:off x="4004" y="1772"/>
              <a:ext cx="54" cy="43"/>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41" name="Rectangle 167"/>
            <p:cNvSpPr>
              <a:spLocks noChangeArrowheads="1"/>
            </p:cNvSpPr>
            <p:nvPr/>
          </p:nvSpPr>
          <p:spPr bwMode="auto">
            <a:xfrm>
              <a:off x="3643" y="1584"/>
              <a:ext cx="4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写线圈</a:t>
              </a:r>
              <a:endParaRPr kumimoji="1" lang="zh-CN" altLang="en-US" sz="2000" b="1">
                <a:latin typeface="Times New Roman" panose="02020603050405020304" pitchFamily="18" charset="0"/>
              </a:endParaRPr>
            </a:p>
          </p:txBody>
        </p:sp>
        <p:sp>
          <p:nvSpPr>
            <p:cNvPr id="241742" name="Rectangle 168"/>
            <p:cNvSpPr>
              <a:spLocks noChangeArrowheads="1"/>
            </p:cNvSpPr>
            <p:nvPr/>
          </p:nvSpPr>
          <p:spPr bwMode="auto">
            <a:xfrm>
              <a:off x="3551" y="2731"/>
              <a:ext cx="19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43" name="Rectangle 169"/>
            <p:cNvSpPr>
              <a:spLocks noChangeArrowheads="1"/>
            </p:cNvSpPr>
            <p:nvPr/>
          </p:nvSpPr>
          <p:spPr bwMode="auto">
            <a:xfrm>
              <a:off x="3559" y="273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241744" name="Rectangle 170"/>
            <p:cNvSpPr>
              <a:spLocks noChangeArrowheads="1"/>
            </p:cNvSpPr>
            <p:nvPr/>
          </p:nvSpPr>
          <p:spPr bwMode="auto">
            <a:xfrm>
              <a:off x="3958" y="2731"/>
              <a:ext cx="19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45" name="Rectangle 171"/>
            <p:cNvSpPr>
              <a:spLocks noChangeArrowheads="1"/>
            </p:cNvSpPr>
            <p:nvPr/>
          </p:nvSpPr>
          <p:spPr bwMode="auto">
            <a:xfrm>
              <a:off x="4060" y="273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241746" name="Line 172"/>
            <p:cNvSpPr>
              <a:spLocks noChangeShapeType="1"/>
            </p:cNvSpPr>
            <p:nvPr/>
          </p:nvSpPr>
          <p:spPr bwMode="auto">
            <a:xfrm>
              <a:off x="2160" y="2928"/>
              <a:ext cx="384"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47" name="Line 173"/>
            <p:cNvSpPr>
              <a:spLocks noChangeShapeType="1"/>
            </p:cNvSpPr>
            <p:nvPr/>
          </p:nvSpPr>
          <p:spPr bwMode="auto">
            <a:xfrm>
              <a:off x="3670" y="2960"/>
              <a:ext cx="46" cy="27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48" name="Line 174"/>
            <p:cNvSpPr>
              <a:spLocks noChangeShapeType="1"/>
            </p:cNvSpPr>
            <p:nvPr/>
          </p:nvSpPr>
          <p:spPr bwMode="auto">
            <a:xfrm flipH="1">
              <a:off x="2736" y="2928"/>
              <a:ext cx="676" cy="30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49" name="Rectangle 175"/>
            <p:cNvSpPr>
              <a:spLocks noChangeArrowheads="1"/>
            </p:cNvSpPr>
            <p:nvPr/>
          </p:nvSpPr>
          <p:spPr bwMode="auto">
            <a:xfrm>
              <a:off x="2469" y="1772"/>
              <a:ext cx="6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50" name="Rectangle 176"/>
            <p:cNvSpPr>
              <a:spLocks noChangeArrowheads="1"/>
            </p:cNvSpPr>
            <p:nvPr/>
          </p:nvSpPr>
          <p:spPr bwMode="auto">
            <a:xfrm>
              <a:off x="2623" y="1812"/>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铁芯</a:t>
              </a:r>
              <a:endParaRPr kumimoji="1" lang="zh-CN" altLang="en-US" sz="2000" b="1">
                <a:latin typeface="Times New Roman" panose="02020603050405020304" pitchFamily="18" charset="0"/>
              </a:endParaRPr>
            </a:p>
          </p:txBody>
        </p:sp>
        <p:sp>
          <p:nvSpPr>
            <p:cNvPr id="241751" name="Line 177"/>
            <p:cNvSpPr>
              <a:spLocks noChangeShapeType="1"/>
            </p:cNvSpPr>
            <p:nvPr/>
          </p:nvSpPr>
          <p:spPr bwMode="auto">
            <a:xfrm flipH="1">
              <a:off x="2255" y="1913"/>
              <a:ext cx="360" cy="21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52" name="Line 178"/>
            <p:cNvSpPr>
              <a:spLocks noChangeShapeType="1"/>
            </p:cNvSpPr>
            <p:nvPr/>
          </p:nvSpPr>
          <p:spPr bwMode="auto">
            <a:xfrm>
              <a:off x="2903" y="1913"/>
              <a:ext cx="430" cy="26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53" name="Rectangle 179"/>
            <p:cNvSpPr>
              <a:spLocks noChangeArrowheads="1"/>
            </p:cNvSpPr>
            <p:nvPr/>
          </p:nvSpPr>
          <p:spPr bwMode="auto">
            <a:xfrm>
              <a:off x="2623" y="2133"/>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磁通</a:t>
              </a:r>
              <a:endParaRPr kumimoji="1" lang="zh-CN" altLang="en-US" sz="2000" b="1">
                <a:latin typeface="Times New Roman" panose="02020603050405020304" pitchFamily="18" charset="0"/>
              </a:endParaRPr>
            </a:p>
          </p:txBody>
        </p:sp>
        <p:sp>
          <p:nvSpPr>
            <p:cNvPr id="241754" name="Line 180"/>
            <p:cNvSpPr>
              <a:spLocks noChangeShapeType="1"/>
            </p:cNvSpPr>
            <p:nvPr/>
          </p:nvSpPr>
          <p:spPr bwMode="auto">
            <a:xfrm flipH="1">
              <a:off x="2159" y="2232"/>
              <a:ext cx="456" cy="26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55" name="Line 181"/>
            <p:cNvSpPr>
              <a:spLocks noChangeShapeType="1"/>
            </p:cNvSpPr>
            <p:nvPr/>
          </p:nvSpPr>
          <p:spPr bwMode="auto">
            <a:xfrm>
              <a:off x="2903" y="2232"/>
              <a:ext cx="526" cy="26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56" name="Rectangle 182"/>
            <p:cNvSpPr>
              <a:spLocks noChangeArrowheads="1"/>
            </p:cNvSpPr>
            <p:nvPr/>
          </p:nvSpPr>
          <p:spPr bwMode="auto">
            <a:xfrm>
              <a:off x="2496" y="2517"/>
              <a:ext cx="60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1757" name="Rectangle 183"/>
            <p:cNvSpPr>
              <a:spLocks noChangeArrowheads="1"/>
            </p:cNvSpPr>
            <p:nvPr/>
          </p:nvSpPr>
          <p:spPr bwMode="auto">
            <a:xfrm>
              <a:off x="2650" y="2560"/>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磁层</a:t>
              </a:r>
              <a:endParaRPr kumimoji="1" lang="zh-CN" altLang="en-US" sz="2000" b="1">
                <a:latin typeface="Times New Roman" panose="02020603050405020304" pitchFamily="18" charset="0"/>
              </a:endParaRPr>
            </a:p>
          </p:txBody>
        </p:sp>
        <p:sp>
          <p:nvSpPr>
            <p:cNvPr id="241758" name="Line 184"/>
            <p:cNvSpPr>
              <a:spLocks noChangeShapeType="1"/>
            </p:cNvSpPr>
            <p:nvPr/>
          </p:nvSpPr>
          <p:spPr bwMode="auto">
            <a:xfrm flipH="1">
              <a:off x="2301" y="2658"/>
              <a:ext cx="337" cy="28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59" name="Line 185"/>
            <p:cNvSpPr>
              <a:spLocks noChangeShapeType="1"/>
            </p:cNvSpPr>
            <p:nvPr/>
          </p:nvSpPr>
          <p:spPr bwMode="auto">
            <a:xfrm>
              <a:off x="2926" y="2658"/>
              <a:ext cx="430" cy="27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1760" name="Group 186"/>
            <p:cNvGrpSpPr/>
            <p:nvPr/>
          </p:nvGrpSpPr>
          <p:grpSpPr bwMode="auto">
            <a:xfrm>
              <a:off x="1488" y="1825"/>
              <a:ext cx="81" cy="193"/>
              <a:chOff x="1495" y="1969"/>
              <a:chExt cx="81" cy="193"/>
            </a:xfrm>
          </p:grpSpPr>
          <p:sp>
            <p:nvSpPr>
              <p:cNvPr id="241781" name="Line 187"/>
              <p:cNvSpPr>
                <a:spLocks noChangeShapeType="1"/>
              </p:cNvSpPr>
              <p:nvPr/>
            </p:nvSpPr>
            <p:spPr bwMode="auto">
              <a:xfrm>
                <a:off x="1533" y="1969"/>
                <a:ext cx="4"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82" name="Freeform 188"/>
              <p:cNvSpPr/>
              <p:nvPr/>
            </p:nvSpPr>
            <p:spPr bwMode="auto">
              <a:xfrm>
                <a:off x="1495" y="2093"/>
                <a:ext cx="81" cy="69"/>
              </a:xfrm>
              <a:custGeom>
                <a:avLst/>
                <a:gdLst>
                  <a:gd name="T0" fmla="*/ 0 w 81"/>
                  <a:gd name="T1" fmla="*/ 0 h 69"/>
                  <a:gd name="T2" fmla="*/ 42 w 81"/>
                  <a:gd name="T3" fmla="*/ 69 h 69"/>
                  <a:gd name="T4" fmla="*/ 81 w 81"/>
                  <a:gd name="T5" fmla="*/ 0 h 69"/>
                  <a:gd name="T6" fmla="*/ 42 w 81"/>
                  <a:gd name="T7" fmla="*/ 23 h 69"/>
                  <a:gd name="T8" fmla="*/ 0 w 81"/>
                  <a:gd name="T9" fmla="*/ 0 h 69"/>
                  <a:gd name="T10" fmla="*/ 0 60000 65536"/>
                  <a:gd name="T11" fmla="*/ 0 60000 65536"/>
                  <a:gd name="T12" fmla="*/ 0 60000 65536"/>
                  <a:gd name="T13" fmla="*/ 0 60000 65536"/>
                  <a:gd name="T14" fmla="*/ 0 60000 65536"/>
                  <a:gd name="T15" fmla="*/ 0 w 81"/>
                  <a:gd name="T16" fmla="*/ 0 h 69"/>
                  <a:gd name="T17" fmla="*/ 81 w 81"/>
                  <a:gd name="T18" fmla="*/ 69 h 69"/>
                </a:gdLst>
                <a:ahLst/>
                <a:cxnLst>
                  <a:cxn ang="T10">
                    <a:pos x="T0" y="T1"/>
                  </a:cxn>
                  <a:cxn ang="T11">
                    <a:pos x="T2" y="T3"/>
                  </a:cxn>
                  <a:cxn ang="T12">
                    <a:pos x="T4" y="T5"/>
                  </a:cxn>
                  <a:cxn ang="T13">
                    <a:pos x="T6" y="T7"/>
                  </a:cxn>
                  <a:cxn ang="T14">
                    <a:pos x="T8" y="T9"/>
                  </a:cxn>
                </a:cxnLst>
                <a:rect l="T15" t="T16" r="T17" b="T18"/>
                <a:pathLst>
                  <a:path w="81" h="69">
                    <a:moveTo>
                      <a:pt x="0" y="0"/>
                    </a:moveTo>
                    <a:lnTo>
                      <a:pt x="42" y="69"/>
                    </a:lnTo>
                    <a:lnTo>
                      <a:pt x="81" y="0"/>
                    </a:lnTo>
                    <a:lnTo>
                      <a:pt x="42" y="23"/>
                    </a:lnTo>
                    <a:lnTo>
                      <a:pt x="0" y="0"/>
                    </a:lnTo>
                    <a:close/>
                  </a:path>
                </a:pathLst>
              </a:custGeom>
              <a:solidFill>
                <a:schemeClr val="tx1"/>
              </a:solidFill>
              <a:ln w="9525" cmpd="sng">
                <a:solidFill>
                  <a:schemeClr val="tx1"/>
                </a:solidFill>
                <a:round/>
              </a:ln>
            </p:spPr>
            <p:txBody>
              <a:bodyPr/>
              <a:lstStyle/>
              <a:p>
                <a:endParaRPr lang="zh-CN" altLang="en-US"/>
              </a:p>
            </p:txBody>
          </p:sp>
        </p:grpSp>
        <p:grpSp>
          <p:nvGrpSpPr>
            <p:cNvPr id="241761" name="Group 189"/>
            <p:cNvGrpSpPr/>
            <p:nvPr/>
          </p:nvGrpSpPr>
          <p:grpSpPr bwMode="auto">
            <a:xfrm>
              <a:off x="3386" y="2176"/>
              <a:ext cx="81" cy="253"/>
              <a:chOff x="3386" y="2320"/>
              <a:chExt cx="81" cy="253"/>
            </a:xfrm>
          </p:grpSpPr>
          <p:sp>
            <p:nvSpPr>
              <p:cNvPr id="241775" name="Freeform 190"/>
              <p:cNvSpPr/>
              <p:nvPr/>
            </p:nvSpPr>
            <p:spPr bwMode="auto">
              <a:xfrm>
                <a:off x="3425" y="2320"/>
                <a:ext cx="7" cy="33"/>
              </a:xfrm>
              <a:custGeom>
                <a:avLst/>
                <a:gdLst>
                  <a:gd name="T0" fmla="*/ 7 w 7"/>
                  <a:gd name="T1" fmla="*/ 3 h 33"/>
                  <a:gd name="T2" fmla="*/ 4 w 7"/>
                  <a:gd name="T3" fmla="*/ 0 h 33"/>
                  <a:gd name="T4" fmla="*/ 4 w 7"/>
                  <a:gd name="T5" fmla="*/ 0 h 33"/>
                  <a:gd name="T6" fmla="*/ 0 w 7"/>
                  <a:gd name="T7" fmla="*/ 3 h 33"/>
                  <a:gd name="T8" fmla="*/ 0 w 7"/>
                  <a:gd name="T9" fmla="*/ 29 h 33"/>
                  <a:gd name="T10" fmla="*/ 4 w 7"/>
                  <a:gd name="T11" fmla="*/ 33 h 33"/>
                  <a:gd name="T12" fmla="*/ 4 w 7"/>
                  <a:gd name="T13" fmla="*/ 33 h 33"/>
                  <a:gd name="T14" fmla="*/ 7 w 7"/>
                  <a:gd name="T15" fmla="*/ 29 h 33"/>
                  <a:gd name="T16" fmla="*/ 7 w 7"/>
                  <a:gd name="T17" fmla="*/ 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3"/>
                  <a:gd name="T29" fmla="*/ 7 w 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3">
                    <a:moveTo>
                      <a:pt x="7" y="3"/>
                    </a:moveTo>
                    <a:lnTo>
                      <a:pt x="4" y="0"/>
                    </a:lnTo>
                    <a:lnTo>
                      <a:pt x="0" y="3"/>
                    </a:lnTo>
                    <a:lnTo>
                      <a:pt x="0" y="29"/>
                    </a:lnTo>
                    <a:lnTo>
                      <a:pt x="4" y="33"/>
                    </a:lnTo>
                    <a:lnTo>
                      <a:pt x="7" y="29"/>
                    </a:lnTo>
                    <a:lnTo>
                      <a:pt x="7" y="3"/>
                    </a:lnTo>
                    <a:close/>
                  </a:path>
                </a:pathLst>
              </a:custGeom>
              <a:solidFill>
                <a:schemeClr val="tx1"/>
              </a:solidFill>
              <a:ln w="9525">
                <a:solidFill>
                  <a:schemeClr val="tx1"/>
                </a:solidFill>
                <a:round/>
              </a:ln>
            </p:spPr>
            <p:txBody>
              <a:bodyPr/>
              <a:lstStyle/>
              <a:p>
                <a:endParaRPr lang="zh-CN" altLang="en-US"/>
              </a:p>
            </p:txBody>
          </p:sp>
          <p:sp>
            <p:nvSpPr>
              <p:cNvPr id="241776" name="Freeform 191"/>
              <p:cNvSpPr/>
              <p:nvPr/>
            </p:nvSpPr>
            <p:spPr bwMode="auto">
              <a:xfrm>
                <a:off x="3425" y="2366"/>
                <a:ext cx="7" cy="33"/>
              </a:xfrm>
              <a:custGeom>
                <a:avLst/>
                <a:gdLst>
                  <a:gd name="T0" fmla="*/ 7 w 7"/>
                  <a:gd name="T1" fmla="*/ 3 h 33"/>
                  <a:gd name="T2" fmla="*/ 4 w 7"/>
                  <a:gd name="T3" fmla="*/ 0 h 33"/>
                  <a:gd name="T4" fmla="*/ 4 w 7"/>
                  <a:gd name="T5" fmla="*/ 0 h 33"/>
                  <a:gd name="T6" fmla="*/ 0 w 7"/>
                  <a:gd name="T7" fmla="*/ 3 h 33"/>
                  <a:gd name="T8" fmla="*/ 0 w 7"/>
                  <a:gd name="T9" fmla="*/ 29 h 33"/>
                  <a:gd name="T10" fmla="*/ 4 w 7"/>
                  <a:gd name="T11" fmla="*/ 33 h 33"/>
                  <a:gd name="T12" fmla="*/ 4 w 7"/>
                  <a:gd name="T13" fmla="*/ 33 h 33"/>
                  <a:gd name="T14" fmla="*/ 7 w 7"/>
                  <a:gd name="T15" fmla="*/ 29 h 33"/>
                  <a:gd name="T16" fmla="*/ 7 w 7"/>
                  <a:gd name="T17" fmla="*/ 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3"/>
                  <a:gd name="T29" fmla="*/ 7 w 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3">
                    <a:moveTo>
                      <a:pt x="7" y="3"/>
                    </a:moveTo>
                    <a:lnTo>
                      <a:pt x="4" y="0"/>
                    </a:lnTo>
                    <a:lnTo>
                      <a:pt x="0" y="3"/>
                    </a:lnTo>
                    <a:lnTo>
                      <a:pt x="0" y="29"/>
                    </a:lnTo>
                    <a:lnTo>
                      <a:pt x="4" y="33"/>
                    </a:lnTo>
                    <a:lnTo>
                      <a:pt x="7" y="29"/>
                    </a:lnTo>
                    <a:lnTo>
                      <a:pt x="7" y="3"/>
                    </a:lnTo>
                    <a:close/>
                  </a:path>
                </a:pathLst>
              </a:custGeom>
              <a:solidFill>
                <a:schemeClr val="tx1"/>
              </a:solidFill>
              <a:ln w="9525">
                <a:solidFill>
                  <a:schemeClr val="tx1"/>
                </a:solidFill>
                <a:round/>
              </a:ln>
            </p:spPr>
            <p:txBody>
              <a:bodyPr/>
              <a:lstStyle/>
              <a:p>
                <a:endParaRPr lang="zh-CN" altLang="en-US"/>
              </a:p>
            </p:txBody>
          </p:sp>
          <p:sp>
            <p:nvSpPr>
              <p:cNvPr id="241777" name="Freeform 192"/>
              <p:cNvSpPr/>
              <p:nvPr/>
            </p:nvSpPr>
            <p:spPr bwMode="auto">
              <a:xfrm>
                <a:off x="3425" y="2412"/>
                <a:ext cx="7" cy="33"/>
              </a:xfrm>
              <a:custGeom>
                <a:avLst/>
                <a:gdLst>
                  <a:gd name="T0" fmla="*/ 7 w 7"/>
                  <a:gd name="T1" fmla="*/ 3 h 33"/>
                  <a:gd name="T2" fmla="*/ 4 w 7"/>
                  <a:gd name="T3" fmla="*/ 0 h 33"/>
                  <a:gd name="T4" fmla="*/ 4 w 7"/>
                  <a:gd name="T5" fmla="*/ 0 h 33"/>
                  <a:gd name="T6" fmla="*/ 0 w 7"/>
                  <a:gd name="T7" fmla="*/ 3 h 33"/>
                  <a:gd name="T8" fmla="*/ 0 w 7"/>
                  <a:gd name="T9" fmla="*/ 29 h 33"/>
                  <a:gd name="T10" fmla="*/ 4 w 7"/>
                  <a:gd name="T11" fmla="*/ 33 h 33"/>
                  <a:gd name="T12" fmla="*/ 4 w 7"/>
                  <a:gd name="T13" fmla="*/ 33 h 33"/>
                  <a:gd name="T14" fmla="*/ 7 w 7"/>
                  <a:gd name="T15" fmla="*/ 29 h 33"/>
                  <a:gd name="T16" fmla="*/ 7 w 7"/>
                  <a:gd name="T17" fmla="*/ 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3"/>
                  <a:gd name="T29" fmla="*/ 7 w 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3">
                    <a:moveTo>
                      <a:pt x="7" y="3"/>
                    </a:moveTo>
                    <a:lnTo>
                      <a:pt x="4" y="0"/>
                    </a:lnTo>
                    <a:lnTo>
                      <a:pt x="0" y="3"/>
                    </a:lnTo>
                    <a:lnTo>
                      <a:pt x="0" y="29"/>
                    </a:lnTo>
                    <a:lnTo>
                      <a:pt x="4" y="33"/>
                    </a:lnTo>
                    <a:lnTo>
                      <a:pt x="7" y="29"/>
                    </a:lnTo>
                    <a:lnTo>
                      <a:pt x="7" y="3"/>
                    </a:lnTo>
                    <a:close/>
                  </a:path>
                </a:pathLst>
              </a:custGeom>
              <a:solidFill>
                <a:schemeClr val="tx1"/>
              </a:solidFill>
              <a:ln w="9525">
                <a:solidFill>
                  <a:schemeClr val="tx1"/>
                </a:solidFill>
                <a:round/>
              </a:ln>
            </p:spPr>
            <p:txBody>
              <a:bodyPr/>
              <a:lstStyle/>
              <a:p>
                <a:endParaRPr lang="zh-CN" altLang="en-US"/>
              </a:p>
            </p:txBody>
          </p:sp>
          <p:sp>
            <p:nvSpPr>
              <p:cNvPr id="241778" name="Freeform 193"/>
              <p:cNvSpPr/>
              <p:nvPr/>
            </p:nvSpPr>
            <p:spPr bwMode="auto">
              <a:xfrm>
                <a:off x="3425" y="2458"/>
                <a:ext cx="7" cy="33"/>
              </a:xfrm>
              <a:custGeom>
                <a:avLst/>
                <a:gdLst>
                  <a:gd name="T0" fmla="*/ 7 w 7"/>
                  <a:gd name="T1" fmla="*/ 3 h 33"/>
                  <a:gd name="T2" fmla="*/ 4 w 7"/>
                  <a:gd name="T3" fmla="*/ 0 h 33"/>
                  <a:gd name="T4" fmla="*/ 4 w 7"/>
                  <a:gd name="T5" fmla="*/ 0 h 33"/>
                  <a:gd name="T6" fmla="*/ 0 w 7"/>
                  <a:gd name="T7" fmla="*/ 3 h 33"/>
                  <a:gd name="T8" fmla="*/ 0 w 7"/>
                  <a:gd name="T9" fmla="*/ 29 h 33"/>
                  <a:gd name="T10" fmla="*/ 4 w 7"/>
                  <a:gd name="T11" fmla="*/ 33 h 33"/>
                  <a:gd name="T12" fmla="*/ 4 w 7"/>
                  <a:gd name="T13" fmla="*/ 33 h 33"/>
                  <a:gd name="T14" fmla="*/ 7 w 7"/>
                  <a:gd name="T15" fmla="*/ 29 h 33"/>
                  <a:gd name="T16" fmla="*/ 7 w 7"/>
                  <a:gd name="T17" fmla="*/ 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3"/>
                  <a:gd name="T29" fmla="*/ 7 w 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3">
                    <a:moveTo>
                      <a:pt x="7" y="3"/>
                    </a:moveTo>
                    <a:lnTo>
                      <a:pt x="4" y="0"/>
                    </a:lnTo>
                    <a:lnTo>
                      <a:pt x="0" y="3"/>
                    </a:lnTo>
                    <a:lnTo>
                      <a:pt x="0" y="29"/>
                    </a:lnTo>
                    <a:lnTo>
                      <a:pt x="4" y="33"/>
                    </a:lnTo>
                    <a:lnTo>
                      <a:pt x="7" y="29"/>
                    </a:lnTo>
                    <a:lnTo>
                      <a:pt x="7" y="3"/>
                    </a:lnTo>
                    <a:close/>
                  </a:path>
                </a:pathLst>
              </a:custGeom>
              <a:solidFill>
                <a:schemeClr val="tx1"/>
              </a:solidFill>
              <a:ln w="9525">
                <a:solidFill>
                  <a:schemeClr val="tx1"/>
                </a:solidFill>
                <a:round/>
              </a:ln>
            </p:spPr>
            <p:txBody>
              <a:bodyPr/>
              <a:lstStyle/>
              <a:p>
                <a:endParaRPr lang="zh-CN" altLang="en-US"/>
              </a:p>
            </p:txBody>
          </p:sp>
          <p:sp>
            <p:nvSpPr>
              <p:cNvPr id="241779" name="Freeform 194"/>
              <p:cNvSpPr/>
              <p:nvPr/>
            </p:nvSpPr>
            <p:spPr bwMode="auto">
              <a:xfrm>
                <a:off x="3425" y="2504"/>
                <a:ext cx="7" cy="33"/>
              </a:xfrm>
              <a:custGeom>
                <a:avLst/>
                <a:gdLst>
                  <a:gd name="T0" fmla="*/ 7 w 7"/>
                  <a:gd name="T1" fmla="*/ 3 h 33"/>
                  <a:gd name="T2" fmla="*/ 4 w 7"/>
                  <a:gd name="T3" fmla="*/ 0 h 33"/>
                  <a:gd name="T4" fmla="*/ 4 w 7"/>
                  <a:gd name="T5" fmla="*/ 0 h 33"/>
                  <a:gd name="T6" fmla="*/ 0 w 7"/>
                  <a:gd name="T7" fmla="*/ 3 h 33"/>
                  <a:gd name="T8" fmla="*/ 0 w 7"/>
                  <a:gd name="T9" fmla="*/ 29 h 33"/>
                  <a:gd name="T10" fmla="*/ 4 w 7"/>
                  <a:gd name="T11" fmla="*/ 33 h 33"/>
                  <a:gd name="T12" fmla="*/ 4 w 7"/>
                  <a:gd name="T13" fmla="*/ 33 h 33"/>
                  <a:gd name="T14" fmla="*/ 7 w 7"/>
                  <a:gd name="T15" fmla="*/ 29 h 33"/>
                  <a:gd name="T16" fmla="*/ 7 w 7"/>
                  <a:gd name="T17" fmla="*/ 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3"/>
                  <a:gd name="T29" fmla="*/ 7 w 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3">
                    <a:moveTo>
                      <a:pt x="7" y="3"/>
                    </a:moveTo>
                    <a:lnTo>
                      <a:pt x="4" y="0"/>
                    </a:lnTo>
                    <a:lnTo>
                      <a:pt x="0" y="3"/>
                    </a:lnTo>
                    <a:lnTo>
                      <a:pt x="0" y="29"/>
                    </a:lnTo>
                    <a:lnTo>
                      <a:pt x="4" y="33"/>
                    </a:lnTo>
                    <a:lnTo>
                      <a:pt x="7" y="29"/>
                    </a:lnTo>
                    <a:lnTo>
                      <a:pt x="7" y="3"/>
                    </a:lnTo>
                    <a:close/>
                  </a:path>
                </a:pathLst>
              </a:custGeom>
              <a:solidFill>
                <a:schemeClr val="tx1"/>
              </a:solidFill>
              <a:ln w="9525">
                <a:solidFill>
                  <a:schemeClr val="tx1"/>
                </a:solidFill>
                <a:round/>
              </a:ln>
            </p:spPr>
            <p:txBody>
              <a:bodyPr/>
              <a:lstStyle/>
              <a:p>
                <a:endParaRPr lang="zh-CN" altLang="en-US"/>
              </a:p>
            </p:txBody>
          </p:sp>
          <p:sp>
            <p:nvSpPr>
              <p:cNvPr id="241780" name="Freeform 195"/>
              <p:cNvSpPr/>
              <p:nvPr/>
            </p:nvSpPr>
            <p:spPr bwMode="auto">
              <a:xfrm>
                <a:off x="3386" y="2504"/>
                <a:ext cx="81" cy="69"/>
              </a:xfrm>
              <a:custGeom>
                <a:avLst/>
                <a:gdLst>
                  <a:gd name="T0" fmla="*/ 0 w 81"/>
                  <a:gd name="T1" fmla="*/ 0 h 69"/>
                  <a:gd name="T2" fmla="*/ 43 w 81"/>
                  <a:gd name="T3" fmla="*/ 69 h 69"/>
                  <a:gd name="T4" fmla="*/ 81 w 81"/>
                  <a:gd name="T5" fmla="*/ 0 h 69"/>
                  <a:gd name="T6" fmla="*/ 43 w 81"/>
                  <a:gd name="T7" fmla="*/ 23 h 69"/>
                  <a:gd name="T8" fmla="*/ 0 w 81"/>
                  <a:gd name="T9" fmla="*/ 0 h 69"/>
                  <a:gd name="T10" fmla="*/ 0 60000 65536"/>
                  <a:gd name="T11" fmla="*/ 0 60000 65536"/>
                  <a:gd name="T12" fmla="*/ 0 60000 65536"/>
                  <a:gd name="T13" fmla="*/ 0 60000 65536"/>
                  <a:gd name="T14" fmla="*/ 0 60000 65536"/>
                  <a:gd name="T15" fmla="*/ 0 w 81"/>
                  <a:gd name="T16" fmla="*/ 0 h 69"/>
                  <a:gd name="T17" fmla="*/ 81 w 81"/>
                  <a:gd name="T18" fmla="*/ 69 h 69"/>
                </a:gdLst>
                <a:ahLst/>
                <a:cxnLst>
                  <a:cxn ang="T10">
                    <a:pos x="T0" y="T1"/>
                  </a:cxn>
                  <a:cxn ang="T11">
                    <a:pos x="T2" y="T3"/>
                  </a:cxn>
                  <a:cxn ang="T12">
                    <a:pos x="T4" y="T5"/>
                  </a:cxn>
                  <a:cxn ang="T13">
                    <a:pos x="T6" y="T7"/>
                  </a:cxn>
                  <a:cxn ang="T14">
                    <a:pos x="T8" y="T9"/>
                  </a:cxn>
                </a:cxnLst>
                <a:rect l="T15" t="T16" r="T17" b="T18"/>
                <a:pathLst>
                  <a:path w="81" h="69">
                    <a:moveTo>
                      <a:pt x="0" y="0"/>
                    </a:moveTo>
                    <a:lnTo>
                      <a:pt x="43" y="69"/>
                    </a:lnTo>
                    <a:lnTo>
                      <a:pt x="81" y="0"/>
                    </a:lnTo>
                    <a:lnTo>
                      <a:pt x="43" y="23"/>
                    </a:lnTo>
                    <a:lnTo>
                      <a:pt x="0" y="0"/>
                    </a:lnTo>
                    <a:close/>
                  </a:path>
                </a:pathLst>
              </a:custGeom>
              <a:solidFill>
                <a:schemeClr val="tx1"/>
              </a:solidFill>
              <a:ln w="9525">
                <a:solidFill>
                  <a:schemeClr val="tx1"/>
                </a:solidFill>
                <a:round/>
              </a:ln>
            </p:spPr>
            <p:txBody>
              <a:bodyPr/>
              <a:lstStyle/>
              <a:p>
                <a:endParaRPr lang="zh-CN" altLang="en-US"/>
              </a:p>
            </p:txBody>
          </p:sp>
        </p:grpSp>
        <p:grpSp>
          <p:nvGrpSpPr>
            <p:cNvPr id="241762" name="Group 196"/>
            <p:cNvGrpSpPr/>
            <p:nvPr/>
          </p:nvGrpSpPr>
          <p:grpSpPr bwMode="auto">
            <a:xfrm>
              <a:off x="2117" y="2176"/>
              <a:ext cx="80" cy="289"/>
              <a:chOff x="2117" y="2320"/>
              <a:chExt cx="80" cy="289"/>
            </a:xfrm>
          </p:grpSpPr>
          <p:sp>
            <p:nvSpPr>
              <p:cNvPr id="241770" name="Freeform 197"/>
              <p:cNvSpPr/>
              <p:nvPr/>
            </p:nvSpPr>
            <p:spPr bwMode="auto">
              <a:xfrm>
                <a:off x="2155" y="2320"/>
                <a:ext cx="11" cy="46"/>
              </a:xfrm>
              <a:custGeom>
                <a:avLst/>
                <a:gdLst>
                  <a:gd name="T0" fmla="*/ 11 w 11"/>
                  <a:gd name="T1" fmla="*/ 7 h 46"/>
                  <a:gd name="T2" fmla="*/ 8 w 11"/>
                  <a:gd name="T3" fmla="*/ 3 h 46"/>
                  <a:gd name="T4" fmla="*/ 4 w 11"/>
                  <a:gd name="T5" fmla="*/ 0 h 46"/>
                  <a:gd name="T6" fmla="*/ 4 w 11"/>
                  <a:gd name="T7" fmla="*/ 0 h 46"/>
                  <a:gd name="T8" fmla="*/ 0 w 11"/>
                  <a:gd name="T9" fmla="*/ 3 h 46"/>
                  <a:gd name="T10" fmla="*/ 0 w 11"/>
                  <a:gd name="T11" fmla="*/ 39 h 46"/>
                  <a:gd name="T12" fmla="*/ 0 w 11"/>
                  <a:gd name="T13" fmla="*/ 43 h 46"/>
                  <a:gd name="T14" fmla="*/ 4 w 11"/>
                  <a:gd name="T15" fmla="*/ 46 h 46"/>
                  <a:gd name="T16" fmla="*/ 8 w 11"/>
                  <a:gd name="T17" fmla="*/ 46 h 46"/>
                  <a:gd name="T18" fmla="*/ 11 w 11"/>
                  <a:gd name="T19" fmla="*/ 43 h 46"/>
                  <a:gd name="T20" fmla="*/ 11 w 11"/>
                  <a:gd name="T21" fmla="*/ 7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6"/>
                  <a:gd name="T35" fmla="*/ 11 w 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6">
                    <a:moveTo>
                      <a:pt x="11" y="7"/>
                    </a:moveTo>
                    <a:lnTo>
                      <a:pt x="8" y="3"/>
                    </a:lnTo>
                    <a:lnTo>
                      <a:pt x="4" y="0"/>
                    </a:lnTo>
                    <a:lnTo>
                      <a:pt x="0" y="3"/>
                    </a:lnTo>
                    <a:lnTo>
                      <a:pt x="0" y="39"/>
                    </a:lnTo>
                    <a:lnTo>
                      <a:pt x="0" y="43"/>
                    </a:lnTo>
                    <a:lnTo>
                      <a:pt x="4" y="46"/>
                    </a:lnTo>
                    <a:lnTo>
                      <a:pt x="8" y="46"/>
                    </a:lnTo>
                    <a:lnTo>
                      <a:pt x="11" y="43"/>
                    </a:lnTo>
                    <a:lnTo>
                      <a:pt x="11" y="7"/>
                    </a:lnTo>
                    <a:close/>
                  </a:path>
                </a:pathLst>
              </a:custGeom>
              <a:solidFill>
                <a:schemeClr val="tx1"/>
              </a:solidFill>
              <a:ln w="9525">
                <a:solidFill>
                  <a:schemeClr val="tx1"/>
                </a:solidFill>
                <a:round/>
              </a:ln>
            </p:spPr>
            <p:txBody>
              <a:bodyPr/>
              <a:lstStyle/>
              <a:p>
                <a:endParaRPr lang="zh-CN" altLang="en-US"/>
              </a:p>
            </p:txBody>
          </p:sp>
          <p:sp>
            <p:nvSpPr>
              <p:cNvPr id="241771" name="Freeform 198"/>
              <p:cNvSpPr/>
              <p:nvPr/>
            </p:nvSpPr>
            <p:spPr bwMode="auto">
              <a:xfrm>
                <a:off x="2155" y="2386"/>
                <a:ext cx="11" cy="49"/>
              </a:xfrm>
              <a:custGeom>
                <a:avLst/>
                <a:gdLst>
                  <a:gd name="T0" fmla="*/ 11 w 11"/>
                  <a:gd name="T1" fmla="*/ 6 h 49"/>
                  <a:gd name="T2" fmla="*/ 11 w 11"/>
                  <a:gd name="T3" fmla="*/ 3 h 49"/>
                  <a:gd name="T4" fmla="*/ 8 w 11"/>
                  <a:gd name="T5" fmla="*/ 0 h 49"/>
                  <a:gd name="T6" fmla="*/ 4 w 11"/>
                  <a:gd name="T7" fmla="*/ 0 h 49"/>
                  <a:gd name="T8" fmla="*/ 0 w 11"/>
                  <a:gd name="T9" fmla="*/ 3 h 49"/>
                  <a:gd name="T10" fmla="*/ 0 w 11"/>
                  <a:gd name="T11" fmla="*/ 42 h 49"/>
                  <a:gd name="T12" fmla="*/ 0 w 11"/>
                  <a:gd name="T13" fmla="*/ 46 h 49"/>
                  <a:gd name="T14" fmla="*/ 4 w 11"/>
                  <a:gd name="T15" fmla="*/ 49 h 49"/>
                  <a:gd name="T16" fmla="*/ 8 w 11"/>
                  <a:gd name="T17" fmla="*/ 49 h 49"/>
                  <a:gd name="T18" fmla="*/ 11 w 11"/>
                  <a:gd name="T19" fmla="*/ 46 h 49"/>
                  <a:gd name="T20" fmla="*/ 11 w 11"/>
                  <a:gd name="T21" fmla="*/ 6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9"/>
                  <a:gd name="T35" fmla="*/ 11 w 11"/>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9">
                    <a:moveTo>
                      <a:pt x="11" y="6"/>
                    </a:moveTo>
                    <a:lnTo>
                      <a:pt x="11" y="3"/>
                    </a:lnTo>
                    <a:lnTo>
                      <a:pt x="8" y="0"/>
                    </a:lnTo>
                    <a:lnTo>
                      <a:pt x="4" y="0"/>
                    </a:lnTo>
                    <a:lnTo>
                      <a:pt x="0" y="3"/>
                    </a:lnTo>
                    <a:lnTo>
                      <a:pt x="0" y="42"/>
                    </a:lnTo>
                    <a:lnTo>
                      <a:pt x="0" y="46"/>
                    </a:lnTo>
                    <a:lnTo>
                      <a:pt x="4" y="49"/>
                    </a:lnTo>
                    <a:lnTo>
                      <a:pt x="8" y="49"/>
                    </a:lnTo>
                    <a:lnTo>
                      <a:pt x="11" y="46"/>
                    </a:lnTo>
                    <a:lnTo>
                      <a:pt x="11" y="6"/>
                    </a:lnTo>
                    <a:close/>
                  </a:path>
                </a:pathLst>
              </a:custGeom>
              <a:solidFill>
                <a:schemeClr val="tx1"/>
              </a:solidFill>
              <a:ln w="9525">
                <a:solidFill>
                  <a:schemeClr val="tx1"/>
                </a:solidFill>
                <a:round/>
              </a:ln>
            </p:spPr>
            <p:txBody>
              <a:bodyPr/>
              <a:lstStyle/>
              <a:p>
                <a:endParaRPr lang="zh-CN" altLang="en-US"/>
              </a:p>
            </p:txBody>
          </p:sp>
          <p:sp>
            <p:nvSpPr>
              <p:cNvPr id="241772" name="Freeform 199"/>
              <p:cNvSpPr/>
              <p:nvPr/>
            </p:nvSpPr>
            <p:spPr bwMode="auto">
              <a:xfrm>
                <a:off x="2155" y="2455"/>
                <a:ext cx="11" cy="49"/>
              </a:xfrm>
              <a:custGeom>
                <a:avLst/>
                <a:gdLst>
                  <a:gd name="T0" fmla="*/ 11 w 11"/>
                  <a:gd name="T1" fmla="*/ 6 h 49"/>
                  <a:gd name="T2" fmla="*/ 11 w 11"/>
                  <a:gd name="T3" fmla="*/ 3 h 49"/>
                  <a:gd name="T4" fmla="*/ 8 w 11"/>
                  <a:gd name="T5" fmla="*/ 0 h 49"/>
                  <a:gd name="T6" fmla="*/ 4 w 11"/>
                  <a:gd name="T7" fmla="*/ 0 h 49"/>
                  <a:gd name="T8" fmla="*/ 0 w 11"/>
                  <a:gd name="T9" fmla="*/ 3 h 49"/>
                  <a:gd name="T10" fmla="*/ 0 w 11"/>
                  <a:gd name="T11" fmla="*/ 42 h 49"/>
                  <a:gd name="T12" fmla="*/ 0 w 11"/>
                  <a:gd name="T13" fmla="*/ 45 h 49"/>
                  <a:gd name="T14" fmla="*/ 4 w 11"/>
                  <a:gd name="T15" fmla="*/ 49 h 49"/>
                  <a:gd name="T16" fmla="*/ 8 w 11"/>
                  <a:gd name="T17" fmla="*/ 49 h 49"/>
                  <a:gd name="T18" fmla="*/ 11 w 11"/>
                  <a:gd name="T19" fmla="*/ 45 h 49"/>
                  <a:gd name="T20" fmla="*/ 11 w 11"/>
                  <a:gd name="T21" fmla="*/ 6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9"/>
                  <a:gd name="T35" fmla="*/ 11 w 11"/>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9">
                    <a:moveTo>
                      <a:pt x="11" y="6"/>
                    </a:moveTo>
                    <a:lnTo>
                      <a:pt x="11" y="3"/>
                    </a:lnTo>
                    <a:lnTo>
                      <a:pt x="8" y="0"/>
                    </a:lnTo>
                    <a:lnTo>
                      <a:pt x="4" y="0"/>
                    </a:lnTo>
                    <a:lnTo>
                      <a:pt x="0" y="3"/>
                    </a:lnTo>
                    <a:lnTo>
                      <a:pt x="0" y="42"/>
                    </a:lnTo>
                    <a:lnTo>
                      <a:pt x="0" y="45"/>
                    </a:lnTo>
                    <a:lnTo>
                      <a:pt x="4" y="49"/>
                    </a:lnTo>
                    <a:lnTo>
                      <a:pt x="8" y="49"/>
                    </a:lnTo>
                    <a:lnTo>
                      <a:pt x="11" y="45"/>
                    </a:lnTo>
                    <a:lnTo>
                      <a:pt x="11" y="6"/>
                    </a:lnTo>
                    <a:close/>
                  </a:path>
                </a:pathLst>
              </a:custGeom>
              <a:solidFill>
                <a:schemeClr val="tx1"/>
              </a:solidFill>
              <a:ln w="9525">
                <a:solidFill>
                  <a:schemeClr val="tx1"/>
                </a:solidFill>
                <a:round/>
              </a:ln>
            </p:spPr>
            <p:txBody>
              <a:bodyPr/>
              <a:lstStyle/>
              <a:p>
                <a:endParaRPr lang="zh-CN" altLang="en-US"/>
              </a:p>
            </p:txBody>
          </p:sp>
          <p:sp>
            <p:nvSpPr>
              <p:cNvPr id="241773" name="Freeform 200"/>
              <p:cNvSpPr/>
              <p:nvPr/>
            </p:nvSpPr>
            <p:spPr bwMode="auto">
              <a:xfrm>
                <a:off x="2155" y="2523"/>
                <a:ext cx="11" cy="50"/>
              </a:xfrm>
              <a:custGeom>
                <a:avLst/>
                <a:gdLst>
                  <a:gd name="T0" fmla="*/ 11 w 11"/>
                  <a:gd name="T1" fmla="*/ 7 h 50"/>
                  <a:gd name="T2" fmla="*/ 11 w 11"/>
                  <a:gd name="T3" fmla="*/ 4 h 50"/>
                  <a:gd name="T4" fmla="*/ 8 w 11"/>
                  <a:gd name="T5" fmla="*/ 0 h 50"/>
                  <a:gd name="T6" fmla="*/ 4 w 11"/>
                  <a:gd name="T7" fmla="*/ 0 h 50"/>
                  <a:gd name="T8" fmla="*/ 0 w 11"/>
                  <a:gd name="T9" fmla="*/ 4 h 50"/>
                  <a:gd name="T10" fmla="*/ 0 w 11"/>
                  <a:gd name="T11" fmla="*/ 43 h 50"/>
                  <a:gd name="T12" fmla="*/ 0 w 11"/>
                  <a:gd name="T13" fmla="*/ 46 h 50"/>
                  <a:gd name="T14" fmla="*/ 4 w 11"/>
                  <a:gd name="T15" fmla="*/ 50 h 50"/>
                  <a:gd name="T16" fmla="*/ 8 w 11"/>
                  <a:gd name="T17" fmla="*/ 50 h 50"/>
                  <a:gd name="T18" fmla="*/ 11 w 11"/>
                  <a:gd name="T19" fmla="*/ 46 h 50"/>
                  <a:gd name="T20" fmla="*/ 11 w 11"/>
                  <a:gd name="T21" fmla="*/ 7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50"/>
                  <a:gd name="T35" fmla="*/ 11 w 11"/>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50">
                    <a:moveTo>
                      <a:pt x="11" y="7"/>
                    </a:moveTo>
                    <a:lnTo>
                      <a:pt x="11" y="4"/>
                    </a:lnTo>
                    <a:lnTo>
                      <a:pt x="8" y="0"/>
                    </a:lnTo>
                    <a:lnTo>
                      <a:pt x="4" y="0"/>
                    </a:lnTo>
                    <a:lnTo>
                      <a:pt x="0" y="4"/>
                    </a:lnTo>
                    <a:lnTo>
                      <a:pt x="0" y="43"/>
                    </a:lnTo>
                    <a:lnTo>
                      <a:pt x="0" y="46"/>
                    </a:lnTo>
                    <a:lnTo>
                      <a:pt x="4" y="50"/>
                    </a:lnTo>
                    <a:lnTo>
                      <a:pt x="8" y="50"/>
                    </a:lnTo>
                    <a:lnTo>
                      <a:pt x="11" y="46"/>
                    </a:lnTo>
                    <a:lnTo>
                      <a:pt x="11" y="7"/>
                    </a:lnTo>
                    <a:close/>
                  </a:path>
                </a:pathLst>
              </a:custGeom>
              <a:solidFill>
                <a:schemeClr val="tx1"/>
              </a:solidFill>
              <a:ln w="9525">
                <a:solidFill>
                  <a:schemeClr val="tx1"/>
                </a:solidFill>
                <a:round/>
              </a:ln>
            </p:spPr>
            <p:txBody>
              <a:bodyPr/>
              <a:lstStyle/>
              <a:p>
                <a:endParaRPr lang="zh-CN" altLang="en-US"/>
              </a:p>
            </p:txBody>
          </p:sp>
          <p:sp>
            <p:nvSpPr>
              <p:cNvPr id="241774" name="Freeform 201"/>
              <p:cNvSpPr/>
              <p:nvPr/>
            </p:nvSpPr>
            <p:spPr bwMode="auto">
              <a:xfrm>
                <a:off x="2117" y="2540"/>
                <a:ext cx="80" cy="69"/>
              </a:xfrm>
              <a:custGeom>
                <a:avLst/>
                <a:gdLst>
                  <a:gd name="T0" fmla="*/ 0 w 80"/>
                  <a:gd name="T1" fmla="*/ 0 h 69"/>
                  <a:gd name="T2" fmla="*/ 42 w 80"/>
                  <a:gd name="T3" fmla="*/ 69 h 69"/>
                  <a:gd name="T4" fmla="*/ 80 w 80"/>
                  <a:gd name="T5" fmla="*/ 0 h 69"/>
                  <a:gd name="T6" fmla="*/ 42 w 80"/>
                  <a:gd name="T7" fmla="*/ 23 h 69"/>
                  <a:gd name="T8" fmla="*/ 0 w 80"/>
                  <a:gd name="T9" fmla="*/ 0 h 69"/>
                  <a:gd name="T10" fmla="*/ 0 60000 65536"/>
                  <a:gd name="T11" fmla="*/ 0 60000 65536"/>
                  <a:gd name="T12" fmla="*/ 0 60000 65536"/>
                  <a:gd name="T13" fmla="*/ 0 60000 65536"/>
                  <a:gd name="T14" fmla="*/ 0 60000 65536"/>
                  <a:gd name="T15" fmla="*/ 0 w 80"/>
                  <a:gd name="T16" fmla="*/ 0 h 69"/>
                  <a:gd name="T17" fmla="*/ 80 w 80"/>
                  <a:gd name="T18" fmla="*/ 69 h 69"/>
                </a:gdLst>
                <a:ahLst/>
                <a:cxnLst>
                  <a:cxn ang="T10">
                    <a:pos x="T0" y="T1"/>
                  </a:cxn>
                  <a:cxn ang="T11">
                    <a:pos x="T2" y="T3"/>
                  </a:cxn>
                  <a:cxn ang="T12">
                    <a:pos x="T4" y="T5"/>
                  </a:cxn>
                  <a:cxn ang="T13">
                    <a:pos x="T6" y="T7"/>
                  </a:cxn>
                  <a:cxn ang="T14">
                    <a:pos x="T8" y="T9"/>
                  </a:cxn>
                </a:cxnLst>
                <a:rect l="T15" t="T16" r="T17" b="T18"/>
                <a:pathLst>
                  <a:path w="80" h="69">
                    <a:moveTo>
                      <a:pt x="0" y="0"/>
                    </a:moveTo>
                    <a:lnTo>
                      <a:pt x="42" y="69"/>
                    </a:lnTo>
                    <a:lnTo>
                      <a:pt x="80" y="0"/>
                    </a:lnTo>
                    <a:lnTo>
                      <a:pt x="42" y="23"/>
                    </a:lnTo>
                    <a:lnTo>
                      <a:pt x="0" y="0"/>
                    </a:lnTo>
                    <a:close/>
                  </a:path>
                </a:pathLst>
              </a:custGeom>
              <a:solidFill>
                <a:schemeClr val="tx1"/>
              </a:solidFill>
              <a:ln w="9525">
                <a:solidFill>
                  <a:schemeClr val="tx1"/>
                </a:solidFill>
                <a:round/>
              </a:ln>
            </p:spPr>
            <p:txBody>
              <a:bodyPr/>
              <a:lstStyle/>
              <a:p>
                <a:endParaRPr lang="zh-CN" altLang="en-US"/>
              </a:p>
            </p:txBody>
          </p:sp>
        </p:grpSp>
        <p:sp>
          <p:nvSpPr>
            <p:cNvPr id="241763" name="Text Box 202"/>
            <p:cNvSpPr txBox="1">
              <a:spLocks noChangeArrowheads="1"/>
            </p:cNvSpPr>
            <p:nvPr/>
          </p:nvSpPr>
          <p:spPr bwMode="auto">
            <a:xfrm>
              <a:off x="1382" y="3674"/>
              <a:ext cx="8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Times New Roman" panose="02020603050405020304" pitchFamily="18" charset="0"/>
                </a:rPr>
                <a:t>写入“</a:t>
              </a:r>
              <a:r>
                <a:rPr kumimoji="1" lang="en-US" altLang="zh-CN" sz="2400" b="1">
                  <a:solidFill>
                    <a:srgbClr val="C00000"/>
                  </a:solidFill>
                  <a:latin typeface="Times New Roman" panose="02020603050405020304" pitchFamily="18" charset="0"/>
                </a:rPr>
                <a:t>0”</a:t>
              </a:r>
              <a:endParaRPr kumimoji="1" lang="en-US" altLang="zh-CN" sz="2400" b="1">
                <a:solidFill>
                  <a:srgbClr val="C00000"/>
                </a:solidFill>
                <a:latin typeface="Times New Roman" panose="02020603050405020304" pitchFamily="18" charset="0"/>
              </a:endParaRPr>
            </a:p>
          </p:txBody>
        </p:sp>
        <p:sp>
          <p:nvSpPr>
            <p:cNvPr id="241764" name="Text Box 203"/>
            <p:cNvSpPr txBox="1">
              <a:spLocks noChangeArrowheads="1"/>
            </p:cNvSpPr>
            <p:nvPr/>
          </p:nvSpPr>
          <p:spPr bwMode="auto">
            <a:xfrm>
              <a:off x="3482" y="3696"/>
              <a:ext cx="8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Times New Roman" panose="02020603050405020304" pitchFamily="18" charset="0"/>
                </a:rPr>
                <a:t>写入“</a:t>
              </a:r>
              <a:r>
                <a:rPr kumimoji="1" lang="en-US" altLang="zh-CN" sz="2400" b="1">
                  <a:solidFill>
                    <a:srgbClr val="C00000"/>
                  </a:solidFill>
                  <a:latin typeface="Times New Roman" panose="02020603050405020304" pitchFamily="18" charset="0"/>
                </a:rPr>
                <a:t>1”</a:t>
              </a:r>
              <a:endParaRPr kumimoji="1" lang="en-US" altLang="zh-CN" sz="2400" b="1">
                <a:solidFill>
                  <a:srgbClr val="C00000"/>
                </a:solidFill>
                <a:latin typeface="Times New Roman" panose="02020603050405020304" pitchFamily="18" charset="0"/>
              </a:endParaRPr>
            </a:p>
          </p:txBody>
        </p:sp>
        <p:grpSp>
          <p:nvGrpSpPr>
            <p:cNvPr id="241765" name="Group 204"/>
            <p:cNvGrpSpPr/>
            <p:nvPr/>
          </p:nvGrpSpPr>
          <p:grpSpPr bwMode="auto">
            <a:xfrm>
              <a:off x="3984" y="1823"/>
              <a:ext cx="81" cy="193"/>
              <a:chOff x="1495" y="1969"/>
              <a:chExt cx="81" cy="193"/>
            </a:xfrm>
          </p:grpSpPr>
          <p:sp>
            <p:nvSpPr>
              <p:cNvPr id="241768" name="Line 205"/>
              <p:cNvSpPr>
                <a:spLocks noChangeShapeType="1"/>
              </p:cNvSpPr>
              <p:nvPr/>
            </p:nvSpPr>
            <p:spPr bwMode="auto">
              <a:xfrm>
                <a:off x="1533" y="1969"/>
                <a:ext cx="4"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1769" name="Freeform 206"/>
              <p:cNvSpPr/>
              <p:nvPr/>
            </p:nvSpPr>
            <p:spPr bwMode="auto">
              <a:xfrm>
                <a:off x="1495" y="2093"/>
                <a:ext cx="81" cy="69"/>
              </a:xfrm>
              <a:custGeom>
                <a:avLst/>
                <a:gdLst>
                  <a:gd name="T0" fmla="*/ 0 w 81"/>
                  <a:gd name="T1" fmla="*/ 0 h 69"/>
                  <a:gd name="T2" fmla="*/ 42 w 81"/>
                  <a:gd name="T3" fmla="*/ 69 h 69"/>
                  <a:gd name="T4" fmla="*/ 81 w 81"/>
                  <a:gd name="T5" fmla="*/ 0 h 69"/>
                  <a:gd name="T6" fmla="*/ 42 w 81"/>
                  <a:gd name="T7" fmla="*/ 23 h 69"/>
                  <a:gd name="T8" fmla="*/ 0 w 81"/>
                  <a:gd name="T9" fmla="*/ 0 h 69"/>
                  <a:gd name="T10" fmla="*/ 0 60000 65536"/>
                  <a:gd name="T11" fmla="*/ 0 60000 65536"/>
                  <a:gd name="T12" fmla="*/ 0 60000 65536"/>
                  <a:gd name="T13" fmla="*/ 0 60000 65536"/>
                  <a:gd name="T14" fmla="*/ 0 60000 65536"/>
                  <a:gd name="T15" fmla="*/ 0 w 81"/>
                  <a:gd name="T16" fmla="*/ 0 h 69"/>
                  <a:gd name="T17" fmla="*/ 81 w 81"/>
                  <a:gd name="T18" fmla="*/ 69 h 69"/>
                </a:gdLst>
                <a:ahLst/>
                <a:cxnLst>
                  <a:cxn ang="T10">
                    <a:pos x="T0" y="T1"/>
                  </a:cxn>
                  <a:cxn ang="T11">
                    <a:pos x="T2" y="T3"/>
                  </a:cxn>
                  <a:cxn ang="T12">
                    <a:pos x="T4" y="T5"/>
                  </a:cxn>
                  <a:cxn ang="T13">
                    <a:pos x="T6" y="T7"/>
                  </a:cxn>
                  <a:cxn ang="T14">
                    <a:pos x="T8" y="T9"/>
                  </a:cxn>
                </a:cxnLst>
                <a:rect l="T15" t="T16" r="T17" b="T18"/>
                <a:pathLst>
                  <a:path w="81" h="69">
                    <a:moveTo>
                      <a:pt x="0" y="0"/>
                    </a:moveTo>
                    <a:lnTo>
                      <a:pt x="42" y="69"/>
                    </a:lnTo>
                    <a:lnTo>
                      <a:pt x="81" y="0"/>
                    </a:lnTo>
                    <a:lnTo>
                      <a:pt x="42" y="23"/>
                    </a:lnTo>
                    <a:lnTo>
                      <a:pt x="0" y="0"/>
                    </a:lnTo>
                    <a:close/>
                  </a:path>
                </a:pathLst>
              </a:custGeom>
              <a:solidFill>
                <a:schemeClr val="tx1"/>
              </a:solidFill>
              <a:ln w="9525" cmpd="sng">
                <a:solidFill>
                  <a:schemeClr val="tx1"/>
                </a:solidFill>
                <a:round/>
              </a:ln>
            </p:spPr>
            <p:txBody>
              <a:bodyPr/>
              <a:lstStyle/>
              <a:p>
                <a:endParaRPr lang="zh-CN" altLang="en-US"/>
              </a:p>
            </p:txBody>
          </p:sp>
        </p:grpSp>
        <p:sp>
          <p:nvSpPr>
            <p:cNvPr id="241766" name="Rectangle 207"/>
            <p:cNvSpPr>
              <a:spLocks noChangeArrowheads="1"/>
            </p:cNvSpPr>
            <p:nvPr/>
          </p:nvSpPr>
          <p:spPr bwMode="auto">
            <a:xfrm>
              <a:off x="4219" y="1872"/>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I</a:t>
              </a:r>
              <a:endParaRPr kumimoji="1" lang="en-US" altLang="zh-CN" sz="2000" b="1">
                <a:latin typeface="Times New Roman" panose="02020603050405020304" pitchFamily="18" charset="0"/>
              </a:endParaRPr>
            </a:p>
          </p:txBody>
        </p:sp>
        <p:sp>
          <p:nvSpPr>
            <p:cNvPr id="241767" name="Line 208"/>
            <p:cNvSpPr>
              <a:spLocks noChangeShapeType="1"/>
            </p:cNvSpPr>
            <p:nvPr/>
          </p:nvSpPr>
          <p:spPr bwMode="auto">
            <a:xfrm flipH="1">
              <a:off x="1344" y="2928"/>
              <a:ext cx="215" cy="3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41667" name="标题 208"/>
          <p:cNvSpPr>
            <a:spLocks noGrp="1"/>
          </p:cNvSpPr>
          <p:nvPr>
            <p:ph type="title"/>
          </p:nvPr>
        </p:nvSpPr>
        <p:spPr>
          <a:xfrm>
            <a:off x="1222375" y="606425"/>
            <a:ext cx="7070725" cy="769938"/>
          </a:xfrm>
        </p:spPr>
        <p:txBody>
          <a:bodyPr/>
          <a:lstStyle/>
          <a:p>
            <a:r>
              <a:rPr lang="zh-CN" altLang="en-US"/>
              <a:t>磁记录的写入</a:t>
            </a:r>
            <a:endParaRPr lang="zh-CN" altLang="en-US"/>
          </a:p>
        </p:txBody>
      </p:sp>
      <p:sp>
        <p:nvSpPr>
          <p:cNvPr id="241668" name="矩形 210"/>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0" name="Group 4"/>
          <p:cNvGrpSpPr/>
          <p:nvPr/>
        </p:nvGrpSpPr>
        <p:grpSpPr bwMode="auto">
          <a:xfrm>
            <a:off x="1639888" y="1406525"/>
            <a:ext cx="6705600" cy="5121275"/>
            <a:chOff x="1008" y="816"/>
            <a:chExt cx="4224" cy="3226"/>
          </a:xfrm>
        </p:grpSpPr>
        <p:grpSp>
          <p:nvGrpSpPr>
            <p:cNvPr id="242694" name="Group 5"/>
            <p:cNvGrpSpPr/>
            <p:nvPr/>
          </p:nvGrpSpPr>
          <p:grpSpPr bwMode="auto">
            <a:xfrm>
              <a:off x="1008" y="2150"/>
              <a:ext cx="1917" cy="96"/>
              <a:chOff x="1008" y="2438"/>
              <a:chExt cx="1917" cy="96"/>
            </a:xfrm>
          </p:grpSpPr>
          <p:sp>
            <p:nvSpPr>
              <p:cNvPr id="242895" name="Rectangle 6"/>
              <p:cNvSpPr>
                <a:spLocks noChangeArrowheads="1"/>
              </p:cNvSpPr>
              <p:nvPr/>
            </p:nvSpPr>
            <p:spPr bwMode="auto">
              <a:xfrm>
                <a:off x="1008" y="2438"/>
                <a:ext cx="1911" cy="92"/>
              </a:xfrm>
              <a:prstGeom prst="rect">
                <a:avLst/>
              </a:prstGeom>
              <a:blipFill dpi="0" rotWithShape="0">
                <a:blip r:embed="rId1"/>
                <a:srcRect/>
                <a:tile tx="0" ty="0" sx="100000" sy="100000" flip="none" algn="tl"/>
              </a:blip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896" name="Rectangle 7"/>
              <p:cNvSpPr>
                <a:spLocks noChangeArrowheads="1"/>
              </p:cNvSpPr>
              <p:nvPr/>
            </p:nvSpPr>
            <p:spPr bwMode="auto">
              <a:xfrm>
                <a:off x="1008" y="2438"/>
                <a:ext cx="1917" cy="9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242695" name="Rectangle 8"/>
            <p:cNvSpPr>
              <a:spLocks noChangeArrowheads="1"/>
            </p:cNvSpPr>
            <p:nvPr/>
          </p:nvSpPr>
          <p:spPr bwMode="auto">
            <a:xfrm>
              <a:off x="1621" y="1939"/>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N</a:t>
              </a:r>
              <a:endParaRPr kumimoji="1" lang="en-US" altLang="zh-CN" b="1">
                <a:latin typeface="Times New Roman" panose="02020603050405020304" pitchFamily="18" charset="0"/>
              </a:endParaRPr>
            </a:p>
          </p:txBody>
        </p:sp>
        <p:sp>
          <p:nvSpPr>
            <p:cNvPr id="242696" name="Line 9"/>
            <p:cNvSpPr>
              <a:spLocks noChangeShapeType="1"/>
            </p:cNvSpPr>
            <p:nvPr/>
          </p:nvSpPr>
          <p:spPr bwMode="auto">
            <a:xfrm>
              <a:off x="1369" y="1387"/>
              <a:ext cx="1"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697" name="Line 10"/>
            <p:cNvSpPr>
              <a:spLocks noChangeShapeType="1"/>
            </p:cNvSpPr>
            <p:nvPr/>
          </p:nvSpPr>
          <p:spPr bwMode="auto">
            <a:xfrm>
              <a:off x="1369" y="1382"/>
              <a:ext cx="967" cy="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698" name="Line 11"/>
            <p:cNvSpPr>
              <a:spLocks noChangeShapeType="1"/>
            </p:cNvSpPr>
            <p:nvPr/>
          </p:nvSpPr>
          <p:spPr bwMode="auto">
            <a:xfrm>
              <a:off x="1050" y="2069"/>
              <a:ext cx="1827" cy="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699" name="Line 12"/>
            <p:cNvSpPr>
              <a:spLocks noChangeShapeType="1"/>
            </p:cNvSpPr>
            <p:nvPr/>
          </p:nvSpPr>
          <p:spPr bwMode="auto">
            <a:xfrm>
              <a:off x="1369" y="1824"/>
              <a:ext cx="450" cy="1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0" name="Line 13"/>
            <p:cNvSpPr>
              <a:spLocks noChangeShapeType="1"/>
            </p:cNvSpPr>
            <p:nvPr/>
          </p:nvSpPr>
          <p:spPr bwMode="auto">
            <a:xfrm flipV="1">
              <a:off x="1819" y="1901"/>
              <a:ext cx="1" cy="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1" name="Line 14"/>
            <p:cNvSpPr>
              <a:spLocks noChangeShapeType="1"/>
            </p:cNvSpPr>
            <p:nvPr/>
          </p:nvSpPr>
          <p:spPr bwMode="auto">
            <a:xfrm flipH="1" flipV="1">
              <a:off x="1525" y="1714"/>
              <a:ext cx="294" cy="1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2" name="Line 15"/>
            <p:cNvSpPr>
              <a:spLocks noChangeShapeType="1"/>
            </p:cNvSpPr>
            <p:nvPr/>
          </p:nvSpPr>
          <p:spPr bwMode="auto">
            <a:xfrm flipV="1">
              <a:off x="1525" y="1493"/>
              <a:ext cx="1" cy="2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03" name="Group 16"/>
            <p:cNvGrpSpPr/>
            <p:nvPr/>
          </p:nvGrpSpPr>
          <p:grpSpPr bwMode="auto">
            <a:xfrm>
              <a:off x="1453" y="1752"/>
              <a:ext cx="372" cy="216"/>
              <a:chOff x="1453" y="2040"/>
              <a:chExt cx="372" cy="216"/>
            </a:xfrm>
          </p:grpSpPr>
          <p:sp>
            <p:nvSpPr>
              <p:cNvPr id="242889" name="Freeform 17"/>
              <p:cNvSpPr/>
              <p:nvPr/>
            </p:nvSpPr>
            <p:spPr bwMode="auto">
              <a:xfrm>
                <a:off x="1771" y="2222"/>
                <a:ext cx="54" cy="34"/>
              </a:xfrm>
              <a:custGeom>
                <a:avLst/>
                <a:gdLst>
                  <a:gd name="T0" fmla="*/ 48 w 54"/>
                  <a:gd name="T1" fmla="*/ 34 h 34"/>
                  <a:gd name="T2" fmla="*/ 48 w 54"/>
                  <a:gd name="T3" fmla="*/ 34 h 34"/>
                  <a:gd name="T4" fmla="*/ 54 w 54"/>
                  <a:gd name="T5" fmla="*/ 29 h 34"/>
                  <a:gd name="T6" fmla="*/ 54 w 54"/>
                  <a:gd name="T7" fmla="*/ 24 h 34"/>
                  <a:gd name="T8" fmla="*/ 12 w 54"/>
                  <a:gd name="T9" fmla="*/ 0 h 34"/>
                  <a:gd name="T10" fmla="*/ 6 w 54"/>
                  <a:gd name="T11" fmla="*/ 0 h 34"/>
                  <a:gd name="T12" fmla="*/ 0 w 54"/>
                  <a:gd name="T13" fmla="*/ 5 h 34"/>
                  <a:gd name="T14" fmla="*/ 6 w 54"/>
                  <a:gd name="T15" fmla="*/ 10 h 34"/>
                  <a:gd name="T16" fmla="*/ 48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8" y="34"/>
                    </a:moveTo>
                    <a:lnTo>
                      <a:pt x="48" y="34"/>
                    </a:lnTo>
                    <a:lnTo>
                      <a:pt x="54" y="29"/>
                    </a:lnTo>
                    <a:lnTo>
                      <a:pt x="54" y="24"/>
                    </a:lnTo>
                    <a:lnTo>
                      <a:pt x="12" y="0"/>
                    </a:lnTo>
                    <a:lnTo>
                      <a:pt x="6" y="0"/>
                    </a:lnTo>
                    <a:lnTo>
                      <a:pt x="0" y="5"/>
                    </a:lnTo>
                    <a:lnTo>
                      <a:pt x="6" y="10"/>
                    </a:lnTo>
                    <a:lnTo>
                      <a:pt x="48" y="34"/>
                    </a:lnTo>
                    <a:close/>
                  </a:path>
                </a:pathLst>
              </a:custGeom>
              <a:solidFill>
                <a:schemeClr val="tx1"/>
              </a:solidFill>
              <a:ln w="9525">
                <a:solidFill>
                  <a:schemeClr val="tx1"/>
                </a:solidFill>
                <a:round/>
              </a:ln>
            </p:spPr>
            <p:txBody>
              <a:bodyPr/>
              <a:lstStyle/>
              <a:p>
                <a:endParaRPr lang="zh-CN" altLang="en-US"/>
              </a:p>
            </p:txBody>
          </p:sp>
          <p:sp>
            <p:nvSpPr>
              <p:cNvPr id="242890" name="Freeform 18"/>
              <p:cNvSpPr/>
              <p:nvPr/>
            </p:nvSpPr>
            <p:spPr bwMode="auto">
              <a:xfrm>
                <a:off x="1705" y="2184"/>
                <a:ext cx="54" cy="34"/>
              </a:xfrm>
              <a:custGeom>
                <a:avLst/>
                <a:gdLst>
                  <a:gd name="T0" fmla="*/ 42 w 54"/>
                  <a:gd name="T1" fmla="*/ 34 h 34"/>
                  <a:gd name="T2" fmla="*/ 48 w 54"/>
                  <a:gd name="T3" fmla="*/ 34 h 34"/>
                  <a:gd name="T4" fmla="*/ 54 w 54"/>
                  <a:gd name="T5" fmla="*/ 29 h 34"/>
                  <a:gd name="T6" fmla="*/ 48 w 54"/>
                  <a:gd name="T7" fmla="*/ 24 h 34"/>
                  <a:gd name="T8" fmla="*/ 12 w 54"/>
                  <a:gd name="T9" fmla="*/ 0 h 34"/>
                  <a:gd name="T10" fmla="*/ 6 w 54"/>
                  <a:gd name="T11" fmla="*/ 0 h 34"/>
                  <a:gd name="T12" fmla="*/ 0 w 54"/>
                  <a:gd name="T13" fmla="*/ 5 h 34"/>
                  <a:gd name="T14" fmla="*/ 6 w 54"/>
                  <a:gd name="T15" fmla="*/ 10 h 34"/>
                  <a:gd name="T16" fmla="*/ 42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2" y="34"/>
                    </a:moveTo>
                    <a:lnTo>
                      <a:pt x="48" y="34"/>
                    </a:lnTo>
                    <a:lnTo>
                      <a:pt x="54" y="29"/>
                    </a:lnTo>
                    <a:lnTo>
                      <a:pt x="48" y="24"/>
                    </a:lnTo>
                    <a:lnTo>
                      <a:pt x="12" y="0"/>
                    </a:lnTo>
                    <a:lnTo>
                      <a:pt x="6" y="0"/>
                    </a:lnTo>
                    <a:lnTo>
                      <a:pt x="0" y="5"/>
                    </a:lnTo>
                    <a:lnTo>
                      <a:pt x="6" y="10"/>
                    </a:lnTo>
                    <a:lnTo>
                      <a:pt x="42" y="34"/>
                    </a:lnTo>
                    <a:close/>
                  </a:path>
                </a:pathLst>
              </a:custGeom>
              <a:solidFill>
                <a:schemeClr val="tx1"/>
              </a:solidFill>
              <a:ln w="9525">
                <a:solidFill>
                  <a:schemeClr val="tx1"/>
                </a:solidFill>
                <a:round/>
              </a:ln>
            </p:spPr>
            <p:txBody>
              <a:bodyPr/>
              <a:lstStyle/>
              <a:p>
                <a:endParaRPr lang="zh-CN" altLang="en-US"/>
              </a:p>
            </p:txBody>
          </p:sp>
          <p:sp>
            <p:nvSpPr>
              <p:cNvPr id="242891" name="Freeform 19"/>
              <p:cNvSpPr/>
              <p:nvPr/>
            </p:nvSpPr>
            <p:spPr bwMode="auto">
              <a:xfrm>
                <a:off x="1639" y="2146"/>
                <a:ext cx="48" cy="33"/>
              </a:xfrm>
              <a:custGeom>
                <a:avLst/>
                <a:gdLst>
                  <a:gd name="T0" fmla="*/ 42 w 48"/>
                  <a:gd name="T1" fmla="*/ 33 h 33"/>
                  <a:gd name="T2" fmla="*/ 48 w 48"/>
                  <a:gd name="T3" fmla="*/ 33 h 33"/>
                  <a:gd name="T4" fmla="*/ 48 w 48"/>
                  <a:gd name="T5" fmla="*/ 28 h 33"/>
                  <a:gd name="T6" fmla="*/ 48 w 48"/>
                  <a:gd name="T7" fmla="*/ 24 h 33"/>
                  <a:gd name="T8" fmla="*/ 6 w 48"/>
                  <a:gd name="T9" fmla="*/ 0 h 33"/>
                  <a:gd name="T10" fmla="*/ 0 w 48"/>
                  <a:gd name="T11" fmla="*/ 0 h 33"/>
                  <a:gd name="T12" fmla="*/ 0 w 48"/>
                  <a:gd name="T13" fmla="*/ 4 h 33"/>
                  <a:gd name="T14" fmla="*/ 0 w 48"/>
                  <a:gd name="T15" fmla="*/ 9 h 33"/>
                  <a:gd name="T16" fmla="*/ 42 w 48"/>
                  <a:gd name="T17" fmla="*/ 3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3"/>
                  <a:gd name="T29" fmla="*/ 48 w 48"/>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3">
                    <a:moveTo>
                      <a:pt x="42" y="33"/>
                    </a:moveTo>
                    <a:lnTo>
                      <a:pt x="48" y="33"/>
                    </a:lnTo>
                    <a:lnTo>
                      <a:pt x="48" y="28"/>
                    </a:lnTo>
                    <a:lnTo>
                      <a:pt x="48" y="24"/>
                    </a:lnTo>
                    <a:lnTo>
                      <a:pt x="6" y="0"/>
                    </a:lnTo>
                    <a:lnTo>
                      <a:pt x="0" y="0"/>
                    </a:lnTo>
                    <a:lnTo>
                      <a:pt x="0" y="4"/>
                    </a:lnTo>
                    <a:lnTo>
                      <a:pt x="0" y="9"/>
                    </a:lnTo>
                    <a:lnTo>
                      <a:pt x="42" y="33"/>
                    </a:lnTo>
                    <a:close/>
                  </a:path>
                </a:pathLst>
              </a:custGeom>
              <a:solidFill>
                <a:schemeClr val="tx1"/>
              </a:solidFill>
              <a:ln w="9525">
                <a:solidFill>
                  <a:schemeClr val="tx1"/>
                </a:solidFill>
                <a:round/>
              </a:ln>
            </p:spPr>
            <p:txBody>
              <a:bodyPr/>
              <a:lstStyle/>
              <a:p>
                <a:endParaRPr lang="zh-CN" altLang="en-US"/>
              </a:p>
            </p:txBody>
          </p:sp>
          <p:sp>
            <p:nvSpPr>
              <p:cNvPr id="242892" name="Freeform 20"/>
              <p:cNvSpPr/>
              <p:nvPr/>
            </p:nvSpPr>
            <p:spPr bwMode="auto">
              <a:xfrm>
                <a:off x="1567" y="2107"/>
                <a:ext cx="54" cy="34"/>
              </a:xfrm>
              <a:custGeom>
                <a:avLst/>
                <a:gdLst>
                  <a:gd name="T0" fmla="*/ 42 w 54"/>
                  <a:gd name="T1" fmla="*/ 34 h 34"/>
                  <a:gd name="T2" fmla="*/ 48 w 54"/>
                  <a:gd name="T3" fmla="*/ 34 h 34"/>
                  <a:gd name="T4" fmla="*/ 54 w 54"/>
                  <a:gd name="T5" fmla="*/ 29 h 34"/>
                  <a:gd name="T6" fmla="*/ 48 w 54"/>
                  <a:gd name="T7" fmla="*/ 24 h 34"/>
                  <a:gd name="T8" fmla="*/ 12 w 54"/>
                  <a:gd name="T9" fmla="*/ 0 h 34"/>
                  <a:gd name="T10" fmla="*/ 6 w 54"/>
                  <a:gd name="T11" fmla="*/ 0 h 34"/>
                  <a:gd name="T12" fmla="*/ 0 w 54"/>
                  <a:gd name="T13" fmla="*/ 5 h 34"/>
                  <a:gd name="T14" fmla="*/ 6 w 54"/>
                  <a:gd name="T15" fmla="*/ 10 h 34"/>
                  <a:gd name="T16" fmla="*/ 42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2" y="34"/>
                    </a:moveTo>
                    <a:lnTo>
                      <a:pt x="48" y="34"/>
                    </a:lnTo>
                    <a:lnTo>
                      <a:pt x="54" y="29"/>
                    </a:lnTo>
                    <a:lnTo>
                      <a:pt x="48" y="24"/>
                    </a:lnTo>
                    <a:lnTo>
                      <a:pt x="12" y="0"/>
                    </a:lnTo>
                    <a:lnTo>
                      <a:pt x="6" y="0"/>
                    </a:lnTo>
                    <a:lnTo>
                      <a:pt x="0" y="5"/>
                    </a:lnTo>
                    <a:lnTo>
                      <a:pt x="6" y="10"/>
                    </a:lnTo>
                    <a:lnTo>
                      <a:pt x="42" y="34"/>
                    </a:lnTo>
                    <a:close/>
                  </a:path>
                </a:pathLst>
              </a:custGeom>
              <a:solidFill>
                <a:schemeClr val="tx1"/>
              </a:solidFill>
              <a:ln w="9525">
                <a:solidFill>
                  <a:schemeClr val="tx1"/>
                </a:solidFill>
                <a:round/>
              </a:ln>
            </p:spPr>
            <p:txBody>
              <a:bodyPr/>
              <a:lstStyle/>
              <a:p>
                <a:endParaRPr lang="zh-CN" altLang="en-US"/>
              </a:p>
            </p:txBody>
          </p:sp>
          <p:sp>
            <p:nvSpPr>
              <p:cNvPr id="242893" name="Freeform 21"/>
              <p:cNvSpPr/>
              <p:nvPr/>
            </p:nvSpPr>
            <p:spPr bwMode="auto">
              <a:xfrm>
                <a:off x="1501" y="2069"/>
                <a:ext cx="48" cy="29"/>
              </a:xfrm>
              <a:custGeom>
                <a:avLst/>
                <a:gdLst>
                  <a:gd name="T0" fmla="*/ 42 w 48"/>
                  <a:gd name="T1" fmla="*/ 29 h 29"/>
                  <a:gd name="T2" fmla="*/ 48 w 48"/>
                  <a:gd name="T3" fmla="*/ 29 h 29"/>
                  <a:gd name="T4" fmla="*/ 48 w 48"/>
                  <a:gd name="T5" fmla="*/ 24 h 29"/>
                  <a:gd name="T6" fmla="*/ 48 w 48"/>
                  <a:gd name="T7" fmla="*/ 19 h 29"/>
                  <a:gd name="T8" fmla="*/ 6 w 48"/>
                  <a:gd name="T9" fmla="*/ 0 h 29"/>
                  <a:gd name="T10" fmla="*/ 0 w 48"/>
                  <a:gd name="T11" fmla="*/ 0 h 29"/>
                  <a:gd name="T12" fmla="*/ 0 w 48"/>
                  <a:gd name="T13" fmla="*/ 5 h 29"/>
                  <a:gd name="T14" fmla="*/ 0 w 48"/>
                  <a:gd name="T15" fmla="*/ 9 h 29"/>
                  <a:gd name="T16" fmla="*/ 42 w 48"/>
                  <a:gd name="T17" fmla="*/ 29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9"/>
                  <a:gd name="T29" fmla="*/ 48 w 4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9">
                    <a:moveTo>
                      <a:pt x="42" y="29"/>
                    </a:moveTo>
                    <a:lnTo>
                      <a:pt x="48" y="29"/>
                    </a:lnTo>
                    <a:lnTo>
                      <a:pt x="48" y="24"/>
                    </a:lnTo>
                    <a:lnTo>
                      <a:pt x="48" y="19"/>
                    </a:lnTo>
                    <a:lnTo>
                      <a:pt x="6" y="0"/>
                    </a:lnTo>
                    <a:lnTo>
                      <a:pt x="0" y="0"/>
                    </a:lnTo>
                    <a:lnTo>
                      <a:pt x="0" y="5"/>
                    </a:lnTo>
                    <a:lnTo>
                      <a:pt x="0" y="9"/>
                    </a:lnTo>
                    <a:lnTo>
                      <a:pt x="42" y="29"/>
                    </a:lnTo>
                    <a:close/>
                  </a:path>
                </a:pathLst>
              </a:custGeom>
              <a:solidFill>
                <a:schemeClr val="tx1"/>
              </a:solidFill>
              <a:ln w="9525">
                <a:solidFill>
                  <a:schemeClr val="tx1"/>
                </a:solidFill>
                <a:round/>
              </a:ln>
            </p:spPr>
            <p:txBody>
              <a:bodyPr/>
              <a:lstStyle/>
              <a:p>
                <a:endParaRPr lang="zh-CN" altLang="en-US"/>
              </a:p>
            </p:txBody>
          </p:sp>
          <p:sp>
            <p:nvSpPr>
              <p:cNvPr id="242894" name="Freeform 22"/>
              <p:cNvSpPr/>
              <p:nvPr/>
            </p:nvSpPr>
            <p:spPr bwMode="auto">
              <a:xfrm>
                <a:off x="1453" y="2040"/>
                <a:ext cx="30" cy="19"/>
              </a:xfrm>
              <a:custGeom>
                <a:avLst/>
                <a:gdLst>
                  <a:gd name="T0" fmla="*/ 24 w 30"/>
                  <a:gd name="T1" fmla="*/ 19 h 19"/>
                  <a:gd name="T2" fmla="*/ 30 w 30"/>
                  <a:gd name="T3" fmla="*/ 19 h 19"/>
                  <a:gd name="T4" fmla="*/ 30 w 30"/>
                  <a:gd name="T5" fmla="*/ 14 h 19"/>
                  <a:gd name="T6" fmla="*/ 30 w 30"/>
                  <a:gd name="T7" fmla="*/ 10 h 19"/>
                  <a:gd name="T8" fmla="*/ 12 w 30"/>
                  <a:gd name="T9" fmla="*/ 0 h 19"/>
                  <a:gd name="T10" fmla="*/ 6 w 30"/>
                  <a:gd name="T11" fmla="*/ 0 h 19"/>
                  <a:gd name="T12" fmla="*/ 0 w 30"/>
                  <a:gd name="T13" fmla="*/ 5 h 19"/>
                  <a:gd name="T14" fmla="*/ 6 w 30"/>
                  <a:gd name="T15" fmla="*/ 10 h 19"/>
                  <a:gd name="T16" fmla="*/ 24 w 30"/>
                  <a:gd name="T17" fmla="*/ 19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9"/>
                  <a:gd name="T29" fmla="*/ 30 w 30"/>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9">
                    <a:moveTo>
                      <a:pt x="24" y="19"/>
                    </a:moveTo>
                    <a:lnTo>
                      <a:pt x="30" y="19"/>
                    </a:lnTo>
                    <a:lnTo>
                      <a:pt x="30" y="14"/>
                    </a:lnTo>
                    <a:lnTo>
                      <a:pt x="30" y="10"/>
                    </a:lnTo>
                    <a:lnTo>
                      <a:pt x="12" y="0"/>
                    </a:lnTo>
                    <a:lnTo>
                      <a:pt x="6" y="0"/>
                    </a:lnTo>
                    <a:lnTo>
                      <a:pt x="0" y="5"/>
                    </a:lnTo>
                    <a:lnTo>
                      <a:pt x="6" y="10"/>
                    </a:lnTo>
                    <a:lnTo>
                      <a:pt x="24" y="19"/>
                    </a:lnTo>
                    <a:close/>
                  </a:path>
                </a:pathLst>
              </a:custGeom>
              <a:solidFill>
                <a:schemeClr val="tx1"/>
              </a:solidFill>
              <a:ln w="9525">
                <a:solidFill>
                  <a:schemeClr val="tx1"/>
                </a:solidFill>
                <a:round/>
              </a:ln>
            </p:spPr>
            <p:txBody>
              <a:bodyPr/>
              <a:lstStyle/>
              <a:p>
                <a:endParaRPr lang="zh-CN" altLang="en-US"/>
              </a:p>
            </p:txBody>
          </p:sp>
        </p:grpSp>
        <p:grpSp>
          <p:nvGrpSpPr>
            <p:cNvPr id="242704" name="Group 23"/>
            <p:cNvGrpSpPr/>
            <p:nvPr/>
          </p:nvGrpSpPr>
          <p:grpSpPr bwMode="auto">
            <a:xfrm>
              <a:off x="1453" y="1445"/>
              <a:ext cx="12" cy="317"/>
              <a:chOff x="1453" y="1733"/>
              <a:chExt cx="12" cy="317"/>
            </a:xfrm>
          </p:grpSpPr>
          <p:sp>
            <p:nvSpPr>
              <p:cNvPr id="242884" name="Freeform 24"/>
              <p:cNvSpPr/>
              <p:nvPr/>
            </p:nvSpPr>
            <p:spPr bwMode="auto">
              <a:xfrm>
                <a:off x="1453" y="2002"/>
                <a:ext cx="12" cy="48"/>
              </a:xfrm>
              <a:custGeom>
                <a:avLst/>
                <a:gdLst>
                  <a:gd name="T0" fmla="*/ 0 w 12"/>
                  <a:gd name="T1" fmla="*/ 43 h 48"/>
                  <a:gd name="T2" fmla="*/ 6 w 12"/>
                  <a:gd name="T3" fmla="*/ 48 h 48"/>
                  <a:gd name="T4" fmla="*/ 6 w 12"/>
                  <a:gd name="T5" fmla="*/ 48 h 48"/>
                  <a:gd name="T6" fmla="*/ 12 w 12"/>
                  <a:gd name="T7" fmla="*/ 43 h 48"/>
                  <a:gd name="T8" fmla="*/ 12 w 12"/>
                  <a:gd name="T9" fmla="*/ 4 h 48"/>
                  <a:gd name="T10" fmla="*/ 6 w 12"/>
                  <a:gd name="T11" fmla="*/ 0 h 48"/>
                  <a:gd name="T12" fmla="*/ 6 w 12"/>
                  <a:gd name="T13" fmla="*/ 0 h 48"/>
                  <a:gd name="T14" fmla="*/ 0 w 12"/>
                  <a:gd name="T15" fmla="*/ 4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4"/>
                    </a:lnTo>
                    <a:lnTo>
                      <a:pt x="6" y="0"/>
                    </a:lnTo>
                    <a:lnTo>
                      <a:pt x="0" y="4"/>
                    </a:lnTo>
                    <a:lnTo>
                      <a:pt x="0" y="43"/>
                    </a:lnTo>
                    <a:close/>
                  </a:path>
                </a:pathLst>
              </a:custGeom>
              <a:solidFill>
                <a:schemeClr val="tx1"/>
              </a:solidFill>
              <a:ln w="9525">
                <a:solidFill>
                  <a:schemeClr val="tx1"/>
                </a:solidFill>
                <a:round/>
              </a:ln>
            </p:spPr>
            <p:txBody>
              <a:bodyPr/>
              <a:lstStyle/>
              <a:p>
                <a:endParaRPr lang="zh-CN" altLang="en-US"/>
              </a:p>
            </p:txBody>
          </p:sp>
          <p:sp>
            <p:nvSpPr>
              <p:cNvPr id="242885" name="Freeform 25"/>
              <p:cNvSpPr/>
              <p:nvPr/>
            </p:nvSpPr>
            <p:spPr bwMode="auto">
              <a:xfrm>
                <a:off x="1453" y="1934"/>
                <a:ext cx="12" cy="48"/>
              </a:xfrm>
              <a:custGeom>
                <a:avLst/>
                <a:gdLst>
                  <a:gd name="T0" fmla="*/ 0 w 12"/>
                  <a:gd name="T1" fmla="*/ 44 h 48"/>
                  <a:gd name="T2" fmla="*/ 6 w 12"/>
                  <a:gd name="T3" fmla="*/ 48 h 48"/>
                  <a:gd name="T4" fmla="*/ 6 w 12"/>
                  <a:gd name="T5" fmla="*/ 48 h 48"/>
                  <a:gd name="T6" fmla="*/ 12 w 12"/>
                  <a:gd name="T7" fmla="*/ 44 h 48"/>
                  <a:gd name="T8" fmla="*/ 12 w 12"/>
                  <a:gd name="T9" fmla="*/ 5 h 48"/>
                  <a:gd name="T10" fmla="*/ 6 w 12"/>
                  <a:gd name="T11" fmla="*/ 0 h 48"/>
                  <a:gd name="T12" fmla="*/ 6 w 12"/>
                  <a:gd name="T13" fmla="*/ 0 h 48"/>
                  <a:gd name="T14" fmla="*/ 0 w 12"/>
                  <a:gd name="T15" fmla="*/ 5 h 48"/>
                  <a:gd name="T16" fmla="*/ 0 w 12"/>
                  <a:gd name="T17" fmla="*/ 4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4"/>
                    </a:moveTo>
                    <a:lnTo>
                      <a:pt x="6" y="48"/>
                    </a:lnTo>
                    <a:lnTo>
                      <a:pt x="12" y="44"/>
                    </a:lnTo>
                    <a:lnTo>
                      <a:pt x="12" y="5"/>
                    </a:lnTo>
                    <a:lnTo>
                      <a:pt x="6" y="0"/>
                    </a:lnTo>
                    <a:lnTo>
                      <a:pt x="0" y="5"/>
                    </a:lnTo>
                    <a:lnTo>
                      <a:pt x="0" y="44"/>
                    </a:lnTo>
                    <a:close/>
                  </a:path>
                </a:pathLst>
              </a:custGeom>
              <a:solidFill>
                <a:schemeClr val="tx1"/>
              </a:solidFill>
              <a:ln w="9525">
                <a:solidFill>
                  <a:schemeClr val="tx1"/>
                </a:solidFill>
                <a:round/>
              </a:ln>
            </p:spPr>
            <p:txBody>
              <a:bodyPr/>
              <a:lstStyle/>
              <a:p>
                <a:endParaRPr lang="zh-CN" altLang="en-US"/>
              </a:p>
            </p:txBody>
          </p:sp>
          <p:sp>
            <p:nvSpPr>
              <p:cNvPr id="242886" name="Freeform 26"/>
              <p:cNvSpPr/>
              <p:nvPr/>
            </p:nvSpPr>
            <p:spPr bwMode="auto">
              <a:xfrm>
                <a:off x="1453" y="1867"/>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87" name="Freeform 27"/>
              <p:cNvSpPr/>
              <p:nvPr/>
            </p:nvSpPr>
            <p:spPr bwMode="auto">
              <a:xfrm>
                <a:off x="1453" y="1800"/>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88" name="Freeform 28"/>
              <p:cNvSpPr/>
              <p:nvPr/>
            </p:nvSpPr>
            <p:spPr bwMode="auto">
              <a:xfrm>
                <a:off x="1453" y="1733"/>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grpSp>
        <p:grpSp>
          <p:nvGrpSpPr>
            <p:cNvPr id="242705" name="Group 29"/>
            <p:cNvGrpSpPr/>
            <p:nvPr/>
          </p:nvGrpSpPr>
          <p:grpSpPr bwMode="auto">
            <a:xfrm>
              <a:off x="1723" y="1958"/>
              <a:ext cx="78" cy="149"/>
              <a:chOff x="1723" y="2246"/>
              <a:chExt cx="78" cy="149"/>
            </a:xfrm>
          </p:grpSpPr>
          <p:sp>
            <p:nvSpPr>
              <p:cNvPr id="242881" name="Freeform 30"/>
              <p:cNvSpPr/>
              <p:nvPr/>
            </p:nvSpPr>
            <p:spPr bwMode="auto">
              <a:xfrm>
                <a:off x="1771" y="2246"/>
                <a:ext cx="30" cy="44"/>
              </a:xfrm>
              <a:custGeom>
                <a:avLst/>
                <a:gdLst>
                  <a:gd name="T0" fmla="*/ 30 w 30"/>
                  <a:gd name="T1" fmla="*/ 5 h 44"/>
                  <a:gd name="T2" fmla="*/ 24 w 30"/>
                  <a:gd name="T3" fmla="*/ 0 h 44"/>
                  <a:gd name="T4" fmla="*/ 24 w 30"/>
                  <a:gd name="T5" fmla="*/ 0 h 44"/>
                  <a:gd name="T6" fmla="*/ 18 w 30"/>
                  <a:gd name="T7" fmla="*/ 5 h 44"/>
                  <a:gd name="T8" fmla="*/ 0 w 30"/>
                  <a:gd name="T9" fmla="*/ 39 h 44"/>
                  <a:gd name="T10" fmla="*/ 6 w 30"/>
                  <a:gd name="T11" fmla="*/ 44 h 44"/>
                  <a:gd name="T12" fmla="*/ 12 w 30"/>
                  <a:gd name="T13" fmla="*/ 44 h 44"/>
                  <a:gd name="T14" fmla="*/ 12 w 30"/>
                  <a:gd name="T15" fmla="*/ 39 h 44"/>
                  <a:gd name="T16" fmla="*/ 30 w 30"/>
                  <a:gd name="T17" fmla="*/ 5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4"/>
                  <a:gd name="T29" fmla="*/ 30 w 3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4">
                    <a:moveTo>
                      <a:pt x="30" y="5"/>
                    </a:moveTo>
                    <a:lnTo>
                      <a:pt x="24" y="0"/>
                    </a:lnTo>
                    <a:lnTo>
                      <a:pt x="18" y="5"/>
                    </a:lnTo>
                    <a:lnTo>
                      <a:pt x="0" y="39"/>
                    </a:lnTo>
                    <a:lnTo>
                      <a:pt x="6" y="44"/>
                    </a:lnTo>
                    <a:lnTo>
                      <a:pt x="12" y="44"/>
                    </a:lnTo>
                    <a:lnTo>
                      <a:pt x="12" y="39"/>
                    </a:lnTo>
                    <a:lnTo>
                      <a:pt x="30" y="5"/>
                    </a:lnTo>
                    <a:close/>
                  </a:path>
                </a:pathLst>
              </a:custGeom>
              <a:solidFill>
                <a:schemeClr val="tx1"/>
              </a:solidFill>
              <a:ln w="9525">
                <a:solidFill>
                  <a:schemeClr val="tx1"/>
                </a:solidFill>
                <a:round/>
              </a:ln>
            </p:spPr>
            <p:txBody>
              <a:bodyPr/>
              <a:lstStyle/>
              <a:p>
                <a:endParaRPr lang="zh-CN" altLang="en-US"/>
              </a:p>
            </p:txBody>
          </p:sp>
          <p:sp>
            <p:nvSpPr>
              <p:cNvPr id="242882" name="Freeform 31"/>
              <p:cNvSpPr/>
              <p:nvPr/>
            </p:nvSpPr>
            <p:spPr bwMode="auto">
              <a:xfrm>
                <a:off x="1741" y="2309"/>
                <a:ext cx="30" cy="48"/>
              </a:xfrm>
              <a:custGeom>
                <a:avLst/>
                <a:gdLst>
                  <a:gd name="T0" fmla="*/ 30 w 30"/>
                  <a:gd name="T1" fmla="*/ 5 h 48"/>
                  <a:gd name="T2" fmla="*/ 30 w 30"/>
                  <a:gd name="T3" fmla="*/ 0 h 48"/>
                  <a:gd name="T4" fmla="*/ 24 w 30"/>
                  <a:gd name="T5" fmla="*/ 0 h 48"/>
                  <a:gd name="T6" fmla="*/ 18 w 30"/>
                  <a:gd name="T7" fmla="*/ 5 h 48"/>
                  <a:gd name="T8" fmla="*/ 0 w 30"/>
                  <a:gd name="T9" fmla="*/ 43 h 48"/>
                  <a:gd name="T10" fmla="*/ 6 w 30"/>
                  <a:gd name="T11" fmla="*/ 48 h 48"/>
                  <a:gd name="T12" fmla="*/ 12 w 30"/>
                  <a:gd name="T13" fmla="*/ 48 h 48"/>
                  <a:gd name="T14" fmla="*/ 12 w 30"/>
                  <a:gd name="T15" fmla="*/ 43 h 48"/>
                  <a:gd name="T16" fmla="*/ 30 w 30"/>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8"/>
                  <a:gd name="T29" fmla="*/ 30 w 3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8">
                    <a:moveTo>
                      <a:pt x="30" y="5"/>
                    </a:moveTo>
                    <a:lnTo>
                      <a:pt x="30" y="0"/>
                    </a:lnTo>
                    <a:lnTo>
                      <a:pt x="24" y="0"/>
                    </a:lnTo>
                    <a:lnTo>
                      <a:pt x="18" y="5"/>
                    </a:lnTo>
                    <a:lnTo>
                      <a:pt x="0" y="43"/>
                    </a:lnTo>
                    <a:lnTo>
                      <a:pt x="6" y="48"/>
                    </a:lnTo>
                    <a:lnTo>
                      <a:pt x="12" y="48"/>
                    </a:lnTo>
                    <a:lnTo>
                      <a:pt x="12" y="43"/>
                    </a:lnTo>
                    <a:lnTo>
                      <a:pt x="30" y="5"/>
                    </a:lnTo>
                    <a:close/>
                  </a:path>
                </a:pathLst>
              </a:custGeom>
              <a:solidFill>
                <a:schemeClr val="tx1"/>
              </a:solidFill>
              <a:ln w="9525">
                <a:solidFill>
                  <a:schemeClr val="tx1"/>
                </a:solidFill>
                <a:round/>
              </a:ln>
            </p:spPr>
            <p:txBody>
              <a:bodyPr/>
              <a:lstStyle/>
              <a:p>
                <a:endParaRPr lang="zh-CN" altLang="en-US"/>
              </a:p>
            </p:txBody>
          </p:sp>
          <p:sp>
            <p:nvSpPr>
              <p:cNvPr id="242883" name="Freeform 32"/>
              <p:cNvSpPr/>
              <p:nvPr/>
            </p:nvSpPr>
            <p:spPr bwMode="auto">
              <a:xfrm>
                <a:off x="1723" y="2371"/>
                <a:ext cx="18" cy="24"/>
              </a:xfrm>
              <a:custGeom>
                <a:avLst/>
                <a:gdLst>
                  <a:gd name="T0" fmla="*/ 18 w 18"/>
                  <a:gd name="T1" fmla="*/ 5 h 24"/>
                  <a:gd name="T2" fmla="*/ 18 w 18"/>
                  <a:gd name="T3" fmla="*/ 0 h 24"/>
                  <a:gd name="T4" fmla="*/ 12 w 18"/>
                  <a:gd name="T5" fmla="*/ 0 h 24"/>
                  <a:gd name="T6" fmla="*/ 6 w 18"/>
                  <a:gd name="T7" fmla="*/ 5 h 24"/>
                  <a:gd name="T8" fmla="*/ 0 w 18"/>
                  <a:gd name="T9" fmla="*/ 19 h 24"/>
                  <a:gd name="T10" fmla="*/ 6 w 18"/>
                  <a:gd name="T11" fmla="*/ 24 h 24"/>
                  <a:gd name="T12" fmla="*/ 6 w 18"/>
                  <a:gd name="T13" fmla="*/ 24 h 24"/>
                  <a:gd name="T14" fmla="*/ 12 w 18"/>
                  <a:gd name="T15" fmla="*/ 19 h 24"/>
                  <a:gd name="T16" fmla="*/ 18 w 18"/>
                  <a:gd name="T17" fmla="*/ 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5"/>
                    </a:moveTo>
                    <a:lnTo>
                      <a:pt x="18" y="0"/>
                    </a:lnTo>
                    <a:lnTo>
                      <a:pt x="12" y="0"/>
                    </a:lnTo>
                    <a:lnTo>
                      <a:pt x="6" y="5"/>
                    </a:lnTo>
                    <a:lnTo>
                      <a:pt x="0" y="19"/>
                    </a:lnTo>
                    <a:lnTo>
                      <a:pt x="6" y="24"/>
                    </a:lnTo>
                    <a:lnTo>
                      <a:pt x="12" y="19"/>
                    </a:lnTo>
                    <a:lnTo>
                      <a:pt x="18" y="5"/>
                    </a:lnTo>
                    <a:close/>
                  </a:path>
                </a:pathLst>
              </a:custGeom>
              <a:solidFill>
                <a:schemeClr val="tx1"/>
              </a:solidFill>
              <a:ln w="9525">
                <a:solidFill>
                  <a:schemeClr val="tx1"/>
                </a:solidFill>
                <a:round/>
              </a:ln>
            </p:spPr>
            <p:txBody>
              <a:bodyPr/>
              <a:lstStyle/>
              <a:p>
                <a:endParaRPr lang="zh-CN" altLang="en-US"/>
              </a:p>
            </p:txBody>
          </p:sp>
        </p:grpSp>
        <p:sp>
          <p:nvSpPr>
            <p:cNvPr id="242706" name="Line 33"/>
            <p:cNvSpPr>
              <a:spLocks noChangeShapeType="1"/>
            </p:cNvSpPr>
            <p:nvPr/>
          </p:nvSpPr>
          <p:spPr bwMode="auto">
            <a:xfrm>
              <a:off x="2336" y="1387"/>
              <a:ext cx="1"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7" name="Line 34"/>
            <p:cNvSpPr>
              <a:spLocks noChangeShapeType="1"/>
            </p:cNvSpPr>
            <p:nvPr/>
          </p:nvSpPr>
          <p:spPr bwMode="auto">
            <a:xfrm flipH="1">
              <a:off x="1885" y="1824"/>
              <a:ext cx="451" cy="1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8" name="Line 35"/>
            <p:cNvSpPr>
              <a:spLocks noChangeShapeType="1"/>
            </p:cNvSpPr>
            <p:nvPr/>
          </p:nvSpPr>
          <p:spPr bwMode="auto">
            <a:xfrm flipV="1">
              <a:off x="1885" y="1901"/>
              <a:ext cx="1" cy="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09" name="Line 36"/>
            <p:cNvSpPr>
              <a:spLocks noChangeShapeType="1"/>
            </p:cNvSpPr>
            <p:nvPr/>
          </p:nvSpPr>
          <p:spPr bwMode="auto">
            <a:xfrm flipV="1">
              <a:off x="1885" y="1714"/>
              <a:ext cx="295" cy="1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10" name="Line 37"/>
            <p:cNvSpPr>
              <a:spLocks noChangeShapeType="1"/>
            </p:cNvSpPr>
            <p:nvPr/>
          </p:nvSpPr>
          <p:spPr bwMode="auto">
            <a:xfrm flipV="1">
              <a:off x="2180" y="1493"/>
              <a:ext cx="1" cy="2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11" name="Group 38"/>
            <p:cNvGrpSpPr/>
            <p:nvPr/>
          </p:nvGrpSpPr>
          <p:grpSpPr bwMode="auto">
            <a:xfrm>
              <a:off x="1879" y="1752"/>
              <a:ext cx="373" cy="216"/>
              <a:chOff x="1879" y="2040"/>
              <a:chExt cx="373" cy="216"/>
            </a:xfrm>
          </p:grpSpPr>
          <p:sp>
            <p:nvSpPr>
              <p:cNvPr id="242875" name="Freeform 39"/>
              <p:cNvSpPr/>
              <p:nvPr/>
            </p:nvSpPr>
            <p:spPr bwMode="auto">
              <a:xfrm>
                <a:off x="1879" y="2222"/>
                <a:ext cx="54" cy="34"/>
              </a:xfrm>
              <a:custGeom>
                <a:avLst/>
                <a:gdLst>
                  <a:gd name="T0" fmla="*/ 6 w 54"/>
                  <a:gd name="T1" fmla="*/ 24 h 34"/>
                  <a:gd name="T2" fmla="*/ 0 w 54"/>
                  <a:gd name="T3" fmla="*/ 29 h 34"/>
                  <a:gd name="T4" fmla="*/ 6 w 54"/>
                  <a:gd name="T5" fmla="*/ 34 h 34"/>
                  <a:gd name="T6" fmla="*/ 12 w 54"/>
                  <a:gd name="T7" fmla="*/ 34 h 34"/>
                  <a:gd name="T8" fmla="*/ 48 w 54"/>
                  <a:gd name="T9" fmla="*/ 10 h 34"/>
                  <a:gd name="T10" fmla="*/ 54 w 54"/>
                  <a:gd name="T11" fmla="*/ 5 h 34"/>
                  <a:gd name="T12" fmla="*/ 48 w 54"/>
                  <a:gd name="T13" fmla="*/ 0 h 34"/>
                  <a:gd name="T14" fmla="*/ 42 w 54"/>
                  <a:gd name="T15" fmla="*/ 0 h 34"/>
                  <a:gd name="T16" fmla="*/ 6 w 54"/>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6" y="24"/>
                    </a:moveTo>
                    <a:lnTo>
                      <a:pt x="0" y="29"/>
                    </a:lnTo>
                    <a:lnTo>
                      <a:pt x="6" y="34"/>
                    </a:lnTo>
                    <a:lnTo>
                      <a:pt x="12" y="34"/>
                    </a:lnTo>
                    <a:lnTo>
                      <a:pt x="48" y="10"/>
                    </a:lnTo>
                    <a:lnTo>
                      <a:pt x="54" y="5"/>
                    </a:lnTo>
                    <a:lnTo>
                      <a:pt x="48" y="0"/>
                    </a:lnTo>
                    <a:lnTo>
                      <a:pt x="42" y="0"/>
                    </a:lnTo>
                    <a:lnTo>
                      <a:pt x="6" y="24"/>
                    </a:lnTo>
                    <a:close/>
                  </a:path>
                </a:pathLst>
              </a:custGeom>
              <a:solidFill>
                <a:schemeClr val="tx1"/>
              </a:solidFill>
              <a:ln w="9525">
                <a:solidFill>
                  <a:schemeClr val="tx1"/>
                </a:solidFill>
                <a:round/>
              </a:ln>
            </p:spPr>
            <p:txBody>
              <a:bodyPr/>
              <a:lstStyle/>
              <a:p>
                <a:endParaRPr lang="zh-CN" altLang="en-US"/>
              </a:p>
            </p:txBody>
          </p:sp>
          <p:sp>
            <p:nvSpPr>
              <p:cNvPr id="242876" name="Freeform 40"/>
              <p:cNvSpPr/>
              <p:nvPr/>
            </p:nvSpPr>
            <p:spPr bwMode="auto">
              <a:xfrm>
                <a:off x="1945" y="2184"/>
                <a:ext cx="55" cy="34"/>
              </a:xfrm>
              <a:custGeom>
                <a:avLst/>
                <a:gdLst>
                  <a:gd name="T0" fmla="*/ 6 w 55"/>
                  <a:gd name="T1" fmla="*/ 24 h 34"/>
                  <a:gd name="T2" fmla="*/ 0 w 55"/>
                  <a:gd name="T3" fmla="*/ 29 h 34"/>
                  <a:gd name="T4" fmla="*/ 6 w 55"/>
                  <a:gd name="T5" fmla="*/ 34 h 34"/>
                  <a:gd name="T6" fmla="*/ 12 w 55"/>
                  <a:gd name="T7" fmla="*/ 34 h 34"/>
                  <a:gd name="T8" fmla="*/ 49 w 55"/>
                  <a:gd name="T9" fmla="*/ 10 h 34"/>
                  <a:gd name="T10" fmla="*/ 55 w 55"/>
                  <a:gd name="T11" fmla="*/ 5 h 34"/>
                  <a:gd name="T12" fmla="*/ 49 w 55"/>
                  <a:gd name="T13" fmla="*/ 0 h 34"/>
                  <a:gd name="T14" fmla="*/ 43 w 55"/>
                  <a:gd name="T15" fmla="*/ 0 h 34"/>
                  <a:gd name="T16" fmla="*/ 6 w 55"/>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34"/>
                  <a:gd name="T29" fmla="*/ 55 w 5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34">
                    <a:moveTo>
                      <a:pt x="6" y="24"/>
                    </a:moveTo>
                    <a:lnTo>
                      <a:pt x="0" y="29"/>
                    </a:lnTo>
                    <a:lnTo>
                      <a:pt x="6" y="34"/>
                    </a:lnTo>
                    <a:lnTo>
                      <a:pt x="12" y="34"/>
                    </a:lnTo>
                    <a:lnTo>
                      <a:pt x="49" y="10"/>
                    </a:lnTo>
                    <a:lnTo>
                      <a:pt x="55" y="5"/>
                    </a:lnTo>
                    <a:lnTo>
                      <a:pt x="49" y="0"/>
                    </a:lnTo>
                    <a:lnTo>
                      <a:pt x="43" y="0"/>
                    </a:lnTo>
                    <a:lnTo>
                      <a:pt x="6" y="24"/>
                    </a:lnTo>
                    <a:close/>
                  </a:path>
                </a:pathLst>
              </a:custGeom>
              <a:solidFill>
                <a:schemeClr val="tx1"/>
              </a:solidFill>
              <a:ln w="9525">
                <a:solidFill>
                  <a:schemeClr val="tx1"/>
                </a:solidFill>
                <a:round/>
              </a:ln>
            </p:spPr>
            <p:txBody>
              <a:bodyPr/>
              <a:lstStyle/>
              <a:p>
                <a:endParaRPr lang="zh-CN" altLang="en-US"/>
              </a:p>
            </p:txBody>
          </p:sp>
          <p:sp>
            <p:nvSpPr>
              <p:cNvPr id="242877" name="Freeform 41"/>
              <p:cNvSpPr/>
              <p:nvPr/>
            </p:nvSpPr>
            <p:spPr bwMode="auto">
              <a:xfrm>
                <a:off x="2018" y="2146"/>
                <a:ext cx="48" cy="33"/>
              </a:xfrm>
              <a:custGeom>
                <a:avLst/>
                <a:gdLst>
                  <a:gd name="T0" fmla="*/ 0 w 48"/>
                  <a:gd name="T1" fmla="*/ 24 h 33"/>
                  <a:gd name="T2" fmla="*/ 0 w 48"/>
                  <a:gd name="T3" fmla="*/ 28 h 33"/>
                  <a:gd name="T4" fmla="*/ 0 w 48"/>
                  <a:gd name="T5" fmla="*/ 33 h 33"/>
                  <a:gd name="T6" fmla="*/ 6 w 48"/>
                  <a:gd name="T7" fmla="*/ 33 h 33"/>
                  <a:gd name="T8" fmla="*/ 48 w 48"/>
                  <a:gd name="T9" fmla="*/ 9 h 33"/>
                  <a:gd name="T10" fmla="*/ 48 w 48"/>
                  <a:gd name="T11" fmla="*/ 4 h 33"/>
                  <a:gd name="T12" fmla="*/ 48 w 48"/>
                  <a:gd name="T13" fmla="*/ 0 h 33"/>
                  <a:gd name="T14" fmla="*/ 42 w 48"/>
                  <a:gd name="T15" fmla="*/ 0 h 33"/>
                  <a:gd name="T16" fmla="*/ 0 w 48"/>
                  <a:gd name="T17" fmla="*/ 24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3"/>
                  <a:gd name="T29" fmla="*/ 48 w 48"/>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3">
                    <a:moveTo>
                      <a:pt x="0" y="24"/>
                    </a:moveTo>
                    <a:lnTo>
                      <a:pt x="0" y="28"/>
                    </a:lnTo>
                    <a:lnTo>
                      <a:pt x="0" y="33"/>
                    </a:lnTo>
                    <a:lnTo>
                      <a:pt x="6" y="33"/>
                    </a:lnTo>
                    <a:lnTo>
                      <a:pt x="48" y="9"/>
                    </a:lnTo>
                    <a:lnTo>
                      <a:pt x="48" y="4"/>
                    </a:lnTo>
                    <a:lnTo>
                      <a:pt x="48" y="0"/>
                    </a:lnTo>
                    <a:lnTo>
                      <a:pt x="42" y="0"/>
                    </a:lnTo>
                    <a:lnTo>
                      <a:pt x="0" y="24"/>
                    </a:lnTo>
                    <a:close/>
                  </a:path>
                </a:pathLst>
              </a:custGeom>
              <a:solidFill>
                <a:schemeClr val="tx1"/>
              </a:solidFill>
              <a:ln w="9525">
                <a:solidFill>
                  <a:schemeClr val="tx1"/>
                </a:solidFill>
                <a:round/>
              </a:ln>
            </p:spPr>
            <p:txBody>
              <a:bodyPr/>
              <a:lstStyle/>
              <a:p>
                <a:endParaRPr lang="zh-CN" altLang="en-US"/>
              </a:p>
            </p:txBody>
          </p:sp>
          <p:sp>
            <p:nvSpPr>
              <p:cNvPr id="242878" name="Freeform 42"/>
              <p:cNvSpPr/>
              <p:nvPr/>
            </p:nvSpPr>
            <p:spPr bwMode="auto">
              <a:xfrm>
                <a:off x="2084" y="2107"/>
                <a:ext cx="54" cy="34"/>
              </a:xfrm>
              <a:custGeom>
                <a:avLst/>
                <a:gdLst>
                  <a:gd name="T0" fmla="*/ 6 w 54"/>
                  <a:gd name="T1" fmla="*/ 24 h 34"/>
                  <a:gd name="T2" fmla="*/ 0 w 54"/>
                  <a:gd name="T3" fmla="*/ 29 h 34"/>
                  <a:gd name="T4" fmla="*/ 6 w 54"/>
                  <a:gd name="T5" fmla="*/ 34 h 34"/>
                  <a:gd name="T6" fmla="*/ 12 w 54"/>
                  <a:gd name="T7" fmla="*/ 34 h 34"/>
                  <a:gd name="T8" fmla="*/ 48 w 54"/>
                  <a:gd name="T9" fmla="*/ 10 h 34"/>
                  <a:gd name="T10" fmla="*/ 54 w 54"/>
                  <a:gd name="T11" fmla="*/ 5 h 34"/>
                  <a:gd name="T12" fmla="*/ 48 w 54"/>
                  <a:gd name="T13" fmla="*/ 0 h 34"/>
                  <a:gd name="T14" fmla="*/ 42 w 54"/>
                  <a:gd name="T15" fmla="*/ 0 h 34"/>
                  <a:gd name="T16" fmla="*/ 6 w 54"/>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6" y="24"/>
                    </a:moveTo>
                    <a:lnTo>
                      <a:pt x="0" y="29"/>
                    </a:lnTo>
                    <a:lnTo>
                      <a:pt x="6" y="34"/>
                    </a:lnTo>
                    <a:lnTo>
                      <a:pt x="12" y="34"/>
                    </a:lnTo>
                    <a:lnTo>
                      <a:pt x="48" y="10"/>
                    </a:lnTo>
                    <a:lnTo>
                      <a:pt x="54" y="5"/>
                    </a:lnTo>
                    <a:lnTo>
                      <a:pt x="48" y="0"/>
                    </a:lnTo>
                    <a:lnTo>
                      <a:pt x="42" y="0"/>
                    </a:lnTo>
                    <a:lnTo>
                      <a:pt x="6" y="24"/>
                    </a:lnTo>
                    <a:close/>
                  </a:path>
                </a:pathLst>
              </a:custGeom>
              <a:solidFill>
                <a:schemeClr val="tx1"/>
              </a:solidFill>
              <a:ln w="9525">
                <a:solidFill>
                  <a:schemeClr val="tx1"/>
                </a:solidFill>
                <a:round/>
              </a:ln>
            </p:spPr>
            <p:txBody>
              <a:bodyPr/>
              <a:lstStyle/>
              <a:p>
                <a:endParaRPr lang="zh-CN" altLang="en-US"/>
              </a:p>
            </p:txBody>
          </p:sp>
          <p:sp>
            <p:nvSpPr>
              <p:cNvPr id="242879" name="Freeform 43"/>
              <p:cNvSpPr/>
              <p:nvPr/>
            </p:nvSpPr>
            <p:spPr bwMode="auto">
              <a:xfrm>
                <a:off x="2156" y="2069"/>
                <a:ext cx="48" cy="29"/>
              </a:xfrm>
              <a:custGeom>
                <a:avLst/>
                <a:gdLst>
                  <a:gd name="T0" fmla="*/ 0 w 48"/>
                  <a:gd name="T1" fmla="*/ 19 h 29"/>
                  <a:gd name="T2" fmla="*/ 0 w 48"/>
                  <a:gd name="T3" fmla="*/ 24 h 29"/>
                  <a:gd name="T4" fmla="*/ 0 w 48"/>
                  <a:gd name="T5" fmla="*/ 29 h 29"/>
                  <a:gd name="T6" fmla="*/ 6 w 48"/>
                  <a:gd name="T7" fmla="*/ 29 h 29"/>
                  <a:gd name="T8" fmla="*/ 48 w 48"/>
                  <a:gd name="T9" fmla="*/ 9 h 29"/>
                  <a:gd name="T10" fmla="*/ 48 w 48"/>
                  <a:gd name="T11" fmla="*/ 5 h 29"/>
                  <a:gd name="T12" fmla="*/ 48 w 48"/>
                  <a:gd name="T13" fmla="*/ 0 h 29"/>
                  <a:gd name="T14" fmla="*/ 42 w 48"/>
                  <a:gd name="T15" fmla="*/ 0 h 29"/>
                  <a:gd name="T16" fmla="*/ 0 w 48"/>
                  <a:gd name="T17" fmla="*/ 19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9"/>
                  <a:gd name="T29" fmla="*/ 48 w 4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9">
                    <a:moveTo>
                      <a:pt x="0" y="19"/>
                    </a:moveTo>
                    <a:lnTo>
                      <a:pt x="0" y="24"/>
                    </a:lnTo>
                    <a:lnTo>
                      <a:pt x="0" y="29"/>
                    </a:lnTo>
                    <a:lnTo>
                      <a:pt x="6" y="29"/>
                    </a:lnTo>
                    <a:lnTo>
                      <a:pt x="48" y="9"/>
                    </a:lnTo>
                    <a:lnTo>
                      <a:pt x="48" y="5"/>
                    </a:lnTo>
                    <a:lnTo>
                      <a:pt x="48" y="0"/>
                    </a:lnTo>
                    <a:lnTo>
                      <a:pt x="42" y="0"/>
                    </a:lnTo>
                    <a:lnTo>
                      <a:pt x="0" y="19"/>
                    </a:lnTo>
                    <a:close/>
                  </a:path>
                </a:pathLst>
              </a:custGeom>
              <a:solidFill>
                <a:schemeClr val="tx1"/>
              </a:solidFill>
              <a:ln w="9525">
                <a:solidFill>
                  <a:schemeClr val="tx1"/>
                </a:solidFill>
                <a:round/>
              </a:ln>
            </p:spPr>
            <p:txBody>
              <a:bodyPr/>
              <a:lstStyle/>
              <a:p>
                <a:endParaRPr lang="zh-CN" altLang="en-US"/>
              </a:p>
            </p:txBody>
          </p:sp>
          <p:sp>
            <p:nvSpPr>
              <p:cNvPr id="242880" name="Freeform 44"/>
              <p:cNvSpPr/>
              <p:nvPr/>
            </p:nvSpPr>
            <p:spPr bwMode="auto">
              <a:xfrm>
                <a:off x="2222" y="2040"/>
                <a:ext cx="30" cy="19"/>
              </a:xfrm>
              <a:custGeom>
                <a:avLst/>
                <a:gdLst>
                  <a:gd name="T0" fmla="*/ 0 w 30"/>
                  <a:gd name="T1" fmla="*/ 10 h 19"/>
                  <a:gd name="T2" fmla="*/ 0 w 30"/>
                  <a:gd name="T3" fmla="*/ 14 h 19"/>
                  <a:gd name="T4" fmla="*/ 0 w 30"/>
                  <a:gd name="T5" fmla="*/ 19 h 19"/>
                  <a:gd name="T6" fmla="*/ 6 w 30"/>
                  <a:gd name="T7" fmla="*/ 19 h 19"/>
                  <a:gd name="T8" fmla="*/ 30 w 30"/>
                  <a:gd name="T9" fmla="*/ 10 h 19"/>
                  <a:gd name="T10" fmla="*/ 30 w 30"/>
                  <a:gd name="T11" fmla="*/ 5 h 19"/>
                  <a:gd name="T12" fmla="*/ 24 w 30"/>
                  <a:gd name="T13" fmla="*/ 0 h 19"/>
                  <a:gd name="T14" fmla="*/ 24 w 30"/>
                  <a:gd name="T15" fmla="*/ 0 h 19"/>
                  <a:gd name="T16" fmla="*/ 0 w 30"/>
                  <a:gd name="T17" fmla="*/ 1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9"/>
                  <a:gd name="T29" fmla="*/ 30 w 30"/>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9">
                    <a:moveTo>
                      <a:pt x="0" y="10"/>
                    </a:moveTo>
                    <a:lnTo>
                      <a:pt x="0" y="14"/>
                    </a:lnTo>
                    <a:lnTo>
                      <a:pt x="0" y="19"/>
                    </a:lnTo>
                    <a:lnTo>
                      <a:pt x="6" y="19"/>
                    </a:lnTo>
                    <a:lnTo>
                      <a:pt x="30" y="10"/>
                    </a:lnTo>
                    <a:lnTo>
                      <a:pt x="30" y="5"/>
                    </a:lnTo>
                    <a:lnTo>
                      <a:pt x="24" y="0"/>
                    </a:lnTo>
                    <a:lnTo>
                      <a:pt x="0" y="10"/>
                    </a:lnTo>
                    <a:close/>
                  </a:path>
                </a:pathLst>
              </a:custGeom>
              <a:solidFill>
                <a:schemeClr val="tx1"/>
              </a:solidFill>
              <a:ln w="9525">
                <a:solidFill>
                  <a:schemeClr val="tx1"/>
                </a:solidFill>
                <a:round/>
              </a:ln>
            </p:spPr>
            <p:txBody>
              <a:bodyPr/>
              <a:lstStyle/>
              <a:p>
                <a:endParaRPr lang="zh-CN" altLang="en-US"/>
              </a:p>
            </p:txBody>
          </p:sp>
        </p:grpSp>
        <p:grpSp>
          <p:nvGrpSpPr>
            <p:cNvPr id="242712" name="Group 45"/>
            <p:cNvGrpSpPr/>
            <p:nvPr/>
          </p:nvGrpSpPr>
          <p:grpSpPr bwMode="auto">
            <a:xfrm>
              <a:off x="2240" y="1445"/>
              <a:ext cx="12" cy="317"/>
              <a:chOff x="2240" y="1733"/>
              <a:chExt cx="12" cy="317"/>
            </a:xfrm>
          </p:grpSpPr>
          <p:sp>
            <p:nvSpPr>
              <p:cNvPr id="242870" name="Freeform 46"/>
              <p:cNvSpPr/>
              <p:nvPr/>
            </p:nvSpPr>
            <p:spPr bwMode="auto">
              <a:xfrm>
                <a:off x="2240" y="2002"/>
                <a:ext cx="12" cy="48"/>
              </a:xfrm>
              <a:custGeom>
                <a:avLst/>
                <a:gdLst>
                  <a:gd name="T0" fmla="*/ 0 w 12"/>
                  <a:gd name="T1" fmla="*/ 43 h 48"/>
                  <a:gd name="T2" fmla="*/ 6 w 12"/>
                  <a:gd name="T3" fmla="*/ 48 h 48"/>
                  <a:gd name="T4" fmla="*/ 6 w 12"/>
                  <a:gd name="T5" fmla="*/ 48 h 48"/>
                  <a:gd name="T6" fmla="*/ 12 w 12"/>
                  <a:gd name="T7" fmla="*/ 43 h 48"/>
                  <a:gd name="T8" fmla="*/ 12 w 12"/>
                  <a:gd name="T9" fmla="*/ 4 h 48"/>
                  <a:gd name="T10" fmla="*/ 6 w 12"/>
                  <a:gd name="T11" fmla="*/ 0 h 48"/>
                  <a:gd name="T12" fmla="*/ 6 w 12"/>
                  <a:gd name="T13" fmla="*/ 0 h 48"/>
                  <a:gd name="T14" fmla="*/ 0 w 12"/>
                  <a:gd name="T15" fmla="*/ 4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4"/>
                    </a:lnTo>
                    <a:lnTo>
                      <a:pt x="6" y="0"/>
                    </a:lnTo>
                    <a:lnTo>
                      <a:pt x="0" y="4"/>
                    </a:lnTo>
                    <a:lnTo>
                      <a:pt x="0" y="43"/>
                    </a:lnTo>
                    <a:close/>
                  </a:path>
                </a:pathLst>
              </a:custGeom>
              <a:solidFill>
                <a:schemeClr val="tx1"/>
              </a:solidFill>
              <a:ln w="9525">
                <a:solidFill>
                  <a:schemeClr val="tx1"/>
                </a:solidFill>
                <a:round/>
              </a:ln>
            </p:spPr>
            <p:txBody>
              <a:bodyPr/>
              <a:lstStyle/>
              <a:p>
                <a:endParaRPr lang="zh-CN" altLang="en-US"/>
              </a:p>
            </p:txBody>
          </p:sp>
          <p:sp>
            <p:nvSpPr>
              <p:cNvPr id="242871" name="Freeform 47"/>
              <p:cNvSpPr/>
              <p:nvPr/>
            </p:nvSpPr>
            <p:spPr bwMode="auto">
              <a:xfrm>
                <a:off x="2240" y="1934"/>
                <a:ext cx="12" cy="48"/>
              </a:xfrm>
              <a:custGeom>
                <a:avLst/>
                <a:gdLst>
                  <a:gd name="T0" fmla="*/ 0 w 12"/>
                  <a:gd name="T1" fmla="*/ 44 h 48"/>
                  <a:gd name="T2" fmla="*/ 6 w 12"/>
                  <a:gd name="T3" fmla="*/ 48 h 48"/>
                  <a:gd name="T4" fmla="*/ 6 w 12"/>
                  <a:gd name="T5" fmla="*/ 48 h 48"/>
                  <a:gd name="T6" fmla="*/ 12 w 12"/>
                  <a:gd name="T7" fmla="*/ 44 h 48"/>
                  <a:gd name="T8" fmla="*/ 12 w 12"/>
                  <a:gd name="T9" fmla="*/ 5 h 48"/>
                  <a:gd name="T10" fmla="*/ 6 w 12"/>
                  <a:gd name="T11" fmla="*/ 0 h 48"/>
                  <a:gd name="T12" fmla="*/ 6 w 12"/>
                  <a:gd name="T13" fmla="*/ 0 h 48"/>
                  <a:gd name="T14" fmla="*/ 0 w 12"/>
                  <a:gd name="T15" fmla="*/ 5 h 48"/>
                  <a:gd name="T16" fmla="*/ 0 w 12"/>
                  <a:gd name="T17" fmla="*/ 4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4"/>
                    </a:moveTo>
                    <a:lnTo>
                      <a:pt x="6" y="48"/>
                    </a:lnTo>
                    <a:lnTo>
                      <a:pt x="12" y="44"/>
                    </a:lnTo>
                    <a:lnTo>
                      <a:pt x="12" y="5"/>
                    </a:lnTo>
                    <a:lnTo>
                      <a:pt x="6" y="0"/>
                    </a:lnTo>
                    <a:lnTo>
                      <a:pt x="0" y="5"/>
                    </a:lnTo>
                    <a:lnTo>
                      <a:pt x="0" y="44"/>
                    </a:lnTo>
                    <a:close/>
                  </a:path>
                </a:pathLst>
              </a:custGeom>
              <a:solidFill>
                <a:schemeClr val="tx1"/>
              </a:solidFill>
              <a:ln w="9525">
                <a:solidFill>
                  <a:schemeClr val="tx1"/>
                </a:solidFill>
                <a:round/>
              </a:ln>
            </p:spPr>
            <p:txBody>
              <a:bodyPr/>
              <a:lstStyle/>
              <a:p>
                <a:endParaRPr lang="zh-CN" altLang="en-US"/>
              </a:p>
            </p:txBody>
          </p:sp>
          <p:sp>
            <p:nvSpPr>
              <p:cNvPr id="242872" name="Freeform 48"/>
              <p:cNvSpPr/>
              <p:nvPr/>
            </p:nvSpPr>
            <p:spPr bwMode="auto">
              <a:xfrm>
                <a:off x="2240" y="1867"/>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73" name="Freeform 49"/>
              <p:cNvSpPr/>
              <p:nvPr/>
            </p:nvSpPr>
            <p:spPr bwMode="auto">
              <a:xfrm>
                <a:off x="2240" y="1800"/>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74" name="Freeform 50"/>
              <p:cNvSpPr/>
              <p:nvPr/>
            </p:nvSpPr>
            <p:spPr bwMode="auto">
              <a:xfrm>
                <a:off x="2240" y="1733"/>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grpSp>
        <p:grpSp>
          <p:nvGrpSpPr>
            <p:cNvPr id="242713" name="Group 51"/>
            <p:cNvGrpSpPr/>
            <p:nvPr/>
          </p:nvGrpSpPr>
          <p:grpSpPr bwMode="auto">
            <a:xfrm>
              <a:off x="1903" y="1958"/>
              <a:ext cx="79" cy="149"/>
              <a:chOff x="1903" y="2246"/>
              <a:chExt cx="79" cy="149"/>
            </a:xfrm>
          </p:grpSpPr>
          <p:sp>
            <p:nvSpPr>
              <p:cNvPr id="242867" name="Freeform 52"/>
              <p:cNvSpPr/>
              <p:nvPr/>
            </p:nvSpPr>
            <p:spPr bwMode="auto">
              <a:xfrm>
                <a:off x="1903" y="2246"/>
                <a:ext cx="30" cy="44"/>
              </a:xfrm>
              <a:custGeom>
                <a:avLst/>
                <a:gdLst>
                  <a:gd name="T0" fmla="*/ 12 w 30"/>
                  <a:gd name="T1" fmla="*/ 5 h 44"/>
                  <a:gd name="T2" fmla="*/ 6 w 30"/>
                  <a:gd name="T3" fmla="*/ 0 h 44"/>
                  <a:gd name="T4" fmla="*/ 6 w 30"/>
                  <a:gd name="T5" fmla="*/ 0 h 44"/>
                  <a:gd name="T6" fmla="*/ 0 w 30"/>
                  <a:gd name="T7" fmla="*/ 5 h 44"/>
                  <a:gd name="T8" fmla="*/ 18 w 30"/>
                  <a:gd name="T9" fmla="*/ 39 h 44"/>
                  <a:gd name="T10" fmla="*/ 18 w 30"/>
                  <a:gd name="T11" fmla="*/ 44 h 44"/>
                  <a:gd name="T12" fmla="*/ 24 w 30"/>
                  <a:gd name="T13" fmla="*/ 44 h 44"/>
                  <a:gd name="T14" fmla="*/ 30 w 30"/>
                  <a:gd name="T15" fmla="*/ 39 h 44"/>
                  <a:gd name="T16" fmla="*/ 12 w 30"/>
                  <a:gd name="T17" fmla="*/ 5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4"/>
                  <a:gd name="T29" fmla="*/ 30 w 3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4">
                    <a:moveTo>
                      <a:pt x="12" y="5"/>
                    </a:moveTo>
                    <a:lnTo>
                      <a:pt x="6" y="0"/>
                    </a:lnTo>
                    <a:lnTo>
                      <a:pt x="0" y="5"/>
                    </a:lnTo>
                    <a:lnTo>
                      <a:pt x="18" y="39"/>
                    </a:lnTo>
                    <a:lnTo>
                      <a:pt x="18" y="44"/>
                    </a:lnTo>
                    <a:lnTo>
                      <a:pt x="24" y="44"/>
                    </a:lnTo>
                    <a:lnTo>
                      <a:pt x="30" y="39"/>
                    </a:lnTo>
                    <a:lnTo>
                      <a:pt x="12" y="5"/>
                    </a:lnTo>
                    <a:close/>
                  </a:path>
                </a:pathLst>
              </a:custGeom>
              <a:solidFill>
                <a:schemeClr val="tx1"/>
              </a:solidFill>
              <a:ln w="9525">
                <a:solidFill>
                  <a:schemeClr val="tx1"/>
                </a:solidFill>
                <a:round/>
              </a:ln>
            </p:spPr>
            <p:txBody>
              <a:bodyPr/>
              <a:lstStyle/>
              <a:p>
                <a:endParaRPr lang="zh-CN" altLang="en-US"/>
              </a:p>
            </p:txBody>
          </p:sp>
          <p:sp>
            <p:nvSpPr>
              <p:cNvPr id="242868" name="Freeform 53"/>
              <p:cNvSpPr/>
              <p:nvPr/>
            </p:nvSpPr>
            <p:spPr bwMode="auto">
              <a:xfrm>
                <a:off x="1933" y="2309"/>
                <a:ext cx="30" cy="48"/>
              </a:xfrm>
              <a:custGeom>
                <a:avLst/>
                <a:gdLst>
                  <a:gd name="T0" fmla="*/ 12 w 30"/>
                  <a:gd name="T1" fmla="*/ 5 h 48"/>
                  <a:gd name="T2" fmla="*/ 6 w 30"/>
                  <a:gd name="T3" fmla="*/ 0 h 48"/>
                  <a:gd name="T4" fmla="*/ 0 w 30"/>
                  <a:gd name="T5" fmla="*/ 0 h 48"/>
                  <a:gd name="T6" fmla="*/ 0 w 30"/>
                  <a:gd name="T7" fmla="*/ 5 h 48"/>
                  <a:gd name="T8" fmla="*/ 18 w 30"/>
                  <a:gd name="T9" fmla="*/ 43 h 48"/>
                  <a:gd name="T10" fmla="*/ 18 w 30"/>
                  <a:gd name="T11" fmla="*/ 48 h 48"/>
                  <a:gd name="T12" fmla="*/ 24 w 30"/>
                  <a:gd name="T13" fmla="*/ 48 h 48"/>
                  <a:gd name="T14" fmla="*/ 30 w 30"/>
                  <a:gd name="T15" fmla="*/ 43 h 48"/>
                  <a:gd name="T16" fmla="*/ 12 w 30"/>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8"/>
                  <a:gd name="T29" fmla="*/ 30 w 3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8">
                    <a:moveTo>
                      <a:pt x="12" y="5"/>
                    </a:moveTo>
                    <a:lnTo>
                      <a:pt x="6" y="0"/>
                    </a:lnTo>
                    <a:lnTo>
                      <a:pt x="0" y="0"/>
                    </a:lnTo>
                    <a:lnTo>
                      <a:pt x="0" y="5"/>
                    </a:lnTo>
                    <a:lnTo>
                      <a:pt x="18" y="43"/>
                    </a:lnTo>
                    <a:lnTo>
                      <a:pt x="18" y="48"/>
                    </a:lnTo>
                    <a:lnTo>
                      <a:pt x="24" y="48"/>
                    </a:lnTo>
                    <a:lnTo>
                      <a:pt x="30" y="43"/>
                    </a:lnTo>
                    <a:lnTo>
                      <a:pt x="12" y="5"/>
                    </a:lnTo>
                    <a:close/>
                  </a:path>
                </a:pathLst>
              </a:custGeom>
              <a:solidFill>
                <a:schemeClr val="tx1"/>
              </a:solidFill>
              <a:ln w="9525">
                <a:solidFill>
                  <a:schemeClr val="tx1"/>
                </a:solidFill>
                <a:round/>
              </a:ln>
            </p:spPr>
            <p:txBody>
              <a:bodyPr/>
              <a:lstStyle/>
              <a:p>
                <a:endParaRPr lang="zh-CN" altLang="en-US"/>
              </a:p>
            </p:txBody>
          </p:sp>
          <p:sp>
            <p:nvSpPr>
              <p:cNvPr id="242869" name="Freeform 54"/>
              <p:cNvSpPr/>
              <p:nvPr/>
            </p:nvSpPr>
            <p:spPr bwMode="auto">
              <a:xfrm>
                <a:off x="1963" y="2371"/>
                <a:ext cx="19" cy="24"/>
              </a:xfrm>
              <a:custGeom>
                <a:avLst/>
                <a:gdLst>
                  <a:gd name="T0" fmla="*/ 13 w 19"/>
                  <a:gd name="T1" fmla="*/ 5 h 24"/>
                  <a:gd name="T2" fmla="*/ 7 w 19"/>
                  <a:gd name="T3" fmla="*/ 0 h 24"/>
                  <a:gd name="T4" fmla="*/ 0 w 19"/>
                  <a:gd name="T5" fmla="*/ 0 h 24"/>
                  <a:gd name="T6" fmla="*/ 0 w 19"/>
                  <a:gd name="T7" fmla="*/ 5 h 24"/>
                  <a:gd name="T8" fmla="*/ 7 w 19"/>
                  <a:gd name="T9" fmla="*/ 19 h 24"/>
                  <a:gd name="T10" fmla="*/ 13 w 19"/>
                  <a:gd name="T11" fmla="*/ 24 h 24"/>
                  <a:gd name="T12" fmla="*/ 13 w 19"/>
                  <a:gd name="T13" fmla="*/ 24 h 24"/>
                  <a:gd name="T14" fmla="*/ 19 w 19"/>
                  <a:gd name="T15" fmla="*/ 19 h 24"/>
                  <a:gd name="T16" fmla="*/ 13 w 19"/>
                  <a:gd name="T17" fmla="*/ 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24"/>
                  <a:gd name="T29" fmla="*/ 19 w 19"/>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24">
                    <a:moveTo>
                      <a:pt x="13" y="5"/>
                    </a:moveTo>
                    <a:lnTo>
                      <a:pt x="7" y="0"/>
                    </a:lnTo>
                    <a:lnTo>
                      <a:pt x="0" y="0"/>
                    </a:lnTo>
                    <a:lnTo>
                      <a:pt x="0" y="5"/>
                    </a:lnTo>
                    <a:lnTo>
                      <a:pt x="7" y="19"/>
                    </a:lnTo>
                    <a:lnTo>
                      <a:pt x="13" y="24"/>
                    </a:lnTo>
                    <a:lnTo>
                      <a:pt x="19" y="19"/>
                    </a:lnTo>
                    <a:lnTo>
                      <a:pt x="13" y="5"/>
                    </a:lnTo>
                    <a:close/>
                  </a:path>
                </a:pathLst>
              </a:custGeom>
              <a:solidFill>
                <a:schemeClr val="tx1"/>
              </a:solidFill>
              <a:ln w="9525">
                <a:solidFill>
                  <a:schemeClr val="tx1"/>
                </a:solidFill>
                <a:round/>
              </a:ln>
            </p:spPr>
            <p:txBody>
              <a:bodyPr/>
              <a:lstStyle/>
              <a:p>
                <a:endParaRPr lang="zh-CN" altLang="en-US"/>
              </a:p>
            </p:txBody>
          </p:sp>
        </p:grpSp>
        <p:grpSp>
          <p:nvGrpSpPr>
            <p:cNvPr id="242714" name="Group 55"/>
            <p:cNvGrpSpPr/>
            <p:nvPr/>
          </p:nvGrpSpPr>
          <p:grpSpPr bwMode="auto">
            <a:xfrm>
              <a:off x="1453" y="1426"/>
              <a:ext cx="799" cy="9"/>
              <a:chOff x="1453" y="1714"/>
              <a:chExt cx="799" cy="9"/>
            </a:xfrm>
          </p:grpSpPr>
          <p:sp>
            <p:nvSpPr>
              <p:cNvPr id="242857" name="Freeform 56"/>
              <p:cNvSpPr/>
              <p:nvPr/>
            </p:nvSpPr>
            <p:spPr bwMode="auto">
              <a:xfrm>
                <a:off x="1453" y="1714"/>
                <a:ext cx="60" cy="9"/>
              </a:xfrm>
              <a:custGeom>
                <a:avLst/>
                <a:gdLst>
                  <a:gd name="T0" fmla="*/ 12 w 60"/>
                  <a:gd name="T1" fmla="*/ 0 h 9"/>
                  <a:gd name="T2" fmla="*/ 6 w 60"/>
                  <a:gd name="T3" fmla="*/ 0 h 9"/>
                  <a:gd name="T4" fmla="*/ 0 w 60"/>
                  <a:gd name="T5" fmla="*/ 4 h 9"/>
                  <a:gd name="T6" fmla="*/ 6 w 60"/>
                  <a:gd name="T7" fmla="*/ 9 h 9"/>
                  <a:gd name="T8" fmla="*/ 48 w 60"/>
                  <a:gd name="T9" fmla="*/ 9 h 9"/>
                  <a:gd name="T10" fmla="*/ 54 w 60"/>
                  <a:gd name="T11" fmla="*/ 9 h 9"/>
                  <a:gd name="T12" fmla="*/ 60 w 60"/>
                  <a:gd name="T13" fmla="*/ 4 h 9"/>
                  <a:gd name="T14" fmla="*/ 54 w 60"/>
                  <a:gd name="T15" fmla="*/ 0 h 9"/>
                  <a:gd name="T16" fmla="*/ 12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12" y="0"/>
                    </a:moveTo>
                    <a:lnTo>
                      <a:pt x="6" y="0"/>
                    </a:lnTo>
                    <a:lnTo>
                      <a:pt x="0" y="4"/>
                    </a:lnTo>
                    <a:lnTo>
                      <a:pt x="6" y="9"/>
                    </a:lnTo>
                    <a:lnTo>
                      <a:pt x="48" y="9"/>
                    </a:lnTo>
                    <a:lnTo>
                      <a:pt x="54" y="9"/>
                    </a:lnTo>
                    <a:lnTo>
                      <a:pt x="60" y="4"/>
                    </a:lnTo>
                    <a:lnTo>
                      <a:pt x="54" y="0"/>
                    </a:lnTo>
                    <a:lnTo>
                      <a:pt x="12" y="0"/>
                    </a:lnTo>
                    <a:close/>
                  </a:path>
                </a:pathLst>
              </a:custGeom>
              <a:solidFill>
                <a:schemeClr val="tx1"/>
              </a:solidFill>
              <a:ln w="9525">
                <a:solidFill>
                  <a:schemeClr val="tx1"/>
                </a:solidFill>
                <a:round/>
              </a:ln>
            </p:spPr>
            <p:txBody>
              <a:bodyPr/>
              <a:lstStyle/>
              <a:p>
                <a:endParaRPr lang="zh-CN" altLang="en-US"/>
              </a:p>
            </p:txBody>
          </p:sp>
          <p:sp>
            <p:nvSpPr>
              <p:cNvPr id="242858" name="Freeform 57"/>
              <p:cNvSpPr/>
              <p:nvPr/>
            </p:nvSpPr>
            <p:spPr bwMode="auto">
              <a:xfrm>
                <a:off x="1537"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59" name="Freeform 58"/>
              <p:cNvSpPr/>
              <p:nvPr/>
            </p:nvSpPr>
            <p:spPr bwMode="auto">
              <a:xfrm>
                <a:off x="1621"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0" name="Freeform 59"/>
              <p:cNvSpPr/>
              <p:nvPr/>
            </p:nvSpPr>
            <p:spPr bwMode="auto">
              <a:xfrm>
                <a:off x="1705"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1" name="Freeform 60"/>
              <p:cNvSpPr/>
              <p:nvPr/>
            </p:nvSpPr>
            <p:spPr bwMode="auto">
              <a:xfrm>
                <a:off x="1789"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2" name="Freeform 61"/>
              <p:cNvSpPr/>
              <p:nvPr/>
            </p:nvSpPr>
            <p:spPr bwMode="auto">
              <a:xfrm>
                <a:off x="1873"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3" name="Freeform 62"/>
              <p:cNvSpPr/>
              <p:nvPr/>
            </p:nvSpPr>
            <p:spPr bwMode="auto">
              <a:xfrm>
                <a:off x="1957" y="1714"/>
                <a:ext cx="61" cy="9"/>
              </a:xfrm>
              <a:custGeom>
                <a:avLst/>
                <a:gdLst>
                  <a:gd name="T0" fmla="*/ 6 w 61"/>
                  <a:gd name="T1" fmla="*/ 0 h 9"/>
                  <a:gd name="T2" fmla="*/ 0 w 61"/>
                  <a:gd name="T3" fmla="*/ 0 h 9"/>
                  <a:gd name="T4" fmla="*/ 0 w 61"/>
                  <a:gd name="T5" fmla="*/ 4 h 9"/>
                  <a:gd name="T6" fmla="*/ 0 w 61"/>
                  <a:gd name="T7" fmla="*/ 9 h 9"/>
                  <a:gd name="T8" fmla="*/ 49 w 61"/>
                  <a:gd name="T9" fmla="*/ 9 h 9"/>
                  <a:gd name="T10" fmla="*/ 55 w 61"/>
                  <a:gd name="T11" fmla="*/ 9 h 9"/>
                  <a:gd name="T12" fmla="*/ 61 w 61"/>
                  <a:gd name="T13" fmla="*/ 4 h 9"/>
                  <a:gd name="T14" fmla="*/ 55 w 61"/>
                  <a:gd name="T15" fmla="*/ 0 h 9"/>
                  <a:gd name="T16" fmla="*/ 6 w 61"/>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9"/>
                  <a:gd name="T29" fmla="*/ 61 w 6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9">
                    <a:moveTo>
                      <a:pt x="6" y="0"/>
                    </a:moveTo>
                    <a:lnTo>
                      <a:pt x="0" y="0"/>
                    </a:lnTo>
                    <a:lnTo>
                      <a:pt x="0" y="4"/>
                    </a:lnTo>
                    <a:lnTo>
                      <a:pt x="0" y="9"/>
                    </a:lnTo>
                    <a:lnTo>
                      <a:pt x="49" y="9"/>
                    </a:lnTo>
                    <a:lnTo>
                      <a:pt x="55" y="9"/>
                    </a:lnTo>
                    <a:lnTo>
                      <a:pt x="61" y="4"/>
                    </a:lnTo>
                    <a:lnTo>
                      <a:pt x="55" y="0"/>
                    </a:lnTo>
                    <a:lnTo>
                      <a:pt x="6" y="0"/>
                    </a:lnTo>
                    <a:close/>
                  </a:path>
                </a:pathLst>
              </a:custGeom>
              <a:solidFill>
                <a:schemeClr val="tx1"/>
              </a:solidFill>
              <a:ln w="9525">
                <a:solidFill>
                  <a:schemeClr val="tx1"/>
                </a:solidFill>
                <a:round/>
              </a:ln>
            </p:spPr>
            <p:txBody>
              <a:bodyPr/>
              <a:lstStyle/>
              <a:p>
                <a:endParaRPr lang="zh-CN" altLang="en-US"/>
              </a:p>
            </p:txBody>
          </p:sp>
          <p:sp>
            <p:nvSpPr>
              <p:cNvPr id="242864" name="Freeform 63"/>
              <p:cNvSpPr/>
              <p:nvPr/>
            </p:nvSpPr>
            <p:spPr bwMode="auto">
              <a:xfrm>
                <a:off x="2042"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5" name="Freeform 64"/>
              <p:cNvSpPr/>
              <p:nvPr/>
            </p:nvSpPr>
            <p:spPr bwMode="auto">
              <a:xfrm>
                <a:off x="2126"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66" name="Freeform 65"/>
              <p:cNvSpPr/>
              <p:nvPr/>
            </p:nvSpPr>
            <p:spPr bwMode="auto">
              <a:xfrm>
                <a:off x="2210" y="1714"/>
                <a:ext cx="42" cy="9"/>
              </a:xfrm>
              <a:custGeom>
                <a:avLst/>
                <a:gdLst>
                  <a:gd name="T0" fmla="*/ 6 w 42"/>
                  <a:gd name="T1" fmla="*/ 0 h 9"/>
                  <a:gd name="T2" fmla="*/ 0 w 42"/>
                  <a:gd name="T3" fmla="*/ 0 h 9"/>
                  <a:gd name="T4" fmla="*/ 0 w 42"/>
                  <a:gd name="T5" fmla="*/ 4 h 9"/>
                  <a:gd name="T6" fmla="*/ 0 w 42"/>
                  <a:gd name="T7" fmla="*/ 9 h 9"/>
                  <a:gd name="T8" fmla="*/ 36 w 42"/>
                  <a:gd name="T9" fmla="*/ 9 h 9"/>
                  <a:gd name="T10" fmla="*/ 36 w 42"/>
                  <a:gd name="T11" fmla="*/ 9 h 9"/>
                  <a:gd name="T12" fmla="*/ 42 w 42"/>
                  <a:gd name="T13" fmla="*/ 4 h 9"/>
                  <a:gd name="T14" fmla="*/ 42 w 42"/>
                  <a:gd name="T15" fmla="*/ 0 h 9"/>
                  <a:gd name="T16" fmla="*/ 6 w 42"/>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9"/>
                  <a:gd name="T29" fmla="*/ 42 w 42"/>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9">
                    <a:moveTo>
                      <a:pt x="6" y="0"/>
                    </a:moveTo>
                    <a:lnTo>
                      <a:pt x="0" y="0"/>
                    </a:lnTo>
                    <a:lnTo>
                      <a:pt x="0" y="4"/>
                    </a:lnTo>
                    <a:lnTo>
                      <a:pt x="0" y="9"/>
                    </a:lnTo>
                    <a:lnTo>
                      <a:pt x="36" y="9"/>
                    </a:lnTo>
                    <a:lnTo>
                      <a:pt x="42" y="4"/>
                    </a:lnTo>
                    <a:lnTo>
                      <a:pt x="42" y="0"/>
                    </a:lnTo>
                    <a:lnTo>
                      <a:pt x="6" y="0"/>
                    </a:lnTo>
                    <a:close/>
                  </a:path>
                </a:pathLst>
              </a:custGeom>
              <a:solidFill>
                <a:schemeClr val="tx1"/>
              </a:solidFill>
              <a:ln w="9525">
                <a:solidFill>
                  <a:schemeClr val="tx1"/>
                </a:solidFill>
                <a:round/>
              </a:ln>
            </p:spPr>
            <p:txBody>
              <a:bodyPr/>
              <a:lstStyle/>
              <a:p>
                <a:endParaRPr lang="zh-CN" altLang="en-US"/>
              </a:p>
            </p:txBody>
          </p:sp>
        </p:grpSp>
        <p:sp>
          <p:nvSpPr>
            <p:cNvPr id="242715" name="Line 66"/>
            <p:cNvSpPr>
              <a:spLocks noChangeShapeType="1"/>
            </p:cNvSpPr>
            <p:nvPr/>
          </p:nvSpPr>
          <p:spPr bwMode="auto">
            <a:xfrm>
              <a:off x="1525" y="1493"/>
              <a:ext cx="655"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16" name="Group 67"/>
            <p:cNvGrpSpPr/>
            <p:nvPr/>
          </p:nvGrpSpPr>
          <p:grpSpPr bwMode="auto">
            <a:xfrm>
              <a:off x="1729" y="2083"/>
              <a:ext cx="253" cy="63"/>
              <a:chOff x="1729" y="2371"/>
              <a:chExt cx="253" cy="63"/>
            </a:xfrm>
          </p:grpSpPr>
          <p:sp>
            <p:nvSpPr>
              <p:cNvPr id="242853" name="Freeform 68"/>
              <p:cNvSpPr/>
              <p:nvPr/>
            </p:nvSpPr>
            <p:spPr bwMode="auto">
              <a:xfrm>
                <a:off x="1921" y="2400"/>
                <a:ext cx="61" cy="10"/>
              </a:xfrm>
              <a:custGeom>
                <a:avLst/>
                <a:gdLst>
                  <a:gd name="T0" fmla="*/ 61 w 61"/>
                  <a:gd name="T1" fmla="*/ 10 h 10"/>
                  <a:gd name="T2" fmla="*/ 61 w 61"/>
                  <a:gd name="T3" fmla="*/ 5 h 10"/>
                  <a:gd name="T4" fmla="*/ 55 w 61"/>
                  <a:gd name="T5" fmla="*/ 0 h 10"/>
                  <a:gd name="T6" fmla="*/ 55 w 61"/>
                  <a:gd name="T7" fmla="*/ 0 h 10"/>
                  <a:gd name="T8" fmla="*/ 6 w 61"/>
                  <a:gd name="T9" fmla="*/ 0 h 10"/>
                  <a:gd name="T10" fmla="*/ 0 w 61"/>
                  <a:gd name="T11" fmla="*/ 5 h 10"/>
                  <a:gd name="T12" fmla="*/ 6 w 61"/>
                  <a:gd name="T13" fmla="*/ 10 h 10"/>
                  <a:gd name="T14" fmla="*/ 12 w 61"/>
                  <a:gd name="T15" fmla="*/ 10 h 10"/>
                  <a:gd name="T16" fmla="*/ 61 w 61"/>
                  <a:gd name="T17" fmla="*/ 1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10"/>
                  <a:gd name="T29" fmla="*/ 61 w 6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10">
                    <a:moveTo>
                      <a:pt x="61" y="10"/>
                    </a:moveTo>
                    <a:lnTo>
                      <a:pt x="61" y="5"/>
                    </a:lnTo>
                    <a:lnTo>
                      <a:pt x="55" y="0"/>
                    </a:lnTo>
                    <a:lnTo>
                      <a:pt x="6" y="0"/>
                    </a:lnTo>
                    <a:lnTo>
                      <a:pt x="0" y="5"/>
                    </a:lnTo>
                    <a:lnTo>
                      <a:pt x="6" y="10"/>
                    </a:lnTo>
                    <a:lnTo>
                      <a:pt x="12" y="10"/>
                    </a:lnTo>
                    <a:lnTo>
                      <a:pt x="61" y="10"/>
                    </a:lnTo>
                    <a:close/>
                  </a:path>
                </a:pathLst>
              </a:custGeom>
              <a:solidFill>
                <a:schemeClr val="folHlink"/>
              </a:solidFill>
              <a:ln w="9525">
                <a:solidFill>
                  <a:schemeClr val="folHlink"/>
                </a:solidFill>
                <a:round/>
              </a:ln>
            </p:spPr>
            <p:txBody>
              <a:bodyPr/>
              <a:lstStyle/>
              <a:p>
                <a:endParaRPr lang="zh-CN" altLang="en-US"/>
              </a:p>
            </p:txBody>
          </p:sp>
          <p:sp>
            <p:nvSpPr>
              <p:cNvPr id="242854" name="Freeform 69"/>
              <p:cNvSpPr/>
              <p:nvPr/>
            </p:nvSpPr>
            <p:spPr bwMode="auto">
              <a:xfrm>
                <a:off x="1837" y="2400"/>
                <a:ext cx="60" cy="10"/>
              </a:xfrm>
              <a:custGeom>
                <a:avLst/>
                <a:gdLst>
                  <a:gd name="T0" fmla="*/ 60 w 60"/>
                  <a:gd name="T1" fmla="*/ 10 h 10"/>
                  <a:gd name="T2" fmla="*/ 60 w 60"/>
                  <a:gd name="T3" fmla="*/ 5 h 10"/>
                  <a:gd name="T4" fmla="*/ 54 w 60"/>
                  <a:gd name="T5" fmla="*/ 0 h 10"/>
                  <a:gd name="T6" fmla="*/ 54 w 60"/>
                  <a:gd name="T7" fmla="*/ 0 h 10"/>
                  <a:gd name="T8" fmla="*/ 6 w 60"/>
                  <a:gd name="T9" fmla="*/ 0 h 10"/>
                  <a:gd name="T10" fmla="*/ 0 w 60"/>
                  <a:gd name="T11" fmla="*/ 5 h 10"/>
                  <a:gd name="T12" fmla="*/ 6 w 60"/>
                  <a:gd name="T13" fmla="*/ 10 h 10"/>
                  <a:gd name="T14" fmla="*/ 12 w 60"/>
                  <a:gd name="T15" fmla="*/ 10 h 10"/>
                  <a:gd name="T16" fmla="*/ 60 w 60"/>
                  <a:gd name="T17" fmla="*/ 1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0"/>
                  <a:gd name="T29" fmla="*/ 60 w 6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0">
                    <a:moveTo>
                      <a:pt x="60" y="10"/>
                    </a:moveTo>
                    <a:lnTo>
                      <a:pt x="60" y="5"/>
                    </a:lnTo>
                    <a:lnTo>
                      <a:pt x="54" y="0"/>
                    </a:lnTo>
                    <a:lnTo>
                      <a:pt x="6" y="0"/>
                    </a:lnTo>
                    <a:lnTo>
                      <a:pt x="0" y="5"/>
                    </a:lnTo>
                    <a:lnTo>
                      <a:pt x="6" y="10"/>
                    </a:lnTo>
                    <a:lnTo>
                      <a:pt x="12" y="10"/>
                    </a:lnTo>
                    <a:lnTo>
                      <a:pt x="60" y="10"/>
                    </a:lnTo>
                    <a:close/>
                  </a:path>
                </a:pathLst>
              </a:custGeom>
              <a:solidFill>
                <a:schemeClr val="folHlink"/>
              </a:solidFill>
              <a:ln w="9525">
                <a:solidFill>
                  <a:schemeClr val="folHlink"/>
                </a:solidFill>
                <a:round/>
              </a:ln>
            </p:spPr>
            <p:txBody>
              <a:bodyPr/>
              <a:lstStyle/>
              <a:p>
                <a:endParaRPr lang="zh-CN" altLang="en-US"/>
              </a:p>
            </p:txBody>
          </p:sp>
          <p:sp>
            <p:nvSpPr>
              <p:cNvPr id="242855" name="Freeform 70"/>
              <p:cNvSpPr/>
              <p:nvPr/>
            </p:nvSpPr>
            <p:spPr bwMode="auto">
              <a:xfrm>
                <a:off x="1753" y="2400"/>
                <a:ext cx="60" cy="10"/>
              </a:xfrm>
              <a:custGeom>
                <a:avLst/>
                <a:gdLst>
                  <a:gd name="T0" fmla="*/ 60 w 60"/>
                  <a:gd name="T1" fmla="*/ 10 h 10"/>
                  <a:gd name="T2" fmla="*/ 60 w 60"/>
                  <a:gd name="T3" fmla="*/ 5 h 10"/>
                  <a:gd name="T4" fmla="*/ 54 w 60"/>
                  <a:gd name="T5" fmla="*/ 0 h 10"/>
                  <a:gd name="T6" fmla="*/ 54 w 60"/>
                  <a:gd name="T7" fmla="*/ 0 h 10"/>
                  <a:gd name="T8" fmla="*/ 6 w 60"/>
                  <a:gd name="T9" fmla="*/ 0 h 10"/>
                  <a:gd name="T10" fmla="*/ 0 w 60"/>
                  <a:gd name="T11" fmla="*/ 5 h 10"/>
                  <a:gd name="T12" fmla="*/ 6 w 60"/>
                  <a:gd name="T13" fmla="*/ 10 h 10"/>
                  <a:gd name="T14" fmla="*/ 12 w 60"/>
                  <a:gd name="T15" fmla="*/ 10 h 10"/>
                  <a:gd name="T16" fmla="*/ 60 w 60"/>
                  <a:gd name="T17" fmla="*/ 1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0"/>
                  <a:gd name="T29" fmla="*/ 60 w 6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0">
                    <a:moveTo>
                      <a:pt x="60" y="10"/>
                    </a:moveTo>
                    <a:lnTo>
                      <a:pt x="60" y="5"/>
                    </a:lnTo>
                    <a:lnTo>
                      <a:pt x="54" y="0"/>
                    </a:lnTo>
                    <a:lnTo>
                      <a:pt x="6" y="0"/>
                    </a:lnTo>
                    <a:lnTo>
                      <a:pt x="0" y="5"/>
                    </a:lnTo>
                    <a:lnTo>
                      <a:pt x="6" y="10"/>
                    </a:lnTo>
                    <a:lnTo>
                      <a:pt x="12" y="10"/>
                    </a:lnTo>
                    <a:lnTo>
                      <a:pt x="60" y="10"/>
                    </a:lnTo>
                    <a:close/>
                  </a:path>
                </a:pathLst>
              </a:custGeom>
              <a:solidFill>
                <a:schemeClr val="folHlink"/>
              </a:solidFill>
              <a:ln w="9525">
                <a:solidFill>
                  <a:schemeClr val="folHlink"/>
                </a:solidFill>
                <a:round/>
              </a:ln>
            </p:spPr>
            <p:txBody>
              <a:bodyPr/>
              <a:lstStyle/>
              <a:p>
                <a:endParaRPr lang="zh-CN" altLang="en-US"/>
              </a:p>
            </p:txBody>
          </p:sp>
          <p:sp>
            <p:nvSpPr>
              <p:cNvPr id="242856" name="Freeform 71"/>
              <p:cNvSpPr/>
              <p:nvPr/>
            </p:nvSpPr>
            <p:spPr bwMode="auto">
              <a:xfrm>
                <a:off x="1729" y="2371"/>
                <a:ext cx="72" cy="63"/>
              </a:xfrm>
              <a:custGeom>
                <a:avLst/>
                <a:gdLst>
                  <a:gd name="T0" fmla="*/ 72 w 72"/>
                  <a:gd name="T1" fmla="*/ 0 h 63"/>
                  <a:gd name="T2" fmla="*/ 0 w 72"/>
                  <a:gd name="T3" fmla="*/ 34 h 63"/>
                  <a:gd name="T4" fmla="*/ 72 w 72"/>
                  <a:gd name="T5" fmla="*/ 63 h 63"/>
                  <a:gd name="T6" fmla="*/ 0 60000 65536"/>
                  <a:gd name="T7" fmla="*/ 0 60000 65536"/>
                  <a:gd name="T8" fmla="*/ 0 60000 65536"/>
                  <a:gd name="T9" fmla="*/ 0 w 72"/>
                  <a:gd name="T10" fmla="*/ 0 h 63"/>
                  <a:gd name="T11" fmla="*/ 72 w 72"/>
                  <a:gd name="T12" fmla="*/ 63 h 63"/>
                </a:gdLst>
                <a:ahLst/>
                <a:cxnLst>
                  <a:cxn ang="T6">
                    <a:pos x="T0" y="T1"/>
                  </a:cxn>
                  <a:cxn ang="T7">
                    <a:pos x="T2" y="T3"/>
                  </a:cxn>
                  <a:cxn ang="T8">
                    <a:pos x="T4" y="T5"/>
                  </a:cxn>
                </a:cxnLst>
                <a:rect l="T9" t="T10" r="T11" b="T12"/>
                <a:pathLst>
                  <a:path w="72" h="63">
                    <a:moveTo>
                      <a:pt x="72" y="0"/>
                    </a:moveTo>
                    <a:lnTo>
                      <a:pt x="0" y="34"/>
                    </a:lnTo>
                    <a:lnTo>
                      <a:pt x="72" y="63"/>
                    </a:lnTo>
                  </a:path>
                </a:pathLst>
              </a:custGeom>
              <a:solidFill>
                <a:schemeClr val="folHlink"/>
              </a:solidFill>
              <a:ln w="19050">
                <a:solidFill>
                  <a:schemeClr val="folHlink"/>
                </a:solidFill>
                <a:prstDash val="solid"/>
                <a:round/>
              </a:ln>
            </p:spPr>
            <p:txBody>
              <a:bodyPr/>
              <a:lstStyle/>
              <a:p>
                <a:endParaRPr lang="zh-CN" altLang="en-US"/>
              </a:p>
            </p:txBody>
          </p:sp>
        </p:grpSp>
        <p:sp>
          <p:nvSpPr>
            <p:cNvPr id="242717" name="Line 72"/>
            <p:cNvSpPr>
              <a:spLocks noChangeShapeType="1"/>
            </p:cNvSpPr>
            <p:nvPr/>
          </p:nvSpPr>
          <p:spPr bwMode="auto">
            <a:xfrm>
              <a:off x="1591" y="2074"/>
              <a:ext cx="1" cy="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18" name="Line 73"/>
            <p:cNvSpPr>
              <a:spLocks noChangeShapeType="1"/>
            </p:cNvSpPr>
            <p:nvPr/>
          </p:nvSpPr>
          <p:spPr bwMode="auto">
            <a:xfrm>
              <a:off x="2090" y="2074"/>
              <a:ext cx="1" cy="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19" name="Oval 74"/>
            <p:cNvSpPr>
              <a:spLocks noChangeArrowheads="1"/>
            </p:cNvSpPr>
            <p:nvPr/>
          </p:nvSpPr>
          <p:spPr bwMode="auto">
            <a:xfrm>
              <a:off x="1639" y="1075"/>
              <a:ext cx="48" cy="39"/>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720" name="Freeform 75"/>
            <p:cNvSpPr/>
            <p:nvPr/>
          </p:nvSpPr>
          <p:spPr bwMode="auto">
            <a:xfrm>
              <a:off x="1663" y="1262"/>
              <a:ext cx="42" cy="264"/>
            </a:xfrm>
            <a:custGeom>
              <a:avLst/>
              <a:gdLst>
                <a:gd name="T0" fmla="*/ 0 w 42"/>
                <a:gd name="T1" fmla="*/ 0 h 264"/>
                <a:gd name="T2" fmla="*/ 0 w 42"/>
                <a:gd name="T3" fmla="*/ 255 h 264"/>
                <a:gd name="T4" fmla="*/ 18 w 42"/>
                <a:gd name="T5" fmla="*/ 264 h 264"/>
                <a:gd name="T6" fmla="*/ 42 w 42"/>
                <a:gd name="T7" fmla="*/ 255 h 264"/>
                <a:gd name="T8" fmla="*/ 42 w 42"/>
                <a:gd name="T9" fmla="*/ 240 h 264"/>
                <a:gd name="T10" fmla="*/ 0 60000 65536"/>
                <a:gd name="T11" fmla="*/ 0 60000 65536"/>
                <a:gd name="T12" fmla="*/ 0 60000 65536"/>
                <a:gd name="T13" fmla="*/ 0 60000 65536"/>
                <a:gd name="T14" fmla="*/ 0 60000 65536"/>
                <a:gd name="T15" fmla="*/ 0 w 42"/>
                <a:gd name="T16" fmla="*/ 0 h 264"/>
                <a:gd name="T17" fmla="*/ 42 w 42"/>
                <a:gd name="T18" fmla="*/ 264 h 264"/>
              </a:gdLst>
              <a:ahLst/>
              <a:cxnLst>
                <a:cxn ang="T10">
                  <a:pos x="T0" y="T1"/>
                </a:cxn>
                <a:cxn ang="T11">
                  <a:pos x="T2" y="T3"/>
                </a:cxn>
                <a:cxn ang="T12">
                  <a:pos x="T4" y="T5"/>
                </a:cxn>
                <a:cxn ang="T13">
                  <a:pos x="T6" y="T7"/>
                </a:cxn>
                <a:cxn ang="T14">
                  <a:pos x="T8" y="T9"/>
                </a:cxn>
              </a:cxnLst>
              <a:rect l="T15" t="T16" r="T17" b="T18"/>
              <a:pathLst>
                <a:path w="42" h="264">
                  <a:moveTo>
                    <a:pt x="0" y="0"/>
                  </a:moveTo>
                  <a:lnTo>
                    <a:pt x="0" y="255"/>
                  </a:lnTo>
                  <a:lnTo>
                    <a:pt x="18" y="264"/>
                  </a:lnTo>
                  <a:lnTo>
                    <a:pt x="42" y="255"/>
                  </a:lnTo>
                  <a:lnTo>
                    <a:pt x="42" y="240"/>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1" name="Freeform 76"/>
            <p:cNvSpPr/>
            <p:nvPr/>
          </p:nvSpPr>
          <p:spPr bwMode="auto">
            <a:xfrm>
              <a:off x="1753" y="1368"/>
              <a:ext cx="108" cy="158"/>
            </a:xfrm>
            <a:custGeom>
              <a:avLst/>
              <a:gdLst>
                <a:gd name="T0" fmla="*/ 0 w 108"/>
                <a:gd name="T1" fmla="*/ 14 h 158"/>
                <a:gd name="T2" fmla="*/ 18 w 108"/>
                <a:gd name="T3" fmla="*/ 0 h 158"/>
                <a:gd name="T4" fmla="*/ 42 w 108"/>
                <a:gd name="T5" fmla="*/ 0 h 158"/>
                <a:gd name="T6" fmla="*/ 66 w 108"/>
                <a:gd name="T7" fmla="*/ 14 h 158"/>
                <a:gd name="T8" fmla="*/ 66 w 108"/>
                <a:gd name="T9" fmla="*/ 34 h 158"/>
                <a:gd name="T10" fmla="*/ 66 w 108"/>
                <a:gd name="T11" fmla="*/ 110 h 158"/>
                <a:gd name="T12" fmla="*/ 66 w 108"/>
                <a:gd name="T13" fmla="*/ 139 h 158"/>
                <a:gd name="T14" fmla="*/ 84 w 108"/>
                <a:gd name="T15" fmla="*/ 158 h 158"/>
                <a:gd name="T16" fmla="*/ 108 w 108"/>
                <a:gd name="T17" fmla="*/ 139 h 158"/>
                <a:gd name="T18" fmla="*/ 108 w 108"/>
                <a:gd name="T19" fmla="*/ 125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158"/>
                <a:gd name="T32" fmla="*/ 108 w 108"/>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158">
                  <a:moveTo>
                    <a:pt x="0" y="14"/>
                  </a:moveTo>
                  <a:lnTo>
                    <a:pt x="18" y="0"/>
                  </a:lnTo>
                  <a:lnTo>
                    <a:pt x="42" y="0"/>
                  </a:lnTo>
                  <a:lnTo>
                    <a:pt x="66" y="14"/>
                  </a:lnTo>
                  <a:lnTo>
                    <a:pt x="66" y="34"/>
                  </a:lnTo>
                  <a:lnTo>
                    <a:pt x="66" y="110"/>
                  </a:lnTo>
                  <a:lnTo>
                    <a:pt x="66" y="139"/>
                  </a:lnTo>
                  <a:lnTo>
                    <a:pt x="84" y="158"/>
                  </a:lnTo>
                  <a:lnTo>
                    <a:pt x="108" y="139"/>
                  </a:lnTo>
                  <a:lnTo>
                    <a:pt x="108" y="125"/>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2" name="Freeform 77"/>
            <p:cNvSpPr/>
            <p:nvPr/>
          </p:nvSpPr>
          <p:spPr bwMode="auto">
            <a:xfrm>
              <a:off x="1885" y="1368"/>
              <a:ext cx="115" cy="158"/>
            </a:xfrm>
            <a:custGeom>
              <a:avLst/>
              <a:gdLst>
                <a:gd name="T0" fmla="*/ 0 w 115"/>
                <a:gd name="T1" fmla="*/ 14 h 158"/>
                <a:gd name="T2" fmla="*/ 24 w 115"/>
                <a:gd name="T3" fmla="*/ 0 h 158"/>
                <a:gd name="T4" fmla="*/ 42 w 115"/>
                <a:gd name="T5" fmla="*/ 0 h 158"/>
                <a:gd name="T6" fmla="*/ 66 w 115"/>
                <a:gd name="T7" fmla="*/ 14 h 158"/>
                <a:gd name="T8" fmla="*/ 66 w 115"/>
                <a:gd name="T9" fmla="*/ 34 h 158"/>
                <a:gd name="T10" fmla="*/ 66 w 115"/>
                <a:gd name="T11" fmla="*/ 110 h 158"/>
                <a:gd name="T12" fmla="*/ 66 w 115"/>
                <a:gd name="T13" fmla="*/ 139 h 158"/>
                <a:gd name="T14" fmla="*/ 91 w 115"/>
                <a:gd name="T15" fmla="*/ 158 h 158"/>
                <a:gd name="T16" fmla="*/ 115 w 115"/>
                <a:gd name="T17" fmla="*/ 139 h 158"/>
                <a:gd name="T18" fmla="*/ 115 w 115"/>
                <a:gd name="T19" fmla="*/ 125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58"/>
                <a:gd name="T32" fmla="*/ 115 w 115"/>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58">
                  <a:moveTo>
                    <a:pt x="0" y="14"/>
                  </a:moveTo>
                  <a:lnTo>
                    <a:pt x="24" y="0"/>
                  </a:lnTo>
                  <a:lnTo>
                    <a:pt x="42" y="0"/>
                  </a:lnTo>
                  <a:lnTo>
                    <a:pt x="66" y="14"/>
                  </a:lnTo>
                  <a:lnTo>
                    <a:pt x="66" y="34"/>
                  </a:lnTo>
                  <a:lnTo>
                    <a:pt x="66" y="110"/>
                  </a:lnTo>
                  <a:lnTo>
                    <a:pt x="66" y="139"/>
                  </a:lnTo>
                  <a:lnTo>
                    <a:pt x="91" y="158"/>
                  </a:lnTo>
                  <a:lnTo>
                    <a:pt x="115" y="139"/>
                  </a:lnTo>
                  <a:lnTo>
                    <a:pt x="115" y="125"/>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3" name="Line 78"/>
            <p:cNvSpPr>
              <a:spLocks noChangeShapeType="1"/>
            </p:cNvSpPr>
            <p:nvPr/>
          </p:nvSpPr>
          <p:spPr bwMode="auto">
            <a:xfrm flipV="1">
              <a:off x="2018" y="1104"/>
              <a:ext cx="6" cy="27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24" name="Oval 79"/>
            <p:cNvSpPr>
              <a:spLocks noChangeArrowheads="1"/>
            </p:cNvSpPr>
            <p:nvPr/>
          </p:nvSpPr>
          <p:spPr bwMode="auto">
            <a:xfrm>
              <a:off x="2000" y="1075"/>
              <a:ext cx="48" cy="39"/>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725" name="Rectangle 80"/>
            <p:cNvSpPr>
              <a:spLocks noChangeArrowheads="1"/>
            </p:cNvSpPr>
            <p:nvPr/>
          </p:nvSpPr>
          <p:spPr bwMode="auto">
            <a:xfrm>
              <a:off x="1657" y="816"/>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宋体" panose="02010600030101010101" pitchFamily="2" charset="-122"/>
                </a:rPr>
                <a:t>读线圈</a:t>
              </a:r>
              <a:endParaRPr kumimoji="1" lang="zh-CN" altLang="en-US" b="1">
                <a:latin typeface="Times New Roman" panose="02020603050405020304" pitchFamily="18" charset="0"/>
              </a:endParaRPr>
            </a:p>
          </p:txBody>
        </p:sp>
        <p:sp>
          <p:nvSpPr>
            <p:cNvPr id="242726" name="Rectangle 81"/>
            <p:cNvSpPr>
              <a:spLocks noChangeArrowheads="1"/>
            </p:cNvSpPr>
            <p:nvPr/>
          </p:nvSpPr>
          <p:spPr bwMode="auto">
            <a:xfrm>
              <a:off x="2006" y="1939"/>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S</a:t>
              </a:r>
              <a:endParaRPr kumimoji="1" lang="en-US" altLang="zh-CN" b="1">
                <a:latin typeface="Times New Roman" panose="02020603050405020304" pitchFamily="18" charset="0"/>
              </a:endParaRPr>
            </a:p>
          </p:txBody>
        </p:sp>
        <p:sp>
          <p:nvSpPr>
            <p:cNvPr id="242727" name="Line 82"/>
            <p:cNvSpPr>
              <a:spLocks noChangeShapeType="1"/>
            </p:cNvSpPr>
            <p:nvPr/>
          </p:nvSpPr>
          <p:spPr bwMode="auto">
            <a:xfrm>
              <a:off x="3352" y="1387"/>
              <a:ext cx="1"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28" name="Line 83"/>
            <p:cNvSpPr>
              <a:spLocks noChangeShapeType="1"/>
            </p:cNvSpPr>
            <p:nvPr/>
          </p:nvSpPr>
          <p:spPr bwMode="auto">
            <a:xfrm>
              <a:off x="3352" y="1382"/>
              <a:ext cx="967" cy="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29" name="Line 84"/>
            <p:cNvSpPr>
              <a:spLocks noChangeShapeType="1"/>
            </p:cNvSpPr>
            <p:nvPr/>
          </p:nvSpPr>
          <p:spPr bwMode="auto">
            <a:xfrm>
              <a:off x="3033" y="2069"/>
              <a:ext cx="1827" cy="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30" name="Group 85"/>
            <p:cNvGrpSpPr/>
            <p:nvPr/>
          </p:nvGrpSpPr>
          <p:grpSpPr bwMode="auto">
            <a:xfrm>
              <a:off x="2991" y="2150"/>
              <a:ext cx="1917" cy="96"/>
              <a:chOff x="2991" y="2438"/>
              <a:chExt cx="1917" cy="96"/>
            </a:xfrm>
          </p:grpSpPr>
          <p:sp>
            <p:nvSpPr>
              <p:cNvPr id="242851" name="Rectangle 86"/>
              <p:cNvSpPr>
                <a:spLocks noChangeArrowheads="1"/>
              </p:cNvSpPr>
              <p:nvPr/>
            </p:nvSpPr>
            <p:spPr bwMode="auto">
              <a:xfrm>
                <a:off x="2991" y="2438"/>
                <a:ext cx="1911" cy="92"/>
              </a:xfrm>
              <a:prstGeom prst="rect">
                <a:avLst/>
              </a:prstGeom>
              <a:blipFill dpi="0" rotWithShape="0">
                <a:blip r:embed="rId2"/>
                <a:srcRect/>
                <a:tile tx="0" ty="0" sx="100000" sy="100000" flip="none" algn="tl"/>
              </a:blip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852" name="Rectangle 87"/>
              <p:cNvSpPr>
                <a:spLocks noChangeArrowheads="1"/>
              </p:cNvSpPr>
              <p:nvPr/>
            </p:nvSpPr>
            <p:spPr bwMode="auto">
              <a:xfrm>
                <a:off x="2991" y="2438"/>
                <a:ext cx="1917" cy="9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242731" name="Line 88"/>
            <p:cNvSpPr>
              <a:spLocks noChangeShapeType="1"/>
            </p:cNvSpPr>
            <p:nvPr/>
          </p:nvSpPr>
          <p:spPr bwMode="auto">
            <a:xfrm>
              <a:off x="3352" y="1824"/>
              <a:ext cx="450" cy="1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32" name="Line 89"/>
            <p:cNvSpPr>
              <a:spLocks noChangeShapeType="1"/>
            </p:cNvSpPr>
            <p:nvPr/>
          </p:nvSpPr>
          <p:spPr bwMode="auto">
            <a:xfrm flipV="1">
              <a:off x="3802" y="1901"/>
              <a:ext cx="1" cy="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33" name="Line 90"/>
            <p:cNvSpPr>
              <a:spLocks noChangeShapeType="1"/>
            </p:cNvSpPr>
            <p:nvPr/>
          </p:nvSpPr>
          <p:spPr bwMode="auto">
            <a:xfrm flipH="1" flipV="1">
              <a:off x="3508" y="1714"/>
              <a:ext cx="294" cy="1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34" name="Line 91"/>
            <p:cNvSpPr>
              <a:spLocks noChangeShapeType="1"/>
            </p:cNvSpPr>
            <p:nvPr/>
          </p:nvSpPr>
          <p:spPr bwMode="auto">
            <a:xfrm flipV="1">
              <a:off x="3508" y="1493"/>
              <a:ext cx="1" cy="2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35" name="Group 92"/>
            <p:cNvGrpSpPr/>
            <p:nvPr/>
          </p:nvGrpSpPr>
          <p:grpSpPr bwMode="auto">
            <a:xfrm>
              <a:off x="3436" y="1752"/>
              <a:ext cx="372" cy="216"/>
              <a:chOff x="3436" y="2040"/>
              <a:chExt cx="372" cy="216"/>
            </a:xfrm>
          </p:grpSpPr>
          <p:sp>
            <p:nvSpPr>
              <p:cNvPr id="242845" name="Freeform 93"/>
              <p:cNvSpPr/>
              <p:nvPr/>
            </p:nvSpPr>
            <p:spPr bwMode="auto">
              <a:xfrm>
                <a:off x="3754" y="2222"/>
                <a:ext cx="54" cy="34"/>
              </a:xfrm>
              <a:custGeom>
                <a:avLst/>
                <a:gdLst>
                  <a:gd name="T0" fmla="*/ 48 w 54"/>
                  <a:gd name="T1" fmla="*/ 34 h 34"/>
                  <a:gd name="T2" fmla="*/ 48 w 54"/>
                  <a:gd name="T3" fmla="*/ 34 h 34"/>
                  <a:gd name="T4" fmla="*/ 54 w 54"/>
                  <a:gd name="T5" fmla="*/ 29 h 34"/>
                  <a:gd name="T6" fmla="*/ 54 w 54"/>
                  <a:gd name="T7" fmla="*/ 24 h 34"/>
                  <a:gd name="T8" fmla="*/ 12 w 54"/>
                  <a:gd name="T9" fmla="*/ 0 h 34"/>
                  <a:gd name="T10" fmla="*/ 6 w 54"/>
                  <a:gd name="T11" fmla="*/ 0 h 34"/>
                  <a:gd name="T12" fmla="*/ 0 w 54"/>
                  <a:gd name="T13" fmla="*/ 5 h 34"/>
                  <a:gd name="T14" fmla="*/ 6 w 54"/>
                  <a:gd name="T15" fmla="*/ 10 h 34"/>
                  <a:gd name="T16" fmla="*/ 48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8" y="34"/>
                    </a:moveTo>
                    <a:lnTo>
                      <a:pt x="48" y="34"/>
                    </a:lnTo>
                    <a:lnTo>
                      <a:pt x="54" y="29"/>
                    </a:lnTo>
                    <a:lnTo>
                      <a:pt x="54" y="24"/>
                    </a:lnTo>
                    <a:lnTo>
                      <a:pt x="12" y="0"/>
                    </a:lnTo>
                    <a:lnTo>
                      <a:pt x="6" y="0"/>
                    </a:lnTo>
                    <a:lnTo>
                      <a:pt x="0" y="5"/>
                    </a:lnTo>
                    <a:lnTo>
                      <a:pt x="6" y="10"/>
                    </a:lnTo>
                    <a:lnTo>
                      <a:pt x="48" y="34"/>
                    </a:lnTo>
                    <a:close/>
                  </a:path>
                </a:pathLst>
              </a:custGeom>
              <a:solidFill>
                <a:schemeClr val="tx1"/>
              </a:solidFill>
              <a:ln w="9525">
                <a:solidFill>
                  <a:schemeClr val="tx1"/>
                </a:solidFill>
                <a:round/>
              </a:ln>
            </p:spPr>
            <p:txBody>
              <a:bodyPr/>
              <a:lstStyle/>
              <a:p>
                <a:endParaRPr lang="zh-CN" altLang="en-US"/>
              </a:p>
            </p:txBody>
          </p:sp>
          <p:sp>
            <p:nvSpPr>
              <p:cNvPr id="242846" name="Freeform 94"/>
              <p:cNvSpPr/>
              <p:nvPr/>
            </p:nvSpPr>
            <p:spPr bwMode="auto">
              <a:xfrm>
                <a:off x="3688" y="2184"/>
                <a:ext cx="54" cy="34"/>
              </a:xfrm>
              <a:custGeom>
                <a:avLst/>
                <a:gdLst>
                  <a:gd name="T0" fmla="*/ 42 w 54"/>
                  <a:gd name="T1" fmla="*/ 34 h 34"/>
                  <a:gd name="T2" fmla="*/ 48 w 54"/>
                  <a:gd name="T3" fmla="*/ 34 h 34"/>
                  <a:gd name="T4" fmla="*/ 54 w 54"/>
                  <a:gd name="T5" fmla="*/ 29 h 34"/>
                  <a:gd name="T6" fmla="*/ 48 w 54"/>
                  <a:gd name="T7" fmla="*/ 24 h 34"/>
                  <a:gd name="T8" fmla="*/ 12 w 54"/>
                  <a:gd name="T9" fmla="*/ 0 h 34"/>
                  <a:gd name="T10" fmla="*/ 6 w 54"/>
                  <a:gd name="T11" fmla="*/ 0 h 34"/>
                  <a:gd name="T12" fmla="*/ 0 w 54"/>
                  <a:gd name="T13" fmla="*/ 5 h 34"/>
                  <a:gd name="T14" fmla="*/ 6 w 54"/>
                  <a:gd name="T15" fmla="*/ 10 h 34"/>
                  <a:gd name="T16" fmla="*/ 42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2" y="34"/>
                    </a:moveTo>
                    <a:lnTo>
                      <a:pt x="48" y="34"/>
                    </a:lnTo>
                    <a:lnTo>
                      <a:pt x="54" y="29"/>
                    </a:lnTo>
                    <a:lnTo>
                      <a:pt x="48" y="24"/>
                    </a:lnTo>
                    <a:lnTo>
                      <a:pt x="12" y="0"/>
                    </a:lnTo>
                    <a:lnTo>
                      <a:pt x="6" y="0"/>
                    </a:lnTo>
                    <a:lnTo>
                      <a:pt x="0" y="5"/>
                    </a:lnTo>
                    <a:lnTo>
                      <a:pt x="6" y="10"/>
                    </a:lnTo>
                    <a:lnTo>
                      <a:pt x="42" y="34"/>
                    </a:lnTo>
                    <a:close/>
                  </a:path>
                </a:pathLst>
              </a:custGeom>
              <a:solidFill>
                <a:schemeClr val="tx1"/>
              </a:solidFill>
              <a:ln w="9525">
                <a:solidFill>
                  <a:schemeClr val="tx1"/>
                </a:solidFill>
                <a:round/>
              </a:ln>
            </p:spPr>
            <p:txBody>
              <a:bodyPr/>
              <a:lstStyle/>
              <a:p>
                <a:endParaRPr lang="zh-CN" altLang="en-US"/>
              </a:p>
            </p:txBody>
          </p:sp>
          <p:sp>
            <p:nvSpPr>
              <p:cNvPr id="242847" name="Freeform 95"/>
              <p:cNvSpPr/>
              <p:nvPr/>
            </p:nvSpPr>
            <p:spPr bwMode="auto">
              <a:xfrm>
                <a:off x="3622" y="2146"/>
                <a:ext cx="48" cy="33"/>
              </a:xfrm>
              <a:custGeom>
                <a:avLst/>
                <a:gdLst>
                  <a:gd name="T0" fmla="*/ 42 w 48"/>
                  <a:gd name="T1" fmla="*/ 33 h 33"/>
                  <a:gd name="T2" fmla="*/ 48 w 48"/>
                  <a:gd name="T3" fmla="*/ 33 h 33"/>
                  <a:gd name="T4" fmla="*/ 48 w 48"/>
                  <a:gd name="T5" fmla="*/ 28 h 33"/>
                  <a:gd name="T6" fmla="*/ 48 w 48"/>
                  <a:gd name="T7" fmla="*/ 24 h 33"/>
                  <a:gd name="T8" fmla="*/ 6 w 48"/>
                  <a:gd name="T9" fmla="*/ 0 h 33"/>
                  <a:gd name="T10" fmla="*/ 0 w 48"/>
                  <a:gd name="T11" fmla="*/ 0 h 33"/>
                  <a:gd name="T12" fmla="*/ 0 w 48"/>
                  <a:gd name="T13" fmla="*/ 4 h 33"/>
                  <a:gd name="T14" fmla="*/ 0 w 48"/>
                  <a:gd name="T15" fmla="*/ 9 h 33"/>
                  <a:gd name="T16" fmla="*/ 42 w 48"/>
                  <a:gd name="T17" fmla="*/ 3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3"/>
                  <a:gd name="T29" fmla="*/ 48 w 48"/>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3">
                    <a:moveTo>
                      <a:pt x="42" y="33"/>
                    </a:moveTo>
                    <a:lnTo>
                      <a:pt x="48" y="33"/>
                    </a:lnTo>
                    <a:lnTo>
                      <a:pt x="48" y="28"/>
                    </a:lnTo>
                    <a:lnTo>
                      <a:pt x="48" y="24"/>
                    </a:lnTo>
                    <a:lnTo>
                      <a:pt x="6" y="0"/>
                    </a:lnTo>
                    <a:lnTo>
                      <a:pt x="0" y="0"/>
                    </a:lnTo>
                    <a:lnTo>
                      <a:pt x="0" y="4"/>
                    </a:lnTo>
                    <a:lnTo>
                      <a:pt x="0" y="9"/>
                    </a:lnTo>
                    <a:lnTo>
                      <a:pt x="42" y="33"/>
                    </a:lnTo>
                    <a:close/>
                  </a:path>
                </a:pathLst>
              </a:custGeom>
              <a:solidFill>
                <a:schemeClr val="tx1"/>
              </a:solidFill>
              <a:ln w="9525">
                <a:solidFill>
                  <a:schemeClr val="tx1"/>
                </a:solidFill>
                <a:round/>
              </a:ln>
            </p:spPr>
            <p:txBody>
              <a:bodyPr/>
              <a:lstStyle/>
              <a:p>
                <a:endParaRPr lang="zh-CN" altLang="en-US"/>
              </a:p>
            </p:txBody>
          </p:sp>
          <p:sp>
            <p:nvSpPr>
              <p:cNvPr id="242848" name="Freeform 96"/>
              <p:cNvSpPr/>
              <p:nvPr/>
            </p:nvSpPr>
            <p:spPr bwMode="auto">
              <a:xfrm>
                <a:off x="3550" y="2107"/>
                <a:ext cx="54" cy="34"/>
              </a:xfrm>
              <a:custGeom>
                <a:avLst/>
                <a:gdLst>
                  <a:gd name="T0" fmla="*/ 42 w 54"/>
                  <a:gd name="T1" fmla="*/ 34 h 34"/>
                  <a:gd name="T2" fmla="*/ 48 w 54"/>
                  <a:gd name="T3" fmla="*/ 34 h 34"/>
                  <a:gd name="T4" fmla="*/ 54 w 54"/>
                  <a:gd name="T5" fmla="*/ 29 h 34"/>
                  <a:gd name="T6" fmla="*/ 48 w 54"/>
                  <a:gd name="T7" fmla="*/ 24 h 34"/>
                  <a:gd name="T8" fmla="*/ 12 w 54"/>
                  <a:gd name="T9" fmla="*/ 0 h 34"/>
                  <a:gd name="T10" fmla="*/ 6 w 54"/>
                  <a:gd name="T11" fmla="*/ 0 h 34"/>
                  <a:gd name="T12" fmla="*/ 0 w 54"/>
                  <a:gd name="T13" fmla="*/ 5 h 34"/>
                  <a:gd name="T14" fmla="*/ 6 w 54"/>
                  <a:gd name="T15" fmla="*/ 10 h 34"/>
                  <a:gd name="T16" fmla="*/ 42 w 54"/>
                  <a:gd name="T17" fmla="*/ 3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42" y="34"/>
                    </a:moveTo>
                    <a:lnTo>
                      <a:pt x="48" y="34"/>
                    </a:lnTo>
                    <a:lnTo>
                      <a:pt x="54" y="29"/>
                    </a:lnTo>
                    <a:lnTo>
                      <a:pt x="48" y="24"/>
                    </a:lnTo>
                    <a:lnTo>
                      <a:pt x="12" y="0"/>
                    </a:lnTo>
                    <a:lnTo>
                      <a:pt x="6" y="0"/>
                    </a:lnTo>
                    <a:lnTo>
                      <a:pt x="0" y="5"/>
                    </a:lnTo>
                    <a:lnTo>
                      <a:pt x="6" y="10"/>
                    </a:lnTo>
                    <a:lnTo>
                      <a:pt x="42" y="34"/>
                    </a:lnTo>
                    <a:close/>
                  </a:path>
                </a:pathLst>
              </a:custGeom>
              <a:solidFill>
                <a:schemeClr val="tx1"/>
              </a:solidFill>
              <a:ln w="9525">
                <a:solidFill>
                  <a:schemeClr val="tx1"/>
                </a:solidFill>
                <a:round/>
              </a:ln>
            </p:spPr>
            <p:txBody>
              <a:bodyPr/>
              <a:lstStyle/>
              <a:p>
                <a:endParaRPr lang="zh-CN" altLang="en-US"/>
              </a:p>
            </p:txBody>
          </p:sp>
          <p:sp>
            <p:nvSpPr>
              <p:cNvPr id="242849" name="Freeform 97"/>
              <p:cNvSpPr/>
              <p:nvPr/>
            </p:nvSpPr>
            <p:spPr bwMode="auto">
              <a:xfrm>
                <a:off x="3484" y="2069"/>
                <a:ext cx="48" cy="29"/>
              </a:xfrm>
              <a:custGeom>
                <a:avLst/>
                <a:gdLst>
                  <a:gd name="T0" fmla="*/ 42 w 48"/>
                  <a:gd name="T1" fmla="*/ 29 h 29"/>
                  <a:gd name="T2" fmla="*/ 48 w 48"/>
                  <a:gd name="T3" fmla="*/ 29 h 29"/>
                  <a:gd name="T4" fmla="*/ 48 w 48"/>
                  <a:gd name="T5" fmla="*/ 24 h 29"/>
                  <a:gd name="T6" fmla="*/ 48 w 48"/>
                  <a:gd name="T7" fmla="*/ 19 h 29"/>
                  <a:gd name="T8" fmla="*/ 6 w 48"/>
                  <a:gd name="T9" fmla="*/ 0 h 29"/>
                  <a:gd name="T10" fmla="*/ 0 w 48"/>
                  <a:gd name="T11" fmla="*/ 0 h 29"/>
                  <a:gd name="T12" fmla="*/ 0 w 48"/>
                  <a:gd name="T13" fmla="*/ 5 h 29"/>
                  <a:gd name="T14" fmla="*/ 0 w 48"/>
                  <a:gd name="T15" fmla="*/ 9 h 29"/>
                  <a:gd name="T16" fmla="*/ 42 w 48"/>
                  <a:gd name="T17" fmla="*/ 29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9"/>
                  <a:gd name="T29" fmla="*/ 48 w 4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9">
                    <a:moveTo>
                      <a:pt x="42" y="29"/>
                    </a:moveTo>
                    <a:lnTo>
                      <a:pt x="48" y="29"/>
                    </a:lnTo>
                    <a:lnTo>
                      <a:pt x="48" y="24"/>
                    </a:lnTo>
                    <a:lnTo>
                      <a:pt x="48" y="19"/>
                    </a:lnTo>
                    <a:lnTo>
                      <a:pt x="6" y="0"/>
                    </a:lnTo>
                    <a:lnTo>
                      <a:pt x="0" y="0"/>
                    </a:lnTo>
                    <a:lnTo>
                      <a:pt x="0" y="5"/>
                    </a:lnTo>
                    <a:lnTo>
                      <a:pt x="0" y="9"/>
                    </a:lnTo>
                    <a:lnTo>
                      <a:pt x="42" y="29"/>
                    </a:lnTo>
                    <a:close/>
                  </a:path>
                </a:pathLst>
              </a:custGeom>
              <a:solidFill>
                <a:schemeClr val="tx1"/>
              </a:solidFill>
              <a:ln w="9525">
                <a:solidFill>
                  <a:schemeClr val="tx1"/>
                </a:solidFill>
                <a:round/>
              </a:ln>
            </p:spPr>
            <p:txBody>
              <a:bodyPr/>
              <a:lstStyle/>
              <a:p>
                <a:endParaRPr lang="zh-CN" altLang="en-US"/>
              </a:p>
            </p:txBody>
          </p:sp>
          <p:sp>
            <p:nvSpPr>
              <p:cNvPr id="242850" name="Freeform 98"/>
              <p:cNvSpPr/>
              <p:nvPr/>
            </p:nvSpPr>
            <p:spPr bwMode="auto">
              <a:xfrm>
                <a:off x="3436" y="2040"/>
                <a:ext cx="30" cy="19"/>
              </a:xfrm>
              <a:custGeom>
                <a:avLst/>
                <a:gdLst>
                  <a:gd name="T0" fmla="*/ 24 w 30"/>
                  <a:gd name="T1" fmla="*/ 19 h 19"/>
                  <a:gd name="T2" fmla="*/ 30 w 30"/>
                  <a:gd name="T3" fmla="*/ 19 h 19"/>
                  <a:gd name="T4" fmla="*/ 30 w 30"/>
                  <a:gd name="T5" fmla="*/ 14 h 19"/>
                  <a:gd name="T6" fmla="*/ 30 w 30"/>
                  <a:gd name="T7" fmla="*/ 10 h 19"/>
                  <a:gd name="T8" fmla="*/ 12 w 30"/>
                  <a:gd name="T9" fmla="*/ 0 h 19"/>
                  <a:gd name="T10" fmla="*/ 6 w 30"/>
                  <a:gd name="T11" fmla="*/ 0 h 19"/>
                  <a:gd name="T12" fmla="*/ 0 w 30"/>
                  <a:gd name="T13" fmla="*/ 5 h 19"/>
                  <a:gd name="T14" fmla="*/ 6 w 30"/>
                  <a:gd name="T15" fmla="*/ 10 h 19"/>
                  <a:gd name="T16" fmla="*/ 24 w 30"/>
                  <a:gd name="T17" fmla="*/ 19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9"/>
                  <a:gd name="T29" fmla="*/ 30 w 30"/>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9">
                    <a:moveTo>
                      <a:pt x="24" y="19"/>
                    </a:moveTo>
                    <a:lnTo>
                      <a:pt x="30" y="19"/>
                    </a:lnTo>
                    <a:lnTo>
                      <a:pt x="30" y="14"/>
                    </a:lnTo>
                    <a:lnTo>
                      <a:pt x="30" y="10"/>
                    </a:lnTo>
                    <a:lnTo>
                      <a:pt x="12" y="0"/>
                    </a:lnTo>
                    <a:lnTo>
                      <a:pt x="6" y="0"/>
                    </a:lnTo>
                    <a:lnTo>
                      <a:pt x="0" y="5"/>
                    </a:lnTo>
                    <a:lnTo>
                      <a:pt x="6" y="10"/>
                    </a:lnTo>
                    <a:lnTo>
                      <a:pt x="24" y="19"/>
                    </a:lnTo>
                    <a:close/>
                  </a:path>
                </a:pathLst>
              </a:custGeom>
              <a:solidFill>
                <a:schemeClr val="tx1"/>
              </a:solidFill>
              <a:ln w="9525">
                <a:solidFill>
                  <a:schemeClr val="tx1"/>
                </a:solidFill>
                <a:round/>
              </a:ln>
            </p:spPr>
            <p:txBody>
              <a:bodyPr/>
              <a:lstStyle/>
              <a:p>
                <a:endParaRPr lang="zh-CN" altLang="en-US"/>
              </a:p>
            </p:txBody>
          </p:sp>
        </p:grpSp>
        <p:grpSp>
          <p:nvGrpSpPr>
            <p:cNvPr id="242736" name="Group 99"/>
            <p:cNvGrpSpPr/>
            <p:nvPr/>
          </p:nvGrpSpPr>
          <p:grpSpPr bwMode="auto">
            <a:xfrm>
              <a:off x="3436" y="1445"/>
              <a:ext cx="12" cy="317"/>
              <a:chOff x="3436" y="1733"/>
              <a:chExt cx="12" cy="317"/>
            </a:xfrm>
          </p:grpSpPr>
          <p:sp>
            <p:nvSpPr>
              <p:cNvPr id="242840" name="Freeform 100"/>
              <p:cNvSpPr/>
              <p:nvPr/>
            </p:nvSpPr>
            <p:spPr bwMode="auto">
              <a:xfrm>
                <a:off x="3436" y="2002"/>
                <a:ext cx="12" cy="48"/>
              </a:xfrm>
              <a:custGeom>
                <a:avLst/>
                <a:gdLst>
                  <a:gd name="T0" fmla="*/ 0 w 12"/>
                  <a:gd name="T1" fmla="*/ 43 h 48"/>
                  <a:gd name="T2" fmla="*/ 6 w 12"/>
                  <a:gd name="T3" fmla="*/ 48 h 48"/>
                  <a:gd name="T4" fmla="*/ 6 w 12"/>
                  <a:gd name="T5" fmla="*/ 48 h 48"/>
                  <a:gd name="T6" fmla="*/ 12 w 12"/>
                  <a:gd name="T7" fmla="*/ 43 h 48"/>
                  <a:gd name="T8" fmla="*/ 12 w 12"/>
                  <a:gd name="T9" fmla="*/ 4 h 48"/>
                  <a:gd name="T10" fmla="*/ 6 w 12"/>
                  <a:gd name="T11" fmla="*/ 0 h 48"/>
                  <a:gd name="T12" fmla="*/ 6 w 12"/>
                  <a:gd name="T13" fmla="*/ 0 h 48"/>
                  <a:gd name="T14" fmla="*/ 0 w 12"/>
                  <a:gd name="T15" fmla="*/ 4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4"/>
                    </a:lnTo>
                    <a:lnTo>
                      <a:pt x="6" y="0"/>
                    </a:lnTo>
                    <a:lnTo>
                      <a:pt x="0" y="4"/>
                    </a:lnTo>
                    <a:lnTo>
                      <a:pt x="0" y="43"/>
                    </a:lnTo>
                    <a:close/>
                  </a:path>
                </a:pathLst>
              </a:custGeom>
              <a:solidFill>
                <a:schemeClr val="tx1"/>
              </a:solidFill>
              <a:ln w="9525">
                <a:solidFill>
                  <a:schemeClr val="tx1"/>
                </a:solidFill>
                <a:round/>
              </a:ln>
            </p:spPr>
            <p:txBody>
              <a:bodyPr/>
              <a:lstStyle/>
              <a:p>
                <a:endParaRPr lang="zh-CN" altLang="en-US"/>
              </a:p>
            </p:txBody>
          </p:sp>
          <p:sp>
            <p:nvSpPr>
              <p:cNvPr id="242841" name="Freeform 101"/>
              <p:cNvSpPr/>
              <p:nvPr/>
            </p:nvSpPr>
            <p:spPr bwMode="auto">
              <a:xfrm>
                <a:off x="3436" y="1934"/>
                <a:ext cx="12" cy="48"/>
              </a:xfrm>
              <a:custGeom>
                <a:avLst/>
                <a:gdLst>
                  <a:gd name="T0" fmla="*/ 0 w 12"/>
                  <a:gd name="T1" fmla="*/ 44 h 48"/>
                  <a:gd name="T2" fmla="*/ 6 w 12"/>
                  <a:gd name="T3" fmla="*/ 48 h 48"/>
                  <a:gd name="T4" fmla="*/ 6 w 12"/>
                  <a:gd name="T5" fmla="*/ 48 h 48"/>
                  <a:gd name="T6" fmla="*/ 12 w 12"/>
                  <a:gd name="T7" fmla="*/ 44 h 48"/>
                  <a:gd name="T8" fmla="*/ 12 w 12"/>
                  <a:gd name="T9" fmla="*/ 5 h 48"/>
                  <a:gd name="T10" fmla="*/ 6 w 12"/>
                  <a:gd name="T11" fmla="*/ 0 h 48"/>
                  <a:gd name="T12" fmla="*/ 6 w 12"/>
                  <a:gd name="T13" fmla="*/ 0 h 48"/>
                  <a:gd name="T14" fmla="*/ 0 w 12"/>
                  <a:gd name="T15" fmla="*/ 5 h 48"/>
                  <a:gd name="T16" fmla="*/ 0 w 12"/>
                  <a:gd name="T17" fmla="*/ 4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4"/>
                    </a:moveTo>
                    <a:lnTo>
                      <a:pt x="6" y="48"/>
                    </a:lnTo>
                    <a:lnTo>
                      <a:pt x="12" y="44"/>
                    </a:lnTo>
                    <a:lnTo>
                      <a:pt x="12" y="5"/>
                    </a:lnTo>
                    <a:lnTo>
                      <a:pt x="6" y="0"/>
                    </a:lnTo>
                    <a:lnTo>
                      <a:pt x="0" y="5"/>
                    </a:lnTo>
                    <a:lnTo>
                      <a:pt x="0" y="44"/>
                    </a:lnTo>
                    <a:close/>
                  </a:path>
                </a:pathLst>
              </a:custGeom>
              <a:solidFill>
                <a:schemeClr val="tx1"/>
              </a:solidFill>
              <a:ln w="9525">
                <a:solidFill>
                  <a:schemeClr val="tx1"/>
                </a:solidFill>
                <a:round/>
              </a:ln>
            </p:spPr>
            <p:txBody>
              <a:bodyPr/>
              <a:lstStyle/>
              <a:p>
                <a:endParaRPr lang="zh-CN" altLang="en-US"/>
              </a:p>
            </p:txBody>
          </p:sp>
          <p:sp>
            <p:nvSpPr>
              <p:cNvPr id="242842" name="Freeform 102"/>
              <p:cNvSpPr/>
              <p:nvPr/>
            </p:nvSpPr>
            <p:spPr bwMode="auto">
              <a:xfrm>
                <a:off x="3436" y="1867"/>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43" name="Freeform 103"/>
              <p:cNvSpPr/>
              <p:nvPr/>
            </p:nvSpPr>
            <p:spPr bwMode="auto">
              <a:xfrm>
                <a:off x="3436" y="1800"/>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44" name="Freeform 104"/>
              <p:cNvSpPr/>
              <p:nvPr/>
            </p:nvSpPr>
            <p:spPr bwMode="auto">
              <a:xfrm>
                <a:off x="3436" y="1733"/>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grpSp>
        <p:grpSp>
          <p:nvGrpSpPr>
            <p:cNvPr id="242737" name="Group 105"/>
            <p:cNvGrpSpPr/>
            <p:nvPr/>
          </p:nvGrpSpPr>
          <p:grpSpPr bwMode="auto">
            <a:xfrm>
              <a:off x="3706" y="1958"/>
              <a:ext cx="78" cy="149"/>
              <a:chOff x="3706" y="2246"/>
              <a:chExt cx="78" cy="149"/>
            </a:xfrm>
          </p:grpSpPr>
          <p:sp>
            <p:nvSpPr>
              <p:cNvPr id="242837" name="Freeform 106"/>
              <p:cNvSpPr/>
              <p:nvPr/>
            </p:nvSpPr>
            <p:spPr bwMode="auto">
              <a:xfrm>
                <a:off x="3754" y="2246"/>
                <a:ext cx="30" cy="44"/>
              </a:xfrm>
              <a:custGeom>
                <a:avLst/>
                <a:gdLst>
                  <a:gd name="T0" fmla="*/ 30 w 30"/>
                  <a:gd name="T1" fmla="*/ 5 h 44"/>
                  <a:gd name="T2" fmla="*/ 24 w 30"/>
                  <a:gd name="T3" fmla="*/ 0 h 44"/>
                  <a:gd name="T4" fmla="*/ 24 w 30"/>
                  <a:gd name="T5" fmla="*/ 0 h 44"/>
                  <a:gd name="T6" fmla="*/ 18 w 30"/>
                  <a:gd name="T7" fmla="*/ 5 h 44"/>
                  <a:gd name="T8" fmla="*/ 0 w 30"/>
                  <a:gd name="T9" fmla="*/ 39 h 44"/>
                  <a:gd name="T10" fmla="*/ 6 w 30"/>
                  <a:gd name="T11" fmla="*/ 44 h 44"/>
                  <a:gd name="T12" fmla="*/ 12 w 30"/>
                  <a:gd name="T13" fmla="*/ 44 h 44"/>
                  <a:gd name="T14" fmla="*/ 12 w 30"/>
                  <a:gd name="T15" fmla="*/ 39 h 44"/>
                  <a:gd name="T16" fmla="*/ 30 w 30"/>
                  <a:gd name="T17" fmla="*/ 5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4"/>
                  <a:gd name="T29" fmla="*/ 30 w 3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4">
                    <a:moveTo>
                      <a:pt x="30" y="5"/>
                    </a:moveTo>
                    <a:lnTo>
                      <a:pt x="24" y="0"/>
                    </a:lnTo>
                    <a:lnTo>
                      <a:pt x="18" y="5"/>
                    </a:lnTo>
                    <a:lnTo>
                      <a:pt x="0" y="39"/>
                    </a:lnTo>
                    <a:lnTo>
                      <a:pt x="6" y="44"/>
                    </a:lnTo>
                    <a:lnTo>
                      <a:pt x="12" y="44"/>
                    </a:lnTo>
                    <a:lnTo>
                      <a:pt x="12" y="39"/>
                    </a:lnTo>
                    <a:lnTo>
                      <a:pt x="30" y="5"/>
                    </a:lnTo>
                    <a:close/>
                  </a:path>
                </a:pathLst>
              </a:custGeom>
              <a:solidFill>
                <a:schemeClr val="tx1"/>
              </a:solidFill>
              <a:ln w="9525">
                <a:solidFill>
                  <a:schemeClr val="tx1"/>
                </a:solidFill>
                <a:round/>
              </a:ln>
            </p:spPr>
            <p:txBody>
              <a:bodyPr/>
              <a:lstStyle/>
              <a:p>
                <a:endParaRPr lang="zh-CN" altLang="en-US"/>
              </a:p>
            </p:txBody>
          </p:sp>
          <p:sp>
            <p:nvSpPr>
              <p:cNvPr id="242838" name="Freeform 107"/>
              <p:cNvSpPr/>
              <p:nvPr/>
            </p:nvSpPr>
            <p:spPr bwMode="auto">
              <a:xfrm>
                <a:off x="3724" y="2309"/>
                <a:ext cx="30" cy="48"/>
              </a:xfrm>
              <a:custGeom>
                <a:avLst/>
                <a:gdLst>
                  <a:gd name="T0" fmla="*/ 30 w 30"/>
                  <a:gd name="T1" fmla="*/ 5 h 48"/>
                  <a:gd name="T2" fmla="*/ 30 w 30"/>
                  <a:gd name="T3" fmla="*/ 0 h 48"/>
                  <a:gd name="T4" fmla="*/ 24 w 30"/>
                  <a:gd name="T5" fmla="*/ 0 h 48"/>
                  <a:gd name="T6" fmla="*/ 18 w 30"/>
                  <a:gd name="T7" fmla="*/ 5 h 48"/>
                  <a:gd name="T8" fmla="*/ 0 w 30"/>
                  <a:gd name="T9" fmla="*/ 43 h 48"/>
                  <a:gd name="T10" fmla="*/ 6 w 30"/>
                  <a:gd name="T11" fmla="*/ 48 h 48"/>
                  <a:gd name="T12" fmla="*/ 12 w 30"/>
                  <a:gd name="T13" fmla="*/ 48 h 48"/>
                  <a:gd name="T14" fmla="*/ 12 w 30"/>
                  <a:gd name="T15" fmla="*/ 43 h 48"/>
                  <a:gd name="T16" fmla="*/ 30 w 30"/>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8"/>
                  <a:gd name="T29" fmla="*/ 30 w 3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8">
                    <a:moveTo>
                      <a:pt x="30" y="5"/>
                    </a:moveTo>
                    <a:lnTo>
                      <a:pt x="30" y="0"/>
                    </a:lnTo>
                    <a:lnTo>
                      <a:pt x="24" y="0"/>
                    </a:lnTo>
                    <a:lnTo>
                      <a:pt x="18" y="5"/>
                    </a:lnTo>
                    <a:lnTo>
                      <a:pt x="0" y="43"/>
                    </a:lnTo>
                    <a:lnTo>
                      <a:pt x="6" y="48"/>
                    </a:lnTo>
                    <a:lnTo>
                      <a:pt x="12" y="48"/>
                    </a:lnTo>
                    <a:lnTo>
                      <a:pt x="12" y="43"/>
                    </a:lnTo>
                    <a:lnTo>
                      <a:pt x="30" y="5"/>
                    </a:lnTo>
                    <a:close/>
                  </a:path>
                </a:pathLst>
              </a:custGeom>
              <a:solidFill>
                <a:schemeClr val="tx1"/>
              </a:solidFill>
              <a:ln w="9525">
                <a:solidFill>
                  <a:schemeClr val="tx1"/>
                </a:solidFill>
                <a:round/>
              </a:ln>
            </p:spPr>
            <p:txBody>
              <a:bodyPr/>
              <a:lstStyle/>
              <a:p>
                <a:endParaRPr lang="zh-CN" altLang="en-US"/>
              </a:p>
            </p:txBody>
          </p:sp>
          <p:sp>
            <p:nvSpPr>
              <p:cNvPr id="242839" name="Freeform 108"/>
              <p:cNvSpPr/>
              <p:nvPr/>
            </p:nvSpPr>
            <p:spPr bwMode="auto">
              <a:xfrm>
                <a:off x="3706" y="2371"/>
                <a:ext cx="18" cy="24"/>
              </a:xfrm>
              <a:custGeom>
                <a:avLst/>
                <a:gdLst>
                  <a:gd name="T0" fmla="*/ 18 w 18"/>
                  <a:gd name="T1" fmla="*/ 5 h 24"/>
                  <a:gd name="T2" fmla="*/ 18 w 18"/>
                  <a:gd name="T3" fmla="*/ 0 h 24"/>
                  <a:gd name="T4" fmla="*/ 12 w 18"/>
                  <a:gd name="T5" fmla="*/ 0 h 24"/>
                  <a:gd name="T6" fmla="*/ 6 w 18"/>
                  <a:gd name="T7" fmla="*/ 5 h 24"/>
                  <a:gd name="T8" fmla="*/ 0 w 18"/>
                  <a:gd name="T9" fmla="*/ 19 h 24"/>
                  <a:gd name="T10" fmla="*/ 6 w 18"/>
                  <a:gd name="T11" fmla="*/ 24 h 24"/>
                  <a:gd name="T12" fmla="*/ 6 w 18"/>
                  <a:gd name="T13" fmla="*/ 24 h 24"/>
                  <a:gd name="T14" fmla="*/ 12 w 18"/>
                  <a:gd name="T15" fmla="*/ 19 h 24"/>
                  <a:gd name="T16" fmla="*/ 18 w 18"/>
                  <a:gd name="T17" fmla="*/ 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8" y="5"/>
                    </a:moveTo>
                    <a:lnTo>
                      <a:pt x="18" y="0"/>
                    </a:lnTo>
                    <a:lnTo>
                      <a:pt x="12" y="0"/>
                    </a:lnTo>
                    <a:lnTo>
                      <a:pt x="6" y="5"/>
                    </a:lnTo>
                    <a:lnTo>
                      <a:pt x="0" y="19"/>
                    </a:lnTo>
                    <a:lnTo>
                      <a:pt x="6" y="24"/>
                    </a:lnTo>
                    <a:lnTo>
                      <a:pt x="12" y="19"/>
                    </a:lnTo>
                    <a:lnTo>
                      <a:pt x="18" y="5"/>
                    </a:lnTo>
                    <a:close/>
                  </a:path>
                </a:pathLst>
              </a:custGeom>
              <a:solidFill>
                <a:schemeClr val="tx1"/>
              </a:solidFill>
              <a:ln w="9525">
                <a:solidFill>
                  <a:schemeClr val="tx1"/>
                </a:solidFill>
                <a:round/>
              </a:ln>
            </p:spPr>
            <p:txBody>
              <a:bodyPr/>
              <a:lstStyle/>
              <a:p>
                <a:endParaRPr lang="zh-CN" altLang="en-US"/>
              </a:p>
            </p:txBody>
          </p:sp>
        </p:grpSp>
        <p:sp>
          <p:nvSpPr>
            <p:cNvPr id="242738" name="Line 109"/>
            <p:cNvSpPr>
              <a:spLocks noChangeShapeType="1"/>
            </p:cNvSpPr>
            <p:nvPr/>
          </p:nvSpPr>
          <p:spPr bwMode="auto">
            <a:xfrm>
              <a:off x="4319" y="1387"/>
              <a:ext cx="1"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39" name="Line 110"/>
            <p:cNvSpPr>
              <a:spLocks noChangeShapeType="1"/>
            </p:cNvSpPr>
            <p:nvPr/>
          </p:nvSpPr>
          <p:spPr bwMode="auto">
            <a:xfrm flipH="1">
              <a:off x="3868" y="1824"/>
              <a:ext cx="451" cy="1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40" name="Line 111"/>
            <p:cNvSpPr>
              <a:spLocks noChangeShapeType="1"/>
            </p:cNvSpPr>
            <p:nvPr/>
          </p:nvSpPr>
          <p:spPr bwMode="auto">
            <a:xfrm flipV="1">
              <a:off x="3868" y="1901"/>
              <a:ext cx="1" cy="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41" name="Line 112"/>
            <p:cNvSpPr>
              <a:spLocks noChangeShapeType="1"/>
            </p:cNvSpPr>
            <p:nvPr/>
          </p:nvSpPr>
          <p:spPr bwMode="auto">
            <a:xfrm flipV="1">
              <a:off x="3868" y="1714"/>
              <a:ext cx="295" cy="1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42" name="Line 113"/>
            <p:cNvSpPr>
              <a:spLocks noChangeShapeType="1"/>
            </p:cNvSpPr>
            <p:nvPr/>
          </p:nvSpPr>
          <p:spPr bwMode="auto">
            <a:xfrm flipV="1">
              <a:off x="4163" y="1493"/>
              <a:ext cx="1" cy="2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43" name="Group 114"/>
            <p:cNvGrpSpPr/>
            <p:nvPr/>
          </p:nvGrpSpPr>
          <p:grpSpPr bwMode="auto">
            <a:xfrm>
              <a:off x="3862" y="1752"/>
              <a:ext cx="373" cy="216"/>
              <a:chOff x="3862" y="2040"/>
              <a:chExt cx="373" cy="216"/>
            </a:xfrm>
          </p:grpSpPr>
          <p:sp>
            <p:nvSpPr>
              <p:cNvPr id="242831" name="Freeform 115"/>
              <p:cNvSpPr/>
              <p:nvPr/>
            </p:nvSpPr>
            <p:spPr bwMode="auto">
              <a:xfrm>
                <a:off x="3862" y="2222"/>
                <a:ext cx="54" cy="34"/>
              </a:xfrm>
              <a:custGeom>
                <a:avLst/>
                <a:gdLst>
                  <a:gd name="T0" fmla="*/ 6 w 54"/>
                  <a:gd name="T1" fmla="*/ 24 h 34"/>
                  <a:gd name="T2" fmla="*/ 0 w 54"/>
                  <a:gd name="T3" fmla="*/ 29 h 34"/>
                  <a:gd name="T4" fmla="*/ 6 w 54"/>
                  <a:gd name="T5" fmla="*/ 34 h 34"/>
                  <a:gd name="T6" fmla="*/ 12 w 54"/>
                  <a:gd name="T7" fmla="*/ 34 h 34"/>
                  <a:gd name="T8" fmla="*/ 48 w 54"/>
                  <a:gd name="T9" fmla="*/ 10 h 34"/>
                  <a:gd name="T10" fmla="*/ 54 w 54"/>
                  <a:gd name="T11" fmla="*/ 5 h 34"/>
                  <a:gd name="T12" fmla="*/ 48 w 54"/>
                  <a:gd name="T13" fmla="*/ 0 h 34"/>
                  <a:gd name="T14" fmla="*/ 42 w 54"/>
                  <a:gd name="T15" fmla="*/ 0 h 34"/>
                  <a:gd name="T16" fmla="*/ 6 w 54"/>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6" y="24"/>
                    </a:moveTo>
                    <a:lnTo>
                      <a:pt x="0" y="29"/>
                    </a:lnTo>
                    <a:lnTo>
                      <a:pt x="6" y="34"/>
                    </a:lnTo>
                    <a:lnTo>
                      <a:pt x="12" y="34"/>
                    </a:lnTo>
                    <a:lnTo>
                      <a:pt x="48" y="10"/>
                    </a:lnTo>
                    <a:lnTo>
                      <a:pt x="54" y="5"/>
                    </a:lnTo>
                    <a:lnTo>
                      <a:pt x="48" y="0"/>
                    </a:lnTo>
                    <a:lnTo>
                      <a:pt x="42" y="0"/>
                    </a:lnTo>
                    <a:lnTo>
                      <a:pt x="6" y="24"/>
                    </a:lnTo>
                    <a:close/>
                  </a:path>
                </a:pathLst>
              </a:custGeom>
              <a:solidFill>
                <a:schemeClr val="tx1"/>
              </a:solidFill>
              <a:ln w="9525">
                <a:solidFill>
                  <a:schemeClr val="tx1"/>
                </a:solidFill>
                <a:round/>
              </a:ln>
            </p:spPr>
            <p:txBody>
              <a:bodyPr/>
              <a:lstStyle/>
              <a:p>
                <a:endParaRPr lang="zh-CN" altLang="en-US"/>
              </a:p>
            </p:txBody>
          </p:sp>
          <p:sp>
            <p:nvSpPr>
              <p:cNvPr id="242832" name="Freeform 116"/>
              <p:cNvSpPr/>
              <p:nvPr/>
            </p:nvSpPr>
            <p:spPr bwMode="auto">
              <a:xfrm>
                <a:off x="3928" y="2184"/>
                <a:ext cx="54" cy="34"/>
              </a:xfrm>
              <a:custGeom>
                <a:avLst/>
                <a:gdLst>
                  <a:gd name="T0" fmla="*/ 6 w 54"/>
                  <a:gd name="T1" fmla="*/ 24 h 34"/>
                  <a:gd name="T2" fmla="*/ 0 w 54"/>
                  <a:gd name="T3" fmla="*/ 29 h 34"/>
                  <a:gd name="T4" fmla="*/ 6 w 54"/>
                  <a:gd name="T5" fmla="*/ 34 h 34"/>
                  <a:gd name="T6" fmla="*/ 12 w 54"/>
                  <a:gd name="T7" fmla="*/ 34 h 34"/>
                  <a:gd name="T8" fmla="*/ 48 w 54"/>
                  <a:gd name="T9" fmla="*/ 10 h 34"/>
                  <a:gd name="T10" fmla="*/ 54 w 54"/>
                  <a:gd name="T11" fmla="*/ 5 h 34"/>
                  <a:gd name="T12" fmla="*/ 48 w 54"/>
                  <a:gd name="T13" fmla="*/ 0 h 34"/>
                  <a:gd name="T14" fmla="*/ 42 w 54"/>
                  <a:gd name="T15" fmla="*/ 0 h 34"/>
                  <a:gd name="T16" fmla="*/ 6 w 54"/>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6" y="24"/>
                    </a:moveTo>
                    <a:lnTo>
                      <a:pt x="0" y="29"/>
                    </a:lnTo>
                    <a:lnTo>
                      <a:pt x="6" y="34"/>
                    </a:lnTo>
                    <a:lnTo>
                      <a:pt x="12" y="34"/>
                    </a:lnTo>
                    <a:lnTo>
                      <a:pt x="48" y="10"/>
                    </a:lnTo>
                    <a:lnTo>
                      <a:pt x="54" y="5"/>
                    </a:lnTo>
                    <a:lnTo>
                      <a:pt x="48" y="0"/>
                    </a:lnTo>
                    <a:lnTo>
                      <a:pt x="42" y="0"/>
                    </a:lnTo>
                    <a:lnTo>
                      <a:pt x="6" y="24"/>
                    </a:lnTo>
                    <a:close/>
                  </a:path>
                </a:pathLst>
              </a:custGeom>
              <a:solidFill>
                <a:schemeClr val="tx1"/>
              </a:solidFill>
              <a:ln w="9525">
                <a:solidFill>
                  <a:schemeClr val="tx1"/>
                </a:solidFill>
                <a:round/>
              </a:ln>
            </p:spPr>
            <p:txBody>
              <a:bodyPr/>
              <a:lstStyle/>
              <a:p>
                <a:endParaRPr lang="zh-CN" altLang="en-US"/>
              </a:p>
            </p:txBody>
          </p:sp>
          <p:sp>
            <p:nvSpPr>
              <p:cNvPr id="242833" name="Freeform 117"/>
              <p:cNvSpPr/>
              <p:nvPr/>
            </p:nvSpPr>
            <p:spPr bwMode="auto">
              <a:xfrm>
                <a:off x="4001" y="2146"/>
                <a:ext cx="48" cy="33"/>
              </a:xfrm>
              <a:custGeom>
                <a:avLst/>
                <a:gdLst>
                  <a:gd name="T0" fmla="*/ 0 w 48"/>
                  <a:gd name="T1" fmla="*/ 24 h 33"/>
                  <a:gd name="T2" fmla="*/ 0 w 48"/>
                  <a:gd name="T3" fmla="*/ 28 h 33"/>
                  <a:gd name="T4" fmla="*/ 0 w 48"/>
                  <a:gd name="T5" fmla="*/ 33 h 33"/>
                  <a:gd name="T6" fmla="*/ 6 w 48"/>
                  <a:gd name="T7" fmla="*/ 33 h 33"/>
                  <a:gd name="T8" fmla="*/ 48 w 48"/>
                  <a:gd name="T9" fmla="*/ 9 h 33"/>
                  <a:gd name="T10" fmla="*/ 48 w 48"/>
                  <a:gd name="T11" fmla="*/ 4 h 33"/>
                  <a:gd name="T12" fmla="*/ 48 w 48"/>
                  <a:gd name="T13" fmla="*/ 0 h 33"/>
                  <a:gd name="T14" fmla="*/ 42 w 48"/>
                  <a:gd name="T15" fmla="*/ 0 h 33"/>
                  <a:gd name="T16" fmla="*/ 0 w 48"/>
                  <a:gd name="T17" fmla="*/ 24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3"/>
                  <a:gd name="T29" fmla="*/ 48 w 48"/>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3">
                    <a:moveTo>
                      <a:pt x="0" y="24"/>
                    </a:moveTo>
                    <a:lnTo>
                      <a:pt x="0" y="28"/>
                    </a:lnTo>
                    <a:lnTo>
                      <a:pt x="0" y="33"/>
                    </a:lnTo>
                    <a:lnTo>
                      <a:pt x="6" y="33"/>
                    </a:lnTo>
                    <a:lnTo>
                      <a:pt x="48" y="9"/>
                    </a:lnTo>
                    <a:lnTo>
                      <a:pt x="48" y="4"/>
                    </a:lnTo>
                    <a:lnTo>
                      <a:pt x="48" y="0"/>
                    </a:lnTo>
                    <a:lnTo>
                      <a:pt x="42" y="0"/>
                    </a:lnTo>
                    <a:lnTo>
                      <a:pt x="0" y="24"/>
                    </a:lnTo>
                    <a:close/>
                  </a:path>
                </a:pathLst>
              </a:custGeom>
              <a:solidFill>
                <a:schemeClr val="tx1"/>
              </a:solidFill>
              <a:ln w="9525">
                <a:solidFill>
                  <a:schemeClr val="tx1"/>
                </a:solidFill>
                <a:round/>
              </a:ln>
            </p:spPr>
            <p:txBody>
              <a:bodyPr/>
              <a:lstStyle/>
              <a:p>
                <a:endParaRPr lang="zh-CN" altLang="en-US"/>
              </a:p>
            </p:txBody>
          </p:sp>
          <p:sp>
            <p:nvSpPr>
              <p:cNvPr id="242834" name="Freeform 118"/>
              <p:cNvSpPr/>
              <p:nvPr/>
            </p:nvSpPr>
            <p:spPr bwMode="auto">
              <a:xfrm>
                <a:off x="4067" y="2107"/>
                <a:ext cx="54" cy="34"/>
              </a:xfrm>
              <a:custGeom>
                <a:avLst/>
                <a:gdLst>
                  <a:gd name="T0" fmla="*/ 6 w 54"/>
                  <a:gd name="T1" fmla="*/ 24 h 34"/>
                  <a:gd name="T2" fmla="*/ 0 w 54"/>
                  <a:gd name="T3" fmla="*/ 29 h 34"/>
                  <a:gd name="T4" fmla="*/ 6 w 54"/>
                  <a:gd name="T5" fmla="*/ 34 h 34"/>
                  <a:gd name="T6" fmla="*/ 12 w 54"/>
                  <a:gd name="T7" fmla="*/ 34 h 34"/>
                  <a:gd name="T8" fmla="*/ 48 w 54"/>
                  <a:gd name="T9" fmla="*/ 10 h 34"/>
                  <a:gd name="T10" fmla="*/ 54 w 54"/>
                  <a:gd name="T11" fmla="*/ 5 h 34"/>
                  <a:gd name="T12" fmla="*/ 48 w 54"/>
                  <a:gd name="T13" fmla="*/ 0 h 34"/>
                  <a:gd name="T14" fmla="*/ 42 w 54"/>
                  <a:gd name="T15" fmla="*/ 0 h 34"/>
                  <a:gd name="T16" fmla="*/ 6 w 54"/>
                  <a:gd name="T17" fmla="*/ 24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6" y="24"/>
                    </a:moveTo>
                    <a:lnTo>
                      <a:pt x="0" y="29"/>
                    </a:lnTo>
                    <a:lnTo>
                      <a:pt x="6" y="34"/>
                    </a:lnTo>
                    <a:lnTo>
                      <a:pt x="12" y="34"/>
                    </a:lnTo>
                    <a:lnTo>
                      <a:pt x="48" y="10"/>
                    </a:lnTo>
                    <a:lnTo>
                      <a:pt x="54" y="5"/>
                    </a:lnTo>
                    <a:lnTo>
                      <a:pt x="48" y="0"/>
                    </a:lnTo>
                    <a:lnTo>
                      <a:pt x="42" y="0"/>
                    </a:lnTo>
                    <a:lnTo>
                      <a:pt x="6" y="24"/>
                    </a:lnTo>
                    <a:close/>
                  </a:path>
                </a:pathLst>
              </a:custGeom>
              <a:solidFill>
                <a:schemeClr val="tx1"/>
              </a:solidFill>
              <a:ln w="9525">
                <a:solidFill>
                  <a:schemeClr val="tx1"/>
                </a:solidFill>
                <a:round/>
              </a:ln>
            </p:spPr>
            <p:txBody>
              <a:bodyPr/>
              <a:lstStyle/>
              <a:p>
                <a:endParaRPr lang="zh-CN" altLang="en-US"/>
              </a:p>
            </p:txBody>
          </p:sp>
          <p:sp>
            <p:nvSpPr>
              <p:cNvPr id="242835" name="Freeform 119"/>
              <p:cNvSpPr/>
              <p:nvPr/>
            </p:nvSpPr>
            <p:spPr bwMode="auto">
              <a:xfrm>
                <a:off x="4139" y="2069"/>
                <a:ext cx="48" cy="29"/>
              </a:xfrm>
              <a:custGeom>
                <a:avLst/>
                <a:gdLst>
                  <a:gd name="T0" fmla="*/ 0 w 48"/>
                  <a:gd name="T1" fmla="*/ 19 h 29"/>
                  <a:gd name="T2" fmla="*/ 0 w 48"/>
                  <a:gd name="T3" fmla="*/ 24 h 29"/>
                  <a:gd name="T4" fmla="*/ 0 w 48"/>
                  <a:gd name="T5" fmla="*/ 29 h 29"/>
                  <a:gd name="T6" fmla="*/ 6 w 48"/>
                  <a:gd name="T7" fmla="*/ 29 h 29"/>
                  <a:gd name="T8" fmla="*/ 48 w 48"/>
                  <a:gd name="T9" fmla="*/ 9 h 29"/>
                  <a:gd name="T10" fmla="*/ 48 w 48"/>
                  <a:gd name="T11" fmla="*/ 5 h 29"/>
                  <a:gd name="T12" fmla="*/ 48 w 48"/>
                  <a:gd name="T13" fmla="*/ 0 h 29"/>
                  <a:gd name="T14" fmla="*/ 42 w 48"/>
                  <a:gd name="T15" fmla="*/ 0 h 29"/>
                  <a:gd name="T16" fmla="*/ 0 w 48"/>
                  <a:gd name="T17" fmla="*/ 19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9"/>
                  <a:gd name="T29" fmla="*/ 48 w 4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9">
                    <a:moveTo>
                      <a:pt x="0" y="19"/>
                    </a:moveTo>
                    <a:lnTo>
                      <a:pt x="0" y="24"/>
                    </a:lnTo>
                    <a:lnTo>
                      <a:pt x="0" y="29"/>
                    </a:lnTo>
                    <a:lnTo>
                      <a:pt x="6" y="29"/>
                    </a:lnTo>
                    <a:lnTo>
                      <a:pt x="48" y="9"/>
                    </a:lnTo>
                    <a:lnTo>
                      <a:pt x="48" y="5"/>
                    </a:lnTo>
                    <a:lnTo>
                      <a:pt x="48" y="0"/>
                    </a:lnTo>
                    <a:lnTo>
                      <a:pt x="42" y="0"/>
                    </a:lnTo>
                    <a:lnTo>
                      <a:pt x="0" y="19"/>
                    </a:lnTo>
                    <a:close/>
                  </a:path>
                </a:pathLst>
              </a:custGeom>
              <a:solidFill>
                <a:schemeClr val="tx1"/>
              </a:solidFill>
              <a:ln w="9525">
                <a:solidFill>
                  <a:schemeClr val="tx1"/>
                </a:solidFill>
                <a:round/>
              </a:ln>
            </p:spPr>
            <p:txBody>
              <a:bodyPr/>
              <a:lstStyle/>
              <a:p>
                <a:endParaRPr lang="zh-CN" altLang="en-US"/>
              </a:p>
            </p:txBody>
          </p:sp>
          <p:sp>
            <p:nvSpPr>
              <p:cNvPr id="242836" name="Freeform 120"/>
              <p:cNvSpPr/>
              <p:nvPr/>
            </p:nvSpPr>
            <p:spPr bwMode="auto">
              <a:xfrm>
                <a:off x="4205" y="2040"/>
                <a:ext cx="30" cy="19"/>
              </a:xfrm>
              <a:custGeom>
                <a:avLst/>
                <a:gdLst>
                  <a:gd name="T0" fmla="*/ 0 w 30"/>
                  <a:gd name="T1" fmla="*/ 10 h 19"/>
                  <a:gd name="T2" fmla="*/ 0 w 30"/>
                  <a:gd name="T3" fmla="*/ 14 h 19"/>
                  <a:gd name="T4" fmla="*/ 0 w 30"/>
                  <a:gd name="T5" fmla="*/ 19 h 19"/>
                  <a:gd name="T6" fmla="*/ 6 w 30"/>
                  <a:gd name="T7" fmla="*/ 19 h 19"/>
                  <a:gd name="T8" fmla="*/ 30 w 30"/>
                  <a:gd name="T9" fmla="*/ 10 h 19"/>
                  <a:gd name="T10" fmla="*/ 30 w 30"/>
                  <a:gd name="T11" fmla="*/ 5 h 19"/>
                  <a:gd name="T12" fmla="*/ 24 w 30"/>
                  <a:gd name="T13" fmla="*/ 0 h 19"/>
                  <a:gd name="T14" fmla="*/ 24 w 30"/>
                  <a:gd name="T15" fmla="*/ 0 h 19"/>
                  <a:gd name="T16" fmla="*/ 0 w 30"/>
                  <a:gd name="T17" fmla="*/ 1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9"/>
                  <a:gd name="T29" fmla="*/ 30 w 30"/>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9">
                    <a:moveTo>
                      <a:pt x="0" y="10"/>
                    </a:moveTo>
                    <a:lnTo>
                      <a:pt x="0" y="14"/>
                    </a:lnTo>
                    <a:lnTo>
                      <a:pt x="0" y="19"/>
                    </a:lnTo>
                    <a:lnTo>
                      <a:pt x="6" y="19"/>
                    </a:lnTo>
                    <a:lnTo>
                      <a:pt x="30" y="10"/>
                    </a:lnTo>
                    <a:lnTo>
                      <a:pt x="30" y="5"/>
                    </a:lnTo>
                    <a:lnTo>
                      <a:pt x="24" y="0"/>
                    </a:lnTo>
                    <a:lnTo>
                      <a:pt x="0" y="10"/>
                    </a:lnTo>
                    <a:close/>
                  </a:path>
                </a:pathLst>
              </a:custGeom>
              <a:solidFill>
                <a:schemeClr val="tx1"/>
              </a:solidFill>
              <a:ln w="9525">
                <a:solidFill>
                  <a:schemeClr val="tx1"/>
                </a:solidFill>
                <a:round/>
              </a:ln>
            </p:spPr>
            <p:txBody>
              <a:bodyPr/>
              <a:lstStyle/>
              <a:p>
                <a:endParaRPr lang="zh-CN" altLang="en-US"/>
              </a:p>
            </p:txBody>
          </p:sp>
        </p:grpSp>
        <p:grpSp>
          <p:nvGrpSpPr>
            <p:cNvPr id="242744" name="Group 121"/>
            <p:cNvGrpSpPr/>
            <p:nvPr/>
          </p:nvGrpSpPr>
          <p:grpSpPr bwMode="auto">
            <a:xfrm>
              <a:off x="4223" y="1445"/>
              <a:ext cx="12" cy="317"/>
              <a:chOff x="4223" y="1733"/>
              <a:chExt cx="12" cy="317"/>
            </a:xfrm>
          </p:grpSpPr>
          <p:sp>
            <p:nvSpPr>
              <p:cNvPr id="242826" name="Freeform 122"/>
              <p:cNvSpPr/>
              <p:nvPr/>
            </p:nvSpPr>
            <p:spPr bwMode="auto">
              <a:xfrm>
                <a:off x="4223" y="2002"/>
                <a:ext cx="12" cy="48"/>
              </a:xfrm>
              <a:custGeom>
                <a:avLst/>
                <a:gdLst>
                  <a:gd name="T0" fmla="*/ 0 w 12"/>
                  <a:gd name="T1" fmla="*/ 43 h 48"/>
                  <a:gd name="T2" fmla="*/ 6 w 12"/>
                  <a:gd name="T3" fmla="*/ 48 h 48"/>
                  <a:gd name="T4" fmla="*/ 6 w 12"/>
                  <a:gd name="T5" fmla="*/ 48 h 48"/>
                  <a:gd name="T6" fmla="*/ 12 w 12"/>
                  <a:gd name="T7" fmla="*/ 43 h 48"/>
                  <a:gd name="T8" fmla="*/ 12 w 12"/>
                  <a:gd name="T9" fmla="*/ 4 h 48"/>
                  <a:gd name="T10" fmla="*/ 6 w 12"/>
                  <a:gd name="T11" fmla="*/ 0 h 48"/>
                  <a:gd name="T12" fmla="*/ 6 w 12"/>
                  <a:gd name="T13" fmla="*/ 0 h 48"/>
                  <a:gd name="T14" fmla="*/ 0 w 12"/>
                  <a:gd name="T15" fmla="*/ 4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4"/>
                    </a:lnTo>
                    <a:lnTo>
                      <a:pt x="6" y="0"/>
                    </a:lnTo>
                    <a:lnTo>
                      <a:pt x="0" y="4"/>
                    </a:lnTo>
                    <a:lnTo>
                      <a:pt x="0" y="43"/>
                    </a:lnTo>
                    <a:close/>
                  </a:path>
                </a:pathLst>
              </a:custGeom>
              <a:solidFill>
                <a:schemeClr val="tx1"/>
              </a:solidFill>
              <a:ln w="9525">
                <a:solidFill>
                  <a:schemeClr val="tx1"/>
                </a:solidFill>
                <a:round/>
              </a:ln>
            </p:spPr>
            <p:txBody>
              <a:bodyPr/>
              <a:lstStyle/>
              <a:p>
                <a:endParaRPr lang="zh-CN" altLang="en-US"/>
              </a:p>
            </p:txBody>
          </p:sp>
          <p:sp>
            <p:nvSpPr>
              <p:cNvPr id="242827" name="Freeform 123"/>
              <p:cNvSpPr/>
              <p:nvPr/>
            </p:nvSpPr>
            <p:spPr bwMode="auto">
              <a:xfrm>
                <a:off x="4223" y="1934"/>
                <a:ext cx="12" cy="48"/>
              </a:xfrm>
              <a:custGeom>
                <a:avLst/>
                <a:gdLst>
                  <a:gd name="T0" fmla="*/ 0 w 12"/>
                  <a:gd name="T1" fmla="*/ 44 h 48"/>
                  <a:gd name="T2" fmla="*/ 6 w 12"/>
                  <a:gd name="T3" fmla="*/ 48 h 48"/>
                  <a:gd name="T4" fmla="*/ 6 w 12"/>
                  <a:gd name="T5" fmla="*/ 48 h 48"/>
                  <a:gd name="T6" fmla="*/ 12 w 12"/>
                  <a:gd name="T7" fmla="*/ 44 h 48"/>
                  <a:gd name="T8" fmla="*/ 12 w 12"/>
                  <a:gd name="T9" fmla="*/ 5 h 48"/>
                  <a:gd name="T10" fmla="*/ 6 w 12"/>
                  <a:gd name="T11" fmla="*/ 0 h 48"/>
                  <a:gd name="T12" fmla="*/ 6 w 12"/>
                  <a:gd name="T13" fmla="*/ 0 h 48"/>
                  <a:gd name="T14" fmla="*/ 0 w 12"/>
                  <a:gd name="T15" fmla="*/ 5 h 48"/>
                  <a:gd name="T16" fmla="*/ 0 w 12"/>
                  <a:gd name="T17" fmla="*/ 4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4"/>
                    </a:moveTo>
                    <a:lnTo>
                      <a:pt x="6" y="48"/>
                    </a:lnTo>
                    <a:lnTo>
                      <a:pt x="12" y="44"/>
                    </a:lnTo>
                    <a:lnTo>
                      <a:pt x="12" y="5"/>
                    </a:lnTo>
                    <a:lnTo>
                      <a:pt x="6" y="0"/>
                    </a:lnTo>
                    <a:lnTo>
                      <a:pt x="0" y="5"/>
                    </a:lnTo>
                    <a:lnTo>
                      <a:pt x="0" y="44"/>
                    </a:lnTo>
                    <a:close/>
                  </a:path>
                </a:pathLst>
              </a:custGeom>
              <a:solidFill>
                <a:schemeClr val="tx1"/>
              </a:solidFill>
              <a:ln w="9525">
                <a:solidFill>
                  <a:schemeClr val="tx1"/>
                </a:solidFill>
                <a:round/>
              </a:ln>
            </p:spPr>
            <p:txBody>
              <a:bodyPr/>
              <a:lstStyle/>
              <a:p>
                <a:endParaRPr lang="zh-CN" altLang="en-US"/>
              </a:p>
            </p:txBody>
          </p:sp>
          <p:sp>
            <p:nvSpPr>
              <p:cNvPr id="242828" name="Freeform 124"/>
              <p:cNvSpPr/>
              <p:nvPr/>
            </p:nvSpPr>
            <p:spPr bwMode="auto">
              <a:xfrm>
                <a:off x="4223" y="1867"/>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29" name="Freeform 125"/>
              <p:cNvSpPr/>
              <p:nvPr/>
            </p:nvSpPr>
            <p:spPr bwMode="auto">
              <a:xfrm>
                <a:off x="4223" y="1800"/>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sp>
            <p:nvSpPr>
              <p:cNvPr id="242830" name="Freeform 126"/>
              <p:cNvSpPr/>
              <p:nvPr/>
            </p:nvSpPr>
            <p:spPr bwMode="auto">
              <a:xfrm>
                <a:off x="4223" y="1733"/>
                <a:ext cx="12" cy="48"/>
              </a:xfrm>
              <a:custGeom>
                <a:avLst/>
                <a:gdLst>
                  <a:gd name="T0" fmla="*/ 0 w 12"/>
                  <a:gd name="T1" fmla="*/ 43 h 48"/>
                  <a:gd name="T2" fmla="*/ 6 w 12"/>
                  <a:gd name="T3" fmla="*/ 48 h 48"/>
                  <a:gd name="T4" fmla="*/ 6 w 12"/>
                  <a:gd name="T5" fmla="*/ 48 h 48"/>
                  <a:gd name="T6" fmla="*/ 12 w 12"/>
                  <a:gd name="T7" fmla="*/ 43 h 48"/>
                  <a:gd name="T8" fmla="*/ 12 w 12"/>
                  <a:gd name="T9" fmla="*/ 5 h 48"/>
                  <a:gd name="T10" fmla="*/ 6 w 12"/>
                  <a:gd name="T11" fmla="*/ 0 h 48"/>
                  <a:gd name="T12" fmla="*/ 6 w 12"/>
                  <a:gd name="T13" fmla="*/ 0 h 48"/>
                  <a:gd name="T14" fmla="*/ 0 w 12"/>
                  <a:gd name="T15" fmla="*/ 5 h 48"/>
                  <a:gd name="T16" fmla="*/ 0 w 12"/>
                  <a:gd name="T17" fmla="*/ 4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8"/>
                  <a:gd name="T29" fmla="*/ 12 w 1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8">
                    <a:moveTo>
                      <a:pt x="0" y="43"/>
                    </a:moveTo>
                    <a:lnTo>
                      <a:pt x="6" y="48"/>
                    </a:lnTo>
                    <a:lnTo>
                      <a:pt x="12" y="43"/>
                    </a:lnTo>
                    <a:lnTo>
                      <a:pt x="12" y="5"/>
                    </a:lnTo>
                    <a:lnTo>
                      <a:pt x="6" y="0"/>
                    </a:lnTo>
                    <a:lnTo>
                      <a:pt x="0" y="5"/>
                    </a:lnTo>
                    <a:lnTo>
                      <a:pt x="0" y="43"/>
                    </a:lnTo>
                    <a:close/>
                  </a:path>
                </a:pathLst>
              </a:custGeom>
              <a:solidFill>
                <a:schemeClr val="tx1"/>
              </a:solidFill>
              <a:ln w="9525">
                <a:solidFill>
                  <a:schemeClr val="tx1"/>
                </a:solidFill>
                <a:round/>
              </a:ln>
            </p:spPr>
            <p:txBody>
              <a:bodyPr/>
              <a:lstStyle/>
              <a:p>
                <a:endParaRPr lang="zh-CN" altLang="en-US"/>
              </a:p>
            </p:txBody>
          </p:sp>
        </p:grpSp>
        <p:grpSp>
          <p:nvGrpSpPr>
            <p:cNvPr id="242745" name="Group 127"/>
            <p:cNvGrpSpPr/>
            <p:nvPr/>
          </p:nvGrpSpPr>
          <p:grpSpPr bwMode="auto">
            <a:xfrm>
              <a:off x="3886" y="1958"/>
              <a:ext cx="78" cy="149"/>
              <a:chOff x="3886" y="2246"/>
              <a:chExt cx="78" cy="149"/>
            </a:xfrm>
          </p:grpSpPr>
          <p:sp>
            <p:nvSpPr>
              <p:cNvPr id="242823" name="Freeform 128"/>
              <p:cNvSpPr/>
              <p:nvPr/>
            </p:nvSpPr>
            <p:spPr bwMode="auto">
              <a:xfrm>
                <a:off x="3886" y="2246"/>
                <a:ext cx="30" cy="44"/>
              </a:xfrm>
              <a:custGeom>
                <a:avLst/>
                <a:gdLst>
                  <a:gd name="T0" fmla="*/ 12 w 30"/>
                  <a:gd name="T1" fmla="*/ 5 h 44"/>
                  <a:gd name="T2" fmla="*/ 6 w 30"/>
                  <a:gd name="T3" fmla="*/ 0 h 44"/>
                  <a:gd name="T4" fmla="*/ 6 w 30"/>
                  <a:gd name="T5" fmla="*/ 0 h 44"/>
                  <a:gd name="T6" fmla="*/ 0 w 30"/>
                  <a:gd name="T7" fmla="*/ 5 h 44"/>
                  <a:gd name="T8" fmla="*/ 18 w 30"/>
                  <a:gd name="T9" fmla="*/ 39 h 44"/>
                  <a:gd name="T10" fmla="*/ 18 w 30"/>
                  <a:gd name="T11" fmla="*/ 44 h 44"/>
                  <a:gd name="T12" fmla="*/ 24 w 30"/>
                  <a:gd name="T13" fmla="*/ 44 h 44"/>
                  <a:gd name="T14" fmla="*/ 30 w 30"/>
                  <a:gd name="T15" fmla="*/ 39 h 44"/>
                  <a:gd name="T16" fmla="*/ 12 w 30"/>
                  <a:gd name="T17" fmla="*/ 5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4"/>
                  <a:gd name="T29" fmla="*/ 30 w 3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4">
                    <a:moveTo>
                      <a:pt x="12" y="5"/>
                    </a:moveTo>
                    <a:lnTo>
                      <a:pt x="6" y="0"/>
                    </a:lnTo>
                    <a:lnTo>
                      <a:pt x="0" y="5"/>
                    </a:lnTo>
                    <a:lnTo>
                      <a:pt x="18" y="39"/>
                    </a:lnTo>
                    <a:lnTo>
                      <a:pt x="18" y="44"/>
                    </a:lnTo>
                    <a:lnTo>
                      <a:pt x="24" y="44"/>
                    </a:lnTo>
                    <a:lnTo>
                      <a:pt x="30" y="39"/>
                    </a:lnTo>
                    <a:lnTo>
                      <a:pt x="12" y="5"/>
                    </a:lnTo>
                    <a:close/>
                  </a:path>
                </a:pathLst>
              </a:custGeom>
              <a:solidFill>
                <a:schemeClr val="tx1"/>
              </a:solidFill>
              <a:ln w="9525">
                <a:solidFill>
                  <a:schemeClr val="tx1"/>
                </a:solidFill>
                <a:round/>
              </a:ln>
            </p:spPr>
            <p:txBody>
              <a:bodyPr/>
              <a:lstStyle/>
              <a:p>
                <a:endParaRPr lang="zh-CN" altLang="en-US"/>
              </a:p>
            </p:txBody>
          </p:sp>
          <p:sp>
            <p:nvSpPr>
              <p:cNvPr id="242824" name="Freeform 129"/>
              <p:cNvSpPr/>
              <p:nvPr/>
            </p:nvSpPr>
            <p:spPr bwMode="auto">
              <a:xfrm>
                <a:off x="3916" y="2309"/>
                <a:ext cx="30" cy="48"/>
              </a:xfrm>
              <a:custGeom>
                <a:avLst/>
                <a:gdLst>
                  <a:gd name="T0" fmla="*/ 12 w 30"/>
                  <a:gd name="T1" fmla="*/ 5 h 48"/>
                  <a:gd name="T2" fmla="*/ 6 w 30"/>
                  <a:gd name="T3" fmla="*/ 0 h 48"/>
                  <a:gd name="T4" fmla="*/ 0 w 30"/>
                  <a:gd name="T5" fmla="*/ 0 h 48"/>
                  <a:gd name="T6" fmla="*/ 0 w 30"/>
                  <a:gd name="T7" fmla="*/ 5 h 48"/>
                  <a:gd name="T8" fmla="*/ 18 w 30"/>
                  <a:gd name="T9" fmla="*/ 43 h 48"/>
                  <a:gd name="T10" fmla="*/ 18 w 30"/>
                  <a:gd name="T11" fmla="*/ 48 h 48"/>
                  <a:gd name="T12" fmla="*/ 24 w 30"/>
                  <a:gd name="T13" fmla="*/ 48 h 48"/>
                  <a:gd name="T14" fmla="*/ 30 w 30"/>
                  <a:gd name="T15" fmla="*/ 43 h 48"/>
                  <a:gd name="T16" fmla="*/ 12 w 30"/>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48"/>
                  <a:gd name="T29" fmla="*/ 30 w 3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48">
                    <a:moveTo>
                      <a:pt x="12" y="5"/>
                    </a:moveTo>
                    <a:lnTo>
                      <a:pt x="6" y="0"/>
                    </a:lnTo>
                    <a:lnTo>
                      <a:pt x="0" y="0"/>
                    </a:lnTo>
                    <a:lnTo>
                      <a:pt x="0" y="5"/>
                    </a:lnTo>
                    <a:lnTo>
                      <a:pt x="18" y="43"/>
                    </a:lnTo>
                    <a:lnTo>
                      <a:pt x="18" y="48"/>
                    </a:lnTo>
                    <a:lnTo>
                      <a:pt x="24" y="48"/>
                    </a:lnTo>
                    <a:lnTo>
                      <a:pt x="30" y="43"/>
                    </a:lnTo>
                    <a:lnTo>
                      <a:pt x="12" y="5"/>
                    </a:lnTo>
                    <a:close/>
                  </a:path>
                </a:pathLst>
              </a:custGeom>
              <a:solidFill>
                <a:schemeClr val="tx1"/>
              </a:solidFill>
              <a:ln w="9525">
                <a:solidFill>
                  <a:schemeClr val="tx1"/>
                </a:solidFill>
                <a:round/>
              </a:ln>
            </p:spPr>
            <p:txBody>
              <a:bodyPr/>
              <a:lstStyle/>
              <a:p>
                <a:endParaRPr lang="zh-CN" altLang="en-US"/>
              </a:p>
            </p:txBody>
          </p:sp>
          <p:sp>
            <p:nvSpPr>
              <p:cNvPr id="242825" name="Freeform 130"/>
              <p:cNvSpPr/>
              <p:nvPr/>
            </p:nvSpPr>
            <p:spPr bwMode="auto">
              <a:xfrm>
                <a:off x="3946" y="2371"/>
                <a:ext cx="18" cy="24"/>
              </a:xfrm>
              <a:custGeom>
                <a:avLst/>
                <a:gdLst>
                  <a:gd name="T0" fmla="*/ 12 w 18"/>
                  <a:gd name="T1" fmla="*/ 5 h 24"/>
                  <a:gd name="T2" fmla="*/ 6 w 18"/>
                  <a:gd name="T3" fmla="*/ 0 h 24"/>
                  <a:gd name="T4" fmla="*/ 0 w 18"/>
                  <a:gd name="T5" fmla="*/ 0 h 24"/>
                  <a:gd name="T6" fmla="*/ 0 w 18"/>
                  <a:gd name="T7" fmla="*/ 5 h 24"/>
                  <a:gd name="T8" fmla="*/ 6 w 18"/>
                  <a:gd name="T9" fmla="*/ 19 h 24"/>
                  <a:gd name="T10" fmla="*/ 12 w 18"/>
                  <a:gd name="T11" fmla="*/ 24 h 24"/>
                  <a:gd name="T12" fmla="*/ 12 w 18"/>
                  <a:gd name="T13" fmla="*/ 24 h 24"/>
                  <a:gd name="T14" fmla="*/ 18 w 18"/>
                  <a:gd name="T15" fmla="*/ 19 h 24"/>
                  <a:gd name="T16" fmla="*/ 12 w 18"/>
                  <a:gd name="T17" fmla="*/ 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4"/>
                  <a:gd name="T29" fmla="*/ 18 w 1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4">
                    <a:moveTo>
                      <a:pt x="12" y="5"/>
                    </a:moveTo>
                    <a:lnTo>
                      <a:pt x="6" y="0"/>
                    </a:lnTo>
                    <a:lnTo>
                      <a:pt x="0" y="0"/>
                    </a:lnTo>
                    <a:lnTo>
                      <a:pt x="0" y="5"/>
                    </a:lnTo>
                    <a:lnTo>
                      <a:pt x="6" y="19"/>
                    </a:lnTo>
                    <a:lnTo>
                      <a:pt x="12" y="24"/>
                    </a:lnTo>
                    <a:lnTo>
                      <a:pt x="18" y="19"/>
                    </a:lnTo>
                    <a:lnTo>
                      <a:pt x="12" y="5"/>
                    </a:lnTo>
                    <a:close/>
                  </a:path>
                </a:pathLst>
              </a:custGeom>
              <a:solidFill>
                <a:schemeClr val="tx1"/>
              </a:solidFill>
              <a:ln w="9525">
                <a:solidFill>
                  <a:schemeClr val="tx1"/>
                </a:solidFill>
                <a:round/>
              </a:ln>
            </p:spPr>
            <p:txBody>
              <a:bodyPr/>
              <a:lstStyle/>
              <a:p>
                <a:endParaRPr lang="zh-CN" altLang="en-US"/>
              </a:p>
            </p:txBody>
          </p:sp>
        </p:grpSp>
        <p:grpSp>
          <p:nvGrpSpPr>
            <p:cNvPr id="242746" name="Group 131"/>
            <p:cNvGrpSpPr/>
            <p:nvPr/>
          </p:nvGrpSpPr>
          <p:grpSpPr bwMode="auto">
            <a:xfrm>
              <a:off x="3436" y="1426"/>
              <a:ext cx="799" cy="9"/>
              <a:chOff x="3436" y="1714"/>
              <a:chExt cx="799" cy="9"/>
            </a:xfrm>
          </p:grpSpPr>
          <p:sp>
            <p:nvSpPr>
              <p:cNvPr id="242813" name="Freeform 132"/>
              <p:cNvSpPr/>
              <p:nvPr/>
            </p:nvSpPr>
            <p:spPr bwMode="auto">
              <a:xfrm>
                <a:off x="3436" y="1714"/>
                <a:ext cx="60" cy="9"/>
              </a:xfrm>
              <a:custGeom>
                <a:avLst/>
                <a:gdLst>
                  <a:gd name="T0" fmla="*/ 12 w 60"/>
                  <a:gd name="T1" fmla="*/ 0 h 9"/>
                  <a:gd name="T2" fmla="*/ 6 w 60"/>
                  <a:gd name="T3" fmla="*/ 0 h 9"/>
                  <a:gd name="T4" fmla="*/ 0 w 60"/>
                  <a:gd name="T5" fmla="*/ 4 h 9"/>
                  <a:gd name="T6" fmla="*/ 6 w 60"/>
                  <a:gd name="T7" fmla="*/ 9 h 9"/>
                  <a:gd name="T8" fmla="*/ 48 w 60"/>
                  <a:gd name="T9" fmla="*/ 9 h 9"/>
                  <a:gd name="T10" fmla="*/ 54 w 60"/>
                  <a:gd name="T11" fmla="*/ 9 h 9"/>
                  <a:gd name="T12" fmla="*/ 60 w 60"/>
                  <a:gd name="T13" fmla="*/ 4 h 9"/>
                  <a:gd name="T14" fmla="*/ 54 w 60"/>
                  <a:gd name="T15" fmla="*/ 0 h 9"/>
                  <a:gd name="T16" fmla="*/ 12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12" y="0"/>
                    </a:moveTo>
                    <a:lnTo>
                      <a:pt x="6" y="0"/>
                    </a:lnTo>
                    <a:lnTo>
                      <a:pt x="0" y="4"/>
                    </a:lnTo>
                    <a:lnTo>
                      <a:pt x="6" y="9"/>
                    </a:lnTo>
                    <a:lnTo>
                      <a:pt x="48" y="9"/>
                    </a:lnTo>
                    <a:lnTo>
                      <a:pt x="54" y="9"/>
                    </a:lnTo>
                    <a:lnTo>
                      <a:pt x="60" y="4"/>
                    </a:lnTo>
                    <a:lnTo>
                      <a:pt x="54" y="0"/>
                    </a:lnTo>
                    <a:lnTo>
                      <a:pt x="12" y="0"/>
                    </a:lnTo>
                    <a:close/>
                  </a:path>
                </a:pathLst>
              </a:custGeom>
              <a:solidFill>
                <a:schemeClr val="tx1"/>
              </a:solidFill>
              <a:ln w="9525">
                <a:solidFill>
                  <a:schemeClr val="tx1"/>
                </a:solidFill>
                <a:round/>
              </a:ln>
            </p:spPr>
            <p:txBody>
              <a:bodyPr/>
              <a:lstStyle/>
              <a:p>
                <a:endParaRPr lang="zh-CN" altLang="en-US"/>
              </a:p>
            </p:txBody>
          </p:sp>
          <p:sp>
            <p:nvSpPr>
              <p:cNvPr id="242814" name="Freeform 133"/>
              <p:cNvSpPr/>
              <p:nvPr/>
            </p:nvSpPr>
            <p:spPr bwMode="auto">
              <a:xfrm>
                <a:off x="3520"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15" name="Freeform 134"/>
              <p:cNvSpPr/>
              <p:nvPr/>
            </p:nvSpPr>
            <p:spPr bwMode="auto">
              <a:xfrm>
                <a:off x="3604"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16" name="Freeform 135"/>
              <p:cNvSpPr/>
              <p:nvPr/>
            </p:nvSpPr>
            <p:spPr bwMode="auto">
              <a:xfrm>
                <a:off x="3688"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17" name="Freeform 136"/>
              <p:cNvSpPr/>
              <p:nvPr/>
            </p:nvSpPr>
            <p:spPr bwMode="auto">
              <a:xfrm>
                <a:off x="3772"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18" name="Freeform 137"/>
              <p:cNvSpPr/>
              <p:nvPr/>
            </p:nvSpPr>
            <p:spPr bwMode="auto">
              <a:xfrm>
                <a:off x="3856"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19" name="Freeform 138"/>
              <p:cNvSpPr/>
              <p:nvPr/>
            </p:nvSpPr>
            <p:spPr bwMode="auto">
              <a:xfrm>
                <a:off x="3940" y="1714"/>
                <a:ext cx="61" cy="9"/>
              </a:xfrm>
              <a:custGeom>
                <a:avLst/>
                <a:gdLst>
                  <a:gd name="T0" fmla="*/ 6 w 61"/>
                  <a:gd name="T1" fmla="*/ 0 h 9"/>
                  <a:gd name="T2" fmla="*/ 0 w 61"/>
                  <a:gd name="T3" fmla="*/ 0 h 9"/>
                  <a:gd name="T4" fmla="*/ 0 w 61"/>
                  <a:gd name="T5" fmla="*/ 4 h 9"/>
                  <a:gd name="T6" fmla="*/ 0 w 61"/>
                  <a:gd name="T7" fmla="*/ 9 h 9"/>
                  <a:gd name="T8" fmla="*/ 49 w 61"/>
                  <a:gd name="T9" fmla="*/ 9 h 9"/>
                  <a:gd name="T10" fmla="*/ 55 w 61"/>
                  <a:gd name="T11" fmla="*/ 9 h 9"/>
                  <a:gd name="T12" fmla="*/ 61 w 61"/>
                  <a:gd name="T13" fmla="*/ 4 h 9"/>
                  <a:gd name="T14" fmla="*/ 55 w 61"/>
                  <a:gd name="T15" fmla="*/ 0 h 9"/>
                  <a:gd name="T16" fmla="*/ 6 w 61"/>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9"/>
                  <a:gd name="T29" fmla="*/ 61 w 6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9">
                    <a:moveTo>
                      <a:pt x="6" y="0"/>
                    </a:moveTo>
                    <a:lnTo>
                      <a:pt x="0" y="0"/>
                    </a:lnTo>
                    <a:lnTo>
                      <a:pt x="0" y="4"/>
                    </a:lnTo>
                    <a:lnTo>
                      <a:pt x="0" y="9"/>
                    </a:lnTo>
                    <a:lnTo>
                      <a:pt x="49" y="9"/>
                    </a:lnTo>
                    <a:lnTo>
                      <a:pt x="55" y="9"/>
                    </a:lnTo>
                    <a:lnTo>
                      <a:pt x="61" y="4"/>
                    </a:lnTo>
                    <a:lnTo>
                      <a:pt x="55" y="0"/>
                    </a:lnTo>
                    <a:lnTo>
                      <a:pt x="6" y="0"/>
                    </a:lnTo>
                    <a:close/>
                  </a:path>
                </a:pathLst>
              </a:custGeom>
              <a:solidFill>
                <a:schemeClr val="tx1"/>
              </a:solidFill>
              <a:ln w="9525">
                <a:solidFill>
                  <a:schemeClr val="tx1"/>
                </a:solidFill>
                <a:round/>
              </a:ln>
            </p:spPr>
            <p:txBody>
              <a:bodyPr/>
              <a:lstStyle/>
              <a:p>
                <a:endParaRPr lang="zh-CN" altLang="en-US"/>
              </a:p>
            </p:txBody>
          </p:sp>
          <p:sp>
            <p:nvSpPr>
              <p:cNvPr id="242820" name="Freeform 139"/>
              <p:cNvSpPr/>
              <p:nvPr/>
            </p:nvSpPr>
            <p:spPr bwMode="auto">
              <a:xfrm>
                <a:off x="4025"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21" name="Freeform 140"/>
              <p:cNvSpPr/>
              <p:nvPr/>
            </p:nvSpPr>
            <p:spPr bwMode="auto">
              <a:xfrm>
                <a:off x="4109" y="1714"/>
                <a:ext cx="60" cy="9"/>
              </a:xfrm>
              <a:custGeom>
                <a:avLst/>
                <a:gdLst>
                  <a:gd name="T0" fmla="*/ 6 w 60"/>
                  <a:gd name="T1" fmla="*/ 0 h 9"/>
                  <a:gd name="T2" fmla="*/ 0 w 60"/>
                  <a:gd name="T3" fmla="*/ 0 h 9"/>
                  <a:gd name="T4" fmla="*/ 0 w 60"/>
                  <a:gd name="T5" fmla="*/ 4 h 9"/>
                  <a:gd name="T6" fmla="*/ 0 w 60"/>
                  <a:gd name="T7" fmla="*/ 9 h 9"/>
                  <a:gd name="T8" fmla="*/ 48 w 60"/>
                  <a:gd name="T9" fmla="*/ 9 h 9"/>
                  <a:gd name="T10" fmla="*/ 54 w 60"/>
                  <a:gd name="T11" fmla="*/ 9 h 9"/>
                  <a:gd name="T12" fmla="*/ 60 w 60"/>
                  <a:gd name="T13" fmla="*/ 4 h 9"/>
                  <a:gd name="T14" fmla="*/ 54 w 60"/>
                  <a:gd name="T15" fmla="*/ 0 h 9"/>
                  <a:gd name="T16" fmla="*/ 6 w 60"/>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9"/>
                  <a:gd name="T29" fmla="*/ 60 w 6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9">
                    <a:moveTo>
                      <a:pt x="6" y="0"/>
                    </a:moveTo>
                    <a:lnTo>
                      <a:pt x="0" y="0"/>
                    </a:lnTo>
                    <a:lnTo>
                      <a:pt x="0" y="4"/>
                    </a:lnTo>
                    <a:lnTo>
                      <a:pt x="0" y="9"/>
                    </a:lnTo>
                    <a:lnTo>
                      <a:pt x="48" y="9"/>
                    </a:lnTo>
                    <a:lnTo>
                      <a:pt x="54" y="9"/>
                    </a:lnTo>
                    <a:lnTo>
                      <a:pt x="60" y="4"/>
                    </a:lnTo>
                    <a:lnTo>
                      <a:pt x="54" y="0"/>
                    </a:lnTo>
                    <a:lnTo>
                      <a:pt x="6" y="0"/>
                    </a:lnTo>
                    <a:close/>
                  </a:path>
                </a:pathLst>
              </a:custGeom>
              <a:solidFill>
                <a:schemeClr val="tx1"/>
              </a:solidFill>
              <a:ln w="9525">
                <a:solidFill>
                  <a:schemeClr val="tx1"/>
                </a:solidFill>
                <a:round/>
              </a:ln>
            </p:spPr>
            <p:txBody>
              <a:bodyPr/>
              <a:lstStyle/>
              <a:p>
                <a:endParaRPr lang="zh-CN" altLang="en-US"/>
              </a:p>
            </p:txBody>
          </p:sp>
          <p:sp>
            <p:nvSpPr>
              <p:cNvPr id="242822" name="Freeform 141"/>
              <p:cNvSpPr/>
              <p:nvPr/>
            </p:nvSpPr>
            <p:spPr bwMode="auto">
              <a:xfrm>
                <a:off x="4193" y="1714"/>
                <a:ext cx="42" cy="9"/>
              </a:xfrm>
              <a:custGeom>
                <a:avLst/>
                <a:gdLst>
                  <a:gd name="T0" fmla="*/ 6 w 42"/>
                  <a:gd name="T1" fmla="*/ 0 h 9"/>
                  <a:gd name="T2" fmla="*/ 0 w 42"/>
                  <a:gd name="T3" fmla="*/ 0 h 9"/>
                  <a:gd name="T4" fmla="*/ 0 w 42"/>
                  <a:gd name="T5" fmla="*/ 4 h 9"/>
                  <a:gd name="T6" fmla="*/ 0 w 42"/>
                  <a:gd name="T7" fmla="*/ 9 h 9"/>
                  <a:gd name="T8" fmla="*/ 36 w 42"/>
                  <a:gd name="T9" fmla="*/ 9 h 9"/>
                  <a:gd name="T10" fmla="*/ 36 w 42"/>
                  <a:gd name="T11" fmla="*/ 9 h 9"/>
                  <a:gd name="T12" fmla="*/ 42 w 42"/>
                  <a:gd name="T13" fmla="*/ 4 h 9"/>
                  <a:gd name="T14" fmla="*/ 42 w 42"/>
                  <a:gd name="T15" fmla="*/ 0 h 9"/>
                  <a:gd name="T16" fmla="*/ 6 w 42"/>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9"/>
                  <a:gd name="T29" fmla="*/ 42 w 42"/>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9">
                    <a:moveTo>
                      <a:pt x="6" y="0"/>
                    </a:moveTo>
                    <a:lnTo>
                      <a:pt x="0" y="0"/>
                    </a:lnTo>
                    <a:lnTo>
                      <a:pt x="0" y="4"/>
                    </a:lnTo>
                    <a:lnTo>
                      <a:pt x="0" y="9"/>
                    </a:lnTo>
                    <a:lnTo>
                      <a:pt x="36" y="9"/>
                    </a:lnTo>
                    <a:lnTo>
                      <a:pt x="42" y="4"/>
                    </a:lnTo>
                    <a:lnTo>
                      <a:pt x="42" y="0"/>
                    </a:lnTo>
                    <a:lnTo>
                      <a:pt x="6" y="0"/>
                    </a:lnTo>
                    <a:close/>
                  </a:path>
                </a:pathLst>
              </a:custGeom>
              <a:solidFill>
                <a:schemeClr val="tx1"/>
              </a:solidFill>
              <a:ln w="9525">
                <a:solidFill>
                  <a:schemeClr val="tx1"/>
                </a:solidFill>
                <a:round/>
              </a:ln>
            </p:spPr>
            <p:txBody>
              <a:bodyPr/>
              <a:lstStyle/>
              <a:p>
                <a:endParaRPr lang="zh-CN" altLang="en-US"/>
              </a:p>
            </p:txBody>
          </p:sp>
        </p:grpSp>
        <p:sp>
          <p:nvSpPr>
            <p:cNvPr id="242747" name="Line 142"/>
            <p:cNvSpPr>
              <a:spLocks noChangeShapeType="1"/>
            </p:cNvSpPr>
            <p:nvPr/>
          </p:nvSpPr>
          <p:spPr bwMode="auto">
            <a:xfrm>
              <a:off x="3508" y="1493"/>
              <a:ext cx="655"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48" name="Group 143"/>
            <p:cNvGrpSpPr/>
            <p:nvPr/>
          </p:nvGrpSpPr>
          <p:grpSpPr bwMode="auto">
            <a:xfrm>
              <a:off x="3706" y="2088"/>
              <a:ext cx="252" cy="62"/>
              <a:chOff x="3706" y="2376"/>
              <a:chExt cx="252" cy="62"/>
            </a:xfrm>
          </p:grpSpPr>
          <p:sp>
            <p:nvSpPr>
              <p:cNvPr id="242809" name="Freeform 144"/>
              <p:cNvSpPr/>
              <p:nvPr/>
            </p:nvSpPr>
            <p:spPr bwMode="auto">
              <a:xfrm>
                <a:off x="3706" y="2400"/>
                <a:ext cx="60" cy="10"/>
              </a:xfrm>
              <a:custGeom>
                <a:avLst/>
                <a:gdLst>
                  <a:gd name="T0" fmla="*/ 12 w 60"/>
                  <a:gd name="T1" fmla="*/ 0 h 10"/>
                  <a:gd name="T2" fmla="*/ 6 w 60"/>
                  <a:gd name="T3" fmla="*/ 0 h 10"/>
                  <a:gd name="T4" fmla="*/ 0 w 60"/>
                  <a:gd name="T5" fmla="*/ 5 h 10"/>
                  <a:gd name="T6" fmla="*/ 6 w 60"/>
                  <a:gd name="T7" fmla="*/ 10 h 10"/>
                  <a:gd name="T8" fmla="*/ 48 w 60"/>
                  <a:gd name="T9" fmla="*/ 10 h 10"/>
                  <a:gd name="T10" fmla="*/ 54 w 60"/>
                  <a:gd name="T11" fmla="*/ 10 h 10"/>
                  <a:gd name="T12" fmla="*/ 60 w 60"/>
                  <a:gd name="T13" fmla="*/ 5 h 10"/>
                  <a:gd name="T14" fmla="*/ 54 w 60"/>
                  <a:gd name="T15" fmla="*/ 0 h 10"/>
                  <a:gd name="T16" fmla="*/ 12 w 60"/>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0"/>
                  <a:gd name="T29" fmla="*/ 60 w 6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0">
                    <a:moveTo>
                      <a:pt x="12" y="0"/>
                    </a:moveTo>
                    <a:lnTo>
                      <a:pt x="6" y="0"/>
                    </a:lnTo>
                    <a:lnTo>
                      <a:pt x="0" y="5"/>
                    </a:lnTo>
                    <a:lnTo>
                      <a:pt x="6" y="10"/>
                    </a:lnTo>
                    <a:lnTo>
                      <a:pt x="48" y="10"/>
                    </a:lnTo>
                    <a:lnTo>
                      <a:pt x="54" y="10"/>
                    </a:lnTo>
                    <a:lnTo>
                      <a:pt x="60" y="5"/>
                    </a:lnTo>
                    <a:lnTo>
                      <a:pt x="54" y="0"/>
                    </a:lnTo>
                    <a:lnTo>
                      <a:pt x="12" y="0"/>
                    </a:lnTo>
                    <a:close/>
                  </a:path>
                </a:pathLst>
              </a:custGeom>
              <a:solidFill>
                <a:schemeClr val="folHlink"/>
              </a:solidFill>
              <a:ln w="9525">
                <a:solidFill>
                  <a:schemeClr val="folHlink"/>
                </a:solidFill>
                <a:round/>
              </a:ln>
            </p:spPr>
            <p:txBody>
              <a:bodyPr/>
              <a:lstStyle/>
              <a:p>
                <a:endParaRPr lang="zh-CN" altLang="en-US"/>
              </a:p>
            </p:txBody>
          </p:sp>
          <p:sp>
            <p:nvSpPr>
              <p:cNvPr id="242810" name="Freeform 145"/>
              <p:cNvSpPr/>
              <p:nvPr/>
            </p:nvSpPr>
            <p:spPr bwMode="auto">
              <a:xfrm>
                <a:off x="3790" y="2400"/>
                <a:ext cx="60" cy="10"/>
              </a:xfrm>
              <a:custGeom>
                <a:avLst/>
                <a:gdLst>
                  <a:gd name="T0" fmla="*/ 6 w 60"/>
                  <a:gd name="T1" fmla="*/ 0 h 10"/>
                  <a:gd name="T2" fmla="*/ 0 w 60"/>
                  <a:gd name="T3" fmla="*/ 0 h 10"/>
                  <a:gd name="T4" fmla="*/ 0 w 60"/>
                  <a:gd name="T5" fmla="*/ 5 h 10"/>
                  <a:gd name="T6" fmla="*/ 0 w 60"/>
                  <a:gd name="T7" fmla="*/ 10 h 10"/>
                  <a:gd name="T8" fmla="*/ 48 w 60"/>
                  <a:gd name="T9" fmla="*/ 10 h 10"/>
                  <a:gd name="T10" fmla="*/ 54 w 60"/>
                  <a:gd name="T11" fmla="*/ 10 h 10"/>
                  <a:gd name="T12" fmla="*/ 60 w 60"/>
                  <a:gd name="T13" fmla="*/ 5 h 10"/>
                  <a:gd name="T14" fmla="*/ 54 w 60"/>
                  <a:gd name="T15" fmla="*/ 0 h 10"/>
                  <a:gd name="T16" fmla="*/ 6 w 60"/>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0"/>
                  <a:gd name="T29" fmla="*/ 60 w 6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0">
                    <a:moveTo>
                      <a:pt x="6" y="0"/>
                    </a:moveTo>
                    <a:lnTo>
                      <a:pt x="0" y="0"/>
                    </a:lnTo>
                    <a:lnTo>
                      <a:pt x="0" y="5"/>
                    </a:lnTo>
                    <a:lnTo>
                      <a:pt x="0" y="10"/>
                    </a:lnTo>
                    <a:lnTo>
                      <a:pt x="48" y="10"/>
                    </a:lnTo>
                    <a:lnTo>
                      <a:pt x="54" y="10"/>
                    </a:lnTo>
                    <a:lnTo>
                      <a:pt x="60" y="5"/>
                    </a:lnTo>
                    <a:lnTo>
                      <a:pt x="54" y="0"/>
                    </a:lnTo>
                    <a:lnTo>
                      <a:pt x="6" y="0"/>
                    </a:lnTo>
                    <a:close/>
                  </a:path>
                </a:pathLst>
              </a:custGeom>
              <a:solidFill>
                <a:schemeClr val="folHlink"/>
              </a:solidFill>
              <a:ln w="9525">
                <a:solidFill>
                  <a:schemeClr val="folHlink"/>
                </a:solidFill>
                <a:round/>
              </a:ln>
            </p:spPr>
            <p:txBody>
              <a:bodyPr/>
              <a:lstStyle/>
              <a:p>
                <a:endParaRPr lang="zh-CN" altLang="en-US"/>
              </a:p>
            </p:txBody>
          </p:sp>
          <p:sp>
            <p:nvSpPr>
              <p:cNvPr id="242811" name="Freeform 146"/>
              <p:cNvSpPr/>
              <p:nvPr/>
            </p:nvSpPr>
            <p:spPr bwMode="auto">
              <a:xfrm>
                <a:off x="3874" y="2400"/>
                <a:ext cx="60" cy="10"/>
              </a:xfrm>
              <a:custGeom>
                <a:avLst/>
                <a:gdLst>
                  <a:gd name="T0" fmla="*/ 6 w 60"/>
                  <a:gd name="T1" fmla="*/ 0 h 10"/>
                  <a:gd name="T2" fmla="*/ 0 w 60"/>
                  <a:gd name="T3" fmla="*/ 0 h 10"/>
                  <a:gd name="T4" fmla="*/ 0 w 60"/>
                  <a:gd name="T5" fmla="*/ 5 h 10"/>
                  <a:gd name="T6" fmla="*/ 0 w 60"/>
                  <a:gd name="T7" fmla="*/ 10 h 10"/>
                  <a:gd name="T8" fmla="*/ 48 w 60"/>
                  <a:gd name="T9" fmla="*/ 10 h 10"/>
                  <a:gd name="T10" fmla="*/ 54 w 60"/>
                  <a:gd name="T11" fmla="*/ 10 h 10"/>
                  <a:gd name="T12" fmla="*/ 60 w 60"/>
                  <a:gd name="T13" fmla="*/ 5 h 10"/>
                  <a:gd name="T14" fmla="*/ 54 w 60"/>
                  <a:gd name="T15" fmla="*/ 0 h 10"/>
                  <a:gd name="T16" fmla="*/ 6 w 60"/>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10"/>
                  <a:gd name="T29" fmla="*/ 60 w 6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10">
                    <a:moveTo>
                      <a:pt x="6" y="0"/>
                    </a:moveTo>
                    <a:lnTo>
                      <a:pt x="0" y="0"/>
                    </a:lnTo>
                    <a:lnTo>
                      <a:pt x="0" y="5"/>
                    </a:lnTo>
                    <a:lnTo>
                      <a:pt x="0" y="10"/>
                    </a:lnTo>
                    <a:lnTo>
                      <a:pt x="48" y="10"/>
                    </a:lnTo>
                    <a:lnTo>
                      <a:pt x="54" y="10"/>
                    </a:lnTo>
                    <a:lnTo>
                      <a:pt x="60" y="5"/>
                    </a:lnTo>
                    <a:lnTo>
                      <a:pt x="54" y="0"/>
                    </a:lnTo>
                    <a:lnTo>
                      <a:pt x="6" y="0"/>
                    </a:lnTo>
                    <a:close/>
                  </a:path>
                </a:pathLst>
              </a:custGeom>
              <a:solidFill>
                <a:schemeClr val="folHlink"/>
              </a:solidFill>
              <a:ln w="9525">
                <a:solidFill>
                  <a:schemeClr val="folHlink"/>
                </a:solidFill>
                <a:round/>
              </a:ln>
            </p:spPr>
            <p:txBody>
              <a:bodyPr/>
              <a:lstStyle/>
              <a:p>
                <a:endParaRPr lang="zh-CN" altLang="en-US"/>
              </a:p>
            </p:txBody>
          </p:sp>
          <p:sp>
            <p:nvSpPr>
              <p:cNvPr id="242812" name="Freeform 147"/>
              <p:cNvSpPr/>
              <p:nvPr/>
            </p:nvSpPr>
            <p:spPr bwMode="auto">
              <a:xfrm>
                <a:off x="3886" y="2376"/>
                <a:ext cx="72" cy="62"/>
              </a:xfrm>
              <a:custGeom>
                <a:avLst/>
                <a:gdLst>
                  <a:gd name="T0" fmla="*/ 0 w 72"/>
                  <a:gd name="T1" fmla="*/ 62 h 62"/>
                  <a:gd name="T2" fmla="*/ 72 w 72"/>
                  <a:gd name="T3" fmla="*/ 29 h 62"/>
                  <a:gd name="T4" fmla="*/ 0 w 72"/>
                  <a:gd name="T5" fmla="*/ 0 h 62"/>
                  <a:gd name="T6" fmla="*/ 0 60000 65536"/>
                  <a:gd name="T7" fmla="*/ 0 60000 65536"/>
                  <a:gd name="T8" fmla="*/ 0 60000 65536"/>
                  <a:gd name="T9" fmla="*/ 0 w 72"/>
                  <a:gd name="T10" fmla="*/ 0 h 62"/>
                  <a:gd name="T11" fmla="*/ 72 w 72"/>
                  <a:gd name="T12" fmla="*/ 62 h 62"/>
                </a:gdLst>
                <a:ahLst/>
                <a:cxnLst>
                  <a:cxn ang="T6">
                    <a:pos x="T0" y="T1"/>
                  </a:cxn>
                  <a:cxn ang="T7">
                    <a:pos x="T2" y="T3"/>
                  </a:cxn>
                  <a:cxn ang="T8">
                    <a:pos x="T4" y="T5"/>
                  </a:cxn>
                </a:cxnLst>
                <a:rect l="T9" t="T10" r="T11" b="T12"/>
                <a:pathLst>
                  <a:path w="72" h="62">
                    <a:moveTo>
                      <a:pt x="0" y="62"/>
                    </a:moveTo>
                    <a:lnTo>
                      <a:pt x="72" y="29"/>
                    </a:lnTo>
                    <a:lnTo>
                      <a:pt x="0" y="0"/>
                    </a:lnTo>
                  </a:path>
                </a:pathLst>
              </a:custGeom>
              <a:solidFill>
                <a:schemeClr val="folHlink"/>
              </a:solidFill>
              <a:ln w="19050">
                <a:solidFill>
                  <a:schemeClr val="folHlink"/>
                </a:solidFill>
                <a:prstDash val="solid"/>
                <a:round/>
              </a:ln>
            </p:spPr>
            <p:txBody>
              <a:bodyPr/>
              <a:lstStyle/>
              <a:p>
                <a:endParaRPr lang="zh-CN" altLang="en-US"/>
              </a:p>
            </p:txBody>
          </p:sp>
        </p:grpSp>
        <p:sp>
          <p:nvSpPr>
            <p:cNvPr id="242749" name="Line 148"/>
            <p:cNvSpPr>
              <a:spLocks noChangeShapeType="1"/>
            </p:cNvSpPr>
            <p:nvPr/>
          </p:nvSpPr>
          <p:spPr bwMode="auto">
            <a:xfrm>
              <a:off x="3574" y="2074"/>
              <a:ext cx="1" cy="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50" name="Line 149"/>
            <p:cNvSpPr>
              <a:spLocks noChangeShapeType="1"/>
            </p:cNvSpPr>
            <p:nvPr/>
          </p:nvSpPr>
          <p:spPr bwMode="auto">
            <a:xfrm>
              <a:off x="4073" y="2074"/>
              <a:ext cx="1" cy="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51" name="Oval 150"/>
            <p:cNvSpPr>
              <a:spLocks noChangeArrowheads="1"/>
            </p:cNvSpPr>
            <p:nvPr/>
          </p:nvSpPr>
          <p:spPr bwMode="auto">
            <a:xfrm>
              <a:off x="3622" y="1075"/>
              <a:ext cx="48" cy="39"/>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752" name="Freeform 151"/>
            <p:cNvSpPr/>
            <p:nvPr/>
          </p:nvSpPr>
          <p:spPr bwMode="auto">
            <a:xfrm>
              <a:off x="3646" y="1118"/>
              <a:ext cx="42" cy="408"/>
            </a:xfrm>
            <a:custGeom>
              <a:avLst/>
              <a:gdLst>
                <a:gd name="T0" fmla="*/ 0 w 42"/>
                <a:gd name="T1" fmla="*/ 0 h 408"/>
                <a:gd name="T2" fmla="*/ 0 w 42"/>
                <a:gd name="T3" fmla="*/ 389 h 408"/>
                <a:gd name="T4" fmla="*/ 18 w 42"/>
                <a:gd name="T5" fmla="*/ 408 h 408"/>
                <a:gd name="T6" fmla="*/ 42 w 42"/>
                <a:gd name="T7" fmla="*/ 389 h 408"/>
                <a:gd name="T8" fmla="*/ 42 w 42"/>
                <a:gd name="T9" fmla="*/ 375 h 408"/>
                <a:gd name="T10" fmla="*/ 0 60000 65536"/>
                <a:gd name="T11" fmla="*/ 0 60000 65536"/>
                <a:gd name="T12" fmla="*/ 0 60000 65536"/>
                <a:gd name="T13" fmla="*/ 0 60000 65536"/>
                <a:gd name="T14" fmla="*/ 0 60000 65536"/>
                <a:gd name="T15" fmla="*/ 0 w 42"/>
                <a:gd name="T16" fmla="*/ 0 h 408"/>
                <a:gd name="T17" fmla="*/ 42 w 42"/>
                <a:gd name="T18" fmla="*/ 408 h 408"/>
              </a:gdLst>
              <a:ahLst/>
              <a:cxnLst>
                <a:cxn ang="T10">
                  <a:pos x="T0" y="T1"/>
                </a:cxn>
                <a:cxn ang="T11">
                  <a:pos x="T2" y="T3"/>
                </a:cxn>
                <a:cxn ang="T12">
                  <a:pos x="T4" y="T5"/>
                </a:cxn>
                <a:cxn ang="T13">
                  <a:pos x="T6" y="T7"/>
                </a:cxn>
                <a:cxn ang="T14">
                  <a:pos x="T8" y="T9"/>
                </a:cxn>
              </a:cxnLst>
              <a:rect l="T15" t="T16" r="T17" b="T18"/>
              <a:pathLst>
                <a:path w="42" h="408">
                  <a:moveTo>
                    <a:pt x="0" y="0"/>
                  </a:moveTo>
                  <a:lnTo>
                    <a:pt x="0" y="389"/>
                  </a:lnTo>
                  <a:lnTo>
                    <a:pt x="18" y="408"/>
                  </a:lnTo>
                  <a:lnTo>
                    <a:pt x="42" y="389"/>
                  </a:lnTo>
                  <a:lnTo>
                    <a:pt x="42" y="375"/>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53" name="Freeform 152"/>
            <p:cNvSpPr/>
            <p:nvPr/>
          </p:nvSpPr>
          <p:spPr bwMode="auto">
            <a:xfrm>
              <a:off x="3736" y="1368"/>
              <a:ext cx="108" cy="158"/>
            </a:xfrm>
            <a:custGeom>
              <a:avLst/>
              <a:gdLst>
                <a:gd name="T0" fmla="*/ 0 w 108"/>
                <a:gd name="T1" fmla="*/ 14 h 158"/>
                <a:gd name="T2" fmla="*/ 18 w 108"/>
                <a:gd name="T3" fmla="*/ 0 h 158"/>
                <a:gd name="T4" fmla="*/ 42 w 108"/>
                <a:gd name="T5" fmla="*/ 0 h 158"/>
                <a:gd name="T6" fmla="*/ 66 w 108"/>
                <a:gd name="T7" fmla="*/ 14 h 158"/>
                <a:gd name="T8" fmla="*/ 66 w 108"/>
                <a:gd name="T9" fmla="*/ 34 h 158"/>
                <a:gd name="T10" fmla="*/ 66 w 108"/>
                <a:gd name="T11" fmla="*/ 110 h 158"/>
                <a:gd name="T12" fmla="*/ 66 w 108"/>
                <a:gd name="T13" fmla="*/ 139 h 158"/>
                <a:gd name="T14" fmla="*/ 84 w 108"/>
                <a:gd name="T15" fmla="*/ 158 h 158"/>
                <a:gd name="T16" fmla="*/ 108 w 108"/>
                <a:gd name="T17" fmla="*/ 139 h 158"/>
                <a:gd name="T18" fmla="*/ 108 w 108"/>
                <a:gd name="T19" fmla="*/ 125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158"/>
                <a:gd name="T32" fmla="*/ 108 w 108"/>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158">
                  <a:moveTo>
                    <a:pt x="0" y="14"/>
                  </a:moveTo>
                  <a:lnTo>
                    <a:pt x="18" y="0"/>
                  </a:lnTo>
                  <a:lnTo>
                    <a:pt x="42" y="0"/>
                  </a:lnTo>
                  <a:lnTo>
                    <a:pt x="66" y="14"/>
                  </a:lnTo>
                  <a:lnTo>
                    <a:pt x="66" y="34"/>
                  </a:lnTo>
                  <a:lnTo>
                    <a:pt x="66" y="110"/>
                  </a:lnTo>
                  <a:lnTo>
                    <a:pt x="66" y="139"/>
                  </a:lnTo>
                  <a:lnTo>
                    <a:pt x="84" y="158"/>
                  </a:lnTo>
                  <a:lnTo>
                    <a:pt x="108" y="139"/>
                  </a:lnTo>
                  <a:lnTo>
                    <a:pt x="108" y="125"/>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54" name="Freeform 153"/>
            <p:cNvSpPr/>
            <p:nvPr/>
          </p:nvSpPr>
          <p:spPr bwMode="auto">
            <a:xfrm>
              <a:off x="3868" y="1368"/>
              <a:ext cx="114" cy="158"/>
            </a:xfrm>
            <a:custGeom>
              <a:avLst/>
              <a:gdLst>
                <a:gd name="T0" fmla="*/ 0 w 114"/>
                <a:gd name="T1" fmla="*/ 14 h 158"/>
                <a:gd name="T2" fmla="*/ 24 w 114"/>
                <a:gd name="T3" fmla="*/ 0 h 158"/>
                <a:gd name="T4" fmla="*/ 42 w 114"/>
                <a:gd name="T5" fmla="*/ 0 h 158"/>
                <a:gd name="T6" fmla="*/ 66 w 114"/>
                <a:gd name="T7" fmla="*/ 14 h 158"/>
                <a:gd name="T8" fmla="*/ 66 w 114"/>
                <a:gd name="T9" fmla="*/ 34 h 158"/>
                <a:gd name="T10" fmla="*/ 66 w 114"/>
                <a:gd name="T11" fmla="*/ 110 h 158"/>
                <a:gd name="T12" fmla="*/ 66 w 114"/>
                <a:gd name="T13" fmla="*/ 139 h 158"/>
                <a:gd name="T14" fmla="*/ 90 w 114"/>
                <a:gd name="T15" fmla="*/ 158 h 158"/>
                <a:gd name="T16" fmla="*/ 114 w 114"/>
                <a:gd name="T17" fmla="*/ 139 h 158"/>
                <a:gd name="T18" fmla="*/ 114 w 114"/>
                <a:gd name="T19" fmla="*/ 125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58"/>
                <a:gd name="T32" fmla="*/ 114 w 114"/>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58">
                  <a:moveTo>
                    <a:pt x="0" y="14"/>
                  </a:moveTo>
                  <a:lnTo>
                    <a:pt x="24" y="0"/>
                  </a:lnTo>
                  <a:lnTo>
                    <a:pt x="42" y="0"/>
                  </a:lnTo>
                  <a:lnTo>
                    <a:pt x="66" y="14"/>
                  </a:lnTo>
                  <a:lnTo>
                    <a:pt x="66" y="34"/>
                  </a:lnTo>
                  <a:lnTo>
                    <a:pt x="66" y="110"/>
                  </a:lnTo>
                  <a:lnTo>
                    <a:pt x="66" y="139"/>
                  </a:lnTo>
                  <a:lnTo>
                    <a:pt x="90" y="158"/>
                  </a:lnTo>
                  <a:lnTo>
                    <a:pt x="114" y="139"/>
                  </a:lnTo>
                  <a:lnTo>
                    <a:pt x="114" y="125"/>
                  </a:lnTo>
                </a:path>
              </a:pathLst>
            </a:custGeom>
            <a:noFill/>
            <a:ln w="1905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55" name="Line 154"/>
            <p:cNvSpPr>
              <a:spLocks noChangeShapeType="1"/>
            </p:cNvSpPr>
            <p:nvPr/>
          </p:nvSpPr>
          <p:spPr bwMode="auto">
            <a:xfrm flipV="1">
              <a:off x="4001" y="1104"/>
              <a:ext cx="6" cy="27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56" name="Oval 155"/>
            <p:cNvSpPr>
              <a:spLocks noChangeArrowheads="1"/>
            </p:cNvSpPr>
            <p:nvPr/>
          </p:nvSpPr>
          <p:spPr bwMode="auto">
            <a:xfrm>
              <a:off x="3982" y="1075"/>
              <a:ext cx="49" cy="39"/>
            </a:xfrm>
            <a:prstGeom prst="ellipse">
              <a:avLst/>
            </a:prstGeom>
            <a:solidFill>
              <a:srgbClr val="FFFFFF"/>
            </a:solidFill>
            <a:ln w="19050">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2757" name="Rectangle 156"/>
            <p:cNvSpPr>
              <a:spLocks noChangeArrowheads="1"/>
            </p:cNvSpPr>
            <p:nvPr/>
          </p:nvSpPr>
          <p:spPr bwMode="auto">
            <a:xfrm>
              <a:off x="3640" y="816"/>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宋体" panose="02010600030101010101" pitchFamily="2" charset="-122"/>
                </a:rPr>
                <a:t>读线圈</a:t>
              </a:r>
              <a:endParaRPr kumimoji="1" lang="zh-CN" altLang="en-US" b="1">
                <a:latin typeface="Times New Roman" panose="02020603050405020304" pitchFamily="18" charset="0"/>
              </a:endParaRPr>
            </a:p>
          </p:txBody>
        </p:sp>
        <p:sp>
          <p:nvSpPr>
            <p:cNvPr id="242758" name="Rectangle 157"/>
            <p:cNvSpPr>
              <a:spLocks noChangeArrowheads="1"/>
            </p:cNvSpPr>
            <p:nvPr/>
          </p:nvSpPr>
          <p:spPr bwMode="auto">
            <a:xfrm>
              <a:off x="3610" y="1939"/>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S</a:t>
              </a:r>
              <a:endParaRPr kumimoji="1" lang="en-US" altLang="zh-CN" b="1">
                <a:latin typeface="Times New Roman" panose="02020603050405020304" pitchFamily="18" charset="0"/>
              </a:endParaRPr>
            </a:p>
          </p:txBody>
        </p:sp>
        <p:sp>
          <p:nvSpPr>
            <p:cNvPr id="242759" name="Rectangle 158"/>
            <p:cNvSpPr>
              <a:spLocks noChangeArrowheads="1"/>
            </p:cNvSpPr>
            <p:nvPr/>
          </p:nvSpPr>
          <p:spPr bwMode="auto">
            <a:xfrm>
              <a:off x="3982" y="1939"/>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N</a:t>
              </a:r>
              <a:endParaRPr kumimoji="1" lang="en-US" altLang="zh-CN" b="1">
                <a:latin typeface="Times New Roman" panose="02020603050405020304" pitchFamily="18" charset="0"/>
              </a:endParaRPr>
            </a:p>
          </p:txBody>
        </p:sp>
        <p:sp>
          <p:nvSpPr>
            <p:cNvPr id="242760" name="Line 159"/>
            <p:cNvSpPr>
              <a:spLocks noChangeShapeType="1"/>
            </p:cNvSpPr>
            <p:nvPr/>
          </p:nvSpPr>
          <p:spPr bwMode="auto">
            <a:xfrm>
              <a:off x="4007" y="1118"/>
              <a:ext cx="1" cy="1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1" name="Rectangle 160"/>
            <p:cNvSpPr>
              <a:spLocks noChangeArrowheads="1"/>
            </p:cNvSpPr>
            <p:nvPr/>
          </p:nvSpPr>
          <p:spPr bwMode="auto">
            <a:xfrm>
              <a:off x="2685" y="1094"/>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铁芯</a:t>
              </a:r>
              <a:endParaRPr kumimoji="1" lang="zh-CN" altLang="en-US" sz="2000" b="1">
                <a:latin typeface="Times New Roman" panose="02020603050405020304" pitchFamily="18" charset="0"/>
              </a:endParaRPr>
            </a:p>
          </p:txBody>
        </p:sp>
        <p:sp>
          <p:nvSpPr>
            <p:cNvPr id="242762" name="Line 161"/>
            <p:cNvSpPr>
              <a:spLocks noChangeShapeType="1"/>
            </p:cNvSpPr>
            <p:nvPr/>
          </p:nvSpPr>
          <p:spPr bwMode="auto">
            <a:xfrm flipH="1">
              <a:off x="2336" y="1200"/>
              <a:ext cx="337"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3" name="Line 162"/>
            <p:cNvSpPr>
              <a:spLocks noChangeShapeType="1"/>
            </p:cNvSpPr>
            <p:nvPr/>
          </p:nvSpPr>
          <p:spPr bwMode="auto">
            <a:xfrm>
              <a:off x="2943" y="1200"/>
              <a:ext cx="409" cy="2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4" name="Rectangle 163"/>
            <p:cNvSpPr>
              <a:spLocks noChangeArrowheads="1"/>
            </p:cNvSpPr>
            <p:nvPr/>
          </p:nvSpPr>
          <p:spPr bwMode="auto">
            <a:xfrm>
              <a:off x="2685" y="1358"/>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磁通</a:t>
              </a:r>
              <a:endParaRPr kumimoji="1" lang="zh-CN" altLang="en-US" sz="2000" b="1">
                <a:latin typeface="Times New Roman" panose="02020603050405020304" pitchFamily="18" charset="0"/>
              </a:endParaRPr>
            </a:p>
          </p:txBody>
        </p:sp>
        <p:sp>
          <p:nvSpPr>
            <p:cNvPr id="242765" name="Line 164"/>
            <p:cNvSpPr>
              <a:spLocks noChangeShapeType="1"/>
            </p:cNvSpPr>
            <p:nvPr/>
          </p:nvSpPr>
          <p:spPr bwMode="auto">
            <a:xfrm flipH="1">
              <a:off x="2246" y="1478"/>
              <a:ext cx="427" cy="2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6" name="Line 165"/>
            <p:cNvSpPr>
              <a:spLocks noChangeShapeType="1"/>
            </p:cNvSpPr>
            <p:nvPr/>
          </p:nvSpPr>
          <p:spPr bwMode="auto">
            <a:xfrm>
              <a:off x="2943" y="1478"/>
              <a:ext cx="499" cy="2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7" name="Rectangle 166"/>
            <p:cNvSpPr>
              <a:spLocks noChangeArrowheads="1"/>
            </p:cNvSpPr>
            <p:nvPr/>
          </p:nvSpPr>
          <p:spPr bwMode="auto">
            <a:xfrm>
              <a:off x="2709" y="1733"/>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磁层</a:t>
              </a:r>
              <a:endParaRPr kumimoji="1" lang="zh-CN" altLang="en-US" sz="2000" b="1">
                <a:latin typeface="Times New Roman" panose="02020603050405020304" pitchFamily="18" charset="0"/>
              </a:endParaRPr>
            </a:p>
          </p:txBody>
        </p:sp>
        <p:sp>
          <p:nvSpPr>
            <p:cNvPr id="242768" name="Line 167"/>
            <p:cNvSpPr>
              <a:spLocks noChangeShapeType="1"/>
            </p:cNvSpPr>
            <p:nvPr/>
          </p:nvSpPr>
          <p:spPr bwMode="auto">
            <a:xfrm flipH="1">
              <a:off x="2378" y="1853"/>
              <a:ext cx="319"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69" name="Line 168"/>
            <p:cNvSpPr>
              <a:spLocks noChangeShapeType="1"/>
            </p:cNvSpPr>
            <p:nvPr/>
          </p:nvSpPr>
          <p:spPr bwMode="auto">
            <a:xfrm>
              <a:off x="2967" y="1853"/>
              <a:ext cx="403" cy="2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2770" name="Group 169"/>
            <p:cNvGrpSpPr/>
            <p:nvPr/>
          </p:nvGrpSpPr>
          <p:grpSpPr bwMode="auto">
            <a:xfrm>
              <a:off x="2138" y="2290"/>
              <a:ext cx="312" cy="62"/>
              <a:chOff x="2066" y="2578"/>
              <a:chExt cx="312" cy="62"/>
            </a:xfrm>
          </p:grpSpPr>
          <p:sp>
            <p:nvSpPr>
              <p:cNvPr id="242807" name="Line 170"/>
              <p:cNvSpPr>
                <a:spLocks noChangeShapeType="1"/>
              </p:cNvSpPr>
              <p:nvPr/>
            </p:nvSpPr>
            <p:spPr bwMode="auto">
              <a:xfrm flipH="1">
                <a:off x="2102" y="2606"/>
                <a:ext cx="276" cy="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808" name="Freeform 171"/>
              <p:cNvSpPr/>
              <p:nvPr/>
            </p:nvSpPr>
            <p:spPr bwMode="auto">
              <a:xfrm>
                <a:off x="2066" y="2578"/>
                <a:ext cx="72" cy="62"/>
              </a:xfrm>
              <a:custGeom>
                <a:avLst/>
                <a:gdLst>
                  <a:gd name="T0" fmla="*/ 72 w 72"/>
                  <a:gd name="T1" fmla="*/ 0 h 62"/>
                  <a:gd name="T2" fmla="*/ 0 w 72"/>
                  <a:gd name="T3" fmla="*/ 33 h 62"/>
                  <a:gd name="T4" fmla="*/ 72 w 72"/>
                  <a:gd name="T5" fmla="*/ 62 h 62"/>
                  <a:gd name="T6" fmla="*/ 48 w 72"/>
                  <a:gd name="T7" fmla="*/ 33 h 62"/>
                  <a:gd name="T8" fmla="*/ 72 w 72"/>
                  <a:gd name="T9" fmla="*/ 0 h 62"/>
                  <a:gd name="T10" fmla="*/ 0 60000 65536"/>
                  <a:gd name="T11" fmla="*/ 0 60000 65536"/>
                  <a:gd name="T12" fmla="*/ 0 60000 65536"/>
                  <a:gd name="T13" fmla="*/ 0 60000 65536"/>
                  <a:gd name="T14" fmla="*/ 0 60000 65536"/>
                  <a:gd name="T15" fmla="*/ 0 w 72"/>
                  <a:gd name="T16" fmla="*/ 0 h 62"/>
                  <a:gd name="T17" fmla="*/ 72 w 72"/>
                  <a:gd name="T18" fmla="*/ 62 h 62"/>
                </a:gdLst>
                <a:ahLst/>
                <a:cxnLst>
                  <a:cxn ang="T10">
                    <a:pos x="T0" y="T1"/>
                  </a:cxn>
                  <a:cxn ang="T11">
                    <a:pos x="T2" y="T3"/>
                  </a:cxn>
                  <a:cxn ang="T12">
                    <a:pos x="T4" y="T5"/>
                  </a:cxn>
                  <a:cxn ang="T13">
                    <a:pos x="T6" y="T7"/>
                  </a:cxn>
                  <a:cxn ang="T14">
                    <a:pos x="T8" y="T9"/>
                  </a:cxn>
                </a:cxnLst>
                <a:rect l="T15" t="T16" r="T17" b="T18"/>
                <a:pathLst>
                  <a:path w="72" h="62">
                    <a:moveTo>
                      <a:pt x="72" y="0"/>
                    </a:moveTo>
                    <a:lnTo>
                      <a:pt x="0" y="33"/>
                    </a:lnTo>
                    <a:lnTo>
                      <a:pt x="72" y="62"/>
                    </a:lnTo>
                    <a:lnTo>
                      <a:pt x="48" y="33"/>
                    </a:lnTo>
                    <a:lnTo>
                      <a:pt x="72" y="0"/>
                    </a:lnTo>
                    <a:close/>
                  </a:path>
                </a:pathLst>
              </a:custGeom>
              <a:solidFill>
                <a:schemeClr val="tx1"/>
              </a:solidFill>
              <a:ln w="9525">
                <a:solidFill>
                  <a:schemeClr val="tx1"/>
                </a:solidFill>
                <a:round/>
              </a:ln>
            </p:spPr>
            <p:txBody>
              <a:bodyPr/>
              <a:lstStyle/>
              <a:p>
                <a:endParaRPr lang="zh-CN" altLang="en-US"/>
              </a:p>
            </p:txBody>
          </p:sp>
        </p:grpSp>
        <p:sp>
          <p:nvSpPr>
            <p:cNvPr id="242771" name="Rectangle 172"/>
            <p:cNvSpPr>
              <a:spLocks noChangeArrowheads="1"/>
            </p:cNvSpPr>
            <p:nvPr/>
          </p:nvSpPr>
          <p:spPr bwMode="auto">
            <a:xfrm>
              <a:off x="2492" y="2290"/>
              <a:ext cx="7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运动方向</a:t>
              </a:r>
              <a:endParaRPr kumimoji="1" lang="zh-CN" altLang="en-US" sz="2000" b="1">
                <a:latin typeface="Times New Roman" panose="02020603050405020304" pitchFamily="18" charset="0"/>
              </a:endParaRPr>
            </a:p>
          </p:txBody>
        </p:sp>
        <p:grpSp>
          <p:nvGrpSpPr>
            <p:cNvPr id="242772" name="Group 173"/>
            <p:cNvGrpSpPr/>
            <p:nvPr/>
          </p:nvGrpSpPr>
          <p:grpSpPr bwMode="auto">
            <a:xfrm>
              <a:off x="4128" y="2304"/>
              <a:ext cx="318" cy="62"/>
              <a:chOff x="4091" y="2592"/>
              <a:chExt cx="318" cy="62"/>
            </a:xfrm>
          </p:grpSpPr>
          <p:sp>
            <p:nvSpPr>
              <p:cNvPr id="242805" name="Line 174"/>
              <p:cNvSpPr>
                <a:spLocks noChangeShapeType="1"/>
              </p:cNvSpPr>
              <p:nvPr/>
            </p:nvSpPr>
            <p:spPr bwMode="auto">
              <a:xfrm flipH="1">
                <a:off x="4127" y="2626"/>
                <a:ext cx="28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806" name="Freeform 175"/>
              <p:cNvSpPr/>
              <p:nvPr/>
            </p:nvSpPr>
            <p:spPr bwMode="auto">
              <a:xfrm>
                <a:off x="4091" y="2592"/>
                <a:ext cx="72" cy="62"/>
              </a:xfrm>
              <a:custGeom>
                <a:avLst/>
                <a:gdLst>
                  <a:gd name="T0" fmla="*/ 72 w 72"/>
                  <a:gd name="T1" fmla="*/ 0 h 62"/>
                  <a:gd name="T2" fmla="*/ 0 w 72"/>
                  <a:gd name="T3" fmla="*/ 34 h 62"/>
                  <a:gd name="T4" fmla="*/ 72 w 72"/>
                  <a:gd name="T5" fmla="*/ 62 h 62"/>
                  <a:gd name="T6" fmla="*/ 48 w 72"/>
                  <a:gd name="T7" fmla="*/ 34 h 62"/>
                  <a:gd name="T8" fmla="*/ 72 w 72"/>
                  <a:gd name="T9" fmla="*/ 0 h 62"/>
                  <a:gd name="T10" fmla="*/ 0 60000 65536"/>
                  <a:gd name="T11" fmla="*/ 0 60000 65536"/>
                  <a:gd name="T12" fmla="*/ 0 60000 65536"/>
                  <a:gd name="T13" fmla="*/ 0 60000 65536"/>
                  <a:gd name="T14" fmla="*/ 0 60000 65536"/>
                  <a:gd name="T15" fmla="*/ 0 w 72"/>
                  <a:gd name="T16" fmla="*/ 0 h 62"/>
                  <a:gd name="T17" fmla="*/ 72 w 72"/>
                  <a:gd name="T18" fmla="*/ 62 h 62"/>
                </a:gdLst>
                <a:ahLst/>
                <a:cxnLst>
                  <a:cxn ang="T10">
                    <a:pos x="T0" y="T1"/>
                  </a:cxn>
                  <a:cxn ang="T11">
                    <a:pos x="T2" y="T3"/>
                  </a:cxn>
                  <a:cxn ang="T12">
                    <a:pos x="T4" y="T5"/>
                  </a:cxn>
                  <a:cxn ang="T13">
                    <a:pos x="T6" y="T7"/>
                  </a:cxn>
                  <a:cxn ang="T14">
                    <a:pos x="T8" y="T9"/>
                  </a:cxn>
                </a:cxnLst>
                <a:rect l="T15" t="T16" r="T17" b="T18"/>
                <a:pathLst>
                  <a:path w="72" h="62">
                    <a:moveTo>
                      <a:pt x="72" y="0"/>
                    </a:moveTo>
                    <a:lnTo>
                      <a:pt x="0" y="34"/>
                    </a:lnTo>
                    <a:lnTo>
                      <a:pt x="72" y="62"/>
                    </a:lnTo>
                    <a:lnTo>
                      <a:pt x="48" y="34"/>
                    </a:lnTo>
                    <a:lnTo>
                      <a:pt x="72" y="0"/>
                    </a:lnTo>
                    <a:close/>
                  </a:path>
                </a:pathLst>
              </a:custGeom>
              <a:solidFill>
                <a:schemeClr val="tx1"/>
              </a:solidFill>
              <a:ln w="9525">
                <a:solidFill>
                  <a:schemeClr val="tx1"/>
                </a:solidFill>
                <a:round/>
              </a:ln>
            </p:spPr>
            <p:txBody>
              <a:bodyPr/>
              <a:lstStyle/>
              <a:p>
                <a:endParaRPr lang="zh-CN" altLang="en-US"/>
              </a:p>
            </p:txBody>
          </p:sp>
        </p:grpSp>
        <p:sp>
          <p:nvSpPr>
            <p:cNvPr id="242773" name="Rectangle 176"/>
            <p:cNvSpPr>
              <a:spLocks noChangeArrowheads="1"/>
            </p:cNvSpPr>
            <p:nvPr/>
          </p:nvSpPr>
          <p:spPr bwMode="auto">
            <a:xfrm>
              <a:off x="4499" y="2304"/>
              <a:ext cx="7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宋体" panose="02010600030101010101" pitchFamily="2" charset="-122"/>
                </a:rPr>
                <a:t>运动方向</a:t>
              </a:r>
              <a:endParaRPr kumimoji="1" lang="zh-CN" altLang="en-US" sz="2000" b="1">
                <a:latin typeface="Times New Roman" panose="02020603050405020304" pitchFamily="18" charset="0"/>
              </a:endParaRPr>
            </a:p>
          </p:txBody>
        </p:sp>
        <p:sp>
          <p:nvSpPr>
            <p:cNvPr id="242774" name="Line 177"/>
            <p:cNvSpPr>
              <a:spLocks noChangeShapeType="1"/>
            </p:cNvSpPr>
            <p:nvPr/>
          </p:nvSpPr>
          <p:spPr bwMode="auto">
            <a:xfrm>
              <a:off x="1248" y="2712"/>
              <a:ext cx="1316" cy="1"/>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75" name="Freeform 178"/>
            <p:cNvSpPr/>
            <p:nvPr/>
          </p:nvSpPr>
          <p:spPr bwMode="auto">
            <a:xfrm>
              <a:off x="1598" y="2712"/>
              <a:ext cx="469" cy="187"/>
            </a:xfrm>
            <a:custGeom>
              <a:avLst/>
              <a:gdLst>
                <a:gd name="T0" fmla="*/ 0 w 469"/>
                <a:gd name="T1" fmla="*/ 0 h 187"/>
                <a:gd name="T2" fmla="*/ 18 w 469"/>
                <a:gd name="T3" fmla="*/ 5 h 187"/>
                <a:gd name="T4" fmla="*/ 42 w 469"/>
                <a:gd name="T5" fmla="*/ 14 h 187"/>
                <a:gd name="T6" fmla="*/ 72 w 469"/>
                <a:gd name="T7" fmla="*/ 29 h 187"/>
                <a:gd name="T8" fmla="*/ 96 w 469"/>
                <a:gd name="T9" fmla="*/ 43 h 187"/>
                <a:gd name="T10" fmla="*/ 114 w 469"/>
                <a:gd name="T11" fmla="*/ 67 h 187"/>
                <a:gd name="T12" fmla="*/ 132 w 469"/>
                <a:gd name="T13" fmla="*/ 91 h 187"/>
                <a:gd name="T14" fmla="*/ 150 w 469"/>
                <a:gd name="T15" fmla="*/ 120 h 187"/>
                <a:gd name="T16" fmla="*/ 168 w 469"/>
                <a:gd name="T17" fmla="*/ 139 h 187"/>
                <a:gd name="T18" fmla="*/ 204 w 469"/>
                <a:gd name="T19" fmla="*/ 173 h 187"/>
                <a:gd name="T20" fmla="*/ 222 w 469"/>
                <a:gd name="T21" fmla="*/ 182 h 187"/>
                <a:gd name="T22" fmla="*/ 246 w 469"/>
                <a:gd name="T23" fmla="*/ 187 h 187"/>
                <a:gd name="T24" fmla="*/ 264 w 469"/>
                <a:gd name="T25" fmla="*/ 182 h 187"/>
                <a:gd name="T26" fmla="*/ 288 w 469"/>
                <a:gd name="T27" fmla="*/ 173 h 187"/>
                <a:gd name="T28" fmla="*/ 324 w 469"/>
                <a:gd name="T29" fmla="*/ 139 h 187"/>
                <a:gd name="T30" fmla="*/ 342 w 469"/>
                <a:gd name="T31" fmla="*/ 120 h 187"/>
                <a:gd name="T32" fmla="*/ 354 w 469"/>
                <a:gd name="T33" fmla="*/ 101 h 187"/>
                <a:gd name="T34" fmla="*/ 366 w 469"/>
                <a:gd name="T35" fmla="*/ 82 h 187"/>
                <a:gd name="T36" fmla="*/ 378 w 469"/>
                <a:gd name="T37" fmla="*/ 62 h 187"/>
                <a:gd name="T38" fmla="*/ 403 w 469"/>
                <a:gd name="T39" fmla="*/ 43 h 187"/>
                <a:gd name="T40" fmla="*/ 427 w 469"/>
                <a:gd name="T41" fmla="*/ 24 h 187"/>
                <a:gd name="T42" fmla="*/ 451 w 469"/>
                <a:gd name="T43" fmla="*/ 10 h 187"/>
                <a:gd name="T44" fmla="*/ 469 w 46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69"/>
                <a:gd name="T70" fmla="*/ 0 h 187"/>
                <a:gd name="T71" fmla="*/ 469 w 469"/>
                <a:gd name="T72" fmla="*/ 187 h 1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69" h="187">
                  <a:moveTo>
                    <a:pt x="0" y="0"/>
                  </a:moveTo>
                  <a:lnTo>
                    <a:pt x="18" y="5"/>
                  </a:lnTo>
                  <a:lnTo>
                    <a:pt x="42" y="14"/>
                  </a:lnTo>
                  <a:lnTo>
                    <a:pt x="72" y="29"/>
                  </a:lnTo>
                  <a:lnTo>
                    <a:pt x="96" y="43"/>
                  </a:lnTo>
                  <a:lnTo>
                    <a:pt x="114" y="67"/>
                  </a:lnTo>
                  <a:lnTo>
                    <a:pt x="132" y="91"/>
                  </a:lnTo>
                  <a:lnTo>
                    <a:pt x="150" y="120"/>
                  </a:lnTo>
                  <a:lnTo>
                    <a:pt x="168" y="139"/>
                  </a:lnTo>
                  <a:lnTo>
                    <a:pt x="204" y="173"/>
                  </a:lnTo>
                  <a:lnTo>
                    <a:pt x="222" y="182"/>
                  </a:lnTo>
                  <a:lnTo>
                    <a:pt x="246" y="187"/>
                  </a:lnTo>
                  <a:lnTo>
                    <a:pt x="264" y="182"/>
                  </a:lnTo>
                  <a:lnTo>
                    <a:pt x="288" y="173"/>
                  </a:lnTo>
                  <a:lnTo>
                    <a:pt x="324" y="139"/>
                  </a:lnTo>
                  <a:lnTo>
                    <a:pt x="342" y="120"/>
                  </a:lnTo>
                  <a:lnTo>
                    <a:pt x="354" y="101"/>
                  </a:lnTo>
                  <a:lnTo>
                    <a:pt x="366" y="82"/>
                  </a:lnTo>
                  <a:lnTo>
                    <a:pt x="378" y="62"/>
                  </a:lnTo>
                  <a:lnTo>
                    <a:pt x="403" y="43"/>
                  </a:lnTo>
                  <a:lnTo>
                    <a:pt x="427" y="24"/>
                  </a:lnTo>
                  <a:lnTo>
                    <a:pt x="451" y="10"/>
                  </a:lnTo>
                  <a:lnTo>
                    <a:pt x="469" y="0"/>
                  </a:lnTo>
                </a:path>
              </a:pathLst>
            </a:custGeom>
            <a:noFill/>
            <a:ln w="38100"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76" name="Line 179"/>
            <p:cNvSpPr>
              <a:spLocks noChangeShapeType="1"/>
            </p:cNvSpPr>
            <p:nvPr/>
          </p:nvSpPr>
          <p:spPr bwMode="auto">
            <a:xfrm flipV="1">
              <a:off x="1236" y="2976"/>
              <a:ext cx="1" cy="506"/>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77" name="Line 180"/>
            <p:cNvSpPr>
              <a:spLocks noChangeShapeType="1"/>
            </p:cNvSpPr>
            <p:nvPr/>
          </p:nvSpPr>
          <p:spPr bwMode="auto">
            <a:xfrm>
              <a:off x="1248" y="3240"/>
              <a:ext cx="1316" cy="1"/>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78" name="Freeform 181"/>
            <p:cNvSpPr/>
            <p:nvPr/>
          </p:nvSpPr>
          <p:spPr bwMode="auto">
            <a:xfrm>
              <a:off x="1584" y="3105"/>
              <a:ext cx="492" cy="255"/>
            </a:xfrm>
            <a:custGeom>
              <a:avLst/>
              <a:gdLst>
                <a:gd name="T0" fmla="*/ 0 w 492"/>
                <a:gd name="T1" fmla="*/ 118 h 255"/>
                <a:gd name="T2" fmla="*/ 31 w 492"/>
                <a:gd name="T3" fmla="*/ 125 h 255"/>
                <a:gd name="T4" fmla="*/ 49 w 492"/>
                <a:gd name="T5" fmla="*/ 116 h 255"/>
                <a:gd name="T6" fmla="*/ 79 w 492"/>
                <a:gd name="T7" fmla="*/ 92 h 255"/>
                <a:gd name="T8" fmla="*/ 91 w 492"/>
                <a:gd name="T9" fmla="*/ 68 h 255"/>
                <a:gd name="T10" fmla="*/ 103 w 492"/>
                <a:gd name="T11" fmla="*/ 39 h 255"/>
                <a:gd name="T12" fmla="*/ 115 w 492"/>
                <a:gd name="T13" fmla="*/ 10 h 255"/>
                <a:gd name="T14" fmla="*/ 121 w 492"/>
                <a:gd name="T15" fmla="*/ 5 h 255"/>
                <a:gd name="T16" fmla="*/ 127 w 492"/>
                <a:gd name="T17" fmla="*/ 0 h 255"/>
                <a:gd name="T18" fmla="*/ 133 w 492"/>
                <a:gd name="T19" fmla="*/ 5 h 255"/>
                <a:gd name="T20" fmla="*/ 139 w 492"/>
                <a:gd name="T21" fmla="*/ 10 h 255"/>
                <a:gd name="T22" fmla="*/ 151 w 492"/>
                <a:gd name="T23" fmla="*/ 39 h 255"/>
                <a:gd name="T24" fmla="*/ 163 w 492"/>
                <a:gd name="T25" fmla="*/ 68 h 255"/>
                <a:gd name="T26" fmla="*/ 169 w 492"/>
                <a:gd name="T27" fmla="*/ 82 h 255"/>
                <a:gd name="T28" fmla="*/ 175 w 492"/>
                <a:gd name="T29" fmla="*/ 92 h 255"/>
                <a:gd name="T30" fmla="*/ 187 w 492"/>
                <a:gd name="T31" fmla="*/ 106 h 255"/>
                <a:gd name="T32" fmla="*/ 205 w 492"/>
                <a:gd name="T33" fmla="*/ 116 h 255"/>
                <a:gd name="T34" fmla="*/ 235 w 492"/>
                <a:gd name="T35" fmla="*/ 130 h 255"/>
                <a:gd name="T36" fmla="*/ 253 w 492"/>
                <a:gd name="T37" fmla="*/ 135 h 255"/>
                <a:gd name="T38" fmla="*/ 271 w 492"/>
                <a:gd name="T39" fmla="*/ 140 h 255"/>
                <a:gd name="T40" fmla="*/ 289 w 492"/>
                <a:gd name="T41" fmla="*/ 140 h 255"/>
                <a:gd name="T42" fmla="*/ 307 w 492"/>
                <a:gd name="T43" fmla="*/ 149 h 255"/>
                <a:gd name="T44" fmla="*/ 319 w 492"/>
                <a:gd name="T45" fmla="*/ 159 h 255"/>
                <a:gd name="T46" fmla="*/ 325 w 492"/>
                <a:gd name="T47" fmla="*/ 178 h 255"/>
                <a:gd name="T48" fmla="*/ 331 w 492"/>
                <a:gd name="T49" fmla="*/ 197 h 255"/>
                <a:gd name="T50" fmla="*/ 337 w 492"/>
                <a:gd name="T51" fmla="*/ 212 h 255"/>
                <a:gd name="T52" fmla="*/ 361 w 492"/>
                <a:gd name="T53" fmla="*/ 240 h 255"/>
                <a:gd name="T54" fmla="*/ 373 w 492"/>
                <a:gd name="T55" fmla="*/ 250 h 255"/>
                <a:gd name="T56" fmla="*/ 385 w 492"/>
                <a:gd name="T57" fmla="*/ 255 h 255"/>
                <a:gd name="T58" fmla="*/ 397 w 492"/>
                <a:gd name="T59" fmla="*/ 250 h 255"/>
                <a:gd name="T60" fmla="*/ 403 w 492"/>
                <a:gd name="T61" fmla="*/ 236 h 255"/>
                <a:gd name="T62" fmla="*/ 415 w 492"/>
                <a:gd name="T63" fmla="*/ 216 h 255"/>
                <a:gd name="T64" fmla="*/ 422 w 492"/>
                <a:gd name="T65" fmla="*/ 202 h 255"/>
                <a:gd name="T66" fmla="*/ 428 w 492"/>
                <a:gd name="T67" fmla="*/ 183 h 255"/>
                <a:gd name="T68" fmla="*/ 428 w 492"/>
                <a:gd name="T69" fmla="*/ 173 h 255"/>
                <a:gd name="T70" fmla="*/ 434 w 492"/>
                <a:gd name="T71" fmla="*/ 164 h 255"/>
                <a:gd name="T72" fmla="*/ 440 w 492"/>
                <a:gd name="T73" fmla="*/ 154 h 255"/>
                <a:gd name="T74" fmla="*/ 492 w 492"/>
                <a:gd name="T75" fmla="*/ 136 h 255"/>
                <a:gd name="T76" fmla="*/ 464 w 492"/>
                <a:gd name="T77" fmla="*/ 140 h 255"/>
                <a:gd name="T78" fmla="*/ 470 w 492"/>
                <a:gd name="T79" fmla="*/ 130 h 2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92"/>
                <a:gd name="T121" fmla="*/ 0 h 255"/>
                <a:gd name="T122" fmla="*/ 492 w 492"/>
                <a:gd name="T123" fmla="*/ 255 h 2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92" h="255">
                  <a:moveTo>
                    <a:pt x="0" y="118"/>
                  </a:moveTo>
                  <a:lnTo>
                    <a:pt x="31" y="125"/>
                  </a:lnTo>
                  <a:lnTo>
                    <a:pt x="49" y="116"/>
                  </a:lnTo>
                  <a:lnTo>
                    <a:pt x="79" y="92"/>
                  </a:lnTo>
                  <a:lnTo>
                    <a:pt x="91" y="68"/>
                  </a:lnTo>
                  <a:lnTo>
                    <a:pt x="103" y="39"/>
                  </a:lnTo>
                  <a:lnTo>
                    <a:pt x="115" y="10"/>
                  </a:lnTo>
                  <a:lnTo>
                    <a:pt x="121" y="5"/>
                  </a:lnTo>
                  <a:lnTo>
                    <a:pt x="127" y="0"/>
                  </a:lnTo>
                  <a:lnTo>
                    <a:pt x="133" y="5"/>
                  </a:lnTo>
                  <a:lnTo>
                    <a:pt x="139" y="10"/>
                  </a:lnTo>
                  <a:lnTo>
                    <a:pt x="151" y="39"/>
                  </a:lnTo>
                  <a:lnTo>
                    <a:pt x="163" y="68"/>
                  </a:lnTo>
                  <a:lnTo>
                    <a:pt x="169" y="82"/>
                  </a:lnTo>
                  <a:lnTo>
                    <a:pt x="175" y="92"/>
                  </a:lnTo>
                  <a:lnTo>
                    <a:pt x="187" y="106"/>
                  </a:lnTo>
                  <a:lnTo>
                    <a:pt x="205" y="116"/>
                  </a:lnTo>
                  <a:lnTo>
                    <a:pt x="235" y="130"/>
                  </a:lnTo>
                  <a:lnTo>
                    <a:pt x="253" y="135"/>
                  </a:lnTo>
                  <a:lnTo>
                    <a:pt x="271" y="140"/>
                  </a:lnTo>
                  <a:lnTo>
                    <a:pt x="289" y="140"/>
                  </a:lnTo>
                  <a:lnTo>
                    <a:pt x="307" y="149"/>
                  </a:lnTo>
                  <a:lnTo>
                    <a:pt x="319" y="159"/>
                  </a:lnTo>
                  <a:lnTo>
                    <a:pt x="325" y="178"/>
                  </a:lnTo>
                  <a:lnTo>
                    <a:pt x="331" y="197"/>
                  </a:lnTo>
                  <a:lnTo>
                    <a:pt x="337" y="212"/>
                  </a:lnTo>
                  <a:lnTo>
                    <a:pt x="361" y="240"/>
                  </a:lnTo>
                  <a:lnTo>
                    <a:pt x="373" y="250"/>
                  </a:lnTo>
                  <a:lnTo>
                    <a:pt x="385" y="255"/>
                  </a:lnTo>
                  <a:lnTo>
                    <a:pt x="397" y="250"/>
                  </a:lnTo>
                  <a:lnTo>
                    <a:pt x="403" y="236"/>
                  </a:lnTo>
                  <a:lnTo>
                    <a:pt x="415" y="216"/>
                  </a:lnTo>
                  <a:lnTo>
                    <a:pt x="422" y="202"/>
                  </a:lnTo>
                  <a:lnTo>
                    <a:pt x="428" y="183"/>
                  </a:lnTo>
                  <a:lnTo>
                    <a:pt x="428" y="173"/>
                  </a:lnTo>
                  <a:lnTo>
                    <a:pt x="434" y="164"/>
                  </a:lnTo>
                  <a:lnTo>
                    <a:pt x="440" y="154"/>
                  </a:lnTo>
                  <a:lnTo>
                    <a:pt x="492" y="136"/>
                  </a:lnTo>
                  <a:lnTo>
                    <a:pt x="464" y="140"/>
                  </a:lnTo>
                  <a:lnTo>
                    <a:pt x="470" y="130"/>
                  </a:lnTo>
                </a:path>
              </a:pathLst>
            </a:custGeom>
            <a:noFill/>
            <a:ln w="38100"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79" name="Freeform 182"/>
            <p:cNvSpPr/>
            <p:nvPr/>
          </p:nvSpPr>
          <p:spPr bwMode="auto">
            <a:xfrm>
              <a:off x="3262" y="2448"/>
              <a:ext cx="2" cy="506"/>
            </a:xfrm>
            <a:custGeom>
              <a:avLst/>
              <a:gdLst>
                <a:gd name="T0" fmla="*/ 2 w 2"/>
                <a:gd name="T1" fmla="*/ 4180 h 450"/>
                <a:gd name="T2" fmla="*/ 0 w 2"/>
                <a:gd name="T3" fmla="*/ 0 h 450"/>
                <a:gd name="T4" fmla="*/ 0 60000 65536"/>
                <a:gd name="T5" fmla="*/ 0 60000 65536"/>
                <a:gd name="T6" fmla="*/ 0 w 2"/>
                <a:gd name="T7" fmla="*/ 0 h 450"/>
                <a:gd name="T8" fmla="*/ 2 w 2"/>
                <a:gd name="T9" fmla="*/ 450 h 450"/>
              </a:gdLst>
              <a:ahLst/>
              <a:cxnLst>
                <a:cxn ang="T4">
                  <a:pos x="T0" y="T1"/>
                </a:cxn>
                <a:cxn ang="T5">
                  <a:pos x="T2" y="T3"/>
                </a:cxn>
              </a:cxnLst>
              <a:rect l="T6" t="T7" r="T8" b="T9"/>
              <a:pathLst>
                <a:path w="2" h="450">
                  <a:moveTo>
                    <a:pt x="2" y="450"/>
                  </a:moveTo>
                  <a:lnTo>
                    <a:pt x="0" y="0"/>
                  </a:lnTo>
                </a:path>
              </a:pathLst>
            </a:custGeom>
            <a:solidFill>
              <a:srgbClr val="FFFFFF"/>
            </a:solidFill>
            <a:ln w="28575">
              <a:solidFill>
                <a:schemeClr val="tx1"/>
              </a:solidFill>
              <a:round/>
              <a:headEnd type="none" w="med" len="med"/>
              <a:tailEnd type="stealth" w="med" len="med"/>
            </a:ln>
          </p:spPr>
          <p:txBody>
            <a:bodyPr/>
            <a:lstStyle/>
            <a:p>
              <a:endParaRPr lang="zh-CN" altLang="en-US"/>
            </a:p>
          </p:txBody>
        </p:sp>
        <p:sp>
          <p:nvSpPr>
            <p:cNvPr id="242780" name="Freeform 183"/>
            <p:cNvSpPr/>
            <p:nvPr/>
          </p:nvSpPr>
          <p:spPr bwMode="auto">
            <a:xfrm>
              <a:off x="3593" y="2525"/>
              <a:ext cx="475" cy="187"/>
            </a:xfrm>
            <a:custGeom>
              <a:avLst/>
              <a:gdLst>
                <a:gd name="T0" fmla="*/ 0 w 475"/>
                <a:gd name="T1" fmla="*/ 187 h 187"/>
                <a:gd name="T2" fmla="*/ 18 w 475"/>
                <a:gd name="T3" fmla="*/ 177 h 187"/>
                <a:gd name="T4" fmla="*/ 48 w 475"/>
                <a:gd name="T5" fmla="*/ 168 h 187"/>
                <a:gd name="T6" fmla="*/ 78 w 475"/>
                <a:gd name="T7" fmla="*/ 158 h 187"/>
                <a:gd name="T8" fmla="*/ 102 w 475"/>
                <a:gd name="T9" fmla="*/ 144 h 187"/>
                <a:gd name="T10" fmla="*/ 120 w 475"/>
                <a:gd name="T11" fmla="*/ 125 h 187"/>
                <a:gd name="T12" fmla="*/ 138 w 475"/>
                <a:gd name="T13" fmla="*/ 96 h 187"/>
                <a:gd name="T14" fmla="*/ 150 w 475"/>
                <a:gd name="T15" fmla="*/ 72 h 187"/>
                <a:gd name="T16" fmla="*/ 168 w 475"/>
                <a:gd name="T17" fmla="*/ 48 h 187"/>
                <a:gd name="T18" fmla="*/ 210 w 475"/>
                <a:gd name="T19" fmla="*/ 14 h 187"/>
                <a:gd name="T20" fmla="*/ 228 w 475"/>
                <a:gd name="T21" fmla="*/ 5 h 187"/>
                <a:gd name="T22" fmla="*/ 246 w 475"/>
                <a:gd name="T23" fmla="*/ 0 h 187"/>
                <a:gd name="T24" fmla="*/ 270 w 475"/>
                <a:gd name="T25" fmla="*/ 5 h 187"/>
                <a:gd name="T26" fmla="*/ 288 w 475"/>
                <a:gd name="T27" fmla="*/ 14 h 187"/>
                <a:gd name="T28" fmla="*/ 330 w 475"/>
                <a:gd name="T29" fmla="*/ 48 h 187"/>
                <a:gd name="T30" fmla="*/ 342 w 475"/>
                <a:gd name="T31" fmla="*/ 67 h 187"/>
                <a:gd name="T32" fmla="*/ 354 w 475"/>
                <a:gd name="T33" fmla="*/ 86 h 187"/>
                <a:gd name="T34" fmla="*/ 384 w 475"/>
                <a:gd name="T35" fmla="*/ 125 h 187"/>
                <a:gd name="T36" fmla="*/ 408 w 475"/>
                <a:gd name="T37" fmla="*/ 144 h 187"/>
                <a:gd name="T38" fmla="*/ 433 w 475"/>
                <a:gd name="T39" fmla="*/ 158 h 187"/>
                <a:gd name="T40" fmla="*/ 457 w 475"/>
                <a:gd name="T41" fmla="*/ 173 h 187"/>
                <a:gd name="T42" fmla="*/ 475 w 475"/>
                <a:gd name="T43" fmla="*/ 187 h 1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5"/>
                <a:gd name="T67" fmla="*/ 0 h 187"/>
                <a:gd name="T68" fmla="*/ 475 w 475"/>
                <a:gd name="T69" fmla="*/ 187 h 1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5" h="187">
                  <a:moveTo>
                    <a:pt x="0" y="187"/>
                  </a:moveTo>
                  <a:lnTo>
                    <a:pt x="18" y="177"/>
                  </a:lnTo>
                  <a:lnTo>
                    <a:pt x="48" y="168"/>
                  </a:lnTo>
                  <a:lnTo>
                    <a:pt x="78" y="158"/>
                  </a:lnTo>
                  <a:lnTo>
                    <a:pt x="102" y="144"/>
                  </a:lnTo>
                  <a:lnTo>
                    <a:pt x="120" y="125"/>
                  </a:lnTo>
                  <a:lnTo>
                    <a:pt x="138" y="96"/>
                  </a:lnTo>
                  <a:lnTo>
                    <a:pt x="150" y="72"/>
                  </a:lnTo>
                  <a:lnTo>
                    <a:pt x="168" y="48"/>
                  </a:lnTo>
                  <a:lnTo>
                    <a:pt x="210" y="14"/>
                  </a:lnTo>
                  <a:lnTo>
                    <a:pt x="228" y="5"/>
                  </a:lnTo>
                  <a:lnTo>
                    <a:pt x="246" y="0"/>
                  </a:lnTo>
                  <a:lnTo>
                    <a:pt x="270" y="5"/>
                  </a:lnTo>
                  <a:lnTo>
                    <a:pt x="288" y="14"/>
                  </a:lnTo>
                  <a:lnTo>
                    <a:pt x="330" y="48"/>
                  </a:lnTo>
                  <a:lnTo>
                    <a:pt x="342" y="67"/>
                  </a:lnTo>
                  <a:lnTo>
                    <a:pt x="354" y="86"/>
                  </a:lnTo>
                  <a:lnTo>
                    <a:pt x="384" y="125"/>
                  </a:lnTo>
                  <a:lnTo>
                    <a:pt x="408" y="144"/>
                  </a:lnTo>
                  <a:lnTo>
                    <a:pt x="433" y="158"/>
                  </a:lnTo>
                  <a:lnTo>
                    <a:pt x="457" y="173"/>
                  </a:lnTo>
                  <a:lnTo>
                    <a:pt x="475" y="187"/>
                  </a:lnTo>
                </a:path>
              </a:pathLst>
            </a:custGeom>
            <a:noFill/>
            <a:ln w="38100"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81" name="Freeform 184"/>
            <p:cNvSpPr/>
            <p:nvPr/>
          </p:nvSpPr>
          <p:spPr bwMode="auto">
            <a:xfrm>
              <a:off x="3262" y="2976"/>
              <a:ext cx="2" cy="506"/>
            </a:xfrm>
            <a:custGeom>
              <a:avLst/>
              <a:gdLst>
                <a:gd name="T0" fmla="*/ 2 w 2"/>
                <a:gd name="T1" fmla="*/ 4180 h 450"/>
                <a:gd name="T2" fmla="*/ 0 w 2"/>
                <a:gd name="T3" fmla="*/ 0 h 450"/>
                <a:gd name="T4" fmla="*/ 0 60000 65536"/>
                <a:gd name="T5" fmla="*/ 0 60000 65536"/>
                <a:gd name="T6" fmla="*/ 0 w 2"/>
                <a:gd name="T7" fmla="*/ 0 h 450"/>
                <a:gd name="T8" fmla="*/ 2 w 2"/>
                <a:gd name="T9" fmla="*/ 450 h 450"/>
              </a:gdLst>
              <a:ahLst/>
              <a:cxnLst>
                <a:cxn ang="T4">
                  <a:pos x="T0" y="T1"/>
                </a:cxn>
                <a:cxn ang="T5">
                  <a:pos x="T2" y="T3"/>
                </a:cxn>
              </a:cxnLst>
              <a:rect l="T6" t="T7" r="T8" b="T9"/>
              <a:pathLst>
                <a:path w="2" h="450">
                  <a:moveTo>
                    <a:pt x="2" y="450"/>
                  </a:moveTo>
                  <a:lnTo>
                    <a:pt x="0" y="0"/>
                  </a:lnTo>
                </a:path>
              </a:pathLst>
            </a:custGeom>
            <a:solidFill>
              <a:srgbClr val="FFFFFF"/>
            </a:solidFill>
            <a:ln w="28575">
              <a:solidFill>
                <a:schemeClr val="tx1"/>
              </a:solidFill>
              <a:round/>
              <a:headEnd type="none" w="med" len="med"/>
              <a:tailEnd type="stealth" w="med" len="med"/>
            </a:ln>
          </p:spPr>
          <p:txBody>
            <a:bodyPr/>
            <a:lstStyle/>
            <a:p>
              <a:endParaRPr lang="zh-CN" altLang="en-US"/>
            </a:p>
          </p:txBody>
        </p:sp>
        <p:sp>
          <p:nvSpPr>
            <p:cNvPr id="242782" name="Freeform 185"/>
            <p:cNvSpPr/>
            <p:nvPr/>
          </p:nvSpPr>
          <p:spPr bwMode="auto">
            <a:xfrm>
              <a:off x="3581" y="3114"/>
              <a:ext cx="461" cy="255"/>
            </a:xfrm>
            <a:custGeom>
              <a:avLst/>
              <a:gdLst>
                <a:gd name="T0" fmla="*/ 0 w 461"/>
                <a:gd name="T1" fmla="*/ 130 h 255"/>
                <a:gd name="T2" fmla="*/ 22 w 461"/>
                <a:gd name="T3" fmla="*/ 130 h 255"/>
                <a:gd name="T4" fmla="*/ 40 w 461"/>
                <a:gd name="T5" fmla="*/ 140 h 255"/>
                <a:gd name="T6" fmla="*/ 70 w 461"/>
                <a:gd name="T7" fmla="*/ 168 h 255"/>
                <a:gd name="T8" fmla="*/ 82 w 461"/>
                <a:gd name="T9" fmla="*/ 192 h 255"/>
                <a:gd name="T10" fmla="*/ 94 w 461"/>
                <a:gd name="T11" fmla="*/ 221 h 255"/>
                <a:gd name="T12" fmla="*/ 106 w 461"/>
                <a:gd name="T13" fmla="*/ 245 h 255"/>
                <a:gd name="T14" fmla="*/ 112 w 461"/>
                <a:gd name="T15" fmla="*/ 250 h 255"/>
                <a:gd name="T16" fmla="*/ 118 w 461"/>
                <a:gd name="T17" fmla="*/ 255 h 255"/>
                <a:gd name="T18" fmla="*/ 124 w 461"/>
                <a:gd name="T19" fmla="*/ 250 h 255"/>
                <a:gd name="T20" fmla="*/ 130 w 461"/>
                <a:gd name="T21" fmla="*/ 245 h 255"/>
                <a:gd name="T22" fmla="*/ 142 w 461"/>
                <a:gd name="T23" fmla="*/ 216 h 255"/>
                <a:gd name="T24" fmla="*/ 154 w 461"/>
                <a:gd name="T25" fmla="*/ 188 h 255"/>
                <a:gd name="T26" fmla="*/ 160 w 461"/>
                <a:gd name="T27" fmla="*/ 173 h 255"/>
                <a:gd name="T28" fmla="*/ 166 w 461"/>
                <a:gd name="T29" fmla="*/ 164 h 255"/>
                <a:gd name="T30" fmla="*/ 178 w 461"/>
                <a:gd name="T31" fmla="*/ 149 h 255"/>
                <a:gd name="T32" fmla="*/ 196 w 461"/>
                <a:gd name="T33" fmla="*/ 140 h 255"/>
                <a:gd name="T34" fmla="*/ 226 w 461"/>
                <a:gd name="T35" fmla="*/ 125 h 255"/>
                <a:gd name="T36" fmla="*/ 244 w 461"/>
                <a:gd name="T37" fmla="*/ 120 h 255"/>
                <a:gd name="T38" fmla="*/ 262 w 461"/>
                <a:gd name="T39" fmla="*/ 116 h 255"/>
                <a:gd name="T40" fmla="*/ 280 w 461"/>
                <a:gd name="T41" fmla="*/ 116 h 255"/>
                <a:gd name="T42" fmla="*/ 298 w 461"/>
                <a:gd name="T43" fmla="*/ 106 h 255"/>
                <a:gd name="T44" fmla="*/ 304 w 461"/>
                <a:gd name="T45" fmla="*/ 96 h 255"/>
                <a:gd name="T46" fmla="*/ 316 w 461"/>
                <a:gd name="T47" fmla="*/ 77 h 255"/>
                <a:gd name="T48" fmla="*/ 322 w 461"/>
                <a:gd name="T49" fmla="*/ 58 h 255"/>
                <a:gd name="T50" fmla="*/ 328 w 461"/>
                <a:gd name="T51" fmla="*/ 44 h 255"/>
                <a:gd name="T52" fmla="*/ 340 w 461"/>
                <a:gd name="T53" fmla="*/ 29 h 255"/>
                <a:gd name="T54" fmla="*/ 352 w 461"/>
                <a:gd name="T55" fmla="*/ 15 h 255"/>
                <a:gd name="T56" fmla="*/ 364 w 461"/>
                <a:gd name="T57" fmla="*/ 5 h 255"/>
                <a:gd name="T58" fmla="*/ 376 w 461"/>
                <a:gd name="T59" fmla="*/ 0 h 255"/>
                <a:gd name="T60" fmla="*/ 388 w 461"/>
                <a:gd name="T61" fmla="*/ 5 h 255"/>
                <a:gd name="T62" fmla="*/ 394 w 461"/>
                <a:gd name="T63" fmla="*/ 20 h 255"/>
                <a:gd name="T64" fmla="*/ 400 w 461"/>
                <a:gd name="T65" fmla="*/ 39 h 255"/>
                <a:gd name="T66" fmla="*/ 406 w 461"/>
                <a:gd name="T67" fmla="*/ 53 h 255"/>
                <a:gd name="T68" fmla="*/ 412 w 461"/>
                <a:gd name="T69" fmla="*/ 63 h 255"/>
                <a:gd name="T70" fmla="*/ 412 w 461"/>
                <a:gd name="T71" fmla="*/ 77 h 255"/>
                <a:gd name="T72" fmla="*/ 418 w 461"/>
                <a:gd name="T73" fmla="*/ 96 h 255"/>
                <a:gd name="T74" fmla="*/ 443 w 461"/>
                <a:gd name="T75" fmla="*/ 111 h 255"/>
                <a:gd name="T76" fmla="*/ 455 w 461"/>
                <a:gd name="T77" fmla="*/ 120 h 255"/>
                <a:gd name="T78" fmla="*/ 461 w 461"/>
                <a:gd name="T79" fmla="*/ 125 h 2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1"/>
                <a:gd name="T121" fmla="*/ 0 h 255"/>
                <a:gd name="T122" fmla="*/ 461 w 461"/>
                <a:gd name="T123" fmla="*/ 255 h 2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1" h="255">
                  <a:moveTo>
                    <a:pt x="0" y="130"/>
                  </a:moveTo>
                  <a:lnTo>
                    <a:pt x="22" y="130"/>
                  </a:lnTo>
                  <a:lnTo>
                    <a:pt x="40" y="140"/>
                  </a:lnTo>
                  <a:lnTo>
                    <a:pt x="70" y="168"/>
                  </a:lnTo>
                  <a:lnTo>
                    <a:pt x="82" y="192"/>
                  </a:lnTo>
                  <a:lnTo>
                    <a:pt x="94" y="221"/>
                  </a:lnTo>
                  <a:lnTo>
                    <a:pt x="106" y="245"/>
                  </a:lnTo>
                  <a:lnTo>
                    <a:pt x="112" y="250"/>
                  </a:lnTo>
                  <a:lnTo>
                    <a:pt x="118" y="255"/>
                  </a:lnTo>
                  <a:lnTo>
                    <a:pt x="124" y="250"/>
                  </a:lnTo>
                  <a:lnTo>
                    <a:pt x="130" y="245"/>
                  </a:lnTo>
                  <a:lnTo>
                    <a:pt x="142" y="216"/>
                  </a:lnTo>
                  <a:lnTo>
                    <a:pt x="154" y="188"/>
                  </a:lnTo>
                  <a:lnTo>
                    <a:pt x="160" y="173"/>
                  </a:lnTo>
                  <a:lnTo>
                    <a:pt x="166" y="164"/>
                  </a:lnTo>
                  <a:lnTo>
                    <a:pt x="178" y="149"/>
                  </a:lnTo>
                  <a:lnTo>
                    <a:pt x="196" y="140"/>
                  </a:lnTo>
                  <a:lnTo>
                    <a:pt x="226" y="125"/>
                  </a:lnTo>
                  <a:lnTo>
                    <a:pt x="244" y="120"/>
                  </a:lnTo>
                  <a:lnTo>
                    <a:pt x="262" y="116"/>
                  </a:lnTo>
                  <a:lnTo>
                    <a:pt x="280" y="116"/>
                  </a:lnTo>
                  <a:lnTo>
                    <a:pt x="298" y="106"/>
                  </a:lnTo>
                  <a:lnTo>
                    <a:pt x="304" y="96"/>
                  </a:lnTo>
                  <a:lnTo>
                    <a:pt x="316" y="77"/>
                  </a:lnTo>
                  <a:lnTo>
                    <a:pt x="322" y="58"/>
                  </a:lnTo>
                  <a:lnTo>
                    <a:pt x="328" y="44"/>
                  </a:lnTo>
                  <a:lnTo>
                    <a:pt x="340" y="29"/>
                  </a:lnTo>
                  <a:lnTo>
                    <a:pt x="352" y="15"/>
                  </a:lnTo>
                  <a:lnTo>
                    <a:pt x="364" y="5"/>
                  </a:lnTo>
                  <a:lnTo>
                    <a:pt x="376" y="0"/>
                  </a:lnTo>
                  <a:lnTo>
                    <a:pt x="388" y="5"/>
                  </a:lnTo>
                  <a:lnTo>
                    <a:pt x="394" y="20"/>
                  </a:lnTo>
                  <a:lnTo>
                    <a:pt x="400" y="39"/>
                  </a:lnTo>
                  <a:lnTo>
                    <a:pt x="406" y="53"/>
                  </a:lnTo>
                  <a:lnTo>
                    <a:pt x="412" y="63"/>
                  </a:lnTo>
                  <a:lnTo>
                    <a:pt x="412" y="77"/>
                  </a:lnTo>
                  <a:lnTo>
                    <a:pt x="418" y="96"/>
                  </a:lnTo>
                  <a:lnTo>
                    <a:pt x="443" y="111"/>
                  </a:lnTo>
                  <a:lnTo>
                    <a:pt x="455" y="120"/>
                  </a:lnTo>
                  <a:lnTo>
                    <a:pt x="461" y="125"/>
                  </a:lnTo>
                </a:path>
              </a:pathLst>
            </a:custGeom>
            <a:noFill/>
            <a:ln w="38100"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83" name="Line 186"/>
            <p:cNvSpPr>
              <a:spLocks noChangeShapeType="1"/>
            </p:cNvSpPr>
            <p:nvPr/>
          </p:nvSpPr>
          <p:spPr bwMode="auto">
            <a:xfrm>
              <a:off x="3261" y="2712"/>
              <a:ext cx="1316" cy="1"/>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84" name="Line 187"/>
            <p:cNvSpPr>
              <a:spLocks noChangeShapeType="1"/>
            </p:cNvSpPr>
            <p:nvPr/>
          </p:nvSpPr>
          <p:spPr bwMode="auto">
            <a:xfrm>
              <a:off x="3261" y="3240"/>
              <a:ext cx="1316" cy="1"/>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85" name="Rectangle 188"/>
            <p:cNvSpPr>
              <a:spLocks noChangeArrowheads="1"/>
            </p:cNvSpPr>
            <p:nvPr/>
          </p:nvSpPr>
          <p:spPr bwMode="auto">
            <a:xfrm>
              <a:off x="2640" y="2659"/>
              <a:ext cx="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s</a:t>
              </a:r>
              <a:endParaRPr kumimoji="1" lang="en-US" altLang="zh-CN" sz="2400" b="1" i="1">
                <a:latin typeface="Times New Roman" panose="02020603050405020304" pitchFamily="18" charset="0"/>
              </a:endParaRPr>
            </a:p>
          </p:txBody>
        </p:sp>
        <p:sp>
          <p:nvSpPr>
            <p:cNvPr id="242786" name="Rectangle 189"/>
            <p:cNvSpPr>
              <a:spLocks noChangeArrowheads="1"/>
            </p:cNvSpPr>
            <p:nvPr/>
          </p:nvSpPr>
          <p:spPr bwMode="auto">
            <a:xfrm>
              <a:off x="4668" y="2659"/>
              <a:ext cx="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s</a:t>
              </a:r>
              <a:endParaRPr kumimoji="1" lang="en-US" altLang="zh-CN" sz="2400" b="1" i="1">
                <a:latin typeface="Times New Roman" panose="02020603050405020304" pitchFamily="18" charset="0"/>
              </a:endParaRPr>
            </a:p>
          </p:txBody>
        </p:sp>
        <p:sp>
          <p:nvSpPr>
            <p:cNvPr id="242787" name="Rectangle 190"/>
            <p:cNvSpPr>
              <a:spLocks noChangeArrowheads="1"/>
            </p:cNvSpPr>
            <p:nvPr/>
          </p:nvSpPr>
          <p:spPr bwMode="auto">
            <a:xfrm>
              <a:off x="2658" y="3192"/>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t</a:t>
              </a:r>
              <a:endParaRPr kumimoji="1" lang="en-US" altLang="zh-CN" sz="2400" b="1" i="1">
                <a:latin typeface="Times New Roman" panose="02020603050405020304" pitchFamily="18" charset="0"/>
              </a:endParaRPr>
            </a:p>
          </p:txBody>
        </p:sp>
        <p:sp>
          <p:nvSpPr>
            <p:cNvPr id="242788" name="Rectangle 191"/>
            <p:cNvSpPr>
              <a:spLocks noChangeArrowheads="1"/>
            </p:cNvSpPr>
            <p:nvPr/>
          </p:nvSpPr>
          <p:spPr bwMode="auto">
            <a:xfrm>
              <a:off x="4710" y="3192"/>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t</a:t>
              </a:r>
              <a:endParaRPr kumimoji="1" lang="en-US" altLang="zh-CN" sz="2400" b="1" i="1">
                <a:latin typeface="Times New Roman" panose="02020603050405020304" pitchFamily="18" charset="0"/>
              </a:endParaRPr>
            </a:p>
          </p:txBody>
        </p:sp>
        <p:sp>
          <p:nvSpPr>
            <p:cNvPr id="242789" name="Rectangle 192"/>
            <p:cNvSpPr>
              <a:spLocks noChangeArrowheads="1"/>
            </p:cNvSpPr>
            <p:nvPr/>
          </p:nvSpPr>
          <p:spPr bwMode="auto">
            <a:xfrm>
              <a:off x="3087" y="2400"/>
              <a:ext cx="1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Symbol" panose="05050102010706020507" pitchFamily="18" charset="2"/>
                </a:rPr>
                <a:t>f</a:t>
              </a:r>
              <a:endParaRPr kumimoji="1" lang="en-US" altLang="zh-CN" sz="2400" b="1" i="1">
                <a:latin typeface="Times New Roman" panose="02020603050405020304" pitchFamily="18" charset="0"/>
              </a:endParaRPr>
            </a:p>
          </p:txBody>
        </p:sp>
        <p:sp>
          <p:nvSpPr>
            <p:cNvPr id="242790" name="Rectangle 193"/>
            <p:cNvSpPr>
              <a:spLocks noChangeArrowheads="1"/>
            </p:cNvSpPr>
            <p:nvPr/>
          </p:nvSpPr>
          <p:spPr bwMode="auto">
            <a:xfrm>
              <a:off x="1056" y="2400"/>
              <a:ext cx="1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Symbol" panose="05050102010706020507" pitchFamily="18" charset="2"/>
                </a:rPr>
                <a:t>f</a:t>
              </a:r>
              <a:endParaRPr kumimoji="1" lang="en-US" altLang="zh-CN" sz="2400" b="1" i="1">
                <a:latin typeface="Times New Roman" panose="02020603050405020304" pitchFamily="18" charset="0"/>
              </a:endParaRPr>
            </a:p>
          </p:txBody>
        </p:sp>
        <p:sp>
          <p:nvSpPr>
            <p:cNvPr id="242791" name="Rectangle 194"/>
            <p:cNvSpPr>
              <a:spLocks noChangeArrowheads="1"/>
            </p:cNvSpPr>
            <p:nvPr/>
          </p:nvSpPr>
          <p:spPr bwMode="auto">
            <a:xfrm>
              <a:off x="1101" y="2938"/>
              <a:ext cx="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e</a:t>
              </a:r>
              <a:endParaRPr kumimoji="1" lang="en-US" altLang="zh-CN" sz="2400" b="1" i="1">
                <a:latin typeface="Times New Roman" panose="02020603050405020304" pitchFamily="18" charset="0"/>
              </a:endParaRPr>
            </a:p>
          </p:txBody>
        </p:sp>
        <p:sp>
          <p:nvSpPr>
            <p:cNvPr id="242792" name="Rectangle 195"/>
            <p:cNvSpPr>
              <a:spLocks noChangeArrowheads="1"/>
            </p:cNvSpPr>
            <p:nvPr/>
          </p:nvSpPr>
          <p:spPr bwMode="auto">
            <a:xfrm>
              <a:off x="3123" y="2938"/>
              <a:ext cx="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e</a:t>
              </a:r>
              <a:endParaRPr kumimoji="1" lang="en-US" altLang="zh-CN" sz="2400" b="1" i="1">
                <a:latin typeface="Times New Roman" panose="02020603050405020304" pitchFamily="18" charset="0"/>
              </a:endParaRPr>
            </a:p>
          </p:txBody>
        </p:sp>
        <p:sp>
          <p:nvSpPr>
            <p:cNvPr id="242793" name="Line 196"/>
            <p:cNvSpPr>
              <a:spLocks noChangeShapeType="1"/>
            </p:cNvSpPr>
            <p:nvPr/>
          </p:nvSpPr>
          <p:spPr bwMode="auto">
            <a:xfrm>
              <a:off x="1657" y="1104"/>
              <a:ext cx="6" cy="1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794" name="Line 197"/>
            <p:cNvSpPr>
              <a:spLocks noChangeShapeType="1"/>
            </p:cNvSpPr>
            <p:nvPr/>
          </p:nvSpPr>
          <p:spPr bwMode="auto">
            <a:xfrm flipV="1">
              <a:off x="1236" y="2448"/>
              <a:ext cx="1" cy="506"/>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2795" name="Line 198"/>
            <p:cNvSpPr>
              <a:spLocks noChangeShapeType="1"/>
            </p:cNvSpPr>
            <p:nvPr/>
          </p:nvSpPr>
          <p:spPr bwMode="auto">
            <a:xfrm>
              <a:off x="1584" y="2208"/>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796" name="Line 199"/>
            <p:cNvSpPr>
              <a:spLocks noChangeShapeType="1"/>
            </p:cNvSpPr>
            <p:nvPr/>
          </p:nvSpPr>
          <p:spPr bwMode="auto">
            <a:xfrm>
              <a:off x="1711" y="2208"/>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797" name="Line 200"/>
            <p:cNvSpPr>
              <a:spLocks noChangeShapeType="1"/>
            </p:cNvSpPr>
            <p:nvPr/>
          </p:nvSpPr>
          <p:spPr bwMode="auto">
            <a:xfrm>
              <a:off x="1968" y="2208"/>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798" name="Line 201"/>
            <p:cNvSpPr>
              <a:spLocks noChangeShapeType="1"/>
            </p:cNvSpPr>
            <p:nvPr/>
          </p:nvSpPr>
          <p:spPr bwMode="auto">
            <a:xfrm>
              <a:off x="2085" y="2208"/>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799" name="Line 202"/>
            <p:cNvSpPr>
              <a:spLocks noChangeShapeType="1"/>
            </p:cNvSpPr>
            <p:nvPr/>
          </p:nvSpPr>
          <p:spPr bwMode="auto">
            <a:xfrm>
              <a:off x="3581" y="2256"/>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800" name="Line 203"/>
            <p:cNvSpPr>
              <a:spLocks noChangeShapeType="1"/>
            </p:cNvSpPr>
            <p:nvPr/>
          </p:nvSpPr>
          <p:spPr bwMode="auto">
            <a:xfrm>
              <a:off x="3697" y="2256"/>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801" name="Line 204"/>
            <p:cNvSpPr>
              <a:spLocks noChangeShapeType="1"/>
            </p:cNvSpPr>
            <p:nvPr/>
          </p:nvSpPr>
          <p:spPr bwMode="auto">
            <a:xfrm>
              <a:off x="3951" y="2256"/>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802" name="Line 205"/>
            <p:cNvSpPr>
              <a:spLocks noChangeShapeType="1"/>
            </p:cNvSpPr>
            <p:nvPr/>
          </p:nvSpPr>
          <p:spPr bwMode="auto">
            <a:xfrm>
              <a:off x="4069" y="2256"/>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2803" name="Text Box 206"/>
            <p:cNvSpPr txBox="1">
              <a:spLocks noChangeArrowheads="1"/>
            </p:cNvSpPr>
            <p:nvPr/>
          </p:nvSpPr>
          <p:spPr bwMode="auto">
            <a:xfrm>
              <a:off x="1430" y="3729"/>
              <a:ext cx="9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Times New Roman" panose="02020603050405020304" pitchFamily="18" charset="0"/>
                </a:rPr>
                <a:t>读出 “</a:t>
              </a:r>
              <a:r>
                <a:rPr kumimoji="1" lang="en-US" altLang="zh-CN" sz="2400" b="1">
                  <a:solidFill>
                    <a:srgbClr val="C00000"/>
                  </a:solidFill>
                  <a:latin typeface="Times New Roman" panose="02020603050405020304" pitchFamily="18" charset="0"/>
                </a:rPr>
                <a:t>0”</a:t>
              </a:r>
              <a:endParaRPr kumimoji="1" lang="en-US" altLang="zh-CN" sz="2400" b="1">
                <a:solidFill>
                  <a:srgbClr val="C00000"/>
                </a:solidFill>
                <a:latin typeface="Times New Roman" panose="02020603050405020304" pitchFamily="18" charset="0"/>
              </a:endParaRPr>
            </a:p>
          </p:txBody>
        </p:sp>
        <p:sp>
          <p:nvSpPr>
            <p:cNvPr id="242804" name="Text Box 207"/>
            <p:cNvSpPr txBox="1">
              <a:spLocks noChangeArrowheads="1"/>
            </p:cNvSpPr>
            <p:nvPr/>
          </p:nvSpPr>
          <p:spPr bwMode="auto">
            <a:xfrm>
              <a:off x="3408" y="3751"/>
              <a:ext cx="9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Times New Roman" panose="02020603050405020304" pitchFamily="18" charset="0"/>
                </a:rPr>
                <a:t>读出 “</a:t>
              </a:r>
              <a:r>
                <a:rPr kumimoji="1" lang="en-US" altLang="zh-CN" sz="2400" b="1">
                  <a:solidFill>
                    <a:srgbClr val="C00000"/>
                  </a:solidFill>
                  <a:latin typeface="Times New Roman" panose="02020603050405020304" pitchFamily="18" charset="0"/>
                </a:rPr>
                <a:t>1”</a:t>
              </a:r>
              <a:endParaRPr kumimoji="1" lang="en-US" altLang="zh-CN" sz="2400" b="1">
                <a:solidFill>
                  <a:srgbClr val="C00000"/>
                </a:solidFill>
                <a:latin typeface="Times New Roman" panose="02020603050405020304" pitchFamily="18" charset="0"/>
              </a:endParaRPr>
            </a:p>
          </p:txBody>
        </p:sp>
      </p:grpSp>
      <p:sp>
        <p:nvSpPr>
          <p:cNvPr id="242691" name="标题 206"/>
          <p:cNvSpPr>
            <a:spLocks noGrp="1"/>
          </p:cNvSpPr>
          <p:nvPr>
            <p:ph type="title"/>
          </p:nvPr>
        </p:nvSpPr>
        <p:spPr>
          <a:xfrm>
            <a:off x="1222375" y="606425"/>
            <a:ext cx="7070725" cy="769938"/>
          </a:xfrm>
        </p:spPr>
        <p:txBody>
          <a:bodyPr/>
          <a:lstStyle/>
          <a:p>
            <a:r>
              <a:rPr lang="zh-CN" altLang="en-US"/>
              <a:t>磁记录的读出</a:t>
            </a:r>
            <a:endParaRPr lang="zh-CN" altLang="en-US"/>
          </a:p>
        </p:txBody>
      </p:sp>
      <p:sp>
        <p:nvSpPr>
          <p:cNvPr id="242692" name="矩形 210"/>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2782" y="-228770"/>
            <a:ext cx="9170988" cy="6894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
        <p:nvSpPr>
          <p:cNvPr id="192532" name="Text Box 20"/>
          <p:cNvSpPr txBox="1">
            <a:spLocks noChangeArrowheads="1"/>
          </p:cNvSpPr>
          <p:nvPr/>
        </p:nvSpPr>
        <p:spPr bwMode="auto">
          <a:xfrm>
            <a:off x="611188" y="3284538"/>
            <a:ext cx="3046412" cy="523875"/>
          </a:xfrm>
          <a:prstGeom prst="rect">
            <a:avLst/>
          </a:prstGeom>
          <a:noFill/>
          <a:ln w="9525">
            <a:noFill/>
            <a:miter lim="800000"/>
          </a:ln>
        </p:spPr>
        <p:txBody>
          <a:bodyPr wrap="none">
            <a:spAutoFit/>
          </a:bodyPr>
          <a:lstStyle/>
          <a:p>
            <a:pPr>
              <a:defRPr/>
            </a:pPr>
            <a:r>
              <a:rPr lang="zh-CN" altLang="en-US" sz="2800" b="1" dirty="0">
                <a:solidFill>
                  <a:srgbClr val="0000FF"/>
                </a:solidFill>
                <a:latin typeface="+mn-lt"/>
              </a:rPr>
              <a:t>C</a:t>
            </a:r>
            <a:r>
              <a:rPr lang="zh-CN" altLang="en-US" sz="2800" b="1" baseline="-25000" dirty="0">
                <a:solidFill>
                  <a:srgbClr val="0000FF"/>
                </a:solidFill>
                <a:latin typeface="+mn-lt"/>
              </a:rPr>
              <a:t>1</a:t>
            </a:r>
            <a:r>
              <a:rPr lang="zh-CN" altLang="en-US" sz="2800" b="1" dirty="0">
                <a:solidFill>
                  <a:srgbClr val="0000FF"/>
                </a:solidFill>
                <a:latin typeface="+mn-lt"/>
              </a:rPr>
              <a:t>= 3 </a:t>
            </a:r>
            <a:r>
              <a:rPr lang="zh-CN" altLang="en-US" sz="2800" b="1" dirty="0">
                <a:solidFill>
                  <a:srgbClr val="0000FF"/>
                </a:solidFill>
                <a:latin typeface="+mn-lt"/>
                <a:sym typeface="Symbol" panose="05050102010706020507" pitchFamily="18" charset="2"/>
              </a:rPr>
              <a:t></a:t>
            </a:r>
            <a:r>
              <a:rPr lang="zh-CN" altLang="en-US" sz="2800" b="1" dirty="0">
                <a:solidFill>
                  <a:srgbClr val="0000FF"/>
                </a:solidFill>
                <a:latin typeface="+mn-lt"/>
              </a:rPr>
              <a:t> 5</a:t>
            </a:r>
            <a:r>
              <a:rPr lang="zh-CN" altLang="en-US" sz="2800" b="1" dirty="0">
                <a:solidFill>
                  <a:srgbClr val="0000FF"/>
                </a:solidFill>
                <a:latin typeface="+mn-lt"/>
                <a:sym typeface="Symbol" panose="05050102010706020507" pitchFamily="18" charset="2"/>
              </a:rPr>
              <a:t> </a:t>
            </a:r>
            <a:r>
              <a:rPr lang="zh-CN" altLang="en-US" sz="2800" b="1" dirty="0">
                <a:solidFill>
                  <a:srgbClr val="0000FF"/>
                </a:solidFill>
                <a:latin typeface="+mn-lt"/>
              </a:rPr>
              <a:t> 7 = 1</a:t>
            </a:r>
            <a:endParaRPr lang="zh-CN" altLang="en-US" sz="2800" b="1" dirty="0">
              <a:solidFill>
                <a:srgbClr val="0000FF"/>
              </a:solidFill>
              <a:latin typeface="+mn-lt"/>
            </a:endParaRPr>
          </a:p>
        </p:txBody>
      </p:sp>
      <p:sp>
        <p:nvSpPr>
          <p:cNvPr id="192536" name="Text Box 24"/>
          <p:cNvSpPr txBox="1">
            <a:spLocks noChangeArrowheads="1"/>
          </p:cNvSpPr>
          <p:nvPr/>
        </p:nvSpPr>
        <p:spPr bwMode="auto">
          <a:xfrm>
            <a:off x="611188" y="3954463"/>
            <a:ext cx="3046412" cy="523875"/>
          </a:xfrm>
          <a:prstGeom prst="rect">
            <a:avLst/>
          </a:prstGeom>
          <a:noFill/>
          <a:ln w="9525">
            <a:noFill/>
            <a:miter lim="800000"/>
          </a:ln>
        </p:spPr>
        <p:txBody>
          <a:bodyPr wrap="none">
            <a:spAutoFit/>
          </a:bodyPr>
          <a:lstStyle/>
          <a:p>
            <a:pPr>
              <a:defRPr/>
            </a:pPr>
            <a:r>
              <a:rPr lang="zh-CN" altLang="en-US" sz="2800" b="1" dirty="0">
                <a:solidFill>
                  <a:srgbClr val="0000FF"/>
                </a:solidFill>
                <a:latin typeface="+mn-lt"/>
              </a:rPr>
              <a:t>C</a:t>
            </a:r>
            <a:r>
              <a:rPr lang="zh-CN" altLang="en-US" sz="2800" b="1" baseline="-25000" dirty="0">
                <a:solidFill>
                  <a:srgbClr val="0000FF"/>
                </a:solidFill>
                <a:latin typeface="+mn-lt"/>
              </a:rPr>
              <a:t>2</a:t>
            </a:r>
            <a:r>
              <a:rPr lang="zh-CN" altLang="en-US" sz="2800" b="1" dirty="0">
                <a:solidFill>
                  <a:srgbClr val="0000FF"/>
                </a:solidFill>
                <a:latin typeface="+mn-lt"/>
              </a:rPr>
              <a:t>= 3 </a:t>
            </a:r>
            <a:r>
              <a:rPr lang="zh-CN" altLang="en-US" sz="2800" b="1" dirty="0">
                <a:solidFill>
                  <a:srgbClr val="0000FF"/>
                </a:solidFill>
                <a:latin typeface="+mn-lt"/>
                <a:sym typeface="Symbol" panose="05050102010706020507" pitchFamily="18" charset="2"/>
              </a:rPr>
              <a:t></a:t>
            </a:r>
            <a:r>
              <a:rPr lang="zh-CN" altLang="en-US" sz="2800" b="1" dirty="0">
                <a:solidFill>
                  <a:srgbClr val="0000FF"/>
                </a:solidFill>
                <a:latin typeface="+mn-lt"/>
              </a:rPr>
              <a:t> 6</a:t>
            </a:r>
            <a:r>
              <a:rPr lang="zh-CN" altLang="en-US" sz="2800" b="1" dirty="0">
                <a:solidFill>
                  <a:srgbClr val="0000FF"/>
                </a:solidFill>
                <a:latin typeface="+mn-lt"/>
                <a:sym typeface="Symbol" panose="05050102010706020507" pitchFamily="18" charset="2"/>
              </a:rPr>
              <a:t> </a:t>
            </a:r>
            <a:r>
              <a:rPr lang="zh-CN" altLang="en-US" sz="2800" b="1" dirty="0">
                <a:solidFill>
                  <a:srgbClr val="0000FF"/>
                </a:solidFill>
                <a:latin typeface="+mn-lt"/>
              </a:rPr>
              <a:t> 7 = 0</a:t>
            </a:r>
            <a:endParaRPr lang="zh-CN" altLang="en-US" sz="2800" b="1" dirty="0">
              <a:solidFill>
                <a:srgbClr val="0000FF"/>
              </a:solidFill>
              <a:latin typeface="+mn-lt"/>
            </a:endParaRPr>
          </a:p>
        </p:txBody>
      </p:sp>
      <p:sp>
        <p:nvSpPr>
          <p:cNvPr id="192540" name="Text Box 28"/>
          <p:cNvSpPr txBox="1">
            <a:spLocks noChangeArrowheads="1"/>
          </p:cNvSpPr>
          <p:nvPr/>
        </p:nvSpPr>
        <p:spPr bwMode="auto">
          <a:xfrm>
            <a:off x="611188" y="4579938"/>
            <a:ext cx="3046412" cy="523875"/>
          </a:xfrm>
          <a:prstGeom prst="rect">
            <a:avLst/>
          </a:prstGeom>
          <a:noFill/>
          <a:ln w="9525">
            <a:noFill/>
            <a:miter lim="800000"/>
          </a:ln>
        </p:spPr>
        <p:txBody>
          <a:bodyPr wrap="none">
            <a:spAutoFit/>
          </a:bodyPr>
          <a:lstStyle/>
          <a:p>
            <a:pPr>
              <a:defRPr/>
            </a:pPr>
            <a:r>
              <a:rPr lang="zh-CN" altLang="en-US" sz="2800" b="1" dirty="0">
                <a:solidFill>
                  <a:srgbClr val="0000FF"/>
                </a:solidFill>
                <a:latin typeface="+mn-lt"/>
              </a:rPr>
              <a:t>C</a:t>
            </a:r>
            <a:r>
              <a:rPr lang="zh-CN" altLang="en-US" sz="2800" b="1" baseline="-25000" dirty="0">
                <a:solidFill>
                  <a:srgbClr val="0000FF"/>
                </a:solidFill>
                <a:latin typeface="+mn-lt"/>
              </a:rPr>
              <a:t>4</a:t>
            </a:r>
            <a:r>
              <a:rPr lang="zh-CN" altLang="en-US" sz="2800" b="1" dirty="0">
                <a:solidFill>
                  <a:srgbClr val="0000FF"/>
                </a:solidFill>
                <a:latin typeface="+mn-lt"/>
              </a:rPr>
              <a:t>= 5 </a:t>
            </a:r>
            <a:r>
              <a:rPr lang="zh-CN" altLang="en-US" sz="2800" b="1" dirty="0">
                <a:solidFill>
                  <a:srgbClr val="0000FF"/>
                </a:solidFill>
                <a:latin typeface="+mn-lt"/>
                <a:sym typeface="Symbol" panose="05050102010706020507" pitchFamily="18" charset="2"/>
              </a:rPr>
              <a:t></a:t>
            </a:r>
            <a:r>
              <a:rPr lang="zh-CN" altLang="en-US" sz="2800" b="1" dirty="0">
                <a:solidFill>
                  <a:srgbClr val="0000FF"/>
                </a:solidFill>
                <a:latin typeface="+mn-lt"/>
              </a:rPr>
              <a:t> 6</a:t>
            </a:r>
            <a:r>
              <a:rPr lang="zh-CN" altLang="en-US" sz="2800" b="1" dirty="0">
                <a:solidFill>
                  <a:srgbClr val="0000FF"/>
                </a:solidFill>
                <a:latin typeface="+mn-lt"/>
                <a:sym typeface="Symbol" panose="05050102010706020507" pitchFamily="18" charset="2"/>
              </a:rPr>
              <a:t> </a:t>
            </a:r>
            <a:r>
              <a:rPr lang="zh-CN" altLang="en-US" sz="2800" b="1" dirty="0">
                <a:solidFill>
                  <a:srgbClr val="0000FF"/>
                </a:solidFill>
                <a:latin typeface="+mn-lt"/>
              </a:rPr>
              <a:t> 7 = 0</a:t>
            </a:r>
            <a:endParaRPr lang="zh-CN" altLang="en-US" sz="2800" b="1" dirty="0">
              <a:solidFill>
                <a:srgbClr val="0000FF"/>
              </a:solidFill>
              <a:latin typeface="+mn-lt"/>
            </a:endParaRPr>
          </a:p>
        </p:txBody>
      </p:sp>
      <p:sp>
        <p:nvSpPr>
          <p:cNvPr id="192543" name="Text Box 31"/>
          <p:cNvSpPr txBox="1">
            <a:spLocks noChangeArrowheads="1"/>
          </p:cNvSpPr>
          <p:nvPr/>
        </p:nvSpPr>
        <p:spPr bwMode="auto">
          <a:xfrm>
            <a:off x="3690938" y="3789363"/>
            <a:ext cx="4275137" cy="523875"/>
          </a:xfrm>
          <a:prstGeom prst="rect">
            <a:avLst/>
          </a:prstGeom>
          <a:noFill/>
          <a:ln w="9525">
            <a:noFill/>
            <a:miter lim="800000"/>
          </a:ln>
        </p:spPr>
        <p:txBody>
          <a:bodyPr wrap="none">
            <a:spAutoFit/>
          </a:bodyPr>
          <a:lstStyle/>
          <a:p>
            <a:pPr>
              <a:defRPr/>
            </a:pPr>
            <a:r>
              <a:rPr lang="zh-CN" altLang="en-US" sz="2800" b="1" dirty="0">
                <a:solidFill>
                  <a:srgbClr val="0000FF"/>
                </a:solidFill>
                <a:latin typeface="+mn-lt"/>
              </a:rPr>
              <a:t>∴  0011</a:t>
            </a:r>
            <a:r>
              <a:rPr lang="zh-CN" altLang="en-US" sz="2800" b="1" dirty="0">
                <a:solidFill>
                  <a:srgbClr val="0000FF"/>
                </a:solidFill>
                <a:latin typeface="楷体_GB2312" pitchFamily="1" charset="-122"/>
                <a:ea typeface="楷体_GB2312" pitchFamily="1" charset="-122"/>
              </a:rPr>
              <a:t>的海明码为</a:t>
            </a:r>
            <a:r>
              <a:rPr lang="zh-CN" altLang="en-US" sz="2800" b="1" dirty="0">
                <a:solidFill>
                  <a:srgbClr val="0000FF"/>
                </a:solidFill>
                <a:latin typeface="+mn-lt"/>
              </a:rPr>
              <a:t>1000011</a:t>
            </a:r>
            <a:endParaRPr lang="zh-CN" altLang="en-US" sz="2800" b="1" dirty="0">
              <a:solidFill>
                <a:srgbClr val="0000FF"/>
              </a:solidFill>
              <a:latin typeface="+mn-lt"/>
            </a:endParaRPr>
          </a:p>
        </p:txBody>
      </p:sp>
      <p:grpSp>
        <p:nvGrpSpPr>
          <p:cNvPr id="2" name="组合 44"/>
          <p:cNvGrpSpPr/>
          <p:nvPr/>
        </p:nvGrpSpPr>
        <p:grpSpPr bwMode="auto">
          <a:xfrm>
            <a:off x="581025" y="1484313"/>
            <a:ext cx="8202613" cy="1819275"/>
            <a:chOff x="580777" y="1772816"/>
            <a:chExt cx="8202612" cy="1818620"/>
          </a:xfrm>
        </p:grpSpPr>
        <p:grpSp>
          <p:nvGrpSpPr>
            <p:cNvPr id="164876" name="Group 5"/>
            <p:cNvGrpSpPr/>
            <p:nvPr/>
          </p:nvGrpSpPr>
          <p:grpSpPr bwMode="auto">
            <a:xfrm>
              <a:off x="580777" y="1772816"/>
              <a:ext cx="8202612" cy="1733550"/>
              <a:chOff x="0" y="0"/>
              <a:chExt cx="5167" cy="1092"/>
            </a:xfrm>
          </p:grpSpPr>
          <p:sp>
            <p:nvSpPr>
              <p:cNvPr id="164888" name="Line 6"/>
              <p:cNvSpPr>
                <a:spLocks noChangeShapeType="1"/>
              </p:cNvSpPr>
              <p:nvPr/>
            </p:nvSpPr>
            <p:spPr bwMode="auto">
              <a:xfrm>
                <a:off x="9" y="420"/>
                <a:ext cx="5136" cy="0"/>
              </a:xfrm>
              <a:prstGeom prst="line">
                <a:avLst/>
              </a:prstGeom>
              <a:noFill/>
              <a:ln w="28575">
                <a:solidFill>
                  <a:srgbClr val="3366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9" name="Freeform 7"/>
              <p:cNvSpPr/>
              <p:nvPr/>
            </p:nvSpPr>
            <p:spPr bwMode="auto">
              <a:xfrm>
                <a:off x="1545" y="36"/>
                <a:ext cx="1" cy="1056"/>
              </a:xfrm>
              <a:custGeom>
                <a:avLst/>
                <a:gdLst>
                  <a:gd name="T0" fmla="*/ 0 w 1"/>
                  <a:gd name="T1" fmla="*/ 0 h 2640"/>
                  <a:gd name="T2" fmla="*/ 0 w 1"/>
                  <a:gd name="T3" fmla="*/ 0 h 2640"/>
                  <a:gd name="T4" fmla="*/ 0 60000 65536"/>
                  <a:gd name="T5" fmla="*/ 0 60000 65536"/>
                  <a:gd name="T6" fmla="*/ 0 w 1"/>
                  <a:gd name="T7" fmla="*/ 0 h 2640"/>
                  <a:gd name="T8" fmla="*/ 1 w 1"/>
                  <a:gd name="T9" fmla="*/ 2640 h 2640"/>
                </a:gdLst>
                <a:ahLst/>
                <a:cxnLst>
                  <a:cxn ang="T4">
                    <a:pos x="T0" y="T1"/>
                  </a:cxn>
                  <a:cxn ang="T5">
                    <a:pos x="T2" y="T3"/>
                  </a:cxn>
                </a:cxnLst>
                <a:rect l="T6" t="T7" r="T8" b="T9"/>
                <a:pathLst>
                  <a:path w="1" h="2640">
                    <a:moveTo>
                      <a:pt x="0" y="0"/>
                    </a:moveTo>
                    <a:lnTo>
                      <a:pt x="0" y="2640"/>
                    </a:lnTo>
                  </a:path>
                </a:pathLst>
              </a:custGeom>
              <a:noFill/>
              <a:ln w="28575" cmpd="sng">
                <a:solidFill>
                  <a:srgbClr val="3366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90" name="Text Box 8"/>
              <p:cNvSpPr txBox="1">
                <a:spLocks noChangeArrowheads="1"/>
              </p:cNvSpPr>
              <p:nvPr/>
            </p:nvSpPr>
            <p:spPr bwMode="auto">
              <a:xfrm>
                <a:off x="0" y="9"/>
                <a:ext cx="1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楷体_GB2312" pitchFamily="1" charset="-122"/>
                    <a:ea typeface="楷体_GB2312" pitchFamily="1" charset="-122"/>
                  </a:rPr>
                  <a:t>   二进制序号</a:t>
                </a:r>
                <a:endParaRPr lang="zh-CN" altLang="en-US" sz="2800">
                  <a:latin typeface="楷体_GB2312" pitchFamily="1" charset="-122"/>
                  <a:ea typeface="楷体_GB2312" pitchFamily="1" charset="-122"/>
                </a:endParaRPr>
              </a:p>
            </p:txBody>
          </p:sp>
          <p:sp>
            <p:nvSpPr>
              <p:cNvPr id="164891" name="Text Box 9"/>
              <p:cNvSpPr txBox="1">
                <a:spLocks noChangeArrowheads="1"/>
              </p:cNvSpPr>
              <p:nvPr/>
            </p:nvSpPr>
            <p:spPr bwMode="auto">
              <a:xfrm>
                <a:off x="339" y="489"/>
                <a:ext cx="9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楷体_GB2312" pitchFamily="1" charset="-122"/>
                    <a:ea typeface="楷体_GB2312" pitchFamily="1" charset="-122"/>
                  </a:rPr>
                  <a:t>   名称</a:t>
                </a:r>
                <a:endParaRPr lang="zh-CN" altLang="en-US" sz="2800">
                  <a:latin typeface="楷体_GB2312" pitchFamily="1" charset="-122"/>
                  <a:ea typeface="楷体_GB2312" pitchFamily="1" charset="-122"/>
                </a:endParaRPr>
              </a:p>
            </p:txBody>
          </p:sp>
          <p:sp>
            <p:nvSpPr>
              <p:cNvPr id="192522" name="Text Box 10"/>
              <p:cNvSpPr txBox="1">
                <a:spLocks noChangeArrowheads="1"/>
              </p:cNvSpPr>
              <p:nvPr/>
            </p:nvSpPr>
            <p:spPr bwMode="auto">
              <a:xfrm>
                <a:off x="1726" y="0"/>
                <a:ext cx="3441" cy="330"/>
              </a:xfrm>
              <a:prstGeom prst="rect">
                <a:avLst/>
              </a:prstGeom>
              <a:noFill/>
              <a:ln w="9525">
                <a:noFill/>
                <a:miter lim="800000"/>
              </a:ln>
            </p:spPr>
            <p:txBody>
              <a:bodyPr wrap="none">
                <a:spAutoFit/>
              </a:bodyPr>
              <a:lstStyle/>
              <a:p>
                <a:pPr>
                  <a:defRPr/>
                </a:pPr>
                <a:r>
                  <a:rPr lang="zh-CN" altLang="en-US" sz="2800" dirty="0">
                    <a:latin typeface="+mn-lt"/>
                  </a:rPr>
                  <a:t>1       2      3      4      5       6     7</a:t>
                </a:r>
                <a:endParaRPr lang="zh-CN" altLang="en-US" sz="2800" dirty="0">
                  <a:latin typeface="+mn-lt"/>
                </a:endParaRPr>
              </a:p>
            </p:txBody>
          </p:sp>
        </p:grpSp>
        <p:sp>
          <p:nvSpPr>
            <p:cNvPr id="192523" name="Text Box 11"/>
            <p:cNvSpPr txBox="1">
              <a:spLocks noChangeArrowheads="1"/>
            </p:cNvSpPr>
            <p:nvPr/>
          </p:nvSpPr>
          <p:spPr bwMode="auto">
            <a:xfrm>
              <a:off x="3320802" y="2534542"/>
              <a:ext cx="3217863" cy="523686"/>
            </a:xfrm>
            <a:prstGeom prst="rect">
              <a:avLst/>
            </a:prstGeom>
            <a:noFill/>
            <a:ln w="9525">
              <a:noFill/>
              <a:miter lim="800000"/>
            </a:ln>
          </p:spPr>
          <p:txBody>
            <a:bodyPr>
              <a:spAutoFit/>
            </a:bodyPr>
            <a:lstStyle/>
            <a:p>
              <a:pPr>
                <a:defRPr/>
              </a:pPr>
              <a:r>
                <a:rPr lang="zh-CN" altLang="en-US" sz="2800" dirty="0">
                  <a:solidFill>
                    <a:srgbClr val="FF3300"/>
                  </a:solidFill>
                  <a:latin typeface="+mn-lt"/>
                </a:rPr>
                <a:t>C</a:t>
              </a:r>
              <a:r>
                <a:rPr lang="zh-CN" altLang="en-US" sz="2800" baseline="-25000" dirty="0">
                  <a:solidFill>
                    <a:srgbClr val="FF3300"/>
                  </a:solidFill>
                  <a:latin typeface="+mn-lt"/>
                </a:rPr>
                <a:t>1</a:t>
              </a:r>
              <a:r>
                <a:rPr lang="zh-CN" altLang="en-US" sz="2800" dirty="0">
                  <a:solidFill>
                    <a:srgbClr val="FF3300"/>
                  </a:solidFill>
                  <a:latin typeface="+mn-lt"/>
                </a:rPr>
                <a:t>     C</a:t>
              </a:r>
              <a:r>
                <a:rPr lang="zh-CN" altLang="en-US" sz="2800" baseline="-25000" dirty="0">
                  <a:solidFill>
                    <a:srgbClr val="FF3300"/>
                  </a:solidFill>
                  <a:latin typeface="+mn-lt"/>
                </a:rPr>
                <a:t>2</a:t>
              </a:r>
              <a:r>
                <a:rPr lang="zh-CN" altLang="en-US" sz="2800" dirty="0">
                  <a:solidFill>
                    <a:srgbClr val="FF3300"/>
                  </a:solidFill>
                  <a:latin typeface="+mn-lt"/>
                </a:rPr>
                <a:t>            C</a:t>
              </a:r>
              <a:r>
                <a:rPr lang="zh-CN" altLang="en-US" sz="2800" baseline="-25000" dirty="0">
                  <a:solidFill>
                    <a:srgbClr val="FF3300"/>
                  </a:solidFill>
                  <a:latin typeface="+mn-lt"/>
                </a:rPr>
                <a:t>4</a:t>
              </a:r>
              <a:endParaRPr lang="zh-CN" altLang="en-US" sz="2800" dirty="0">
                <a:solidFill>
                  <a:srgbClr val="FF3300"/>
                </a:solidFill>
                <a:latin typeface="+mn-lt"/>
              </a:endParaRPr>
            </a:p>
          </p:txBody>
        </p:sp>
        <p:sp>
          <p:nvSpPr>
            <p:cNvPr id="192524" name="Text Box 12"/>
            <p:cNvSpPr txBox="1">
              <a:spLocks noChangeArrowheads="1"/>
            </p:cNvSpPr>
            <p:nvPr/>
          </p:nvSpPr>
          <p:spPr bwMode="auto">
            <a:xfrm>
              <a:off x="3397002" y="3067750"/>
              <a:ext cx="3065463" cy="523686"/>
            </a:xfrm>
            <a:prstGeom prst="rect">
              <a:avLst/>
            </a:prstGeom>
            <a:noFill/>
            <a:ln w="9525">
              <a:noFill/>
              <a:miter lim="800000"/>
            </a:ln>
          </p:spPr>
          <p:txBody>
            <a:bodyPr>
              <a:spAutoFit/>
            </a:bodyPr>
            <a:lstStyle/>
            <a:p>
              <a:pPr>
                <a:defRPr/>
              </a:pPr>
              <a:r>
                <a:rPr lang="zh-CN" altLang="en-US" sz="2800" dirty="0">
                  <a:solidFill>
                    <a:srgbClr val="FF3300"/>
                  </a:solidFill>
                  <a:latin typeface="+mn-lt"/>
                </a:rPr>
                <a:t>1       0              0</a:t>
              </a:r>
              <a:endParaRPr lang="zh-CN" altLang="en-US" sz="2800" dirty="0">
                <a:solidFill>
                  <a:srgbClr val="FF3300"/>
                </a:solidFill>
                <a:latin typeface="+mn-lt"/>
              </a:endParaRPr>
            </a:p>
          </p:txBody>
        </p:sp>
        <p:grpSp>
          <p:nvGrpSpPr>
            <p:cNvPr id="164879" name="Group 13"/>
            <p:cNvGrpSpPr/>
            <p:nvPr/>
          </p:nvGrpSpPr>
          <p:grpSpPr bwMode="auto">
            <a:xfrm>
              <a:off x="5000376" y="2534816"/>
              <a:ext cx="3586163" cy="554038"/>
              <a:chOff x="87" y="0"/>
              <a:chExt cx="2259" cy="349"/>
            </a:xfrm>
          </p:grpSpPr>
          <p:sp>
            <p:nvSpPr>
              <p:cNvPr id="192526" name="Text Box 14"/>
              <p:cNvSpPr txBox="1">
                <a:spLocks noChangeArrowheads="1"/>
              </p:cNvSpPr>
              <p:nvPr/>
            </p:nvSpPr>
            <p:spPr bwMode="auto">
              <a:xfrm>
                <a:off x="87" y="19"/>
                <a:ext cx="229" cy="330"/>
              </a:xfrm>
              <a:prstGeom prst="rect">
                <a:avLst/>
              </a:prstGeom>
              <a:noFill/>
              <a:ln w="9525">
                <a:no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Century Gothic" panose="020B0502020202020204" pitchFamily="34" charset="0"/>
                  </a:rPr>
                  <a:t>0</a:t>
                </a:r>
                <a:endParaRPr lang="zh-CN" altLang="en-US" sz="2800">
                  <a:latin typeface="Century Gothic" panose="020B0502020202020204" pitchFamily="34" charset="0"/>
                </a:endParaRPr>
              </a:p>
            </p:txBody>
          </p:sp>
          <p:sp>
            <p:nvSpPr>
              <p:cNvPr id="192527" name="Text Box 15"/>
              <p:cNvSpPr txBox="1">
                <a:spLocks noChangeArrowheads="1"/>
              </p:cNvSpPr>
              <p:nvPr/>
            </p:nvSpPr>
            <p:spPr bwMode="auto">
              <a:xfrm>
                <a:off x="1100" y="0"/>
                <a:ext cx="1246" cy="330"/>
              </a:xfrm>
              <a:prstGeom prst="rect">
                <a:avLst/>
              </a:prstGeom>
              <a:noFill/>
              <a:ln w="9525">
                <a:noFill/>
                <a:miter lim="800000"/>
              </a:ln>
            </p:spPr>
            <p:txBody>
              <a:bodyPr wrap="none">
                <a:spAutoFit/>
              </a:bodyPr>
              <a:lstStyle/>
              <a:p>
                <a:pPr>
                  <a:defRPr/>
                </a:pPr>
                <a:r>
                  <a:rPr lang="zh-CN" altLang="en-US" sz="2800" dirty="0">
                    <a:latin typeface="+mn-lt"/>
                  </a:rPr>
                  <a:t>0      1      1</a:t>
                </a:r>
                <a:endParaRPr lang="zh-CN" altLang="en-US" sz="2800" dirty="0">
                  <a:latin typeface="+mn-lt"/>
                </a:endParaRPr>
              </a:p>
            </p:txBody>
          </p:sp>
        </p:grpSp>
        <p:sp>
          <p:nvSpPr>
            <p:cNvPr id="164880" name="Line 35"/>
            <p:cNvSpPr>
              <a:spLocks noChangeShapeType="1"/>
            </p:cNvSpPr>
            <p:nvPr/>
          </p:nvSpPr>
          <p:spPr bwMode="auto">
            <a:xfrm>
              <a:off x="3922464"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1" name="Line 36"/>
            <p:cNvSpPr>
              <a:spLocks noChangeShapeType="1"/>
            </p:cNvSpPr>
            <p:nvPr/>
          </p:nvSpPr>
          <p:spPr bwMode="auto">
            <a:xfrm>
              <a:off x="4744789"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2" name="Line 37"/>
            <p:cNvSpPr>
              <a:spLocks noChangeShapeType="1"/>
            </p:cNvSpPr>
            <p:nvPr/>
          </p:nvSpPr>
          <p:spPr bwMode="auto">
            <a:xfrm>
              <a:off x="5524252"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3" name="Line 38"/>
            <p:cNvSpPr>
              <a:spLocks noChangeShapeType="1"/>
            </p:cNvSpPr>
            <p:nvPr/>
          </p:nvSpPr>
          <p:spPr bwMode="auto">
            <a:xfrm>
              <a:off x="6389439"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4" name="Line 39"/>
            <p:cNvSpPr>
              <a:spLocks noChangeShapeType="1"/>
            </p:cNvSpPr>
            <p:nvPr/>
          </p:nvSpPr>
          <p:spPr bwMode="auto">
            <a:xfrm>
              <a:off x="7211764"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85" name="Line 40"/>
            <p:cNvSpPr>
              <a:spLocks noChangeShapeType="1"/>
            </p:cNvSpPr>
            <p:nvPr/>
          </p:nvSpPr>
          <p:spPr bwMode="auto">
            <a:xfrm>
              <a:off x="7976939" y="1812503"/>
              <a:ext cx="0" cy="1706563"/>
            </a:xfrm>
            <a:prstGeom prst="line">
              <a:avLst/>
            </a:prstGeom>
            <a:noFill/>
            <a:ln w="6350">
              <a:solidFill>
                <a:srgbClr val="C0C0C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4" name="内容占位符 43"/>
          <p:cNvSpPr>
            <a:spLocks noGrp="1"/>
          </p:cNvSpPr>
          <p:nvPr>
            <p:ph idx="1"/>
          </p:nvPr>
        </p:nvSpPr>
        <p:spPr>
          <a:xfrm>
            <a:off x="395288" y="260350"/>
            <a:ext cx="8291512" cy="1223963"/>
          </a:xfrm>
        </p:spPr>
        <p:txBody>
          <a:bodyPr/>
          <a:lstStyle/>
          <a:p>
            <a:pPr>
              <a:buFont typeface="Wingdings" panose="05000000000000000000" pitchFamily="2" charset="2"/>
              <a:buNone/>
            </a:pPr>
            <a:r>
              <a:rPr lang="zh-CN" altLang="en-US"/>
              <a:t>例：按配偶原则配置 0011 的汉明码</a:t>
            </a:r>
            <a:endParaRPr lang="zh-CN" altLang="en-US"/>
          </a:p>
          <a:p>
            <a:pPr>
              <a:buFont typeface="Wingdings" panose="05000000000000000000" pitchFamily="2" charset="2"/>
              <a:buNone/>
            </a:pPr>
            <a:r>
              <a:rPr lang="zh-CN" altLang="en-US"/>
              <a:t>解：∵ </a:t>
            </a:r>
            <a:r>
              <a:rPr lang="zh-CN" altLang="en-US" i="1"/>
              <a:t>n</a:t>
            </a:r>
            <a:r>
              <a:rPr lang="zh-CN" altLang="en-US"/>
              <a:t> = 4 ，根据 2</a:t>
            </a:r>
            <a:r>
              <a:rPr lang="zh-CN" altLang="en-US" i="1" baseline="30000"/>
              <a:t>k</a:t>
            </a:r>
            <a:r>
              <a:rPr lang="zh-CN" altLang="en-US" baseline="30000"/>
              <a:t> </a:t>
            </a:r>
            <a:r>
              <a:rPr lang="zh-CN" altLang="en-US"/>
              <a:t>≥ </a:t>
            </a:r>
            <a:r>
              <a:rPr lang="zh-CN" altLang="en-US" i="1"/>
              <a:t>n</a:t>
            </a:r>
            <a:r>
              <a:rPr lang="zh-CN" altLang="en-US"/>
              <a:t> + </a:t>
            </a:r>
            <a:r>
              <a:rPr lang="zh-CN" altLang="en-US" i="1"/>
              <a:t>k</a:t>
            </a:r>
            <a:r>
              <a:rPr lang="zh-CN" altLang="en-US"/>
              <a:t> + 1，取 </a:t>
            </a:r>
            <a:r>
              <a:rPr lang="zh-CN" altLang="en-US" i="1"/>
              <a:t>k</a:t>
            </a:r>
            <a:r>
              <a:rPr lang="zh-CN" altLang="en-US"/>
              <a:t> = 3</a:t>
            </a:r>
            <a:endParaRPr lang="zh-CN" altLang="en-US"/>
          </a:p>
        </p:txBody>
      </p:sp>
      <p:sp>
        <p:nvSpPr>
          <p:cNvPr id="47" name="Text Box 31"/>
          <p:cNvSpPr txBox="1">
            <a:spLocks noChangeArrowheads="1"/>
          </p:cNvSpPr>
          <p:nvPr/>
        </p:nvSpPr>
        <p:spPr bwMode="auto">
          <a:xfrm>
            <a:off x="395288" y="5300663"/>
            <a:ext cx="8061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楷体_GB2312" pitchFamily="1" charset="-122"/>
              </a:rPr>
              <a:t>例：写出按配奇原则配置 0011 的汉明码</a:t>
            </a:r>
            <a:endParaRPr lang="en-US" altLang="zh-CN" sz="2800" b="1">
              <a:solidFill>
                <a:srgbClr val="0000FF"/>
              </a:solidFill>
              <a:ea typeface="楷体_GB2312" pitchFamily="1" charset="-122"/>
            </a:endParaRPr>
          </a:p>
          <a:p>
            <a:pPr eaLnBrk="1" hangingPunct="1"/>
            <a:r>
              <a:rPr lang="zh-CN" altLang="en-US" sz="2800" b="1">
                <a:solidFill>
                  <a:srgbClr val="0000FF"/>
                </a:solidFill>
                <a:ea typeface="楷体_GB2312" pitchFamily="1" charset="-122"/>
              </a:rPr>
              <a:t>解：可求得配奇的汉明码为 0101011</a:t>
            </a:r>
            <a:endParaRPr lang="zh-CN" altLang="en-US" sz="2800" b="1">
              <a:solidFill>
                <a:srgbClr val="0000FF"/>
              </a:solidFill>
              <a:ea typeface="楷体_GB2312" pitchFamily="1" charset="-122"/>
            </a:endParaRPr>
          </a:p>
        </p:txBody>
      </p:sp>
      <p:sp>
        <p:nvSpPr>
          <p:cNvPr id="164875"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blinds(horizontal)">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2532"/>
                                        </p:tgtEl>
                                        <p:attrNameLst>
                                          <p:attrName>style.visibility</p:attrName>
                                        </p:attrNameLst>
                                      </p:cBhvr>
                                      <p:to>
                                        <p:strVal val="visible"/>
                                      </p:to>
                                    </p:set>
                                    <p:animEffect transition="in" filter="blinds(horizontal)">
                                      <p:cBhvr>
                                        <p:cTn id="17" dur="500"/>
                                        <p:tgtEl>
                                          <p:spTgt spid="1925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36"/>
                                        </p:tgtEl>
                                        <p:attrNameLst>
                                          <p:attrName>style.visibility</p:attrName>
                                        </p:attrNameLst>
                                      </p:cBhvr>
                                      <p:to>
                                        <p:strVal val="visible"/>
                                      </p:to>
                                    </p:set>
                                    <p:animEffect transition="in" filter="blinds(horizontal)">
                                      <p:cBhvr>
                                        <p:cTn id="22" dur="500"/>
                                        <p:tgtEl>
                                          <p:spTgt spid="1925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2540"/>
                                        </p:tgtEl>
                                        <p:attrNameLst>
                                          <p:attrName>style.visibility</p:attrName>
                                        </p:attrNameLst>
                                      </p:cBhvr>
                                      <p:to>
                                        <p:strVal val="visible"/>
                                      </p:to>
                                    </p:set>
                                    <p:animEffect transition="in" filter="blinds(horizontal)">
                                      <p:cBhvr>
                                        <p:cTn id="27" dur="500"/>
                                        <p:tgtEl>
                                          <p:spTgt spid="1925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2543"/>
                                        </p:tgtEl>
                                        <p:attrNameLst>
                                          <p:attrName>style.visibility</p:attrName>
                                        </p:attrNameLst>
                                      </p:cBhvr>
                                      <p:to>
                                        <p:strVal val="visible"/>
                                      </p:to>
                                    </p:set>
                                    <p:animEffect transition="in" filter="blinds(horizontal)">
                                      <p:cBhvr>
                                        <p:cTn id="32" dur="500"/>
                                        <p:tgtEl>
                                          <p:spTgt spid="1925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
                                            <p:txEl>
                                              <p:pRg st="0" end="0"/>
                                            </p:txEl>
                                          </p:spTgt>
                                        </p:tgtEl>
                                        <p:attrNameLst>
                                          <p:attrName>style.visibility</p:attrName>
                                        </p:attrNameLst>
                                      </p:cBhvr>
                                      <p:to>
                                        <p:strVal val="visible"/>
                                      </p:to>
                                    </p:set>
                                    <p:animEffect transition="in" filter="blinds(horizontal)">
                                      <p:cBhvr>
                                        <p:cTn id="37" dur="500"/>
                                        <p:tgtEl>
                                          <p:spTgt spid="4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
                                            <p:txEl>
                                              <p:pRg st="1" end="1"/>
                                            </p:txEl>
                                          </p:spTgt>
                                        </p:tgtEl>
                                        <p:attrNameLst>
                                          <p:attrName>style.visibility</p:attrName>
                                        </p:attrNameLst>
                                      </p:cBhvr>
                                      <p:to>
                                        <p:strVal val="visible"/>
                                      </p:to>
                                    </p:set>
                                    <p:animEffect transition="in" filter="blinds(horizontal)">
                                      <p:cBhvr>
                                        <p:cTn id="42"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2" grpId="0"/>
      <p:bldP spid="192536" grpId="0"/>
      <p:bldP spid="192540" grpId="0"/>
      <p:bldP spid="192543" grpId="0"/>
      <p:bldP spid="4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222375" y="606425"/>
            <a:ext cx="7070725" cy="769938"/>
          </a:xfrm>
        </p:spPr>
        <p:txBody>
          <a:bodyPr/>
          <a:lstStyle/>
          <a:p>
            <a:r>
              <a:rPr lang="zh-CN" altLang="en-US" sz="4800"/>
              <a:t>磁表面存储器的记录方式</a:t>
            </a:r>
            <a:endParaRPr lang="zh-CN" altLang="en-US"/>
          </a:p>
        </p:txBody>
      </p:sp>
      <p:sp>
        <p:nvSpPr>
          <p:cNvPr id="219139" name="Rectangle 3"/>
          <p:cNvSpPr>
            <a:spLocks noGrp="1" noChangeArrowheads="1"/>
          </p:cNvSpPr>
          <p:nvPr>
            <p:ph type="body" idx="1"/>
          </p:nvPr>
        </p:nvSpPr>
        <p:spPr>
          <a:xfrm>
            <a:off x="769938" y="2232025"/>
            <a:ext cx="7721600" cy="2601913"/>
          </a:xfrm>
          <a:solidFill>
            <a:schemeClr val="bg1"/>
          </a:solidFill>
          <a:ln>
            <a:solidFill>
              <a:srgbClr val="2709BB"/>
            </a:solidFill>
            <a:miter lim="800000"/>
          </a:ln>
        </p:spPr>
        <p:txBody>
          <a:bodyPr/>
          <a:lstStyle/>
          <a:p>
            <a:r>
              <a:rPr lang="zh-CN" altLang="en-US"/>
              <a:t>共有六种磁记录方式，包括归零制</a:t>
            </a:r>
            <a:r>
              <a:rPr lang="en-US" altLang="zh-CN"/>
              <a:t>(RZ)</a:t>
            </a:r>
            <a:r>
              <a:rPr lang="zh-CN" altLang="en-US"/>
              <a:t>、不归零制</a:t>
            </a:r>
            <a:r>
              <a:rPr lang="en-US" altLang="zh-CN"/>
              <a:t>(NRZ)</a:t>
            </a:r>
            <a:r>
              <a:rPr lang="zh-CN" altLang="en-US"/>
              <a:t>、见</a:t>
            </a:r>
            <a:r>
              <a:rPr lang="en-US" altLang="zh-CN"/>
              <a:t>1</a:t>
            </a:r>
            <a:r>
              <a:rPr lang="zh-CN" altLang="en-US"/>
              <a:t>就翻的不归零制</a:t>
            </a:r>
            <a:r>
              <a:rPr lang="en-US" altLang="zh-CN"/>
              <a:t>(NRZ1)</a:t>
            </a:r>
            <a:r>
              <a:rPr lang="zh-CN" altLang="en-US"/>
              <a:t>、调相制</a:t>
            </a:r>
            <a:r>
              <a:rPr lang="en-US" altLang="zh-CN"/>
              <a:t>(PM)</a:t>
            </a:r>
            <a:r>
              <a:rPr lang="zh-CN" altLang="en-US"/>
              <a:t>、调频制</a:t>
            </a:r>
            <a:r>
              <a:rPr lang="en-US" altLang="zh-CN"/>
              <a:t>(FM)</a:t>
            </a:r>
            <a:r>
              <a:rPr lang="zh-CN" altLang="en-US"/>
              <a:t>、改进调频制</a:t>
            </a:r>
            <a:r>
              <a:rPr lang="en-US" altLang="zh-CN"/>
              <a:t>(MFM)</a:t>
            </a:r>
            <a:r>
              <a:rPr lang="zh-CN" altLang="en-US"/>
              <a:t>。</a:t>
            </a:r>
            <a:endParaRPr lang="en-US" altLang="zh-CN"/>
          </a:p>
          <a:p>
            <a:r>
              <a:rPr lang="zh-CN" altLang="en-US"/>
              <a:t>下面将首先给出这六种磁记录方式的写入电流波形。</a:t>
            </a:r>
            <a:endParaRPr lang="zh-CN" altLang="en-US"/>
          </a:p>
          <a:p>
            <a:endParaRPr lang="en-US" altLang="zh-CN"/>
          </a:p>
        </p:txBody>
      </p:sp>
      <p:sp>
        <p:nvSpPr>
          <p:cNvPr id="243716" name="矩形 11"/>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39">
                                            <p:bg/>
                                          </p:spTgt>
                                        </p:tgtEl>
                                        <p:attrNameLst>
                                          <p:attrName>style.visibility</p:attrName>
                                        </p:attrNameLst>
                                      </p:cBhvr>
                                      <p:to>
                                        <p:strVal val="visible"/>
                                      </p:to>
                                    </p:set>
                                    <p:animEffect transition="in" filter="blinds(horizontal)">
                                      <p:cBhvr>
                                        <p:cTn id="7" dur="500"/>
                                        <p:tgtEl>
                                          <p:spTgt spid="2191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139">
                                            <p:txEl>
                                              <p:pRg st="0" end="0"/>
                                            </p:txEl>
                                          </p:spTgt>
                                        </p:tgtEl>
                                        <p:attrNameLst>
                                          <p:attrName>style.visibility</p:attrName>
                                        </p:attrNameLst>
                                      </p:cBhvr>
                                      <p:to>
                                        <p:strVal val="visible"/>
                                      </p:to>
                                    </p:set>
                                    <p:animEffect transition="in" filter="blinds(horizontal)">
                                      <p:cBhvr>
                                        <p:cTn id="10" dur="500"/>
                                        <p:tgtEl>
                                          <p:spTgt spid="2191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9139">
                                            <p:txEl>
                                              <p:pRg st="1" end="1"/>
                                            </p:txEl>
                                          </p:spTgt>
                                        </p:tgtEl>
                                        <p:attrNameLst>
                                          <p:attrName>style.visibility</p:attrName>
                                        </p:attrNameLst>
                                      </p:cBhvr>
                                      <p:to>
                                        <p:strVal val="visible"/>
                                      </p:to>
                                    </p:set>
                                    <p:animEffect transition="in" filter="blinds(horizontal)">
                                      <p:cBhvr>
                                        <p:cTn id="15" dur="500"/>
                                        <p:tgtEl>
                                          <p:spTgt spid="219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animBg="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9"/>
          <p:cNvSpPr>
            <a:spLocks noChangeShapeType="1"/>
          </p:cNvSpPr>
          <p:nvPr/>
        </p:nvSpPr>
        <p:spPr bwMode="auto">
          <a:xfrm>
            <a:off x="1700213"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39" name="Line 10"/>
          <p:cNvSpPr>
            <a:spLocks noChangeShapeType="1"/>
          </p:cNvSpPr>
          <p:nvPr/>
        </p:nvSpPr>
        <p:spPr bwMode="auto">
          <a:xfrm>
            <a:off x="2452688"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0" name="Line 11"/>
          <p:cNvSpPr>
            <a:spLocks noChangeShapeType="1"/>
          </p:cNvSpPr>
          <p:nvPr/>
        </p:nvSpPr>
        <p:spPr bwMode="auto">
          <a:xfrm>
            <a:off x="3206750"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1" name="Line 12"/>
          <p:cNvSpPr>
            <a:spLocks noChangeShapeType="1"/>
          </p:cNvSpPr>
          <p:nvPr/>
        </p:nvSpPr>
        <p:spPr bwMode="auto">
          <a:xfrm>
            <a:off x="3960813"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2" name="Line 13"/>
          <p:cNvSpPr>
            <a:spLocks noChangeShapeType="1"/>
          </p:cNvSpPr>
          <p:nvPr/>
        </p:nvSpPr>
        <p:spPr bwMode="auto">
          <a:xfrm>
            <a:off x="4713288"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3" name="Line 14"/>
          <p:cNvSpPr>
            <a:spLocks noChangeShapeType="1"/>
          </p:cNvSpPr>
          <p:nvPr/>
        </p:nvSpPr>
        <p:spPr bwMode="auto">
          <a:xfrm>
            <a:off x="5467350"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4" name="Line 15"/>
          <p:cNvSpPr>
            <a:spLocks noChangeShapeType="1"/>
          </p:cNvSpPr>
          <p:nvPr/>
        </p:nvSpPr>
        <p:spPr bwMode="auto">
          <a:xfrm>
            <a:off x="6221413"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5" name="Line 16"/>
          <p:cNvSpPr>
            <a:spLocks noChangeShapeType="1"/>
          </p:cNvSpPr>
          <p:nvPr/>
        </p:nvSpPr>
        <p:spPr bwMode="auto">
          <a:xfrm>
            <a:off x="6973888"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6" name="Line 17"/>
          <p:cNvSpPr>
            <a:spLocks noChangeShapeType="1"/>
          </p:cNvSpPr>
          <p:nvPr/>
        </p:nvSpPr>
        <p:spPr bwMode="auto">
          <a:xfrm>
            <a:off x="7727950"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4747" name="Line 18"/>
          <p:cNvSpPr>
            <a:spLocks noChangeShapeType="1"/>
          </p:cNvSpPr>
          <p:nvPr/>
        </p:nvSpPr>
        <p:spPr bwMode="auto">
          <a:xfrm>
            <a:off x="8482013" y="1127125"/>
            <a:ext cx="0" cy="501173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44748" name="Group 19"/>
          <p:cNvGrpSpPr/>
          <p:nvPr/>
        </p:nvGrpSpPr>
        <p:grpSpPr bwMode="auto">
          <a:xfrm>
            <a:off x="1700213" y="1695450"/>
            <a:ext cx="6781800" cy="633413"/>
            <a:chOff x="1008" y="815"/>
            <a:chExt cx="4272" cy="481"/>
          </a:xfrm>
        </p:grpSpPr>
        <p:sp>
          <p:nvSpPr>
            <p:cNvPr id="244797" name="Freeform 20"/>
            <p:cNvSpPr/>
            <p:nvPr/>
          </p:nvSpPr>
          <p:spPr bwMode="auto">
            <a:xfrm>
              <a:off x="100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8" name="Freeform 21"/>
            <p:cNvSpPr/>
            <p:nvPr/>
          </p:nvSpPr>
          <p:spPr bwMode="auto">
            <a:xfrm rot="10800000">
              <a:off x="1968"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9" name="Freeform 22"/>
            <p:cNvSpPr/>
            <p:nvPr/>
          </p:nvSpPr>
          <p:spPr bwMode="auto">
            <a:xfrm rot="10800000">
              <a:off x="2448"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0" name="Freeform 23"/>
            <p:cNvSpPr/>
            <p:nvPr/>
          </p:nvSpPr>
          <p:spPr bwMode="auto">
            <a:xfrm rot="10800000">
              <a:off x="4320"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1" name="Freeform 24"/>
            <p:cNvSpPr/>
            <p:nvPr/>
          </p:nvSpPr>
          <p:spPr bwMode="auto">
            <a:xfrm>
              <a:off x="1487" y="815"/>
              <a:ext cx="480" cy="240"/>
            </a:xfrm>
            <a:custGeom>
              <a:avLst/>
              <a:gdLst>
                <a:gd name="T0" fmla="*/ 480 w 480"/>
                <a:gd name="T1" fmla="*/ 240 h 240"/>
                <a:gd name="T2" fmla="*/ 336 w 480"/>
                <a:gd name="T3" fmla="*/ 240 h 240"/>
                <a:gd name="T4" fmla="*/ 336 w 480"/>
                <a:gd name="T5" fmla="*/ 0 h 240"/>
                <a:gd name="T6" fmla="*/ 157 w 480"/>
                <a:gd name="T7" fmla="*/ 1 h 240"/>
                <a:gd name="T8" fmla="*/ 157 w 480"/>
                <a:gd name="T9" fmla="*/ 240 h 240"/>
                <a:gd name="T10" fmla="*/ 0 w 480"/>
                <a:gd name="T11" fmla="*/ 24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480" y="240"/>
                  </a:moveTo>
                  <a:lnTo>
                    <a:pt x="336" y="240"/>
                  </a:lnTo>
                  <a:lnTo>
                    <a:pt x="336" y="0"/>
                  </a:lnTo>
                  <a:lnTo>
                    <a:pt x="157" y="1"/>
                  </a:lnTo>
                  <a:lnTo>
                    <a:pt x="157" y="240"/>
                  </a:lnTo>
                  <a:lnTo>
                    <a:pt x="0" y="24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2" name="Freeform 25"/>
            <p:cNvSpPr/>
            <p:nvPr/>
          </p:nvSpPr>
          <p:spPr bwMode="auto">
            <a:xfrm>
              <a:off x="2928" y="1056"/>
              <a:ext cx="480" cy="240"/>
            </a:xfrm>
            <a:custGeom>
              <a:avLst/>
              <a:gdLst>
                <a:gd name="T0" fmla="*/ 0 w 480"/>
                <a:gd name="T1" fmla="*/ 0 h 240"/>
                <a:gd name="T2" fmla="*/ 144 w 480"/>
                <a:gd name="T3" fmla="*/ 0 h 240"/>
                <a:gd name="T4" fmla="*/ 144 w 480"/>
                <a:gd name="T5" fmla="*/ 240 h 240"/>
                <a:gd name="T6" fmla="*/ 324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4"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3" name="Freeform 26"/>
            <p:cNvSpPr/>
            <p:nvPr/>
          </p:nvSpPr>
          <p:spPr bwMode="auto">
            <a:xfrm>
              <a:off x="340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4" name="Freeform 27"/>
            <p:cNvSpPr/>
            <p:nvPr/>
          </p:nvSpPr>
          <p:spPr bwMode="auto">
            <a:xfrm>
              <a:off x="388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805" name="Freeform 28"/>
            <p:cNvSpPr/>
            <p:nvPr/>
          </p:nvSpPr>
          <p:spPr bwMode="auto">
            <a:xfrm>
              <a:off x="4800" y="1056"/>
              <a:ext cx="480" cy="240"/>
            </a:xfrm>
            <a:custGeom>
              <a:avLst/>
              <a:gdLst>
                <a:gd name="T0" fmla="*/ 0 w 480"/>
                <a:gd name="T1" fmla="*/ 0 h 240"/>
                <a:gd name="T2" fmla="*/ 144 w 480"/>
                <a:gd name="T3" fmla="*/ 0 h 240"/>
                <a:gd name="T4" fmla="*/ 144 w 480"/>
                <a:gd name="T5" fmla="*/ 240 h 240"/>
                <a:gd name="T6" fmla="*/ 324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4"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4749" name="Freeform 29"/>
          <p:cNvSpPr/>
          <p:nvPr/>
        </p:nvSpPr>
        <p:spPr bwMode="auto">
          <a:xfrm>
            <a:off x="1700213" y="2506663"/>
            <a:ext cx="6781800" cy="525462"/>
          </a:xfrm>
          <a:custGeom>
            <a:avLst/>
            <a:gdLst>
              <a:gd name="T0" fmla="*/ 0 w 4272"/>
              <a:gd name="T1" fmla="*/ 2147483647 h 331"/>
              <a:gd name="T2" fmla="*/ 2147483647 w 4272"/>
              <a:gd name="T3" fmla="*/ 2147483647 h 331"/>
              <a:gd name="T4" fmla="*/ 2147483647 w 4272"/>
              <a:gd name="T5" fmla="*/ 2147483647 h 331"/>
              <a:gd name="T6" fmla="*/ 2147483647 w 4272"/>
              <a:gd name="T7" fmla="*/ 2147483647 h 331"/>
              <a:gd name="T8" fmla="*/ 2147483647 w 4272"/>
              <a:gd name="T9" fmla="*/ 2147483647 h 331"/>
              <a:gd name="T10" fmla="*/ 2147483647 w 4272"/>
              <a:gd name="T11" fmla="*/ 2147483647 h 331"/>
              <a:gd name="T12" fmla="*/ 2147483647 w 4272"/>
              <a:gd name="T13" fmla="*/ 0 h 331"/>
              <a:gd name="T14" fmla="*/ 2147483647 w 4272"/>
              <a:gd name="T15" fmla="*/ 0 h 331"/>
              <a:gd name="T16" fmla="*/ 2147483647 w 4272"/>
              <a:gd name="T17" fmla="*/ 2147483647 h 331"/>
              <a:gd name="T18" fmla="*/ 2147483647 w 4272"/>
              <a:gd name="T19" fmla="*/ 2147483647 h 3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72"/>
              <a:gd name="T31" fmla="*/ 0 h 331"/>
              <a:gd name="T32" fmla="*/ 4272 w 4272"/>
              <a:gd name="T33" fmla="*/ 331 h 3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72" h="331">
                <a:moveTo>
                  <a:pt x="0" y="321"/>
                </a:moveTo>
                <a:lnTo>
                  <a:pt x="474" y="321"/>
                </a:lnTo>
                <a:lnTo>
                  <a:pt x="474" y="2"/>
                </a:lnTo>
                <a:lnTo>
                  <a:pt x="1893" y="2"/>
                </a:lnTo>
                <a:lnTo>
                  <a:pt x="1893" y="326"/>
                </a:lnTo>
                <a:lnTo>
                  <a:pt x="3321" y="331"/>
                </a:lnTo>
                <a:lnTo>
                  <a:pt x="3321" y="0"/>
                </a:lnTo>
                <a:lnTo>
                  <a:pt x="3795" y="0"/>
                </a:lnTo>
                <a:lnTo>
                  <a:pt x="3798" y="321"/>
                </a:lnTo>
                <a:lnTo>
                  <a:pt x="4272" y="321"/>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0" name="Freeform 30"/>
          <p:cNvSpPr/>
          <p:nvPr/>
        </p:nvSpPr>
        <p:spPr bwMode="auto">
          <a:xfrm>
            <a:off x="1700213" y="3268663"/>
            <a:ext cx="6781800" cy="512762"/>
          </a:xfrm>
          <a:custGeom>
            <a:avLst/>
            <a:gdLst>
              <a:gd name="T0" fmla="*/ 0 w 4272"/>
              <a:gd name="T1" fmla="*/ 2147483647 h 390"/>
              <a:gd name="T2" fmla="*/ 2147483647 w 4272"/>
              <a:gd name="T3" fmla="*/ 2147483647 h 390"/>
              <a:gd name="T4" fmla="*/ 2147483647 w 4272"/>
              <a:gd name="T5" fmla="*/ 2147483647 h 390"/>
              <a:gd name="T6" fmla="*/ 2147483647 w 4272"/>
              <a:gd name="T7" fmla="*/ 2147483647 h 390"/>
              <a:gd name="T8" fmla="*/ 2147483647 w 4272"/>
              <a:gd name="T9" fmla="*/ 2147483647 h 390"/>
              <a:gd name="T10" fmla="*/ 2147483647 w 4272"/>
              <a:gd name="T11" fmla="*/ 2147483647 h 390"/>
              <a:gd name="T12" fmla="*/ 2147483647 w 4272"/>
              <a:gd name="T13" fmla="*/ 0 h 390"/>
              <a:gd name="T14" fmla="*/ 2147483647 w 4272"/>
              <a:gd name="T15" fmla="*/ 2147483647 h 390"/>
              <a:gd name="T16" fmla="*/ 2147483647 w 4272"/>
              <a:gd name="T17" fmla="*/ 2147483647 h 390"/>
              <a:gd name="T18" fmla="*/ 2147483647 w 4272"/>
              <a:gd name="T19" fmla="*/ 214748364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72"/>
              <a:gd name="T31" fmla="*/ 0 h 390"/>
              <a:gd name="T32" fmla="*/ 4272 w 4272"/>
              <a:gd name="T33" fmla="*/ 390 h 3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72" h="390">
                <a:moveTo>
                  <a:pt x="0" y="390"/>
                </a:moveTo>
                <a:lnTo>
                  <a:pt x="471" y="390"/>
                </a:lnTo>
                <a:lnTo>
                  <a:pt x="468" y="6"/>
                </a:lnTo>
                <a:lnTo>
                  <a:pt x="945" y="6"/>
                </a:lnTo>
                <a:lnTo>
                  <a:pt x="945" y="390"/>
                </a:lnTo>
                <a:lnTo>
                  <a:pt x="1425" y="390"/>
                </a:lnTo>
                <a:lnTo>
                  <a:pt x="1425" y="0"/>
                </a:lnTo>
                <a:lnTo>
                  <a:pt x="3315" y="3"/>
                </a:lnTo>
                <a:lnTo>
                  <a:pt x="3312" y="390"/>
                </a:lnTo>
                <a:lnTo>
                  <a:pt x="4272" y="39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44751" name="Group 31"/>
          <p:cNvGrpSpPr/>
          <p:nvPr/>
        </p:nvGrpSpPr>
        <p:grpSpPr bwMode="auto">
          <a:xfrm>
            <a:off x="1700213" y="4035425"/>
            <a:ext cx="6781800" cy="519113"/>
            <a:chOff x="1008" y="2592"/>
            <a:chExt cx="4272" cy="395"/>
          </a:xfrm>
        </p:grpSpPr>
        <p:sp>
          <p:nvSpPr>
            <p:cNvPr id="244788" name="Freeform 32"/>
            <p:cNvSpPr/>
            <p:nvPr/>
          </p:nvSpPr>
          <p:spPr bwMode="auto">
            <a:xfrm>
              <a:off x="1475" y="2592"/>
              <a:ext cx="480" cy="384"/>
            </a:xfrm>
            <a:custGeom>
              <a:avLst/>
              <a:gdLst>
                <a:gd name="T0" fmla="*/ 0 w 480"/>
                <a:gd name="T1" fmla="*/ 0 h 384"/>
                <a:gd name="T2" fmla="*/ 240 w 480"/>
                <a:gd name="T3" fmla="*/ 0 h 384"/>
                <a:gd name="T4" fmla="*/ 240 w 480"/>
                <a:gd name="T5" fmla="*/ 384 h 384"/>
                <a:gd name="T6" fmla="*/ 480 w 480"/>
                <a:gd name="T7" fmla="*/ 384 h 384"/>
                <a:gd name="T8" fmla="*/ 480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9" name="Freeform 33"/>
            <p:cNvSpPr/>
            <p:nvPr/>
          </p:nvSpPr>
          <p:spPr bwMode="auto">
            <a:xfrm>
              <a:off x="1956" y="2592"/>
              <a:ext cx="480" cy="384"/>
            </a:xfrm>
            <a:custGeom>
              <a:avLst/>
              <a:gdLst>
                <a:gd name="T0" fmla="*/ 0 w 480"/>
                <a:gd name="T1" fmla="*/ 0 h 384"/>
                <a:gd name="T2" fmla="*/ 240 w 480"/>
                <a:gd name="T3" fmla="*/ 0 h 384"/>
                <a:gd name="T4" fmla="*/ 240 w 480"/>
                <a:gd name="T5" fmla="*/ 384 h 384"/>
                <a:gd name="T6" fmla="*/ 480 w 480"/>
                <a:gd name="T7" fmla="*/ 384 h 384"/>
                <a:gd name="T8" fmla="*/ 480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0" name="Freeform 34"/>
            <p:cNvSpPr/>
            <p:nvPr/>
          </p:nvSpPr>
          <p:spPr bwMode="auto">
            <a:xfrm>
              <a:off x="2437" y="2592"/>
              <a:ext cx="480" cy="395"/>
            </a:xfrm>
            <a:custGeom>
              <a:avLst/>
              <a:gdLst>
                <a:gd name="T0" fmla="*/ 0 w 480"/>
                <a:gd name="T1" fmla="*/ 0 h 395"/>
                <a:gd name="T2" fmla="*/ 240 w 480"/>
                <a:gd name="T3" fmla="*/ 0 h 395"/>
                <a:gd name="T4" fmla="*/ 240 w 480"/>
                <a:gd name="T5" fmla="*/ 384 h 395"/>
                <a:gd name="T6" fmla="*/ 480 w 480"/>
                <a:gd name="T7" fmla="*/ 384 h 395"/>
                <a:gd name="T8" fmla="*/ 480 w 480"/>
                <a:gd name="T9" fmla="*/ 395 h 395"/>
                <a:gd name="T10" fmla="*/ 0 60000 65536"/>
                <a:gd name="T11" fmla="*/ 0 60000 65536"/>
                <a:gd name="T12" fmla="*/ 0 60000 65536"/>
                <a:gd name="T13" fmla="*/ 0 60000 65536"/>
                <a:gd name="T14" fmla="*/ 0 60000 65536"/>
                <a:gd name="T15" fmla="*/ 0 w 480"/>
                <a:gd name="T16" fmla="*/ 0 h 395"/>
                <a:gd name="T17" fmla="*/ 480 w 480"/>
                <a:gd name="T18" fmla="*/ 395 h 395"/>
              </a:gdLst>
              <a:ahLst/>
              <a:cxnLst>
                <a:cxn ang="T10">
                  <a:pos x="T0" y="T1"/>
                </a:cxn>
                <a:cxn ang="T11">
                  <a:pos x="T2" y="T3"/>
                </a:cxn>
                <a:cxn ang="T12">
                  <a:pos x="T4" y="T5"/>
                </a:cxn>
                <a:cxn ang="T13">
                  <a:pos x="T6" y="T7"/>
                </a:cxn>
                <a:cxn ang="T14">
                  <a:pos x="T8" y="T9"/>
                </a:cxn>
              </a:cxnLst>
              <a:rect l="T15" t="T16" r="T17" b="T18"/>
              <a:pathLst>
                <a:path w="480" h="395">
                  <a:moveTo>
                    <a:pt x="0" y="0"/>
                  </a:moveTo>
                  <a:lnTo>
                    <a:pt x="240" y="0"/>
                  </a:lnTo>
                  <a:lnTo>
                    <a:pt x="240" y="384"/>
                  </a:lnTo>
                  <a:lnTo>
                    <a:pt x="480" y="384"/>
                  </a:lnTo>
                  <a:lnTo>
                    <a:pt x="480" y="39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1" name="Freeform 35"/>
            <p:cNvSpPr/>
            <p:nvPr/>
          </p:nvSpPr>
          <p:spPr bwMode="auto">
            <a:xfrm>
              <a:off x="1008" y="2592"/>
              <a:ext cx="480" cy="384"/>
            </a:xfrm>
            <a:custGeom>
              <a:avLst/>
              <a:gdLst>
                <a:gd name="T0" fmla="*/ 0 w 480"/>
                <a:gd name="T1" fmla="*/ 384 h 384"/>
                <a:gd name="T2" fmla="*/ 240 w 480"/>
                <a:gd name="T3" fmla="*/ 384 h 384"/>
                <a:gd name="T4" fmla="*/ 240 w 480"/>
                <a:gd name="T5" fmla="*/ 0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lnTo>
                    <a:pt x="240" y="384"/>
                  </a:lnTo>
                  <a:lnTo>
                    <a:pt x="240"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2" name="Freeform 36"/>
            <p:cNvSpPr/>
            <p:nvPr/>
          </p:nvSpPr>
          <p:spPr bwMode="auto">
            <a:xfrm>
              <a:off x="2880" y="2592"/>
              <a:ext cx="501" cy="387"/>
            </a:xfrm>
            <a:custGeom>
              <a:avLst/>
              <a:gdLst>
                <a:gd name="T0" fmla="*/ 0 w 501"/>
                <a:gd name="T1" fmla="*/ 384 h 387"/>
                <a:gd name="T2" fmla="*/ 270 w 501"/>
                <a:gd name="T3" fmla="*/ 384 h 387"/>
                <a:gd name="T4" fmla="*/ 267 w 501"/>
                <a:gd name="T5" fmla="*/ 0 h 387"/>
                <a:gd name="T6" fmla="*/ 501 w 501"/>
                <a:gd name="T7" fmla="*/ 0 h 387"/>
                <a:gd name="T8" fmla="*/ 501 w 501"/>
                <a:gd name="T9" fmla="*/ 387 h 387"/>
                <a:gd name="T10" fmla="*/ 0 60000 65536"/>
                <a:gd name="T11" fmla="*/ 0 60000 65536"/>
                <a:gd name="T12" fmla="*/ 0 60000 65536"/>
                <a:gd name="T13" fmla="*/ 0 60000 65536"/>
                <a:gd name="T14" fmla="*/ 0 60000 65536"/>
                <a:gd name="T15" fmla="*/ 0 w 501"/>
                <a:gd name="T16" fmla="*/ 0 h 387"/>
                <a:gd name="T17" fmla="*/ 501 w 501"/>
                <a:gd name="T18" fmla="*/ 387 h 387"/>
              </a:gdLst>
              <a:ahLst/>
              <a:cxnLst>
                <a:cxn ang="T10">
                  <a:pos x="T0" y="T1"/>
                </a:cxn>
                <a:cxn ang="T11">
                  <a:pos x="T2" y="T3"/>
                </a:cxn>
                <a:cxn ang="T12">
                  <a:pos x="T4" y="T5"/>
                </a:cxn>
                <a:cxn ang="T13">
                  <a:pos x="T6" y="T7"/>
                </a:cxn>
                <a:cxn ang="T14">
                  <a:pos x="T8" y="T9"/>
                </a:cxn>
              </a:cxnLst>
              <a:rect l="T15" t="T16" r="T17" b="T18"/>
              <a:pathLst>
                <a:path w="501" h="387">
                  <a:moveTo>
                    <a:pt x="0" y="384"/>
                  </a:moveTo>
                  <a:lnTo>
                    <a:pt x="270" y="384"/>
                  </a:lnTo>
                  <a:lnTo>
                    <a:pt x="267" y="0"/>
                  </a:lnTo>
                  <a:lnTo>
                    <a:pt x="501" y="0"/>
                  </a:lnTo>
                  <a:lnTo>
                    <a:pt x="501"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3" name="Freeform 37"/>
            <p:cNvSpPr/>
            <p:nvPr/>
          </p:nvSpPr>
          <p:spPr bwMode="auto">
            <a:xfrm>
              <a:off x="3381" y="2592"/>
              <a:ext cx="474" cy="387"/>
            </a:xfrm>
            <a:custGeom>
              <a:avLst/>
              <a:gdLst>
                <a:gd name="T0" fmla="*/ 0 w 474"/>
                <a:gd name="T1" fmla="*/ 384 h 387"/>
                <a:gd name="T2" fmla="*/ 249 w 474"/>
                <a:gd name="T3" fmla="*/ 384 h 387"/>
                <a:gd name="T4" fmla="*/ 246 w 474"/>
                <a:gd name="T5" fmla="*/ 0 h 387"/>
                <a:gd name="T6" fmla="*/ 474 w 474"/>
                <a:gd name="T7" fmla="*/ 0 h 387"/>
                <a:gd name="T8" fmla="*/ 474 w 474"/>
                <a:gd name="T9" fmla="*/ 387 h 387"/>
                <a:gd name="T10" fmla="*/ 0 60000 65536"/>
                <a:gd name="T11" fmla="*/ 0 60000 65536"/>
                <a:gd name="T12" fmla="*/ 0 60000 65536"/>
                <a:gd name="T13" fmla="*/ 0 60000 65536"/>
                <a:gd name="T14" fmla="*/ 0 60000 65536"/>
                <a:gd name="T15" fmla="*/ 0 w 474"/>
                <a:gd name="T16" fmla="*/ 0 h 387"/>
                <a:gd name="T17" fmla="*/ 474 w 474"/>
                <a:gd name="T18" fmla="*/ 387 h 387"/>
              </a:gdLst>
              <a:ahLst/>
              <a:cxnLst>
                <a:cxn ang="T10">
                  <a:pos x="T0" y="T1"/>
                </a:cxn>
                <a:cxn ang="T11">
                  <a:pos x="T2" y="T3"/>
                </a:cxn>
                <a:cxn ang="T12">
                  <a:pos x="T4" y="T5"/>
                </a:cxn>
                <a:cxn ang="T13">
                  <a:pos x="T6" y="T7"/>
                </a:cxn>
                <a:cxn ang="T14">
                  <a:pos x="T8" y="T9"/>
                </a:cxn>
              </a:cxnLst>
              <a:rect l="T15" t="T16" r="T17" b="T18"/>
              <a:pathLst>
                <a:path w="474" h="387">
                  <a:moveTo>
                    <a:pt x="0" y="384"/>
                  </a:moveTo>
                  <a:lnTo>
                    <a:pt x="249" y="384"/>
                  </a:lnTo>
                  <a:lnTo>
                    <a:pt x="246" y="0"/>
                  </a:lnTo>
                  <a:lnTo>
                    <a:pt x="474" y="0"/>
                  </a:lnTo>
                  <a:lnTo>
                    <a:pt x="474"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4" name="Freeform 38"/>
            <p:cNvSpPr/>
            <p:nvPr/>
          </p:nvSpPr>
          <p:spPr bwMode="auto">
            <a:xfrm>
              <a:off x="3858" y="2592"/>
              <a:ext cx="483" cy="384"/>
            </a:xfrm>
            <a:custGeom>
              <a:avLst/>
              <a:gdLst>
                <a:gd name="T0" fmla="*/ 0 w 483"/>
                <a:gd name="T1" fmla="*/ 384 h 384"/>
                <a:gd name="T2" fmla="*/ 252 w 483"/>
                <a:gd name="T3" fmla="*/ 384 h 384"/>
                <a:gd name="T4" fmla="*/ 252 w 483"/>
                <a:gd name="T5" fmla="*/ 0 h 384"/>
                <a:gd name="T6" fmla="*/ 483 w 483"/>
                <a:gd name="T7" fmla="*/ 0 h 384"/>
                <a:gd name="T8" fmla="*/ 483 w 483"/>
                <a:gd name="T9" fmla="*/ 3 h 384"/>
                <a:gd name="T10" fmla="*/ 0 60000 65536"/>
                <a:gd name="T11" fmla="*/ 0 60000 65536"/>
                <a:gd name="T12" fmla="*/ 0 60000 65536"/>
                <a:gd name="T13" fmla="*/ 0 60000 65536"/>
                <a:gd name="T14" fmla="*/ 0 60000 65536"/>
                <a:gd name="T15" fmla="*/ 0 w 483"/>
                <a:gd name="T16" fmla="*/ 0 h 384"/>
                <a:gd name="T17" fmla="*/ 483 w 483"/>
                <a:gd name="T18" fmla="*/ 384 h 384"/>
              </a:gdLst>
              <a:ahLst/>
              <a:cxnLst>
                <a:cxn ang="T10">
                  <a:pos x="T0" y="T1"/>
                </a:cxn>
                <a:cxn ang="T11">
                  <a:pos x="T2" y="T3"/>
                </a:cxn>
                <a:cxn ang="T12">
                  <a:pos x="T4" y="T5"/>
                </a:cxn>
                <a:cxn ang="T13">
                  <a:pos x="T6" y="T7"/>
                </a:cxn>
                <a:cxn ang="T14">
                  <a:pos x="T8" y="T9"/>
                </a:cxn>
              </a:cxnLst>
              <a:rect l="T15" t="T16" r="T17" b="T18"/>
              <a:pathLst>
                <a:path w="483" h="384">
                  <a:moveTo>
                    <a:pt x="0" y="384"/>
                  </a:moveTo>
                  <a:lnTo>
                    <a:pt x="252" y="384"/>
                  </a:lnTo>
                  <a:lnTo>
                    <a:pt x="252" y="0"/>
                  </a:lnTo>
                  <a:lnTo>
                    <a:pt x="483" y="0"/>
                  </a:lnTo>
                  <a:lnTo>
                    <a:pt x="483"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5" name="Freeform 39"/>
            <p:cNvSpPr/>
            <p:nvPr/>
          </p:nvSpPr>
          <p:spPr bwMode="auto">
            <a:xfrm>
              <a:off x="4320" y="2592"/>
              <a:ext cx="484" cy="395"/>
            </a:xfrm>
            <a:custGeom>
              <a:avLst/>
              <a:gdLst>
                <a:gd name="T0" fmla="*/ 0 w 484"/>
                <a:gd name="T1" fmla="*/ 0 h 395"/>
                <a:gd name="T2" fmla="*/ 240 w 484"/>
                <a:gd name="T3" fmla="*/ 0 h 395"/>
                <a:gd name="T4" fmla="*/ 240 w 484"/>
                <a:gd name="T5" fmla="*/ 384 h 395"/>
                <a:gd name="T6" fmla="*/ 480 w 484"/>
                <a:gd name="T7" fmla="*/ 384 h 395"/>
                <a:gd name="T8" fmla="*/ 484 w 484"/>
                <a:gd name="T9" fmla="*/ 395 h 395"/>
                <a:gd name="T10" fmla="*/ 0 60000 65536"/>
                <a:gd name="T11" fmla="*/ 0 60000 65536"/>
                <a:gd name="T12" fmla="*/ 0 60000 65536"/>
                <a:gd name="T13" fmla="*/ 0 60000 65536"/>
                <a:gd name="T14" fmla="*/ 0 60000 65536"/>
                <a:gd name="T15" fmla="*/ 0 w 484"/>
                <a:gd name="T16" fmla="*/ 0 h 395"/>
                <a:gd name="T17" fmla="*/ 484 w 484"/>
                <a:gd name="T18" fmla="*/ 395 h 395"/>
              </a:gdLst>
              <a:ahLst/>
              <a:cxnLst>
                <a:cxn ang="T10">
                  <a:pos x="T0" y="T1"/>
                </a:cxn>
                <a:cxn ang="T11">
                  <a:pos x="T2" y="T3"/>
                </a:cxn>
                <a:cxn ang="T12">
                  <a:pos x="T4" y="T5"/>
                </a:cxn>
                <a:cxn ang="T13">
                  <a:pos x="T6" y="T7"/>
                </a:cxn>
                <a:cxn ang="T14">
                  <a:pos x="T8" y="T9"/>
                </a:cxn>
              </a:cxnLst>
              <a:rect l="T15" t="T16" r="T17" b="T18"/>
              <a:pathLst>
                <a:path w="484" h="395">
                  <a:moveTo>
                    <a:pt x="0" y="0"/>
                  </a:moveTo>
                  <a:lnTo>
                    <a:pt x="240" y="0"/>
                  </a:lnTo>
                  <a:lnTo>
                    <a:pt x="240" y="384"/>
                  </a:lnTo>
                  <a:lnTo>
                    <a:pt x="480" y="384"/>
                  </a:lnTo>
                  <a:lnTo>
                    <a:pt x="484" y="39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96" name="Freeform 40"/>
            <p:cNvSpPr/>
            <p:nvPr/>
          </p:nvSpPr>
          <p:spPr bwMode="auto">
            <a:xfrm>
              <a:off x="4797" y="2592"/>
              <a:ext cx="483" cy="384"/>
            </a:xfrm>
            <a:custGeom>
              <a:avLst/>
              <a:gdLst>
                <a:gd name="T0" fmla="*/ 0 w 483"/>
                <a:gd name="T1" fmla="*/ 384 h 384"/>
                <a:gd name="T2" fmla="*/ 252 w 483"/>
                <a:gd name="T3" fmla="*/ 384 h 384"/>
                <a:gd name="T4" fmla="*/ 252 w 483"/>
                <a:gd name="T5" fmla="*/ 0 h 384"/>
                <a:gd name="T6" fmla="*/ 483 w 483"/>
                <a:gd name="T7" fmla="*/ 0 h 384"/>
                <a:gd name="T8" fmla="*/ 483 w 483"/>
                <a:gd name="T9" fmla="*/ 3 h 384"/>
                <a:gd name="T10" fmla="*/ 0 60000 65536"/>
                <a:gd name="T11" fmla="*/ 0 60000 65536"/>
                <a:gd name="T12" fmla="*/ 0 60000 65536"/>
                <a:gd name="T13" fmla="*/ 0 60000 65536"/>
                <a:gd name="T14" fmla="*/ 0 60000 65536"/>
                <a:gd name="T15" fmla="*/ 0 w 483"/>
                <a:gd name="T16" fmla="*/ 0 h 384"/>
                <a:gd name="T17" fmla="*/ 483 w 483"/>
                <a:gd name="T18" fmla="*/ 384 h 384"/>
              </a:gdLst>
              <a:ahLst/>
              <a:cxnLst>
                <a:cxn ang="T10">
                  <a:pos x="T0" y="T1"/>
                </a:cxn>
                <a:cxn ang="T11">
                  <a:pos x="T2" y="T3"/>
                </a:cxn>
                <a:cxn ang="T12">
                  <a:pos x="T4" y="T5"/>
                </a:cxn>
                <a:cxn ang="T13">
                  <a:pos x="T6" y="T7"/>
                </a:cxn>
                <a:cxn ang="T14">
                  <a:pos x="T8" y="T9"/>
                </a:cxn>
              </a:cxnLst>
              <a:rect l="T15" t="T16" r="T17" b="T18"/>
              <a:pathLst>
                <a:path w="483" h="384">
                  <a:moveTo>
                    <a:pt x="0" y="384"/>
                  </a:moveTo>
                  <a:lnTo>
                    <a:pt x="252" y="384"/>
                  </a:lnTo>
                  <a:lnTo>
                    <a:pt x="252" y="0"/>
                  </a:lnTo>
                  <a:lnTo>
                    <a:pt x="483" y="0"/>
                  </a:lnTo>
                  <a:lnTo>
                    <a:pt x="483"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4752" name="Freeform 41"/>
          <p:cNvSpPr/>
          <p:nvPr/>
        </p:nvSpPr>
        <p:spPr bwMode="auto">
          <a:xfrm>
            <a:off x="1700213" y="4794250"/>
            <a:ext cx="752475" cy="504825"/>
          </a:xfrm>
          <a:custGeom>
            <a:avLst/>
            <a:gdLst>
              <a:gd name="T0" fmla="*/ 0 w 474"/>
              <a:gd name="T1" fmla="*/ 2147483647 h 318"/>
              <a:gd name="T2" fmla="*/ 2147483647 w 474"/>
              <a:gd name="T3" fmla="*/ 2147483647 h 318"/>
              <a:gd name="T4" fmla="*/ 2147483647 w 474"/>
              <a:gd name="T5" fmla="*/ 0 h 318"/>
              <a:gd name="T6" fmla="*/ 0 60000 65536"/>
              <a:gd name="T7" fmla="*/ 0 60000 65536"/>
              <a:gd name="T8" fmla="*/ 0 60000 65536"/>
              <a:gd name="T9" fmla="*/ 0 w 474"/>
              <a:gd name="T10" fmla="*/ 0 h 318"/>
              <a:gd name="T11" fmla="*/ 474 w 474"/>
              <a:gd name="T12" fmla="*/ 318 h 318"/>
            </a:gdLst>
            <a:ahLst/>
            <a:cxnLst>
              <a:cxn ang="T6">
                <a:pos x="T0" y="T1"/>
              </a:cxn>
              <a:cxn ang="T7">
                <a:pos x="T2" y="T3"/>
              </a:cxn>
              <a:cxn ang="T8">
                <a:pos x="T4" y="T5"/>
              </a:cxn>
            </a:cxnLst>
            <a:rect l="T9" t="T10" r="T11" b="T12"/>
            <a:pathLst>
              <a:path w="474" h="318">
                <a:moveTo>
                  <a:pt x="0" y="318"/>
                </a:moveTo>
                <a:lnTo>
                  <a:pt x="474" y="318"/>
                </a:lnTo>
                <a:lnTo>
                  <a:pt x="474"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3" name="Freeform 42"/>
          <p:cNvSpPr/>
          <p:nvPr/>
        </p:nvSpPr>
        <p:spPr bwMode="auto">
          <a:xfrm>
            <a:off x="2462213" y="4792663"/>
            <a:ext cx="747712" cy="506412"/>
          </a:xfrm>
          <a:custGeom>
            <a:avLst/>
            <a:gdLst>
              <a:gd name="T0" fmla="*/ 0 w 471"/>
              <a:gd name="T1" fmla="*/ 0 h 319"/>
              <a:gd name="T2" fmla="*/ 2147483647 w 471"/>
              <a:gd name="T3" fmla="*/ 0 h 319"/>
              <a:gd name="T4" fmla="*/ 2147483647 w 471"/>
              <a:gd name="T5" fmla="*/ 2147483647 h 319"/>
              <a:gd name="T6" fmla="*/ 2147483647 w 471"/>
              <a:gd name="T7" fmla="*/ 2147483647 h 319"/>
              <a:gd name="T8" fmla="*/ 2147483647 w 471"/>
              <a:gd name="T9" fmla="*/ 2147483647 h 319"/>
              <a:gd name="T10" fmla="*/ 0 60000 65536"/>
              <a:gd name="T11" fmla="*/ 0 60000 65536"/>
              <a:gd name="T12" fmla="*/ 0 60000 65536"/>
              <a:gd name="T13" fmla="*/ 0 60000 65536"/>
              <a:gd name="T14" fmla="*/ 0 60000 65536"/>
              <a:gd name="T15" fmla="*/ 0 w 471"/>
              <a:gd name="T16" fmla="*/ 0 h 319"/>
              <a:gd name="T17" fmla="*/ 471 w 471"/>
              <a:gd name="T18" fmla="*/ 319 h 319"/>
            </a:gdLst>
            <a:ahLst/>
            <a:cxnLst>
              <a:cxn ang="T10">
                <a:pos x="T0" y="T1"/>
              </a:cxn>
              <a:cxn ang="T11">
                <a:pos x="T2" y="T3"/>
              </a:cxn>
              <a:cxn ang="T12">
                <a:pos x="T4" y="T5"/>
              </a:cxn>
              <a:cxn ang="T13">
                <a:pos x="T6" y="T7"/>
              </a:cxn>
              <a:cxn ang="T14">
                <a:pos x="T8" y="T9"/>
              </a:cxn>
            </a:cxnLst>
            <a:rect l="T15" t="T16" r="T17" b="T18"/>
            <a:pathLst>
              <a:path w="471" h="319">
                <a:moveTo>
                  <a:pt x="0" y="0"/>
                </a:moveTo>
                <a:lnTo>
                  <a:pt x="240" y="0"/>
                </a:lnTo>
                <a:lnTo>
                  <a:pt x="240" y="319"/>
                </a:lnTo>
                <a:lnTo>
                  <a:pt x="471" y="319"/>
                </a:lnTo>
                <a:lnTo>
                  <a:pt x="468" y="4"/>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4" name="Freeform 43"/>
          <p:cNvSpPr/>
          <p:nvPr/>
        </p:nvSpPr>
        <p:spPr bwMode="auto">
          <a:xfrm>
            <a:off x="3205163" y="4792663"/>
            <a:ext cx="762000" cy="506412"/>
          </a:xfrm>
          <a:custGeom>
            <a:avLst/>
            <a:gdLst>
              <a:gd name="T0" fmla="*/ 0 w 480"/>
              <a:gd name="T1" fmla="*/ 0 h 384"/>
              <a:gd name="T2" fmla="*/ 2147483647 w 480"/>
              <a:gd name="T3" fmla="*/ 0 h 384"/>
              <a:gd name="T4" fmla="*/ 2147483647 w 480"/>
              <a:gd name="T5" fmla="*/ 2147483647 h 384"/>
              <a:gd name="T6" fmla="*/ 2147483647 w 480"/>
              <a:gd name="T7" fmla="*/ 2147483647 h 384"/>
              <a:gd name="T8" fmla="*/ 2147483647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5" name="Freeform 44"/>
          <p:cNvSpPr/>
          <p:nvPr/>
        </p:nvSpPr>
        <p:spPr bwMode="auto">
          <a:xfrm>
            <a:off x="3968750" y="4792663"/>
            <a:ext cx="746125" cy="509587"/>
          </a:xfrm>
          <a:custGeom>
            <a:avLst/>
            <a:gdLst>
              <a:gd name="T0" fmla="*/ 0 w 470"/>
              <a:gd name="T1" fmla="*/ 0 h 387"/>
              <a:gd name="T2" fmla="*/ 2147483647 w 470"/>
              <a:gd name="T3" fmla="*/ 0 h 387"/>
              <a:gd name="T4" fmla="*/ 2147483647 w 470"/>
              <a:gd name="T5" fmla="*/ 2147483647 h 387"/>
              <a:gd name="T6" fmla="*/ 2147483647 w 470"/>
              <a:gd name="T7" fmla="*/ 2147483647 h 387"/>
              <a:gd name="T8" fmla="*/ 2147483647 w 470"/>
              <a:gd name="T9" fmla="*/ 2147483647 h 387"/>
              <a:gd name="T10" fmla="*/ 0 60000 65536"/>
              <a:gd name="T11" fmla="*/ 0 60000 65536"/>
              <a:gd name="T12" fmla="*/ 0 60000 65536"/>
              <a:gd name="T13" fmla="*/ 0 60000 65536"/>
              <a:gd name="T14" fmla="*/ 0 60000 65536"/>
              <a:gd name="T15" fmla="*/ 0 w 470"/>
              <a:gd name="T16" fmla="*/ 0 h 387"/>
              <a:gd name="T17" fmla="*/ 470 w 470"/>
              <a:gd name="T18" fmla="*/ 387 h 387"/>
            </a:gdLst>
            <a:ahLst/>
            <a:cxnLst>
              <a:cxn ang="T10">
                <a:pos x="T0" y="T1"/>
              </a:cxn>
              <a:cxn ang="T11">
                <a:pos x="T2" y="T3"/>
              </a:cxn>
              <a:cxn ang="T12">
                <a:pos x="T4" y="T5"/>
              </a:cxn>
              <a:cxn ang="T13">
                <a:pos x="T6" y="T7"/>
              </a:cxn>
              <a:cxn ang="T14">
                <a:pos x="T8" y="T9"/>
              </a:cxn>
            </a:cxnLst>
            <a:rect l="T15" t="T16" r="T17" b="T18"/>
            <a:pathLst>
              <a:path w="470" h="387">
                <a:moveTo>
                  <a:pt x="0" y="0"/>
                </a:moveTo>
                <a:lnTo>
                  <a:pt x="240" y="0"/>
                </a:lnTo>
                <a:lnTo>
                  <a:pt x="240" y="384"/>
                </a:lnTo>
                <a:lnTo>
                  <a:pt x="470" y="384"/>
                </a:lnTo>
                <a:lnTo>
                  <a:pt x="464"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6" name="Freeform 45"/>
          <p:cNvSpPr/>
          <p:nvPr/>
        </p:nvSpPr>
        <p:spPr bwMode="auto">
          <a:xfrm>
            <a:off x="4714875" y="4792663"/>
            <a:ext cx="2257425" cy="511175"/>
          </a:xfrm>
          <a:custGeom>
            <a:avLst/>
            <a:gdLst>
              <a:gd name="T0" fmla="*/ 0 w 1422"/>
              <a:gd name="T1" fmla="*/ 2147483647 h 322"/>
              <a:gd name="T2" fmla="*/ 0 w 1422"/>
              <a:gd name="T3" fmla="*/ 0 h 322"/>
              <a:gd name="T4" fmla="*/ 2147483647 w 1422"/>
              <a:gd name="T5" fmla="*/ 0 h 322"/>
              <a:gd name="T6" fmla="*/ 2147483647 w 1422"/>
              <a:gd name="T7" fmla="*/ 2147483647 h 322"/>
              <a:gd name="T8" fmla="*/ 2147483647 w 1422"/>
              <a:gd name="T9" fmla="*/ 2147483647 h 322"/>
              <a:gd name="T10" fmla="*/ 2147483647 w 1422"/>
              <a:gd name="T11" fmla="*/ 2147483647 h 322"/>
              <a:gd name="T12" fmla="*/ 2147483647 w 1422"/>
              <a:gd name="T13" fmla="*/ 2147483647 h 322"/>
              <a:gd name="T14" fmla="*/ 2147483647 w 1422"/>
              <a:gd name="T15" fmla="*/ 2147483647 h 322"/>
              <a:gd name="T16" fmla="*/ 0 60000 65536"/>
              <a:gd name="T17" fmla="*/ 0 60000 65536"/>
              <a:gd name="T18" fmla="*/ 0 60000 65536"/>
              <a:gd name="T19" fmla="*/ 0 60000 65536"/>
              <a:gd name="T20" fmla="*/ 0 60000 65536"/>
              <a:gd name="T21" fmla="*/ 0 60000 65536"/>
              <a:gd name="T22" fmla="*/ 0 60000 65536"/>
              <a:gd name="T23" fmla="*/ 0 60000 65536"/>
              <a:gd name="T24" fmla="*/ 0 w 1422"/>
              <a:gd name="T25" fmla="*/ 0 h 322"/>
              <a:gd name="T26" fmla="*/ 1422 w 1422"/>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2" h="322">
                <a:moveTo>
                  <a:pt x="0" y="319"/>
                </a:moveTo>
                <a:lnTo>
                  <a:pt x="0" y="0"/>
                </a:lnTo>
                <a:lnTo>
                  <a:pt x="474" y="0"/>
                </a:lnTo>
                <a:lnTo>
                  <a:pt x="474" y="319"/>
                </a:lnTo>
                <a:lnTo>
                  <a:pt x="951" y="322"/>
                </a:lnTo>
                <a:lnTo>
                  <a:pt x="951" y="2"/>
                </a:lnTo>
                <a:lnTo>
                  <a:pt x="1422" y="2"/>
                </a:lnTo>
                <a:lnTo>
                  <a:pt x="1422" y="321"/>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7" name="Freeform 46"/>
          <p:cNvSpPr/>
          <p:nvPr/>
        </p:nvSpPr>
        <p:spPr bwMode="auto">
          <a:xfrm>
            <a:off x="6967538" y="4789488"/>
            <a:ext cx="762000" cy="509587"/>
          </a:xfrm>
          <a:custGeom>
            <a:avLst/>
            <a:gdLst>
              <a:gd name="T0" fmla="*/ 0 w 480"/>
              <a:gd name="T1" fmla="*/ 2147483647 h 387"/>
              <a:gd name="T2" fmla="*/ 2147483647 w 480"/>
              <a:gd name="T3" fmla="*/ 2147483647 h 387"/>
              <a:gd name="T4" fmla="*/ 2147483647 w 480"/>
              <a:gd name="T5" fmla="*/ 0 h 387"/>
              <a:gd name="T6" fmla="*/ 2147483647 w 480"/>
              <a:gd name="T7" fmla="*/ 0 h 387"/>
              <a:gd name="T8" fmla="*/ 2147483647 w 480"/>
              <a:gd name="T9" fmla="*/ 2147483647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80"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58" name="Line 47"/>
          <p:cNvSpPr>
            <a:spLocks noChangeShapeType="1"/>
          </p:cNvSpPr>
          <p:nvPr/>
        </p:nvSpPr>
        <p:spPr bwMode="auto">
          <a:xfrm>
            <a:off x="7720013" y="5299075"/>
            <a:ext cx="7620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44759" name="Group 48"/>
          <p:cNvGrpSpPr/>
          <p:nvPr/>
        </p:nvGrpSpPr>
        <p:grpSpPr bwMode="auto">
          <a:xfrm>
            <a:off x="1700213" y="5546725"/>
            <a:ext cx="6777037" cy="515938"/>
            <a:chOff x="1008" y="3789"/>
            <a:chExt cx="4269" cy="391"/>
          </a:xfrm>
        </p:grpSpPr>
        <p:sp>
          <p:nvSpPr>
            <p:cNvPr id="244781" name="Freeform 49"/>
            <p:cNvSpPr/>
            <p:nvPr/>
          </p:nvSpPr>
          <p:spPr bwMode="auto">
            <a:xfrm>
              <a:off x="1008" y="4179"/>
              <a:ext cx="480" cy="1"/>
            </a:xfrm>
            <a:custGeom>
              <a:avLst/>
              <a:gdLst>
                <a:gd name="T0" fmla="*/ 0 w 480"/>
                <a:gd name="T1" fmla="*/ 0 h 1"/>
                <a:gd name="T2" fmla="*/ 480 w 480"/>
                <a:gd name="T3" fmla="*/ 0 h 1"/>
                <a:gd name="T4" fmla="*/ 0 60000 65536"/>
                <a:gd name="T5" fmla="*/ 0 60000 65536"/>
                <a:gd name="T6" fmla="*/ 0 w 480"/>
                <a:gd name="T7" fmla="*/ 0 h 1"/>
                <a:gd name="T8" fmla="*/ 480 w 480"/>
                <a:gd name="T9" fmla="*/ 1 h 1"/>
              </a:gdLst>
              <a:ahLst/>
              <a:cxnLst>
                <a:cxn ang="T4">
                  <a:pos x="T0" y="T1"/>
                </a:cxn>
                <a:cxn ang="T5">
                  <a:pos x="T2" y="T3"/>
                </a:cxn>
              </a:cxnLst>
              <a:rect l="T6" t="T7" r="T8" b="T9"/>
              <a:pathLst>
                <a:path w="480" h="1">
                  <a:moveTo>
                    <a:pt x="0" y="0"/>
                  </a:moveTo>
                  <a:lnTo>
                    <a:pt x="480"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2" name="Freeform 50"/>
            <p:cNvSpPr/>
            <p:nvPr/>
          </p:nvSpPr>
          <p:spPr bwMode="auto">
            <a:xfrm>
              <a:off x="1488" y="3792"/>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3" name="Freeform 51"/>
            <p:cNvSpPr/>
            <p:nvPr/>
          </p:nvSpPr>
          <p:spPr bwMode="auto">
            <a:xfrm>
              <a:off x="1968" y="3792"/>
              <a:ext cx="471" cy="387"/>
            </a:xfrm>
            <a:custGeom>
              <a:avLst/>
              <a:gdLst>
                <a:gd name="T0" fmla="*/ 0 w 471"/>
                <a:gd name="T1" fmla="*/ 0 h 387"/>
                <a:gd name="T2" fmla="*/ 240 w 471"/>
                <a:gd name="T3" fmla="*/ 0 h 387"/>
                <a:gd name="T4" fmla="*/ 240 w 471"/>
                <a:gd name="T5" fmla="*/ 384 h 387"/>
                <a:gd name="T6" fmla="*/ 468 w 471"/>
                <a:gd name="T7" fmla="*/ 384 h 387"/>
                <a:gd name="T8" fmla="*/ 471 w 471"/>
                <a:gd name="T9" fmla="*/ 387 h 387"/>
                <a:gd name="T10" fmla="*/ 0 60000 65536"/>
                <a:gd name="T11" fmla="*/ 0 60000 65536"/>
                <a:gd name="T12" fmla="*/ 0 60000 65536"/>
                <a:gd name="T13" fmla="*/ 0 60000 65536"/>
                <a:gd name="T14" fmla="*/ 0 60000 65536"/>
                <a:gd name="T15" fmla="*/ 0 w 471"/>
                <a:gd name="T16" fmla="*/ 0 h 387"/>
                <a:gd name="T17" fmla="*/ 471 w 471"/>
                <a:gd name="T18" fmla="*/ 387 h 387"/>
              </a:gdLst>
              <a:ahLst/>
              <a:cxnLst>
                <a:cxn ang="T10">
                  <a:pos x="T0" y="T1"/>
                </a:cxn>
                <a:cxn ang="T11">
                  <a:pos x="T2" y="T3"/>
                </a:cxn>
                <a:cxn ang="T12">
                  <a:pos x="T4" y="T5"/>
                </a:cxn>
                <a:cxn ang="T13">
                  <a:pos x="T6" y="T7"/>
                </a:cxn>
                <a:cxn ang="T14">
                  <a:pos x="T8" y="T9"/>
                </a:cxn>
              </a:cxnLst>
              <a:rect l="T15" t="T16" r="T17" b="T18"/>
              <a:pathLst>
                <a:path w="471" h="387">
                  <a:moveTo>
                    <a:pt x="0" y="0"/>
                  </a:moveTo>
                  <a:lnTo>
                    <a:pt x="240" y="0"/>
                  </a:lnTo>
                  <a:lnTo>
                    <a:pt x="240" y="384"/>
                  </a:lnTo>
                  <a:lnTo>
                    <a:pt x="468" y="384"/>
                  </a:lnTo>
                  <a:lnTo>
                    <a:pt x="471"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4" name="Freeform 52"/>
            <p:cNvSpPr/>
            <p:nvPr/>
          </p:nvSpPr>
          <p:spPr bwMode="auto">
            <a:xfrm>
              <a:off x="2423" y="3789"/>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5" name="Freeform 53"/>
            <p:cNvSpPr/>
            <p:nvPr/>
          </p:nvSpPr>
          <p:spPr bwMode="auto">
            <a:xfrm>
              <a:off x="2907" y="3789"/>
              <a:ext cx="703" cy="387"/>
            </a:xfrm>
            <a:custGeom>
              <a:avLst/>
              <a:gdLst>
                <a:gd name="T0" fmla="*/ 0 w 703"/>
                <a:gd name="T1" fmla="*/ 0 h 387"/>
                <a:gd name="T2" fmla="*/ 472 w 703"/>
                <a:gd name="T3" fmla="*/ 0 h 387"/>
                <a:gd name="T4" fmla="*/ 472 w 703"/>
                <a:gd name="T5" fmla="*/ 384 h 387"/>
                <a:gd name="T6" fmla="*/ 700 w 703"/>
                <a:gd name="T7" fmla="*/ 384 h 387"/>
                <a:gd name="T8" fmla="*/ 703 w 703"/>
                <a:gd name="T9" fmla="*/ 387 h 387"/>
                <a:gd name="T10" fmla="*/ 0 60000 65536"/>
                <a:gd name="T11" fmla="*/ 0 60000 65536"/>
                <a:gd name="T12" fmla="*/ 0 60000 65536"/>
                <a:gd name="T13" fmla="*/ 0 60000 65536"/>
                <a:gd name="T14" fmla="*/ 0 60000 65536"/>
                <a:gd name="T15" fmla="*/ 0 w 703"/>
                <a:gd name="T16" fmla="*/ 0 h 387"/>
                <a:gd name="T17" fmla="*/ 703 w 703"/>
                <a:gd name="T18" fmla="*/ 387 h 387"/>
              </a:gdLst>
              <a:ahLst/>
              <a:cxnLst>
                <a:cxn ang="T10">
                  <a:pos x="T0" y="T1"/>
                </a:cxn>
                <a:cxn ang="T11">
                  <a:pos x="T2" y="T3"/>
                </a:cxn>
                <a:cxn ang="T12">
                  <a:pos x="T4" y="T5"/>
                </a:cxn>
                <a:cxn ang="T13">
                  <a:pos x="T6" y="T7"/>
                </a:cxn>
                <a:cxn ang="T14">
                  <a:pos x="T8" y="T9"/>
                </a:cxn>
              </a:cxnLst>
              <a:rect l="T15" t="T16" r="T17" b="T18"/>
              <a:pathLst>
                <a:path w="703" h="387">
                  <a:moveTo>
                    <a:pt x="0" y="0"/>
                  </a:moveTo>
                  <a:lnTo>
                    <a:pt x="472" y="0"/>
                  </a:lnTo>
                  <a:lnTo>
                    <a:pt x="472" y="384"/>
                  </a:lnTo>
                  <a:lnTo>
                    <a:pt x="700" y="384"/>
                  </a:lnTo>
                  <a:lnTo>
                    <a:pt x="703"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6" name="Freeform 54"/>
            <p:cNvSpPr/>
            <p:nvPr/>
          </p:nvSpPr>
          <p:spPr bwMode="auto">
            <a:xfrm>
              <a:off x="3600" y="3789"/>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4787" name="Freeform 55"/>
            <p:cNvSpPr/>
            <p:nvPr/>
          </p:nvSpPr>
          <p:spPr bwMode="auto">
            <a:xfrm>
              <a:off x="4074" y="3789"/>
              <a:ext cx="1203" cy="390"/>
            </a:xfrm>
            <a:custGeom>
              <a:avLst/>
              <a:gdLst>
                <a:gd name="T0" fmla="*/ 0 w 1203"/>
                <a:gd name="T1" fmla="*/ 0 h 390"/>
                <a:gd name="T2" fmla="*/ 492 w 1203"/>
                <a:gd name="T3" fmla="*/ 0 h 390"/>
                <a:gd name="T4" fmla="*/ 492 w 1203"/>
                <a:gd name="T5" fmla="*/ 390 h 390"/>
                <a:gd name="T6" fmla="*/ 1203 w 1203"/>
                <a:gd name="T7" fmla="*/ 390 h 390"/>
                <a:gd name="T8" fmla="*/ 726 w 1203"/>
                <a:gd name="T9" fmla="*/ 390 h 390"/>
                <a:gd name="T10" fmla="*/ 0 60000 65536"/>
                <a:gd name="T11" fmla="*/ 0 60000 65536"/>
                <a:gd name="T12" fmla="*/ 0 60000 65536"/>
                <a:gd name="T13" fmla="*/ 0 60000 65536"/>
                <a:gd name="T14" fmla="*/ 0 60000 65536"/>
                <a:gd name="T15" fmla="*/ 0 w 1203"/>
                <a:gd name="T16" fmla="*/ 0 h 390"/>
                <a:gd name="T17" fmla="*/ 1203 w 1203"/>
                <a:gd name="T18" fmla="*/ 390 h 390"/>
              </a:gdLst>
              <a:ahLst/>
              <a:cxnLst>
                <a:cxn ang="T10">
                  <a:pos x="T0" y="T1"/>
                </a:cxn>
                <a:cxn ang="T11">
                  <a:pos x="T2" y="T3"/>
                </a:cxn>
                <a:cxn ang="T12">
                  <a:pos x="T4" y="T5"/>
                </a:cxn>
                <a:cxn ang="T13">
                  <a:pos x="T6" y="T7"/>
                </a:cxn>
                <a:cxn ang="T14">
                  <a:pos x="T8" y="T9"/>
                </a:cxn>
              </a:cxnLst>
              <a:rect l="T15" t="T16" r="T17" b="T18"/>
              <a:pathLst>
                <a:path w="1203" h="390">
                  <a:moveTo>
                    <a:pt x="0" y="0"/>
                  </a:moveTo>
                  <a:lnTo>
                    <a:pt x="492" y="0"/>
                  </a:lnTo>
                  <a:lnTo>
                    <a:pt x="492" y="390"/>
                  </a:lnTo>
                  <a:lnTo>
                    <a:pt x="1203" y="390"/>
                  </a:lnTo>
                  <a:lnTo>
                    <a:pt x="726" y="39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4760" name="Text Box 56"/>
          <p:cNvSpPr txBox="1">
            <a:spLocks noChangeArrowheads="1"/>
          </p:cNvSpPr>
          <p:nvPr/>
        </p:nvSpPr>
        <p:spPr bwMode="auto">
          <a:xfrm>
            <a:off x="1912938"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4761" name="Text Box 57"/>
          <p:cNvSpPr txBox="1">
            <a:spLocks noChangeArrowheads="1"/>
          </p:cNvSpPr>
          <p:nvPr/>
        </p:nvSpPr>
        <p:spPr bwMode="auto">
          <a:xfrm>
            <a:off x="2671763"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4762" name="Text Box 58"/>
          <p:cNvSpPr txBox="1">
            <a:spLocks noChangeArrowheads="1"/>
          </p:cNvSpPr>
          <p:nvPr/>
        </p:nvSpPr>
        <p:spPr bwMode="auto">
          <a:xfrm>
            <a:off x="3432175"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4763" name="Text Box 59"/>
          <p:cNvSpPr txBox="1">
            <a:spLocks noChangeArrowheads="1"/>
          </p:cNvSpPr>
          <p:nvPr/>
        </p:nvSpPr>
        <p:spPr bwMode="auto">
          <a:xfrm>
            <a:off x="4192588"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4764" name="Text Box 60"/>
          <p:cNvSpPr txBox="1">
            <a:spLocks noChangeArrowheads="1"/>
          </p:cNvSpPr>
          <p:nvPr/>
        </p:nvSpPr>
        <p:spPr bwMode="auto">
          <a:xfrm>
            <a:off x="4953000"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4765" name="Text Box 61"/>
          <p:cNvSpPr txBox="1">
            <a:spLocks noChangeArrowheads="1"/>
          </p:cNvSpPr>
          <p:nvPr/>
        </p:nvSpPr>
        <p:spPr bwMode="auto">
          <a:xfrm>
            <a:off x="5711825"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4766" name="Text Box 62"/>
          <p:cNvSpPr txBox="1">
            <a:spLocks noChangeArrowheads="1"/>
          </p:cNvSpPr>
          <p:nvPr/>
        </p:nvSpPr>
        <p:spPr bwMode="auto">
          <a:xfrm>
            <a:off x="6472238"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4767" name="Text Box 63"/>
          <p:cNvSpPr txBox="1">
            <a:spLocks noChangeArrowheads="1"/>
          </p:cNvSpPr>
          <p:nvPr/>
        </p:nvSpPr>
        <p:spPr bwMode="auto">
          <a:xfrm>
            <a:off x="7232650"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4768" name="Text Box 64"/>
          <p:cNvSpPr txBox="1">
            <a:spLocks noChangeArrowheads="1"/>
          </p:cNvSpPr>
          <p:nvPr/>
        </p:nvSpPr>
        <p:spPr bwMode="auto">
          <a:xfrm>
            <a:off x="7993063" y="1289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4769" name="Line 65"/>
          <p:cNvSpPr>
            <a:spLocks noChangeShapeType="1"/>
          </p:cNvSpPr>
          <p:nvPr/>
        </p:nvSpPr>
        <p:spPr bwMode="auto">
          <a:xfrm>
            <a:off x="1700213" y="1254125"/>
            <a:ext cx="762000" cy="0"/>
          </a:xfrm>
          <a:prstGeom prst="line">
            <a:avLst/>
          </a:prstGeom>
          <a:noFill/>
          <a:ln w="38100">
            <a:solidFill>
              <a:schemeClr val="tx1"/>
            </a:solidFill>
            <a:round/>
            <a:headEnd type="stealth"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44770" name="Text Box 66"/>
          <p:cNvSpPr txBox="1">
            <a:spLocks noChangeArrowheads="1"/>
          </p:cNvSpPr>
          <p:nvPr/>
        </p:nvSpPr>
        <p:spPr bwMode="auto">
          <a:xfrm>
            <a:off x="312738" y="137795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sp>
        <p:nvSpPr>
          <p:cNvPr id="244771" name="Text Box 67">
            <a:hlinkClick r:id="rId1" action="ppaction://hlinksldjump"/>
          </p:cNvPr>
          <p:cNvSpPr txBox="1">
            <a:spLocks noChangeArrowheads="1"/>
          </p:cNvSpPr>
          <p:nvPr/>
        </p:nvSpPr>
        <p:spPr bwMode="auto">
          <a:xfrm>
            <a:off x="541338" y="204628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RZ</a:t>
            </a:r>
            <a:endParaRPr kumimoji="1" lang="en-US" altLang="zh-CN" sz="2400" b="1">
              <a:latin typeface="Times New Roman" panose="02020603050405020304" pitchFamily="18" charset="0"/>
            </a:endParaRPr>
          </a:p>
        </p:txBody>
      </p:sp>
      <p:sp>
        <p:nvSpPr>
          <p:cNvPr id="244772" name="Text Box 68">
            <a:hlinkClick r:id="rId2" action="ppaction://hlinksldjump"/>
          </p:cNvPr>
          <p:cNvSpPr txBox="1">
            <a:spLocks noChangeArrowheads="1"/>
          </p:cNvSpPr>
          <p:nvPr/>
        </p:nvSpPr>
        <p:spPr bwMode="auto">
          <a:xfrm>
            <a:off x="541338" y="2786063"/>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NRZ</a:t>
            </a:r>
            <a:endParaRPr kumimoji="1" lang="en-US" altLang="zh-CN" sz="2400" b="1">
              <a:latin typeface="Times New Roman" panose="02020603050405020304" pitchFamily="18" charset="0"/>
            </a:endParaRPr>
          </a:p>
        </p:txBody>
      </p:sp>
      <p:sp>
        <p:nvSpPr>
          <p:cNvPr id="244773" name="Text Box 69">
            <a:hlinkClick r:id="rId2" action="ppaction://hlinksldjump"/>
          </p:cNvPr>
          <p:cNvSpPr txBox="1">
            <a:spLocks noChangeArrowheads="1"/>
          </p:cNvSpPr>
          <p:nvPr/>
        </p:nvSpPr>
        <p:spPr bwMode="auto">
          <a:xfrm>
            <a:off x="541338" y="3524250"/>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NRZ1</a:t>
            </a:r>
            <a:endParaRPr kumimoji="1" lang="en-US" altLang="zh-CN" sz="2400" b="1">
              <a:latin typeface="Times New Roman" panose="02020603050405020304" pitchFamily="18" charset="0"/>
            </a:endParaRPr>
          </a:p>
        </p:txBody>
      </p:sp>
      <p:sp>
        <p:nvSpPr>
          <p:cNvPr id="244774" name="Text Box 70">
            <a:hlinkClick r:id="rId2" action="ppaction://hlinksldjump"/>
          </p:cNvPr>
          <p:cNvSpPr txBox="1">
            <a:spLocks noChangeArrowheads="1"/>
          </p:cNvSpPr>
          <p:nvPr/>
        </p:nvSpPr>
        <p:spPr bwMode="auto">
          <a:xfrm>
            <a:off x="541338" y="4262438"/>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PM</a:t>
            </a:r>
            <a:endParaRPr kumimoji="1" lang="en-US" altLang="zh-CN" sz="2400" b="1">
              <a:latin typeface="Times New Roman" panose="02020603050405020304" pitchFamily="18" charset="0"/>
            </a:endParaRPr>
          </a:p>
        </p:txBody>
      </p:sp>
      <p:sp>
        <p:nvSpPr>
          <p:cNvPr id="244775" name="Text Box 71">
            <a:hlinkClick r:id="rId2" action="ppaction://hlinksldjump"/>
          </p:cNvPr>
          <p:cNvSpPr txBox="1">
            <a:spLocks noChangeArrowheads="1"/>
          </p:cNvSpPr>
          <p:nvPr/>
        </p:nvSpPr>
        <p:spPr bwMode="auto">
          <a:xfrm>
            <a:off x="541338" y="5000625"/>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FM</a:t>
            </a:r>
            <a:endParaRPr kumimoji="1" lang="en-US" altLang="zh-CN" sz="2400" b="1">
              <a:latin typeface="Times New Roman" panose="02020603050405020304" pitchFamily="18" charset="0"/>
            </a:endParaRPr>
          </a:p>
        </p:txBody>
      </p:sp>
      <p:sp>
        <p:nvSpPr>
          <p:cNvPr id="244776" name="Text Box 72">
            <a:hlinkClick r:id="rId2" action="ppaction://hlinksldjump"/>
          </p:cNvPr>
          <p:cNvSpPr txBox="1">
            <a:spLocks noChangeArrowheads="1"/>
          </p:cNvSpPr>
          <p:nvPr/>
        </p:nvSpPr>
        <p:spPr bwMode="auto">
          <a:xfrm>
            <a:off x="541338" y="5741988"/>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MFM</a:t>
            </a:r>
            <a:endParaRPr kumimoji="1" lang="en-US" altLang="zh-CN" sz="2400" b="1">
              <a:latin typeface="Times New Roman" panose="02020603050405020304" pitchFamily="18" charset="0"/>
            </a:endParaRPr>
          </a:p>
        </p:txBody>
      </p:sp>
      <p:sp>
        <p:nvSpPr>
          <p:cNvPr id="244777" name="Text Box 73"/>
          <p:cNvSpPr txBox="1">
            <a:spLocks noChangeArrowheads="1"/>
          </p:cNvSpPr>
          <p:nvPr/>
        </p:nvSpPr>
        <p:spPr bwMode="auto">
          <a:xfrm>
            <a:off x="1881188" y="8461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T</a:t>
            </a:r>
            <a:endParaRPr kumimoji="1" lang="en-US" altLang="zh-CN" sz="2400" b="1">
              <a:latin typeface="Times New Roman" panose="02020603050405020304" pitchFamily="18" charset="0"/>
            </a:endParaRPr>
          </a:p>
        </p:txBody>
      </p:sp>
      <p:sp>
        <p:nvSpPr>
          <p:cNvPr id="244778" name="Text Box 74"/>
          <p:cNvSpPr txBox="1">
            <a:spLocks noChangeArrowheads="1"/>
          </p:cNvSpPr>
          <p:nvPr/>
        </p:nvSpPr>
        <p:spPr bwMode="auto">
          <a:xfrm>
            <a:off x="1624013" y="541338"/>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位周期</a:t>
            </a:r>
            <a:endParaRPr kumimoji="1" lang="zh-CN" altLang="en-US" sz="2000" b="1">
              <a:latin typeface="Times New Roman" panose="02020603050405020304" pitchFamily="18" charset="0"/>
            </a:endParaRPr>
          </a:p>
        </p:txBody>
      </p:sp>
      <p:sp>
        <p:nvSpPr>
          <p:cNvPr id="244779" name="矩形 7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469900" y="2136775"/>
            <a:ext cx="8248650" cy="4237038"/>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归零制记录“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时，通以正向脉冲电流，记录“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时，通以反向脉冲电流，使其在磁表面形成两个不同极性的磁饱和状态，分别表示“</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和 “</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两位信息之间驱动电流归零，故叫归零制记录方式。这种方式在写入信息前，必须先抹去原存信息。</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这种记录方式原理简单，实施方便，但由于两个脉冲之间有一段间隔没有电流，相应的该段磁介质未被磁化，即该段空白，故记录密度不高，目前很少使用。</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45763" name="组合 58"/>
          <p:cNvGrpSpPr/>
          <p:nvPr/>
        </p:nvGrpSpPr>
        <p:grpSpPr bwMode="auto">
          <a:xfrm>
            <a:off x="1627188" y="757238"/>
            <a:ext cx="6781800" cy="1079500"/>
            <a:chOff x="1627359" y="575409"/>
            <a:chExt cx="6781800" cy="1080000"/>
          </a:xfrm>
        </p:grpSpPr>
        <p:sp>
          <p:nvSpPr>
            <p:cNvPr id="245787"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88"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89"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0"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1"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2"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3"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4"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5795"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5764" name="Text Box 56"/>
          <p:cNvSpPr txBox="1">
            <a:spLocks noChangeArrowheads="1"/>
          </p:cNvSpPr>
          <p:nvPr/>
        </p:nvSpPr>
        <p:spPr bwMode="auto">
          <a:xfrm>
            <a:off x="1839913"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5765" name="Text Box 57"/>
          <p:cNvSpPr txBox="1">
            <a:spLocks noChangeArrowheads="1"/>
          </p:cNvSpPr>
          <p:nvPr/>
        </p:nvSpPr>
        <p:spPr bwMode="auto">
          <a:xfrm>
            <a:off x="2598738"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5766" name="Text Box 58"/>
          <p:cNvSpPr txBox="1">
            <a:spLocks noChangeArrowheads="1"/>
          </p:cNvSpPr>
          <p:nvPr/>
        </p:nvSpPr>
        <p:spPr bwMode="auto">
          <a:xfrm>
            <a:off x="3359150"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5767" name="Text Box 59"/>
          <p:cNvSpPr txBox="1">
            <a:spLocks noChangeArrowheads="1"/>
          </p:cNvSpPr>
          <p:nvPr/>
        </p:nvSpPr>
        <p:spPr bwMode="auto">
          <a:xfrm>
            <a:off x="4119563"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5768" name="Text Box 60"/>
          <p:cNvSpPr txBox="1">
            <a:spLocks noChangeArrowheads="1"/>
          </p:cNvSpPr>
          <p:nvPr/>
        </p:nvSpPr>
        <p:spPr bwMode="auto">
          <a:xfrm>
            <a:off x="4879975"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5769" name="Text Box 61"/>
          <p:cNvSpPr txBox="1">
            <a:spLocks noChangeArrowheads="1"/>
          </p:cNvSpPr>
          <p:nvPr/>
        </p:nvSpPr>
        <p:spPr bwMode="auto">
          <a:xfrm>
            <a:off x="5638800"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5770" name="Text Box 62"/>
          <p:cNvSpPr txBox="1">
            <a:spLocks noChangeArrowheads="1"/>
          </p:cNvSpPr>
          <p:nvPr/>
        </p:nvSpPr>
        <p:spPr bwMode="auto">
          <a:xfrm>
            <a:off x="6399213"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5771" name="Text Box 63"/>
          <p:cNvSpPr txBox="1">
            <a:spLocks noChangeArrowheads="1"/>
          </p:cNvSpPr>
          <p:nvPr/>
        </p:nvSpPr>
        <p:spPr bwMode="auto">
          <a:xfrm>
            <a:off x="7159625"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5772" name="Text Box 64"/>
          <p:cNvSpPr txBox="1">
            <a:spLocks noChangeArrowheads="1"/>
          </p:cNvSpPr>
          <p:nvPr/>
        </p:nvSpPr>
        <p:spPr bwMode="auto">
          <a:xfrm>
            <a:off x="7920038" y="692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5773" name="Text Box 66"/>
          <p:cNvSpPr txBox="1">
            <a:spLocks noChangeArrowheads="1"/>
          </p:cNvSpPr>
          <p:nvPr/>
        </p:nvSpPr>
        <p:spPr bwMode="auto">
          <a:xfrm>
            <a:off x="239713" y="78105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grpSp>
        <p:nvGrpSpPr>
          <p:cNvPr id="245774" name="Group 19"/>
          <p:cNvGrpSpPr/>
          <p:nvPr/>
        </p:nvGrpSpPr>
        <p:grpSpPr bwMode="auto">
          <a:xfrm>
            <a:off x="1627188" y="1135063"/>
            <a:ext cx="6781800" cy="633412"/>
            <a:chOff x="1008" y="815"/>
            <a:chExt cx="4272" cy="481"/>
          </a:xfrm>
        </p:grpSpPr>
        <p:sp>
          <p:nvSpPr>
            <p:cNvPr id="245778" name="Freeform 20"/>
            <p:cNvSpPr/>
            <p:nvPr/>
          </p:nvSpPr>
          <p:spPr bwMode="auto">
            <a:xfrm>
              <a:off x="100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79" name="Freeform 21"/>
            <p:cNvSpPr/>
            <p:nvPr/>
          </p:nvSpPr>
          <p:spPr bwMode="auto">
            <a:xfrm rot="10800000">
              <a:off x="1968"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0" name="Freeform 22"/>
            <p:cNvSpPr/>
            <p:nvPr/>
          </p:nvSpPr>
          <p:spPr bwMode="auto">
            <a:xfrm rot="10800000">
              <a:off x="2448"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1" name="Freeform 23"/>
            <p:cNvSpPr/>
            <p:nvPr/>
          </p:nvSpPr>
          <p:spPr bwMode="auto">
            <a:xfrm rot="10800000">
              <a:off x="4320" y="81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2" name="Freeform 24"/>
            <p:cNvSpPr/>
            <p:nvPr/>
          </p:nvSpPr>
          <p:spPr bwMode="auto">
            <a:xfrm>
              <a:off x="1487" y="815"/>
              <a:ext cx="480" cy="240"/>
            </a:xfrm>
            <a:custGeom>
              <a:avLst/>
              <a:gdLst>
                <a:gd name="T0" fmla="*/ 480 w 480"/>
                <a:gd name="T1" fmla="*/ 240 h 240"/>
                <a:gd name="T2" fmla="*/ 336 w 480"/>
                <a:gd name="T3" fmla="*/ 240 h 240"/>
                <a:gd name="T4" fmla="*/ 336 w 480"/>
                <a:gd name="T5" fmla="*/ 0 h 240"/>
                <a:gd name="T6" fmla="*/ 157 w 480"/>
                <a:gd name="T7" fmla="*/ 1 h 240"/>
                <a:gd name="T8" fmla="*/ 157 w 480"/>
                <a:gd name="T9" fmla="*/ 240 h 240"/>
                <a:gd name="T10" fmla="*/ 0 w 480"/>
                <a:gd name="T11" fmla="*/ 24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480" y="240"/>
                  </a:moveTo>
                  <a:lnTo>
                    <a:pt x="336" y="240"/>
                  </a:lnTo>
                  <a:lnTo>
                    <a:pt x="336" y="0"/>
                  </a:lnTo>
                  <a:lnTo>
                    <a:pt x="157" y="1"/>
                  </a:lnTo>
                  <a:lnTo>
                    <a:pt x="157" y="240"/>
                  </a:lnTo>
                  <a:lnTo>
                    <a:pt x="0" y="24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3" name="Freeform 25"/>
            <p:cNvSpPr/>
            <p:nvPr/>
          </p:nvSpPr>
          <p:spPr bwMode="auto">
            <a:xfrm>
              <a:off x="2928" y="1056"/>
              <a:ext cx="480" cy="240"/>
            </a:xfrm>
            <a:custGeom>
              <a:avLst/>
              <a:gdLst>
                <a:gd name="T0" fmla="*/ 0 w 480"/>
                <a:gd name="T1" fmla="*/ 0 h 240"/>
                <a:gd name="T2" fmla="*/ 144 w 480"/>
                <a:gd name="T3" fmla="*/ 0 h 240"/>
                <a:gd name="T4" fmla="*/ 144 w 480"/>
                <a:gd name="T5" fmla="*/ 240 h 240"/>
                <a:gd name="T6" fmla="*/ 324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4"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4" name="Freeform 26"/>
            <p:cNvSpPr/>
            <p:nvPr/>
          </p:nvSpPr>
          <p:spPr bwMode="auto">
            <a:xfrm>
              <a:off x="340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5" name="Freeform 27"/>
            <p:cNvSpPr/>
            <p:nvPr/>
          </p:nvSpPr>
          <p:spPr bwMode="auto">
            <a:xfrm>
              <a:off x="3888" y="1056"/>
              <a:ext cx="480" cy="240"/>
            </a:xfrm>
            <a:custGeom>
              <a:avLst/>
              <a:gdLst>
                <a:gd name="T0" fmla="*/ 0 w 480"/>
                <a:gd name="T1" fmla="*/ 0 h 240"/>
                <a:gd name="T2" fmla="*/ 144 w 480"/>
                <a:gd name="T3" fmla="*/ 0 h 240"/>
                <a:gd name="T4" fmla="*/ 144 w 480"/>
                <a:gd name="T5" fmla="*/ 240 h 240"/>
                <a:gd name="T6" fmla="*/ 321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1"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786" name="Freeform 28"/>
            <p:cNvSpPr/>
            <p:nvPr/>
          </p:nvSpPr>
          <p:spPr bwMode="auto">
            <a:xfrm>
              <a:off x="4800" y="1056"/>
              <a:ext cx="480" cy="240"/>
            </a:xfrm>
            <a:custGeom>
              <a:avLst/>
              <a:gdLst>
                <a:gd name="T0" fmla="*/ 0 w 480"/>
                <a:gd name="T1" fmla="*/ 0 h 240"/>
                <a:gd name="T2" fmla="*/ 144 w 480"/>
                <a:gd name="T3" fmla="*/ 0 h 240"/>
                <a:gd name="T4" fmla="*/ 144 w 480"/>
                <a:gd name="T5" fmla="*/ 240 h 240"/>
                <a:gd name="T6" fmla="*/ 324 w 480"/>
                <a:gd name="T7" fmla="*/ 240 h 240"/>
                <a:gd name="T8" fmla="*/ 323 w 480"/>
                <a:gd name="T9" fmla="*/ 0 h 240"/>
                <a:gd name="T10" fmla="*/ 480 w 480"/>
                <a:gd name="T11" fmla="*/ 0 h 240"/>
                <a:gd name="T12" fmla="*/ 0 60000 65536"/>
                <a:gd name="T13" fmla="*/ 0 60000 65536"/>
                <a:gd name="T14" fmla="*/ 0 60000 65536"/>
                <a:gd name="T15" fmla="*/ 0 60000 65536"/>
                <a:gd name="T16" fmla="*/ 0 60000 65536"/>
                <a:gd name="T17" fmla="*/ 0 60000 65536"/>
                <a:gd name="T18" fmla="*/ 0 w 480"/>
                <a:gd name="T19" fmla="*/ 0 h 240"/>
                <a:gd name="T20" fmla="*/ 480 w 48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80" h="240">
                  <a:moveTo>
                    <a:pt x="0" y="0"/>
                  </a:moveTo>
                  <a:lnTo>
                    <a:pt x="144" y="0"/>
                  </a:lnTo>
                  <a:lnTo>
                    <a:pt x="144" y="240"/>
                  </a:lnTo>
                  <a:lnTo>
                    <a:pt x="324" y="240"/>
                  </a:lnTo>
                  <a:lnTo>
                    <a:pt x="323"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5775" name="Text Box 67">
            <a:hlinkClick r:id="rId1" action="ppaction://hlinksldjump"/>
          </p:cNvPr>
          <p:cNvSpPr txBox="1">
            <a:spLocks noChangeArrowheads="1"/>
          </p:cNvSpPr>
          <p:nvPr/>
        </p:nvSpPr>
        <p:spPr bwMode="auto">
          <a:xfrm>
            <a:off x="468313" y="14859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RZ</a:t>
            </a:r>
            <a:endParaRPr kumimoji="1" lang="en-US" altLang="zh-CN" sz="2400" b="1">
              <a:latin typeface="Times New Roman" panose="02020603050405020304" pitchFamily="18" charset="0"/>
            </a:endParaRPr>
          </a:p>
        </p:txBody>
      </p:sp>
      <p:sp>
        <p:nvSpPr>
          <p:cNvPr id="245776" name="矩形 7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20" dur="500"/>
                                        <p:tgtEl>
                                          <p:spTgt spid="221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396875" y="2643188"/>
            <a:ext cx="8248650" cy="2608262"/>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不归零制记录信息时，磁头线圈始终有驱动电流，不是正向，便是反向，不存在无电流状态。磁表面层不是正向被磁化，就是反向被磁化。</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当连续记录“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或“</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时，其写电流方向不变，只有当相邻两信息代码不同时，写电流才改变方向，故称为“见变就翻”的不归零制。</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46787" name="组合 58"/>
          <p:cNvGrpSpPr/>
          <p:nvPr/>
        </p:nvGrpSpPr>
        <p:grpSpPr bwMode="auto">
          <a:xfrm>
            <a:off x="1627188" y="1127125"/>
            <a:ext cx="6781800" cy="1081088"/>
            <a:chOff x="1627359" y="575409"/>
            <a:chExt cx="6781800" cy="1080000"/>
          </a:xfrm>
        </p:grpSpPr>
        <p:sp>
          <p:nvSpPr>
            <p:cNvPr id="246802"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3"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4"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5"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6"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7"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8"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09"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6810"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6788" name="Text Box 56"/>
          <p:cNvSpPr txBox="1">
            <a:spLocks noChangeArrowheads="1"/>
          </p:cNvSpPr>
          <p:nvPr/>
        </p:nvSpPr>
        <p:spPr bwMode="auto">
          <a:xfrm>
            <a:off x="1839913"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6789" name="Text Box 57"/>
          <p:cNvSpPr txBox="1">
            <a:spLocks noChangeArrowheads="1"/>
          </p:cNvSpPr>
          <p:nvPr/>
        </p:nvSpPr>
        <p:spPr bwMode="auto">
          <a:xfrm>
            <a:off x="2598738"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6790" name="Text Box 58"/>
          <p:cNvSpPr txBox="1">
            <a:spLocks noChangeArrowheads="1"/>
          </p:cNvSpPr>
          <p:nvPr/>
        </p:nvSpPr>
        <p:spPr bwMode="auto">
          <a:xfrm>
            <a:off x="3359150"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6791" name="Text Box 59"/>
          <p:cNvSpPr txBox="1">
            <a:spLocks noChangeArrowheads="1"/>
          </p:cNvSpPr>
          <p:nvPr/>
        </p:nvSpPr>
        <p:spPr bwMode="auto">
          <a:xfrm>
            <a:off x="4119563"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6792" name="Text Box 60"/>
          <p:cNvSpPr txBox="1">
            <a:spLocks noChangeArrowheads="1"/>
          </p:cNvSpPr>
          <p:nvPr/>
        </p:nvSpPr>
        <p:spPr bwMode="auto">
          <a:xfrm>
            <a:off x="4879975"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6793" name="Text Box 61"/>
          <p:cNvSpPr txBox="1">
            <a:spLocks noChangeArrowheads="1"/>
          </p:cNvSpPr>
          <p:nvPr/>
        </p:nvSpPr>
        <p:spPr bwMode="auto">
          <a:xfrm>
            <a:off x="5638800"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6794" name="Text Box 62"/>
          <p:cNvSpPr txBox="1">
            <a:spLocks noChangeArrowheads="1"/>
          </p:cNvSpPr>
          <p:nvPr/>
        </p:nvSpPr>
        <p:spPr bwMode="auto">
          <a:xfrm>
            <a:off x="6399213"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6795" name="Text Box 63"/>
          <p:cNvSpPr txBox="1">
            <a:spLocks noChangeArrowheads="1"/>
          </p:cNvSpPr>
          <p:nvPr/>
        </p:nvSpPr>
        <p:spPr bwMode="auto">
          <a:xfrm>
            <a:off x="7159625"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6796" name="Text Box 64"/>
          <p:cNvSpPr txBox="1">
            <a:spLocks noChangeArrowheads="1"/>
          </p:cNvSpPr>
          <p:nvPr/>
        </p:nvSpPr>
        <p:spPr bwMode="auto">
          <a:xfrm>
            <a:off x="7920038" y="1063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6797" name="Text Box 66"/>
          <p:cNvSpPr txBox="1">
            <a:spLocks noChangeArrowheads="1"/>
          </p:cNvSpPr>
          <p:nvPr/>
        </p:nvSpPr>
        <p:spPr bwMode="auto">
          <a:xfrm>
            <a:off x="239713" y="11525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sp>
        <p:nvSpPr>
          <p:cNvPr id="246798" name="Freeform 29"/>
          <p:cNvSpPr/>
          <p:nvPr/>
        </p:nvSpPr>
        <p:spPr bwMode="auto">
          <a:xfrm>
            <a:off x="1627188" y="1574800"/>
            <a:ext cx="6781800" cy="525463"/>
          </a:xfrm>
          <a:custGeom>
            <a:avLst/>
            <a:gdLst>
              <a:gd name="T0" fmla="*/ 0 w 4272"/>
              <a:gd name="T1" fmla="*/ 2147483647 h 331"/>
              <a:gd name="T2" fmla="*/ 2147483647 w 4272"/>
              <a:gd name="T3" fmla="*/ 2147483647 h 331"/>
              <a:gd name="T4" fmla="*/ 2147483647 w 4272"/>
              <a:gd name="T5" fmla="*/ 2147483647 h 331"/>
              <a:gd name="T6" fmla="*/ 2147483647 w 4272"/>
              <a:gd name="T7" fmla="*/ 2147483647 h 331"/>
              <a:gd name="T8" fmla="*/ 2147483647 w 4272"/>
              <a:gd name="T9" fmla="*/ 2147483647 h 331"/>
              <a:gd name="T10" fmla="*/ 2147483647 w 4272"/>
              <a:gd name="T11" fmla="*/ 2147483647 h 331"/>
              <a:gd name="T12" fmla="*/ 2147483647 w 4272"/>
              <a:gd name="T13" fmla="*/ 0 h 331"/>
              <a:gd name="T14" fmla="*/ 2147483647 w 4272"/>
              <a:gd name="T15" fmla="*/ 0 h 331"/>
              <a:gd name="T16" fmla="*/ 2147483647 w 4272"/>
              <a:gd name="T17" fmla="*/ 2147483647 h 331"/>
              <a:gd name="T18" fmla="*/ 2147483647 w 4272"/>
              <a:gd name="T19" fmla="*/ 2147483647 h 3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72"/>
              <a:gd name="T31" fmla="*/ 0 h 331"/>
              <a:gd name="T32" fmla="*/ 4272 w 4272"/>
              <a:gd name="T33" fmla="*/ 331 h 3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72" h="331">
                <a:moveTo>
                  <a:pt x="0" y="321"/>
                </a:moveTo>
                <a:lnTo>
                  <a:pt x="474" y="321"/>
                </a:lnTo>
                <a:lnTo>
                  <a:pt x="474" y="2"/>
                </a:lnTo>
                <a:lnTo>
                  <a:pt x="1893" y="2"/>
                </a:lnTo>
                <a:lnTo>
                  <a:pt x="1893" y="326"/>
                </a:lnTo>
                <a:lnTo>
                  <a:pt x="3321" y="331"/>
                </a:lnTo>
                <a:lnTo>
                  <a:pt x="3321" y="0"/>
                </a:lnTo>
                <a:lnTo>
                  <a:pt x="3795" y="0"/>
                </a:lnTo>
                <a:lnTo>
                  <a:pt x="3798" y="321"/>
                </a:lnTo>
                <a:lnTo>
                  <a:pt x="4272" y="321"/>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6799" name="Text Box 68">
            <a:hlinkClick r:id="rId1" action="ppaction://hlinksldjump"/>
          </p:cNvPr>
          <p:cNvSpPr txBox="1">
            <a:spLocks noChangeArrowheads="1"/>
          </p:cNvSpPr>
          <p:nvPr/>
        </p:nvSpPr>
        <p:spPr bwMode="auto">
          <a:xfrm>
            <a:off x="468313" y="18542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NRZ</a:t>
            </a:r>
            <a:endParaRPr kumimoji="1" lang="en-US" altLang="zh-CN" sz="2400" b="1">
              <a:latin typeface="Times New Roman" panose="02020603050405020304" pitchFamily="18" charset="0"/>
            </a:endParaRPr>
          </a:p>
        </p:txBody>
      </p:sp>
      <p:sp>
        <p:nvSpPr>
          <p:cNvPr id="246800" name="矩形 58"/>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469900" y="2806700"/>
            <a:ext cx="8248650" cy="2543175"/>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见“</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就翻的不归零制在记录信息时，磁头线圈也始终有电流。</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在记录“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时电流改变方向，使磁层磁化方向发生翻转；记录“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时，电流方向保持不变，使磁层的磁化方向也维持原来状态，这就叫见“</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就翻的不归零制。</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47811" name="组合 58"/>
          <p:cNvGrpSpPr/>
          <p:nvPr/>
        </p:nvGrpSpPr>
        <p:grpSpPr bwMode="auto">
          <a:xfrm>
            <a:off x="1627188" y="1244600"/>
            <a:ext cx="6781800" cy="1081088"/>
            <a:chOff x="1627359" y="575409"/>
            <a:chExt cx="6781800" cy="1080000"/>
          </a:xfrm>
        </p:grpSpPr>
        <p:sp>
          <p:nvSpPr>
            <p:cNvPr id="247826"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27"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28"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29"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30"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31"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32"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33"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7834"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7812" name="Text Box 56"/>
          <p:cNvSpPr txBox="1">
            <a:spLocks noChangeArrowheads="1"/>
          </p:cNvSpPr>
          <p:nvPr/>
        </p:nvSpPr>
        <p:spPr bwMode="auto">
          <a:xfrm>
            <a:off x="1839913"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7813" name="Text Box 57"/>
          <p:cNvSpPr txBox="1">
            <a:spLocks noChangeArrowheads="1"/>
          </p:cNvSpPr>
          <p:nvPr/>
        </p:nvSpPr>
        <p:spPr bwMode="auto">
          <a:xfrm>
            <a:off x="2598738"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7814" name="Text Box 58"/>
          <p:cNvSpPr txBox="1">
            <a:spLocks noChangeArrowheads="1"/>
          </p:cNvSpPr>
          <p:nvPr/>
        </p:nvSpPr>
        <p:spPr bwMode="auto">
          <a:xfrm>
            <a:off x="3359150"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7815" name="Text Box 59"/>
          <p:cNvSpPr txBox="1">
            <a:spLocks noChangeArrowheads="1"/>
          </p:cNvSpPr>
          <p:nvPr/>
        </p:nvSpPr>
        <p:spPr bwMode="auto">
          <a:xfrm>
            <a:off x="4119563"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7816" name="Text Box 60"/>
          <p:cNvSpPr txBox="1">
            <a:spLocks noChangeArrowheads="1"/>
          </p:cNvSpPr>
          <p:nvPr/>
        </p:nvSpPr>
        <p:spPr bwMode="auto">
          <a:xfrm>
            <a:off x="4879975"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7817" name="Text Box 61"/>
          <p:cNvSpPr txBox="1">
            <a:spLocks noChangeArrowheads="1"/>
          </p:cNvSpPr>
          <p:nvPr/>
        </p:nvSpPr>
        <p:spPr bwMode="auto">
          <a:xfrm>
            <a:off x="5638800"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7818" name="Text Box 62"/>
          <p:cNvSpPr txBox="1">
            <a:spLocks noChangeArrowheads="1"/>
          </p:cNvSpPr>
          <p:nvPr/>
        </p:nvSpPr>
        <p:spPr bwMode="auto">
          <a:xfrm>
            <a:off x="6399213"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7819" name="Text Box 63"/>
          <p:cNvSpPr txBox="1">
            <a:spLocks noChangeArrowheads="1"/>
          </p:cNvSpPr>
          <p:nvPr/>
        </p:nvSpPr>
        <p:spPr bwMode="auto">
          <a:xfrm>
            <a:off x="7159625"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7820" name="Text Box 64"/>
          <p:cNvSpPr txBox="1">
            <a:spLocks noChangeArrowheads="1"/>
          </p:cNvSpPr>
          <p:nvPr/>
        </p:nvSpPr>
        <p:spPr bwMode="auto">
          <a:xfrm>
            <a:off x="7920038" y="118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7821" name="Text Box 66"/>
          <p:cNvSpPr txBox="1">
            <a:spLocks noChangeArrowheads="1"/>
          </p:cNvSpPr>
          <p:nvPr/>
        </p:nvSpPr>
        <p:spPr bwMode="auto">
          <a:xfrm>
            <a:off x="239713" y="12700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sp>
        <p:nvSpPr>
          <p:cNvPr id="247822" name="Freeform 30"/>
          <p:cNvSpPr/>
          <p:nvPr/>
        </p:nvSpPr>
        <p:spPr bwMode="auto">
          <a:xfrm>
            <a:off x="1636713" y="1647825"/>
            <a:ext cx="6781800" cy="512763"/>
          </a:xfrm>
          <a:custGeom>
            <a:avLst/>
            <a:gdLst>
              <a:gd name="T0" fmla="*/ 0 w 4272"/>
              <a:gd name="T1" fmla="*/ 2147483647 h 390"/>
              <a:gd name="T2" fmla="*/ 2147483647 w 4272"/>
              <a:gd name="T3" fmla="*/ 2147483647 h 390"/>
              <a:gd name="T4" fmla="*/ 2147483647 w 4272"/>
              <a:gd name="T5" fmla="*/ 2147483647 h 390"/>
              <a:gd name="T6" fmla="*/ 2147483647 w 4272"/>
              <a:gd name="T7" fmla="*/ 2147483647 h 390"/>
              <a:gd name="T8" fmla="*/ 2147483647 w 4272"/>
              <a:gd name="T9" fmla="*/ 2147483647 h 390"/>
              <a:gd name="T10" fmla="*/ 2147483647 w 4272"/>
              <a:gd name="T11" fmla="*/ 2147483647 h 390"/>
              <a:gd name="T12" fmla="*/ 2147483647 w 4272"/>
              <a:gd name="T13" fmla="*/ 0 h 390"/>
              <a:gd name="T14" fmla="*/ 2147483647 w 4272"/>
              <a:gd name="T15" fmla="*/ 2147483647 h 390"/>
              <a:gd name="T16" fmla="*/ 2147483647 w 4272"/>
              <a:gd name="T17" fmla="*/ 2147483647 h 390"/>
              <a:gd name="T18" fmla="*/ 2147483647 w 4272"/>
              <a:gd name="T19" fmla="*/ 2147483647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72"/>
              <a:gd name="T31" fmla="*/ 0 h 390"/>
              <a:gd name="T32" fmla="*/ 4272 w 4272"/>
              <a:gd name="T33" fmla="*/ 390 h 3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72" h="390">
                <a:moveTo>
                  <a:pt x="0" y="390"/>
                </a:moveTo>
                <a:lnTo>
                  <a:pt x="471" y="390"/>
                </a:lnTo>
                <a:lnTo>
                  <a:pt x="468" y="6"/>
                </a:lnTo>
                <a:lnTo>
                  <a:pt x="945" y="6"/>
                </a:lnTo>
                <a:lnTo>
                  <a:pt x="945" y="390"/>
                </a:lnTo>
                <a:lnTo>
                  <a:pt x="1425" y="390"/>
                </a:lnTo>
                <a:lnTo>
                  <a:pt x="1425" y="0"/>
                </a:lnTo>
                <a:lnTo>
                  <a:pt x="3315" y="3"/>
                </a:lnTo>
                <a:lnTo>
                  <a:pt x="3312" y="390"/>
                </a:lnTo>
                <a:lnTo>
                  <a:pt x="4272" y="39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7823" name="Text Box 69">
            <a:hlinkClick r:id="rId1" action="ppaction://hlinksldjump"/>
          </p:cNvPr>
          <p:cNvSpPr txBox="1">
            <a:spLocks noChangeArrowheads="1"/>
          </p:cNvSpPr>
          <p:nvPr/>
        </p:nvSpPr>
        <p:spPr bwMode="auto">
          <a:xfrm>
            <a:off x="477838" y="1903413"/>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NRZ1</a:t>
            </a:r>
            <a:endParaRPr kumimoji="1" lang="en-US" altLang="zh-CN" sz="2400" b="1">
              <a:latin typeface="Times New Roman" panose="02020603050405020304" pitchFamily="18" charset="0"/>
            </a:endParaRPr>
          </a:p>
        </p:txBody>
      </p:sp>
      <p:sp>
        <p:nvSpPr>
          <p:cNvPr id="247824" name="矩形 36"/>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469900" y="2662238"/>
            <a:ext cx="8248650" cy="3394075"/>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调相制记录规则是：记录“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时，写电流由负变正；记录“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时，写电流由正变负，而且电流变化出现在一位信息记录时间的中间时刻，它以相位差为</a:t>
            </a:r>
            <a:r>
              <a:rPr lang="en-US" altLang="zh-CN" sz="2800" b="1">
                <a:solidFill>
                  <a:srgbClr val="2709BB"/>
                </a:solidFill>
                <a:latin typeface="微软雅黑 Light" panose="020B0502040204020203" pitchFamily="34" charset="-122"/>
                <a:ea typeface="微软雅黑 Light" panose="020B0502040204020203" pitchFamily="34" charset="-122"/>
              </a:rPr>
              <a:t>180</a:t>
            </a:r>
            <a:r>
              <a:rPr lang="en-US" altLang="zh-CN" sz="2800" b="1" baseline="30000">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的磁化翻转方向来表示“</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和“</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因此，当连续记录相同信息时，在每两个相同信息的交界处，电流方向都要变化一次；若相邻信息不同，则两个信息位的交界处电流方向维持不变。调相制在磁带存储器中用得较多。</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48835" name="组合 58"/>
          <p:cNvGrpSpPr/>
          <p:nvPr/>
        </p:nvGrpSpPr>
        <p:grpSpPr bwMode="auto">
          <a:xfrm>
            <a:off x="1627188" y="1100138"/>
            <a:ext cx="6781800" cy="1081087"/>
            <a:chOff x="1627359" y="575409"/>
            <a:chExt cx="6781800" cy="1080000"/>
          </a:xfrm>
        </p:grpSpPr>
        <p:sp>
          <p:nvSpPr>
            <p:cNvPr id="248859"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0"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1"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2"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3"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4"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5"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6"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8867"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8836" name="Text Box 56"/>
          <p:cNvSpPr txBox="1">
            <a:spLocks noChangeArrowheads="1"/>
          </p:cNvSpPr>
          <p:nvPr/>
        </p:nvSpPr>
        <p:spPr bwMode="auto">
          <a:xfrm>
            <a:off x="1839913"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8837" name="Text Box 57"/>
          <p:cNvSpPr txBox="1">
            <a:spLocks noChangeArrowheads="1"/>
          </p:cNvSpPr>
          <p:nvPr/>
        </p:nvSpPr>
        <p:spPr bwMode="auto">
          <a:xfrm>
            <a:off x="2598738"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8838" name="Text Box 58"/>
          <p:cNvSpPr txBox="1">
            <a:spLocks noChangeArrowheads="1"/>
          </p:cNvSpPr>
          <p:nvPr/>
        </p:nvSpPr>
        <p:spPr bwMode="auto">
          <a:xfrm>
            <a:off x="3359150"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8839" name="Text Box 59"/>
          <p:cNvSpPr txBox="1">
            <a:spLocks noChangeArrowheads="1"/>
          </p:cNvSpPr>
          <p:nvPr/>
        </p:nvSpPr>
        <p:spPr bwMode="auto">
          <a:xfrm>
            <a:off x="4119563"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8840" name="Text Box 60"/>
          <p:cNvSpPr txBox="1">
            <a:spLocks noChangeArrowheads="1"/>
          </p:cNvSpPr>
          <p:nvPr/>
        </p:nvSpPr>
        <p:spPr bwMode="auto">
          <a:xfrm>
            <a:off x="4879975"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8841" name="Text Box 61"/>
          <p:cNvSpPr txBox="1">
            <a:spLocks noChangeArrowheads="1"/>
          </p:cNvSpPr>
          <p:nvPr/>
        </p:nvSpPr>
        <p:spPr bwMode="auto">
          <a:xfrm>
            <a:off x="5638800"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8842" name="Text Box 62"/>
          <p:cNvSpPr txBox="1">
            <a:spLocks noChangeArrowheads="1"/>
          </p:cNvSpPr>
          <p:nvPr/>
        </p:nvSpPr>
        <p:spPr bwMode="auto">
          <a:xfrm>
            <a:off x="6399213"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8843" name="Text Box 63"/>
          <p:cNvSpPr txBox="1">
            <a:spLocks noChangeArrowheads="1"/>
          </p:cNvSpPr>
          <p:nvPr/>
        </p:nvSpPr>
        <p:spPr bwMode="auto">
          <a:xfrm>
            <a:off x="7159625"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8844" name="Text Box 64"/>
          <p:cNvSpPr txBox="1">
            <a:spLocks noChangeArrowheads="1"/>
          </p:cNvSpPr>
          <p:nvPr/>
        </p:nvSpPr>
        <p:spPr bwMode="auto">
          <a:xfrm>
            <a:off x="7920038" y="1036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8845" name="Text Box 66"/>
          <p:cNvSpPr txBox="1">
            <a:spLocks noChangeArrowheads="1"/>
          </p:cNvSpPr>
          <p:nvPr/>
        </p:nvSpPr>
        <p:spPr bwMode="auto">
          <a:xfrm>
            <a:off x="239713" y="112553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grpSp>
        <p:nvGrpSpPr>
          <p:cNvPr id="248846" name="Group 31"/>
          <p:cNvGrpSpPr/>
          <p:nvPr/>
        </p:nvGrpSpPr>
        <p:grpSpPr bwMode="auto">
          <a:xfrm>
            <a:off x="1617663" y="1573213"/>
            <a:ext cx="6781800" cy="519112"/>
            <a:chOff x="1008" y="2592"/>
            <a:chExt cx="4272" cy="395"/>
          </a:xfrm>
        </p:grpSpPr>
        <p:sp>
          <p:nvSpPr>
            <p:cNvPr id="248850" name="Freeform 32"/>
            <p:cNvSpPr/>
            <p:nvPr/>
          </p:nvSpPr>
          <p:spPr bwMode="auto">
            <a:xfrm>
              <a:off x="1475" y="2592"/>
              <a:ext cx="480" cy="384"/>
            </a:xfrm>
            <a:custGeom>
              <a:avLst/>
              <a:gdLst>
                <a:gd name="T0" fmla="*/ 0 w 480"/>
                <a:gd name="T1" fmla="*/ 0 h 384"/>
                <a:gd name="T2" fmla="*/ 240 w 480"/>
                <a:gd name="T3" fmla="*/ 0 h 384"/>
                <a:gd name="T4" fmla="*/ 240 w 480"/>
                <a:gd name="T5" fmla="*/ 384 h 384"/>
                <a:gd name="T6" fmla="*/ 480 w 480"/>
                <a:gd name="T7" fmla="*/ 384 h 384"/>
                <a:gd name="T8" fmla="*/ 480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1" name="Freeform 33"/>
            <p:cNvSpPr/>
            <p:nvPr/>
          </p:nvSpPr>
          <p:spPr bwMode="auto">
            <a:xfrm>
              <a:off x="1956" y="2592"/>
              <a:ext cx="480" cy="384"/>
            </a:xfrm>
            <a:custGeom>
              <a:avLst/>
              <a:gdLst>
                <a:gd name="T0" fmla="*/ 0 w 480"/>
                <a:gd name="T1" fmla="*/ 0 h 384"/>
                <a:gd name="T2" fmla="*/ 240 w 480"/>
                <a:gd name="T3" fmla="*/ 0 h 384"/>
                <a:gd name="T4" fmla="*/ 240 w 480"/>
                <a:gd name="T5" fmla="*/ 384 h 384"/>
                <a:gd name="T6" fmla="*/ 480 w 480"/>
                <a:gd name="T7" fmla="*/ 384 h 384"/>
                <a:gd name="T8" fmla="*/ 480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2" name="Freeform 34"/>
            <p:cNvSpPr/>
            <p:nvPr/>
          </p:nvSpPr>
          <p:spPr bwMode="auto">
            <a:xfrm>
              <a:off x="2437" y="2592"/>
              <a:ext cx="480" cy="395"/>
            </a:xfrm>
            <a:custGeom>
              <a:avLst/>
              <a:gdLst>
                <a:gd name="T0" fmla="*/ 0 w 480"/>
                <a:gd name="T1" fmla="*/ 0 h 395"/>
                <a:gd name="T2" fmla="*/ 240 w 480"/>
                <a:gd name="T3" fmla="*/ 0 h 395"/>
                <a:gd name="T4" fmla="*/ 240 w 480"/>
                <a:gd name="T5" fmla="*/ 384 h 395"/>
                <a:gd name="T6" fmla="*/ 480 w 480"/>
                <a:gd name="T7" fmla="*/ 384 h 395"/>
                <a:gd name="T8" fmla="*/ 480 w 480"/>
                <a:gd name="T9" fmla="*/ 395 h 395"/>
                <a:gd name="T10" fmla="*/ 0 60000 65536"/>
                <a:gd name="T11" fmla="*/ 0 60000 65536"/>
                <a:gd name="T12" fmla="*/ 0 60000 65536"/>
                <a:gd name="T13" fmla="*/ 0 60000 65536"/>
                <a:gd name="T14" fmla="*/ 0 60000 65536"/>
                <a:gd name="T15" fmla="*/ 0 w 480"/>
                <a:gd name="T16" fmla="*/ 0 h 395"/>
                <a:gd name="T17" fmla="*/ 480 w 480"/>
                <a:gd name="T18" fmla="*/ 395 h 395"/>
              </a:gdLst>
              <a:ahLst/>
              <a:cxnLst>
                <a:cxn ang="T10">
                  <a:pos x="T0" y="T1"/>
                </a:cxn>
                <a:cxn ang="T11">
                  <a:pos x="T2" y="T3"/>
                </a:cxn>
                <a:cxn ang="T12">
                  <a:pos x="T4" y="T5"/>
                </a:cxn>
                <a:cxn ang="T13">
                  <a:pos x="T6" y="T7"/>
                </a:cxn>
                <a:cxn ang="T14">
                  <a:pos x="T8" y="T9"/>
                </a:cxn>
              </a:cxnLst>
              <a:rect l="T15" t="T16" r="T17" b="T18"/>
              <a:pathLst>
                <a:path w="480" h="395">
                  <a:moveTo>
                    <a:pt x="0" y="0"/>
                  </a:moveTo>
                  <a:lnTo>
                    <a:pt x="240" y="0"/>
                  </a:lnTo>
                  <a:lnTo>
                    <a:pt x="240" y="384"/>
                  </a:lnTo>
                  <a:lnTo>
                    <a:pt x="480" y="384"/>
                  </a:lnTo>
                  <a:lnTo>
                    <a:pt x="480" y="39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3" name="Freeform 35"/>
            <p:cNvSpPr/>
            <p:nvPr/>
          </p:nvSpPr>
          <p:spPr bwMode="auto">
            <a:xfrm>
              <a:off x="1008" y="2592"/>
              <a:ext cx="480" cy="384"/>
            </a:xfrm>
            <a:custGeom>
              <a:avLst/>
              <a:gdLst>
                <a:gd name="T0" fmla="*/ 0 w 480"/>
                <a:gd name="T1" fmla="*/ 384 h 384"/>
                <a:gd name="T2" fmla="*/ 240 w 480"/>
                <a:gd name="T3" fmla="*/ 384 h 384"/>
                <a:gd name="T4" fmla="*/ 240 w 480"/>
                <a:gd name="T5" fmla="*/ 0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lnTo>
                    <a:pt x="240" y="384"/>
                  </a:lnTo>
                  <a:lnTo>
                    <a:pt x="240" y="0"/>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4" name="Freeform 36"/>
            <p:cNvSpPr/>
            <p:nvPr/>
          </p:nvSpPr>
          <p:spPr bwMode="auto">
            <a:xfrm>
              <a:off x="2880" y="2592"/>
              <a:ext cx="501" cy="387"/>
            </a:xfrm>
            <a:custGeom>
              <a:avLst/>
              <a:gdLst>
                <a:gd name="T0" fmla="*/ 0 w 501"/>
                <a:gd name="T1" fmla="*/ 384 h 387"/>
                <a:gd name="T2" fmla="*/ 270 w 501"/>
                <a:gd name="T3" fmla="*/ 384 h 387"/>
                <a:gd name="T4" fmla="*/ 267 w 501"/>
                <a:gd name="T5" fmla="*/ 0 h 387"/>
                <a:gd name="T6" fmla="*/ 501 w 501"/>
                <a:gd name="T7" fmla="*/ 0 h 387"/>
                <a:gd name="T8" fmla="*/ 501 w 501"/>
                <a:gd name="T9" fmla="*/ 387 h 387"/>
                <a:gd name="T10" fmla="*/ 0 60000 65536"/>
                <a:gd name="T11" fmla="*/ 0 60000 65536"/>
                <a:gd name="T12" fmla="*/ 0 60000 65536"/>
                <a:gd name="T13" fmla="*/ 0 60000 65536"/>
                <a:gd name="T14" fmla="*/ 0 60000 65536"/>
                <a:gd name="T15" fmla="*/ 0 w 501"/>
                <a:gd name="T16" fmla="*/ 0 h 387"/>
                <a:gd name="T17" fmla="*/ 501 w 501"/>
                <a:gd name="T18" fmla="*/ 387 h 387"/>
              </a:gdLst>
              <a:ahLst/>
              <a:cxnLst>
                <a:cxn ang="T10">
                  <a:pos x="T0" y="T1"/>
                </a:cxn>
                <a:cxn ang="T11">
                  <a:pos x="T2" y="T3"/>
                </a:cxn>
                <a:cxn ang="T12">
                  <a:pos x="T4" y="T5"/>
                </a:cxn>
                <a:cxn ang="T13">
                  <a:pos x="T6" y="T7"/>
                </a:cxn>
                <a:cxn ang="T14">
                  <a:pos x="T8" y="T9"/>
                </a:cxn>
              </a:cxnLst>
              <a:rect l="T15" t="T16" r="T17" b="T18"/>
              <a:pathLst>
                <a:path w="501" h="387">
                  <a:moveTo>
                    <a:pt x="0" y="384"/>
                  </a:moveTo>
                  <a:lnTo>
                    <a:pt x="270" y="384"/>
                  </a:lnTo>
                  <a:lnTo>
                    <a:pt x="267" y="0"/>
                  </a:lnTo>
                  <a:lnTo>
                    <a:pt x="501" y="0"/>
                  </a:lnTo>
                  <a:lnTo>
                    <a:pt x="501"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5" name="Freeform 37"/>
            <p:cNvSpPr/>
            <p:nvPr/>
          </p:nvSpPr>
          <p:spPr bwMode="auto">
            <a:xfrm>
              <a:off x="3381" y="2592"/>
              <a:ext cx="474" cy="387"/>
            </a:xfrm>
            <a:custGeom>
              <a:avLst/>
              <a:gdLst>
                <a:gd name="T0" fmla="*/ 0 w 474"/>
                <a:gd name="T1" fmla="*/ 384 h 387"/>
                <a:gd name="T2" fmla="*/ 249 w 474"/>
                <a:gd name="T3" fmla="*/ 384 h 387"/>
                <a:gd name="T4" fmla="*/ 246 w 474"/>
                <a:gd name="T5" fmla="*/ 0 h 387"/>
                <a:gd name="T6" fmla="*/ 474 w 474"/>
                <a:gd name="T7" fmla="*/ 0 h 387"/>
                <a:gd name="T8" fmla="*/ 474 w 474"/>
                <a:gd name="T9" fmla="*/ 387 h 387"/>
                <a:gd name="T10" fmla="*/ 0 60000 65536"/>
                <a:gd name="T11" fmla="*/ 0 60000 65536"/>
                <a:gd name="T12" fmla="*/ 0 60000 65536"/>
                <a:gd name="T13" fmla="*/ 0 60000 65536"/>
                <a:gd name="T14" fmla="*/ 0 60000 65536"/>
                <a:gd name="T15" fmla="*/ 0 w 474"/>
                <a:gd name="T16" fmla="*/ 0 h 387"/>
                <a:gd name="T17" fmla="*/ 474 w 474"/>
                <a:gd name="T18" fmla="*/ 387 h 387"/>
              </a:gdLst>
              <a:ahLst/>
              <a:cxnLst>
                <a:cxn ang="T10">
                  <a:pos x="T0" y="T1"/>
                </a:cxn>
                <a:cxn ang="T11">
                  <a:pos x="T2" y="T3"/>
                </a:cxn>
                <a:cxn ang="T12">
                  <a:pos x="T4" y="T5"/>
                </a:cxn>
                <a:cxn ang="T13">
                  <a:pos x="T6" y="T7"/>
                </a:cxn>
                <a:cxn ang="T14">
                  <a:pos x="T8" y="T9"/>
                </a:cxn>
              </a:cxnLst>
              <a:rect l="T15" t="T16" r="T17" b="T18"/>
              <a:pathLst>
                <a:path w="474" h="387">
                  <a:moveTo>
                    <a:pt x="0" y="384"/>
                  </a:moveTo>
                  <a:lnTo>
                    <a:pt x="249" y="384"/>
                  </a:lnTo>
                  <a:lnTo>
                    <a:pt x="246" y="0"/>
                  </a:lnTo>
                  <a:lnTo>
                    <a:pt x="474" y="0"/>
                  </a:lnTo>
                  <a:lnTo>
                    <a:pt x="474"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6" name="Freeform 38"/>
            <p:cNvSpPr/>
            <p:nvPr/>
          </p:nvSpPr>
          <p:spPr bwMode="auto">
            <a:xfrm>
              <a:off x="3858" y="2592"/>
              <a:ext cx="483" cy="384"/>
            </a:xfrm>
            <a:custGeom>
              <a:avLst/>
              <a:gdLst>
                <a:gd name="T0" fmla="*/ 0 w 483"/>
                <a:gd name="T1" fmla="*/ 384 h 384"/>
                <a:gd name="T2" fmla="*/ 252 w 483"/>
                <a:gd name="T3" fmla="*/ 384 h 384"/>
                <a:gd name="T4" fmla="*/ 252 w 483"/>
                <a:gd name="T5" fmla="*/ 0 h 384"/>
                <a:gd name="T6" fmla="*/ 483 w 483"/>
                <a:gd name="T7" fmla="*/ 0 h 384"/>
                <a:gd name="T8" fmla="*/ 483 w 483"/>
                <a:gd name="T9" fmla="*/ 3 h 384"/>
                <a:gd name="T10" fmla="*/ 0 60000 65536"/>
                <a:gd name="T11" fmla="*/ 0 60000 65536"/>
                <a:gd name="T12" fmla="*/ 0 60000 65536"/>
                <a:gd name="T13" fmla="*/ 0 60000 65536"/>
                <a:gd name="T14" fmla="*/ 0 60000 65536"/>
                <a:gd name="T15" fmla="*/ 0 w 483"/>
                <a:gd name="T16" fmla="*/ 0 h 384"/>
                <a:gd name="T17" fmla="*/ 483 w 483"/>
                <a:gd name="T18" fmla="*/ 384 h 384"/>
              </a:gdLst>
              <a:ahLst/>
              <a:cxnLst>
                <a:cxn ang="T10">
                  <a:pos x="T0" y="T1"/>
                </a:cxn>
                <a:cxn ang="T11">
                  <a:pos x="T2" y="T3"/>
                </a:cxn>
                <a:cxn ang="T12">
                  <a:pos x="T4" y="T5"/>
                </a:cxn>
                <a:cxn ang="T13">
                  <a:pos x="T6" y="T7"/>
                </a:cxn>
                <a:cxn ang="T14">
                  <a:pos x="T8" y="T9"/>
                </a:cxn>
              </a:cxnLst>
              <a:rect l="T15" t="T16" r="T17" b="T18"/>
              <a:pathLst>
                <a:path w="483" h="384">
                  <a:moveTo>
                    <a:pt x="0" y="384"/>
                  </a:moveTo>
                  <a:lnTo>
                    <a:pt x="252" y="384"/>
                  </a:lnTo>
                  <a:lnTo>
                    <a:pt x="252" y="0"/>
                  </a:lnTo>
                  <a:lnTo>
                    <a:pt x="483" y="0"/>
                  </a:lnTo>
                  <a:lnTo>
                    <a:pt x="483"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7" name="Freeform 39"/>
            <p:cNvSpPr/>
            <p:nvPr/>
          </p:nvSpPr>
          <p:spPr bwMode="auto">
            <a:xfrm>
              <a:off x="4320" y="2592"/>
              <a:ext cx="484" cy="395"/>
            </a:xfrm>
            <a:custGeom>
              <a:avLst/>
              <a:gdLst>
                <a:gd name="T0" fmla="*/ 0 w 484"/>
                <a:gd name="T1" fmla="*/ 0 h 395"/>
                <a:gd name="T2" fmla="*/ 240 w 484"/>
                <a:gd name="T3" fmla="*/ 0 h 395"/>
                <a:gd name="T4" fmla="*/ 240 w 484"/>
                <a:gd name="T5" fmla="*/ 384 h 395"/>
                <a:gd name="T6" fmla="*/ 480 w 484"/>
                <a:gd name="T7" fmla="*/ 384 h 395"/>
                <a:gd name="T8" fmla="*/ 484 w 484"/>
                <a:gd name="T9" fmla="*/ 395 h 395"/>
                <a:gd name="T10" fmla="*/ 0 60000 65536"/>
                <a:gd name="T11" fmla="*/ 0 60000 65536"/>
                <a:gd name="T12" fmla="*/ 0 60000 65536"/>
                <a:gd name="T13" fmla="*/ 0 60000 65536"/>
                <a:gd name="T14" fmla="*/ 0 60000 65536"/>
                <a:gd name="T15" fmla="*/ 0 w 484"/>
                <a:gd name="T16" fmla="*/ 0 h 395"/>
                <a:gd name="T17" fmla="*/ 484 w 484"/>
                <a:gd name="T18" fmla="*/ 395 h 395"/>
              </a:gdLst>
              <a:ahLst/>
              <a:cxnLst>
                <a:cxn ang="T10">
                  <a:pos x="T0" y="T1"/>
                </a:cxn>
                <a:cxn ang="T11">
                  <a:pos x="T2" y="T3"/>
                </a:cxn>
                <a:cxn ang="T12">
                  <a:pos x="T4" y="T5"/>
                </a:cxn>
                <a:cxn ang="T13">
                  <a:pos x="T6" y="T7"/>
                </a:cxn>
                <a:cxn ang="T14">
                  <a:pos x="T8" y="T9"/>
                </a:cxn>
              </a:cxnLst>
              <a:rect l="T15" t="T16" r="T17" b="T18"/>
              <a:pathLst>
                <a:path w="484" h="395">
                  <a:moveTo>
                    <a:pt x="0" y="0"/>
                  </a:moveTo>
                  <a:lnTo>
                    <a:pt x="240" y="0"/>
                  </a:lnTo>
                  <a:lnTo>
                    <a:pt x="240" y="384"/>
                  </a:lnTo>
                  <a:lnTo>
                    <a:pt x="480" y="384"/>
                  </a:lnTo>
                  <a:lnTo>
                    <a:pt x="484" y="39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8858" name="Freeform 40"/>
            <p:cNvSpPr/>
            <p:nvPr/>
          </p:nvSpPr>
          <p:spPr bwMode="auto">
            <a:xfrm>
              <a:off x="4797" y="2592"/>
              <a:ext cx="483" cy="384"/>
            </a:xfrm>
            <a:custGeom>
              <a:avLst/>
              <a:gdLst>
                <a:gd name="T0" fmla="*/ 0 w 483"/>
                <a:gd name="T1" fmla="*/ 384 h 384"/>
                <a:gd name="T2" fmla="*/ 252 w 483"/>
                <a:gd name="T3" fmla="*/ 384 h 384"/>
                <a:gd name="T4" fmla="*/ 252 w 483"/>
                <a:gd name="T5" fmla="*/ 0 h 384"/>
                <a:gd name="T6" fmla="*/ 483 w 483"/>
                <a:gd name="T7" fmla="*/ 0 h 384"/>
                <a:gd name="T8" fmla="*/ 483 w 483"/>
                <a:gd name="T9" fmla="*/ 3 h 384"/>
                <a:gd name="T10" fmla="*/ 0 60000 65536"/>
                <a:gd name="T11" fmla="*/ 0 60000 65536"/>
                <a:gd name="T12" fmla="*/ 0 60000 65536"/>
                <a:gd name="T13" fmla="*/ 0 60000 65536"/>
                <a:gd name="T14" fmla="*/ 0 60000 65536"/>
                <a:gd name="T15" fmla="*/ 0 w 483"/>
                <a:gd name="T16" fmla="*/ 0 h 384"/>
                <a:gd name="T17" fmla="*/ 483 w 483"/>
                <a:gd name="T18" fmla="*/ 384 h 384"/>
              </a:gdLst>
              <a:ahLst/>
              <a:cxnLst>
                <a:cxn ang="T10">
                  <a:pos x="T0" y="T1"/>
                </a:cxn>
                <a:cxn ang="T11">
                  <a:pos x="T2" y="T3"/>
                </a:cxn>
                <a:cxn ang="T12">
                  <a:pos x="T4" y="T5"/>
                </a:cxn>
                <a:cxn ang="T13">
                  <a:pos x="T6" y="T7"/>
                </a:cxn>
                <a:cxn ang="T14">
                  <a:pos x="T8" y="T9"/>
                </a:cxn>
              </a:cxnLst>
              <a:rect l="T15" t="T16" r="T17" b="T18"/>
              <a:pathLst>
                <a:path w="483" h="384">
                  <a:moveTo>
                    <a:pt x="0" y="384"/>
                  </a:moveTo>
                  <a:lnTo>
                    <a:pt x="252" y="384"/>
                  </a:lnTo>
                  <a:lnTo>
                    <a:pt x="252" y="0"/>
                  </a:lnTo>
                  <a:lnTo>
                    <a:pt x="483" y="0"/>
                  </a:lnTo>
                  <a:lnTo>
                    <a:pt x="483"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8847" name="Text Box 70">
            <a:hlinkClick r:id="rId1" action="ppaction://hlinksldjump"/>
          </p:cNvPr>
          <p:cNvSpPr txBox="1">
            <a:spLocks noChangeArrowheads="1"/>
          </p:cNvSpPr>
          <p:nvPr/>
        </p:nvSpPr>
        <p:spPr bwMode="auto">
          <a:xfrm>
            <a:off x="458788" y="1800225"/>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PM</a:t>
            </a:r>
            <a:endParaRPr kumimoji="1" lang="en-US" altLang="zh-CN" sz="2400" b="1">
              <a:latin typeface="Times New Roman" panose="02020603050405020304" pitchFamily="18" charset="0"/>
            </a:endParaRPr>
          </a:p>
        </p:txBody>
      </p:sp>
      <p:sp>
        <p:nvSpPr>
          <p:cNvPr id="248848" name="矩形 42"/>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469900" y="1720850"/>
            <a:ext cx="8248650" cy="4721225"/>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调频制的记录规则是：以驱动电流变化的频率不同来区别记录“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还是“</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当记录“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时，在一位信息的记录时间内电流保持不变；当记录“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时，在一位信息记录时间的中间时刻，使电流改变一次方向。</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无论记录“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还是“</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，在相邻信息的交界处，线圈电流均变化一次。写“</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时，在位单元的起始和中间位置，都有磁通翻转；在写“</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时，仅在位单元起始位置有翻转。</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记录“</a:t>
            </a:r>
            <a:r>
              <a:rPr lang="en-US" altLang="zh-CN" sz="2800" b="1">
                <a:solidFill>
                  <a:srgbClr val="2709BB"/>
                </a:solidFill>
                <a:latin typeface="微软雅黑 Light" panose="020B0502040204020203" pitchFamily="34" charset="-122"/>
                <a:ea typeface="微软雅黑 Light" panose="020B0502040204020203" pitchFamily="34" charset="-122"/>
              </a:rPr>
              <a:t>1”</a:t>
            </a:r>
            <a:r>
              <a:rPr lang="zh-CN" altLang="en-US" sz="2800" b="1">
                <a:solidFill>
                  <a:srgbClr val="2709BB"/>
                </a:solidFill>
                <a:latin typeface="微软雅黑 Light" panose="020B0502040204020203" pitchFamily="34" charset="-122"/>
                <a:ea typeface="微软雅黑 Light" panose="020B0502040204020203" pitchFamily="34" charset="-122"/>
              </a:rPr>
              <a:t>的磁翻转频率为记录“</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的两倍，故又称为倍频制</a:t>
            </a:r>
            <a:r>
              <a:rPr lang="en-US" altLang="zh-CN" sz="2800" b="1">
                <a:solidFill>
                  <a:srgbClr val="2709BB"/>
                </a:solidFill>
                <a:latin typeface="微软雅黑 Light" panose="020B0502040204020203" pitchFamily="34" charset="-122"/>
                <a:ea typeface="微软雅黑 Light" panose="020B0502040204020203" pitchFamily="34" charset="-122"/>
              </a:rPr>
              <a:t>,</a:t>
            </a:r>
            <a:r>
              <a:rPr lang="zh-CN" altLang="en-US" sz="2800" b="1">
                <a:solidFill>
                  <a:srgbClr val="2709BB"/>
                </a:solidFill>
                <a:latin typeface="微软雅黑 Light" panose="020B0502040204020203" pitchFamily="34" charset="-122"/>
                <a:ea typeface="微软雅黑 Light" panose="020B0502040204020203" pitchFamily="34" charset="-122"/>
              </a:rPr>
              <a:t>应用在硬磁盘和软磁盘中。</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49859" name="组合 58"/>
          <p:cNvGrpSpPr/>
          <p:nvPr/>
        </p:nvGrpSpPr>
        <p:grpSpPr bwMode="auto">
          <a:xfrm>
            <a:off x="1627188" y="574675"/>
            <a:ext cx="6781800" cy="1081088"/>
            <a:chOff x="1627359" y="575409"/>
            <a:chExt cx="6781800" cy="1080000"/>
          </a:xfrm>
        </p:grpSpPr>
        <p:sp>
          <p:nvSpPr>
            <p:cNvPr id="249880"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1"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2"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3"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4"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5"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6"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7"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88"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9860" name="Text Box 56"/>
          <p:cNvSpPr txBox="1">
            <a:spLocks noChangeArrowheads="1"/>
          </p:cNvSpPr>
          <p:nvPr/>
        </p:nvSpPr>
        <p:spPr bwMode="auto">
          <a:xfrm>
            <a:off x="1839913"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9861" name="Text Box 57"/>
          <p:cNvSpPr txBox="1">
            <a:spLocks noChangeArrowheads="1"/>
          </p:cNvSpPr>
          <p:nvPr/>
        </p:nvSpPr>
        <p:spPr bwMode="auto">
          <a:xfrm>
            <a:off x="2598738"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9862" name="Text Box 58"/>
          <p:cNvSpPr txBox="1">
            <a:spLocks noChangeArrowheads="1"/>
          </p:cNvSpPr>
          <p:nvPr/>
        </p:nvSpPr>
        <p:spPr bwMode="auto">
          <a:xfrm>
            <a:off x="3359150"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9863" name="Text Box 59"/>
          <p:cNvSpPr txBox="1">
            <a:spLocks noChangeArrowheads="1"/>
          </p:cNvSpPr>
          <p:nvPr/>
        </p:nvSpPr>
        <p:spPr bwMode="auto">
          <a:xfrm>
            <a:off x="4119563"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9864" name="Text Box 60"/>
          <p:cNvSpPr txBox="1">
            <a:spLocks noChangeArrowheads="1"/>
          </p:cNvSpPr>
          <p:nvPr/>
        </p:nvSpPr>
        <p:spPr bwMode="auto">
          <a:xfrm>
            <a:off x="4879975"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9865" name="Text Box 61"/>
          <p:cNvSpPr txBox="1">
            <a:spLocks noChangeArrowheads="1"/>
          </p:cNvSpPr>
          <p:nvPr/>
        </p:nvSpPr>
        <p:spPr bwMode="auto">
          <a:xfrm>
            <a:off x="5638800"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9866" name="Text Box 62"/>
          <p:cNvSpPr txBox="1">
            <a:spLocks noChangeArrowheads="1"/>
          </p:cNvSpPr>
          <p:nvPr/>
        </p:nvSpPr>
        <p:spPr bwMode="auto">
          <a:xfrm>
            <a:off x="6399213"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9867" name="Text Box 63"/>
          <p:cNvSpPr txBox="1">
            <a:spLocks noChangeArrowheads="1"/>
          </p:cNvSpPr>
          <p:nvPr/>
        </p:nvSpPr>
        <p:spPr bwMode="auto">
          <a:xfrm>
            <a:off x="7159625"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49868" name="Text Box 64"/>
          <p:cNvSpPr txBox="1">
            <a:spLocks noChangeArrowheads="1"/>
          </p:cNvSpPr>
          <p:nvPr/>
        </p:nvSpPr>
        <p:spPr bwMode="auto">
          <a:xfrm>
            <a:off x="7920038" y="51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9869" name="Text Box 66"/>
          <p:cNvSpPr txBox="1">
            <a:spLocks noChangeArrowheads="1"/>
          </p:cNvSpPr>
          <p:nvPr/>
        </p:nvSpPr>
        <p:spPr bwMode="auto">
          <a:xfrm>
            <a:off x="239713" y="60007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sp>
        <p:nvSpPr>
          <p:cNvPr id="249870" name="Freeform 41"/>
          <p:cNvSpPr/>
          <p:nvPr/>
        </p:nvSpPr>
        <p:spPr bwMode="auto">
          <a:xfrm>
            <a:off x="1636713" y="1001713"/>
            <a:ext cx="752475" cy="504825"/>
          </a:xfrm>
          <a:custGeom>
            <a:avLst/>
            <a:gdLst>
              <a:gd name="T0" fmla="*/ 0 w 474"/>
              <a:gd name="T1" fmla="*/ 2147483647 h 318"/>
              <a:gd name="T2" fmla="*/ 2147483647 w 474"/>
              <a:gd name="T3" fmla="*/ 2147483647 h 318"/>
              <a:gd name="T4" fmla="*/ 2147483647 w 474"/>
              <a:gd name="T5" fmla="*/ 0 h 318"/>
              <a:gd name="T6" fmla="*/ 0 60000 65536"/>
              <a:gd name="T7" fmla="*/ 0 60000 65536"/>
              <a:gd name="T8" fmla="*/ 0 60000 65536"/>
              <a:gd name="T9" fmla="*/ 0 w 474"/>
              <a:gd name="T10" fmla="*/ 0 h 318"/>
              <a:gd name="T11" fmla="*/ 474 w 474"/>
              <a:gd name="T12" fmla="*/ 318 h 318"/>
            </a:gdLst>
            <a:ahLst/>
            <a:cxnLst>
              <a:cxn ang="T6">
                <a:pos x="T0" y="T1"/>
              </a:cxn>
              <a:cxn ang="T7">
                <a:pos x="T2" y="T3"/>
              </a:cxn>
              <a:cxn ang="T8">
                <a:pos x="T4" y="T5"/>
              </a:cxn>
            </a:cxnLst>
            <a:rect l="T9" t="T10" r="T11" b="T12"/>
            <a:pathLst>
              <a:path w="474" h="318">
                <a:moveTo>
                  <a:pt x="0" y="318"/>
                </a:moveTo>
                <a:lnTo>
                  <a:pt x="474" y="318"/>
                </a:lnTo>
                <a:lnTo>
                  <a:pt x="474"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1" name="Freeform 42"/>
          <p:cNvSpPr/>
          <p:nvPr/>
        </p:nvSpPr>
        <p:spPr bwMode="auto">
          <a:xfrm>
            <a:off x="2398713" y="1000125"/>
            <a:ext cx="747712" cy="506413"/>
          </a:xfrm>
          <a:custGeom>
            <a:avLst/>
            <a:gdLst>
              <a:gd name="T0" fmla="*/ 0 w 471"/>
              <a:gd name="T1" fmla="*/ 0 h 319"/>
              <a:gd name="T2" fmla="*/ 2147483647 w 471"/>
              <a:gd name="T3" fmla="*/ 0 h 319"/>
              <a:gd name="T4" fmla="*/ 2147483647 w 471"/>
              <a:gd name="T5" fmla="*/ 2147483647 h 319"/>
              <a:gd name="T6" fmla="*/ 2147483647 w 471"/>
              <a:gd name="T7" fmla="*/ 2147483647 h 319"/>
              <a:gd name="T8" fmla="*/ 2147483647 w 471"/>
              <a:gd name="T9" fmla="*/ 2147483647 h 319"/>
              <a:gd name="T10" fmla="*/ 0 60000 65536"/>
              <a:gd name="T11" fmla="*/ 0 60000 65536"/>
              <a:gd name="T12" fmla="*/ 0 60000 65536"/>
              <a:gd name="T13" fmla="*/ 0 60000 65536"/>
              <a:gd name="T14" fmla="*/ 0 60000 65536"/>
              <a:gd name="T15" fmla="*/ 0 w 471"/>
              <a:gd name="T16" fmla="*/ 0 h 319"/>
              <a:gd name="T17" fmla="*/ 471 w 471"/>
              <a:gd name="T18" fmla="*/ 319 h 319"/>
            </a:gdLst>
            <a:ahLst/>
            <a:cxnLst>
              <a:cxn ang="T10">
                <a:pos x="T0" y="T1"/>
              </a:cxn>
              <a:cxn ang="T11">
                <a:pos x="T2" y="T3"/>
              </a:cxn>
              <a:cxn ang="T12">
                <a:pos x="T4" y="T5"/>
              </a:cxn>
              <a:cxn ang="T13">
                <a:pos x="T6" y="T7"/>
              </a:cxn>
              <a:cxn ang="T14">
                <a:pos x="T8" y="T9"/>
              </a:cxn>
            </a:cxnLst>
            <a:rect l="T15" t="T16" r="T17" b="T18"/>
            <a:pathLst>
              <a:path w="471" h="319">
                <a:moveTo>
                  <a:pt x="0" y="0"/>
                </a:moveTo>
                <a:lnTo>
                  <a:pt x="240" y="0"/>
                </a:lnTo>
                <a:lnTo>
                  <a:pt x="240" y="319"/>
                </a:lnTo>
                <a:lnTo>
                  <a:pt x="471" y="319"/>
                </a:lnTo>
                <a:lnTo>
                  <a:pt x="468" y="4"/>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2" name="Freeform 43"/>
          <p:cNvSpPr/>
          <p:nvPr/>
        </p:nvSpPr>
        <p:spPr bwMode="auto">
          <a:xfrm>
            <a:off x="3141663" y="1000125"/>
            <a:ext cx="762000" cy="506413"/>
          </a:xfrm>
          <a:custGeom>
            <a:avLst/>
            <a:gdLst>
              <a:gd name="T0" fmla="*/ 0 w 480"/>
              <a:gd name="T1" fmla="*/ 0 h 384"/>
              <a:gd name="T2" fmla="*/ 2147483647 w 480"/>
              <a:gd name="T3" fmla="*/ 0 h 384"/>
              <a:gd name="T4" fmla="*/ 2147483647 w 480"/>
              <a:gd name="T5" fmla="*/ 2147483647 h 384"/>
              <a:gd name="T6" fmla="*/ 2147483647 w 480"/>
              <a:gd name="T7" fmla="*/ 2147483647 h 384"/>
              <a:gd name="T8" fmla="*/ 2147483647 w 480"/>
              <a:gd name="T9" fmla="*/ 0 h 384"/>
              <a:gd name="T10" fmla="*/ 0 60000 65536"/>
              <a:gd name="T11" fmla="*/ 0 60000 65536"/>
              <a:gd name="T12" fmla="*/ 0 60000 65536"/>
              <a:gd name="T13" fmla="*/ 0 60000 65536"/>
              <a:gd name="T14" fmla="*/ 0 60000 65536"/>
              <a:gd name="T15" fmla="*/ 0 w 480"/>
              <a:gd name="T16" fmla="*/ 0 h 384"/>
              <a:gd name="T17" fmla="*/ 480 w 480"/>
              <a:gd name="T18" fmla="*/ 384 h 384"/>
            </a:gdLst>
            <a:ahLst/>
            <a:cxnLst>
              <a:cxn ang="T10">
                <a:pos x="T0" y="T1"/>
              </a:cxn>
              <a:cxn ang="T11">
                <a:pos x="T2" y="T3"/>
              </a:cxn>
              <a:cxn ang="T12">
                <a:pos x="T4" y="T5"/>
              </a:cxn>
              <a:cxn ang="T13">
                <a:pos x="T6" y="T7"/>
              </a:cxn>
              <a:cxn ang="T14">
                <a:pos x="T8" y="T9"/>
              </a:cxn>
            </a:cxnLst>
            <a:rect l="T15" t="T16" r="T17" b="T18"/>
            <a:pathLst>
              <a:path w="480" h="384">
                <a:moveTo>
                  <a:pt x="0" y="0"/>
                </a:moveTo>
                <a:lnTo>
                  <a:pt x="240" y="0"/>
                </a:lnTo>
                <a:lnTo>
                  <a:pt x="240" y="384"/>
                </a:lnTo>
                <a:lnTo>
                  <a:pt x="480" y="384"/>
                </a:lnTo>
                <a:lnTo>
                  <a:pt x="48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3" name="Freeform 44"/>
          <p:cNvSpPr/>
          <p:nvPr/>
        </p:nvSpPr>
        <p:spPr bwMode="auto">
          <a:xfrm>
            <a:off x="3905250" y="1000125"/>
            <a:ext cx="746125" cy="509588"/>
          </a:xfrm>
          <a:custGeom>
            <a:avLst/>
            <a:gdLst>
              <a:gd name="T0" fmla="*/ 0 w 470"/>
              <a:gd name="T1" fmla="*/ 0 h 387"/>
              <a:gd name="T2" fmla="*/ 2147483647 w 470"/>
              <a:gd name="T3" fmla="*/ 0 h 387"/>
              <a:gd name="T4" fmla="*/ 2147483647 w 470"/>
              <a:gd name="T5" fmla="*/ 2147483647 h 387"/>
              <a:gd name="T6" fmla="*/ 2147483647 w 470"/>
              <a:gd name="T7" fmla="*/ 2147483647 h 387"/>
              <a:gd name="T8" fmla="*/ 2147483647 w 470"/>
              <a:gd name="T9" fmla="*/ 2147483647 h 387"/>
              <a:gd name="T10" fmla="*/ 0 60000 65536"/>
              <a:gd name="T11" fmla="*/ 0 60000 65536"/>
              <a:gd name="T12" fmla="*/ 0 60000 65536"/>
              <a:gd name="T13" fmla="*/ 0 60000 65536"/>
              <a:gd name="T14" fmla="*/ 0 60000 65536"/>
              <a:gd name="T15" fmla="*/ 0 w 470"/>
              <a:gd name="T16" fmla="*/ 0 h 387"/>
              <a:gd name="T17" fmla="*/ 470 w 470"/>
              <a:gd name="T18" fmla="*/ 387 h 387"/>
            </a:gdLst>
            <a:ahLst/>
            <a:cxnLst>
              <a:cxn ang="T10">
                <a:pos x="T0" y="T1"/>
              </a:cxn>
              <a:cxn ang="T11">
                <a:pos x="T2" y="T3"/>
              </a:cxn>
              <a:cxn ang="T12">
                <a:pos x="T4" y="T5"/>
              </a:cxn>
              <a:cxn ang="T13">
                <a:pos x="T6" y="T7"/>
              </a:cxn>
              <a:cxn ang="T14">
                <a:pos x="T8" y="T9"/>
              </a:cxn>
            </a:cxnLst>
            <a:rect l="T15" t="T16" r="T17" b="T18"/>
            <a:pathLst>
              <a:path w="470" h="387">
                <a:moveTo>
                  <a:pt x="0" y="0"/>
                </a:moveTo>
                <a:lnTo>
                  <a:pt x="240" y="0"/>
                </a:lnTo>
                <a:lnTo>
                  <a:pt x="240" y="384"/>
                </a:lnTo>
                <a:lnTo>
                  <a:pt x="470" y="384"/>
                </a:lnTo>
                <a:lnTo>
                  <a:pt x="464"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4" name="Freeform 45"/>
          <p:cNvSpPr/>
          <p:nvPr/>
        </p:nvSpPr>
        <p:spPr bwMode="auto">
          <a:xfrm>
            <a:off x="4651375" y="1000125"/>
            <a:ext cx="2257425" cy="511175"/>
          </a:xfrm>
          <a:custGeom>
            <a:avLst/>
            <a:gdLst>
              <a:gd name="T0" fmla="*/ 0 w 1422"/>
              <a:gd name="T1" fmla="*/ 2147483647 h 322"/>
              <a:gd name="T2" fmla="*/ 0 w 1422"/>
              <a:gd name="T3" fmla="*/ 0 h 322"/>
              <a:gd name="T4" fmla="*/ 2147483647 w 1422"/>
              <a:gd name="T5" fmla="*/ 0 h 322"/>
              <a:gd name="T6" fmla="*/ 2147483647 w 1422"/>
              <a:gd name="T7" fmla="*/ 2147483647 h 322"/>
              <a:gd name="T8" fmla="*/ 2147483647 w 1422"/>
              <a:gd name="T9" fmla="*/ 2147483647 h 322"/>
              <a:gd name="T10" fmla="*/ 2147483647 w 1422"/>
              <a:gd name="T11" fmla="*/ 2147483647 h 322"/>
              <a:gd name="T12" fmla="*/ 2147483647 w 1422"/>
              <a:gd name="T13" fmla="*/ 2147483647 h 322"/>
              <a:gd name="T14" fmla="*/ 2147483647 w 1422"/>
              <a:gd name="T15" fmla="*/ 2147483647 h 322"/>
              <a:gd name="T16" fmla="*/ 0 60000 65536"/>
              <a:gd name="T17" fmla="*/ 0 60000 65536"/>
              <a:gd name="T18" fmla="*/ 0 60000 65536"/>
              <a:gd name="T19" fmla="*/ 0 60000 65536"/>
              <a:gd name="T20" fmla="*/ 0 60000 65536"/>
              <a:gd name="T21" fmla="*/ 0 60000 65536"/>
              <a:gd name="T22" fmla="*/ 0 60000 65536"/>
              <a:gd name="T23" fmla="*/ 0 60000 65536"/>
              <a:gd name="T24" fmla="*/ 0 w 1422"/>
              <a:gd name="T25" fmla="*/ 0 h 322"/>
              <a:gd name="T26" fmla="*/ 1422 w 1422"/>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2" h="322">
                <a:moveTo>
                  <a:pt x="0" y="319"/>
                </a:moveTo>
                <a:lnTo>
                  <a:pt x="0" y="0"/>
                </a:lnTo>
                <a:lnTo>
                  <a:pt x="474" y="0"/>
                </a:lnTo>
                <a:lnTo>
                  <a:pt x="474" y="319"/>
                </a:lnTo>
                <a:lnTo>
                  <a:pt x="951" y="322"/>
                </a:lnTo>
                <a:lnTo>
                  <a:pt x="951" y="2"/>
                </a:lnTo>
                <a:lnTo>
                  <a:pt x="1422" y="2"/>
                </a:lnTo>
                <a:lnTo>
                  <a:pt x="1422" y="321"/>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5" name="Freeform 46"/>
          <p:cNvSpPr/>
          <p:nvPr/>
        </p:nvSpPr>
        <p:spPr bwMode="auto">
          <a:xfrm>
            <a:off x="6904038" y="996950"/>
            <a:ext cx="762000" cy="509588"/>
          </a:xfrm>
          <a:custGeom>
            <a:avLst/>
            <a:gdLst>
              <a:gd name="T0" fmla="*/ 0 w 480"/>
              <a:gd name="T1" fmla="*/ 2147483647 h 387"/>
              <a:gd name="T2" fmla="*/ 2147483647 w 480"/>
              <a:gd name="T3" fmla="*/ 2147483647 h 387"/>
              <a:gd name="T4" fmla="*/ 2147483647 w 480"/>
              <a:gd name="T5" fmla="*/ 0 h 387"/>
              <a:gd name="T6" fmla="*/ 2147483647 w 480"/>
              <a:gd name="T7" fmla="*/ 0 h 387"/>
              <a:gd name="T8" fmla="*/ 2147483647 w 480"/>
              <a:gd name="T9" fmla="*/ 2147483647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80"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9876" name="Line 47"/>
          <p:cNvSpPr>
            <a:spLocks noChangeShapeType="1"/>
          </p:cNvSpPr>
          <p:nvPr/>
        </p:nvSpPr>
        <p:spPr bwMode="auto">
          <a:xfrm>
            <a:off x="7656513" y="1506538"/>
            <a:ext cx="7620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49877" name="Text Box 71">
            <a:hlinkClick r:id="rId1" action="ppaction://hlinksldjump"/>
          </p:cNvPr>
          <p:cNvSpPr txBox="1">
            <a:spLocks noChangeArrowheads="1"/>
          </p:cNvSpPr>
          <p:nvPr/>
        </p:nvSpPr>
        <p:spPr bwMode="auto">
          <a:xfrm>
            <a:off x="477838" y="1208088"/>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FM</a:t>
            </a:r>
            <a:endParaRPr kumimoji="1" lang="en-US" altLang="zh-CN" sz="2400" b="1">
              <a:latin typeface="Times New Roman" panose="02020603050405020304" pitchFamily="18" charset="0"/>
            </a:endParaRPr>
          </a:p>
        </p:txBody>
      </p:sp>
      <p:sp>
        <p:nvSpPr>
          <p:cNvPr id="249878" name="矩形 39"/>
          <p:cNvSpPr>
            <a:spLocks noChangeArrowheads="1"/>
          </p:cNvSpPr>
          <p:nvPr/>
        </p:nvSpPr>
        <p:spPr bwMode="auto">
          <a:xfrm>
            <a:off x="7962900" y="17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20" dur="500"/>
                                        <p:tgtEl>
                                          <p:spTgt spid="2211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5"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4294967295"/>
          </p:nvPr>
        </p:nvSpPr>
        <p:spPr>
          <a:xfrm>
            <a:off x="469900" y="1855788"/>
            <a:ext cx="8248650" cy="4527550"/>
          </a:xfrm>
          <a:solidFill>
            <a:schemeClr val="bg1"/>
          </a:solidFill>
          <a:ln>
            <a:solidFill>
              <a:srgbClr val="2709BB"/>
            </a:solidFill>
            <a:miter lim="800000"/>
          </a:ln>
        </p:spPr>
        <p:txBody>
          <a:bodyPr/>
          <a:lstStyle/>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这种记录方式基本上同调频制，不同之处在于，改进调频制只有当连续记录两个或两个以上的“</a:t>
            </a:r>
            <a:r>
              <a:rPr lang="en-US" altLang="zh-CN" sz="2800" b="1">
                <a:solidFill>
                  <a:srgbClr val="2709BB"/>
                </a:solidFill>
                <a:latin typeface="微软雅黑 Light" panose="020B0502040204020203" pitchFamily="34" charset="-122"/>
                <a:ea typeface="微软雅黑 Light" panose="020B0502040204020203" pitchFamily="34" charset="-122"/>
              </a:rPr>
              <a:t>0”</a:t>
            </a:r>
            <a:r>
              <a:rPr lang="zh-CN" altLang="en-US" sz="2800" b="1">
                <a:solidFill>
                  <a:srgbClr val="2709BB"/>
                </a:solidFill>
                <a:latin typeface="微软雅黑 Light" panose="020B0502040204020203" pitchFamily="34" charset="-122"/>
                <a:ea typeface="微软雅黑 Light" panose="020B0502040204020203" pitchFamily="34" charset="-122"/>
              </a:rPr>
              <a:t>时，才在每位的起始处电流改变一次，不必在每个位起始处都改变电流方向。</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在写入同样数据序列时，</a:t>
            </a:r>
            <a:r>
              <a:rPr lang="en-US" altLang="zh-CN" sz="2800" b="1">
                <a:solidFill>
                  <a:srgbClr val="2709BB"/>
                </a:solidFill>
                <a:latin typeface="微软雅黑 Light" panose="020B0502040204020203" pitchFamily="34" charset="-122"/>
                <a:ea typeface="微软雅黑 Light" panose="020B0502040204020203" pitchFamily="34" charset="-122"/>
              </a:rPr>
              <a:t>MFM</a:t>
            </a:r>
            <a:r>
              <a:rPr lang="zh-CN" altLang="en-US" sz="2800" b="1">
                <a:solidFill>
                  <a:srgbClr val="2709BB"/>
                </a:solidFill>
                <a:latin typeface="微软雅黑 Light" panose="020B0502040204020203" pitchFamily="34" charset="-122"/>
                <a:ea typeface="微软雅黑 Light" panose="020B0502040204020203" pitchFamily="34" charset="-122"/>
              </a:rPr>
              <a:t>比</a:t>
            </a:r>
            <a:r>
              <a:rPr lang="en-US" altLang="zh-CN" sz="2800" b="1">
                <a:solidFill>
                  <a:srgbClr val="2709BB"/>
                </a:solidFill>
                <a:latin typeface="微软雅黑 Light" panose="020B0502040204020203" pitchFamily="34" charset="-122"/>
                <a:ea typeface="微软雅黑 Light" panose="020B0502040204020203" pitchFamily="34" charset="-122"/>
              </a:rPr>
              <a:t>FM</a:t>
            </a:r>
            <a:r>
              <a:rPr lang="zh-CN" altLang="en-US" sz="2800" b="1">
                <a:solidFill>
                  <a:srgbClr val="2709BB"/>
                </a:solidFill>
                <a:latin typeface="微软雅黑 Light" panose="020B0502040204020203" pitchFamily="34" charset="-122"/>
                <a:ea typeface="微软雅黑 Light" panose="020B0502040204020203" pitchFamily="34" charset="-122"/>
              </a:rPr>
              <a:t>磁翻转次数少，在相同长度的磁层上可记录的信息量将会增加，从而提高了磁记录密度。</a:t>
            </a:r>
            <a:endParaRPr lang="zh-CN" altLang="en-US" sz="2800" b="1">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buFont typeface="Wingdings" panose="05000000000000000000" pitchFamily="2" charset="2"/>
              <a:buChar char="Ø"/>
            </a:pPr>
            <a:r>
              <a:rPr lang="en-US" altLang="zh-CN" sz="2800" b="1">
                <a:solidFill>
                  <a:srgbClr val="2709BB"/>
                </a:solidFill>
                <a:latin typeface="微软雅黑 Light" panose="020B0502040204020203" pitchFamily="34" charset="-122"/>
                <a:ea typeface="微软雅黑 Light" panose="020B0502040204020203" pitchFamily="34" charset="-122"/>
              </a:rPr>
              <a:t>FM</a:t>
            </a:r>
            <a:r>
              <a:rPr lang="zh-CN" altLang="en-US" sz="2800" b="1">
                <a:solidFill>
                  <a:srgbClr val="2709BB"/>
                </a:solidFill>
                <a:latin typeface="微软雅黑 Light" panose="020B0502040204020203" pitchFamily="34" charset="-122"/>
                <a:ea typeface="微软雅黑 Light" panose="020B0502040204020203" pitchFamily="34" charset="-122"/>
              </a:rPr>
              <a:t>制记录一位二进制代码最多是两次磁翻转，</a:t>
            </a:r>
            <a:r>
              <a:rPr lang="en-US" altLang="zh-CN" sz="2800" b="1">
                <a:solidFill>
                  <a:srgbClr val="2709BB"/>
                </a:solidFill>
                <a:latin typeface="微软雅黑 Light" panose="020B0502040204020203" pitchFamily="34" charset="-122"/>
                <a:ea typeface="微软雅黑 Light" panose="020B0502040204020203" pitchFamily="34" charset="-122"/>
              </a:rPr>
              <a:t>MFM</a:t>
            </a:r>
            <a:r>
              <a:rPr lang="zh-CN" altLang="en-US" sz="2800" b="1">
                <a:solidFill>
                  <a:srgbClr val="2709BB"/>
                </a:solidFill>
                <a:latin typeface="微软雅黑 Light" panose="020B0502040204020203" pitchFamily="34" charset="-122"/>
                <a:ea typeface="微软雅黑 Light" panose="020B0502040204020203" pitchFamily="34" charset="-122"/>
              </a:rPr>
              <a:t>制最多只要一次翻转，记录密度提高了一倍，故又称之为倍密度记录方式。倍密度软磁盘即采用</a:t>
            </a:r>
            <a:r>
              <a:rPr lang="en-US" altLang="zh-CN" sz="2800" b="1">
                <a:solidFill>
                  <a:srgbClr val="2709BB"/>
                </a:solidFill>
                <a:latin typeface="微软雅黑 Light" panose="020B0502040204020203" pitchFamily="34" charset="-122"/>
                <a:ea typeface="微软雅黑 Light" panose="020B0502040204020203" pitchFamily="34" charset="-122"/>
              </a:rPr>
              <a:t>MFM</a:t>
            </a:r>
            <a:r>
              <a:rPr lang="zh-CN" altLang="en-US" sz="2800" b="1">
                <a:solidFill>
                  <a:srgbClr val="2709BB"/>
                </a:solidFill>
                <a:latin typeface="微软雅黑 Light" panose="020B0502040204020203" pitchFamily="34" charset="-122"/>
                <a:ea typeface="微软雅黑 Light" panose="020B0502040204020203" pitchFamily="34" charset="-122"/>
              </a:rPr>
              <a:t>记录方式。</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50883" name="组合 58"/>
          <p:cNvGrpSpPr/>
          <p:nvPr/>
        </p:nvGrpSpPr>
        <p:grpSpPr bwMode="auto">
          <a:xfrm>
            <a:off x="1627188" y="720725"/>
            <a:ext cx="6781800" cy="1079500"/>
            <a:chOff x="1627359" y="575409"/>
            <a:chExt cx="6781800" cy="1080000"/>
          </a:xfrm>
        </p:grpSpPr>
        <p:sp>
          <p:nvSpPr>
            <p:cNvPr id="250906" name="Line 9"/>
            <p:cNvSpPr>
              <a:spLocks noChangeShapeType="1"/>
            </p:cNvSpPr>
            <p:nvPr/>
          </p:nvSpPr>
          <p:spPr bwMode="auto">
            <a:xfrm>
              <a:off x="16273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07" name="Line 10"/>
            <p:cNvSpPr>
              <a:spLocks noChangeShapeType="1"/>
            </p:cNvSpPr>
            <p:nvPr/>
          </p:nvSpPr>
          <p:spPr bwMode="auto">
            <a:xfrm>
              <a:off x="23798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08" name="Line 11"/>
            <p:cNvSpPr>
              <a:spLocks noChangeShapeType="1"/>
            </p:cNvSpPr>
            <p:nvPr/>
          </p:nvSpPr>
          <p:spPr bwMode="auto">
            <a:xfrm>
              <a:off x="31338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09" name="Line 13"/>
            <p:cNvSpPr>
              <a:spLocks noChangeShapeType="1"/>
            </p:cNvSpPr>
            <p:nvPr/>
          </p:nvSpPr>
          <p:spPr bwMode="auto">
            <a:xfrm>
              <a:off x="46404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10" name="Line 14"/>
            <p:cNvSpPr>
              <a:spLocks noChangeShapeType="1"/>
            </p:cNvSpPr>
            <p:nvPr/>
          </p:nvSpPr>
          <p:spPr bwMode="auto">
            <a:xfrm>
              <a:off x="53944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11" name="Line 15"/>
            <p:cNvSpPr>
              <a:spLocks noChangeShapeType="1"/>
            </p:cNvSpPr>
            <p:nvPr/>
          </p:nvSpPr>
          <p:spPr bwMode="auto">
            <a:xfrm>
              <a:off x="61485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12" name="Line 16"/>
            <p:cNvSpPr>
              <a:spLocks noChangeShapeType="1"/>
            </p:cNvSpPr>
            <p:nvPr/>
          </p:nvSpPr>
          <p:spPr bwMode="auto">
            <a:xfrm>
              <a:off x="6901034"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13" name="Line 17"/>
            <p:cNvSpPr>
              <a:spLocks noChangeShapeType="1"/>
            </p:cNvSpPr>
            <p:nvPr/>
          </p:nvSpPr>
          <p:spPr bwMode="auto">
            <a:xfrm>
              <a:off x="7655097"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0914" name="Line 18"/>
            <p:cNvSpPr>
              <a:spLocks noChangeShapeType="1"/>
            </p:cNvSpPr>
            <p:nvPr/>
          </p:nvSpPr>
          <p:spPr bwMode="auto">
            <a:xfrm>
              <a:off x="8409159" y="575409"/>
              <a:ext cx="0" cy="10800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50884" name="Text Box 56"/>
          <p:cNvSpPr txBox="1">
            <a:spLocks noChangeArrowheads="1"/>
          </p:cNvSpPr>
          <p:nvPr/>
        </p:nvSpPr>
        <p:spPr bwMode="auto">
          <a:xfrm>
            <a:off x="1839913"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50885" name="Text Box 57"/>
          <p:cNvSpPr txBox="1">
            <a:spLocks noChangeArrowheads="1"/>
          </p:cNvSpPr>
          <p:nvPr/>
        </p:nvSpPr>
        <p:spPr bwMode="auto">
          <a:xfrm>
            <a:off x="2598738"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50886" name="Text Box 58"/>
          <p:cNvSpPr txBox="1">
            <a:spLocks noChangeArrowheads="1"/>
          </p:cNvSpPr>
          <p:nvPr/>
        </p:nvSpPr>
        <p:spPr bwMode="auto">
          <a:xfrm>
            <a:off x="3359150"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50887" name="Text Box 59"/>
          <p:cNvSpPr txBox="1">
            <a:spLocks noChangeArrowheads="1"/>
          </p:cNvSpPr>
          <p:nvPr/>
        </p:nvSpPr>
        <p:spPr bwMode="auto">
          <a:xfrm>
            <a:off x="4119563"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50888" name="Text Box 60"/>
          <p:cNvSpPr txBox="1">
            <a:spLocks noChangeArrowheads="1"/>
          </p:cNvSpPr>
          <p:nvPr/>
        </p:nvSpPr>
        <p:spPr bwMode="auto">
          <a:xfrm>
            <a:off x="4879975"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50889" name="Text Box 61"/>
          <p:cNvSpPr txBox="1">
            <a:spLocks noChangeArrowheads="1"/>
          </p:cNvSpPr>
          <p:nvPr/>
        </p:nvSpPr>
        <p:spPr bwMode="auto">
          <a:xfrm>
            <a:off x="5638800"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50890" name="Text Box 62"/>
          <p:cNvSpPr txBox="1">
            <a:spLocks noChangeArrowheads="1"/>
          </p:cNvSpPr>
          <p:nvPr/>
        </p:nvSpPr>
        <p:spPr bwMode="auto">
          <a:xfrm>
            <a:off x="6399213"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50891" name="Text Box 63"/>
          <p:cNvSpPr txBox="1">
            <a:spLocks noChangeArrowheads="1"/>
          </p:cNvSpPr>
          <p:nvPr/>
        </p:nvSpPr>
        <p:spPr bwMode="auto">
          <a:xfrm>
            <a:off x="7159625"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50892" name="Text Box 64"/>
          <p:cNvSpPr txBox="1">
            <a:spLocks noChangeArrowheads="1"/>
          </p:cNvSpPr>
          <p:nvPr/>
        </p:nvSpPr>
        <p:spPr bwMode="auto">
          <a:xfrm>
            <a:off x="7920038" y="6556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50893" name="Text Box 66"/>
          <p:cNvSpPr txBox="1">
            <a:spLocks noChangeArrowheads="1"/>
          </p:cNvSpPr>
          <p:nvPr/>
        </p:nvSpPr>
        <p:spPr bwMode="auto">
          <a:xfrm>
            <a:off x="239713" y="74453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数据序列</a:t>
            </a:r>
            <a:endParaRPr kumimoji="1" lang="zh-CN" altLang="en-US" sz="2000" b="1">
              <a:latin typeface="Times New Roman" panose="02020603050405020304" pitchFamily="18" charset="0"/>
            </a:endParaRPr>
          </a:p>
        </p:txBody>
      </p:sp>
      <p:grpSp>
        <p:nvGrpSpPr>
          <p:cNvPr id="250894" name="Group 48"/>
          <p:cNvGrpSpPr/>
          <p:nvPr/>
        </p:nvGrpSpPr>
        <p:grpSpPr bwMode="auto">
          <a:xfrm>
            <a:off x="1617663" y="1138238"/>
            <a:ext cx="6777037" cy="515937"/>
            <a:chOff x="1008" y="3789"/>
            <a:chExt cx="4269" cy="391"/>
          </a:xfrm>
        </p:grpSpPr>
        <p:sp>
          <p:nvSpPr>
            <p:cNvPr id="250899" name="Freeform 49"/>
            <p:cNvSpPr/>
            <p:nvPr/>
          </p:nvSpPr>
          <p:spPr bwMode="auto">
            <a:xfrm>
              <a:off x="1008" y="4179"/>
              <a:ext cx="480" cy="1"/>
            </a:xfrm>
            <a:custGeom>
              <a:avLst/>
              <a:gdLst>
                <a:gd name="T0" fmla="*/ 0 w 480"/>
                <a:gd name="T1" fmla="*/ 0 h 1"/>
                <a:gd name="T2" fmla="*/ 480 w 480"/>
                <a:gd name="T3" fmla="*/ 0 h 1"/>
                <a:gd name="T4" fmla="*/ 0 60000 65536"/>
                <a:gd name="T5" fmla="*/ 0 60000 65536"/>
                <a:gd name="T6" fmla="*/ 0 w 480"/>
                <a:gd name="T7" fmla="*/ 0 h 1"/>
                <a:gd name="T8" fmla="*/ 480 w 480"/>
                <a:gd name="T9" fmla="*/ 1 h 1"/>
              </a:gdLst>
              <a:ahLst/>
              <a:cxnLst>
                <a:cxn ang="T4">
                  <a:pos x="T0" y="T1"/>
                </a:cxn>
                <a:cxn ang="T5">
                  <a:pos x="T2" y="T3"/>
                </a:cxn>
              </a:cxnLst>
              <a:rect l="T6" t="T7" r="T8" b="T9"/>
              <a:pathLst>
                <a:path w="480" h="1">
                  <a:moveTo>
                    <a:pt x="0" y="0"/>
                  </a:moveTo>
                  <a:lnTo>
                    <a:pt x="480"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0" name="Freeform 50"/>
            <p:cNvSpPr/>
            <p:nvPr/>
          </p:nvSpPr>
          <p:spPr bwMode="auto">
            <a:xfrm>
              <a:off x="1488" y="3792"/>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1" name="Freeform 51"/>
            <p:cNvSpPr/>
            <p:nvPr/>
          </p:nvSpPr>
          <p:spPr bwMode="auto">
            <a:xfrm>
              <a:off x="1968" y="3792"/>
              <a:ext cx="471" cy="387"/>
            </a:xfrm>
            <a:custGeom>
              <a:avLst/>
              <a:gdLst>
                <a:gd name="T0" fmla="*/ 0 w 471"/>
                <a:gd name="T1" fmla="*/ 0 h 387"/>
                <a:gd name="T2" fmla="*/ 240 w 471"/>
                <a:gd name="T3" fmla="*/ 0 h 387"/>
                <a:gd name="T4" fmla="*/ 240 w 471"/>
                <a:gd name="T5" fmla="*/ 384 h 387"/>
                <a:gd name="T6" fmla="*/ 468 w 471"/>
                <a:gd name="T7" fmla="*/ 384 h 387"/>
                <a:gd name="T8" fmla="*/ 471 w 471"/>
                <a:gd name="T9" fmla="*/ 387 h 387"/>
                <a:gd name="T10" fmla="*/ 0 60000 65536"/>
                <a:gd name="T11" fmla="*/ 0 60000 65536"/>
                <a:gd name="T12" fmla="*/ 0 60000 65536"/>
                <a:gd name="T13" fmla="*/ 0 60000 65536"/>
                <a:gd name="T14" fmla="*/ 0 60000 65536"/>
                <a:gd name="T15" fmla="*/ 0 w 471"/>
                <a:gd name="T16" fmla="*/ 0 h 387"/>
                <a:gd name="T17" fmla="*/ 471 w 471"/>
                <a:gd name="T18" fmla="*/ 387 h 387"/>
              </a:gdLst>
              <a:ahLst/>
              <a:cxnLst>
                <a:cxn ang="T10">
                  <a:pos x="T0" y="T1"/>
                </a:cxn>
                <a:cxn ang="T11">
                  <a:pos x="T2" y="T3"/>
                </a:cxn>
                <a:cxn ang="T12">
                  <a:pos x="T4" y="T5"/>
                </a:cxn>
                <a:cxn ang="T13">
                  <a:pos x="T6" y="T7"/>
                </a:cxn>
                <a:cxn ang="T14">
                  <a:pos x="T8" y="T9"/>
                </a:cxn>
              </a:cxnLst>
              <a:rect l="T15" t="T16" r="T17" b="T18"/>
              <a:pathLst>
                <a:path w="471" h="387">
                  <a:moveTo>
                    <a:pt x="0" y="0"/>
                  </a:moveTo>
                  <a:lnTo>
                    <a:pt x="240" y="0"/>
                  </a:lnTo>
                  <a:lnTo>
                    <a:pt x="240" y="384"/>
                  </a:lnTo>
                  <a:lnTo>
                    <a:pt x="468" y="384"/>
                  </a:lnTo>
                  <a:lnTo>
                    <a:pt x="471"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2" name="Freeform 52"/>
            <p:cNvSpPr/>
            <p:nvPr/>
          </p:nvSpPr>
          <p:spPr bwMode="auto">
            <a:xfrm>
              <a:off x="2423" y="3789"/>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3" name="Freeform 53"/>
            <p:cNvSpPr/>
            <p:nvPr/>
          </p:nvSpPr>
          <p:spPr bwMode="auto">
            <a:xfrm>
              <a:off x="2907" y="3789"/>
              <a:ext cx="703" cy="387"/>
            </a:xfrm>
            <a:custGeom>
              <a:avLst/>
              <a:gdLst>
                <a:gd name="T0" fmla="*/ 0 w 703"/>
                <a:gd name="T1" fmla="*/ 0 h 387"/>
                <a:gd name="T2" fmla="*/ 472 w 703"/>
                <a:gd name="T3" fmla="*/ 0 h 387"/>
                <a:gd name="T4" fmla="*/ 472 w 703"/>
                <a:gd name="T5" fmla="*/ 384 h 387"/>
                <a:gd name="T6" fmla="*/ 700 w 703"/>
                <a:gd name="T7" fmla="*/ 384 h 387"/>
                <a:gd name="T8" fmla="*/ 703 w 703"/>
                <a:gd name="T9" fmla="*/ 387 h 387"/>
                <a:gd name="T10" fmla="*/ 0 60000 65536"/>
                <a:gd name="T11" fmla="*/ 0 60000 65536"/>
                <a:gd name="T12" fmla="*/ 0 60000 65536"/>
                <a:gd name="T13" fmla="*/ 0 60000 65536"/>
                <a:gd name="T14" fmla="*/ 0 60000 65536"/>
                <a:gd name="T15" fmla="*/ 0 w 703"/>
                <a:gd name="T16" fmla="*/ 0 h 387"/>
                <a:gd name="T17" fmla="*/ 703 w 703"/>
                <a:gd name="T18" fmla="*/ 387 h 387"/>
              </a:gdLst>
              <a:ahLst/>
              <a:cxnLst>
                <a:cxn ang="T10">
                  <a:pos x="T0" y="T1"/>
                </a:cxn>
                <a:cxn ang="T11">
                  <a:pos x="T2" y="T3"/>
                </a:cxn>
                <a:cxn ang="T12">
                  <a:pos x="T4" y="T5"/>
                </a:cxn>
                <a:cxn ang="T13">
                  <a:pos x="T6" y="T7"/>
                </a:cxn>
                <a:cxn ang="T14">
                  <a:pos x="T8" y="T9"/>
                </a:cxn>
              </a:cxnLst>
              <a:rect l="T15" t="T16" r="T17" b="T18"/>
              <a:pathLst>
                <a:path w="703" h="387">
                  <a:moveTo>
                    <a:pt x="0" y="0"/>
                  </a:moveTo>
                  <a:lnTo>
                    <a:pt x="472" y="0"/>
                  </a:lnTo>
                  <a:lnTo>
                    <a:pt x="472" y="384"/>
                  </a:lnTo>
                  <a:lnTo>
                    <a:pt x="700" y="384"/>
                  </a:lnTo>
                  <a:lnTo>
                    <a:pt x="703" y="387"/>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4" name="Freeform 54"/>
            <p:cNvSpPr/>
            <p:nvPr/>
          </p:nvSpPr>
          <p:spPr bwMode="auto">
            <a:xfrm>
              <a:off x="3600" y="3789"/>
              <a:ext cx="480" cy="387"/>
            </a:xfrm>
            <a:custGeom>
              <a:avLst/>
              <a:gdLst>
                <a:gd name="T0" fmla="*/ 0 w 480"/>
                <a:gd name="T1" fmla="*/ 387 h 387"/>
                <a:gd name="T2" fmla="*/ 249 w 480"/>
                <a:gd name="T3" fmla="*/ 387 h 387"/>
                <a:gd name="T4" fmla="*/ 249 w 480"/>
                <a:gd name="T5" fmla="*/ 0 h 387"/>
                <a:gd name="T6" fmla="*/ 480 w 480"/>
                <a:gd name="T7" fmla="*/ 0 h 387"/>
                <a:gd name="T8" fmla="*/ 477 w 480"/>
                <a:gd name="T9" fmla="*/ 6 h 387"/>
                <a:gd name="T10" fmla="*/ 0 60000 65536"/>
                <a:gd name="T11" fmla="*/ 0 60000 65536"/>
                <a:gd name="T12" fmla="*/ 0 60000 65536"/>
                <a:gd name="T13" fmla="*/ 0 60000 65536"/>
                <a:gd name="T14" fmla="*/ 0 60000 65536"/>
                <a:gd name="T15" fmla="*/ 0 w 480"/>
                <a:gd name="T16" fmla="*/ 0 h 387"/>
                <a:gd name="T17" fmla="*/ 480 w 480"/>
                <a:gd name="T18" fmla="*/ 387 h 387"/>
              </a:gdLst>
              <a:ahLst/>
              <a:cxnLst>
                <a:cxn ang="T10">
                  <a:pos x="T0" y="T1"/>
                </a:cxn>
                <a:cxn ang="T11">
                  <a:pos x="T2" y="T3"/>
                </a:cxn>
                <a:cxn ang="T12">
                  <a:pos x="T4" y="T5"/>
                </a:cxn>
                <a:cxn ang="T13">
                  <a:pos x="T6" y="T7"/>
                </a:cxn>
                <a:cxn ang="T14">
                  <a:pos x="T8" y="T9"/>
                </a:cxn>
              </a:cxnLst>
              <a:rect l="T15" t="T16" r="T17" b="T18"/>
              <a:pathLst>
                <a:path w="480" h="387">
                  <a:moveTo>
                    <a:pt x="0" y="387"/>
                  </a:moveTo>
                  <a:lnTo>
                    <a:pt x="249" y="387"/>
                  </a:lnTo>
                  <a:lnTo>
                    <a:pt x="249" y="0"/>
                  </a:lnTo>
                  <a:lnTo>
                    <a:pt x="480" y="0"/>
                  </a:lnTo>
                  <a:lnTo>
                    <a:pt x="477" y="6"/>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0905" name="Freeform 55"/>
            <p:cNvSpPr/>
            <p:nvPr/>
          </p:nvSpPr>
          <p:spPr bwMode="auto">
            <a:xfrm>
              <a:off x="4074" y="3789"/>
              <a:ext cx="1203" cy="390"/>
            </a:xfrm>
            <a:custGeom>
              <a:avLst/>
              <a:gdLst>
                <a:gd name="T0" fmla="*/ 0 w 1203"/>
                <a:gd name="T1" fmla="*/ 0 h 390"/>
                <a:gd name="T2" fmla="*/ 492 w 1203"/>
                <a:gd name="T3" fmla="*/ 0 h 390"/>
                <a:gd name="T4" fmla="*/ 492 w 1203"/>
                <a:gd name="T5" fmla="*/ 390 h 390"/>
                <a:gd name="T6" fmla="*/ 1203 w 1203"/>
                <a:gd name="T7" fmla="*/ 390 h 390"/>
                <a:gd name="T8" fmla="*/ 726 w 1203"/>
                <a:gd name="T9" fmla="*/ 390 h 390"/>
                <a:gd name="T10" fmla="*/ 0 60000 65536"/>
                <a:gd name="T11" fmla="*/ 0 60000 65536"/>
                <a:gd name="T12" fmla="*/ 0 60000 65536"/>
                <a:gd name="T13" fmla="*/ 0 60000 65536"/>
                <a:gd name="T14" fmla="*/ 0 60000 65536"/>
                <a:gd name="T15" fmla="*/ 0 w 1203"/>
                <a:gd name="T16" fmla="*/ 0 h 390"/>
                <a:gd name="T17" fmla="*/ 1203 w 1203"/>
                <a:gd name="T18" fmla="*/ 390 h 390"/>
              </a:gdLst>
              <a:ahLst/>
              <a:cxnLst>
                <a:cxn ang="T10">
                  <a:pos x="T0" y="T1"/>
                </a:cxn>
                <a:cxn ang="T11">
                  <a:pos x="T2" y="T3"/>
                </a:cxn>
                <a:cxn ang="T12">
                  <a:pos x="T4" y="T5"/>
                </a:cxn>
                <a:cxn ang="T13">
                  <a:pos x="T6" y="T7"/>
                </a:cxn>
                <a:cxn ang="T14">
                  <a:pos x="T8" y="T9"/>
                </a:cxn>
              </a:cxnLst>
              <a:rect l="T15" t="T16" r="T17" b="T18"/>
              <a:pathLst>
                <a:path w="1203" h="390">
                  <a:moveTo>
                    <a:pt x="0" y="0"/>
                  </a:moveTo>
                  <a:lnTo>
                    <a:pt x="492" y="0"/>
                  </a:lnTo>
                  <a:lnTo>
                    <a:pt x="492" y="390"/>
                  </a:lnTo>
                  <a:lnTo>
                    <a:pt x="1203" y="390"/>
                  </a:lnTo>
                  <a:lnTo>
                    <a:pt x="726" y="39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50895" name="Text Box 72">
            <a:hlinkClick r:id="rId1" action="ppaction://hlinksldjump"/>
          </p:cNvPr>
          <p:cNvSpPr txBox="1">
            <a:spLocks noChangeArrowheads="1"/>
          </p:cNvSpPr>
          <p:nvPr/>
        </p:nvSpPr>
        <p:spPr bwMode="auto">
          <a:xfrm>
            <a:off x="458788" y="1333500"/>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MFM</a:t>
            </a:r>
            <a:endParaRPr kumimoji="1" lang="en-US" altLang="zh-CN" sz="2400" b="1">
              <a:latin typeface="Times New Roman" panose="02020603050405020304" pitchFamily="18" charset="0"/>
            </a:endParaRPr>
          </a:p>
        </p:txBody>
      </p:sp>
      <p:sp>
        <p:nvSpPr>
          <p:cNvPr id="250896" name="矩形 40"/>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
        <p:nvSpPr>
          <p:cNvPr id="250898" name="Line 13"/>
          <p:cNvSpPr>
            <a:spLocks noChangeShapeType="1"/>
          </p:cNvSpPr>
          <p:nvPr/>
        </p:nvSpPr>
        <p:spPr bwMode="auto">
          <a:xfrm>
            <a:off x="3898900" y="733425"/>
            <a:ext cx="0" cy="107950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blinds(horizontal)">
                                      <p:cBhvr>
                                        <p:cTn id="7" dur="500"/>
                                        <p:tgtEl>
                                          <p:spTgt spid="2211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0" dur="500"/>
                                        <p:tgtEl>
                                          <p:spTgt spid="221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20" dur="500"/>
                                        <p:tgtEl>
                                          <p:spTgt spid="221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222375" y="606425"/>
            <a:ext cx="7070725" cy="769938"/>
          </a:xfrm>
        </p:spPr>
        <p:txBody>
          <a:bodyPr/>
          <a:lstStyle/>
          <a:p>
            <a:r>
              <a:rPr lang="zh-CN" altLang="en-US"/>
              <a:t>评价记录方式的主要指标</a:t>
            </a:r>
            <a:endParaRPr lang="zh-CN" altLang="en-US"/>
          </a:p>
        </p:txBody>
      </p:sp>
      <p:sp>
        <p:nvSpPr>
          <p:cNvPr id="227331" name="Rectangle 3"/>
          <p:cNvSpPr>
            <a:spLocks noGrp="1" noChangeArrowheads="1"/>
          </p:cNvSpPr>
          <p:nvPr>
            <p:ph type="body" idx="1"/>
          </p:nvPr>
        </p:nvSpPr>
        <p:spPr>
          <a:xfrm>
            <a:off x="615950" y="1741488"/>
            <a:ext cx="8097838" cy="3998912"/>
          </a:xfrm>
          <a:solidFill>
            <a:schemeClr val="bg1"/>
          </a:solidFill>
          <a:ln>
            <a:solidFill>
              <a:srgbClr val="2709BB"/>
            </a:solidFill>
            <a:miter lim="800000"/>
          </a:ln>
        </p:spPr>
        <p:txBody>
          <a:bodyPr/>
          <a:lstStyle/>
          <a:p>
            <a:pPr>
              <a:lnSpc>
                <a:spcPct val="90000"/>
              </a:lnSpc>
            </a:pPr>
            <a:r>
              <a:rPr kumimoji="1" lang="zh-CN" altLang="en-US"/>
              <a:t>评价一种记录方式的优劣标准，主要反映在编码效率和自同步能力等方面。</a:t>
            </a:r>
            <a:endParaRPr kumimoji="1" lang="en-US" altLang="zh-CN"/>
          </a:p>
          <a:p>
            <a:r>
              <a:rPr kumimoji="1" lang="zh-CN" altLang="en-US"/>
              <a:t>编码效率是指位密度与磁化翻转密度的比值，可用记录一位信息的最大磁化翻转次数来表示。</a:t>
            </a:r>
            <a:endParaRPr kumimoji="1" lang="zh-CN" altLang="en-US"/>
          </a:p>
          <a:p>
            <a:r>
              <a:rPr kumimoji="1" lang="en-US" altLang="zh-CN"/>
              <a:t>FM</a:t>
            </a:r>
            <a:r>
              <a:rPr kumimoji="1" lang="zh-CN" altLang="en-US"/>
              <a:t>、</a:t>
            </a:r>
            <a:r>
              <a:rPr kumimoji="1" lang="en-US" altLang="zh-CN"/>
              <a:t>PM</a:t>
            </a:r>
            <a:r>
              <a:rPr kumimoji="1" lang="zh-CN" altLang="en-US"/>
              <a:t>记录方式中，记录一位信息最大磁化翻转次数为</a:t>
            </a:r>
            <a:r>
              <a:rPr kumimoji="1" lang="en-US" altLang="zh-CN"/>
              <a:t>2</a:t>
            </a:r>
            <a:r>
              <a:rPr kumimoji="1" lang="zh-CN" altLang="en-US"/>
              <a:t>，因此编码效率为 </a:t>
            </a:r>
            <a:r>
              <a:rPr kumimoji="1" lang="en-US" altLang="zh-CN"/>
              <a:t>50</a:t>
            </a:r>
            <a:r>
              <a:rPr kumimoji="1" lang="zh-CN" altLang="en-US"/>
              <a:t>％；而</a:t>
            </a:r>
            <a:r>
              <a:rPr kumimoji="1" lang="en-US" altLang="zh-CN"/>
              <a:t>MFM</a:t>
            </a:r>
            <a:r>
              <a:rPr kumimoji="1" lang="zh-CN" altLang="en-US"/>
              <a:t>、</a:t>
            </a:r>
            <a:r>
              <a:rPr kumimoji="1" lang="en-US" altLang="zh-CN"/>
              <a:t>NRZ</a:t>
            </a:r>
            <a:r>
              <a:rPr kumimoji="1" lang="zh-CN" altLang="en-US"/>
              <a:t>、</a:t>
            </a:r>
            <a:r>
              <a:rPr kumimoji="1" lang="en-US" altLang="zh-CN"/>
              <a:t>NRZ1</a:t>
            </a:r>
            <a:r>
              <a:rPr kumimoji="1" lang="zh-CN" altLang="en-US"/>
              <a:t>三种记录方式的编码效率为</a:t>
            </a:r>
            <a:r>
              <a:rPr kumimoji="1" lang="en-US" altLang="zh-CN"/>
              <a:t>100</a:t>
            </a:r>
            <a:r>
              <a:rPr kumimoji="1" lang="zh-CN" altLang="en-US"/>
              <a:t>％，因为它们记录一位信息磁化翻转最多一次。</a:t>
            </a:r>
            <a:endParaRPr kumimoji="1" lang="zh-CN" altLang="en-US"/>
          </a:p>
          <a:p>
            <a:pPr>
              <a:lnSpc>
                <a:spcPct val="90000"/>
              </a:lnSpc>
            </a:pPr>
            <a:endParaRPr kumimoji="1" lang="zh-CN" altLang="en-US"/>
          </a:p>
        </p:txBody>
      </p:sp>
      <p:sp>
        <p:nvSpPr>
          <p:cNvPr id="251908" name="Rectangle 5">
            <a:hlinkClick r:id="rId1" action="ppaction://hlinksldjump"/>
          </p:cNvPr>
          <p:cNvSpPr>
            <a:spLocks noChangeArrowheads="1"/>
          </p:cNvSpPr>
          <p:nvPr/>
        </p:nvSpPr>
        <p:spPr bwMode="auto">
          <a:xfrm>
            <a:off x="1828800" y="31242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1909" name="Rectangle 6">
            <a:hlinkClick r:id="rId1" action="ppaction://hlinksldjump"/>
          </p:cNvPr>
          <p:cNvSpPr>
            <a:spLocks noChangeArrowheads="1"/>
          </p:cNvSpPr>
          <p:nvPr/>
        </p:nvSpPr>
        <p:spPr bwMode="auto">
          <a:xfrm>
            <a:off x="1828800" y="36576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1910" name="Rectangle 7">
            <a:hlinkClick r:id="rId1" action="ppaction://hlinksldjump"/>
          </p:cNvPr>
          <p:cNvSpPr>
            <a:spLocks noChangeArrowheads="1"/>
          </p:cNvSpPr>
          <p:nvPr/>
        </p:nvSpPr>
        <p:spPr bwMode="auto">
          <a:xfrm>
            <a:off x="1828800" y="41910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1911" name="矩形 7"/>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bg/>
                                          </p:spTgt>
                                        </p:tgtEl>
                                        <p:attrNameLst>
                                          <p:attrName>style.visibility</p:attrName>
                                        </p:attrNameLst>
                                      </p:cBhvr>
                                      <p:to>
                                        <p:strVal val="visible"/>
                                      </p:to>
                                    </p:set>
                                    <p:animEffect transition="in" filter="blinds(horizontal)">
                                      <p:cBhvr>
                                        <p:cTn id="7" dur="500"/>
                                        <p:tgtEl>
                                          <p:spTgt spid="22733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10" dur="500"/>
                                        <p:tgtEl>
                                          <p:spTgt spid="2273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5" dur="500"/>
                                        <p:tgtEl>
                                          <p:spTgt spid="2273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20" dur="500"/>
                                        <p:tgtEl>
                                          <p:spTgt spid="227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nimBg="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222375" y="606425"/>
            <a:ext cx="7070725" cy="769938"/>
          </a:xfrm>
        </p:spPr>
        <p:txBody>
          <a:bodyPr/>
          <a:lstStyle/>
          <a:p>
            <a:r>
              <a:rPr lang="zh-CN" altLang="en-US"/>
              <a:t>自同步能力</a:t>
            </a:r>
            <a:endParaRPr lang="zh-CN" altLang="en-US"/>
          </a:p>
        </p:txBody>
      </p:sp>
      <p:sp>
        <p:nvSpPr>
          <p:cNvPr id="252931" name="Rectangle 9">
            <a:hlinkClick r:id="rId1" action="ppaction://hlinksldjump"/>
          </p:cNvPr>
          <p:cNvSpPr>
            <a:spLocks noChangeArrowheads="1"/>
          </p:cNvSpPr>
          <p:nvPr/>
        </p:nvSpPr>
        <p:spPr bwMode="auto">
          <a:xfrm>
            <a:off x="990600" y="5105400"/>
            <a:ext cx="441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9381" name="Rectangle 10"/>
          <p:cNvSpPr>
            <a:spLocks noGrp="1" noChangeArrowheads="1"/>
          </p:cNvSpPr>
          <p:nvPr>
            <p:ph type="body" idx="1"/>
          </p:nvPr>
        </p:nvSpPr>
        <p:spPr>
          <a:xfrm>
            <a:off x="561975" y="2159000"/>
            <a:ext cx="8075613" cy="2693988"/>
          </a:xfrm>
          <a:solidFill>
            <a:schemeClr val="bg1"/>
          </a:solidFill>
          <a:ln>
            <a:solidFill>
              <a:srgbClr val="2709BB"/>
            </a:solidFill>
            <a:miter lim="800000"/>
          </a:ln>
        </p:spPr>
        <p:txBody>
          <a:bodyPr/>
          <a:lstStyle/>
          <a:p>
            <a:pPr>
              <a:spcBef>
                <a:spcPct val="0"/>
              </a:spcBef>
            </a:pPr>
            <a:r>
              <a:rPr lang="zh-CN" altLang="en-US"/>
              <a:t>自同步能力是指从单个磁道读出的脉冲序列中所提取同步时钟脉冲的难易程度。</a:t>
            </a:r>
            <a:endParaRPr lang="en-US" altLang="zh-CN"/>
          </a:p>
          <a:p>
            <a:pPr>
              <a:spcBef>
                <a:spcPct val="0"/>
              </a:spcBef>
            </a:pPr>
            <a:r>
              <a:rPr lang="zh-CN" altLang="en-US"/>
              <a:t>为了将数据信息分离出来，必须有同步信号。</a:t>
            </a:r>
            <a:endParaRPr lang="en-US" altLang="zh-CN"/>
          </a:p>
          <a:p>
            <a:pPr>
              <a:spcBef>
                <a:spcPct val="0"/>
              </a:spcBef>
            </a:pPr>
            <a:r>
              <a:rPr lang="zh-CN" altLang="en-US"/>
              <a:t>同步信号从专门设置用来记录同步信号的磁道中取得，叫做外同步，如</a:t>
            </a:r>
            <a:r>
              <a:rPr lang="en-US" altLang="zh-CN"/>
              <a:t>NRZ1</a:t>
            </a:r>
            <a:r>
              <a:rPr lang="zh-CN" altLang="en-US"/>
              <a:t>。</a:t>
            </a:r>
            <a:endParaRPr lang="zh-CN" altLang="en-US"/>
          </a:p>
        </p:txBody>
      </p:sp>
      <p:sp>
        <p:nvSpPr>
          <p:cNvPr id="252933" name="矩形 5"/>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1">
                                            <p:bg/>
                                          </p:spTgt>
                                        </p:tgtEl>
                                        <p:attrNameLst>
                                          <p:attrName>style.visibility</p:attrName>
                                        </p:attrNameLst>
                                      </p:cBhvr>
                                      <p:to>
                                        <p:strVal val="visible"/>
                                      </p:to>
                                    </p:set>
                                    <p:animEffect transition="in" filter="blinds(horizontal)">
                                      <p:cBhvr>
                                        <p:cTn id="7" dur="500"/>
                                        <p:tgtEl>
                                          <p:spTgt spid="22938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381">
                                            <p:txEl>
                                              <p:pRg st="0" end="0"/>
                                            </p:txEl>
                                          </p:spTgt>
                                        </p:tgtEl>
                                        <p:attrNameLst>
                                          <p:attrName>style.visibility</p:attrName>
                                        </p:attrNameLst>
                                      </p:cBhvr>
                                      <p:to>
                                        <p:strVal val="visible"/>
                                      </p:to>
                                    </p:set>
                                    <p:animEffect transition="in" filter="blinds(horizontal)">
                                      <p:cBhvr>
                                        <p:cTn id="10" dur="500"/>
                                        <p:tgtEl>
                                          <p:spTgt spid="2293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9381">
                                            <p:txEl>
                                              <p:pRg st="1" end="1"/>
                                            </p:txEl>
                                          </p:spTgt>
                                        </p:tgtEl>
                                        <p:attrNameLst>
                                          <p:attrName>style.visibility</p:attrName>
                                        </p:attrNameLst>
                                      </p:cBhvr>
                                      <p:to>
                                        <p:strVal val="visible"/>
                                      </p:to>
                                    </p:set>
                                    <p:animEffect transition="in" filter="blinds(horizontal)">
                                      <p:cBhvr>
                                        <p:cTn id="15" dur="500"/>
                                        <p:tgtEl>
                                          <p:spTgt spid="2293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9381">
                                            <p:txEl>
                                              <p:pRg st="2" end="2"/>
                                            </p:txEl>
                                          </p:spTgt>
                                        </p:tgtEl>
                                        <p:attrNameLst>
                                          <p:attrName>style.visibility</p:attrName>
                                        </p:attrNameLst>
                                      </p:cBhvr>
                                      <p:to>
                                        <p:strVal val="visible"/>
                                      </p:to>
                                    </p:set>
                                    <p:animEffect transition="in" filter="blinds(horizontal)">
                                      <p:cBhvr>
                                        <p:cTn id="20" dur="500"/>
                                        <p:tgtEl>
                                          <p:spTgt spid="2293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a:xfrm>
            <a:off x="1058863" y="606425"/>
            <a:ext cx="7070725" cy="769938"/>
          </a:xfrm>
        </p:spPr>
        <p:txBody>
          <a:bodyPr/>
          <a:lstStyle/>
          <a:p>
            <a:r>
              <a:rPr lang="zh-CN" altLang="en-US"/>
              <a:t>（3）汉明码的纠错过程</a:t>
            </a:r>
            <a:endParaRPr lang="zh-CN" altLang="en-US"/>
          </a:p>
        </p:txBody>
      </p:sp>
      <p:sp>
        <p:nvSpPr>
          <p:cNvPr id="3" name="内容占位符 2"/>
          <p:cNvSpPr>
            <a:spLocks noGrp="1"/>
          </p:cNvSpPr>
          <p:nvPr>
            <p:ph idx="1"/>
          </p:nvPr>
        </p:nvSpPr>
        <p:spPr>
          <a:xfrm>
            <a:off x="431800" y="1858963"/>
            <a:ext cx="8291513" cy="3817937"/>
          </a:xfrm>
          <a:solidFill>
            <a:schemeClr val="bg1"/>
          </a:solidFill>
          <a:ln>
            <a:solidFill>
              <a:srgbClr val="2709BB"/>
            </a:solidFill>
            <a:miter lim="800000"/>
          </a:ln>
        </p:spPr>
        <p:txBody>
          <a:bodyPr/>
          <a:lstStyle/>
          <a:p>
            <a:r>
              <a:rPr lang="zh-CN" altLang="en-US"/>
              <a:t>①汉明码的纠错过程，是对传送后的汉明码形成新的检测位P</a:t>
            </a:r>
            <a:r>
              <a:rPr lang="zh-CN" altLang="en-US" baseline="-25000"/>
              <a:t>i</a:t>
            </a:r>
            <a:r>
              <a:rPr lang="zh-CN" altLang="en-US"/>
              <a:t>（i=1，2，4，8）</a:t>
            </a:r>
            <a:endParaRPr lang="en-US" altLang="zh-CN"/>
          </a:p>
          <a:p>
            <a:pPr lvl="1"/>
            <a:r>
              <a:rPr lang="zh-CN" altLang="en-US"/>
              <a:t>P</a:t>
            </a:r>
            <a:r>
              <a:rPr lang="zh-CN" altLang="en-US" baseline="-25000"/>
              <a:t>i</a:t>
            </a:r>
            <a:r>
              <a:rPr lang="zh-CN" altLang="en-US"/>
              <a:t>的数值是由原检测位C</a:t>
            </a:r>
            <a:r>
              <a:rPr lang="zh-CN" altLang="en-US" baseline="-25000"/>
              <a:t>i</a:t>
            </a:r>
            <a:r>
              <a:rPr lang="zh-CN" altLang="en-US"/>
              <a:t>及其所在小组内“1”的个数决定</a:t>
            </a:r>
            <a:endParaRPr lang="zh-CN" altLang="en-US"/>
          </a:p>
          <a:p>
            <a:r>
              <a:rPr lang="zh-CN" altLang="en-US"/>
              <a:t>②若按配偶原则配置的海明码，其传送后形成新的检测位P</a:t>
            </a:r>
            <a:r>
              <a:rPr lang="zh-CN" altLang="en-US" baseline="-25000"/>
              <a:t>i</a:t>
            </a:r>
            <a:r>
              <a:rPr lang="zh-CN" altLang="en-US"/>
              <a:t>应为0，否则说明传送中出错</a:t>
            </a:r>
            <a:endParaRPr lang="zh-CN" altLang="en-US"/>
          </a:p>
          <a:p>
            <a:r>
              <a:rPr lang="zh-CN" altLang="en-US"/>
              <a:t>③根据P</a:t>
            </a:r>
            <a:r>
              <a:rPr lang="zh-CN" altLang="en-US" baseline="-25000"/>
              <a:t>i</a:t>
            </a:r>
            <a:r>
              <a:rPr lang="zh-CN" altLang="en-US"/>
              <a:t>的状态，便可直接指出错误的位置</a:t>
            </a:r>
            <a:endParaRPr lang="zh-CN" altLang="en-US"/>
          </a:p>
        </p:txBody>
      </p:sp>
      <p:sp>
        <p:nvSpPr>
          <p:cNvPr id="165893" name="矩形 8"/>
          <p:cNvSpPr>
            <a:spLocks noChangeArrowheads="1"/>
          </p:cNvSpPr>
          <p:nvPr/>
        </p:nvSpPr>
        <p:spPr bwMode="auto">
          <a:xfrm>
            <a:off x="7953375" y="1666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4.2.6</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222375" y="606425"/>
            <a:ext cx="7070725" cy="769938"/>
          </a:xfrm>
        </p:spPr>
        <p:txBody>
          <a:bodyPr/>
          <a:lstStyle/>
          <a:p>
            <a:r>
              <a:rPr lang="zh-CN" altLang="en-US"/>
              <a:t>自同步能力</a:t>
            </a:r>
            <a:endParaRPr lang="zh-CN" altLang="en-US"/>
          </a:p>
        </p:txBody>
      </p:sp>
      <p:sp>
        <p:nvSpPr>
          <p:cNvPr id="253955" name="Rectangle 9">
            <a:hlinkClick r:id="rId1" action="ppaction://hlinksldjump"/>
          </p:cNvPr>
          <p:cNvSpPr>
            <a:spLocks noChangeArrowheads="1"/>
          </p:cNvSpPr>
          <p:nvPr/>
        </p:nvSpPr>
        <p:spPr bwMode="auto">
          <a:xfrm>
            <a:off x="990600" y="5105400"/>
            <a:ext cx="441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9381" name="Rectangle 10"/>
          <p:cNvSpPr>
            <a:spLocks noGrp="1" noChangeArrowheads="1"/>
          </p:cNvSpPr>
          <p:nvPr>
            <p:ph type="body" idx="1"/>
          </p:nvPr>
        </p:nvSpPr>
        <p:spPr>
          <a:xfrm>
            <a:off x="615950" y="1770063"/>
            <a:ext cx="8075613" cy="3589337"/>
          </a:xfrm>
          <a:solidFill>
            <a:schemeClr val="bg1"/>
          </a:solidFill>
          <a:ln>
            <a:solidFill>
              <a:srgbClr val="2709BB"/>
            </a:solidFill>
            <a:miter lim="800000"/>
          </a:ln>
        </p:spPr>
        <p:txBody>
          <a:bodyPr/>
          <a:lstStyle/>
          <a:p>
            <a:pPr>
              <a:spcBef>
                <a:spcPct val="0"/>
              </a:spcBef>
            </a:pPr>
            <a:r>
              <a:rPr kumimoji="1" lang="zh-CN" altLang="en-US"/>
              <a:t>对于高密度的记录系统，可直接从磁盘读出的信号中提取同步信号，称为自同步。</a:t>
            </a:r>
            <a:endParaRPr kumimoji="1" lang="en-US" altLang="zh-CN"/>
          </a:p>
          <a:p>
            <a:pPr>
              <a:spcBef>
                <a:spcPct val="0"/>
              </a:spcBef>
            </a:pPr>
            <a:r>
              <a:rPr kumimoji="1" lang="zh-CN" altLang="en-US"/>
              <a:t>自同步能力可用最小磁化翻转间隔和最大磁化翻转间隔之比值</a:t>
            </a:r>
            <a:r>
              <a:rPr kumimoji="1" lang="en-US" altLang="zh-CN"/>
              <a:t>R</a:t>
            </a:r>
            <a:r>
              <a:rPr kumimoji="1" lang="zh-CN" altLang="en-US"/>
              <a:t>来衡量。</a:t>
            </a:r>
            <a:endParaRPr kumimoji="1" lang="en-US" altLang="zh-CN"/>
          </a:p>
          <a:p>
            <a:pPr>
              <a:spcBef>
                <a:spcPct val="0"/>
              </a:spcBef>
            </a:pPr>
            <a:r>
              <a:rPr kumimoji="1" lang="en-US" altLang="zh-CN"/>
              <a:t>R</a:t>
            </a:r>
            <a:r>
              <a:rPr kumimoji="1" lang="zh-CN" altLang="en-US"/>
              <a:t>越大，自同步能力也越强。</a:t>
            </a:r>
            <a:endParaRPr kumimoji="1" lang="en-US" altLang="zh-CN"/>
          </a:p>
          <a:p>
            <a:pPr>
              <a:spcBef>
                <a:spcPct val="0"/>
              </a:spcBef>
            </a:pPr>
            <a:r>
              <a:rPr kumimoji="1" lang="en-US" altLang="zh-CN"/>
              <a:t>NRZ</a:t>
            </a:r>
            <a:r>
              <a:rPr kumimoji="1" lang="zh-CN" altLang="en-US"/>
              <a:t>和</a:t>
            </a:r>
            <a:r>
              <a:rPr kumimoji="1" lang="en-US" altLang="zh-CN"/>
              <a:t>NRZ1</a:t>
            </a:r>
            <a:r>
              <a:rPr kumimoji="1" lang="zh-CN" altLang="en-US"/>
              <a:t>都没有自同步能力。</a:t>
            </a:r>
            <a:endParaRPr kumimoji="1" lang="en-US" altLang="zh-CN"/>
          </a:p>
          <a:p>
            <a:pPr>
              <a:spcBef>
                <a:spcPct val="0"/>
              </a:spcBef>
            </a:pPr>
            <a:r>
              <a:rPr kumimoji="1" lang="zh-CN" altLang="en-US"/>
              <a:t>而</a:t>
            </a:r>
            <a:r>
              <a:rPr kumimoji="1" lang="en-US" altLang="zh-CN"/>
              <a:t>PM</a:t>
            </a:r>
            <a:r>
              <a:rPr kumimoji="1" lang="zh-CN" altLang="en-US"/>
              <a:t>、</a:t>
            </a:r>
            <a:r>
              <a:rPr kumimoji="1" lang="en-US" altLang="zh-CN"/>
              <a:t>FM</a:t>
            </a:r>
            <a:r>
              <a:rPr kumimoji="1" lang="zh-CN" altLang="en-US"/>
              <a:t>、</a:t>
            </a:r>
            <a:r>
              <a:rPr kumimoji="1" lang="en-US" altLang="zh-CN"/>
              <a:t>MFM</a:t>
            </a:r>
            <a:r>
              <a:rPr kumimoji="1" lang="zh-CN" altLang="en-US"/>
              <a:t>方式均有自同步能力。</a:t>
            </a:r>
            <a:endParaRPr kumimoji="1" lang="zh-CN" altLang="en-US"/>
          </a:p>
        </p:txBody>
      </p:sp>
      <p:sp>
        <p:nvSpPr>
          <p:cNvPr id="253957"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1">
                                            <p:bg/>
                                          </p:spTgt>
                                        </p:tgtEl>
                                        <p:attrNameLst>
                                          <p:attrName>style.visibility</p:attrName>
                                        </p:attrNameLst>
                                      </p:cBhvr>
                                      <p:to>
                                        <p:strVal val="visible"/>
                                      </p:to>
                                    </p:set>
                                    <p:animEffect transition="in" filter="blinds(horizontal)">
                                      <p:cBhvr>
                                        <p:cTn id="7" dur="500"/>
                                        <p:tgtEl>
                                          <p:spTgt spid="22938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381">
                                            <p:txEl>
                                              <p:pRg st="0" end="0"/>
                                            </p:txEl>
                                          </p:spTgt>
                                        </p:tgtEl>
                                        <p:attrNameLst>
                                          <p:attrName>style.visibility</p:attrName>
                                        </p:attrNameLst>
                                      </p:cBhvr>
                                      <p:to>
                                        <p:strVal val="visible"/>
                                      </p:to>
                                    </p:set>
                                    <p:animEffect transition="in" filter="blinds(horizontal)">
                                      <p:cBhvr>
                                        <p:cTn id="10" dur="500"/>
                                        <p:tgtEl>
                                          <p:spTgt spid="2293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9381">
                                            <p:txEl>
                                              <p:pRg st="1" end="1"/>
                                            </p:txEl>
                                          </p:spTgt>
                                        </p:tgtEl>
                                        <p:attrNameLst>
                                          <p:attrName>style.visibility</p:attrName>
                                        </p:attrNameLst>
                                      </p:cBhvr>
                                      <p:to>
                                        <p:strVal val="visible"/>
                                      </p:to>
                                    </p:set>
                                    <p:animEffect transition="in" filter="blinds(horizontal)">
                                      <p:cBhvr>
                                        <p:cTn id="15" dur="500"/>
                                        <p:tgtEl>
                                          <p:spTgt spid="2293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9381">
                                            <p:txEl>
                                              <p:pRg st="2" end="2"/>
                                            </p:txEl>
                                          </p:spTgt>
                                        </p:tgtEl>
                                        <p:attrNameLst>
                                          <p:attrName>style.visibility</p:attrName>
                                        </p:attrNameLst>
                                      </p:cBhvr>
                                      <p:to>
                                        <p:strVal val="visible"/>
                                      </p:to>
                                    </p:set>
                                    <p:animEffect transition="in" filter="blinds(horizontal)">
                                      <p:cBhvr>
                                        <p:cTn id="20" dur="500"/>
                                        <p:tgtEl>
                                          <p:spTgt spid="2293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9381">
                                            <p:txEl>
                                              <p:pRg st="3" end="3"/>
                                            </p:txEl>
                                          </p:spTgt>
                                        </p:tgtEl>
                                        <p:attrNameLst>
                                          <p:attrName>style.visibility</p:attrName>
                                        </p:attrNameLst>
                                      </p:cBhvr>
                                      <p:to>
                                        <p:strVal val="visible"/>
                                      </p:to>
                                    </p:set>
                                    <p:animEffect transition="in" filter="blinds(horizontal)">
                                      <p:cBhvr>
                                        <p:cTn id="25" dur="500"/>
                                        <p:tgtEl>
                                          <p:spTgt spid="2293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9381">
                                            <p:txEl>
                                              <p:pRg st="4" end="4"/>
                                            </p:txEl>
                                          </p:spTgt>
                                        </p:tgtEl>
                                        <p:attrNameLst>
                                          <p:attrName>style.visibility</p:attrName>
                                        </p:attrNameLst>
                                      </p:cBhvr>
                                      <p:to>
                                        <p:strVal val="visible"/>
                                      </p:to>
                                    </p:set>
                                    <p:animEffect transition="in" filter="blinds(horizontal)">
                                      <p:cBhvr>
                                        <p:cTn id="30" dur="500"/>
                                        <p:tgtEl>
                                          <p:spTgt spid="2293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nimBg="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1127125" y="1570038"/>
            <a:ext cx="6873875" cy="4648200"/>
            <a:chOff x="710" y="960"/>
            <a:chExt cx="4330" cy="2928"/>
          </a:xfrm>
        </p:grpSpPr>
        <p:sp>
          <p:nvSpPr>
            <p:cNvPr id="255025" name="Line 4"/>
            <p:cNvSpPr>
              <a:spLocks noChangeShapeType="1"/>
            </p:cNvSpPr>
            <p:nvPr/>
          </p:nvSpPr>
          <p:spPr bwMode="auto">
            <a:xfrm>
              <a:off x="168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26" name="Line 5"/>
            <p:cNvSpPr>
              <a:spLocks noChangeShapeType="1"/>
            </p:cNvSpPr>
            <p:nvPr/>
          </p:nvSpPr>
          <p:spPr bwMode="auto">
            <a:xfrm>
              <a:off x="216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27" name="Line 6"/>
            <p:cNvSpPr>
              <a:spLocks noChangeShapeType="1"/>
            </p:cNvSpPr>
            <p:nvPr/>
          </p:nvSpPr>
          <p:spPr bwMode="auto">
            <a:xfrm>
              <a:off x="264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28" name="Line 7"/>
            <p:cNvSpPr>
              <a:spLocks noChangeShapeType="1"/>
            </p:cNvSpPr>
            <p:nvPr/>
          </p:nvSpPr>
          <p:spPr bwMode="auto">
            <a:xfrm>
              <a:off x="312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29" name="Line 8"/>
            <p:cNvSpPr>
              <a:spLocks noChangeShapeType="1"/>
            </p:cNvSpPr>
            <p:nvPr/>
          </p:nvSpPr>
          <p:spPr bwMode="auto">
            <a:xfrm>
              <a:off x="360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30" name="Line 9"/>
            <p:cNvSpPr>
              <a:spLocks noChangeShapeType="1"/>
            </p:cNvSpPr>
            <p:nvPr/>
          </p:nvSpPr>
          <p:spPr bwMode="auto">
            <a:xfrm>
              <a:off x="408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31" name="Line 10"/>
            <p:cNvSpPr>
              <a:spLocks noChangeShapeType="1"/>
            </p:cNvSpPr>
            <p:nvPr/>
          </p:nvSpPr>
          <p:spPr bwMode="auto">
            <a:xfrm>
              <a:off x="456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32" name="Line 11"/>
            <p:cNvSpPr>
              <a:spLocks noChangeShapeType="1"/>
            </p:cNvSpPr>
            <p:nvPr/>
          </p:nvSpPr>
          <p:spPr bwMode="auto">
            <a:xfrm>
              <a:off x="5040" y="960"/>
              <a:ext cx="0" cy="29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255033" name="Text Box 12"/>
            <p:cNvSpPr txBox="1">
              <a:spLocks noChangeArrowheads="1"/>
            </p:cNvSpPr>
            <p:nvPr/>
          </p:nvSpPr>
          <p:spPr bwMode="auto">
            <a:xfrm>
              <a:off x="1804"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55034" name="Text Box 13"/>
            <p:cNvSpPr txBox="1">
              <a:spLocks noChangeArrowheads="1"/>
            </p:cNvSpPr>
            <p:nvPr/>
          </p:nvSpPr>
          <p:spPr bwMode="auto">
            <a:xfrm>
              <a:off x="2287"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55035" name="Text Box 14"/>
            <p:cNvSpPr txBox="1">
              <a:spLocks noChangeArrowheads="1"/>
            </p:cNvSpPr>
            <p:nvPr/>
          </p:nvSpPr>
          <p:spPr bwMode="auto">
            <a:xfrm>
              <a:off x="277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55036" name="Text Box 15"/>
            <p:cNvSpPr txBox="1">
              <a:spLocks noChangeArrowheads="1"/>
            </p:cNvSpPr>
            <p:nvPr/>
          </p:nvSpPr>
          <p:spPr bwMode="auto">
            <a:xfrm>
              <a:off x="3254"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55037" name="Text Box 16"/>
            <p:cNvSpPr txBox="1">
              <a:spLocks noChangeArrowheads="1"/>
            </p:cNvSpPr>
            <p:nvPr/>
          </p:nvSpPr>
          <p:spPr bwMode="auto">
            <a:xfrm>
              <a:off x="3737"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55038" name="Text Box 17"/>
            <p:cNvSpPr txBox="1">
              <a:spLocks noChangeArrowheads="1"/>
            </p:cNvSpPr>
            <p:nvPr/>
          </p:nvSpPr>
          <p:spPr bwMode="auto">
            <a:xfrm>
              <a:off x="422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55039" name="Text Box 18"/>
            <p:cNvSpPr txBox="1">
              <a:spLocks noChangeArrowheads="1"/>
            </p:cNvSpPr>
            <p:nvPr/>
          </p:nvSpPr>
          <p:spPr bwMode="auto">
            <a:xfrm>
              <a:off x="4704"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55040" name="Text Box 19"/>
            <p:cNvSpPr txBox="1">
              <a:spLocks noChangeArrowheads="1"/>
            </p:cNvSpPr>
            <p:nvPr/>
          </p:nvSpPr>
          <p:spPr bwMode="auto">
            <a:xfrm>
              <a:off x="710" y="100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数据序列</a:t>
              </a:r>
              <a:endParaRPr lang="zh-CN" altLang="en-US" sz="2400">
                <a:latin typeface="Times New Roman" panose="02020603050405020304" pitchFamily="18" charset="0"/>
              </a:endParaRPr>
            </a:p>
          </p:txBody>
        </p:sp>
      </p:grpSp>
      <p:grpSp>
        <p:nvGrpSpPr>
          <p:cNvPr id="3" name="Group 20"/>
          <p:cNvGrpSpPr/>
          <p:nvPr/>
        </p:nvGrpSpPr>
        <p:grpSpPr bwMode="auto">
          <a:xfrm>
            <a:off x="1127125" y="2332038"/>
            <a:ext cx="6873875" cy="552450"/>
            <a:chOff x="710" y="1440"/>
            <a:chExt cx="4330" cy="348"/>
          </a:xfrm>
        </p:grpSpPr>
        <p:sp>
          <p:nvSpPr>
            <p:cNvPr id="255023" name="Freeform 21"/>
            <p:cNvSpPr/>
            <p:nvPr/>
          </p:nvSpPr>
          <p:spPr bwMode="auto">
            <a:xfrm>
              <a:off x="1680" y="1440"/>
              <a:ext cx="3360" cy="336"/>
            </a:xfrm>
            <a:custGeom>
              <a:avLst/>
              <a:gdLst>
                <a:gd name="T0" fmla="*/ 0 w 3360"/>
                <a:gd name="T1" fmla="*/ 336 h 336"/>
                <a:gd name="T2" fmla="*/ 480 w 3360"/>
                <a:gd name="T3" fmla="*/ 336 h 336"/>
                <a:gd name="T4" fmla="*/ 480 w 3360"/>
                <a:gd name="T5" fmla="*/ 0 h 336"/>
                <a:gd name="T6" fmla="*/ 960 w 3360"/>
                <a:gd name="T7" fmla="*/ 0 h 336"/>
                <a:gd name="T8" fmla="*/ 960 w 3360"/>
                <a:gd name="T9" fmla="*/ 336 h 336"/>
                <a:gd name="T10" fmla="*/ 2400 w 3360"/>
                <a:gd name="T11" fmla="*/ 336 h 336"/>
                <a:gd name="T12" fmla="*/ 2400 w 3360"/>
                <a:gd name="T13" fmla="*/ 0 h 336"/>
                <a:gd name="T14" fmla="*/ 3360 w 3360"/>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3360"/>
                <a:gd name="T25" fmla="*/ 0 h 336"/>
                <a:gd name="T26" fmla="*/ 3360 w 3360"/>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0" h="336">
                  <a:moveTo>
                    <a:pt x="0" y="336"/>
                  </a:moveTo>
                  <a:lnTo>
                    <a:pt x="480" y="336"/>
                  </a:lnTo>
                  <a:lnTo>
                    <a:pt x="480" y="0"/>
                  </a:lnTo>
                  <a:lnTo>
                    <a:pt x="960" y="0"/>
                  </a:lnTo>
                  <a:lnTo>
                    <a:pt x="960" y="336"/>
                  </a:lnTo>
                  <a:lnTo>
                    <a:pt x="2400" y="336"/>
                  </a:lnTo>
                  <a:lnTo>
                    <a:pt x="2400" y="0"/>
                  </a:lnTo>
                  <a:lnTo>
                    <a:pt x="336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24" name="Text Box 22"/>
            <p:cNvSpPr txBox="1">
              <a:spLocks noChangeArrowheads="1"/>
            </p:cNvSpPr>
            <p:nvPr/>
          </p:nvSpPr>
          <p:spPr bwMode="auto">
            <a:xfrm>
              <a:off x="710" y="150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驱动电流</a:t>
              </a:r>
              <a:endParaRPr lang="zh-CN" altLang="en-US" sz="2400">
                <a:latin typeface="Times New Roman" panose="02020603050405020304" pitchFamily="18" charset="0"/>
              </a:endParaRPr>
            </a:p>
          </p:txBody>
        </p:sp>
      </p:grpSp>
      <p:grpSp>
        <p:nvGrpSpPr>
          <p:cNvPr id="4" name="Group 23"/>
          <p:cNvGrpSpPr/>
          <p:nvPr/>
        </p:nvGrpSpPr>
        <p:grpSpPr bwMode="auto">
          <a:xfrm>
            <a:off x="1127125" y="3170238"/>
            <a:ext cx="6873875" cy="533400"/>
            <a:chOff x="710" y="1968"/>
            <a:chExt cx="4330" cy="336"/>
          </a:xfrm>
        </p:grpSpPr>
        <p:sp>
          <p:nvSpPr>
            <p:cNvPr id="255021" name="Freeform 24"/>
            <p:cNvSpPr/>
            <p:nvPr/>
          </p:nvSpPr>
          <p:spPr bwMode="auto">
            <a:xfrm>
              <a:off x="1680" y="1968"/>
              <a:ext cx="3360" cy="336"/>
            </a:xfrm>
            <a:custGeom>
              <a:avLst/>
              <a:gdLst>
                <a:gd name="T0" fmla="*/ 0 w 3360"/>
                <a:gd name="T1" fmla="*/ 336 h 336"/>
                <a:gd name="T2" fmla="*/ 480 w 3360"/>
                <a:gd name="T3" fmla="*/ 336 h 336"/>
                <a:gd name="T4" fmla="*/ 480 w 3360"/>
                <a:gd name="T5" fmla="*/ 0 h 336"/>
                <a:gd name="T6" fmla="*/ 960 w 3360"/>
                <a:gd name="T7" fmla="*/ 0 h 336"/>
                <a:gd name="T8" fmla="*/ 960 w 3360"/>
                <a:gd name="T9" fmla="*/ 336 h 336"/>
                <a:gd name="T10" fmla="*/ 2400 w 3360"/>
                <a:gd name="T11" fmla="*/ 336 h 336"/>
                <a:gd name="T12" fmla="*/ 2400 w 3360"/>
                <a:gd name="T13" fmla="*/ 0 h 336"/>
                <a:gd name="T14" fmla="*/ 3360 w 3360"/>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3360"/>
                <a:gd name="T25" fmla="*/ 0 h 336"/>
                <a:gd name="T26" fmla="*/ 3360 w 3360"/>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0" h="336">
                  <a:moveTo>
                    <a:pt x="0" y="336"/>
                  </a:moveTo>
                  <a:lnTo>
                    <a:pt x="480" y="336"/>
                  </a:lnTo>
                  <a:lnTo>
                    <a:pt x="480" y="0"/>
                  </a:lnTo>
                  <a:lnTo>
                    <a:pt x="960" y="0"/>
                  </a:lnTo>
                  <a:lnTo>
                    <a:pt x="960" y="336"/>
                  </a:lnTo>
                  <a:lnTo>
                    <a:pt x="2400" y="336"/>
                  </a:lnTo>
                  <a:lnTo>
                    <a:pt x="2400" y="0"/>
                  </a:lnTo>
                  <a:lnTo>
                    <a:pt x="336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22" name="Text Box 25"/>
            <p:cNvSpPr txBox="1">
              <a:spLocks noChangeArrowheads="1"/>
            </p:cNvSpPr>
            <p:nvPr/>
          </p:nvSpPr>
          <p:spPr bwMode="auto">
            <a:xfrm>
              <a:off x="710" y="1992"/>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磁通变化</a:t>
              </a:r>
              <a:endParaRPr lang="zh-CN" altLang="en-US" sz="2400">
                <a:latin typeface="Times New Roman" panose="02020603050405020304" pitchFamily="18" charset="0"/>
              </a:endParaRPr>
            </a:p>
          </p:txBody>
        </p:sp>
      </p:grpSp>
      <p:grpSp>
        <p:nvGrpSpPr>
          <p:cNvPr id="5" name="Group 26"/>
          <p:cNvGrpSpPr/>
          <p:nvPr/>
        </p:nvGrpSpPr>
        <p:grpSpPr bwMode="auto">
          <a:xfrm>
            <a:off x="1127125" y="3956050"/>
            <a:ext cx="6873875" cy="719138"/>
            <a:chOff x="710" y="2463"/>
            <a:chExt cx="4330" cy="453"/>
          </a:xfrm>
        </p:grpSpPr>
        <p:sp>
          <p:nvSpPr>
            <p:cNvPr id="255013" name="Line 27"/>
            <p:cNvSpPr>
              <a:spLocks noChangeShapeType="1"/>
            </p:cNvSpPr>
            <p:nvPr/>
          </p:nvSpPr>
          <p:spPr bwMode="auto">
            <a:xfrm>
              <a:off x="2400" y="2688"/>
              <a:ext cx="2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55014" name="Group 28"/>
            <p:cNvGrpSpPr/>
            <p:nvPr/>
          </p:nvGrpSpPr>
          <p:grpSpPr bwMode="auto">
            <a:xfrm>
              <a:off x="710" y="2463"/>
              <a:ext cx="4330" cy="453"/>
              <a:chOff x="710" y="2463"/>
              <a:chExt cx="4330" cy="453"/>
            </a:xfrm>
          </p:grpSpPr>
          <p:sp>
            <p:nvSpPr>
              <p:cNvPr id="255015" name="Line 29"/>
              <p:cNvSpPr>
                <a:spLocks noChangeShapeType="1"/>
              </p:cNvSpPr>
              <p:nvPr/>
            </p:nvSpPr>
            <p:spPr bwMode="auto">
              <a:xfrm>
                <a:off x="4320" y="2688"/>
                <a:ext cx="72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55016" name="Group 30"/>
              <p:cNvGrpSpPr/>
              <p:nvPr/>
            </p:nvGrpSpPr>
            <p:grpSpPr bwMode="auto">
              <a:xfrm>
                <a:off x="710" y="2463"/>
                <a:ext cx="3610" cy="453"/>
                <a:chOff x="710" y="2463"/>
                <a:chExt cx="3610" cy="453"/>
              </a:xfrm>
            </p:grpSpPr>
            <p:sp>
              <p:nvSpPr>
                <p:cNvPr id="255017" name="Freeform 31"/>
                <p:cNvSpPr/>
                <p:nvPr/>
              </p:nvSpPr>
              <p:spPr bwMode="auto">
                <a:xfrm>
                  <a:off x="2640" y="2463"/>
                  <a:ext cx="1209" cy="225"/>
                </a:xfrm>
                <a:custGeom>
                  <a:avLst/>
                  <a:gdLst>
                    <a:gd name="T0" fmla="*/ 0 w 1209"/>
                    <a:gd name="T1" fmla="*/ 225 h 225"/>
                    <a:gd name="T2" fmla="*/ 0 w 1209"/>
                    <a:gd name="T3" fmla="*/ 0 h 225"/>
                    <a:gd name="T4" fmla="*/ 237 w 1209"/>
                    <a:gd name="T5" fmla="*/ 0 h 225"/>
                    <a:gd name="T6" fmla="*/ 237 w 1209"/>
                    <a:gd name="T7" fmla="*/ 225 h 225"/>
                    <a:gd name="T8" fmla="*/ 1209 w 1209"/>
                    <a:gd name="T9" fmla="*/ 225 h 225"/>
                    <a:gd name="T10" fmla="*/ 0 60000 65536"/>
                    <a:gd name="T11" fmla="*/ 0 60000 65536"/>
                    <a:gd name="T12" fmla="*/ 0 60000 65536"/>
                    <a:gd name="T13" fmla="*/ 0 60000 65536"/>
                    <a:gd name="T14" fmla="*/ 0 60000 65536"/>
                    <a:gd name="T15" fmla="*/ 0 w 1209"/>
                    <a:gd name="T16" fmla="*/ 0 h 225"/>
                    <a:gd name="T17" fmla="*/ 1209 w 1209"/>
                    <a:gd name="T18" fmla="*/ 225 h 225"/>
                  </a:gdLst>
                  <a:ahLst/>
                  <a:cxnLst>
                    <a:cxn ang="T10">
                      <a:pos x="T0" y="T1"/>
                    </a:cxn>
                    <a:cxn ang="T11">
                      <a:pos x="T2" y="T3"/>
                    </a:cxn>
                    <a:cxn ang="T12">
                      <a:pos x="T4" y="T5"/>
                    </a:cxn>
                    <a:cxn ang="T13">
                      <a:pos x="T6" y="T7"/>
                    </a:cxn>
                    <a:cxn ang="T14">
                      <a:pos x="T8" y="T9"/>
                    </a:cxn>
                  </a:cxnLst>
                  <a:rect l="T15" t="T16" r="T17" b="T18"/>
                  <a:pathLst>
                    <a:path w="1209" h="225">
                      <a:moveTo>
                        <a:pt x="0" y="225"/>
                      </a:moveTo>
                      <a:lnTo>
                        <a:pt x="0" y="0"/>
                      </a:lnTo>
                      <a:lnTo>
                        <a:pt x="237" y="0"/>
                      </a:lnTo>
                      <a:lnTo>
                        <a:pt x="237" y="225"/>
                      </a:lnTo>
                      <a:lnTo>
                        <a:pt x="1209" y="22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18" name="Freeform 32"/>
                <p:cNvSpPr/>
                <p:nvPr/>
              </p:nvSpPr>
              <p:spPr bwMode="auto">
                <a:xfrm>
                  <a:off x="1680" y="2687"/>
                  <a:ext cx="720" cy="229"/>
                </a:xfrm>
                <a:custGeom>
                  <a:avLst/>
                  <a:gdLst>
                    <a:gd name="T0" fmla="*/ 719 w 720"/>
                    <a:gd name="T1" fmla="*/ 0 h 229"/>
                    <a:gd name="T2" fmla="*/ 720 w 720"/>
                    <a:gd name="T3" fmla="*/ 229 h 229"/>
                    <a:gd name="T4" fmla="*/ 479 w 720"/>
                    <a:gd name="T5" fmla="*/ 228 h 229"/>
                    <a:gd name="T6" fmla="*/ 482 w 720"/>
                    <a:gd name="T7" fmla="*/ 3 h 229"/>
                    <a:gd name="T8" fmla="*/ 0 w 720"/>
                    <a:gd name="T9" fmla="*/ 4 h 229"/>
                    <a:gd name="T10" fmla="*/ 0 60000 65536"/>
                    <a:gd name="T11" fmla="*/ 0 60000 65536"/>
                    <a:gd name="T12" fmla="*/ 0 60000 65536"/>
                    <a:gd name="T13" fmla="*/ 0 60000 65536"/>
                    <a:gd name="T14" fmla="*/ 0 60000 65536"/>
                    <a:gd name="T15" fmla="*/ 0 w 720"/>
                    <a:gd name="T16" fmla="*/ 0 h 229"/>
                    <a:gd name="T17" fmla="*/ 720 w 720"/>
                    <a:gd name="T18" fmla="*/ 229 h 229"/>
                  </a:gdLst>
                  <a:ahLst/>
                  <a:cxnLst>
                    <a:cxn ang="T10">
                      <a:pos x="T0" y="T1"/>
                    </a:cxn>
                    <a:cxn ang="T11">
                      <a:pos x="T2" y="T3"/>
                    </a:cxn>
                    <a:cxn ang="T12">
                      <a:pos x="T4" y="T5"/>
                    </a:cxn>
                    <a:cxn ang="T13">
                      <a:pos x="T6" y="T7"/>
                    </a:cxn>
                    <a:cxn ang="T14">
                      <a:pos x="T8" y="T9"/>
                    </a:cxn>
                  </a:cxnLst>
                  <a:rect l="T15" t="T16" r="T17" b="T18"/>
                  <a:pathLst>
                    <a:path w="720" h="229">
                      <a:moveTo>
                        <a:pt x="719" y="0"/>
                      </a:moveTo>
                      <a:lnTo>
                        <a:pt x="720" y="229"/>
                      </a:lnTo>
                      <a:lnTo>
                        <a:pt x="479" y="228"/>
                      </a:lnTo>
                      <a:lnTo>
                        <a:pt x="482" y="3"/>
                      </a:lnTo>
                      <a:lnTo>
                        <a:pt x="0" y="4"/>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19" name="Freeform 33"/>
                <p:cNvSpPr/>
                <p:nvPr/>
              </p:nvSpPr>
              <p:spPr bwMode="auto">
                <a:xfrm>
                  <a:off x="3839" y="2687"/>
                  <a:ext cx="481" cy="229"/>
                </a:xfrm>
                <a:custGeom>
                  <a:avLst/>
                  <a:gdLst>
                    <a:gd name="T0" fmla="*/ 480 w 481"/>
                    <a:gd name="T1" fmla="*/ 0 h 229"/>
                    <a:gd name="T2" fmla="*/ 481 w 481"/>
                    <a:gd name="T3" fmla="*/ 229 h 229"/>
                    <a:gd name="T4" fmla="*/ 240 w 481"/>
                    <a:gd name="T5" fmla="*/ 228 h 229"/>
                    <a:gd name="T6" fmla="*/ 241 w 481"/>
                    <a:gd name="T7" fmla="*/ 1 h 229"/>
                    <a:gd name="T8" fmla="*/ 0 w 481"/>
                    <a:gd name="T9" fmla="*/ 0 h 229"/>
                    <a:gd name="T10" fmla="*/ 0 60000 65536"/>
                    <a:gd name="T11" fmla="*/ 0 60000 65536"/>
                    <a:gd name="T12" fmla="*/ 0 60000 65536"/>
                    <a:gd name="T13" fmla="*/ 0 60000 65536"/>
                    <a:gd name="T14" fmla="*/ 0 60000 65536"/>
                    <a:gd name="T15" fmla="*/ 0 w 481"/>
                    <a:gd name="T16" fmla="*/ 0 h 229"/>
                    <a:gd name="T17" fmla="*/ 481 w 481"/>
                    <a:gd name="T18" fmla="*/ 229 h 229"/>
                  </a:gdLst>
                  <a:ahLst/>
                  <a:cxnLst>
                    <a:cxn ang="T10">
                      <a:pos x="T0" y="T1"/>
                    </a:cxn>
                    <a:cxn ang="T11">
                      <a:pos x="T2" y="T3"/>
                    </a:cxn>
                    <a:cxn ang="T12">
                      <a:pos x="T4" y="T5"/>
                    </a:cxn>
                    <a:cxn ang="T13">
                      <a:pos x="T6" y="T7"/>
                    </a:cxn>
                    <a:cxn ang="T14">
                      <a:pos x="T8" y="T9"/>
                    </a:cxn>
                  </a:cxnLst>
                  <a:rect l="T15" t="T16" r="T17" b="T18"/>
                  <a:pathLst>
                    <a:path w="481" h="229">
                      <a:moveTo>
                        <a:pt x="480" y="0"/>
                      </a:moveTo>
                      <a:lnTo>
                        <a:pt x="481" y="229"/>
                      </a:lnTo>
                      <a:lnTo>
                        <a:pt x="240" y="228"/>
                      </a:lnTo>
                      <a:lnTo>
                        <a:pt x="241" y="1"/>
                      </a:lnTo>
                      <a:lnTo>
                        <a:pt x="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20" name="Text Box 34"/>
                <p:cNvSpPr txBox="1">
                  <a:spLocks noChangeArrowheads="1"/>
                </p:cNvSpPr>
                <p:nvPr/>
              </p:nvSpPr>
              <p:spPr bwMode="auto">
                <a:xfrm>
                  <a:off x="710" y="2484"/>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感应电势</a:t>
                  </a:r>
                  <a:endParaRPr lang="zh-CN" altLang="en-US" sz="2400">
                    <a:latin typeface="Times New Roman" panose="02020603050405020304" pitchFamily="18" charset="0"/>
                  </a:endParaRPr>
                </a:p>
              </p:txBody>
            </p:sp>
          </p:grpSp>
        </p:grpSp>
      </p:grpSp>
      <p:grpSp>
        <p:nvGrpSpPr>
          <p:cNvPr id="8" name="Group 35"/>
          <p:cNvGrpSpPr/>
          <p:nvPr/>
        </p:nvGrpSpPr>
        <p:grpSpPr bwMode="auto">
          <a:xfrm>
            <a:off x="1127125" y="4770438"/>
            <a:ext cx="6873875" cy="457200"/>
            <a:chOff x="710" y="2976"/>
            <a:chExt cx="4330" cy="288"/>
          </a:xfrm>
        </p:grpSpPr>
        <p:sp>
          <p:nvSpPr>
            <p:cNvPr id="255005" name="Freeform 36"/>
            <p:cNvSpPr/>
            <p:nvPr/>
          </p:nvSpPr>
          <p:spPr bwMode="auto">
            <a:xfrm>
              <a:off x="1680" y="3036"/>
              <a:ext cx="480" cy="228"/>
            </a:xfrm>
            <a:custGeom>
              <a:avLst/>
              <a:gdLst>
                <a:gd name="T0" fmla="*/ 0 w 480"/>
                <a:gd name="T1" fmla="*/ 228 h 228"/>
                <a:gd name="T2" fmla="*/ 0 w 480"/>
                <a:gd name="T3" fmla="*/ 3 h 228"/>
                <a:gd name="T4" fmla="*/ 240 w 480"/>
                <a:gd name="T5" fmla="*/ 0 h 228"/>
                <a:gd name="T6" fmla="*/ 240 w 480"/>
                <a:gd name="T7" fmla="*/ 225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40" y="225"/>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6" name="Freeform 37"/>
            <p:cNvSpPr/>
            <p:nvPr/>
          </p:nvSpPr>
          <p:spPr bwMode="auto">
            <a:xfrm>
              <a:off x="2160" y="3036"/>
              <a:ext cx="480" cy="228"/>
            </a:xfrm>
            <a:custGeom>
              <a:avLst/>
              <a:gdLst>
                <a:gd name="T0" fmla="*/ 0 w 480"/>
                <a:gd name="T1" fmla="*/ 228 h 228"/>
                <a:gd name="T2" fmla="*/ 0 w 480"/>
                <a:gd name="T3" fmla="*/ 3 h 228"/>
                <a:gd name="T4" fmla="*/ 240 w 480"/>
                <a:gd name="T5" fmla="*/ 0 h 228"/>
                <a:gd name="T6" fmla="*/ 237 w 480"/>
                <a:gd name="T7" fmla="*/ 225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37" y="225"/>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7" name="Freeform 38"/>
            <p:cNvSpPr/>
            <p:nvPr/>
          </p:nvSpPr>
          <p:spPr bwMode="auto">
            <a:xfrm>
              <a:off x="2640" y="3036"/>
              <a:ext cx="480" cy="228"/>
            </a:xfrm>
            <a:custGeom>
              <a:avLst/>
              <a:gdLst>
                <a:gd name="T0" fmla="*/ 0 w 480"/>
                <a:gd name="T1" fmla="*/ 228 h 228"/>
                <a:gd name="T2" fmla="*/ 0 w 480"/>
                <a:gd name="T3" fmla="*/ 3 h 228"/>
                <a:gd name="T4" fmla="*/ 240 w 480"/>
                <a:gd name="T5" fmla="*/ 0 h 228"/>
                <a:gd name="T6" fmla="*/ 240 w 480"/>
                <a:gd name="T7" fmla="*/ 228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40" y="228"/>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8" name="Freeform 39"/>
            <p:cNvSpPr/>
            <p:nvPr/>
          </p:nvSpPr>
          <p:spPr bwMode="auto">
            <a:xfrm>
              <a:off x="3120" y="3036"/>
              <a:ext cx="480" cy="228"/>
            </a:xfrm>
            <a:custGeom>
              <a:avLst/>
              <a:gdLst>
                <a:gd name="T0" fmla="*/ 0 w 480"/>
                <a:gd name="T1" fmla="*/ 228 h 228"/>
                <a:gd name="T2" fmla="*/ 0 w 480"/>
                <a:gd name="T3" fmla="*/ 3 h 228"/>
                <a:gd name="T4" fmla="*/ 240 w 480"/>
                <a:gd name="T5" fmla="*/ 0 h 228"/>
                <a:gd name="T6" fmla="*/ 240 w 480"/>
                <a:gd name="T7" fmla="*/ 228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40" y="228"/>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9" name="Freeform 40"/>
            <p:cNvSpPr/>
            <p:nvPr/>
          </p:nvSpPr>
          <p:spPr bwMode="auto">
            <a:xfrm>
              <a:off x="3600" y="3036"/>
              <a:ext cx="480" cy="228"/>
            </a:xfrm>
            <a:custGeom>
              <a:avLst/>
              <a:gdLst>
                <a:gd name="T0" fmla="*/ 0 w 480"/>
                <a:gd name="T1" fmla="*/ 228 h 228"/>
                <a:gd name="T2" fmla="*/ 0 w 480"/>
                <a:gd name="T3" fmla="*/ 3 h 228"/>
                <a:gd name="T4" fmla="*/ 240 w 480"/>
                <a:gd name="T5" fmla="*/ 0 h 228"/>
                <a:gd name="T6" fmla="*/ 237 w 480"/>
                <a:gd name="T7" fmla="*/ 225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37" y="225"/>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10" name="Freeform 41"/>
            <p:cNvSpPr/>
            <p:nvPr/>
          </p:nvSpPr>
          <p:spPr bwMode="auto">
            <a:xfrm>
              <a:off x="4080" y="3039"/>
              <a:ext cx="480" cy="225"/>
            </a:xfrm>
            <a:custGeom>
              <a:avLst/>
              <a:gdLst>
                <a:gd name="T0" fmla="*/ 0 w 480"/>
                <a:gd name="T1" fmla="*/ 225 h 225"/>
                <a:gd name="T2" fmla="*/ 0 w 480"/>
                <a:gd name="T3" fmla="*/ 0 h 225"/>
                <a:gd name="T4" fmla="*/ 237 w 480"/>
                <a:gd name="T5" fmla="*/ 0 h 225"/>
                <a:gd name="T6" fmla="*/ 237 w 480"/>
                <a:gd name="T7" fmla="*/ 222 h 225"/>
                <a:gd name="T8" fmla="*/ 480 w 480"/>
                <a:gd name="T9" fmla="*/ 225 h 225"/>
                <a:gd name="T10" fmla="*/ 0 60000 65536"/>
                <a:gd name="T11" fmla="*/ 0 60000 65536"/>
                <a:gd name="T12" fmla="*/ 0 60000 65536"/>
                <a:gd name="T13" fmla="*/ 0 60000 65536"/>
                <a:gd name="T14" fmla="*/ 0 60000 65536"/>
                <a:gd name="T15" fmla="*/ 0 w 480"/>
                <a:gd name="T16" fmla="*/ 0 h 225"/>
                <a:gd name="T17" fmla="*/ 480 w 480"/>
                <a:gd name="T18" fmla="*/ 225 h 225"/>
              </a:gdLst>
              <a:ahLst/>
              <a:cxnLst>
                <a:cxn ang="T10">
                  <a:pos x="T0" y="T1"/>
                </a:cxn>
                <a:cxn ang="T11">
                  <a:pos x="T2" y="T3"/>
                </a:cxn>
                <a:cxn ang="T12">
                  <a:pos x="T4" y="T5"/>
                </a:cxn>
                <a:cxn ang="T13">
                  <a:pos x="T6" y="T7"/>
                </a:cxn>
                <a:cxn ang="T14">
                  <a:pos x="T8" y="T9"/>
                </a:cxn>
              </a:cxnLst>
              <a:rect l="T15" t="T16" r="T17" b="T18"/>
              <a:pathLst>
                <a:path w="480" h="225">
                  <a:moveTo>
                    <a:pt x="0" y="225"/>
                  </a:moveTo>
                  <a:lnTo>
                    <a:pt x="0" y="0"/>
                  </a:lnTo>
                  <a:lnTo>
                    <a:pt x="237" y="0"/>
                  </a:lnTo>
                  <a:lnTo>
                    <a:pt x="237" y="222"/>
                  </a:lnTo>
                  <a:lnTo>
                    <a:pt x="480" y="225"/>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11" name="Freeform 42"/>
            <p:cNvSpPr/>
            <p:nvPr/>
          </p:nvSpPr>
          <p:spPr bwMode="auto">
            <a:xfrm>
              <a:off x="4560" y="3036"/>
              <a:ext cx="480" cy="228"/>
            </a:xfrm>
            <a:custGeom>
              <a:avLst/>
              <a:gdLst>
                <a:gd name="T0" fmla="*/ 0 w 480"/>
                <a:gd name="T1" fmla="*/ 228 h 228"/>
                <a:gd name="T2" fmla="*/ 0 w 480"/>
                <a:gd name="T3" fmla="*/ 3 h 228"/>
                <a:gd name="T4" fmla="*/ 240 w 480"/>
                <a:gd name="T5" fmla="*/ 0 h 228"/>
                <a:gd name="T6" fmla="*/ 240 w 480"/>
                <a:gd name="T7" fmla="*/ 225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40" y="225"/>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12" name="Text Box 43"/>
            <p:cNvSpPr txBox="1">
              <a:spLocks noChangeArrowheads="1"/>
            </p:cNvSpPr>
            <p:nvPr/>
          </p:nvSpPr>
          <p:spPr bwMode="auto">
            <a:xfrm>
              <a:off x="710" y="2976"/>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同步脉冲</a:t>
              </a:r>
              <a:endParaRPr lang="zh-CN" altLang="en-US" sz="2400">
                <a:latin typeface="Times New Roman" panose="02020603050405020304" pitchFamily="18" charset="0"/>
              </a:endParaRPr>
            </a:p>
          </p:txBody>
        </p:sp>
      </p:grpSp>
      <p:grpSp>
        <p:nvGrpSpPr>
          <p:cNvPr id="9" name="Group 44"/>
          <p:cNvGrpSpPr/>
          <p:nvPr/>
        </p:nvGrpSpPr>
        <p:grpSpPr bwMode="auto">
          <a:xfrm>
            <a:off x="1127125" y="5551488"/>
            <a:ext cx="6873875" cy="458787"/>
            <a:chOff x="710" y="3468"/>
            <a:chExt cx="4330" cy="289"/>
          </a:xfrm>
        </p:grpSpPr>
        <p:sp>
          <p:nvSpPr>
            <p:cNvPr id="254999" name="Line 45"/>
            <p:cNvSpPr>
              <a:spLocks noChangeShapeType="1"/>
            </p:cNvSpPr>
            <p:nvPr/>
          </p:nvSpPr>
          <p:spPr bwMode="auto">
            <a:xfrm>
              <a:off x="1680" y="3696"/>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255000" name="Group 46"/>
            <p:cNvGrpSpPr/>
            <p:nvPr/>
          </p:nvGrpSpPr>
          <p:grpSpPr bwMode="auto">
            <a:xfrm>
              <a:off x="710" y="3468"/>
              <a:ext cx="4330" cy="289"/>
              <a:chOff x="710" y="3468"/>
              <a:chExt cx="4330" cy="289"/>
            </a:xfrm>
          </p:grpSpPr>
          <p:sp>
            <p:nvSpPr>
              <p:cNvPr id="255001" name="Freeform 47"/>
              <p:cNvSpPr/>
              <p:nvPr/>
            </p:nvSpPr>
            <p:spPr bwMode="auto">
              <a:xfrm>
                <a:off x="2160" y="3468"/>
                <a:ext cx="480" cy="228"/>
              </a:xfrm>
              <a:custGeom>
                <a:avLst/>
                <a:gdLst>
                  <a:gd name="T0" fmla="*/ 0 w 480"/>
                  <a:gd name="T1" fmla="*/ 228 h 228"/>
                  <a:gd name="T2" fmla="*/ 0 w 480"/>
                  <a:gd name="T3" fmla="*/ 3 h 228"/>
                  <a:gd name="T4" fmla="*/ 240 w 480"/>
                  <a:gd name="T5" fmla="*/ 0 h 228"/>
                  <a:gd name="T6" fmla="*/ 237 w 480"/>
                  <a:gd name="T7" fmla="*/ 225 h 228"/>
                  <a:gd name="T8" fmla="*/ 480 w 480"/>
                  <a:gd name="T9" fmla="*/ 228 h 228"/>
                  <a:gd name="T10" fmla="*/ 0 60000 65536"/>
                  <a:gd name="T11" fmla="*/ 0 60000 65536"/>
                  <a:gd name="T12" fmla="*/ 0 60000 65536"/>
                  <a:gd name="T13" fmla="*/ 0 60000 65536"/>
                  <a:gd name="T14" fmla="*/ 0 60000 65536"/>
                  <a:gd name="T15" fmla="*/ 0 w 480"/>
                  <a:gd name="T16" fmla="*/ 0 h 228"/>
                  <a:gd name="T17" fmla="*/ 480 w 480"/>
                  <a:gd name="T18" fmla="*/ 228 h 228"/>
                </a:gdLst>
                <a:ahLst/>
                <a:cxnLst>
                  <a:cxn ang="T10">
                    <a:pos x="T0" y="T1"/>
                  </a:cxn>
                  <a:cxn ang="T11">
                    <a:pos x="T2" y="T3"/>
                  </a:cxn>
                  <a:cxn ang="T12">
                    <a:pos x="T4" y="T5"/>
                  </a:cxn>
                  <a:cxn ang="T13">
                    <a:pos x="T6" y="T7"/>
                  </a:cxn>
                  <a:cxn ang="T14">
                    <a:pos x="T8" y="T9"/>
                  </a:cxn>
                </a:cxnLst>
                <a:rect l="T15" t="T16" r="T17" b="T18"/>
                <a:pathLst>
                  <a:path w="480" h="228">
                    <a:moveTo>
                      <a:pt x="0" y="228"/>
                    </a:moveTo>
                    <a:lnTo>
                      <a:pt x="0" y="3"/>
                    </a:lnTo>
                    <a:lnTo>
                      <a:pt x="240" y="0"/>
                    </a:lnTo>
                    <a:lnTo>
                      <a:pt x="237" y="225"/>
                    </a:lnTo>
                    <a:lnTo>
                      <a:pt x="48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2" name="Freeform 48"/>
              <p:cNvSpPr/>
              <p:nvPr/>
            </p:nvSpPr>
            <p:spPr bwMode="auto">
              <a:xfrm>
                <a:off x="2640" y="3468"/>
                <a:ext cx="1445" cy="231"/>
              </a:xfrm>
              <a:custGeom>
                <a:avLst/>
                <a:gdLst>
                  <a:gd name="T0" fmla="*/ 0 w 1445"/>
                  <a:gd name="T1" fmla="*/ 228 h 231"/>
                  <a:gd name="T2" fmla="*/ 0 w 1445"/>
                  <a:gd name="T3" fmla="*/ 3 h 231"/>
                  <a:gd name="T4" fmla="*/ 240 w 1445"/>
                  <a:gd name="T5" fmla="*/ 0 h 231"/>
                  <a:gd name="T6" fmla="*/ 240 w 1445"/>
                  <a:gd name="T7" fmla="*/ 231 h 231"/>
                  <a:gd name="T8" fmla="*/ 1445 w 1445"/>
                  <a:gd name="T9" fmla="*/ 230 h 231"/>
                  <a:gd name="T10" fmla="*/ 0 60000 65536"/>
                  <a:gd name="T11" fmla="*/ 0 60000 65536"/>
                  <a:gd name="T12" fmla="*/ 0 60000 65536"/>
                  <a:gd name="T13" fmla="*/ 0 60000 65536"/>
                  <a:gd name="T14" fmla="*/ 0 60000 65536"/>
                  <a:gd name="T15" fmla="*/ 0 w 1445"/>
                  <a:gd name="T16" fmla="*/ 0 h 231"/>
                  <a:gd name="T17" fmla="*/ 1445 w 1445"/>
                  <a:gd name="T18" fmla="*/ 231 h 231"/>
                </a:gdLst>
                <a:ahLst/>
                <a:cxnLst>
                  <a:cxn ang="T10">
                    <a:pos x="T0" y="T1"/>
                  </a:cxn>
                  <a:cxn ang="T11">
                    <a:pos x="T2" y="T3"/>
                  </a:cxn>
                  <a:cxn ang="T12">
                    <a:pos x="T4" y="T5"/>
                  </a:cxn>
                  <a:cxn ang="T13">
                    <a:pos x="T6" y="T7"/>
                  </a:cxn>
                  <a:cxn ang="T14">
                    <a:pos x="T8" y="T9"/>
                  </a:cxn>
                </a:cxnLst>
                <a:rect l="T15" t="T16" r="T17" b="T18"/>
                <a:pathLst>
                  <a:path w="1445" h="231">
                    <a:moveTo>
                      <a:pt x="0" y="228"/>
                    </a:moveTo>
                    <a:lnTo>
                      <a:pt x="0" y="3"/>
                    </a:lnTo>
                    <a:lnTo>
                      <a:pt x="240" y="0"/>
                    </a:lnTo>
                    <a:lnTo>
                      <a:pt x="240" y="231"/>
                    </a:lnTo>
                    <a:lnTo>
                      <a:pt x="1445" y="23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3" name="Freeform 49"/>
              <p:cNvSpPr/>
              <p:nvPr/>
            </p:nvSpPr>
            <p:spPr bwMode="auto">
              <a:xfrm>
                <a:off x="4080" y="3468"/>
                <a:ext cx="960" cy="228"/>
              </a:xfrm>
              <a:custGeom>
                <a:avLst/>
                <a:gdLst>
                  <a:gd name="T0" fmla="*/ 0 w 960"/>
                  <a:gd name="T1" fmla="*/ 228 h 228"/>
                  <a:gd name="T2" fmla="*/ 0 w 960"/>
                  <a:gd name="T3" fmla="*/ 3 h 228"/>
                  <a:gd name="T4" fmla="*/ 240 w 960"/>
                  <a:gd name="T5" fmla="*/ 0 h 228"/>
                  <a:gd name="T6" fmla="*/ 240 w 960"/>
                  <a:gd name="T7" fmla="*/ 225 h 228"/>
                  <a:gd name="T8" fmla="*/ 960 w 960"/>
                  <a:gd name="T9" fmla="*/ 228 h 228"/>
                  <a:gd name="T10" fmla="*/ 0 60000 65536"/>
                  <a:gd name="T11" fmla="*/ 0 60000 65536"/>
                  <a:gd name="T12" fmla="*/ 0 60000 65536"/>
                  <a:gd name="T13" fmla="*/ 0 60000 65536"/>
                  <a:gd name="T14" fmla="*/ 0 60000 65536"/>
                  <a:gd name="T15" fmla="*/ 0 w 960"/>
                  <a:gd name="T16" fmla="*/ 0 h 228"/>
                  <a:gd name="T17" fmla="*/ 960 w 960"/>
                  <a:gd name="T18" fmla="*/ 228 h 228"/>
                </a:gdLst>
                <a:ahLst/>
                <a:cxnLst>
                  <a:cxn ang="T10">
                    <a:pos x="T0" y="T1"/>
                  </a:cxn>
                  <a:cxn ang="T11">
                    <a:pos x="T2" y="T3"/>
                  </a:cxn>
                  <a:cxn ang="T12">
                    <a:pos x="T4" y="T5"/>
                  </a:cxn>
                  <a:cxn ang="T13">
                    <a:pos x="T6" y="T7"/>
                  </a:cxn>
                  <a:cxn ang="T14">
                    <a:pos x="T8" y="T9"/>
                  </a:cxn>
                </a:cxnLst>
                <a:rect l="T15" t="T16" r="T17" b="T18"/>
                <a:pathLst>
                  <a:path w="960" h="228">
                    <a:moveTo>
                      <a:pt x="0" y="228"/>
                    </a:moveTo>
                    <a:lnTo>
                      <a:pt x="0" y="3"/>
                    </a:lnTo>
                    <a:lnTo>
                      <a:pt x="240" y="0"/>
                    </a:lnTo>
                    <a:lnTo>
                      <a:pt x="240" y="225"/>
                    </a:lnTo>
                    <a:lnTo>
                      <a:pt x="960" y="22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5004" name="Text Box 50"/>
              <p:cNvSpPr txBox="1">
                <a:spLocks noChangeArrowheads="1"/>
              </p:cNvSpPr>
              <p:nvPr/>
            </p:nvSpPr>
            <p:spPr bwMode="auto">
              <a:xfrm>
                <a:off x="710" y="3469"/>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读出代码</a:t>
                </a:r>
                <a:endParaRPr lang="zh-CN" altLang="en-US" sz="2400">
                  <a:latin typeface="Times New Roman" panose="02020603050405020304" pitchFamily="18" charset="0"/>
                </a:endParaRPr>
              </a:p>
            </p:txBody>
          </p:sp>
        </p:grpSp>
      </p:grpSp>
      <p:sp>
        <p:nvSpPr>
          <p:cNvPr id="112" name="Freeform 51"/>
          <p:cNvSpPr/>
          <p:nvPr/>
        </p:nvSpPr>
        <p:spPr bwMode="auto">
          <a:xfrm>
            <a:off x="2676525" y="3170238"/>
            <a:ext cx="5410200" cy="538162"/>
          </a:xfrm>
          <a:custGeom>
            <a:avLst/>
            <a:gdLst>
              <a:gd name="T0" fmla="*/ 0 w 3408"/>
              <a:gd name="T1" fmla="*/ 2147483647 h 339"/>
              <a:gd name="T2" fmla="*/ 2147483647 w 3408"/>
              <a:gd name="T3" fmla="*/ 2147483647 h 339"/>
              <a:gd name="T4" fmla="*/ 2147483647 w 3408"/>
              <a:gd name="T5" fmla="*/ 2147483647 h 339"/>
              <a:gd name="T6" fmla="*/ 2147483647 w 3408"/>
              <a:gd name="T7" fmla="*/ 2147483647 h 339"/>
              <a:gd name="T8" fmla="*/ 2147483647 w 3408"/>
              <a:gd name="T9" fmla="*/ 2147483647 h 339"/>
              <a:gd name="T10" fmla="*/ 2147483647 w 3408"/>
              <a:gd name="T11" fmla="*/ 2147483647 h 339"/>
              <a:gd name="T12" fmla="*/ 2147483647 w 3408"/>
              <a:gd name="T13" fmla="*/ 0 h 339"/>
              <a:gd name="T14" fmla="*/ 2147483647 w 3408"/>
              <a:gd name="T15" fmla="*/ 0 h 339"/>
              <a:gd name="T16" fmla="*/ 2147483647 w 3408"/>
              <a:gd name="T17" fmla="*/ 0 h 339"/>
              <a:gd name="T18" fmla="*/ 2147483647 w 3408"/>
              <a:gd name="T19" fmla="*/ 0 h 339"/>
              <a:gd name="T20" fmla="*/ 2147483647 w 3408"/>
              <a:gd name="T21" fmla="*/ 0 h 339"/>
              <a:gd name="T22" fmla="*/ 2147483647 w 3408"/>
              <a:gd name="T23" fmla="*/ 2147483647 h 339"/>
              <a:gd name="T24" fmla="*/ 2147483647 w 3408"/>
              <a:gd name="T25" fmla="*/ 2147483647 h 339"/>
              <a:gd name="T26" fmla="*/ 2147483647 w 3408"/>
              <a:gd name="T27" fmla="*/ 2147483647 h 339"/>
              <a:gd name="T28" fmla="*/ 2147483647 w 3408"/>
              <a:gd name="T29" fmla="*/ 2147483647 h 339"/>
              <a:gd name="T30" fmla="*/ 2147483647 w 3408"/>
              <a:gd name="T31" fmla="*/ 2147483647 h 339"/>
              <a:gd name="T32" fmla="*/ 2147483647 w 3408"/>
              <a:gd name="T33" fmla="*/ 2147483647 h 339"/>
              <a:gd name="T34" fmla="*/ 2147483647 w 3408"/>
              <a:gd name="T35" fmla="*/ 2147483647 h 339"/>
              <a:gd name="T36" fmla="*/ 2147483647 w 3408"/>
              <a:gd name="T37" fmla="*/ 2147483647 h 339"/>
              <a:gd name="T38" fmla="*/ 2147483647 w 3408"/>
              <a:gd name="T39" fmla="*/ 2147483647 h 339"/>
              <a:gd name="T40" fmla="*/ 2147483647 w 3408"/>
              <a:gd name="T41" fmla="*/ 2147483647 h 339"/>
              <a:gd name="T42" fmla="*/ 2147483647 w 3408"/>
              <a:gd name="T43" fmla="*/ 2147483647 h 339"/>
              <a:gd name="T44" fmla="*/ 2147483647 w 3408"/>
              <a:gd name="T45" fmla="*/ 2147483647 h 339"/>
              <a:gd name="T46" fmla="*/ 2147483647 w 3408"/>
              <a:gd name="T47" fmla="*/ 2147483647 h 339"/>
              <a:gd name="T48" fmla="*/ 2147483647 w 3408"/>
              <a:gd name="T49" fmla="*/ 2147483647 h 339"/>
              <a:gd name="T50" fmla="*/ 2147483647 w 3408"/>
              <a:gd name="T51" fmla="*/ 2147483647 h 339"/>
              <a:gd name="T52" fmla="*/ 2147483647 w 3408"/>
              <a:gd name="T53" fmla="*/ 2147483647 h 3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08"/>
              <a:gd name="T82" fmla="*/ 0 h 339"/>
              <a:gd name="T83" fmla="*/ 3408 w 3408"/>
              <a:gd name="T84" fmla="*/ 339 h 3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08" h="339">
                <a:moveTo>
                  <a:pt x="0" y="336"/>
                </a:moveTo>
                <a:lnTo>
                  <a:pt x="459" y="336"/>
                </a:lnTo>
                <a:lnTo>
                  <a:pt x="501" y="330"/>
                </a:lnTo>
                <a:lnTo>
                  <a:pt x="516" y="309"/>
                </a:lnTo>
                <a:lnTo>
                  <a:pt x="552" y="54"/>
                </a:lnTo>
                <a:lnTo>
                  <a:pt x="573" y="24"/>
                </a:lnTo>
                <a:lnTo>
                  <a:pt x="597" y="0"/>
                </a:lnTo>
                <a:lnTo>
                  <a:pt x="759" y="0"/>
                </a:lnTo>
                <a:lnTo>
                  <a:pt x="873" y="0"/>
                </a:lnTo>
                <a:lnTo>
                  <a:pt x="930" y="0"/>
                </a:lnTo>
                <a:lnTo>
                  <a:pt x="954" y="0"/>
                </a:lnTo>
                <a:lnTo>
                  <a:pt x="966" y="15"/>
                </a:lnTo>
                <a:lnTo>
                  <a:pt x="978" y="33"/>
                </a:lnTo>
                <a:lnTo>
                  <a:pt x="1035" y="276"/>
                </a:lnTo>
                <a:lnTo>
                  <a:pt x="1059" y="303"/>
                </a:lnTo>
                <a:lnTo>
                  <a:pt x="1080" y="327"/>
                </a:lnTo>
                <a:lnTo>
                  <a:pt x="1131" y="339"/>
                </a:lnTo>
                <a:lnTo>
                  <a:pt x="2400" y="336"/>
                </a:lnTo>
                <a:lnTo>
                  <a:pt x="2439" y="327"/>
                </a:lnTo>
                <a:lnTo>
                  <a:pt x="2463" y="309"/>
                </a:lnTo>
                <a:lnTo>
                  <a:pt x="2466" y="303"/>
                </a:lnTo>
                <a:lnTo>
                  <a:pt x="2466" y="288"/>
                </a:lnTo>
                <a:lnTo>
                  <a:pt x="2499" y="45"/>
                </a:lnTo>
                <a:lnTo>
                  <a:pt x="2511" y="21"/>
                </a:lnTo>
                <a:lnTo>
                  <a:pt x="2544" y="9"/>
                </a:lnTo>
                <a:lnTo>
                  <a:pt x="2568" y="3"/>
                </a:lnTo>
                <a:lnTo>
                  <a:pt x="3408" y="3"/>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1" name="Group 53"/>
          <p:cNvGrpSpPr/>
          <p:nvPr/>
        </p:nvGrpSpPr>
        <p:grpSpPr bwMode="auto">
          <a:xfrm>
            <a:off x="2667000" y="5546725"/>
            <a:ext cx="5334000" cy="371475"/>
            <a:chOff x="1680" y="3465"/>
            <a:chExt cx="3360" cy="234"/>
          </a:xfrm>
        </p:grpSpPr>
        <p:sp>
          <p:nvSpPr>
            <p:cNvPr id="254995" name="Freeform 54"/>
            <p:cNvSpPr/>
            <p:nvPr/>
          </p:nvSpPr>
          <p:spPr bwMode="auto">
            <a:xfrm>
              <a:off x="1680" y="3691"/>
              <a:ext cx="480" cy="2"/>
            </a:xfrm>
            <a:custGeom>
              <a:avLst/>
              <a:gdLst>
                <a:gd name="T0" fmla="*/ 480 w 480"/>
                <a:gd name="T1" fmla="*/ 0 h 2"/>
                <a:gd name="T2" fmla="*/ 0 w 480"/>
                <a:gd name="T3" fmla="*/ 2 h 2"/>
                <a:gd name="T4" fmla="*/ 0 60000 65536"/>
                <a:gd name="T5" fmla="*/ 0 60000 65536"/>
                <a:gd name="T6" fmla="*/ 0 w 480"/>
                <a:gd name="T7" fmla="*/ 0 h 2"/>
                <a:gd name="T8" fmla="*/ 480 w 480"/>
                <a:gd name="T9" fmla="*/ 2 h 2"/>
              </a:gdLst>
              <a:ahLst/>
              <a:cxnLst>
                <a:cxn ang="T4">
                  <a:pos x="T0" y="T1"/>
                </a:cxn>
                <a:cxn ang="T5">
                  <a:pos x="T2" y="T3"/>
                </a:cxn>
              </a:cxnLst>
              <a:rect l="T6" t="T7" r="T8" b="T9"/>
              <a:pathLst>
                <a:path w="480" h="2">
                  <a:moveTo>
                    <a:pt x="480" y="0"/>
                  </a:moveTo>
                  <a:lnTo>
                    <a:pt x="0" y="2"/>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6" name="Freeform 55"/>
            <p:cNvSpPr/>
            <p:nvPr/>
          </p:nvSpPr>
          <p:spPr bwMode="auto">
            <a:xfrm>
              <a:off x="2532" y="3465"/>
              <a:ext cx="1542" cy="234"/>
            </a:xfrm>
            <a:custGeom>
              <a:avLst/>
              <a:gdLst>
                <a:gd name="T0" fmla="*/ 0 w 1542"/>
                <a:gd name="T1" fmla="*/ 231 h 234"/>
                <a:gd name="T2" fmla="*/ 60 w 1542"/>
                <a:gd name="T3" fmla="*/ 228 h 234"/>
                <a:gd name="T4" fmla="*/ 117 w 1542"/>
                <a:gd name="T5" fmla="*/ 222 h 234"/>
                <a:gd name="T6" fmla="*/ 135 w 1542"/>
                <a:gd name="T7" fmla="*/ 63 h 234"/>
                <a:gd name="T8" fmla="*/ 138 w 1542"/>
                <a:gd name="T9" fmla="*/ 45 h 234"/>
                <a:gd name="T10" fmla="*/ 147 w 1542"/>
                <a:gd name="T11" fmla="*/ 9 h 234"/>
                <a:gd name="T12" fmla="*/ 165 w 1542"/>
                <a:gd name="T13" fmla="*/ 0 h 234"/>
                <a:gd name="T14" fmla="*/ 177 w 1542"/>
                <a:gd name="T15" fmla="*/ 15 h 234"/>
                <a:gd name="T16" fmla="*/ 186 w 1542"/>
                <a:gd name="T17" fmla="*/ 42 h 234"/>
                <a:gd name="T18" fmla="*/ 213 w 1542"/>
                <a:gd name="T19" fmla="*/ 213 h 234"/>
                <a:gd name="T20" fmla="*/ 228 w 1542"/>
                <a:gd name="T21" fmla="*/ 225 h 234"/>
                <a:gd name="T22" fmla="*/ 255 w 1542"/>
                <a:gd name="T23" fmla="*/ 234 h 234"/>
                <a:gd name="T24" fmla="*/ 1542 w 1542"/>
                <a:gd name="T25" fmla="*/ 234 h 2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42"/>
                <a:gd name="T40" fmla="*/ 0 h 234"/>
                <a:gd name="T41" fmla="*/ 1542 w 1542"/>
                <a:gd name="T42" fmla="*/ 234 h 2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42" h="234">
                  <a:moveTo>
                    <a:pt x="0" y="231"/>
                  </a:moveTo>
                  <a:lnTo>
                    <a:pt x="60" y="228"/>
                  </a:lnTo>
                  <a:lnTo>
                    <a:pt x="117" y="222"/>
                  </a:lnTo>
                  <a:lnTo>
                    <a:pt x="135" y="63"/>
                  </a:lnTo>
                  <a:lnTo>
                    <a:pt x="138" y="45"/>
                  </a:lnTo>
                  <a:lnTo>
                    <a:pt x="147" y="9"/>
                  </a:lnTo>
                  <a:lnTo>
                    <a:pt x="165" y="0"/>
                  </a:lnTo>
                  <a:lnTo>
                    <a:pt x="177" y="15"/>
                  </a:lnTo>
                  <a:lnTo>
                    <a:pt x="186" y="42"/>
                  </a:lnTo>
                  <a:lnTo>
                    <a:pt x="213" y="213"/>
                  </a:lnTo>
                  <a:lnTo>
                    <a:pt x="228" y="225"/>
                  </a:lnTo>
                  <a:lnTo>
                    <a:pt x="255" y="234"/>
                  </a:lnTo>
                  <a:lnTo>
                    <a:pt x="1542" y="234"/>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7" name="Freeform 56"/>
            <p:cNvSpPr/>
            <p:nvPr/>
          </p:nvSpPr>
          <p:spPr bwMode="auto">
            <a:xfrm>
              <a:off x="2070" y="3465"/>
              <a:ext cx="471" cy="231"/>
            </a:xfrm>
            <a:custGeom>
              <a:avLst/>
              <a:gdLst>
                <a:gd name="T0" fmla="*/ 0 w 471"/>
                <a:gd name="T1" fmla="*/ 231 h 231"/>
                <a:gd name="T2" fmla="*/ 39 w 471"/>
                <a:gd name="T3" fmla="*/ 228 h 231"/>
                <a:gd name="T4" fmla="*/ 99 w 471"/>
                <a:gd name="T5" fmla="*/ 222 h 231"/>
                <a:gd name="T6" fmla="*/ 117 w 471"/>
                <a:gd name="T7" fmla="*/ 63 h 231"/>
                <a:gd name="T8" fmla="*/ 120 w 471"/>
                <a:gd name="T9" fmla="*/ 45 h 231"/>
                <a:gd name="T10" fmla="*/ 129 w 471"/>
                <a:gd name="T11" fmla="*/ 9 h 231"/>
                <a:gd name="T12" fmla="*/ 147 w 471"/>
                <a:gd name="T13" fmla="*/ 0 h 231"/>
                <a:gd name="T14" fmla="*/ 159 w 471"/>
                <a:gd name="T15" fmla="*/ 15 h 231"/>
                <a:gd name="T16" fmla="*/ 168 w 471"/>
                <a:gd name="T17" fmla="*/ 42 h 231"/>
                <a:gd name="T18" fmla="*/ 195 w 471"/>
                <a:gd name="T19" fmla="*/ 213 h 231"/>
                <a:gd name="T20" fmla="*/ 210 w 471"/>
                <a:gd name="T21" fmla="*/ 225 h 231"/>
                <a:gd name="T22" fmla="*/ 228 w 471"/>
                <a:gd name="T23" fmla="*/ 231 h 231"/>
                <a:gd name="T24" fmla="*/ 471 w 471"/>
                <a:gd name="T25" fmla="*/ 228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1"/>
                <a:gd name="T40" fmla="*/ 0 h 231"/>
                <a:gd name="T41" fmla="*/ 471 w 471"/>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1" h="231">
                  <a:moveTo>
                    <a:pt x="0" y="231"/>
                  </a:moveTo>
                  <a:lnTo>
                    <a:pt x="39" y="228"/>
                  </a:lnTo>
                  <a:lnTo>
                    <a:pt x="99" y="222"/>
                  </a:lnTo>
                  <a:lnTo>
                    <a:pt x="117" y="63"/>
                  </a:lnTo>
                  <a:lnTo>
                    <a:pt x="120" y="45"/>
                  </a:lnTo>
                  <a:lnTo>
                    <a:pt x="129" y="9"/>
                  </a:lnTo>
                  <a:lnTo>
                    <a:pt x="147" y="0"/>
                  </a:lnTo>
                  <a:lnTo>
                    <a:pt x="159" y="15"/>
                  </a:lnTo>
                  <a:lnTo>
                    <a:pt x="168" y="42"/>
                  </a:lnTo>
                  <a:lnTo>
                    <a:pt x="195" y="213"/>
                  </a:lnTo>
                  <a:lnTo>
                    <a:pt x="210" y="225"/>
                  </a:lnTo>
                  <a:lnTo>
                    <a:pt x="228" y="231"/>
                  </a:lnTo>
                  <a:lnTo>
                    <a:pt x="471" y="228"/>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8" name="Freeform 57"/>
            <p:cNvSpPr/>
            <p:nvPr/>
          </p:nvSpPr>
          <p:spPr bwMode="auto">
            <a:xfrm>
              <a:off x="3984" y="3465"/>
              <a:ext cx="1056" cy="234"/>
            </a:xfrm>
            <a:custGeom>
              <a:avLst/>
              <a:gdLst>
                <a:gd name="T0" fmla="*/ 0 w 1056"/>
                <a:gd name="T1" fmla="*/ 234 h 234"/>
                <a:gd name="T2" fmla="*/ 42 w 1056"/>
                <a:gd name="T3" fmla="*/ 234 h 234"/>
                <a:gd name="T4" fmla="*/ 105 w 1056"/>
                <a:gd name="T5" fmla="*/ 222 h 234"/>
                <a:gd name="T6" fmla="*/ 123 w 1056"/>
                <a:gd name="T7" fmla="*/ 63 h 234"/>
                <a:gd name="T8" fmla="*/ 126 w 1056"/>
                <a:gd name="T9" fmla="*/ 45 h 234"/>
                <a:gd name="T10" fmla="*/ 135 w 1056"/>
                <a:gd name="T11" fmla="*/ 9 h 234"/>
                <a:gd name="T12" fmla="*/ 153 w 1056"/>
                <a:gd name="T13" fmla="*/ 0 h 234"/>
                <a:gd name="T14" fmla="*/ 165 w 1056"/>
                <a:gd name="T15" fmla="*/ 15 h 234"/>
                <a:gd name="T16" fmla="*/ 174 w 1056"/>
                <a:gd name="T17" fmla="*/ 42 h 234"/>
                <a:gd name="T18" fmla="*/ 201 w 1056"/>
                <a:gd name="T19" fmla="*/ 213 h 234"/>
                <a:gd name="T20" fmla="*/ 216 w 1056"/>
                <a:gd name="T21" fmla="*/ 225 h 234"/>
                <a:gd name="T22" fmla="*/ 234 w 1056"/>
                <a:gd name="T23" fmla="*/ 231 h 234"/>
                <a:gd name="T24" fmla="*/ 1056 w 1056"/>
                <a:gd name="T25" fmla="*/ 228 h 2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234"/>
                <a:gd name="T41" fmla="*/ 1056 w 1056"/>
                <a:gd name="T42" fmla="*/ 234 h 2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234">
                  <a:moveTo>
                    <a:pt x="0" y="234"/>
                  </a:moveTo>
                  <a:lnTo>
                    <a:pt x="42" y="234"/>
                  </a:lnTo>
                  <a:lnTo>
                    <a:pt x="105" y="222"/>
                  </a:lnTo>
                  <a:lnTo>
                    <a:pt x="123" y="63"/>
                  </a:lnTo>
                  <a:lnTo>
                    <a:pt x="126" y="45"/>
                  </a:lnTo>
                  <a:lnTo>
                    <a:pt x="135" y="9"/>
                  </a:lnTo>
                  <a:lnTo>
                    <a:pt x="153" y="0"/>
                  </a:lnTo>
                  <a:lnTo>
                    <a:pt x="165" y="15"/>
                  </a:lnTo>
                  <a:lnTo>
                    <a:pt x="174" y="42"/>
                  </a:lnTo>
                  <a:lnTo>
                    <a:pt x="201" y="213"/>
                  </a:lnTo>
                  <a:lnTo>
                    <a:pt x="216" y="225"/>
                  </a:lnTo>
                  <a:lnTo>
                    <a:pt x="234" y="231"/>
                  </a:lnTo>
                  <a:lnTo>
                    <a:pt x="1056" y="228"/>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2" name="Group 58"/>
          <p:cNvGrpSpPr/>
          <p:nvPr/>
        </p:nvGrpSpPr>
        <p:grpSpPr bwMode="auto">
          <a:xfrm>
            <a:off x="2667000" y="3946525"/>
            <a:ext cx="5343525" cy="738188"/>
            <a:chOff x="1680" y="2457"/>
            <a:chExt cx="3366" cy="465"/>
          </a:xfrm>
        </p:grpSpPr>
        <p:sp>
          <p:nvSpPr>
            <p:cNvPr id="254990" name="Freeform 59"/>
            <p:cNvSpPr/>
            <p:nvPr/>
          </p:nvSpPr>
          <p:spPr bwMode="auto">
            <a:xfrm>
              <a:off x="2550" y="2457"/>
              <a:ext cx="1533" cy="231"/>
            </a:xfrm>
            <a:custGeom>
              <a:avLst/>
              <a:gdLst>
                <a:gd name="T0" fmla="*/ 0 w 1533"/>
                <a:gd name="T1" fmla="*/ 228 h 231"/>
                <a:gd name="T2" fmla="*/ 48 w 1533"/>
                <a:gd name="T3" fmla="*/ 228 h 231"/>
                <a:gd name="T4" fmla="*/ 105 w 1533"/>
                <a:gd name="T5" fmla="*/ 222 h 231"/>
                <a:gd name="T6" fmla="*/ 123 w 1533"/>
                <a:gd name="T7" fmla="*/ 63 h 231"/>
                <a:gd name="T8" fmla="*/ 126 w 1533"/>
                <a:gd name="T9" fmla="*/ 45 h 231"/>
                <a:gd name="T10" fmla="*/ 135 w 1533"/>
                <a:gd name="T11" fmla="*/ 9 h 231"/>
                <a:gd name="T12" fmla="*/ 153 w 1533"/>
                <a:gd name="T13" fmla="*/ 0 h 231"/>
                <a:gd name="T14" fmla="*/ 165 w 1533"/>
                <a:gd name="T15" fmla="*/ 15 h 231"/>
                <a:gd name="T16" fmla="*/ 174 w 1533"/>
                <a:gd name="T17" fmla="*/ 42 h 231"/>
                <a:gd name="T18" fmla="*/ 201 w 1533"/>
                <a:gd name="T19" fmla="*/ 213 h 231"/>
                <a:gd name="T20" fmla="*/ 216 w 1533"/>
                <a:gd name="T21" fmla="*/ 225 h 231"/>
                <a:gd name="T22" fmla="*/ 234 w 1533"/>
                <a:gd name="T23" fmla="*/ 231 h 231"/>
                <a:gd name="T24" fmla="*/ 1533 w 1533"/>
                <a:gd name="T25" fmla="*/ 231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3"/>
                <a:gd name="T40" fmla="*/ 0 h 231"/>
                <a:gd name="T41" fmla="*/ 1533 w 1533"/>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3" h="231">
                  <a:moveTo>
                    <a:pt x="0" y="228"/>
                  </a:moveTo>
                  <a:lnTo>
                    <a:pt x="48" y="228"/>
                  </a:lnTo>
                  <a:lnTo>
                    <a:pt x="105" y="222"/>
                  </a:lnTo>
                  <a:lnTo>
                    <a:pt x="123" y="63"/>
                  </a:lnTo>
                  <a:lnTo>
                    <a:pt x="126" y="45"/>
                  </a:lnTo>
                  <a:lnTo>
                    <a:pt x="135" y="9"/>
                  </a:lnTo>
                  <a:lnTo>
                    <a:pt x="153" y="0"/>
                  </a:lnTo>
                  <a:lnTo>
                    <a:pt x="165" y="15"/>
                  </a:lnTo>
                  <a:lnTo>
                    <a:pt x="174" y="42"/>
                  </a:lnTo>
                  <a:lnTo>
                    <a:pt x="201" y="213"/>
                  </a:lnTo>
                  <a:lnTo>
                    <a:pt x="216" y="225"/>
                  </a:lnTo>
                  <a:lnTo>
                    <a:pt x="234" y="231"/>
                  </a:lnTo>
                  <a:lnTo>
                    <a:pt x="1533" y="231"/>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1" name="Freeform 60"/>
            <p:cNvSpPr/>
            <p:nvPr/>
          </p:nvSpPr>
          <p:spPr bwMode="auto">
            <a:xfrm>
              <a:off x="2265" y="2685"/>
              <a:ext cx="285" cy="1"/>
            </a:xfrm>
            <a:custGeom>
              <a:avLst/>
              <a:gdLst>
                <a:gd name="T0" fmla="*/ 0 w 285"/>
                <a:gd name="T1" fmla="*/ 0 h 1"/>
                <a:gd name="T2" fmla="*/ 285 w 285"/>
                <a:gd name="T3" fmla="*/ 0 h 1"/>
                <a:gd name="T4" fmla="*/ 0 60000 65536"/>
                <a:gd name="T5" fmla="*/ 0 60000 65536"/>
                <a:gd name="T6" fmla="*/ 0 w 285"/>
                <a:gd name="T7" fmla="*/ 0 h 1"/>
                <a:gd name="T8" fmla="*/ 285 w 285"/>
                <a:gd name="T9" fmla="*/ 1 h 1"/>
              </a:gdLst>
              <a:ahLst/>
              <a:cxnLst>
                <a:cxn ang="T4">
                  <a:pos x="T0" y="T1"/>
                </a:cxn>
                <a:cxn ang="T5">
                  <a:pos x="T2" y="T3"/>
                </a:cxn>
              </a:cxnLst>
              <a:rect l="T6" t="T7" r="T8" b="T9"/>
              <a:pathLst>
                <a:path w="285" h="1">
                  <a:moveTo>
                    <a:pt x="0" y="0"/>
                  </a:moveTo>
                  <a:lnTo>
                    <a:pt x="285" y="0"/>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2" name="Freeform 61"/>
            <p:cNvSpPr/>
            <p:nvPr/>
          </p:nvSpPr>
          <p:spPr bwMode="auto">
            <a:xfrm>
              <a:off x="3823" y="2685"/>
              <a:ext cx="506" cy="234"/>
            </a:xfrm>
            <a:custGeom>
              <a:avLst/>
              <a:gdLst>
                <a:gd name="T0" fmla="*/ 506 w 506"/>
                <a:gd name="T1" fmla="*/ 3 h 234"/>
                <a:gd name="T2" fmla="*/ 420 w 506"/>
                <a:gd name="T3" fmla="*/ 0 h 234"/>
                <a:gd name="T4" fmla="*/ 378 w 506"/>
                <a:gd name="T5" fmla="*/ 9 h 234"/>
                <a:gd name="T6" fmla="*/ 363 w 506"/>
                <a:gd name="T7" fmla="*/ 30 h 234"/>
                <a:gd name="T8" fmla="*/ 363 w 506"/>
                <a:gd name="T9" fmla="*/ 21 h 234"/>
                <a:gd name="T10" fmla="*/ 342 w 506"/>
                <a:gd name="T11" fmla="*/ 171 h 234"/>
                <a:gd name="T12" fmla="*/ 339 w 506"/>
                <a:gd name="T13" fmla="*/ 189 h 234"/>
                <a:gd name="T14" fmla="*/ 330 w 506"/>
                <a:gd name="T15" fmla="*/ 225 h 234"/>
                <a:gd name="T16" fmla="*/ 312 w 506"/>
                <a:gd name="T17" fmla="*/ 234 h 234"/>
                <a:gd name="T18" fmla="*/ 300 w 506"/>
                <a:gd name="T19" fmla="*/ 219 h 234"/>
                <a:gd name="T20" fmla="*/ 291 w 506"/>
                <a:gd name="T21" fmla="*/ 192 h 234"/>
                <a:gd name="T22" fmla="*/ 264 w 506"/>
                <a:gd name="T23" fmla="*/ 21 h 234"/>
                <a:gd name="T24" fmla="*/ 249 w 506"/>
                <a:gd name="T25" fmla="*/ 9 h 234"/>
                <a:gd name="T26" fmla="*/ 231 w 506"/>
                <a:gd name="T27" fmla="*/ 3 h 234"/>
                <a:gd name="T28" fmla="*/ 0 w 506"/>
                <a:gd name="T29" fmla="*/ 3 h 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6"/>
                <a:gd name="T46" fmla="*/ 0 h 234"/>
                <a:gd name="T47" fmla="*/ 506 w 506"/>
                <a:gd name="T48" fmla="*/ 234 h 2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6" h="234">
                  <a:moveTo>
                    <a:pt x="506" y="3"/>
                  </a:moveTo>
                  <a:lnTo>
                    <a:pt x="420" y="0"/>
                  </a:lnTo>
                  <a:lnTo>
                    <a:pt x="378" y="9"/>
                  </a:lnTo>
                  <a:lnTo>
                    <a:pt x="363" y="30"/>
                  </a:lnTo>
                  <a:lnTo>
                    <a:pt x="363" y="21"/>
                  </a:lnTo>
                  <a:lnTo>
                    <a:pt x="342" y="171"/>
                  </a:lnTo>
                  <a:lnTo>
                    <a:pt x="339" y="189"/>
                  </a:lnTo>
                  <a:lnTo>
                    <a:pt x="330" y="225"/>
                  </a:lnTo>
                  <a:lnTo>
                    <a:pt x="312" y="234"/>
                  </a:lnTo>
                  <a:lnTo>
                    <a:pt x="300" y="219"/>
                  </a:lnTo>
                  <a:lnTo>
                    <a:pt x="291" y="192"/>
                  </a:lnTo>
                  <a:lnTo>
                    <a:pt x="264" y="21"/>
                  </a:lnTo>
                  <a:lnTo>
                    <a:pt x="249" y="9"/>
                  </a:lnTo>
                  <a:lnTo>
                    <a:pt x="231" y="3"/>
                  </a:lnTo>
                  <a:lnTo>
                    <a:pt x="0" y="3"/>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4993" name="Line 62"/>
            <p:cNvSpPr>
              <a:spLocks noChangeShapeType="1"/>
            </p:cNvSpPr>
            <p:nvPr/>
          </p:nvSpPr>
          <p:spPr bwMode="auto">
            <a:xfrm>
              <a:off x="4326" y="2688"/>
              <a:ext cx="72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54994" name="Freeform 63"/>
            <p:cNvSpPr/>
            <p:nvPr/>
          </p:nvSpPr>
          <p:spPr bwMode="auto">
            <a:xfrm>
              <a:off x="1680" y="2682"/>
              <a:ext cx="678" cy="240"/>
            </a:xfrm>
            <a:custGeom>
              <a:avLst/>
              <a:gdLst>
                <a:gd name="T0" fmla="*/ 678 w 678"/>
                <a:gd name="T1" fmla="*/ 0 h 240"/>
                <a:gd name="T2" fmla="*/ 630 w 678"/>
                <a:gd name="T3" fmla="*/ 0 h 240"/>
                <a:gd name="T4" fmla="*/ 591 w 678"/>
                <a:gd name="T5" fmla="*/ 15 h 240"/>
                <a:gd name="T6" fmla="*/ 576 w 678"/>
                <a:gd name="T7" fmla="*/ 36 h 240"/>
                <a:gd name="T8" fmla="*/ 576 w 678"/>
                <a:gd name="T9" fmla="*/ 27 h 240"/>
                <a:gd name="T10" fmla="*/ 555 w 678"/>
                <a:gd name="T11" fmla="*/ 177 h 240"/>
                <a:gd name="T12" fmla="*/ 552 w 678"/>
                <a:gd name="T13" fmla="*/ 195 h 240"/>
                <a:gd name="T14" fmla="*/ 543 w 678"/>
                <a:gd name="T15" fmla="*/ 231 h 240"/>
                <a:gd name="T16" fmla="*/ 525 w 678"/>
                <a:gd name="T17" fmla="*/ 240 h 240"/>
                <a:gd name="T18" fmla="*/ 513 w 678"/>
                <a:gd name="T19" fmla="*/ 225 h 240"/>
                <a:gd name="T20" fmla="*/ 504 w 678"/>
                <a:gd name="T21" fmla="*/ 198 h 240"/>
                <a:gd name="T22" fmla="*/ 477 w 678"/>
                <a:gd name="T23" fmla="*/ 27 h 240"/>
                <a:gd name="T24" fmla="*/ 462 w 678"/>
                <a:gd name="T25" fmla="*/ 15 h 240"/>
                <a:gd name="T26" fmla="*/ 444 w 678"/>
                <a:gd name="T27" fmla="*/ 9 h 240"/>
                <a:gd name="T28" fmla="*/ 0 w 678"/>
                <a:gd name="T29" fmla="*/ 9 h 2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8"/>
                <a:gd name="T46" fmla="*/ 0 h 240"/>
                <a:gd name="T47" fmla="*/ 678 w 678"/>
                <a:gd name="T48" fmla="*/ 240 h 2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8" h="240">
                  <a:moveTo>
                    <a:pt x="678" y="0"/>
                  </a:moveTo>
                  <a:lnTo>
                    <a:pt x="630" y="0"/>
                  </a:lnTo>
                  <a:lnTo>
                    <a:pt x="591" y="15"/>
                  </a:lnTo>
                  <a:lnTo>
                    <a:pt x="576" y="36"/>
                  </a:lnTo>
                  <a:lnTo>
                    <a:pt x="576" y="27"/>
                  </a:lnTo>
                  <a:lnTo>
                    <a:pt x="555" y="177"/>
                  </a:lnTo>
                  <a:lnTo>
                    <a:pt x="552" y="195"/>
                  </a:lnTo>
                  <a:lnTo>
                    <a:pt x="543" y="231"/>
                  </a:lnTo>
                  <a:lnTo>
                    <a:pt x="525" y="240"/>
                  </a:lnTo>
                  <a:lnTo>
                    <a:pt x="513" y="225"/>
                  </a:lnTo>
                  <a:lnTo>
                    <a:pt x="504" y="198"/>
                  </a:lnTo>
                  <a:lnTo>
                    <a:pt x="477" y="27"/>
                  </a:lnTo>
                  <a:lnTo>
                    <a:pt x="462" y="15"/>
                  </a:lnTo>
                  <a:lnTo>
                    <a:pt x="444" y="9"/>
                  </a:lnTo>
                  <a:lnTo>
                    <a:pt x="0" y="9"/>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54987" name="标题 123"/>
          <p:cNvSpPr>
            <a:spLocks noGrp="1"/>
          </p:cNvSpPr>
          <p:nvPr>
            <p:ph type="title"/>
          </p:nvPr>
        </p:nvSpPr>
        <p:spPr>
          <a:xfrm>
            <a:off x="1222375" y="606425"/>
            <a:ext cx="7070725" cy="769938"/>
          </a:xfrm>
        </p:spPr>
        <p:txBody>
          <a:bodyPr/>
          <a:lstStyle/>
          <a:p>
            <a:r>
              <a:rPr lang="en-US" altLang="zh-CN"/>
              <a:t>NRZ1 </a:t>
            </a:r>
            <a:r>
              <a:rPr lang="zh-CN" altLang="en-US"/>
              <a:t>的读出代码波形</a:t>
            </a:r>
            <a:endParaRPr lang="zh-CN" altLang="en-US"/>
          </a:p>
        </p:txBody>
      </p:sp>
      <p:sp>
        <p:nvSpPr>
          <p:cNvPr id="254988" name="矩形 125"/>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up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up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up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strips(downRight)">
                                      <p:cBhvr>
                                        <p:cTn id="37" dur="5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222375" y="606425"/>
            <a:ext cx="7070725" cy="769938"/>
          </a:xfrm>
        </p:spPr>
        <p:txBody>
          <a:bodyPr/>
          <a:lstStyle/>
          <a:p>
            <a:r>
              <a:rPr lang="zh-CN" altLang="en-US" sz="4800"/>
              <a:t>小结</a:t>
            </a:r>
            <a:endParaRPr lang="zh-CN" altLang="en-US"/>
          </a:p>
        </p:txBody>
      </p:sp>
      <p:sp>
        <p:nvSpPr>
          <p:cNvPr id="231427" name="Rectangle 3"/>
          <p:cNvSpPr>
            <a:spLocks noGrp="1" noChangeArrowheads="1"/>
          </p:cNvSpPr>
          <p:nvPr>
            <p:ph type="body" idx="1"/>
          </p:nvPr>
        </p:nvSpPr>
        <p:spPr>
          <a:xfrm>
            <a:off x="461963" y="1581150"/>
            <a:ext cx="8129587" cy="4511675"/>
          </a:xfrm>
          <a:solidFill>
            <a:schemeClr val="bg1"/>
          </a:solidFill>
          <a:ln>
            <a:solidFill>
              <a:srgbClr val="2709BB"/>
            </a:solidFill>
            <a:miter lim="800000"/>
          </a:ln>
        </p:spPr>
        <p:txBody>
          <a:bodyPr/>
          <a:lstStyle/>
          <a:p>
            <a:r>
              <a:rPr lang="zh-CN" altLang="en-US"/>
              <a:t>影响记录方式的优劣因素还有很多，如读分辨力、信息独立性（即某一位信息读出时出现误码而不影响后续其他信息位的正确性）、频带宽度、抗干扰能力以及实现电路的复杂性等等。</a:t>
            </a:r>
            <a:endParaRPr lang="zh-CN" altLang="en-US"/>
          </a:p>
          <a:p>
            <a:r>
              <a:rPr lang="zh-CN" altLang="en-US"/>
              <a:t>除上述所介绍的六种记录方式外，还有成组编码记录方式，如</a:t>
            </a:r>
            <a:r>
              <a:rPr lang="en-US" altLang="zh-CN"/>
              <a:t>GCR</a:t>
            </a:r>
            <a:r>
              <a:rPr lang="zh-CN" altLang="en-US"/>
              <a:t>（</a:t>
            </a:r>
            <a:r>
              <a:rPr lang="en-US" altLang="zh-CN"/>
              <a:t>5</a:t>
            </a:r>
            <a:r>
              <a:rPr lang="zh-CN" altLang="en-US"/>
              <a:t>．</a:t>
            </a:r>
            <a:r>
              <a:rPr lang="en-US" altLang="zh-CN"/>
              <a:t>4</a:t>
            </a:r>
            <a:r>
              <a:rPr lang="zh-CN" altLang="en-US"/>
              <a:t>）编码，它广泛用于磁带存储器。</a:t>
            </a:r>
            <a:endParaRPr lang="en-US" altLang="zh-CN"/>
          </a:p>
          <a:p>
            <a:r>
              <a:rPr lang="zh-CN" altLang="en-US"/>
              <a:t>游程长度受限码（</a:t>
            </a:r>
            <a:r>
              <a:rPr lang="en-US" altLang="zh-CN"/>
              <a:t>RLL </a:t>
            </a:r>
            <a:r>
              <a:rPr lang="zh-CN" altLang="en-US"/>
              <a:t>码）也是近年来发展起来的用于高密度磁盘上的一种记录方式。</a:t>
            </a:r>
            <a:endParaRPr lang="zh-CN" altLang="en-US"/>
          </a:p>
        </p:txBody>
      </p:sp>
      <p:sp>
        <p:nvSpPr>
          <p:cNvPr id="256004"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4.4.2</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7">
                                            <p:bg/>
                                          </p:spTgt>
                                        </p:tgtEl>
                                        <p:attrNameLst>
                                          <p:attrName>style.visibility</p:attrName>
                                        </p:attrNameLst>
                                      </p:cBhvr>
                                      <p:to>
                                        <p:strVal val="visible"/>
                                      </p:to>
                                    </p:set>
                                    <p:animEffect transition="in" filter="blinds(horizontal)">
                                      <p:cBhvr>
                                        <p:cTn id="7" dur="500"/>
                                        <p:tgtEl>
                                          <p:spTgt spid="2314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1427">
                                            <p:txEl>
                                              <p:pRg st="0" end="0"/>
                                            </p:txEl>
                                          </p:spTgt>
                                        </p:tgtEl>
                                        <p:attrNameLst>
                                          <p:attrName>style.visibility</p:attrName>
                                        </p:attrNameLst>
                                      </p:cBhvr>
                                      <p:to>
                                        <p:strVal val="visible"/>
                                      </p:to>
                                    </p:set>
                                    <p:animEffect transition="in" filter="blinds(horizontal)">
                                      <p:cBhvr>
                                        <p:cTn id="10" dur="500"/>
                                        <p:tgtEl>
                                          <p:spTgt spid="2314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15" dur="500"/>
                                        <p:tgtEl>
                                          <p:spTgt spid="2314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20" dur="500"/>
                                        <p:tgtEl>
                                          <p:spTgt spid="231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222375" y="606425"/>
            <a:ext cx="7070725" cy="769938"/>
          </a:xfrm>
        </p:spPr>
        <p:txBody>
          <a:bodyPr/>
          <a:lstStyle/>
          <a:p>
            <a:r>
              <a:rPr lang="en-US" altLang="zh-CN"/>
              <a:t>4.4.3 </a:t>
            </a:r>
            <a:r>
              <a:rPr lang="zh-CN" altLang="en-US"/>
              <a:t>硬磁盘存储器</a:t>
            </a:r>
            <a:endParaRPr lang="zh-CN" altLang="en-US"/>
          </a:p>
        </p:txBody>
      </p:sp>
      <p:sp>
        <p:nvSpPr>
          <p:cNvPr id="232451" name="Rectangle 3"/>
          <p:cNvSpPr>
            <a:spLocks noGrp="1" noChangeArrowheads="1"/>
          </p:cNvSpPr>
          <p:nvPr>
            <p:ph type="body" idx="1"/>
          </p:nvPr>
        </p:nvSpPr>
        <p:spPr>
          <a:xfrm>
            <a:off x="361950" y="1517650"/>
            <a:ext cx="8464550" cy="4719638"/>
          </a:xfrm>
        </p:spPr>
        <p:txBody>
          <a:bodyPr/>
          <a:lstStyle/>
          <a:p>
            <a:r>
              <a:rPr kumimoji="1" lang="zh-CN" altLang="en-US"/>
              <a:t>硬磁盘存储器是计算机系统中最主要的外存设备。</a:t>
            </a:r>
            <a:endParaRPr kumimoji="1" lang="en-US" altLang="zh-CN"/>
          </a:p>
          <a:p>
            <a:pPr>
              <a:spcAft>
                <a:spcPts val="1800"/>
              </a:spcAft>
            </a:pPr>
            <a:r>
              <a:rPr kumimoji="1" lang="zh-CN" altLang="en-US"/>
              <a:t>第一个商品化的硬磁盘是由美国</a:t>
            </a:r>
            <a:r>
              <a:rPr kumimoji="1" lang="en-US" altLang="zh-CN"/>
              <a:t>IBM</a:t>
            </a:r>
            <a:r>
              <a:rPr kumimoji="1" lang="zh-CN" altLang="en-US"/>
              <a:t>公司于</a:t>
            </a:r>
            <a:r>
              <a:rPr kumimoji="1" lang="en-US" altLang="zh-CN"/>
              <a:t>1956</a:t>
            </a:r>
            <a:r>
              <a:rPr kumimoji="1" lang="zh-CN" altLang="en-US"/>
              <a:t>年研制而成的。四十多年来，无论在结构还是在性能方面，磁盘存储器有了很大的发展和改进</a:t>
            </a:r>
            <a:r>
              <a:rPr kumimoji="1" lang="zh-CN" altLang="en-US"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lvl="1"/>
            <a:r>
              <a:rPr lang="zh-CN" altLang="en-US">
                <a:hlinkClick r:id="rId1" action="ppaction://hlinksldjump"/>
              </a:rPr>
              <a:t>硬磁盘存储器类型</a:t>
            </a:r>
            <a:endParaRPr lang="en-US" altLang="zh-CN"/>
          </a:p>
          <a:p>
            <a:pPr lvl="1"/>
            <a:r>
              <a:rPr lang="zh-CN" altLang="en-US">
                <a:hlinkClick r:id="rId2" action="ppaction://hlinksldjump"/>
              </a:rPr>
              <a:t>硬磁盘存储器的结构</a:t>
            </a:r>
            <a:endParaRPr lang="en-US" altLang="zh-CN"/>
          </a:p>
          <a:p>
            <a:pPr lvl="1"/>
            <a:r>
              <a:rPr lang="zh-CN" altLang="en-US">
                <a:hlinkClick r:id="rId3" action="ppaction://hlinksldjump"/>
              </a:rPr>
              <a:t>硬磁盘存储器的发展动向</a:t>
            </a:r>
            <a:endParaRPr lang="en-US" altLang="zh-CN"/>
          </a:p>
          <a:p>
            <a:pPr lvl="1"/>
            <a:r>
              <a:rPr lang="zh-CN" altLang="en-US">
                <a:hlinkClick r:id="rId4" action="ppaction://hlinksldjump"/>
              </a:rPr>
              <a:t>硬磁盘的磁道记录格式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blinds(horizontal)">
                                      <p:cBhvr>
                                        <p:cTn id="7" dur="500"/>
                                        <p:tgtEl>
                                          <p:spTgt spid="23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51">
                                            <p:txEl>
                                              <p:pRg st="1" end="1"/>
                                            </p:txEl>
                                          </p:spTgt>
                                        </p:tgtEl>
                                        <p:attrNameLst>
                                          <p:attrName>style.visibility</p:attrName>
                                        </p:attrNameLst>
                                      </p:cBhvr>
                                      <p:to>
                                        <p:strVal val="visible"/>
                                      </p:to>
                                    </p:set>
                                    <p:animEffect transition="in" filter="blinds(horizontal)">
                                      <p:cBhvr>
                                        <p:cTn id="12" dur="500"/>
                                        <p:tgtEl>
                                          <p:spTgt spid="23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51">
                                            <p:txEl>
                                              <p:pRg st="2" end="2"/>
                                            </p:txEl>
                                          </p:spTgt>
                                        </p:tgtEl>
                                        <p:attrNameLst>
                                          <p:attrName>style.visibility</p:attrName>
                                        </p:attrNameLst>
                                      </p:cBhvr>
                                      <p:to>
                                        <p:strVal val="visible"/>
                                      </p:to>
                                    </p:set>
                                    <p:animEffect transition="in" filter="blinds(horizontal)">
                                      <p:cBhvr>
                                        <p:cTn id="17" dur="500"/>
                                        <p:tgtEl>
                                          <p:spTgt spid="23245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2451">
                                            <p:txEl>
                                              <p:pRg st="3" end="3"/>
                                            </p:txEl>
                                          </p:spTgt>
                                        </p:tgtEl>
                                        <p:attrNameLst>
                                          <p:attrName>style.visibility</p:attrName>
                                        </p:attrNameLst>
                                      </p:cBhvr>
                                      <p:to>
                                        <p:strVal val="visible"/>
                                      </p:to>
                                    </p:set>
                                    <p:animEffect transition="in" filter="blinds(horizontal)">
                                      <p:cBhvr>
                                        <p:cTn id="20" dur="500"/>
                                        <p:tgtEl>
                                          <p:spTgt spid="23245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2451">
                                            <p:txEl>
                                              <p:pRg st="4" end="4"/>
                                            </p:txEl>
                                          </p:spTgt>
                                        </p:tgtEl>
                                        <p:attrNameLst>
                                          <p:attrName>style.visibility</p:attrName>
                                        </p:attrNameLst>
                                      </p:cBhvr>
                                      <p:to>
                                        <p:strVal val="visible"/>
                                      </p:to>
                                    </p:set>
                                    <p:animEffect transition="in" filter="blinds(horizontal)">
                                      <p:cBhvr>
                                        <p:cTn id="23" dur="500"/>
                                        <p:tgtEl>
                                          <p:spTgt spid="2324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26" dur="500"/>
                                        <p:tgtEl>
                                          <p:spTgt spid="232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222375" y="606425"/>
            <a:ext cx="7070725" cy="769938"/>
          </a:xfrm>
        </p:spPr>
        <p:txBody>
          <a:bodyPr/>
          <a:lstStyle/>
          <a:p>
            <a:r>
              <a:rPr lang="zh-CN" altLang="en-US"/>
              <a:t>硬磁盘存储器类型</a:t>
            </a:r>
            <a:endParaRPr lang="zh-CN" altLang="en-US"/>
          </a:p>
        </p:txBody>
      </p:sp>
      <p:sp>
        <p:nvSpPr>
          <p:cNvPr id="233475" name="Rectangle 3"/>
          <p:cNvSpPr>
            <a:spLocks noGrp="1" noChangeArrowheads="1"/>
          </p:cNvSpPr>
          <p:nvPr>
            <p:ph type="body" idx="1"/>
          </p:nvPr>
        </p:nvSpPr>
        <p:spPr>
          <a:xfrm>
            <a:off x="525463" y="2160588"/>
            <a:ext cx="8066087" cy="3000375"/>
          </a:xfrm>
          <a:solidFill>
            <a:schemeClr val="bg1"/>
          </a:solidFill>
          <a:ln>
            <a:solidFill>
              <a:srgbClr val="2709BB"/>
            </a:solidFill>
            <a:miter lim="800000"/>
          </a:ln>
        </p:spPr>
        <p:txBody>
          <a:bodyPr/>
          <a:lstStyle/>
          <a:p>
            <a:pPr>
              <a:lnSpc>
                <a:spcPct val="90000"/>
              </a:lnSpc>
            </a:pPr>
            <a:r>
              <a:rPr kumimoji="1" lang="zh-CN" altLang="en-US"/>
              <a:t>硬磁盘存储器的盘片由硬质铝合金材料制成，表面涂有一层可被磁化的硬磁特性材料。</a:t>
            </a:r>
            <a:endParaRPr kumimoji="1" lang="en-US" altLang="zh-CN"/>
          </a:p>
          <a:p>
            <a:pPr>
              <a:lnSpc>
                <a:spcPct val="90000"/>
              </a:lnSpc>
              <a:spcAft>
                <a:spcPts val="1800"/>
              </a:spcAft>
            </a:pPr>
            <a:r>
              <a:rPr kumimoji="1" lang="zh-CN" altLang="en-US"/>
              <a:t>按磁头的工作方式分为固定磁头磁盘存储器和移动磁头磁盘存储器。</a:t>
            </a:r>
            <a:endParaRPr kumimoji="1" lang="en-US" altLang="zh-CN"/>
          </a:p>
          <a:p>
            <a:pPr>
              <a:lnSpc>
                <a:spcPct val="90000"/>
              </a:lnSpc>
              <a:spcAft>
                <a:spcPts val="1800"/>
              </a:spcAft>
            </a:pPr>
            <a:r>
              <a:rPr kumimoji="1" lang="zh-CN" altLang="en-US"/>
              <a:t>按磁盘是否具有可换性又分为可换盘磁盘存储器和固定盘磁盘存储器。</a:t>
            </a:r>
            <a:endParaRPr kumimoji="1" lang="en-US" altLang="zh-CN"/>
          </a:p>
        </p:txBody>
      </p:sp>
      <p:sp>
        <p:nvSpPr>
          <p:cNvPr id="258052" name="矩形 8"/>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5">
                                            <p:bg/>
                                          </p:spTgt>
                                        </p:tgtEl>
                                        <p:attrNameLst>
                                          <p:attrName>style.visibility</p:attrName>
                                        </p:attrNameLst>
                                      </p:cBhvr>
                                      <p:to>
                                        <p:strVal val="visible"/>
                                      </p:to>
                                    </p:set>
                                    <p:animEffect transition="in" filter="blinds(horizontal)">
                                      <p:cBhvr>
                                        <p:cTn id="7" dur="500"/>
                                        <p:tgtEl>
                                          <p:spTgt spid="23347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3475">
                                            <p:txEl>
                                              <p:pRg st="0" end="0"/>
                                            </p:txEl>
                                          </p:spTgt>
                                        </p:tgtEl>
                                        <p:attrNameLst>
                                          <p:attrName>style.visibility</p:attrName>
                                        </p:attrNameLst>
                                      </p:cBhvr>
                                      <p:to>
                                        <p:strVal val="visible"/>
                                      </p:to>
                                    </p:set>
                                    <p:animEffect transition="in" filter="blinds(horizontal)">
                                      <p:cBhvr>
                                        <p:cTn id="10" dur="500"/>
                                        <p:tgtEl>
                                          <p:spTgt spid="2334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3475">
                                            <p:txEl>
                                              <p:pRg st="1" end="1"/>
                                            </p:txEl>
                                          </p:spTgt>
                                        </p:tgtEl>
                                        <p:attrNameLst>
                                          <p:attrName>style.visibility</p:attrName>
                                        </p:attrNameLst>
                                      </p:cBhvr>
                                      <p:to>
                                        <p:strVal val="visible"/>
                                      </p:to>
                                    </p:set>
                                    <p:animEffect transition="in" filter="blinds(horizontal)">
                                      <p:cBhvr>
                                        <p:cTn id="15" dur="500"/>
                                        <p:tgtEl>
                                          <p:spTgt spid="2334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3475">
                                            <p:txEl>
                                              <p:pRg st="2" end="2"/>
                                            </p:txEl>
                                          </p:spTgt>
                                        </p:tgtEl>
                                        <p:attrNameLst>
                                          <p:attrName>style.visibility</p:attrName>
                                        </p:attrNameLst>
                                      </p:cBhvr>
                                      <p:to>
                                        <p:strVal val="visible"/>
                                      </p:to>
                                    </p:set>
                                    <p:animEffect transition="in" filter="blinds(horizontal)">
                                      <p:cBhvr>
                                        <p:cTn id="20"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nimBg="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a:xfrm>
            <a:off x="217488" y="153988"/>
            <a:ext cx="7070725" cy="769937"/>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固定磁头磁盘存储器</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sp>
        <p:nvSpPr>
          <p:cNvPr id="5124" name="Rectangle 3"/>
          <p:cNvSpPr>
            <a:spLocks noGrp="1" noChangeArrowheads="1"/>
          </p:cNvSpPr>
          <p:nvPr>
            <p:ph type="body" idx="4294967295"/>
          </p:nvPr>
        </p:nvSpPr>
        <p:spPr>
          <a:xfrm>
            <a:off x="263525" y="982663"/>
            <a:ext cx="8428038" cy="2846387"/>
          </a:xfrm>
          <a:solidFill>
            <a:schemeClr val="bg1"/>
          </a:solidFill>
          <a:ln>
            <a:solidFill>
              <a:srgbClr val="2709BB"/>
            </a:solidFill>
            <a:miter lim="800000"/>
          </a:ln>
        </p:spPr>
        <p:txBody>
          <a:bodyPr/>
          <a:lstStyle/>
          <a:p>
            <a:pPr>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固定磁头的磁盘存储器，其磁头位置固定不动，磁盘上的每一个磁道都对应一个磁头，盘片也不可更换。</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a:p>
            <a:pPr>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其特点是省去了磁头沿盘片径向运动所需寻找磁道的时间，存取速度快，只要磁头进入工作状态即可进行读写操作。</a:t>
            </a:r>
            <a:endParaRPr kumimoji="1" lang="zh-CN" altLang="en-US" sz="2800" b="1">
              <a:solidFill>
                <a:srgbClr val="2709BB"/>
              </a:solidFill>
              <a:latin typeface="微软雅黑 Light" panose="020B0502040204020203" pitchFamily="34" charset="-122"/>
              <a:ea typeface="微软雅黑 Light" panose="020B0502040204020203" pitchFamily="34" charset="-122"/>
            </a:endParaRPr>
          </a:p>
          <a:p>
            <a:endParaRPr kumimoji="1" lang="en-US" altLang="zh-CN"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组合 6"/>
          <p:cNvGrpSpPr/>
          <p:nvPr/>
        </p:nvGrpSpPr>
        <p:grpSpPr>
          <a:xfrm>
            <a:off x="1881710" y="3949083"/>
            <a:ext cx="4740108" cy="2705493"/>
            <a:chOff x="1754960" y="2102177"/>
            <a:chExt cx="4740108" cy="2705493"/>
          </a:xfrm>
          <a:noFill/>
        </p:grpSpPr>
        <p:sp>
          <p:nvSpPr>
            <p:cNvPr id="8" name="椭圆 7"/>
            <p:cNvSpPr/>
            <p:nvPr/>
          </p:nvSpPr>
          <p:spPr>
            <a:xfrm>
              <a:off x="4421170" y="2809187"/>
              <a:ext cx="1611984" cy="1545996"/>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4969498" y="3291526"/>
              <a:ext cx="535757" cy="545183"/>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4705542" y="3046428"/>
              <a:ext cx="1055803" cy="1074655"/>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4194928" y="2575087"/>
              <a:ext cx="2064470" cy="2006339"/>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3949832" y="2366128"/>
              <a:ext cx="2545236" cy="244154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1941925" y="3469067"/>
              <a:ext cx="3110846" cy="103695"/>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4883082" y="3574332"/>
              <a:ext cx="124122" cy="45719"/>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4601840" y="3575900"/>
              <a:ext cx="124122" cy="45719"/>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4347311" y="3575900"/>
              <a:ext cx="124122" cy="45719"/>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4103777" y="3577468"/>
              <a:ext cx="124122" cy="45719"/>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1754960" y="3442357"/>
              <a:ext cx="196390" cy="158681"/>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18"/>
            <p:cNvSpPr txBox="1"/>
            <p:nvPr/>
          </p:nvSpPr>
          <p:spPr>
            <a:xfrm>
              <a:off x="2318995" y="2102177"/>
              <a:ext cx="546754" cy="954107"/>
            </a:xfrm>
            <a:prstGeom prst="rect">
              <a:avLst/>
            </a:prstGeom>
            <a:grpFill/>
          </p:spPr>
          <p:txBody>
            <a:bodyPr>
              <a:spAutoFit/>
            </a:bodyPr>
            <a:lstStyle/>
            <a:p>
              <a:pPr>
                <a:defRPr/>
              </a:pPr>
              <a:r>
                <a:rPr lang="zh-CN" altLang="en-US" sz="2800" b="1" dirty="0"/>
                <a:t>磁</a:t>
              </a:r>
              <a:endParaRPr lang="en-US" altLang="zh-CN" sz="2800" b="1" dirty="0"/>
            </a:p>
            <a:p>
              <a:pPr>
                <a:defRPr/>
              </a:pPr>
              <a:r>
                <a:rPr lang="zh-CN" altLang="en-US" sz="2800" b="1" dirty="0"/>
                <a:t>道</a:t>
              </a:r>
              <a:endParaRPr lang="zh-CN" altLang="en-US" sz="2800" b="1" dirty="0"/>
            </a:p>
          </p:txBody>
        </p:sp>
        <p:cxnSp>
          <p:nvCxnSpPr>
            <p:cNvPr id="20" name="直接连接符 19"/>
            <p:cNvCxnSpPr>
              <a:endCxn id="11" idx="1"/>
            </p:cNvCxnSpPr>
            <p:nvPr/>
          </p:nvCxnSpPr>
          <p:spPr>
            <a:xfrm>
              <a:off x="2828041" y="2413262"/>
              <a:ext cx="1669222" cy="455646"/>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46895" y="2516957"/>
              <a:ext cx="1821622" cy="50435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56322" y="2630078"/>
              <a:ext cx="2019589" cy="560916"/>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865748" y="2705493"/>
              <a:ext cx="2217557" cy="626906"/>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9077" name="矩形 23"/>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bg/>
                                          </p:spTgt>
                                        </p:tgtEl>
                                        <p:attrNameLst>
                                          <p:attrName>style.visibility</p:attrName>
                                        </p:attrNameLst>
                                      </p:cBhvr>
                                      <p:to>
                                        <p:strVal val="visible"/>
                                      </p:to>
                                    </p:set>
                                    <p:animEffect transition="in" filter="blinds(horizontal)">
                                      <p:cBhvr>
                                        <p:cTn id="7" dur="500"/>
                                        <p:tgtEl>
                                          <p:spTgt spid="512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4">
                                            <p:txEl>
                                              <p:pRg st="0" end="0"/>
                                            </p:txEl>
                                          </p:spTgt>
                                        </p:tgtEl>
                                        <p:attrNameLst>
                                          <p:attrName>style.visibility</p:attrName>
                                        </p:attrNameLst>
                                      </p:cBhvr>
                                      <p:to>
                                        <p:strVal val="visible"/>
                                      </p:to>
                                    </p:set>
                                    <p:animEffect transition="in" filter="blinds(horizontal)">
                                      <p:cBhvr>
                                        <p:cTn id="10" dur="500"/>
                                        <p:tgtEl>
                                          <p:spTgt spid="51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4">
                                            <p:txEl>
                                              <p:pRg st="1" end="1"/>
                                            </p:txEl>
                                          </p:spTgt>
                                        </p:tgtEl>
                                        <p:attrNameLst>
                                          <p:attrName>style.visibility</p:attrName>
                                        </p:attrNameLst>
                                      </p:cBhvr>
                                      <p:to>
                                        <p:strVal val="visible"/>
                                      </p:to>
                                    </p:set>
                                    <p:animEffect transition="in" filter="blinds(horizontal)">
                                      <p:cBhvr>
                                        <p:cTn id="20" dur="500"/>
                                        <p:tgtEl>
                                          <p:spTgt spid="5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244475" y="307975"/>
            <a:ext cx="7070725" cy="769938"/>
          </a:xfrm>
        </p:spPr>
        <p:txBody>
          <a:bodyPr/>
          <a:lstStyle/>
          <a:p>
            <a:r>
              <a:rPr kumimoji="1" lang="zh-CN" altLang="en-US" sz="4400" b="1">
                <a:solidFill>
                  <a:srgbClr val="C00000"/>
                </a:solidFill>
                <a:latin typeface="微软雅黑 Light" panose="020B0502040204020203" pitchFamily="34" charset="-122"/>
                <a:ea typeface="微软雅黑 Light" panose="020B0502040204020203" pitchFamily="34" charset="-122"/>
              </a:rPr>
              <a:t>移动磁头磁盘存储器</a:t>
            </a:r>
            <a:endParaRPr lang="zh-CN" altLang="en-US" sz="4400" b="1">
              <a:solidFill>
                <a:srgbClr val="C00000"/>
              </a:solidFill>
              <a:latin typeface="微软雅黑 Light" panose="020B0502040204020203" pitchFamily="34" charset="-122"/>
              <a:ea typeface="微软雅黑 Light" panose="020B0502040204020203" pitchFamily="34" charset="-122"/>
            </a:endParaRPr>
          </a:p>
        </p:txBody>
      </p:sp>
      <p:sp>
        <p:nvSpPr>
          <p:cNvPr id="6149" name="Rectangle 3"/>
          <p:cNvSpPr>
            <a:spLocks noGrp="1" noChangeArrowheads="1"/>
          </p:cNvSpPr>
          <p:nvPr>
            <p:ph type="body" idx="4294967295"/>
          </p:nvPr>
        </p:nvSpPr>
        <p:spPr>
          <a:xfrm>
            <a:off x="215900" y="1246188"/>
            <a:ext cx="8475663" cy="3162300"/>
          </a:xfrm>
          <a:solidFill>
            <a:schemeClr val="bg1"/>
          </a:solidFill>
          <a:ln>
            <a:solidFill>
              <a:srgbClr val="2709BB"/>
            </a:solidFill>
            <a:miter lim="800000"/>
          </a:ln>
        </p:spPr>
        <p:txBody>
          <a:bodyPr/>
          <a:lstStyle/>
          <a:p>
            <a:pPr algn="just">
              <a:lnSpc>
                <a:spcPct val="90000"/>
              </a:lnSpc>
              <a:spcBef>
                <a:spcPct val="0"/>
              </a:spcBef>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移动磁头的磁盘存储器在存取数据时，磁头在盘面上作径向运动，这类存储器可以由一个盘片组成，也可由多个盘片装在一个同心主轴上，每个记录面各有一个磁头。</a:t>
            </a:r>
            <a:endParaRPr kumimoji="1" lang="en-US" altLang="zh-CN" sz="2800" b="1">
              <a:solidFill>
                <a:srgbClr val="2709BB"/>
              </a:solidFill>
              <a:latin typeface="微软雅黑 Light" panose="020B0502040204020203" pitchFamily="34" charset="-122"/>
              <a:ea typeface="微软雅黑 Light" panose="020B0502040204020203" pitchFamily="34" charset="-122"/>
            </a:endParaRPr>
          </a:p>
          <a:p>
            <a:pPr algn="just">
              <a:lnSpc>
                <a:spcPct val="90000"/>
              </a:lnSpc>
              <a:spcBef>
                <a:spcPct val="0"/>
              </a:spcBef>
              <a:buClr>
                <a:srgbClr val="2709BB"/>
              </a:buClr>
              <a:buFont typeface="Wingdings" panose="05000000000000000000" pitchFamily="2" charset="2"/>
              <a:buChar char="Ø"/>
            </a:pPr>
            <a:r>
              <a:rPr kumimoji="1" lang="zh-CN" altLang="en-US" sz="2800" b="1">
                <a:solidFill>
                  <a:srgbClr val="2709BB"/>
                </a:solidFill>
                <a:latin typeface="微软雅黑 Light" panose="020B0502040204020203" pitchFamily="34" charset="-122"/>
                <a:ea typeface="微软雅黑 Light" panose="020B0502040204020203" pitchFamily="34" charset="-122"/>
              </a:rPr>
              <a:t>下例含有六个盘片，除上下两外侧为保护面外，共有</a:t>
            </a:r>
            <a:r>
              <a:rPr kumimoji="1" lang="en-US" altLang="zh-CN" sz="2800" b="1">
                <a:solidFill>
                  <a:srgbClr val="2709BB"/>
                </a:solidFill>
                <a:latin typeface="微软雅黑 Light" panose="020B0502040204020203" pitchFamily="34" charset="-122"/>
                <a:ea typeface="微软雅黑 Light" panose="020B0502040204020203" pitchFamily="34" charset="-122"/>
              </a:rPr>
              <a:t>10</a:t>
            </a:r>
            <a:r>
              <a:rPr kumimoji="1" lang="zh-CN" altLang="en-US" sz="2800" b="1">
                <a:solidFill>
                  <a:srgbClr val="2709BB"/>
                </a:solidFill>
                <a:latin typeface="微软雅黑 Light" panose="020B0502040204020203" pitchFamily="34" charset="-122"/>
                <a:ea typeface="微软雅黑 Light" panose="020B0502040204020203" pitchFamily="34" charset="-122"/>
              </a:rPr>
              <a:t>个盘面</a:t>
            </a:r>
            <a:r>
              <a:rPr lang="zh-CN" altLang="en-US" sz="2800" b="1">
                <a:solidFill>
                  <a:srgbClr val="2709BB"/>
                </a:solidFill>
                <a:latin typeface="微软雅黑 Light" panose="020B0502040204020203" pitchFamily="34" charset="-122"/>
                <a:ea typeface="微软雅黑 Light" panose="020B0502040204020203" pitchFamily="34" charset="-122"/>
              </a:rPr>
              <a:t>可作为记录面，并对应</a:t>
            </a:r>
            <a:r>
              <a:rPr lang="en-US" altLang="zh-CN" sz="2800" b="1">
                <a:solidFill>
                  <a:srgbClr val="2709BB"/>
                </a:solidFill>
                <a:latin typeface="微软雅黑 Light" panose="020B0502040204020203" pitchFamily="34" charset="-122"/>
                <a:ea typeface="微软雅黑 Light" panose="020B0502040204020203" pitchFamily="34" charset="-122"/>
              </a:rPr>
              <a:t>10</a:t>
            </a:r>
            <a:r>
              <a:rPr lang="zh-CN" altLang="en-US" sz="2800" b="1">
                <a:solidFill>
                  <a:srgbClr val="2709BB"/>
                </a:solidFill>
                <a:latin typeface="微软雅黑 Light" panose="020B0502040204020203" pitchFamily="34" charset="-122"/>
                <a:ea typeface="微软雅黑 Light" panose="020B0502040204020203" pitchFamily="34" charset="-122"/>
              </a:rPr>
              <a:t>个磁头。</a:t>
            </a:r>
            <a:endParaRPr lang="en-US" altLang="zh-CN" sz="2800" b="1">
              <a:solidFill>
                <a:srgbClr val="2709BB"/>
              </a:solidFill>
              <a:latin typeface="微软雅黑 Light" panose="020B0502040204020203" pitchFamily="34" charset="-122"/>
              <a:ea typeface="微软雅黑 Light" panose="020B0502040204020203" pitchFamily="34" charset="-122"/>
            </a:endParaRPr>
          </a:p>
          <a:p>
            <a:pPr algn="just">
              <a:lnSpc>
                <a:spcPct val="90000"/>
              </a:lnSpc>
              <a:spcBef>
                <a:spcPct val="0"/>
              </a:spcBef>
              <a:buClr>
                <a:srgbClr val="2709BB"/>
              </a:buClr>
              <a:buFont typeface="Wingdings" panose="05000000000000000000" pitchFamily="2" charset="2"/>
              <a:buChar char="Ø"/>
            </a:pPr>
            <a:r>
              <a:rPr lang="zh-CN" altLang="en-US" sz="2800" b="1">
                <a:solidFill>
                  <a:srgbClr val="2709BB"/>
                </a:solidFill>
                <a:latin typeface="微软雅黑 Light" panose="020B0502040204020203" pitchFamily="34" charset="-122"/>
                <a:ea typeface="微软雅黑 Light" panose="020B0502040204020203" pitchFamily="34" charset="-122"/>
              </a:rPr>
              <a:t>这类结构的硬磁盘存储器，目前应用最广泛，最典型的就是温彻斯特磁盘。</a:t>
            </a:r>
            <a:endParaRPr lang="zh-CN" altLang="en-US" sz="2800" b="1">
              <a:solidFill>
                <a:srgbClr val="2709BB"/>
              </a:solidFill>
              <a:latin typeface="微软雅黑 Light" panose="020B0502040204020203" pitchFamily="34" charset="-122"/>
              <a:ea typeface="微软雅黑 Light" panose="020B0502040204020203" pitchFamily="34" charset="-122"/>
            </a:endParaRPr>
          </a:p>
        </p:txBody>
      </p:sp>
      <p:grpSp>
        <p:nvGrpSpPr>
          <p:cNvPr id="2" name="组合 51"/>
          <p:cNvGrpSpPr/>
          <p:nvPr/>
        </p:nvGrpSpPr>
        <p:grpSpPr bwMode="auto">
          <a:xfrm>
            <a:off x="1473200" y="4448175"/>
            <a:ext cx="5054600" cy="2241550"/>
            <a:chOff x="1717143" y="4448906"/>
            <a:chExt cx="5054849" cy="2240690"/>
          </a:xfrm>
        </p:grpSpPr>
        <p:sp>
          <p:nvSpPr>
            <p:cNvPr id="260103" name="Line 8"/>
            <p:cNvSpPr>
              <a:spLocks noChangeShapeType="1"/>
            </p:cNvSpPr>
            <p:nvPr/>
          </p:nvSpPr>
          <p:spPr bwMode="auto">
            <a:xfrm>
              <a:off x="1914313" y="4940118"/>
              <a:ext cx="1871663"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04" name="Rectangle 9"/>
            <p:cNvSpPr>
              <a:spLocks noChangeArrowheads="1"/>
            </p:cNvSpPr>
            <p:nvPr/>
          </p:nvSpPr>
          <p:spPr bwMode="auto">
            <a:xfrm>
              <a:off x="3792326" y="4940118"/>
              <a:ext cx="242888" cy="9048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60105" name="Group 10"/>
            <p:cNvGrpSpPr/>
            <p:nvPr/>
          </p:nvGrpSpPr>
          <p:grpSpPr bwMode="auto">
            <a:xfrm>
              <a:off x="1914313" y="5154431"/>
              <a:ext cx="2120900" cy="149225"/>
              <a:chOff x="1491" y="1883"/>
              <a:chExt cx="1336" cy="94"/>
            </a:xfrm>
          </p:grpSpPr>
          <p:sp>
            <p:nvSpPr>
              <p:cNvPr id="260141" name="Rectangle 11"/>
              <p:cNvSpPr>
                <a:spLocks noChangeArrowheads="1"/>
              </p:cNvSpPr>
              <p:nvPr/>
            </p:nvSpPr>
            <p:spPr bwMode="auto">
              <a:xfrm>
                <a:off x="2674" y="1883"/>
                <a:ext cx="153" cy="94"/>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42" name="Line 12"/>
              <p:cNvSpPr>
                <a:spLocks noChangeShapeType="1"/>
              </p:cNvSpPr>
              <p:nvPr/>
            </p:nvSpPr>
            <p:spPr bwMode="auto">
              <a:xfrm>
                <a:off x="1491" y="1930"/>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0106" name="Line 13"/>
            <p:cNvSpPr>
              <a:spLocks noChangeShapeType="1"/>
            </p:cNvSpPr>
            <p:nvPr/>
          </p:nvSpPr>
          <p:spPr bwMode="auto">
            <a:xfrm>
              <a:off x="4028863" y="5025843"/>
              <a:ext cx="158750" cy="698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07" name="Line 14"/>
            <p:cNvSpPr>
              <a:spLocks noChangeShapeType="1"/>
            </p:cNvSpPr>
            <p:nvPr/>
          </p:nvSpPr>
          <p:spPr bwMode="auto">
            <a:xfrm flipV="1">
              <a:off x="4028863" y="5095693"/>
              <a:ext cx="158750" cy="587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08" name="Line 15"/>
            <p:cNvSpPr>
              <a:spLocks noChangeShapeType="1"/>
            </p:cNvSpPr>
            <p:nvPr/>
          </p:nvSpPr>
          <p:spPr bwMode="auto">
            <a:xfrm>
              <a:off x="4187613" y="5095693"/>
              <a:ext cx="798513" cy="47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09" name="Line 16"/>
            <p:cNvSpPr>
              <a:spLocks noChangeShapeType="1"/>
            </p:cNvSpPr>
            <p:nvPr/>
          </p:nvSpPr>
          <p:spPr bwMode="auto">
            <a:xfrm>
              <a:off x="1914313" y="6356168"/>
              <a:ext cx="1871663"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0" name="Rectangle 17"/>
            <p:cNvSpPr>
              <a:spLocks noChangeArrowheads="1"/>
            </p:cNvSpPr>
            <p:nvPr/>
          </p:nvSpPr>
          <p:spPr bwMode="auto">
            <a:xfrm>
              <a:off x="3792326" y="6273618"/>
              <a:ext cx="242888" cy="9048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11" name="Line 18"/>
            <p:cNvSpPr>
              <a:spLocks noChangeShapeType="1"/>
            </p:cNvSpPr>
            <p:nvPr/>
          </p:nvSpPr>
          <p:spPr bwMode="auto">
            <a:xfrm>
              <a:off x="4028863" y="6156143"/>
              <a:ext cx="158750" cy="8572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2" name="Line 19"/>
            <p:cNvSpPr>
              <a:spLocks noChangeShapeType="1"/>
            </p:cNvSpPr>
            <p:nvPr/>
          </p:nvSpPr>
          <p:spPr bwMode="auto">
            <a:xfrm flipV="1">
              <a:off x="4028863" y="6241868"/>
              <a:ext cx="158750" cy="587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3" name="Line 20"/>
            <p:cNvSpPr>
              <a:spLocks noChangeShapeType="1"/>
            </p:cNvSpPr>
            <p:nvPr/>
          </p:nvSpPr>
          <p:spPr bwMode="auto">
            <a:xfrm flipV="1">
              <a:off x="4187613" y="6237838"/>
              <a:ext cx="809900" cy="40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4" name="Line 21"/>
            <p:cNvSpPr>
              <a:spLocks noChangeShapeType="1"/>
            </p:cNvSpPr>
            <p:nvPr/>
          </p:nvSpPr>
          <p:spPr bwMode="auto">
            <a:xfrm>
              <a:off x="4028863" y="5298893"/>
              <a:ext cx="158750" cy="746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5" name="Line 22"/>
            <p:cNvSpPr>
              <a:spLocks noChangeShapeType="1"/>
            </p:cNvSpPr>
            <p:nvPr/>
          </p:nvSpPr>
          <p:spPr bwMode="auto">
            <a:xfrm flipV="1">
              <a:off x="4028863" y="5373506"/>
              <a:ext cx="158750" cy="698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16" name="Line 23"/>
            <p:cNvSpPr>
              <a:spLocks noChangeShapeType="1"/>
            </p:cNvSpPr>
            <p:nvPr/>
          </p:nvSpPr>
          <p:spPr bwMode="auto">
            <a:xfrm>
              <a:off x="4187613" y="5373506"/>
              <a:ext cx="798513"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60117" name="Group 24"/>
            <p:cNvGrpSpPr/>
            <p:nvPr/>
          </p:nvGrpSpPr>
          <p:grpSpPr bwMode="auto">
            <a:xfrm>
              <a:off x="4028863" y="5840231"/>
              <a:ext cx="957263" cy="144463"/>
              <a:chOff x="2823" y="2315"/>
              <a:chExt cx="603" cy="91"/>
            </a:xfrm>
          </p:grpSpPr>
          <p:sp>
            <p:nvSpPr>
              <p:cNvPr id="260138" name="Line 25"/>
              <p:cNvSpPr>
                <a:spLocks noChangeShapeType="1"/>
              </p:cNvSpPr>
              <p:nvPr/>
            </p:nvSpPr>
            <p:spPr bwMode="auto">
              <a:xfrm>
                <a:off x="2823" y="2315"/>
                <a:ext cx="100" cy="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39" name="Line 26"/>
              <p:cNvSpPr>
                <a:spLocks noChangeShapeType="1"/>
              </p:cNvSpPr>
              <p:nvPr/>
            </p:nvSpPr>
            <p:spPr bwMode="auto">
              <a:xfrm flipV="1">
                <a:off x="2823" y="2369"/>
                <a:ext cx="100" cy="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40" name="Line 27"/>
              <p:cNvSpPr>
                <a:spLocks noChangeShapeType="1"/>
              </p:cNvSpPr>
              <p:nvPr/>
            </p:nvSpPr>
            <p:spPr bwMode="auto">
              <a:xfrm>
                <a:off x="2923" y="2369"/>
                <a:ext cx="503"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0118" name="Group 79"/>
            <p:cNvGrpSpPr/>
            <p:nvPr/>
          </p:nvGrpSpPr>
          <p:grpSpPr bwMode="auto">
            <a:xfrm>
              <a:off x="1914313" y="5448118"/>
              <a:ext cx="2120900" cy="150813"/>
              <a:chOff x="1491" y="2068"/>
              <a:chExt cx="1336" cy="95"/>
            </a:xfrm>
          </p:grpSpPr>
          <p:sp>
            <p:nvSpPr>
              <p:cNvPr id="260136" name="Rectangle 80"/>
              <p:cNvSpPr>
                <a:spLocks noChangeArrowheads="1"/>
              </p:cNvSpPr>
              <p:nvPr/>
            </p:nvSpPr>
            <p:spPr bwMode="auto">
              <a:xfrm>
                <a:off x="2674" y="2068"/>
                <a:ext cx="153" cy="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37" name="Line 81"/>
              <p:cNvSpPr>
                <a:spLocks noChangeShapeType="1"/>
              </p:cNvSpPr>
              <p:nvPr/>
            </p:nvSpPr>
            <p:spPr bwMode="auto">
              <a:xfrm>
                <a:off x="1491" y="2112"/>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0119" name="Group 82"/>
            <p:cNvGrpSpPr/>
            <p:nvPr/>
          </p:nvGrpSpPr>
          <p:grpSpPr bwMode="auto">
            <a:xfrm>
              <a:off x="1914313" y="5695768"/>
              <a:ext cx="2120900" cy="149225"/>
              <a:chOff x="1491" y="2224"/>
              <a:chExt cx="1336" cy="94"/>
            </a:xfrm>
          </p:grpSpPr>
          <p:sp>
            <p:nvSpPr>
              <p:cNvPr id="260134" name="Rectangle 83"/>
              <p:cNvSpPr>
                <a:spLocks noChangeArrowheads="1"/>
              </p:cNvSpPr>
              <p:nvPr/>
            </p:nvSpPr>
            <p:spPr bwMode="auto">
              <a:xfrm>
                <a:off x="2674" y="2224"/>
                <a:ext cx="153" cy="94"/>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35" name="Line 84"/>
              <p:cNvSpPr>
                <a:spLocks noChangeShapeType="1"/>
              </p:cNvSpPr>
              <p:nvPr/>
            </p:nvSpPr>
            <p:spPr bwMode="auto">
              <a:xfrm>
                <a:off x="1491" y="2267"/>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0120" name="Group 85"/>
            <p:cNvGrpSpPr/>
            <p:nvPr/>
          </p:nvGrpSpPr>
          <p:grpSpPr bwMode="auto">
            <a:xfrm>
              <a:off x="4028870" y="5592581"/>
              <a:ext cx="2652717" cy="103188"/>
              <a:chOff x="2823" y="2159"/>
              <a:chExt cx="1671" cy="65"/>
            </a:xfrm>
          </p:grpSpPr>
          <p:sp>
            <p:nvSpPr>
              <p:cNvPr id="260131" name="Line 86"/>
              <p:cNvSpPr>
                <a:spLocks noChangeShapeType="1"/>
              </p:cNvSpPr>
              <p:nvPr/>
            </p:nvSpPr>
            <p:spPr bwMode="auto">
              <a:xfrm>
                <a:off x="2823" y="2159"/>
                <a:ext cx="100" cy="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32" name="Line 87"/>
              <p:cNvSpPr>
                <a:spLocks noChangeShapeType="1"/>
              </p:cNvSpPr>
              <p:nvPr/>
            </p:nvSpPr>
            <p:spPr bwMode="auto">
              <a:xfrm flipV="1">
                <a:off x="2823" y="2186"/>
                <a:ext cx="100" cy="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33" name="Line 88"/>
              <p:cNvSpPr>
                <a:spLocks noChangeShapeType="1"/>
              </p:cNvSpPr>
              <p:nvPr/>
            </p:nvSpPr>
            <p:spPr bwMode="auto">
              <a:xfrm flipV="1">
                <a:off x="2923" y="2183"/>
                <a:ext cx="1571" cy="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0121" name="Group 89"/>
            <p:cNvGrpSpPr/>
            <p:nvPr/>
          </p:nvGrpSpPr>
          <p:grpSpPr bwMode="auto">
            <a:xfrm>
              <a:off x="1914313" y="5994218"/>
              <a:ext cx="2120900" cy="155575"/>
              <a:chOff x="1491" y="2412"/>
              <a:chExt cx="1336" cy="98"/>
            </a:xfrm>
          </p:grpSpPr>
          <p:sp>
            <p:nvSpPr>
              <p:cNvPr id="260129" name="Rectangle 90"/>
              <p:cNvSpPr>
                <a:spLocks noChangeArrowheads="1"/>
              </p:cNvSpPr>
              <p:nvPr/>
            </p:nvSpPr>
            <p:spPr bwMode="auto">
              <a:xfrm>
                <a:off x="2674" y="2412"/>
                <a:ext cx="153" cy="9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30" name="Line 91"/>
              <p:cNvSpPr>
                <a:spLocks noChangeShapeType="1"/>
              </p:cNvSpPr>
              <p:nvPr/>
            </p:nvSpPr>
            <p:spPr bwMode="auto">
              <a:xfrm>
                <a:off x="1491" y="2460"/>
                <a:ext cx="1332" cy="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0122" name="Rectangle 3"/>
            <p:cNvSpPr>
              <a:spLocks noChangeArrowheads="1"/>
            </p:cNvSpPr>
            <p:nvPr/>
          </p:nvSpPr>
          <p:spPr bwMode="auto">
            <a:xfrm>
              <a:off x="2909375" y="4795484"/>
              <a:ext cx="179388" cy="168592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0123" name="Rectangle 48"/>
            <p:cNvSpPr>
              <a:spLocks noChangeArrowheads="1"/>
            </p:cNvSpPr>
            <p:nvPr/>
          </p:nvSpPr>
          <p:spPr bwMode="auto">
            <a:xfrm>
              <a:off x="2725241" y="4448906"/>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主轴</a:t>
              </a:r>
              <a:endParaRPr lang="zh-CN" altLang="en-US" sz="2000" b="1">
                <a:latin typeface="Times New Roman" panose="02020603050405020304" pitchFamily="18" charset="0"/>
              </a:endParaRPr>
            </a:p>
          </p:txBody>
        </p:sp>
        <p:sp>
          <p:nvSpPr>
            <p:cNvPr id="260124" name="Line 15"/>
            <p:cNvSpPr>
              <a:spLocks noChangeShapeType="1"/>
            </p:cNvSpPr>
            <p:nvPr/>
          </p:nvSpPr>
          <p:spPr bwMode="auto">
            <a:xfrm flipH="1">
              <a:off x="4988460" y="5094184"/>
              <a:ext cx="3404" cy="11436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125" name="Rectangle 48"/>
            <p:cNvSpPr>
              <a:spLocks noChangeArrowheads="1"/>
            </p:cNvSpPr>
            <p:nvPr/>
          </p:nvSpPr>
          <p:spPr bwMode="auto">
            <a:xfrm>
              <a:off x="5069941" y="5850685"/>
              <a:ext cx="17020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磁头运动方向</a:t>
              </a:r>
              <a:endParaRPr lang="zh-CN" altLang="en-US" sz="2000" b="1">
                <a:latin typeface="Times New Roman" panose="02020603050405020304" pitchFamily="18" charset="0"/>
              </a:endParaRPr>
            </a:p>
          </p:txBody>
        </p:sp>
        <p:cxnSp>
          <p:nvCxnSpPr>
            <p:cNvPr id="47" name="直接箭头连接符 46"/>
            <p:cNvCxnSpPr/>
            <p:nvPr/>
          </p:nvCxnSpPr>
          <p:spPr>
            <a:xfrm flipV="1">
              <a:off x="5395562" y="5758092"/>
              <a:ext cx="806490"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0127" name="Rectangle 48"/>
            <p:cNvSpPr>
              <a:spLocks noChangeArrowheads="1"/>
            </p:cNvSpPr>
            <p:nvPr/>
          </p:nvSpPr>
          <p:spPr bwMode="auto">
            <a:xfrm>
              <a:off x="4344156" y="4735599"/>
              <a:ext cx="1124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磁头支架</a:t>
              </a:r>
              <a:endParaRPr lang="zh-CN" altLang="en-US" sz="2000" b="1">
                <a:latin typeface="Times New Roman" panose="02020603050405020304" pitchFamily="18" charset="0"/>
              </a:endParaRPr>
            </a:p>
          </p:txBody>
        </p:sp>
        <p:sp>
          <p:nvSpPr>
            <p:cNvPr id="260128" name="Rectangle 48"/>
            <p:cNvSpPr>
              <a:spLocks noChangeArrowheads="1"/>
            </p:cNvSpPr>
            <p:nvPr/>
          </p:nvSpPr>
          <p:spPr bwMode="auto">
            <a:xfrm>
              <a:off x="1717143" y="6381819"/>
              <a:ext cx="1124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旋转的盘</a:t>
              </a:r>
              <a:endParaRPr lang="zh-CN" altLang="en-US" sz="2000" b="1">
                <a:latin typeface="Times New Roman" panose="02020603050405020304" pitchFamily="18" charset="0"/>
              </a:endParaRPr>
            </a:p>
          </p:txBody>
        </p:sp>
      </p:grpSp>
      <p:sp>
        <p:nvSpPr>
          <p:cNvPr id="260101" name="矩形 52"/>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bg/>
                                          </p:spTgt>
                                        </p:tgtEl>
                                        <p:attrNameLst>
                                          <p:attrName>style.visibility</p:attrName>
                                        </p:attrNameLst>
                                      </p:cBhvr>
                                      <p:to>
                                        <p:strVal val="visible"/>
                                      </p:to>
                                    </p:set>
                                    <p:animEffect transition="in" filter="blinds(horizontal)">
                                      <p:cBhvr>
                                        <p:cTn id="7" dur="500"/>
                                        <p:tgtEl>
                                          <p:spTgt spid="614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9">
                                            <p:txEl>
                                              <p:pRg st="0" end="0"/>
                                            </p:txEl>
                                          </p:spTgt>
                                        </p:tgtEl>
                                        <p:attrNameLst>
                                          <p:attrName>style.visibility</p:attrName>
                                        </p:attrNameLst>
                                      </p:cBhvr>
                                      <p:to>
                                        <p:strVal val="visible"/>
                                      </p:to>
                                    </p:set>
                                    <p:animEffect transition="in" filter="blinds(horizontal)">
                                      <p:cBhvr>
                                        <p:cTn id="10" dur="500"/>
                                        <p:tgtEl>
                                          <p:spTgt spid="61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149">
                                            <p:txEl>
                                              <p:pRg st="1" end="1"/>
                                            </p:txEl>
                                          </p:spTgt>
                                        </p:tgtEl>
                                        <p:attrNameLst>
                                          <p:attrName>style.visibility</p:attrName>
                                        </p:attrNameLst>
                                      </p:cBhvr>
                                      <p:to>
                                        <p:strVal val="visible"/>
                                      </p:to>
                                    </p:set>
                                    <p:animEffect transition="in" filter="blinds(horizontal)">
                                      <p:cBhvr>
                                        <p:cTn id="15" dur="500"/>
                                        <p:tgtEl>
                                          <p:spTgt spid="61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149">
                                            <p:txEl>
                                              <p:pRg st="2" end="2"/>
                                            </p:txEl>
                                          </p:spTgt>
                                        </p:tgtEl>
                                        <p:attrNameLst>
                                          <p:attrName>style.visibility</p:attrName>
                                        </p:attrNameLst>
                                      </p:cBhvr>
                                      <p:to>
                                        <p:strVal val="visible"/>
                                      </p:to>
                                    </p:set>
                                    <p:animEffect transition="in" filter="blinds(horizontal)">
                                      <p:cBhvr>
                                        <p:cTn id="25"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222375" y="606425"/>
            <a:ext cx="7070725" cy="769938"/>
          </a:xfrm>
        </p:spPr>
        <p:txBody>
          <a:bodyPr/>
          <a:lstStyle/>
          <a:p>
            <a:r>
              <a:rPr kumimoji="1" lang="zh-CN" altLang="en-US"/>
              <a:t>可换盘和固定盘磁盘存储器</a:t>
            </a:r>
            <a:endParaRPr lang="zh-CN" altLang="en-US"/>
          </a:p>
        </p:txBody>
      </p:sp>
      <p:sp>
        <p:nvSpPr>
          <p:cNvPr id="234499" name="Rectangle 3"/>
          <p:cNvSpPr>
            <a:spLocks noGrp="1" noChangeArrowheads="1"/>
          </p:cNvSpPr>
          <p:nvPr>
            <p:ph type="body" idx="1"/>
          </p:nvPr>
        </p:nvSpPr>
        <p:spPr>
          <a:xfrm>
            <a:off x="723900" y="1524000"/>
            <a:ext cx="7858125" cy="4668838"/>
          </a:xfrm>
          <a:solidFill>
            <a:schemeClr val="bg1"/>
          </a:solidFill>
          <a:ln>
            <a:solidFill>
              <a:srgbClr val="2709BB"/>
            </a:solidFill>
            <a:miter lim="800000"/>
          </a:ln>
        </p:spPr>
        <p:txBody>
          <a:bodyPr/>
          <a:lstStyle/>
          <a:p>
            <a:r>
              <a:rPr lang="zh-CN" altLang="en-US"/>
              <a:t>可换盘磁盘存储器是指盘片可以脱机保存。这种磁盘可以在互为兼容的磁盘存储器之间交换数据，便于扩大存储容量。</a:t>
            </a:r>
            <a:endParaRPr lang="en-US" altLang="zh-CN"/>
          </a:p>
          <a:p>
            <a:r>
              <a:rPr lang="zh-CN" altLang="en-US"/>
              <a:t>盘片可以只换单片，如在四片盒式磁盘存储器中，三片磁盘固定，只有一片可换。</a:t>
            </a:r>
            <a:endParaRPr lang="en-US" altLang="zh-CN"/>
          </a:p>
          <a:p>
            <a:r>
              <a:rPr lang="zh-CN" altLang="en-US"/>
              <a:t>也可以将整个磁盘组（如六片、十一片、十二片等）换下。</a:t>
            </a:r>
            <a:endParaRPr lang="zh-CN" altLang="en-US"/>
          </a:p>
          <a:p>
            <a:r>
              <a:rPr lang="zh-CN" altLang="en-US"/>
              <a:t>固定盘磁盘存储器是指磁盘不能从驱动器中取下，更换时要把整个“头盘组合体”一起更换。</a:t>
            </a:r>
            <a:endParaRPr lang="zh-CN" altLang="en-US"/>
          </a:p>
        </p:txBody>
      </p:sp>
      <p:sp>
        <p:nvSpPr>
          <p:cNvPr id="261124"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499">
                                            <p:bg/>
                                          </p:spTgt>
                                        </p:tgtEl>
                                        <p:attrNameLst>
                                          <p:attrName>style.visibility</p:attrName>
                                        </p:attrNameLst>
                                      </p:cBhvr>
                                      <p:to>
                                        <p:strVal val="visible"/>
                                      </p:to>
                                    </p:set>
                                    <p:animEffect transition="in" filter="blinds(horizontal)">
                                      <p:cBhvr>
                                        <p:cTn id="7" dur="500"/>
                                        <p:tgtEl>
                                          <p:spTgt spid="2344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10" dur="500"/>
                                        <p:tgtEl>
                                          <p:spTgt spid="2344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5" dur="500"/>
                                        <p:tgtEl>
                                          <p:spTgt spid="2344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20" dur="500"/>
                                        <p:tgtEl>
                                          <p:spTgt spid="2344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25" dur="5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nimBg="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222375" y="606425"/>
            <a:ext cx="7070725" cy="769938"/>
          </a:xfrm>
        </p:spPr>
        <p:txBody>
          <a:bodyPr/>
          <a:lstStyle/>
          <a:p>
            <a:r>
              <a:rPr lang="zh-CN" altLang="en-US"/>
              <a:t>温彻斯特磁盘</a:t>
            </a:r>
            <a:endParaRPr lang="zh-CN" altLang="en-US"/>
          </a:p>
        </p:txBody>
      </p:sp>
      <p:sp>
        <p:nvSpPr>
          <p:cNvPr id="235523" name="Rectangle 3"/>
          <p:cNvSpPr>
            <a:spLocks noGrp="1" noChangeArrowheads="1"/>
          </p:cNvSpPr>
          <p:nvPr>
            <p:ph type="body" idx="1"/>
          </p:nvPr>
        </p:nvSpPr>
        <p:spPr>
          <a:xfrm>
            <a:off x="742950" y="1390650"/>
            <a:ext cx="7875588" cy="4946650"/>
          </a:xfrm>
          <a:solidFill>
            <a:schemeClr val="bg1"/>
          </a:solidFill>
          <a:ln>
            <a:solidFill>
              <a:srgbClr val="2709BB"/>
            </a:solidFill>
            <a:miter lim="800000"/>
          </a:ln>
        </p:spPr>
        <p:txBody>
          <a:bodyPr/>
          <a:lstStyle/>
          <a:p>
            <a:r>
              <a:rPr lang="zh-CN" altLang="en-US"/>
              <a:t>温彻斯特磁盘是一种可移动磁头固定盘片的磁盘存储器，简称温盘。它是目前用得最广，最有代表性的硬磁盘存储器。</a:t>
            </a:r>
            <a:endParaRPr lang="zh-CN" altLang="en-US"/>
          </a:p>
          <a:p>
            <a:r>
              <a:rPr lang="en-US" altLang="zh-CN"/>
              <a:t>1973</a:t>
            </a:r>
            <a:r>
              <a:rPr lang="zh-CN" altLang="en-US"/>
              <a:t>年首先应用在</a:t>
            </a:r>
            <a:r>
              <a:rPr lang="en-US" altLang="zh-CN"/>
              <a:t>IBM3340</a:t>
            </a:r>
            <a:r>
              <a:rPr lang="zh-CN" altLang="en-US"/>
              <a:t>硬磁盘存储器中。其特点是采用密封组合方式，将磁头、盘片、驱动部以及读写电路等制成一个不能随意拆卸的整体，叫作“头盘组合体”。</a:t>
            </a:r>
            <a:endParaRPr lang="zh-CN" altLang="en-US"/>
          </a:p>
          <a:p>
            <a:r>
              <a:rPr lang="zh-CN" altLang="en-US"/>
              <a:t>它的防尘性能好、可靠性高、对环境要求不高。有些普通的硬磁盘存储器要求在超净环境中应用，只能用在大、中型计算机系统中。</a:t>
            </a:r>
            <a:endParaRPr lang="zh-CN" altLang="en-US"/>
          </a:p>
        </p:txBody>
      </p:sp>
      <p:sp>
        <p:nvSpPr>
          <p:cNvPr id="262148" name="矩形 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23">
                                            <p:bg/>
                                          </p:spTgt>
                                        </p:tgtEl>
                                        <p:attrNameLst>
                                          <p:attrName>style.visibility</p:attrName>
                                        </p:attrNameLst>
                                      </p:cBhvr>
                                      <p:to>
                                        <p:strVal val="visible"/>
                                      </p:to>
                                    </p:set>
                                    <p:animEffect transition="in" filter="blinds(horizontal)">
                                      <p:cBhvr>
                                        <p:cTn id="7" dur="500"/>
                                        <p:tgtEl>
                                          <p:spTgt spid="2355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10" dur="500"/>
                                        <p:tgtEl>
                                          <p:spTgt spid="2355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15" dur="500"/>
                                        <p:tgtEl>
                                          <p:spTgt spid="2355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20" dur="500"/>
                                        <p:tgtEl>
                                          <p:spTgt spid="235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nimBg="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147763" y="625475"/>
            <a:ext cx="7696200" cy="762000"/>
          </a:xfrm>
        </p:spPr>
        <p:txBody>
          <a:bodyPr/>
          <a:lstStyle/>
          <a:p>
            <a:r>
              <a:rPr lang="zh-CN" altLang="en-US"/>
              <a:t>硬磁盘存储器的结构</a:t>
            </a:r>
            <a:endParaRPr lang="zh-CN" altLang="en-US"/>
          </a:p>
        </p:txBody>
      </p:sp>
      <p:sp>
        <p:nvSpPr>
          <p:cNvPr id="236547" name="Rectangle 3"/>
          <p:cNvSpPr>
            <a:spLocks noGrp="1" noChangeArrowheads="1"/>
          </p:cNvSpPr>
          <p:nvPr>
            <p:ph type="body" idx="1"/>
          </p:nvPr>
        </p:nvSpPr>
        <p:spPr>
          <a:xfrm>
            <a:off x="1014413" y="1928813"/>
            <a:ext cx="7178675" cy="1095375"/>
          </a:xfrm>
        </p:spPr>
        <p:txBody>
          <a:bodyPr/>
          <a:lstStyle/>
          <a:p>
            <a:r>
              <a:rPr kumimoji="1" lang="zh-CN" altLang="en-US" sz="3200"/>
              <a:t>硬磁盘存储器是由磁盘驱动器、磁盘控制器和盘片组成。</a:t>
            </a:r>
            <a:endParaRPr kumimoji="1" lang="zh-CN" altLang="en-US" sz="3200"/>
          </a:p>
        </p:txBody>
      </p:sp>
      <p:grpSp>
        <p:nvGrpSpPr>
          <p:cNvPr id="2" name="Group 8"/>
          <p:cNvGrpSpPr/>
          <p:nvPr/>
        </p:nvGrpSpPr>
        <p:grpSpPr bwMode="auto">
          <a:xfrm>
            <a:off x="1905000" y="3429000"/>
            <a:ext cx="5257800" cy="2209800"/>
            <a:chOff x="1104" y="2544"/>
            <a:chExt cx="3312" cy="1392"/>
          </a:xfrm>
        </p:grpSpPr>
        <p:grpSp>
          <p:nvGrpSpPr>
            <p:cNvPr id="263175" name="Group 9"/>
            <p:cNvGrpSpPr/>
            <p:nvPr/>
          </p:nvGrpSpPr>
          <p:grpSpPr bwMode="auto">
            <a:xfrm>
              <a:off x="2048" y="2544"/>
              <a:ext cx="480" cy="1392"/>
              <a:chOff x="2448" y="1536"/>
              <a:chExt cx="480" cy="1392"/>
            </a:xfrm>
          </p:grpSpPr>
          <p:sp>
            <p:nvSpPr>
              <p:cNvPr id="263188" name="Text Box 10"/>
              <p:cNvSpPr txBox="1">
                <a:spLocks noChangeArrowheads="1"/>
              </p:cNvSpPr>
              <p:nvPr/>
            </p:nvSpPr>
            <p:spPr bwMode="auto">
              <a:xfrm>
                <a:off x="2534" y="1617"/>
                <a:ext cx="349"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磁 盘 控 制 器</a:t>
                </a:r>
                <a:endParaRPr kumimoji="1" lang="zh-CN" altLang="en-US" sz="2400" b="1">
                  <a:latin typeface="Times New Roman" panose="02020603050405020304" pitchFamily="18" charset="0"/>
                </a:endParaRPr>
              </a:p>
            </p:txBody>
          </p:sp>
          <p:sp>
            <p:nvSpPr>
              <p:cNvPr id="263189" name="Rectangle 11"/>
              <p:cNvSpPr>
                <a:spLocks noChangeArrowheads="1"/>
              </p:cNvSpPr>
              <p:nvPr/>
            </p:nvSpPr>
            <p:spPr bwMode="auto">
              <a:xfrm>
                <a:off x="2448" y="1536"/>
                <a:ext cx="480" cy="13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63176" name="Group 12"/>
            <p:cNvGrpSpPr/>
            <p:nvPr/>
          </p:nvGrpSpPr>
          <p:grpSpPr bwMode="auto">
            <a:xfrm>
              <a:off x="2992" y="2544"/>
              <a:ext cx="480" cy="1392"/>
              <a:chOff x="3216" y="1536"/>
              <a:chExt cx="480" cy="1392"/>
            </a:xfrm>
          </p:grpSpPr>
          <p:sp>
            <p:nvSpPr>
              <p:cNvPr id="263186" name="Text Box 13"/>
              <p:cNvSpPr txBox="1">
                <a:spLocks noChangeArrowheads="1"/>
              </p:cNvSpPr>
              <p:nvPr/>
            </p:nvSpPr>
            <p:spPr bwMode="auto">
              <a:xfrm>
                <a:off x="3302" y="1617"/>
                <a:ext cx="349"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磁 盘 驱 动 器</a:t>
                </a:r>
                <a:endParaRPr kumimoji="1" lang="zh-CN" altLang="en-US" sz="2400" b="1">
                  <a:latin typeface="Times New Roman" panose="02020603050405020304" pitchFamily="18" charset="0"/>
                </a:endParaRPr>
              </a:p>
            </p:txBody>
          </p:sp>
          <p:sp>
            <p:nvSpPr>
              <p:cNvPr id="263187" name="Rectangle 14"/>
              <p:cNvSpPr>
                <a:spLocks noChangeArrowheads="1"/>
              </p:cNvSpPr>
              <p:nvPr/>
            </p:nvSpPr>
            <p:spPr bwMode="auto">
              <a:xfrm>
                <a:off x="3216" y="1536"/>
                <a:ext cx="480" cy="13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63177" name="Group 15"/>
            <p:cNvGrpSpPr/>
            <p:nvPr/>
          </p:nvGrpSpPr>
          <p:grpSpPr bwMode="auto">
            <a:xfrm>
              <a:off x="3936" y="2544"/>
              <a:ext cx="480" cy="1392"/>
              <a:chOff x="3936" y="1536"/>
              <a:chExt cx="480" cy="1392"/>
            </a:xfrm>
          </p:grpSpPr>
          <p:sp>
            <p:nvSpPr>
              <p:cNvPr id="263184" name="Rectangle 16"/>
              <p:cNvSpPr>
                <a:spLocks noChangeArrowheads="1"/>
              </p:cNvSpPr>
              <p:nvPr/>
            </p:nvSpPr>
            <p:spPr bwMode="auto">
              <a:xfrm>
                <a:off x="3936" y="1536"/>
                <a:ext cx="480" cy="13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3185" name="Text Box 17"/>
              <p:cNvSpPr txBox="1">
                <a:spLocks noChangeArrowheads="1"/>
              </p:cNvSpPr>
              <p:nvPr/>
            </p:nvSpPr>
            <p:spPr bwMode="auto">
              <a:xfrm>
                <a:off x="3981" y="1824"/>
                <a:ext cx="349"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盘       片</a:t>
                </a:r>
                <a:endParaRPr kumimoji="1" lang="zh-CN" altLang="en-US" sz="2400" b="1">
                  <a:latin typeface="Times New Roman" panose="02020603050405020304" pitchFamily="18" charset="0"/>
                </a:endParaRPr>
              </a:p>
            </p:txBody>
          </p:sp>
        </p:grpSp>
        <p:grpSp>
          <p:nvGrpSpPr>
            <p:cNvPr id="263178" name="Group 18"/>
            <p:cNvGrpSpPr/>
            <p:nvPr/>
          </p:nvGrpSpPr>
          <p:grpSpPr bwMode="auto">
            <a:xfrm>
              <a:off x="1104" y="2544"/>
              <a:ext cx="480" cy="1392"/>
              <a:chOff x="1104" y="1536"/>
              <a:chExt cx="480" cy="1392"/>
            </a:xfrm>
          </p:grpSpPr>
          <p:sp>
            <p:nvSpPr>
              <p:cNvPr id="263182" name="Rectangle 19"/>
              <p:cNvSpPr>
                <a:spLocks noChangeArrowheads="1"/>
              </p:cNvSpPr>
              <p:nvPr/>
            </p:nvSpPr>
            <p:spPr bwMode="auto">
              <a:xfrm>
                <a:off x="1104" y="1536"/>
                <a:ext cx="480" cy="13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3183" name="Text Box 20"/>
              <p:cNvSpPr txBox="1">
                <a:spLocks noChangeArrowheads="1"/>
              </p:cNvSpPr>
              <p:nvPr/>
            </p:nvSpPr>
            <p:spPr bwMode="auto">
              <a:xfrm>
                <a:off x="1149" y="1824"/>
                <a:ext cx="349"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主       机</a:t>
                </a:r>
                <a:endParaRPr kumimoji="1" lang="zh-CN" altLang="en-US" sz="2400" b="1">
                  <a:latin typeface="Times New Roman" panose="02020603050405020304" pitchFamily="18" charset="0"/>
                </a:endParaRPr>
              </a:p>
            </p:txBody>
          </p:sp>
        </p:grpSp>
        <p:sp>
          <p:nvSpPr>
            <p:cNvPr id="263179" name="AutoShape 21"/>
            <p:cNvSpPr>
              <a:spLocks noChangeArrowheads="1"/>
            </p:cNvSpPr>
            <p:nvPr/>
          </p:nvSpPr>
          <p:spPr bwMode="auto">
            <a:xfrm>
              <a:off x="1584" y="3120"/>
              <a:ext cx="458" cy="240"/>
            </a:xfrm>
            <a:prstGeom prst="leftRightArrow">
              <a:avLst>
                <a:gd name="adj1" fmla="val 40000"/>
                <a:gd name="adj2" fmla="val 38167"/>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3180" name="AutoShape 22"/>
            <p:cNvSpPr>
              <a:spLocks noChangeArrowheads="1"/>
            </p:cNvSpPr>
            <p:nvPr/>
          </p:nvSpPr>
          <p:spPr bwMode="auto">
            <a:xfrm>
              <a:off x="2518" y="3120"/>
              <a:ext cx="458" cy="240"/>
            </a:xfrm>
            <a:prstGeom prst="leftRightArrow">
              <a:avLst>
                <a:gd name="adj1" fmla="val 40000"/>
                <a:gd name="adj2" fmla="val 38167"/>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3181" name="AutoShape 23"/>
            <p:cNvSpPr>
              <a:spLocks noChangeArrowheads="1"/>
            </p:cNvSpPr>
            <p:nvPr/>
          </p:nvSpPr>
          <p:spPr bwMode="auto">
            <a:xfrm>
              <a:off x="3478" y="3120"/>
              <a:ext cx="458" cy="240"/>
            </a:xfrm>
            <a:prstGeom prst="leftRightArrow">
              <a:avLst>
                <a:gd name="adj1" fmla="val 40000"/>
                <a:gd name="adj2" fmla="val 38167"/>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263173" name="矩形 24"/>
          <p:cNvSpPr>
            <a:spLocks noChangeArrowheads="1"/>
          </p:cNvSpPr>
          <p:nvPr/>
        </p:nvSpPr>
        <p:spPr bwMode="auto">
          <a:xfrm>
            <a:off x="7962900" y="144463"/>
            <a:ext cx="984250" cy="523875"/>
          </a:xfrm>
          <a:prstGeom prst="rect">
            <a:avLst/>
          </a:prstGeom>
          <a:solidFill>
            <a:schemeClr val="bg1"/>
          </a:solidFill>
          <a:ln w="9525">
            <a:solidFill>
              <a:srgbClr val="C00000"/>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4.4.3</a:t>
            </a:r>
            <a:endParaRPr lang="zh-CN" altLang="en-US" sz="28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linds(horizontal)">
                                      <p:cBhvr>
                                        <p:cTn id="7" dur="500"/>
                                        <p:tgtEl>
                                          <p:spTgt spid="23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tags/tag1.xml><?xml version="1.0" encoding="utf-8"?>
<p:tagLst xmlns:p="http://schemas.openxmlformats.org/presentationml/2006/main">
  <p:tag name="KSO_WM_DOC_GUID" val="{68e55036-1d6a-4c13-9086-7ee36e92c058}"/>
</p:tagLst>
</file>

<file path=ppt/theme/theme1.xml><?xml version="1.0" encoding="utf-8"?>
<a:theme xmlns:a="http://schemas.openxmlformats.org/drawingml/2006/main" name="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18930</Words>
  <Application>WPS 演示</Application>
  <PresentationFormat>全屏显示(4:3)</PresentationFormat>
  <Paragraphs>2438</Paragraphs>
  <Slides>119</Slides>
  <Notes>25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4</vt:i4>
      </vt:variant>
      <vt:variant>
        <vt:lpstr>幻灯片标题</vt:lpstr>
      </vt:variant>
      <vt:variant>
        <vt:i4>119</vt:i4>
      </vt:variant>
    </vt:vector>
  </HeadingPairs>
  <TitlesOfParts>
    <vt:vector size="145" baseType="lpstr">
      <vt:lpstr>Arial</vt:lpstr>
      <vt:lpstr>宋体</vt:lpstr>
      <vt:lpstr>Wingdings</vt:lpstr>
      <vt:lpstr>隶书</vt:lpstr>
      <vt:lpstr>微软雅黑 Light</vt:lpstr>
      <vt:lpstr>Calibri</vt:lpstr>
      <vt:lpstr>楷体_GB2312</vt:lpstr>
      <vt:lpstr>新宋体</vt:lpstr>
      <vt:lpstr>Times New Roman</vt:lpstr>
      <vt:lpstr>Tahoma</vt:lpstr>
      <vt:lpstr>微软雅黑</vt:lpstr>
      <vt:lpstr>Arial Unicode MS</vt:lpstr>
      <vt:lpstr>Symbol</vt:lpstr>
      <vt:lpstr>幼圆</vt:lpstr>
      <vt:lpstr>Monotype Sorts</vt:lpstr>
      <vt:lpstr>Wingdings</vt:lpstr>
      <vt:lpstr>Wingdings 3</vt:lpstr>
      <vt:lpstr>Century Gothic</vt:lpstr>
      <vt:lpstr>MS Mincho</vt:lpstr>
      <vt:lpstr>Yu Gothic</vt:lpstr>
      <vt:lpstr>默认设计模板</vt:lpstr>
      <vt:lpstr>自定义设计方案</vt:lpstr>
      <vt:lpstr>Visio.Drawing.11</vt:lpstr>
      <vt:lpstr>Equation.DSMT4</vt:lpstr>
      <vt:lpstr>Equation.DSMT4</vt:lpstr>
      <vt:lpstr>Equation.DSMT4</vt:lpstr>
      <vt:lpstr>4.2.6 存储器的校验</vt:lpstr>
      <vt:lpstr>（1）编码的最小距离</vt:lpstr>
      <vt:lpstr>PowerPoint 演示文稿</vt:lpstr>
      <vt:lpstr>PowerPoint 演示文稿</vt:lpstr>
      <vt:lpstr>（2）汉明码的组成</vt:lpstr>
      <vt:lpstr>PowerPoint 演示文稿</vt:lpstr>
      <vt:lpstr>PowerPoint 演示文稿</vt:lpstr>
      <vt:lpstr>PowerPoint 演示文稿</vt:lpstr>
      <vt:lpstr>（3）汉明码的纠错过程</vt:lpstr>
      <vt:lpstr>PowerPoint 演示文稿</vt:lpstr>
      <vt:lpstr>4.2.7 提高访存速度的措施</vt:lpstr>
      <vt:lpstr>单体多字系统</vt:lpstr>
      <vt:lpstr>单体多字系统</vt:lpstr>
      <vt:lpstr>多体并行系统</vt:lpstr>
      <vt:lpstr>高位交叉编址的多体存储器</vt:lpstr>
      <vt:lpstr>低位交叉编址的多体存储器</vt:lpstr>
      <vt:lpstr>四个存储体交叉访问的时间关系</vt:lpstr>
      <vt:lpstr>PowerPoint 演示文稿</vt:lpstr>
      <vt:lpstr>PowerPoint 演示文稿</vt:lpstr>
      <vt:lpstr>PowerPoint 演示文稿</vt:lpstr>
      <vt:lpstr>4.3 高速缓冲存储器（Cache）</vt:lpstr>
      <vt:lpstr>4.3.l 概述</vt:lpstr>
      <vt:lpstr>1 问题的提出</vt:lpstr>
      <vt:lpstr>1 问题的提出</vt:lpstr>
      <vt:lpstr>1 问题的提出</vt:lpstr>
      <vt:lpstr>2 Cache的工作原理</vt:lpstr>
      <vt:lpstr>PowerPoint 演示文稿</vt:lpstr>
      <vt:lpstr>Cache／主存存储空间的基本结构</vt:lpstr>
      <vt:lpstr>Cache／主存存储空间的基本结构</vt:lpstr>
      <vt:lpstr>Cache访问的命中率</vt:lpstr>
      <vt:lpstr>Cache访问的命中率</vt:lpstr>
      <vt:lpstr>Cache访问的命中率</vt:lpstr>
      <vt:lpstr>3 Cache的基本结构</vt:lpstr>
      <vt:lpstr>PowerPoint 演示文稿</vt:lpstr>
      <vt:lpstr>Cache存储体</vt:lpstr>
      <vt:lpstr>地址映象变换机构</vt:lpstr>
      <vt:lpstr>替换机构</vt:lpstr>
      <vt:lpstr>Cache的读／写操作</vt:lpstr>
      <vt:lpstr>Cache写操作</vt:lpstr>
      <vt:lpstr>Cache写操作</vt:lpstr>
      <vt:lpstr>4 Cache的改进</vt:lpstr>
      <vt:lpstr>单一缓存和两级缓存</vt:lpstr>
      <vt:lpstr>统一缓存和分开缓存</vt:lpstr>
      <vt:lpstr>4.3.2 Cache一主存地址映象</vt:lpstr>
      <vt:lpstr>直接映象</vt:lpstr>
      <vt:lpstr>PowerPoint 演示文稿</vt:lpstr>
      <vt:lpstr>PowerPoint 演示文稿</vt:lpstr>
      <vt:lpstr>PowerPoint 演示文稿</vt:lpstr>
      <vt:lpstr>全相联映象</vt:lpstr>
      <vt:lpstr>全相联映象</vt:lpstr>
      <vt:lpstr>PowerPoint 演示文稿</vt:lpstr>
      <vt:lpstr>PowerPoint 演示文稿</vt:lpstr>
      <vt:lpstr>PowerPoint 演示文稿</vt:lpstr>
      <vt:lpstr>组相联映象</vt:lpstr>
      <vt:lpstr>PowerPoint 演示文稿</vt:lpstr>
      <vt:lpstr>PowerPoint 演示文稿</vt:lpstr>
      <vt:lpstr>PowerPoint 演示文稿</vt:lpstr>
      <vt:lpstr>PowerPoint 演示文稿</vt:lpstr>
      <vt:lpstr>PowerPoint 演示文稿</vt:lpstr>
      <vt:lpstr>PowerPoint 演示文稿</vt:lpstr>
      <vt:lpstr>4.3.3 替换算法</vt:lpstr>
      <vt:lpstr>PowerPoint 演示文稿</vt:lpstr>
      <vt:lpstr>PowerPoint 演示文稿</vt:lpstr>
      <vt:lpstr>4.4 辅助存储器</vt:lpstr>
      <vt:lpstr>4.4.l 概述</vt:lpstr>
      <vt:lpstr>辅助存储器的特点</vt:lpstr>
      <vt:lpstr>记录密度</vt:lpstr>
      <vt:lpstr>记录密度</vt:lpstr>
      <vt:lpstr>存储容量</vt:lpstr>
      <vt:lpstr>存储容量</vt:lpstr>
      <vt:lpstr>平均寻址时间</vt:lpstr>
      <vt:lpstr>平均寻址时间</vt:lpstr>
      <vt:lpstr>数据传输率</vt:lpstr>
      <vt:lpstr>误码率</vt:lpstr>
      <vt:lpstr>4.4.2 磁记录原理和记录方式</vt:lpstr>
      <vt:lpstr>磁记录原理</vt:lpstr>
      <vt:lpstr>磁记录原理</vt:lpstr>
      <vt:lpstr>磁记录的写入</vt:lpstr>
      <vt:lpstr>磁记录的读出</vt:lpstr>
      <vt:lpstr>磁表面存储器的记录方式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评价记录方式的主要指标</vt:lpstr>
      <vt:lpstr>自同步能力</vt:lpstr>
      <vt:lpstr>自同步能力</vt:lpstr>
      <vt:lpstr>NRZ1 的读出代码波形</vt:lpstr>
      <vt:lpstr>小结</vt:lpstr>
      <vt:lpstr>4.4.3 硬磁盘存储器</vt:lpstr>
      <vt:lpstr>硬磁盘存储器类型</vt:lpstr>
      <vt:lpstr>固定磁头磁盘存储器</vt:lpstr>
      <vt:lpstr>移动磁头磁盘存储器</vt:lpstr>
      <vt:lpstr>可换盘和固定盘磁盘存储器</vt:lpstr>
      <vt:lpstr>温彻斯特磁盘</vt:lpstr>
      <vt:lpstr>硬磁盘存储器的结构</vt:lpstr>
      <vt:lpstr>磁盘驱动器</vt:lpstr>
      <vt:lpstr>磁盘控制器</vt:lpstr>
      <vt:lpstr>4.4.6 循环冗余校验码(CRC)</vt:lpstr>
      <vt:lpstr>（1）模2运算</vt:lpstr>
      <vt:lpstr>PowerPoint 演示文稿</vt:lpstr>
      <vt:lpstr>（2）CRC码的编码方法</vt:lpstr>
      <vt:lpstr>PowerPoint 演示文稿</vt:lpstr>
      <vt:lpstr>PowerPoint 演示文稿</vt:lpstr>
      <vt:lpstr>PowerPoint 演示文稿</vt:lpstr>
      <vt:lpstr>（4）CRC码的检错与纠错 </vt:lpstr>
      <vt:lpstr>PowerPoint 演示文稿</vt:lpstr>
      <vt:lpstr>（5）对生成多项式G(x)的要求</vt:lpstr>
      <vt:lpstr>（6）循环码应用的重要场合</vt:lpstr>
      <vt:lpstr>        38. 磁盘组有6片磁盘，最外两侧盘面可以记录，存储区域内径22cm，外径33cm，道密度为40道/cm，内层密度为400位/cm，转速3600转/分。         （1）共有多少存储面可用？         （2）共有多少柱面？         （3）盘组总存储容量是多少？         （4）数据传输率是多少？</vt:lpstr>
      <vt:lpstr>        解： （1）共有：6×2 = 12个存储面可用； （2）有效存储区域 =（33-22）/2                                    = 5.5cm           柱面数 = 40道/cm × 5.5cm= 220道 （3）内层道周长=22cm= 69.08cm           道容量=400位/cm×69.08cm                       = 3454B           面容量=3454B×220道 = 759 880B           盘组总容量 =759，880B×12面                                = 9，118，560B</vt:lpstr>
      <vt:lpstr>（4）转速 = 3600转 / 60秒 = 60转/秒           数据传输率 = 3454B × 60转/秒                                     = 207，240 B/S  注意：   1）的精度选取不同将引起答案不同，一般取两位小数；   2）柱面数盘组总磁道数（=一个盘面上的磁道数）   3）数据传输率与盘面数无关；   4）数据传输率的单位时间是秒，不是分。</vt:lpstr>
      <vt:lpstr>        39. 某磁盘存储器转速为3000转/分，共有4个记录盘面，每毫米5道，每道记录信息12 288字节，最小磁道直径为230mm，共有275道，求：         （1）磁盘存储器的存储容量；         （2）最高位密度（最小磁道的位密度）和最低位密度；         （3）磁盘数据传输率；         （4）平均等待时间。</vt:lpstr>
      <vt:lpstr>解：      （1）存储容量 = 275道×12 288B/道×4面 = 13 516 800B      （2）最高位密度 = 12 288B/230 ≈17B/mm≈136位/mm（向下取整）        最大磁道直径      =230mm+275道/5道 × 2      = 230mm + 110mm = 340mm        最低位密度 = 12 288B / 340 ≈11B/mm≈92位 / mm （向下取整）       （3）磁盘数据传输率             = 12 288B × 3000转/分             =12 288B × 50转/秒=614 400B/S      （4）平均等待时间 = 1/50 / 2 = 10ms</vt:lpstr>
      <vt:lpstr>        41. 设有效信息为110，试用生成多项式G(x) =11011将其编成循环冗余校验码。         解：编码过程如下：         M(x) =110      n =3         G(x) =11011      k+1 =5      k =4         M(x)·x4 =110 0000         M(x)·x4/G(x) =110 0000/11011      =100+1100/11011      R(x) =1100         M(x)·x4+R(x) =110 0000+1100      =110 1100 =CRC码      （7，3）码         注：此题的G(x)的选择是错误的，当最高位和最低位出错时，余数相同，均为0001。此时只能检错，无法纠错，G(x)实际不能作生成多项式。</vt:lpstr>
      <vt:lpstr>        42. 有一个（7，4）码，生成多项式G(x) =x3+x+1，写出代码1001的循环冗余校验码。         解：编码过程如下：         M(x) =1001      n =4         G(x) =x3+x+1 =1011         k+1 =4      k =3         M(x)·x3 =1001 000         M(x)·x3/G(x) =1001 000/1011      =1010+110/1011      R(x) =110         M(x)·x3+R(x) =1001 000+110      =1001 110 =CRC码         由于码制和生成多项式均与教材上的例题4.15相同，故此（7，4）码的出错模式同表4.6。</vt:lpstr>
    </vt:vector>
  </TitlesOfParts>
  <Company>3h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本章主要介绍计算机的组成概貌及工作原理，旨在使读者对计算机总体结构有个概括的了解，为深入学习以后各章打下基础。</dc:title>
  <dc:creator>vaio</dc:creator>
  <cp:lastModifiedBy>李剑雄</cp:lastModifiedBy>
  <cp:revision>236</cp:revision>
  <dcterms:created xsi:type="dcterms:W3CDTF">2002-12-19T02:40:00Z</dcterms:created>
  <dcterms:modified xsi:type="dcterms:W3CDTF">2021-10-26T05:05:25Z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E76A5EF85A63400F97FA192714923AA1</vt:lpwstr>
  </property>
</Properties>
</file>