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第一章习题</a:t>
            </a:r>
            <a:r>
              <a:rPr lang="zh-CN" altLang="zh-CN"/>
              <a:t>讨论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标题 179201"/>
          <p:cNvSpPr>
            <a:spLocks noGrp="1" noRot="1"/>
          </p:cNvSpPr>
          <p:nvPr>
            <p:ph type="title"/>
          </p:nvPr>
        </p:nvSpPr>
        <p:spPr>
          <a:xfrm>
            <a:off x="4876800" y="381000"/>
            <a:ext cx="4876800" cy="6172200"/>
          </a:xfrm>
        </p:spPr>
        <p:txBody>
          <a:bodyPr anchor="ctr" anchorCtr="0"/>
          <a:p>
            <a:pPr algn="l"/>
            <a:br>
              <a:rPr lang="en-US" altLang="zh-CN" sz="3200" b="1" dirty="0">
                <a:solidFill>
                  <a:schemeClr val="tx1"/>
                </a:solidFill>
              </a:rPr>
            </a:br>
            <a:br>
              <a:rPr lang="en-US" altLang="zh-CN" sz="3200" b="1" dirty="0">
                <a:solidFill>
                  <a:schemeClr val="tx1"/>
                </a:solidFill>
              </a:rPr>
            </a:br>
            <a:endParaRPr lang="en-US" altLang="zh-CN" sz="3200" b="1" dirty="0">
              <a:solidFill>
                <a:schemeClr val="tx1"/>
              </a:solidFill>
            </a:endParaRPr>
          </a:p>
        </p:txBody>
      </p:sp>
      <p:sp>
        <p:nvSpPr>
          <p:cNvPr id="179203" name="文本框 179202"/>
          <p:cNvSpPr txBox="1"/>
          <p:nvPr/>
        </p:nvSpPr>
        <p:spPr>
          <a:xfrm>
            <a:off x="1626235" y="758825"/>
            <a:ext cx="905573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2" charset="0"/>
              </a:rPr>
              <a:t>       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CPI</a:t>
            </a:r>
            <a:r>
              <a:rPr lang="en-US" altLang="zh-CN" sz="2800" b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——Cycle  Per  Instruction</a:t>
            </a:r>
            <a:r>
              <a:rPr lang="zh-CN" altLang="en-US" sz="2800" b="1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执行一条指令所需时钟周期数</a:t>
            </a:r>
            <a:r>
              <a:rPr lang="zh-CN" altLang="en-US" sz="2800" b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，计算机运算速度指标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计量单位</a:t>
            </a:r>
            <a:r>
              <a:rPr lang="zh-CN" altLang="en-US" sz="2800" b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之一；</a:t>
            </a:r>
            <a:endParaRPr lang="zh-CN" altLang="en-US" sz="2800" b="1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</a:endParaRPr>
          </a:p>
          <a:p>
            <a:r>
              <a:rPr lang="zh-CN" altLang="en-US" sz="2800" b="1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</a:rPr>
              <a:t>  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2" charset="0"/>
              </a:rPr>
              <a:t>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2" charset="0"/>
              </a:rPr>
              <a:t>FLOPS</a:t>
            </a:r>
            <a:r>
              <a:rPr lang="en-US" altLang="zh-CN" sz="2800" b="1">
                <a:latin typeface="Times New Roman" panose="02020603050405020304" pitchFamily="2" charset="0"/>
              </a:rPr>
              <a:t>——Floating  Point  Operation  Per  Second</a:t>
            </a:r>
            <a:r>
              <a:rPr lang="zh-CN" altLang="en-US" sz="2800" b="1">
                <a:latin typeface="Times New Roman" panose="02020603050405020304" pitchFamily="2" charset="0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2" charset="0"/>
              </a:rPr>
              <a:t>每秒浮点运算次数</a:t>
            </a:r>
            <a:r>
              <a:rPr lang="zh-CN" altLang="en-US" sz="2800" b="1" dirty="0">
                <a:latin typeface="Times New Roman" panose="02020603050405020304" pitchFamily="2" charset="0"/>
              </a:rPr>
              <a:t>，计算机运算速度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2" charset="0"/>
              </a:rPr>
              <a:t>计量单位</a:t>
            </a:r>
            <a:r>
              <a:rPr lang="zh-CN" altLang="en-US" sz="2800" b="1" dirty="0">
                <a:latin typeface="Times New Roman" panose="02020603050405020304" pitchFamily="2" charset="0"/>
              </a:rPr>
              <a:t>之一。</a:t>
            </a:r>
            <a:br>
              <a:rPr lang="zh-CN" altLang="en-US" sz="2800" b="1" dirty="0">
                <a:latin typeface="Times New Roman" panose="02020603050405020304" pitchFamily="2" charset="0"/>
              </a:rPr>
            </a:br>
            <a:endParaRPr lang="zh-CN" altLang="en-US" sz="28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标题 178177"/>
          <p:cNvSpPr>
            <a:spLocks noGrp="1" noRot="1"/>
          </p:cNvSpPr>
          <p:nvPr>
            <p:ph type="title"/>
          </p:nvPr>
        </p:nvSpPr>
        <p:spPr>
          <a:xfrm>
            <a:off x="1031875" y="260350"/>
            <a:ext cx="9407525" cy="488188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100" b="1">
                <a:solidFill>
                  <a:schemeClr val="tx1"/>
                </a:solidFill>
              </a:rPr>
              <a:t>4. </a:t>
            </a:r>
            <a:r>
              <a:rPr lang="zh-CN" altLang="en-US" sz="3100" b="1" dirty="0">
                <a:solidFill>
                  <a:srgbClr val="009900"/>
                </a:solidFill>
              </a:rPr>
              <a:t>指令和数据</a:t>
            </a:r>
            <a:r>
              <a:rPr lang="zh-CN" altLang="en-US" sz="3100" b="1" dirty="0">
                <a:solidFill>
                  <a:schemeClr val="tx1"/>
                </a:solidFill>
              </a:rPr>
              <a:t>都存于存储器中</a:t>
            </a:r>
            <a:r>
              <a:rPr lang="en-US" altLang="zh-CN" sz="3100" b="1">
                <a:solidFill>
                  <a:schemeClr val="tx1"/>
                </a:solidFill>
              </a:rPr>
              <a:t>,</a:t>
            </a:r>
            <a:r>
              <a:rPr lang="zh-CN" altLang="en-US" sz="3100" b="1" dirty="0">
                <a:solidFill>
                  <a:schemeClr val="tx1"/>
                </a:solidFill>
              </a:rPr>
              <a:t>计算机如何</a:t>
            </a:r>
            <a:r>
              <a:rPr lang="zh-CN" altLang="en-US" sz="3100" b="1" dirty="0">
                <a:solidFill>
                  <a:srgbClr val="009900"/>
                </a:solidFill>
              </a:rPr>
              <a:t>区分</a:t>
            </a:r>
            <a:r>
              <a:rPr lang="zh-CN" altLang="en-US" sz="3100" b="1" dirty="0">
                <a:solidFill>
                  <a:schemeClr val="tx1"/>
                </a:solidFill>
              </a:rPr>
              <a:t>它们？</a:t>
            </a:r>
            <a:br>
              <a:rPr lang="zh-CN" altLang="en-US" sz="3100" b="1" dirty="0">
                <a:solidFill>
                  <a:schemeClr val="tx1"/>
                </a:solidFill>
              </a:rPr>
            </a:br>
            <a:r>
              <a:rPr lang="zh-CN" altLang="en-US" sz="3100" b="1" dirty="0">
                <a:solidFill>
                  <a:schemeClr val="tx1"/>
                </a:solidFill>
              </a:rPr>
              <a:t>        解：计算机硬件主要</a:t>
            </a:r>
            <a:r>
              <a:rPr lang="zh-CN" altLang="en-US" sz="3100" b="1" dirty="0">
                <a:solidFill>
                  <a:srgbClr val="CC0000"/>
                </a:solidFill>
              </a:rPr>
              <a:t>通过不同的时间段</a:t>
            </a:r>
            <a:r>
              <a:rPr lang="zh-CN" altLang="en-US" sz="3100" b="1" dirty="0">
                <a:solidFill>
                  <a:schemeClr val="tx1"/>
                </a:solidFill>
              </a:rPr>
              <a:t>来区分指令和数据，即：</a:t>
            </a:r>
            <a:r>
              <a:rPr lang="zh-CN" altLang="en-US" sz="3100" b="1" dirty="0">
                <a:solidFill>
                  <a:srgbClr val="000099"/>
                </a:solidFill>
              </a:rPr>
              <a:t>取指周期</a:t>
            </a:r>
            <a:r>
              <a:rPr lang="zh-CN" altLang="en-US" sz="3100" b="1" dirty="0">
                <a:solidFill>
                  <a:schemeClr val="tx1"/>
                </a:solidFill>
              </a:rPr>
              <a:t>取出的既为指令，</a:t>
            </a:r>
            <a:r>
              <a:rPr lang="zh-CN" altLang="en-US" sz="3100" b="1" dirty="0">
                <a:solidFill>
                  <a:srgbClr val="000099"/>
                </a:solidFill>
              </a:rPr>
              <a:t>执行周期</a:t>
            </a:r>
            <a:r>
              <a:rPr lang="zh-CN" altLang="en-US" sz="3100" b="1" dirty="0">
                <a:solidFill>
                  <a:schemeClr val="tx1"/>
                </a:solidFill>
              </a:rPr>
              <a:t>取出的既为数据。</a:t>
            </a:r>
            <a:br>
              <a:rPr lang="zh-CN" altLang="en-US" sz="3100" b="1" dirty="0">
                <a:solidFill>
                  <a:schemeClr val="tx1"/>
                </a:solidFill>
              </a:rPr>
            </a:br>
            <a:r>
              <a:rPr lang="zh-CN" altLang="en-US" sz="3100" b="1" dirty="0">
                <a:solidFill>
                  <a:schemeClr val="tx1"/>
                </a:solidFill>
              </a:rPr>
              <a:t>        另外也可</a:t>
            </a:r>
            <a:r>
              <a:rPr lang="zh-CN" altLang="en-US" sz="3100" b="1" dirty="0">
                <a:solidFill>
                  <a:srgbClr val="CC0000"/>
                </a:solidFill>
              </a:rPr>
              <a:t>通过地址来源区分</a:t>
            </a:r>
            <a:r>
              <a:rPr lang="zh-CN" altLang="en-US" sz="3100" b="1" dirty="0">
                <a:solidFill>
                  <a:schemeClr val="tx1"/>
                </a:solidFill>
              </a:rPr>
              <a:t>，从</a:t>
            </a:r>
            <a:r>
              <a:rPr lang="en-US" altLang="zh-CN" sz="3100" b="1">
                <a:solidFill>
                  <a:srgbClr val="000099"/>
                </a:solidFill>
              </a:rPr>
              <a:t>PC</a:t>
            </a:r>
            <a:r>
              <a:rPr lang="zh-CN" altLang="en-US" sz="3100" b="1" dirty="0">
                <a:solidFill>
                  <a:schemeClr val="tx1"/>
                </a:solidFill>
              </a:rPr>
              <a:t>指出的存储单元取出的是指令，由</a:t>
            </a:r>
            <a:r>
              <a:rPr lang="zh-CN" altLang="en-US" sz="3100" b="1" dirty="0">
                <a:solidFill>
                  <a:srgbClr val="000099"/>
                </a:solidFill>
              </a:rPr>
              <a:t>指令地址码</a:t>
            </a:r>
            <a:r>
              <a:rPr lang="zh-CN" altLang="en-US" sz="3100" b="1" dirty="0">
                <a:solidFill>
                  <a:schemeClr val="tx1"/>
                </a:solidFill>
              </a:rPr>
              <a:t>部分提供操作数地址。</a:t>
            </a:r>
            <a:endParaRPr lang="zh-CN" altLang="en-US" sz="3100" b="1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>
          <a:xfrm>
            <a:off x="956945" y="199390"/>
            <a:ext cx="10410190" cy="6221095"/>
          </a:xfrm>
        </p:spPr>
        <p:txBody>
          <a:bodyPr>
            <a:normAutofit fontScale="7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100" b="1" spc="300" dirty="0">
                <a:solidFill>
                  <a:srgbClr val="000099"/>
                </a:solidFill>
                <a:cs typeface="+mj-cs"/>
              </a:rPr>
              <a:t>画出主机框图，分别以存数指令“STA M”和加法指令“ADD M”（M均为主存地址）为例，在图中按序标出完成该指令（包括取指令阶段）的信息流程（如→①）。假设主存容量为256M*32位，在指令字长、存储字长、机器字长相等的条件下，指出图中各寄存器的位数。</a:t>
            </a:r>
            <a:endParaRPr lang="zh-CN" altLang="en-US" sz="3100" b="1" spc="300" dirty="0">
              <a:solidFill>
                <a:srgbClr val="000099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解：主机框图如P13图1.11所示。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（1）STA M指令：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取指令：PC→MAR→M→MDR→IR</a:t>
            </a:r>
            <a:r>
              <a:rPr lang="en-US" altLang="zh-CN" sz="3100" b="1" spc="300" dirty="0">
                <a:solidFill>
                  <a:schemeClr val="tx1"/>
                </a:solidFill>
                <a:cs typeface="+mj-cs"/>
              </a:rPr>
              <a:t>,</a:t>
            </a:r>
            <a:r>
              <a:rPr lang="zh-CN" altLang="en-US" sz="3100" b="1" spc="300" dirty="0">
                <a:solidFill>
                  <a:schemeClr val="tx1"/>
                </a:solidFill>
                <a:cs typeface="+mj-cs"/>
                <a:sym typeface="+mn-ea"/>
              </a:rPr>
              <a:t>(PC )+ 1→PC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分析指令：OP(IR)→CU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执行指令：Ad(IR)→MAR→M，ACC→MDR→M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（2）ADD M指令：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  <a:sym typeface="+mn-ea"/>
              </a:rPr>
              <a:t>取指令：PC→MAR→M→MDR→IR</a:t>
            </a:r>
            <a:r>
              <a:rPr lang="en-US" altLang="zh-CN" sz="3100" b="1" spc="300" dirty="0">
                <a:solidFill>
                  <a:schemeClr val="tx1"/>
                </a:solidFill>
                <a:cs typeface="+mj-cs"/>
                <a:sym typeface="+mn-ea"/>
              </a:rPr>
              <a:t>,</a:t>
            </a:r>
            <a:r>
              <a:rPr lang="zh-CN" altLang="en-US" sz="3100" b="1" spc="300" dirty="0">
                <a:solidFill>
                  <a:schemeClr val="tx1"/>
                </a:solidFill>
                <a:cs typeface="+mj-cs"/>
                <a:sym typeface="+mn-ea"/>
              </a:rPr>
              <a:t>(PC )+ 1→PC</a:t>
            </a:r>
            <a:endParaRPr lang="zh-CN" altLang="en-US" sz="3100" b="1" spc="300" dirty="0">
              <a:solidFill>
                <a:schemeClr val="tx1"/>
              </a:solidFill>
              <a:cs typeface="+mj-cs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  <a:sym typeface="+mn-ea"/>
              </a:rPr>
              <a:t>分析指令：OP(IR)→CU</a:t>
            </a:r>
            <a:endParaRPr lang="zh-CN" altLang="en-US" sz="3100" b="1" spc="300" dirty="0">
              <a:solidFill>
                <a:schemeClr val="tx1"/>
              </a:solidFill>
              <a:cs typeface="+mj-cs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100" b="1" spc="300" dirty="0">
                <a:solidFill>
                  <a:schemeClr val="tx1"/>
                </a:solidFill>
                <a:cs typeface="+mj-cs"/>
                <a:sym typeface="+mn-ea"/>
              </a:rPr>
              <a:t>执行指令：Ad(IR)→MAR→M→MDR→X，ACC→ALU,X→ALU，ALU→ACC</a:t>
            </a:r>
            <a:r>
              <a:rPr lang="zh-CN" altLang="en-US" sz="3100" b="1" spc="300" dirty="0">
                <a:solidFill>
                  <a:schemeClr val="tx1"/>
                </a:solidFill>
                <a:cs typeface="+mj-cs"/>
              </a:rPr>
              <a:t>假设主存容量256M*32位，在指令字长、存储字长、机器字长相等的条件下，ACC、X、IR、MDR寄存器均为32位，PC和MAR寄存器均为28位。</a:t>
            </a:r>
            <a:endParaRPr lang="zh-CN" altLang="en-US" sz="3100" b="1" spc="300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" name="图片 62" descr="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190" y="64770"/>
            <a:ext cx="10675620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8335963" cy="642938"/>
          </a:xfrm>
        </p:spPr>
        <p:txBody>
          <a:bodyPr wrap="square" anchor="ctr" anchorCtr="0">
            <a:normAutofit/>
          </a:bodyPr>
          <a:p>
            <a:pPr eaLnBrk="1" hangingPunct="1"/>
            <a:endParaRPr lang="zh-CN" altLang="en-US" b="1" dirty="0"/>
          </a:p>
        </p:txBody>
      </p:sp>
      <p:sp>
        <p:nvSpPr>
          <p:cNvPr id="96258" name="日期占位符 3"/>
          <p:cNvSpPr txBox="1">
            <a:spLocks noGrp="1"/>
          </p:cNvSpPr>
          <p:nvPr/>
        </p:nvSpPr>
        <p:spPr>
          <a:xfrm>
            <a:off x="1981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fld id="{BB962C8B-B14F-4D97-AF65-F5344CB8AC3E}" type="datetime1">
              <a:rPr lang="zh-CN" altLang="en-US" sz="1200" b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b="1" dirty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5236" name="Rectangle 4"/>
          <p:cNvSpPr/>
          <p:nvPr/>
        </p:nvSpPr>
        <p:spPr>
          <a:xfrm>
            <a:off x="1303655" y="929005"/>
            <a:ext cx="9658985" cy="192849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2012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年研究生入学统一考试计算机专业基础综合考试试题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假定基准程序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在某计算机上的运行时间为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秒，其中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90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秒为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时间，其余为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I/O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时间。若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速度提高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50%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I/O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速度不变，则运行程序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所耗费的时间是</a:t>
            </a:r>
            <a:r>
              <a:rPr lang="zh-CN" altLang="en-US" sz="24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55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秒	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60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秒       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65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秒	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70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秒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5237" name="Rectangle 4"/>
          <p:cNvSpPr/>
          <p:nvPr/>
        </p:nvSpPr>
        <p:spPr>
          <a:xfrm>
            <a:off x="2024063" y="2928938"/>
            <a:ext cx="7924800" cy="857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答：执行时间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=CPU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时间 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+ I/O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时间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=90/(1+50%)+10=90/1.5+10=60+10=70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秒。故选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5238" name="Rectangle 5"/>
          <p:cNvSpPr/>
          <p:nvPr/>
        </p:nvSpPr>
        <p:spPr>
          <a:xfrm>
            <a:off x="1303655" y="3857625"/>
            <a:ext cx="9340215" cy="150050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2011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年研究生入学统一考试计算机专业基础综合考试试题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下列选项中，描述浮点数操作速度指标的是</a:t>
            </a:r>
            <a:r>
              <a:rPr lang="zh-CN" altLang="en-US" sz="24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MIPS      B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CPI        C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IPC     D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MFLOPS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5239" name="Rectangle 5"/>
          <p:cNvSpPr/>
          <p:nvPr/>
        </p:nvSpPr>
        <p:spPr>
          <a:xfrm>
            <a:off x="1952625" y="5429250"/>
            <a:ext cx="8072438" cy="1000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答：只有选项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带“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（意味着浮点数）”，选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6263" name="日期占位符 1"/>
          <p:cNvSpPr/>
          <p:nvPr>
            <p:ph type="dt" sz="half" idx="10"/>
          </p:nvPr>
        </p:nvSpPr>
        <p:spPr/>
        <p:txBody>
          <a:bodyPr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52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 build="p"/>
      <p:bldP spid="95238" grpId="0"/>
      <p:bldP spid="952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标题 186369"/>
          <p:cNvSpPr>
            <a:spLocks noGrp="1" noRot="1"/>
          </p:cNvSpPr>
          <p:nvPr>
            <p:ph type="title"/>
          </p:nvPr>
        </p:nvSpPr>
        <p:spPr>
          <a:xfrm>
            <a:off x="1156335" y="304800"/>
            <a:ext cx="9359265" cy="6324600"/>
          </a:xfrm>
        </p:spPr>
        <p:txBody>
          <a:bodyPr anchor="ctr" anchorCtr="0"/>
          <a:p>
            <a:pPr algn="l"/>
            <a:r>
              <a:rPr lang="en-US" altLang="zh-CN" sz="3200" b="1"/>
              <a:t>2. </a:t>
            </a:r>
            <a:r>
              <a:rPr lang="zh-CN" altLang="en-US" sz="3200" b="1" dirty="0">
                <a:solidFill>
                  <a:srgbClr val="009900"/>
                </a:solidFill>
              </a:rPr>
              <a:t>解释概念：</a:t>
            </a:r>
            <a:br>
              <a:rPr lang="zh-CN" altLang="en-US" sz="3200" b="1" dirty="0"/>
            </a:br>
            <a:r>
              <a:rPr lang="zh-CN" altLang="en-US" sz="3200" b="1" dirty="0"/>
              <a:t>主机、</a:t>
            </a:r>
            <a:r>
              <a:rPr lang="en-US" altLang="zh-CN" sz="3200" b="1"/>
              <a:t>CPU</a:t>
            </a:r>
            <a:r>
              <a:rPr lang="zh-CN" altLang="en-US" sz="3200" b="1"/>
              <a:t>、</a:t>
            </a:r>
            <a:r>
              <a:rPr lang="zh-CN" altLang="en-US" sz="3200" b="1" dirty="0"/>
              <a:t>主存、存储单元、存储元件、存储基元、存储元、存储字、存储字长、存储容量、机器字长、指令字长。</a:t>
            </a:r>
            <a:br>
              <a:rPr lang="zh-CN" altLang="en-US" sz="3200" b="1" dirty="0"/>
            </a:br>
            <a:r>
              <a:rPr lang="zh-CN" altLang="en-US" sz="3200" b="1" dirty="0"/>
              <a:t>        解：</a:t>
            </a:r>
            <a:br>
              <a:rPr lang="zh-CN" altLang="en-US" sz="3200" b="1"/>
            </a:br>
            <a:r>
              <a:rPr lang="zh-CN" altLang="en-US" sz="3200" b="1"/>
              <a:t>        </a:t>
            </a:r>
            <a:r>
              <a:rPr lang="zh-CN" altLang="en-US" sz="3200" b="1" dirty="0">
                <a:solidFill>
                  <a:srgbClr val="000099"/>
                </a:solidFill>
              </a:rPr>
              <a:t>主机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zh-CN" altLang="en-US" sz="3200" b="1" dirty="0"/>
              <a:t>是计算机硬件的</a:t>
            </a:r>
            <a:r>
              <a:rPr lang="zh-CN" altLang="en-US" sz="3200" b="1" dirty="0">
                <a:solidFill>
                  <a:srgbClr val="CC0000"/>
                </a:solidFill>
              </a:rPr>
              <a:t>主体</a:t>
            </a:r>
            <a:r>
              <a:rPr lang="zh-CN" altLang="en-US" sz="3200" b="1" dirty="0"/>
              <a:t>部分，</a:t>
            </a:r>
            <a:r>
              <a:rPr lang="zh-CN" altLang="en-US" sz="3200" b="1" dirty="0">
                <a:solidFill>
                  <a:srgbClr val="CC0000"/>
                </a:solidFill>
              </a:rPr>
              <a:t>由</a:t>
            </a:r>
            <a:r>
              <a:rPr lang="en-US" altLang="zh-CN" sz="3200" b="1">
                <a:solidFill>
                  <a:srgbClr val="CC0000"/>
                </a:solidFill>
              </a:rPr>
              <a:t>CPU+MM</a:t>
            </a:r>
            <a:r>
              <a:rPr lang="zh-CN" altLang="en-US" sz="3200" b="1"/>
              <a:t>（</a:t>
            </a:r>
            <a:r>
              <a:rPr lang="zh-CN" altLang="en-US" sz="3200" b="1" dirty="0"/>
              <a:t>主存或内存）组成；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CPU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zh-CN" altLang="en-US" sz="3200" b="1" i="1" u="sng" dirty="0">
                <a:solidFill>
                  <a:srgbClr val="FF0000"/>
                </a:solidFill>
              </a:rPr>
              <a:t>中央处理器（机）</a:t>
            </a:r>
            <a:r>
              <a:rPr lang="zh-CN" altLang="en-US" sz="3200" b="1" dirty="0"/>
              <a:t>，是计算机硬件的</a:t>
            </a:r>
            <a:r>
              <a:rPr lang="zh-CN" altLang="en-US" sz="3200" b="1" dirty="0">
                <a:solidFill>
                  <a:srgbClr val="CC0000"/>
                </a:solidFill>
              </a:rPr>
              <a:t>核心</a:t>
            </a:r>
            <a:r>
              <a:rPr lang="zh-CN" altLang="en-US" sz="3200" b="1" dirty="0"/>
              <a:t>部件，</a:t>
            </a:r>
            <a:r>
              <a:rPr lang="zh-CN" altLang="en-US" sz="3200" b="1" dirty="0">
                <a:solidFill>
                  <a:srgbClr val="CC0000"/>
                </a:solidFill>
              </a:rPr>
              <a:t>由运算器</a:t>
            </a:r>
            <a:r>
              <a:rPr lang="en-US" altLang="zh-CN" sz="3200" b="1">
                <a:solidFill>
                  <a:srgbClr val="CC0000"/>
                </a:solidFill>
              </a:rPr>
              <a:t>+</a:t>
            </a:r>
            <a:r>
              <a:rPr lang="zh-CN" altLang="en-US" sz="3200" b="1" dirty="0">
                <a:solidFill>
                  <a:srgbClr val="CC0000"/>
                </a:solidFill>
              </a:rPr>
              <a:t>控制器</a:t>
            </a:r>
            <a:r>
              <a:rPr lang="zh-CN" altLang="en-US" sz="3200" b="1" dirty="0"/>
              <a:t>组成。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标题 185345"/>
          <p:cNvSpPr>
            <a:spLocks noGrp="1" noRot="1"/>
          </p:cNvSpPr>
          <p:nvPr>
            <p:ph type="title"/>
          </p:nvPr>
        </p:nvSpPr>
        <p:spPr>
          <a:xfrm>
            <a:off x="1346200" y="381000"/>
            <a:ext cx="9093200" cy="617220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主存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/>
              <a:t>计算机中存放</a:t>
            </a:r>
            <a:r>
              <a:rPr lang="zh-CN" altLang="en-US" sz="3100" b="1" i="1" u="sng" dirty="0">
                <a:solidFill>
                  <a:srgbClr val="FF0000"/>
                </a:solidFill>
              </a:rPr>
              <a:t>正在运行的</a:t>
            </a:r>
            <a:r>
              <a:rPr lang="zh-CN" altLang="en-US" sz="3100" b="1" dirty="0"/>
              <a:t>程序和数据的存储器，为计算机的主要工作存储器，可随机存取；</a:t>
            </a:r>
            <a:r>
              <a:rPr lang="en-US" altLang="zh-CN" sz="3100" b="1" i="1">
                <a:solidFill>
                  <a:srgbClr val="009900"/>
                </a:solidFill>
              </a:rPr>
              <a:t>(</a:t>
            </a:r>
            <a:r>
              <a:rPr lang="zh-CN" altLang="en-US" sz="3100" b="1" i="1" dirty="0">
                <a:solidFill>
                  <a:srgbClr val="009900"/>
                </a:solidFill>
              </a:rPr>
              <a:t>由存储体、各种逻辑部件及控制电路组成）</a:t>
            </a:r>
            <a:br>
              <a:rPr lang="zh-CN" altLang="en-US" sz="3100" b="1" i="1">
                <a:solidFill>
                  <a:srgbClr val="009900"/>
                </a:solidFill>
              </a:rPr>
            </a:br>
            <a:r>
              <a:rPr lang="zh-CN" altLang="en-US" sz="3100" b="1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存储单元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/>
              <a:t>可</a:t>
            </a:r>
            <a:r>
              <a:rPr lang="zh-CN" altLang="en-US" sz="3100" b="1" dirty="0">
                <a:solidFill>
                  <a:srgbClr val="CC0000"/>
                </a:solidFill>
              </a:rPr>
              <a:t>存放一个存储字</a:t>
            </a:r>
            <a:r>
              <a:rPr lang="zh-CN" altLang="en-US" sz="3100" b="1" dirty="0"/>
              <a:t>并</a:t>
            </a:r>
            <a:r>
              <a:rPr lang="zh-CN" altLang="en-US" sz="3100" b="1" i="1" u="sng" dirty="0">
                <a:solidFill>
                  <a:srgbClr val="FF0000"/>
                </a:solidFill>
              </a:rPr>
              <a:t>具有特定存储地址</a:t>
            </a:r>
            <a:r>
              <a:rPr lang="zh-CN" altLang="en-US" sz="3100" b="1" dirty="0"/>
              <a:t>的存储单位；</a:t>
            </a:r>
            <a:br>
              <a:rPr lang="zh-CN" altLang="en-US" sz="3100" b="1" dirty="0"/>
            </a:br>
            <a:r>
              <a:rPr lang="zh-CN" altLang="en-US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存储元件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>
                <a:solidFill>
                  <a:srgbClr val="CC0000"/>
                </a:solidFill>
              </a:rPr>
              <a:t>存储一位二进制信息</a:t>
            </a:r>
            <a:r>
              <a:rPr lang="zh-CN" altLang="en-US" sz="3100" b="1" dirty="0"/>
              <a:t>的物理元件，是存储器中</a:t>
            </a:r>
            <a:r>
              <a:rPr lang="zh-CN" altLang="en-US" sz="3100" b="1" i="1" u="sng" dirty="0">
                <a:solidFill>
                  <a:srgbClr val="FF0000"/>
                </a:solidFill>
              </a:rPr>
              <a:t>最小</a:t>
            </a:r>
            <a:r>
              <a:rPr lang="zh-CN" altLang="en-US" sz="3100" b="1" dirty="0"/>
              <a:t>的存储单位，又叫</a:t>
            </a:r>
            <a:r>
              <a:rPr lang="zh-CN" altLang="en-US" sz="3100" b="1" dirty="0">
                <a:solidFill>
                  <a:srgbClr val="CC0000"/>
                </a:solidFill>
              </a:rPr>
              <a:t>存储基元</a:t>
            </a:r>
            <a:r>
              <a:rPr lang="zh-CN" altLang="en-US" sz="3100" b="1" dirty="0"/>
              <a:t>或</a:t>
            </a:r>
            <a:r>
              <a:rPr lang="zh-CN" altLang="en-US" sz="3100" b="1" dirty="0">
                <a:solidFill>
                  <a:srgbClr val="CC0000"/>
                </a:solidFill>
              </a:rPr>
              <a:t>存储元</a:t>
            </a:r>
            <a:r>
              <a:rPr lang="zh-CN" altLang="en-US" sz="3100" b="1" dirty="0"/>
              <a:t>，</a:t>
            </a:r>
            <a:r>
              <a:rPr lang="zh-CN" altLang="en-US" sz="3100" b="1" i="1" u="sng" dirty="0">
                <a:solidFill>
                  <a:srgbClr val="FF0000"/>
                </a:solidFill>
              </a:rPr>
              <a:t>不能单独存取</a:t>
            </a:r>
            <a:r>
              <a:rPr lang="zh-CN" altLang="en-US" sz="3100" b="1" dirty="0">
                <a:solidFill>
                  <a:srgbClr val="000099"/>
                </a:solidFill>
              </a:rPr>
              <a:t>；</a:t>
            </a:r>
            <a:br>
              <a:rPr lang="zh-CN" altLang="en-US" sz="3100" b="1" dirty="0">
                <a:solidFill>
                  <a:srgbClr val="000099"/>
                </a:solidFill>
              </a:rPr>
            </a:br>
            <a:r>
              <a:rPr lang="zh-CN" altLang="en-US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存储字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/>
              <a:t>一个存储单元所存二进制代码的</a:t>
            </a:r>
            <a:r>
              <a:rPr lang="zh-CN" altLang="en-US" sz="3100" b="1" i="1" u="sng" dirty="0">
                <a:solidFill>
                  <a:srgbClr val="CC0000"/>
                </a:solidFill>
              </a:rPr>
              <a:t>逻辑单位</a:t>
            </a:r>
            <a:r>
              <a:rPr lang="zh-CN" altLang="en-US" sz="3100" b="1" dirty="0"/>
              <a:t>；</a:t>
            </a:r>
            <a:endParaRPr lang="zh-CN" altLang="en-US" sz="3100" b="1" dirty="0"/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标题 184321"/>
          <p:cNvSpPr>
            <a:spLocks noGrp="1" noRot="1"/>
          </p:cNvSpPr>
          <p:nvPr>
            <p:ph type="title"/>
          </p:nvPr>
        </p:nvSpPr>
        <p:spPr>
          <a:xfrm>
            <a:off x="1245235" y="381000"/>
            <a:ext cx="9832340" cy="617220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存储字长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/>
              <a:t>一个存储单元所存</a:t>
            </a:r>
            <a:r>
              <a:rPr lang="zh-CN" altLang="en-US" sz="3100" b="1" dirty="0">
                <a:solidFill>
                  <a:srgbClr val="CC0000"/>
                </a:solidFill>
              </a:rPr>
              <a:t>二进制代码的位数</a:t>
            </a:r>
            <a:r>
              <a:rPr lang="zh-CN" altLang="en-US" sz="3100" b="1" dirty="0"/>
              <a:t>；</a:t>
            </a:r>
            <a:br>
              <a:rPr lang="zh-CN" altLang="en-US" sz="3100" b="1" dirty="0"/>
            </a:br>
            <a:r>
              <a:rPr lang="zh-CN" altLang="en-US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存储容量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/>
              <a:t>存储器中可存二进制代码的</a:t>
            </a:r>
            <a:r>
              <a:rPr lang="zh-CN" altLang="en-US" sz="3100" b="1" dirty="0">
                <a:solidFill>
                  <a:srgbClr val="CC0000"/>
                </a:solidFill>
              </a:rPr>
              <a:t>总量</a:t>
            </a:r>
            <a:r>
              <a:rPr lang="zh-CN" altLang="en-US" sz="3100" b="1" dirty="0"/>
              <a:t>；（通常主、辅存容量分开描述）</a:t>
            </a:r>
            <a:br>
              <a:rPr lang="zh-CN" altLang="en-US" sz="3100" b="1" dirty="0"/>
            </a:br>
            <a:r>
              <a:rPr lang="zh-CN" altLang="en-US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机器字长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en-US" altLang="zh-CN" sz="3100" b="1"/>
              <a:t>CPU</a:t>
            </a:r>
            <a:r>
              <a:rPr lang="zh-CN" altLang="en-US" sz="3100" b="1" dirty="0"/>
              <a:t>能</a:t>
            </a:r>
            <a:r>
              <a:rPr lang="zh-CN" altLang="en-US" sz="3100" b="1" dirty="0">
                <a:solidFill>
                  <a:srgbClr val="CC0000"/>
                </a:solidFill>
              </a:rPr>
              <a:t>同时处理</a:t>
            </a:r>
            <a:r>
              <a:rPr lang="zh-CN" altLang="en-US" sz="3100" b="1" dirty="0"/>
              <a:t>的数据位数；</a:t>
            </a:r>
            <a:br>
              <a:rPr lang="zh-CN" altLang="en-US" sz="3100" b="1" dirty="0"/>
            </a:br>
            <a:r>
              <a:rPr lang="zh-CN" altLang="en-US" sz="3100" b="1" dirty="0"/>
              <a:t>        </a:t>
            </a:r>
            <a:r>
              <a:rPr lang="zh-CN" altLang="en-US" sz="3100" b="1" dirty="0">
                <a:solidFill>
                  <a:srgbClr val="000099"/>
                </a:solidFill>
              </a:rPr>
              <a:t>指令字长</a:t>
            </a:r>
            <a:r>
              <a:rPr lang="en-US" altLang="zh-CN" sz="3100" b="1">
                <a:latin typeface="Arial" panose="020B0604020202020204" pitchFamily="34" charset="0"/>
              </a:rPr>
              <a:t>——</a:t>
            </a:r>
            <a:r>
              <a:rPr lang="zh-CN" altLang="en-US" sz="3100" b="1" dirty="0"/>
              <a:t>一条指令的</a:t>
            </a:r>
            <a:r>
              <a:rPr lang="zh-CN" altLang="en-US" sz="3100" b="1" dirty="0">
                <a:solidFill>
                  <a:srgbClr val="000099"/>
                </a:solidFill>
              </a:rPr>
              <a:t>二进制代码</a:t>
            </a:r>
            <a:r>
              <a:rPr lang="zh-CN" altLang="en-US" sz="3100" b="1" dirty="0"/>
              <a:t>位数；</a:t>
            </a:r>
            <a:br>
              <a:rPr lang="zh-CN" altLang="en-US" sz="3100" b="1" dirty="0"/>
            </a:br>
            <a:br>
              <a:rPr lang="zh-CN" altLang="en-US" sz="3100" b="1" dirty="0"/>
            </a:br>
            <a:br>
              <a:rPr lang="zh-CN" altLang="en-US" sz="3100" b="1" dirty="0"/>
            </a:br>
            <a:br>
              <a:rPr lang="zh-CN" altLang="en-US" sz="3100" b="1" dirty="0"/>
            </a:br>
            <a:endParaRPr lang="zh-CN" altLang="en-US" sz="3100" b="1" dirty="0"/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标题 183297"/>
          <p:cNvSpPr>
            <a:spLocks noGrp="1" noRot="1"/>
          </p:cNvSpPr>
          <p:nvPr>
            <p:ph type="title"/>
          </p:nvPr>
        </p:nvSpPr>
        <p:spPr>
          <a:xfrm>
            <a:off x="1087755" y="333375"/>
            <a:ext cx="10131425" cy="617220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200" b="1" dirty="0"/>
              <a:t>        </a:t>
            </a:r>
            <a:r>
              <a:rPr lang="en-US" altLang="zh-CN" sz="3200" b="1"/>
              <a:t>3. </a:t>
            </a:r>
            <a:r>
              <a:rPr lang="zh-CN" altLang="en-US" sz="3200" b="1" dirty="0"/>
              <a:t>解释下列</a:t>
            </a:r>
            <a:r>
              <a:rPr lang="zh-CN" altLang="en-US" sz="3200" b="1" dirty="0">
                <a:solidFill>
                  <a:srgbClr val="009900"/>
                </a:solidFill>
              </a:rPr>
              <a:t>英文缩写的中文含义</a:t>
            </a:r>
            <a:r>
              <a:rPr lang="zh-CN" altLang="en-US" sz="3200" b="1" dirty="0"/>
              <a:t>：</a:t>
            </a:r>
            <a:br>
              <a:rPr lang="zh-CN" altLang="en-US" sz="3200" b="1" dirty="0"/>
            </a:br>
            <a:r>
              <a:rPr lang="en-US" altLang="zh-CN" sz="3200" b="1"/>
              <a:t>CPU</a:t>
            </a:r>
            <a:r>
              <a:rPr lang="zh-CN" altLang="en-US" sz="3200" b="1"/>
              <a:t>、</a:t>
            </a:r>
            <a:r>
              <a:rPr lang="en-US" altLang="zh-CN" sz="3200" b="1"/>
              <a:t>PC</a:t>
            </a:r>
            <a:r>
              <a:rPr lang="zh-CN" altLang="en-US" sz="3200" b="1"/>
              <a:t>、</a:t>
            </a:r>
            <a:r>
              <a:rPr lang="en-US" altLang="zh-CN" sz="3200" b="1"/>
              <a:t>IR</a:t>
            </a:r>
            <a:r>
              <a:rPr lang="zh-CN" altLang="en-US" sz="3200" b="1"/>
              <a:t>、</a:t>
            </a:r>
            <a:r>
              <a:rPr lang="en-US" altLang="zh-CN" sz="3200" b="1"/>
              <a:t>CU</a:t>
            </a:r>
            <a:r>
              <a:rPr lang="zh-CN" altLang="en-US" sz="3200" b="1"/>
              <a:t>、</a:t>
            </a:r>
            <a:r>
              <a:rPr lang="en-US" altLang="zh-CN" sz="3200" b="1"/>
              <a:t>ALU</a:t>
            </a:r>
            <a:r>
              <a:rPr lang="zh-CN" altLang="en-US" sz="3200" b="1"/>
              <a:t>、</a:t>
            </a:r>
            <a:r>
              <a:rPr lang="en-US" altLang="zh-CN" sz="3200" b="1"/>
              <a:t>ACC</a:t>
            </a:r>
            <a:r>
              <a:rPr lang="zh-CN" altLang="en-US" sz="3200" b="1"/>
              <a:t>、</a:t>
            </a:r>
            <a:r>
              <a:rPr lang="en-US" altLang="zh-CN" sz="3200" b="1"/>
              <a:t>MQ</a:t>
            </a:r>
            <a:r>
              <a:rPr lang="zh-CN" altLang="en-US" sz="3200" b="1"/>
              <a:t>、</a:t>
            </a:r>
            <a:r>
              <a:rPr lang="en-US" altLang="zh-CN" sz="3200" b="1"/>
              <a:t>X</a:t>
            </a:r>
            <a:r>
              <a:rPr lang="zh-CN" altLang="en-US" sz="3200" b="1"/>
              <a:t>、</a:t>
            </a:r>
            <a:r>
              <a:rPr lang="en-US" altLang="zh-CN" sz="3200" b="1"/>
              <a:t>MAR</a:t>
            </a:r>
            <a:r>
              <a:rPr lang="zh-CN" altLang="en-US" sz="3200" b="1"/>
              <a:t>、</a:t>
            </a:r>
            <a:r>
              <a:rPr lang="en-US" altLang="zh-CN" sz="3200" b="1"/>
              <a:t>MDR</a:t>
            </a:r>
            <a:r>
              <a:rPr lang="zh-CN" altLang="en-US" sz="3200" b="1"/>
              <a:t>、</a:t>
            </a:r>
            <a:r>
              <a:rPr lang="en-US" altLang="zh-CN" sz="3200" b="1"/>
              <a:t>I/O</a:t>
            </a:r>
            <a:r>
              <a:rPr lang="zh-CN" altLang="en-US" sz="3200" b="1"/>
              <a:t>、</a:t>
            </a:r>
            <a:r>
              <a:rPr lang="en-US" altLang="zh-CN" sz="3200" b="1"/>
              <a:t>MIPS</a:t>
            </a:r>
            <a:r>
              <a:rPr lang="zh-CN" altLang="en-US" sz="3200" b="1"/>
              <a:t>、</a:t>
            </a:r>
            <a:r>
              <a:rPr lang="en-US" altLang="zh-CN" sz="3200" b="1"/>
              <a:t>CPI</a:t>
            </a:r>
            <a:r>
              <a:rPr lang="zh-CN" altLang="en-US" sz="3200" b="1"/>
              <a:t>、</a:t>
            </a:r>
            <a:r>
              <a:rPr lang="en-US" altLang="zh-CN" sz="3200" b="1"/>
              <a:t>FLOPS</a:t>
            </a:r>
            <a:br>
              <a:rPr lang="en-US" altLang="zh-CN" sz="3200" b="1"/>
            </a:br>
            <a:r>
              <a:rPr lang="en-US" altLang="zh-CN" sz="3200" b="1"/>
              <a:t>        </a:t>
            </a:r>
            <a:r>
              <a:rPr lang="zh-CN" altLang="en-US" sz="3200" b="1" dirty="0"/>
              <a:t>解：全面的回答应分</a:t>
            </a:r>
            <a:r>
              <a:rPr lang="zh-CN" altLang="en-US" sz="3200" b="1" i="1" u="sng" dirty="0">
                <a:solidFill>
                  <a:srgbClr val="FF0000"/>
                </a:solidFill>
              </a:rPr>
              <a:t>英文全称</a:t>
            </a:r>
            <a:r>
              <a:rPr lang="zh-CN" altLang="en-US" sz="3200" b="1" dirty="0"/>
              <a:t>、</a:t>
            </a:r>
            <a:r>
              <a:rPr lang="zh-CN" altLang="en-US" sz="3200" b="1" i="1" u="sng" dirty="0">
                <a:solidFill>
                  <a:srgbClr val="FF0000"/>
                </a:solidFill>
              </a:rPr>
              <a:t>中文名</a:t>
            </a:r>
            <a:r>
              <a:rPr lang="zh-CN" altLang="en-US" sz="3200" b="1" dirty="0"/>
              <a:t>、</a:t>
            </a:r>
            <a:r>
              <a:rPr lang="zh-CN" altLang="en-US" sz="3200" b="1" i="1" u="sng" dirty="0">
                <a:solidFill>
                  <a:srgbClr val="FF0000"/>
                </a:solidFill>
              </a:rPr>
              <a:t>中文解释</a:t>
            </a:r>
            <a:r>
              <a:rPr lang="zh-CN" altLang="en-US" sz="3200" b="1" dirty="0"/>
              <a:t>三部分。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CPU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Central  Processing  Unit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中央处理机（器），</a:t>
            </a:r>
            <a:r>
              <a:rPr lang="zh-CN" altLang="en-US" sz="3200" b="1" dirty="0">
                <a:solidFill>
                  <a:schemeClr val="tx1"/>
                </a:solidFill>
              </a:rPr>
              <a:t>中文解释</a:t>
            </a:r>
            <a:r>
              <a:rPr lang="zh-CN" altLang="en-US" sz="3200" b="1" dirty="0"/>
              <a:t>见</a:t>
            </a:r>
            <a:r>
              <a:rPr lang="en-US" altLang="zh-CN" sz="3200" b="1"/>
              <a:t>7</a:t>
            </a:r>
            <a:r>
              <a:rPr lang="zh-CN" altLang="en-US" sz="3200" b="1" dirty="0"/>
              <a:t>题，</a:t>
            </a:r>
            <a:r>
              <a:rPr lang="zh-CN" altLang="en-US" sz="3200" b="1" dirty="0">
                <a:solidFill>
                  <a:schemeClr val="tx1"/>
                </a:solidFill>
              </a:rPr>
              <a:t>略</a:t>
            </a:r>
            <a:r>
              <a:rPr lang="zh-CN" altLang="en-US" sz="3200" b="1" dirty="0"/>
              <a:t>；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PC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Program  Counter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程序计数器</a:t>
            </a:r>
            <a:r>
              <a:rPr lang="zh-CN" altLang="en-US" sz="3200" b="1" dirty="0"/>
              <a:t>，</a:t>
            </a:r>
            <a:r>
              <a:rPr lang="zh-CN" altLang="en-US" sz="3200" b="1" dirty="0">
                <a:solidFill>
                  <a:srgbClr val="000099"/>
                </a:solidFill>
              </a:rPr>
              <a:t>存放当前欲执行指令的地址</a:t>
            </a:r>
            <a:r>
              <a:rPr lang="zh-CN" altLang="en-US" sz="3200" b="1" dirty="0"/>
              <a:t>，并可</a:t>
            </a:r>
            <a:r>
              <a:rPr lang="zh-CN" altLang="en-US" sz="3200" b="1" dirty="0">
                <a:solidFill>
                  <a:srgbClr val="000099"/>
                </a:solidFill>
              </a:rPr>
              <a:t>自动计数形成下一条指令地址</a:t>
            </a:r>
            <a:r>
              <a:rPr lang="zh-CN" altLang="en-US" sz="3200" b="1" dirty="0"/>
              <a:t>的计数器；</a:t>
            </a:r>
            <a:endParaRPr lang="zh-CN" altLang="en-US" sz="3200" b="1"/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标题 182273"/>
          <p:cNvSpPr>
            <a:spLocks noGrp="1" noRot="1"/>
          </p:cNvSpPr>
          <p:nvPr>
            <p:ph type="title"/>
          </p:nvPr>
        </p:nvSpPr>
        <p:spPr>
          <a:xfrm>
            <a:off x="576580" y="320040"/>
            <a:ext cx="10704195" cy="601980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200" b="1"/>
              <a:t>         </a:t>
            </a:r>
            <a:r>
              <a:rPr lang="en-US" altLang="zh-CN" sz="3200" b="1">
                <a:solidFill>
                  <a:srgbClr val="000099"/>
                </a:solidFill>
              </a:rPr>
              <a:t>IR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Instruction  Register</a:t>
            </a:r>
            <a:r>
              <a:rPr lang="zh-CN" altLang="en-US" sz="3200" b="1"/>
              <a:t>，</a:t>
            </a:r>
            <a:br>
              <a:rPr lang="zh-CN" altLang="en-US" sz="3200" b="1"/>
            </a:br>
            <a:r>
              <a:rPr lang="zh-CN" altLang="en-US" sz="3200" b="1" dirty="0">
                <a:solidFill>
                  <a:srgbClr val="CC0000"/>
                </a:solidFill>
              </a:rPr>
              <a:t>指令寄存器</a:t>
            </a:r>
            <a:r>
              <a:rPr lang="zh-CN" altLang="en-US" sz="3200" b="1" dirty="0"/>
              <a:t>，</a:t>
            </a:r>
            <a:r>
              <a:rPr lang="zh-CN" altLang="en-US" sz="3200" b="1" dirty="0">
                <a:solidFill>
                  <a:srgbClr val="000099"/>
                </a:solidFill>
              </a:rPr>
              <a:t>存放当前正在执行的指令</a:t>
            </a:r>
            <a:r>
              <a:rPr lang="zh-CN" altLang="en-US" sz="3200" b="1" dirty="0"/>
              <a:t>的寄存器； 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CU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Control  Unit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控制单元</a:t>
            </a:r>
            <a:r>
              <a:rPr lang="zh-CN" altLang="en-US" sz="3200" b="1" dirty="0"/>
              <a:t>（部件），控制器中</a:t>
            </a:r>
            <a:r>
              <a:rPr lang="zh-CN" altLang="en-US" sz="3200" b="1" dirty="0">
                <a:solidFill>
                  <a:srgbClr val="000099"/>
                </a:solidFill>
              </a:rPr>
              <a:t>产生微操作命令序列</a:t>
            </a:r>
            <a:r>
              <a:rPr lang="zh-CN" altLang="en-US" sz="3200" b="1" dirty="0"/>
              <a:t>的部件，为控制器的核心部件；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ALU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Arithmetic  Logic  Unit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算术逻辑运算单元</a:t>
            </a:r>
            <a:r>
              <a:rPr lang="zh-CN" altLang="en-US" sz="3200" b="1" dirty="0"/>
              <a:t>，运算器中</a:t>
            </a:r>
            <a:r>
              <a:rPr lang="zh-CN" altLang="en-US" sz="3200" b="1" dirty="0">
                <a:solidFill>
                  <a:srgbClr val="000099"/>
                </a:solidFill>
              </a:rPr>
              <a:t>完成算术逻辑运算</a:t>
            </a:r>
            <a:r>
              <a:rPr lang="zh-CN" altLang="en-US" sz="3200" b="1" dirty="0"/>
              <a:t>的逻辑部件；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ACC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Accumulator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累加器</a:t>
            </a:r>
            <a:r>
              <a:rPr lang="zh-CN" altLang="en-US" sz="3200" b="1" dirty="0"/>
              <a:t>，运算器中运算前存放操作数、运算后</a:t>
            </a:r>
            <a:r>
              <a:rPr lang="zh-CN" altLang="en-US" sz="3200" b="1" dirty="0">
                <a:solidFill>
                  <a:srgbClr val="000099"/>
                </a:solidFill>
              </a:rPr>
              <a:t>存放运算结果</a:t>
            </a:r>
            <a:r>
              <a:rPr lang="zh-CN" altLang="en-US" sz="3200" b="1" dirty="0"/>
              <a:t>的寄存器；</a:t>
            </a:r>
            <a:endParaRPr lang="zh-CN" altLang="en-US" sz="3200" b="1" dirty="0"/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81249"/>
          <p:cNvSpPr>
            <a:spLocks noGrp="1" noRot="1"/>
          </p:cNvSpPr>
          <p:nvPr>
            <p:ph type="title"/>
          </p:nvPr>
        </p:nvSpPr>
        <p:spPr>
          <a:xfrm>
            <a:off x="1290955" y="381000"/>
            <a:ext cx="9984740" cy="601980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200" b="1"/>
              <a:t>         </a:t>
            </a:r>
            <a:r>
              <a:rPr lang="en-US" altLang="zh-CN" sz="3200" b="1">
                <a:solidFill>
                  <a:srgbClr val="000099"/>
                </a:solidFill>
              </a:rPr>
              <a:t>MQ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Multiplier-Quotient  Register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乘商寄存器</a:t>
            </a:r>
            <a:r>
              <a:rPr lang="zh-CN" altLang="en-US" sz="3200" b="1" dirty="0"/>
              <a:t>，乘法运算时</a:t>
            </a:r>
            <a:r>
              <a:rPr lang="zh-CN" altLang="en-US" sz="3200" b="1" dirty="0">
                <a:solidFill>
                  <a:srgbClr val="000099"/>
                </a:solidFill>
              </a:rPr>
              <a:t>存放乘数</a:t>
            </a:r>
            <a:r>
              <a:rPr lang="zh-CN" altLang="en-US" sz="3200" b="1" dirty="0"/>
              <a:t>、除法时</a:t>
            </a:r>
            <a:r>
              <a:rPr lang="zh-CN" altLang="en-US" sz="3200" b="1" dirty="0">
                <a:solidFill>
                  <a:srgbClr val="000099"/>
                </a:solidFill>
              </a:rPr>
              <a:t>存放商</a:t>
            </a:r>
            <a:r>
              <a:rPr lang="zh-CN" altLang="en-US" sz="3200" b="1" dirty="0"/>
              <a:t>的寄存器。 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X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CC0000"/>
                </a:solidFill>
              </a:rPr>
              <a:t>操作数寄存器</a:t>
            </a:r>
            <a:r>
              <a:rPr lang="zh-CN" altLang="en-US" sz="3200" b="1" dirty="0"/>
              <a:t>，即运算器中工作寄存器之一，用来</a:t>
            </a:r>
            <a:r>
              <a:rPr lang="zh-CN" altLang="en-US" sz="3200" b="1" dirty="0">
                <a:solidFill>
                  <a:srgbClr val="000099"/>
                </a:solidFill>
              </a:rPr>
              <a:t>存放操作数</a:t>
            </a:r>
            <a:r>
              <a:rPr lang="zh-CN" altLang="en-US" sz="3200" b="1" dirty="0"/>
              <a:t>；</a:t>
            </a:r>
            <a:br>
              <a:rPr lang="zh-CN" altLang="en-US" sz="3200" b="1" dirty="0"/>
            </a:br>
            <a:r>
              <a:rPr lang="zh-CN" altLang="en-US" sz="3200" b="1" dirty="0"/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MAR</a:t>
            </a:r>
            <a:r>
              <a:rPr lang="en-US" altLang="zh-CN" sz="3200" b="1">
                <a:latin typeface="Arial" panose="020B0604020202020204" pitchFamily="34" charset="0"/>
              </a:rPr>
              <a:t>——</a:t>
            </a:r>
            <a:r>
              <a:rPr lang="en-US" altLang="zh-CN" sz="3200" b="1"/>
              <a:t>Memory  Address  Register</a:t>
            </a:r>
            <a:r>
              <a:rPr lang="zh-CN" altLang="en-US" sz="3200" b="1"/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存储器地址寄存器</a:t>
            </a:r>
            <a:r>
              <a:rPr lang="zh-CN" altLang="en-US" sz="3200" b="1" dirty="0"/>
              <a:t>，内存中用来</a:t>
            </a:r>
            <a:r>
              <a:rPr lang="zh-CN" altLang="en-US" sz="3200" b="1" dirty="0">
                <a:solidFill>
                  <a:srgbClr val="000099"/>
                </a:solidFill>
              </a:rPr>
              <a:t>存放欲访问存储单元地址</a:t>
            </a:r>
            <a:r>
              <a:rPr lang="zh-CN" altLang="en-US" sz="3200" b="1" dirty="0"/>
              <a:t>的寄存器；</a:t>
            </a:r>
            <a:br>
              <a:rPr lang="zh-CN" altLang="en-US" sz="3200" b="1" dirty="0"/>
            </a:b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标题 180225"/>
          <p:cNvSpPr>
            <a:spLocks noGrp="1" noRot="1"/>
          </p:cNvSpPr>
          <p:nvPr>
            <p:ph type="title"/>
          </p:nvPr>
        </p:nvSpPr>
        <p:spPr>
          <a:xfrm>
            <a:off x="1007110" y="381000"/>
            <a:ext cx="10236835" cy="6019800"/>
          </a:xfrm>
        </p:spPr>
        <p:txBody>
          <a:bodyPr anchor="ctr" anchorCtr="0">
            <a:norm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</a:rPr>
              <a:t>         </a:t>
            </a:r>
            <a:r>
              <a:rPr lang="en-US" altLang="zh-CN" sz="3200" b="1">
                <a:solidFill>
                  <a:srgbClr val="000099"/>
                </a:solidFill>
              </a:rPr>
              <a:t>MDR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3200" b="1">
                <a:solidFill>
                  <a:schemeClr val="tx1"/>
                </a:solidFill>
              </a:rPr>
              <a:t>Memory  Data  Register</a:t>
            </a:r>
            <a:r>
              <a:rPr lang="zh-CN" altLang="en-US" sz="3200" b="1">
                <a:solidFill>
                  <a:schemeClr val="tx1"/>
                </a:solidFill>
              </a:rPr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存储器数据缓冲寄存器</a:t>
            </a:r>
            <a:r>
              <a:rPr lang="zh-CN" altLang="en-US" sz="3200" b="1" dirty="0">
                <a:solidFill>
                  <a:schemeClr val="tx1"/>
                </a:solidFill>
              </a:rPr>
              <a:t>，主存中用来</a:t>
            </a:r>
            <a:r>
              <a:rPr lang="zh-CN" altLang="en-US" sz="3200" b="1" dirty="0">
                <a:solidFill>
                  <a:srgbClr val="000099"/>
                </a:solidFill>
              </a:rPr>
              <a:t>存放</a:t>
            </a:r>
            <a:r>
              <a:rPr lang="zh-CN" altLang="en-US" sz="3200" b="1" dirty="0">
                <a:solidFill>
                  <a:schemeClr val="tx1"/>
                </a:solidFill>
              </a:rPr>
              <a:t>从某单元</a:t>
            </a:r>
            <a:r>
              <a:rPr lang="zh-CN" altLang="en-US" sz="3200" b="1" dirty="0">
                <a:solidFill>
                  <a:srgbClr val="000099"/>
                </a:solidFill>
              </a:rPr>
              <a:t>读出</a:t>
            </a:r>
            <a:r>
              <a:rPr lang="zh-CN" altLang="en-US" sz="3200" b="1" dirty="0">
                <a:solidFill>
                  <a:schemeClr val="tx1"/>
                </a:solidFill>
              </a:rPr>
              <a:t>、或</a:t>
            </a:r>
            <a:r>
              <a:rPr lang="zh-CN" altLang="en-US" sz="3200" b="1" dirty="0">
                <a:solidFill>
                  <a:srgbClr val="000099"/>
                </a:solidFill>
              </a:rPr>
              <a:t>写入</a:t>
            </a:r>
            <a:r>
              <a:rPr lang="zh-CN" altLang="en-US" sz="3200" b="1" dirty="0">
                <a:solidFill>
                  <a:schemeClr val="tx1"/>
                </a:solidFill>
              </a:rPr>
              <a:t>某存储单元</a:t>
            </a:r>
            <a:r>
              <a:rPr lang="zh-CN" altLang="en-US" sz="3200" b="1" dirty="0">
                <a:solidFill>
                  <a:srgbClr val="000099"/>
                </a:solidFill>
              </a:rPr>
              <a:t>数据的寄存器</a:t>
            </a:r>
            <a:r>
              <a:rPr lang="zh-CN" altLang="en-US" sz="3200" b="1" dirty="0">
                <a:solidFill>
                  <a:schemeClr val="tx1"/>
                </a:solidFill>
              </a:rPr>
              <a:t>；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         </a:t>
            </a:r>
            <a:r>
              <a:rPr lang="en-US" altLang="zh-CN" sz="3200" b="1">
                <a:solidFill>
                  <a:srgbClr val="000099"/>
                </a:solidFill>
              </a:rPr>
              <a:t>I/O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3200" b="1">
                <a:solidFill>
                  <a:schemeClr val="tx1"/>
                </a:solidFill>
              </a:rPr>
              <a:t>Input/Output  equipment</a:t>
            </a:r>
            <a:r>
              <a:rPr lang="zh-CN" altLang="en-US" sz="3200" b="1">
                <a:solidFill>
                  <a:schemeClr val="tx1"/>
                </a:solidFill>
              </a:rPr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输入</a:t>
            </a:r>
            <a:r>
              <a:rPr lang="en-US" altLang="zh-CN" sz="3200" b="1">
                <a:solidFill>
                  <a:srgbClr val="CC0000"/>
                </a:solidFill>
              </a:rPr>
              <a:t>/</a:t>
            </a:r>
            <a:r>
              <a:rPr lang="zh-CN" altLang="en-US" sz="3200" b="1" dirty="0">
                <a:solidFill>
                  <a:srgbClr val="CC0000"/>
                </a:solidFill>
              </a:rPr>
              <a:t>输出设备</a:t>
            </a:r>
            <a:r>
              <a:rPr lang="zh-CN" altLang="en-US" sz="3200" b="1" dirty="0">
                <a:solidFill>
                  <a:schemeClr val="tx1"/>
                </a:solidFill>
              </a:rPr>
              <a:t>，为输入设备和输出设备的总称，用于计算机</a:t>
            </a:r>
            <a:r>
              <a:rPr lang="zh-CN" altLang="en-US" sz="3200" b="1" dirty="0">
                <a:solidFill>
                  <a:srgbClr val="000099"/>
                </a:solidFill>
              </a:rPr>
              <a:t>内部和外界信息的转换与传送</a:t>
            </a:r>
            <a:r>
              <a:rPr lang="zh-CN" altLang="en-US" sz="3200" b="1" dirty="0">
                <a:solidFill>
                  <a:schemeClr val="tx1"/>
                </a:solidFill>
              </a:rPr>
              <a:t>；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        </a:t>
            </a:r>
            <a:r>
              <a:rPr lang="en-US" altLang="zh-CN" sz="3200" b="1">
                <a:solidFill>
                  <a:srgbClr val="000099"/>
                </a:solidFill>
              </a:rPr>
              <a:t>MIPS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3200" b="1">
                <a:solidFill>
                  <a:schemeClr val="tx1"/>
                </a:solidFill>
              </a:rPr>
              <a:t>Million  Instruction  Per  Second</a:t>
            </a:r>
            <a:r>
              <a:rPr lang="zh-CN" altLang="en-US" sz="3200" b="1">
                <a:solidFill>
                  <a:schemeClr val="tx1"/>
                </a:solidFill>
              </a:rPr>
              <a:t>，</a:t>
            </a:r>
            <a:r>
              <a:rPr lang="zh-CN" altLang="en-US" sz="3200" b="1" dirty="0">
                <a:solidFill>
                  <a:srgbClr val="CC0000"/>
                </a:solidFill>
              </a:rPr>
              <a:t>每秒执行百万条指令数</a:t>
            </a:r>
            <a:r>
              <a:rPr lang="zh-CN" altLang="en-US" sz="3200" b="1" dirty="0">
                <a:solidFill>
                  <a:schemeClr val="tx1"/>
                </a:solidFill>
              </a:rPr>
              <a:t>，为计算机运算速度指标的一种</a:t>
            </a:r>
            <a:r>
              <a:rPr lang="zh-CN" altLang="en-US" sz="3200" b="1" dirty="0">
                <a:solidFill>
                  <a:srgbClr val="000099"/>
                </a:solidFill>
              </a:rPr>
              <a:t>计量单位</a:t>
            </a:r>
            <a:r>
              <a:rPr lang="zh-CN" altLang="en-US" sz="3200" b="1" dirty="0">
                <a:solidFill>
                  <a:schemeClr val="tx1"/>
                </a:solidFill>
              </a:rPr>
              <a:t>；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0596,&quot;width&quot;:16812}"/>
</p:tagLst>
</file>

<file path=ppt/tags/tag67.xml><?xml version="1.0" encoding="utf-8"?>
<p:tagLst xmlns:p="http://schemas.openxmlformats.org/presentationml/2006/main">
  <p:tag name="commondata" val="eyJoZGlkIjoiNDg2ODVhOGNlMWMyNzY1YjhkNTZmZmJjYzg3ZjdmZD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2450</Words>
  <Application>WPS 演示</Application>
  <PresentationFormat>宽屏</PresentationFormat>
  <Paragraphs>52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Calibri</vt:lpstr>
      <vt:lpstr>Times New Roman</vt:lpstr>
      <vt:lpstr>Arial Unicode MS</vt:lpstr>
      <vt:lpstr>Office 主题​​</vt:lpstr>
      <vt:lpstr>第一章习题讨论</vt:lpstr>
      <vt:lpstr>PowerPoint 演示文稿</vt:lpstr>
      <vt:lpstr>2. 解释概念： 主机、CPU、主存、存储单元、存储元件、存储基元、存储元、存储字、存储字长、存储容量、机器字长、指令字长。         解：         主机——是计算机硬件的主体部分，由CPU+MM（主存或内存）组成；         CPU——中央处理器（机），是计算机硬件的核心部件，由运算器+控制器组成。</vt:lpstr>
      <vt:lpstr>        主存——计算机中存放正在运行的程序和数据的存储器，为计算机的主要工作存储器，可随机存取；(由存储体、各种逻辑部件及控制电路组成）         存储单元——可存放一个机器字并具有特定存储地址的存储单位；         存储元件——存储一位二进制信息的物理元件，是存储器中最小的存储单位，又叫存储基元或存储元，不能单独存取；         存储字——一个存储单元所存二进制代码的逻辑单位；</vt:lpstr>
      <vt:lpstr>        存储字长——一个存储单元所存二进制代码的位数；         存储容量——存储器中可存二进制代码的总量；（通常主、辅存容量分开描述）         机器字长——CPU能同时处理的数据位数；         指令字长——一条指令的二进制代码位数；    </vt:lpstr>
      <vt:lpstr>        3. 解释下列英文缩写的中文含义： CPU、PC、IR、CU、ALU、ACC、MQ、X、MAR、MDR、I/O、MIPS、CPI、FLOPS         解：全面的回答应分英文全称、中文名、中文解释三部分。         CPU——Central  Processing  Unit，中央处理机（器），中文解释见7题，略；         PC——Program  Counter，程序计数器，存放当前欲执行指令的地址，并可自动计数形成下一条指令地址的计数器；</vt:lpstr>
      <vt:lpstr>         IR——Instruction  Register， 指令寄存器，存放当前正在执行的指令的寄存器；          CU——Control  Unit，控制单元（部件），控制器中产生微操作命令序列的部件，为控制器的核心部件；         ALU——Arithmetic  Logic  Unit，算术逻辑运算单元，运算器中完成算术逻辑运算的逻辑部件；         ACC——Accumulator，累加器，运算器中运算前存放操作数、运算后存放运算结果的寄存器；</vt:lpstr>
      <vt:lpstr>         MQ——Multiplier-Quotient  Register，乘商寄存器，乘法运算时存放乘数、除法时存放商的寄存器。          X——操作数寄存器，即运算器中工作寄存器之一，用来存放操作数；         MAR——Memory  Address  Register，存储器地址寄存器，内存中用来存放欲访问存储单元地址的寄存器； </vt:lpstr>
      <vt:lpstr>         MDR——Memory  Data  Register，存储器数据缓冲寄存器，主存中用来存放从某单元读出、或写入某存储单元数据的寄存器；          I/O——Input/Output  equipment，输入/输出设备，为输入设备和输出设备的总称，用于计算机内部和外界信息的转换与传送；         MIPS——Million  Instruction  Per  Second，每秒执行百万条指令数，为计算机运算速度指标的一种计量单位； </vt:lpstr>
      <vt:lpstr>  </vt:lpstr>
      <vt:lpstr>4. 指令和数据都存于存储器中,计算机如何区分它们？         解：计算机硬件主要通过不同的时间段来区分指令和数据，即：取指周期取出的既为指令，执行周期取出的既为数据。         另外也可通过地址来源区分，从PC指出的存储单元取出的是指令，由指令地址码部分提供操作数地址。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jot</dc:creator>
  <cp:lastModifiedBy>李剑雄</cp:lastModifiedBy>
  <cp:revision>152</cp:revision>
  <dcterms:created xsi:type="dcterms:W3CDTF">2019-06-19T02:08:00Z</dcterms:created>
  <dcterms:modified xsi:type="dcterms:W3CDTF">2024-03-06T11:20:31Z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67A38CC779C944F68AFA3596A642D98B_13</vt:lpwstr>
  </property>
</Properties>
</file>