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90" r:id="rId6"/>
    <p:sldId id="316" r:id="rId7"/>
    <p:sldId id="335" r:id="rId8"/>
    <p:sldId id="292" r:id="rId9"/>
    <p:sldId id="293" r:id="rId10"/>
    <p:sldId id="306" r:id="rId11"/>
    <p:sldId id="307" r:id="rId12"/>
    <p:sldId id="259" r:id="rId13"/>
    <p:sldId id="260" r:id="rId14"/>
    <p:sldId id="261" r:id="rId15"/>
    <p:sldId id="262" r:id="rId16"/>
    <p:sldId id="264" r:id="rId17"/>
    <p:sldId id="263" r:id="rId18"/>
    <p:sldId id="257" r:id="rId19"/>
    <p:sldId id="266" r:id="rId20"/>
    <p:sldId id="265" r:id="rId21"/>
    <p:sldId id="267" r:id="rId22"/>
    <p:sldId id="268" r:id="rId23"/>
    <p:sldId id="269" r:id="rId24"/>
    <p:sldId id="286" r:id="rId25"/>
    <p:sldId id="287" r:id="rId26"/>
    <p:sldId id="288" r:id="rId27"/>
    <p:sldId id="363" r:id="rId28"/>
    <p:sldId id="364" r:id="rId29"/>
    <p:sldId id="368" r:id="rId30"/>
    <p:sldId id="365" r:id="rId31"/>
    <p:sldId id="273" r:id="rId32"/>
    <p:sldId id="274" r:id="rId33"/>
    <p:sldId id="283" r:id="rId34"/>
    <p:sldId id="284" r:id="rId35"/>
    <p:sldId id="285" r:id="rId36"/>
    <p:sldId id="305" r:id="rId37"/>
    <p:sldId id="362" r:id="rId38"/>
    <p:sldId id="336" r:id="rId39"/>
    <p:sldId id="337" r:id="rId40"/>
    <p:sldId id="338" r:id="rId41"/>
    <p:sldId id="339" r:id="rId42"/>
    <p:sldId id="342" r:id="rId43"/>
    <p:sldId id="340" r:id="rId44"/>
    <p:sldId id="343" r:id="rId45"/>
    <p:sldId id="344" r:id="rId46"/>
    <p:sldId id="361" r:id="rId47"/>
    <p:sldId id="350" r:id="rId48"/>
    <p:sldId id="352" r:id="rId49"/>
    <p:sldId id="346" r:id="rId50"/>
    <p:sldId id="351" r:id="rId51"/>
    <p:sldId id="347" r:id="rId52"/>
    <p:sldId id="348" r:id="rId53"/>
    <p:sldId id="349" r:id="rId54"/>
    <p:sldId id="353" r:id="rId55"/>
    <p:sldId id="354" r:id="rId56"/>
    <p:sldId id="355" r:id="rId57"/>
    <p:sldId id="356" r:id="rId58"/>
    <p:sldId id="324" r:id="rId59"/>
    <p:sldId id="366" r:id="rId60"/>
    <p:sldId id="326" r:id="rId61"/>
    <p:sldId id="367" r:id="rId62"/>
    <p:sldId id="328" r:id="rId63"/>
  </p:sldIdLst>
  <p:sldSz cx="9144000" cy="6858000" type="screen4x3"/>
  <p:notesSz cx="6858000" cy="9144000"/>
  <p:custDataLst>
    <p:tags r:id="rId6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1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B3256-773A-4F0A-A62E-47C755836C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43288-C5B4-43AA-B6F9-E563F20A43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F9523-FFE3-4522-AF16-0843680470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3BD6B-CB80-47F8-9276-D04DE7400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47C87-D547-48B0-9E53-FB9404EC84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30A7C-FA80-4157-8A34-7C87515271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ED10C-F6CC-4C60-8795-BE7714E688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A56F7-83AA-417F-AFFB-1DA5FB09D5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D2301-3612-42AA-9ABF-057455597A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36E92-898C-4A69-8676-A1C5AFA914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544F9-6CEF-4D83-B89B-FD77AA0070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4EAB2-B726-4E65-AECF-E8853A423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CF772-66EA-45B8-8146-4502406E2F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83C4D-AD0F-48E4-85F2-691E59FF73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43E5C-AFFE-40DB-8892-8C729E0DD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36A3D-857A-48BA-A16D-BEF2F15871CC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8EA45-09B6-4F32-84EB-54D21D4320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3A5BB-030F-4FF3-AD16-7A94552809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E48E1-D2B7-47FD-A2E2-34DACA5164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6E7BF-453A-42DC-879C-8C4E2EE36A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16C58-6E8C-4F19-9632-8BA307927C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1B637-BA3E-4204-A389-E8AFC2D916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39994-51CB-4C4B-AE92-65571603B9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58D53804-90B3-4C57-BA98-9F35B0F1A8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C60A8AF0-491B-495F-9EE3-19C0540E37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zh-CN" altLang="zh-CN" sz="4400"/>
              <a:t>第</a:t>
            </a:r>
            <a:r>
              <a:rPr lang="en-US" altLang="zh-CN" sz="4400"/>
              <a:t>3</a:t>
            </a:r>
            <a:r>
              <a:rPr lang="zh-CN" altLang="en-US" sz="4400"/>
              <a:t>课习题、</a:t>
            </a:r>
            <a:r>
              <a:rPr lang="zh-CN" altLang="zh-CN" sz="4400"/>
              <a:t>讨论</a:t>
            </a:r>
            <a:endParaRPr lang="zh-CN" altLang="zh-CN" sz="4400"/>
          </a:p>
        </p:txBody>
      </p:sp>
      <p:sp>
        <p:nvSpPr>
          <p:cNvPr id="3074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566738" y="817563"/>
            <a:ext cx="8229600" cy="4525962"/>
          </a:xfrm>
        </p:spPr>
        <p:txBody>
          <a:bodyPr/>
          <a:lstStyle/>
          <a:p>
            <a:r>
              <a:rPr lang="zh-CN" altLang="en-US"/>
              <a:t>计算机使用总线结构便于增减外设，同时？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A.减少了信息传输量	</a:t>
            </a:r>
            <a:endParaRPr lang="zh-CN" altLang="en-US"/>
          </a:p>
          <a:p>
            <a:r>
              <a:rPr lang="zh-CN" altLang="en-US"/>
              <a:t>B.提高了信息的传输速度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C.减少了信息传输线的条数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xfrm>
            <a:off x="520700" y="844550"/>
            <a:ext cx="8229600" cy="4525963"/>
          </a:xfrm>
        </p:spPr>
        <p:txBody>
          <a:bodyPr/>
          <a:lstStyle/>
          <a:p>
            <a:r>
              <a:rPr lang="zh-CN" altLang="en-US"/>
              <a:t>计算机使用总线结构的主要优点是便于实现积木化，缺点是    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A.地址信息、数据信息和控制信息不能同时出现 	</a:t>
            </a:r>
            <a:endParaRPr lang="zh-CN" altLang="en-US"/>
          </a:p>
          <a:p>
            <a:r>
              <a:rPr lang="zh-CN" altLang="en-US"/>
              <a:t>B.地址信息和数据信息不能同时出现	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C.两种信息源的代码在总线中不能同时传送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54075"/>
            <a:ext cx="8229600" cy="4525963"/>
          </a:xfrm>
        </p:spPr>
        <p:txBody>
          <a:bodyPr/>
          <a:lstStyle/>
          <a:p>
            <a:r>
              <a:rPr lang="zh-CN" altLang="en-US"/>
              <a:t>微型计算机中控制总线提供的完整信息是？</a:t>
            </a:r>
            <a:endParaRPr lang="zh-CN" altLang="en-US"/>
          </a:p>
          <a:p>
            <a:r>
              <a:rPr lang="zh-CN" altLang="en-US"/>
              <a:t>A.存储器和</a:t>
            </a:r>
            <a:r>
              <a:rPr lang="en-US" altLang="zh-CN"/>
              <a:t>I/O</a:t>
            </a:r>
            <a:r>
              <a:rPr lang="zh-CN" altLang="en-US"/>
              <a:t>设备的地址码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B.所有存储器和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设备的时序信号和控制信号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C.来自</a:t>
            </a:r>
            <a:r>
              <a:rPr lang="en-US" altLang="zh-CN"/>
              <a:t>I/O</a:t>
            </a:r>
            <a:r>
              <a:rPr lang="zh-CN" altLang="en-US"/>
              <a:t>设备的时序和控制信号 </a:t>
            </a:r>
            <a:endParaRPr lang="zh-CN" altLang="en-US"/>
          </a:p>
          <a:p>
            <a:r>
              <a:rPr lang="zh-CN" altLang="en-US"/>
              <a:t>D.上述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两项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563563" y="947738"/>
            <a:ext cx="8229600" cy="4525962"/>
          </a:xfrm>
        </p:spPr>
        <p:txBody>
          <a:bodyPr/>
          <a:lstStyle/>
          <a:p>
            <a:r>
              <a:rPr lang="zh-CN" altLang="en-US"/>
              <a:t>总线中地址线的作用是？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A.只用于选择存储单元</a:t>
            </a:r>
            <a:endParaRPr lang="zh-CN" altLang="en-US"/>
          </a:p>
          <a:p>
            <a:r>
              <a:rPr lang="zh-CN" altLang="en-US"/>
              <a:t>B.由设备向主机提供地址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C.用于选择指定存储器单元和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设备接口电路的地址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76300"/>
            <a:ext cx="8229600" cy="4525963"/>
          </a:xfrm>
        </p:spPr>
        <p:txBody>
          <a:bodyPr/>
          <a:lstStyle/>
          <a:p>
            <a:r>
              <a:rPr lang="zh-CN" altLang="en-US"/>
              <a:t>连接计算机与计算机之间的总线属于？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A.内总线</a:t>
            </a:r>
            <a:endParaRPr lang="zh-CN" altLang="en-US"/>
          </a:p>
          <a:p>
            <a:r>
              <a:rPr lang="zh-CN" altLang="en-US"/>
              <a:t>B.系统总线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C.通信总线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347663" y="600075"/>
            <a:ext cx="8229600" cy="4525963"/>
          </a:xfrm>
        </p:spPr>
        <p:txBody>
          <a:bodyPr/>
          <a:lstStyle/>
          <a:p>
            <a:r>
              <a:rPr lang="zh-CN" altLang="en-US"/>
              <a:t>总线是计算机各部件交换信息的公共通路，当使用总线传输数据时在每一个时刻总线上传送？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A.多个部件发送给多个部件的信息</a:t>
            </a:r>
            <a:endParaRPr lang="zh-CN" altLang="en-US"/>
          </a:p>
          <a:p>
            <a:r>
              <a:rPr lang="zh-CN" altLang="en-US"/>
              <a:t>B.多个部件发送给一个部件的信息</a:t>
            </a:r>
            <a:endParaRPr lang="zh-CN" altLang="en-US"/>
          </a:p>
          <a:p>
            <a:r>
              <a:rPr lang="zh-CN" altLang="en-US"/>
              <a:t>C.一个部件发送给一个部件的多组信息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D.一个部件发送给</a:t>
            </a:r>
            <a:r>
              <a:rPr lang="zh-CN" altLang="en-US">
                <a:solidFill>
                  <a:srgbClr val="FF0000"/>
                </a:solidFill>
                <a:sym typeface="宋体" panose="02010600030101010101" pitchFamily="2" charset="-122"/>
              </a:rPr>
              <a:t>一个部件的一组信息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1"/>
          </p:nvPr>
        </p:nvSpPr>
        <p:spPr>
          <a:xfrm>
            <a:off x="1049338" y="625475"/>
            <a:ext cx="8229600" cy="4525963"/>
          </a:xfrm>
        </p:spPr>
        <p:txBody>
          <a:bodyPr/>
          <a:lstStyle/>
          <a:p>
            <a:r>
              <a:rPr lang="zh-CN" altLang="en-US"/>
              <a:t>系统总线是指？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A.运算器、控制器、寄存器之间的总线</a:t>
            </a:r>
            <a:endParaRPr lang="zh-CN" altLang="en-US"/>
          </a:p>
          <a:p>
            <a:r>
              <a:rPr lang="zh-CN" altLang="en-US"/>
              <a:t>B.运算器、寄存器、主存之间的总线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C.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、主存、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设备之间的总线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zh-CN" altLang="en-US"/>
              <a:t>按数据传送格式划分，常将总线分为？</a:t>
            </a:r>
            <a:endParaRPr lang="zh-CN" altLang="en-US"/>
          </a:p>
          <a:p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A.并行总线和串行总线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B.同步总线和异步总线</a:t>
            </a:r>
            <a:endParaRPr lang="zh-CN" altLang="en-US"/>
          </a:p>
          <a:p>
            <a:r>
              <a:rPr lang="zh-CN" altLang="en-US"/>
              <a:t>C.系统总线和外总线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4525963"/>
          </a:xfrm>
        </p:spPr>
        <p:txBody>
          <a:bodyPr/>
          <a:lstStyle/>
          <a:p>
            <a:r>
              <a:rPr lang="zh-CN" altLang="en-US"/>
              <a:t>数据总线、地址总线、控制总线三类是跟据什么来划分的？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A.总线所在的位置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B.总线传送的内容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C.总线的传送方式</a:t>
            </a:r>
            <a:endParaRPr lang="zh-CN" altLang="en-US"/>
          </a:p>
          <a:p>
            <a:r>
              <a:rPr lang="zh-CN" altLang="en-US"/>
              <a:t>D.总线的传送方向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>
          <a:xfrm>
            <a:off x="404813" y="1165225"/>
            <a:ext cx="8229600" cy="4525963"/>
          </a:xfrm>
        </p:spPr>
        <p:txBody>
          <a:bodyPr/>
          <a:lstStyle/>
          <a:p>
            <a:r>
              <a:rPr lang="zh-CN" altLang="en-US"/>
              <a:t>不同信号在同一信号线上分时传输的方称为？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A.串行传输</a:t>
            </a:r>
            <a:endParaRPr lang="zh-CN" altLang="en-US"/>
          </a:p>
          <a:p>
            <a:r>
              <a:rPr lang="zh-CN" altLang="en-US"/>
              <a:t>B.并行传输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C.总线复用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/>
          <p:cNvSpPr>
            <a:spLocks noGrp="1" noChangeArrowheads="1"/>
          </p:cNvSpPr>
          <p:nvPr>
            <p:ph idx="1"/>
          </p:nvPr>
        </p:nvSpPr>
        <p:spPr>
          <a:xfrm>
            <a:off x="301625" y="279400"/>
            <a:ext cx="8229600" cy="4525963"/>
          </a:xfrm>
        </p:spPr>
        <p:txBody>
          <a:bodyPr/>
          <a:lstStyle/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本章重点：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）有关总线的基本概念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）如何克服总线的瓶颈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）如何对总线进行管理，包括判优控制和通信控制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本章难点：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总线的通信控制，既要解决通信双方如何获知传输的开始和结束，又要使通信双方按规定的协议互相协调配合来完成通信任务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546100" y="1054100"/>
            <a:ext cx="8229600" cy="4525963"/>
          </a:xfrm>
        </p:spPr>
        <p:txBody>
          <a:bodyPr/>
          <a:lstStyle/>
          <a:p>
            <a:r>
              <a:rPr lang="zh-CN" altLang="en-US"/>
              <a:t>总线设计中采用分时传输方式的目的？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A.提高总线的传输带宽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B.减少总线中信号数的数量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C.增加总线的功能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串行总线主要用于？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A.连接主机和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设备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B.连接主存和</a:t>
            </a:r>
            <a:r>
              <a:rPr lang="en-US" altLang="zh-CN"/>
              <a:t>CPU</a:t>
            </a:r>
            <a:endParaRPr lang="en-US" altLang="zh-CN"/>
          </a:p>
          <a:p>
            <a:r>
              <a:rPr lang="zh-CN" altLang="en-US"/>
              <a:t>C.连接运算器和控制器</a:t>
            </a:r>
            <a:endParaRPr lang="zh-CN" altLang="en-US"/>
          </a:p>
          <a:p>
            <a:r>
              <a:rPr lang="zh-CN" altLang="en-US"/>
              <a:t>D.连接</a:t>
            </a:r>
            <a:r>
              <a:rPr lang="en-US" altLang="zh-CN"/>
              <a:t>CPU</a:t>
            </a:r>
            <a:r>
              <a:rPr lang="zh-CN" altLang="en-US"/>
              <a:t>内部各部件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/>
              <a:t>某总线在一个总线周期并行传送</a:t>
            </a:r>
            <a:r>
              <a:rPr lang="en-US" altLang="zh-CN"/>
              <a:t>4</a:t>
            </a:r>
            <a:r>
              <a:rPr lang="zh-CN" altLang="en-US"/>
              <a:t>个字节数据，假设一个总线周期等于一个时钟周期，总线时钟频率为</a:t>
            </a:r>
            <a:r>
              <a:rPr lang="en-US" altLang="zh-CN"/>
              <a:t>33MHZ</a:t>
            </a:r>
            <a:r>
              <a:rPr lang="zh-CN" altLang="en-US"/>
              <a:t>，则总线带宽是？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</a:t>
            </a:r>
            <a:r>
              <a:rPr lang="en-US" altLang="zh-CN"/>
              <a:t>33MB/S</a:t>
            </a:r>
            <a:endParaRPr lang="en-US" altLang="zh-CN"/>
          </a:p>
          <a:p>
            <a:r>
              <a:rPr lang="zh-CN" altLang="en-US"/>
              <a:t>B.</a:t>
            </a:r>
            <a:r>
              <a:rPr lang="en-US" altLang="zh-CN"/>
              <a:t>64MB/S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C.132MB/S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/>
              <a:t>在一个</a:t>
            </a:r>
            <a:r>
              <a:rPr lang="en-US" altLang="zh-CN"/>
              <a:t>16</a:t>
            </a:r>
            <a:r>
              <a:rPr lang="zh-CN" altLang="en-US"/>
              <a:t>位的总线系统中，若时钟频率为</a:t>
            </a:r>
            <a:r>
              <a:rPr lang="en-US" altLang="zh-CN"/>
              <a:t>100MHZ</a:t>
            </a:r>
            <a:r>
              <a:rPr lang="zh-CN" altLang="en-US"/>
              <a:t>，总线的传输周期为</a:t>
            </a:r>
            <a:r>
              <a:rPr lang="en-US" altLang="zh-CN"/>
              <a:t>5</a:t>
            </a:r>
            <a:r>
              <a:rPr lang="zh-CN" altLang="en-US"/>
              <a:t>个时钟周期，每一个</a:t>
            </a:r>
            <a:r>
              <a:rPr lang="zh-CN" altLang="en-US"/>
              <a:t>总线周期可传送一个字，则总线的数据传输率是？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</a:t>
            </a:r>
            <a:r>
              <a:rPr lang="en-US" altLang="zh-CN"/>
              <a:t>16MB/S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B.40</a:t>
            </a:r>
            <a:r>
              <a:rPr lang="zh-CN" altLang="en-US">
                <a:solidFill>
                  <a:srgbClr val="FF0000"/>
                </a:solidFill>
                <a:sym typeface="宋体" panose="02010600030101010101" pitchFamily="2" charset="-122"/>
              </a:rPr>
              <a:t>MB/S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C.</a:t>
            </a:r>
            <a:r>
              <a:rPr lang="en-US" altLang="zh-CN"/>
              <a:t>100</a:t>
            </a:r>
            <a:r>
              <a:rPr lang="en-US" altLang="zh-CN">
                <a:sym typeface="宋体" panose="02010600030101010101" pitchFamily="2" charset="-122"/>
              </a:rPr>
              <a:t>MB/S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/>
              <a:t>在什么总线结构的计算机系统中，外设可以和主存单元统一编址，因此可以不使用</a:t>
            </a:r>
            <a:r>
              <a:rPr lang="en-US" altLang="zh-CN"/>
              <a:t>I/O</a:t>
            </a:r>
            <a:r>
              <a:rPr lang="zh-CN" altLang="en-US"/>
              <a:t>指令？</a:t>
            </a:r>
            <a:endParaRPr lang="zh-CN" altLang="en-US"/>
          </a:p>
          <a:p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A.单总线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B.双总线</a:t>
            </a:r>
            <a:endParaRPr lang="en-US" altLang="zh-CN"/>
          </a:p>
          <a:p>
            <a:r>
              <a:rPr lang="zh-CN" altLang="en-US"/>
              <a:t>C.三总线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>
            <a:spLocks noChangeArrowheads="1"/>
          </p:cNvSpPr>
          <p:nvPr/>
        </p:nvSpPr>
        <p:spPr bwMode="auto">
          <a:xfrm>
            <a:off x="381000" y="914400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什么是总线判优？为什么需要总线判优？</a:t>
            </a:r>
            <a:endParaRPr lang="zh-CN" altLang="en-US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文本框 32770"/>
          <p:cNvSpPr txBox="1">
            <a:spLocks noChangeArrowheads="1"/>
          </p:cNvSpPr>
          <p:nvPr/>
        </p:nvSpPr>
        <p:spPr bwMode="auto">
          <a:xfrm>
            <a:off x="383697" y="1988840"/>
            <a:ext cx="791864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总线判优</a:t>
            </a:r>
            <a:r>
              <a:rPr lang="zh-CN" altLang="en-US" sz="2800" b="1" dirty="0"/>
              <a:t>：当有多个设备同时要求占用总线时，通过总线控制器，按一定优先级顺序确定某个设备可以占用总线。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为什么需要总线判优</a:t>
            </a:r>
            <a:r>
              <a:rPr lang="zh-CN" altLang="en-US" sz="2800" b="1" dirty="0"/>
              <a:t>：因为总线传输的特点是某一个时刻，只允许一个部件向总线发送信息，否则发生总线冲突，所以需要判优来解决。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>
            <a:spLocks noChangeArrowheads="1"/>
          </p:cNvSpPr>
          <p:nvPr/>
        </p:nvSpPr>
        <p:spPr bwMode="auto">
          <a:xfrm>
            <a:off x="381000" y="914400"/>
            <a:ext cx="8458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集中式总线判优有哪几种方式？各有哪些特点？</a:t>
            </a:r>
            <a:endParaRPr lang="en-US" altLang="zh-CN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各需几根用于总线控制的控制线？优先级灵活性如何？</a:t>
            </a:r>
            <a:endParaRPr lang="zh-CN" altLang="en-US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>
            <a:spLocks noChangeArrowheads="1"/>
          </p:cNvSpPr>
          <p:nvPr/>
        </p:nvSpPr>
        <p:spPr bwMode="auto">
          <a:xfrm>
            <a:off x="381000" y="914400"/>
            <a:ext cx="8458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集中式总线判优有哪几种方式？各有哪些特点？</a:t>
            </a:r>
            <a:endParaRPr lang="en-US" altLang="zh-CN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各需几根用于总线控制的控制线？优先级灵活性如何？</a:t>
            </a:r>
            <a:endParaRPr lang="zh-CN" altLang="en-US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文本框 32770"/>
          <p:cNvSpPr txBox="1">
            <a:spLocks noChangeArrowheads="1"/>
          </p:cNvSpPr>
          <p:nvPr/>
        </p:nvSpPr>
        <p:spPr bwMode="auto">
          <a:xfrm>
            <a:off x="383697" y="1988840"/>
            <a:ext cx="791864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链式查询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BR</a:t>
            </a:r>
            <a:r>
              <a:rPr lang="zh-CN" altLang="en-US" sz="2800" b="1" dirty="0"/>
              <a:t>线，</a:t>
            </a:r>
            <a:r>
              <a:rPr lang="en-US" altLang="zh-CN" sz="2800" b="1" dirty="0"/>
              <a:t> 1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BG</a:t>
            </a:r>
            <a:r>
              <a:rPr lang="zh-CN" altLang="en-US" sz="2800" b="1" dirty="0"/>
              <a:t>线，</a:t>
            </a:r>
            <a:r>
              <a:rPr lang="en-US" altLang="zh-CN" sz="2800" b="1" dirty="0"/>
              <a:t> 1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BS</a:t>
            </a:r>
            <a:r>
              <a:rPr lang="zh-CN" altLang="en-US" sz="2800" b="1" dirty="0"/>
              <a:t>线，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设备优先级固定，结构简单，容易扩充设备，对故障敏感。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计数器定时查询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BR</a:t>
            </a:r>
            <a:r>
              <a:rPr lang="zh-CN" altLang="en-US" sz="2800" b="1" dirty="0"/>
              <a:t>线，</a:t>
            </a:r>
            <a:r>
              <a:rPr lang="en-US" altLang="zh-CN" sz="2800" b="1" dirty="0"/>
              <a:t> 1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BS</a:t>
            </a:r>
            <a:r>
              <a:rPr lang="zh-CN" altLang="en-US" sz="2800" b="1" dirty="0"/>
              <a:t>线，设备地址线？根。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设备优先级灵活，故障不敏感，控制较复杂。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>
            <a:spLocks noChangeArrowheads="1"/>
          </p:cNvSpPr>
          <p:nvPr/>
        </p:nvSpPr>
        <p:spPr bwMode="auto">
          <a:xfrm>
            <a:off x="381000" y="914400"/>
            <a:ext cx="8458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集中式总线判优有哪几种方式？各有哪些特点？</a:t>
            </a:r>
            <a:endParaRPr lang="en-US" altLang="zh-CN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各需几根用于总线控制的控制线？优先级灵活性如何？</a:t>
            </a:r>
            <a:endParaRPr lang="zh-CN" altLang="en-US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文本框 32770"/>
          <p:cNvSpPr txBox="1">
            <a:spLocks noChangeArrowheads="1"/>
          </p:cNvSpPr>
          <p:nvPr/>
        </p:nvSpPr>
        <p:spPr bwMode="auto">
          <a:xfrm>
            <a:off x="383697" y="1988840"/>
            <a:ext cx="791864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解：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</a:rPr>
              <a:t>独立请求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BR</a:t>
            </a:r>
            <a:r>
              <a:rPr lang="zh-CN" altLang="en-US" sz="2800" b="1" dirty="0"/>
              <a:t>线，</a:t>
            </a:r>
            <a:r>
              <a:rPr lang="en-US" altLang="zh-CN" sz="2800" b="1" dirty="0"/>
              <a:t> N</a:t>
            </a:r>
            <a:r>
              <a:rPr lang="zh-CN" altLang="en-US" sz="2800" b="1" dirty="0"/>
              <a:t>根</a:t>
            </a:r>
            <a:r>
              <a:rPr lang="en-US" altLang="zh-CN" sz="2800" b="1" dirty="0"/>
              <a:t>BG</a:t>
            </a:r>
            <a:r>
              <a:rPr lang="zh-CN" altLang="en-US" sz="2800" b="1" dirty="0"/>
              <a:t>线，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设备优先级灵活，响应速度快，控制复杂。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42900"/>
            <a:ext cx="7086600" cy="61722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0033CC"/>
                </a:solidFill>
              </a:rPr>
              <a:t>讨论：试比较同步通信和异步通信。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>        解：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>        同步通信</a:t>
            </a:r>
            <a:r>
              <a:rPr lang="en-US" altLang="zh-CN" sz="2800" b="1" dirty="0">
                <a:solidFill>
                  <a:schemeClr val="tx1"/>
                </a:solidFill>
              </a:rPr>
              <a:t>——</a:t>
            </a:r>
            <a:r>
              <a:rPr lang="zh-CN" altLang="en-US" sz="2800" b="1" dirty="0">
                <a:solidFill>
                  <a:srgbClr val="CC0000"/>
                </a:solidFill>
              </a:rPr>
              <a:t>由统一时钟控制的通信</a:t>
            </a:r>
            <a:r>
              <a:rPr lang="zh-CN" altLang="en-US" sz="2800" b="1" dirty="0">
                <a:solidFill>
                  <a:schemeClr val="tx1"/>
                </a:solidFill>
              </a:rPr>
              <a:t>，控制方式简单，灵活性差，当系统中各部件工作速度差异较大时，总线工作效率明显下降。适合于速度差别不大的场合；</a:t>
            </a:r>
            <a:br>
              <a:rPr lang="zh-CN" altLang="en-US" sz="2800" b="1" dirty="0">
                <a:solidFill>
                  <a:schemeClr val="tx1"/>
                </a:solidFill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>        异步通信</a:t>
            </a:r>
            <a:r>
              <a:rPr lang="en-US" altLang="zh-CN" sz="2800" b="1" dirty="0">
                <a:solidFill>
                  <a:schemeClr val="tx1"/>
                </a:solidFill>
              </a:rPr>
              <a:t>——</a:t>
            </a:r>
            <a:r>
              <a:rPr lang="zh-CN" altLang="en-US" sz="2800" b="1" dirty="0">
                <a:solidFill>
                  <a:srgbClr val="CC0000"/>
                </a:solidFill>
              </a:rPr>
              <a:t>不由统一时钟控制的通信，</a:t>
            </a:r>
            <a:r>
              <a:rPr lang="zh-CN" altLang="en-US" sz="2800" b="1" dirty="0">
                <a:solidFill>
                  <a:schemeClr val="tx1"/>
                </a:solidFill>
              </a:rPr>
              <a:t>部件间</a:t>
            </a:r>
            <a:r>
              <a:rPr lang="zh-CN" altLang="en-US" sz="2800" b="1" dirty="0">
                <a:solidFill>
                  <a:srgbClr val="CC0000"/>
                </a:solidFill>
              </a:rPr>
              <a:t>采用应答方式</a:t>
            </a:r>
            <a:r>
              <a:rPr lang="zh-CN" altLang="en-US" sz="2800" b="1" dirty="0">
                <a:solidFill>
                  <a:schemeClr val="tx1"/>
                </a:solidFill>
              </a:rPr>
              <a:t>进行联系，控制方式较同步复杂，灵活性高，当系统中各部件工作速度差异较大时，有利于提高总线工作效率。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512763"/>
            <a:ext cx="7781925" cy="4652962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2060"/>
                </a:solidFill>
              </a:rPr>
              <a:t>什么是总线？总线传输有何特点？为了减轻总线的负载，总线上的部件都应具备什么特点？</a:t>
            </a:r>
            <a:br>
              <a:rPr lang="zh-CN" altLang="en-US" sz="2800" b="1">
                <a:solidFill>
                  <a:schemeClr val="tx1"/>
                </a:solidFill>
              </a:rPr>
            </a:br>
            <a:br>
              <a:rPr lang="zh-CN" altLang="en-US" sz="2800" b="1">
                <a:solidFill>
                  <a:schemeClr val="tx1"/>
                </a:solidFill>
              </a:rPr>
            </a:b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解：总线是连接多个部件的信息传输线，是各部件共享的传输介质；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       总线传输的特点是：某一时刻只能有一路信息在总线上传输，即分时使用；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       为了减轻总线负载，总线上的部件应通过三态驱动缓冲电路与总线连通。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81000"/>
            <a:ext cx="7921253" cy="61722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</a:rPr>
              <a:t>为什么说半同步通信同时保留了同步通信和异步通信的特点？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chemeClr val="tx1"/>
                </a:solidFill>
              </a:rPr>
              <a:t>        解：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chemeClr val="tx1"/>
                </a:solidFill>
              </a:rPr>
              <a:t>        半同步通信既能像同步通信那样由统一时钟控制，又能像异步通信那样允许传输时间不一致，因此工作效率介于两者之间。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br>
              <a:rPr lang="zh-CN" altLang="en-US" sz="3200" b="1" dirty="0">
                <a:solidFill>
                  <a:schemeClr val="tx1"/>
                </a:solidFill>
              </a:rPr>
            </a:br>
            <a:br>
              <a:rPr lang="zh-CN" altLang="en-US" sz="3200" b="1" dirty="0">
                <a:solidFill>
                  <a:schemeClr val="tx1"/>
                </a:solidFill>
              </a:rPr>
            </a:br>
            <a:br>
              <a:rPr lang="zh-CN" altLang="en-US" sz="3200" b="1" dirty="0">
                <a:solidFill>
                  <a:schemeClr val="tx1"/>
                </a:solidFill>
              </a:rPr>
            </a:b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29697"/>
          <p:cNvSpPr txBox="1">
            <a:spLocks noChangeArrowheads="1"/>
          </p:cNvSpPr>
          <p:nvPr/>
        </p:nvSpPr>
        <p:spPr bwMode="auto">
          <a:xfrm>
            <a:off x="381000" y="3048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异步通信即可以用于并行传送也可以用于串行传送。</a:t>
            </a:r>
            <a:endParaRPr lang="zh-CN" altLang="en-US" sz="2400" b="1"/>
          </a:p>
        </p:txBody>
      </p:sp>
      <p:grpSp>
        <p:nvGrpSpPr>
          <p:cNvPr id="29699" name="组合 29698"/>
          <p:cNvGrpSpPr/>
          <p:nvPr/>
        </p:nvGrpSpPr>
        <p:grpSpPr bwMode="auto">
          <a:xfrm>
            <a:off x="914400" y="1981200"/>
            <a:ext cx="6934200" cy="2438400"/>
            <a:chOff x="0" y="0"/>
            <a:chExt cx="4368" cy="1536"/>
          </a:xfrm>
        </p:grpSpPr>
        <p:sp>
          <p:nvSpPr>
            <p:cNvPr id="29700" name="矩形 29699"/>
            <p:cNvSpPr/>
            <p:nvPr/>
          </p:nvSpPr>
          <p:spPr>
            <a:xfrm>
              <a:off x="0" y="144"/>
              <a:ext cx="768" cy="1392"/>
            </a:xfrm>
            <a:prstGeom prst="rect">
              <a:avLst/>
            </a:prstGeom>
            <a:solidFill>
              <a:srgbClr val="FF66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noProof="1">
                  <a:solidFill>
                    <a:schemeClr val="hlink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ahoma" panose="020B0604030504040204" pitchFamily="2" charset="0"/>
                  <a:cs typeface="+mn-ea"/>
                </a:rPr>
                <a:t>CPU</a:t>
              </a:r>
              <a:endParaRPr lang="en-US" altLang="zh-CN" sz="2400" b="1" noProof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29701" name="矩形 29700"/>
            <p:cNvSpPr/>
            <p:nvPr/>
          </p:nvSpPr>
          <p:spPr>
            <a:xfrm>
              <a:off x="1872" y="144"/>
              <a:ext cx="768" cy="1344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Tahoma" panose="020B0604030504040204" pitchFamily="2" charset="0"/>
                  <a:cs typeface="+mn-ea"/>
                </a:rPr>
                <a:t>I/O</a:t>
              </a:r>
              <a:endPara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ahoma" panose="020B0604030504040204" pitchFamily="2" charset="0"/>
              </a:endParaRPr>
            </a:p>
            <a:p>
              <a:pPr algn="ctr"/>
              <a:r>
                <a:rPr lang="zh-CN" altLang="en-US" sz="24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Tahoma" panose="020B0604030504040204" pitchFamily="2" charset="0"/>
                  <a:cs typeface="+mn-ea"/>
                </a:rPr>
                <a:t>接 口</a:t>
              </a:r>
              <a:endPara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29702" name="矩形 29701"/>
            <p:cNvSpPr/>
            <p:nvPr/>
          </p:nvSpPr>
          <p:spPr>
            <a:xfrm>
              <a:off x="3600" y="96"/>
              <a:ext cx="768" cy="13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noProof="1">
                  <a:solidFill>
                    <a:srgbClr val="000099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ahoma" panose="020B0604030504040204" pitchFamily="2" charset="0"/>
                  <a:cs typeface="+mn-ea"/>
                </a:rPr>
                <a:t>I/O</a:t>
              </a:r>
              <a:endParaRPr lang="en-US" altLang="zh-CN" sz="2400" b="1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2" charset="0"/>
              </a:endParaRPr>
            </a:p>
            <a:p>
              <a:pPr algn="ctr"/>
              <a:r>
                <a:rPr lang="zh-CN" altLang="en-US" sz="2400" b="1" noProof="1">
                  <a:solidFill>
                    <a:srgbClr val="000099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ahoma" panose="020B0604030504040204" pitchFamily="2" charset="0"/>
                  <a:cs typeface="+mn-ea"/>
                </a:rPr>
                <a:t>设 备</a:t>
              </a:r>
              <a:endParaRPr lang="zh-CN" altLang="en-US" sz="2400" b="1" noProof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2" name="左右箭头 29702"/>
            <p:cNvSpPr>
              <a:spLocks noChangeArrowheads="1"/>
            </p:cNvSpPr>
            <p:nvPr/>
          </p:nvSpPr>
          <p:spPr bwMode="auto">
            <a:xfrm>
              <a:off x="2640" y="288"/>
              <a:ext cx="960" cy="144"/>
            </a:xfrm>
            <a:prstGeom prst="leftRightArrow">
              <a:avLst>
                <a:gd name="adj1" fmla="val 50000"/>
                <a:gd name="adj2" fmla="val 133302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3" name="直接连接符 29703"/>
            <p:cNvSpPr>
              <a:spLocks noChangeShapeType="1"/>
            </p:cNvSpPr>
            <p:nvPr/>
          </p:nvSpPr>
          <p:spPr bwMode="auto">
            <a:xfrm>
              <a:off x="2640" y="864"/>
              <a:ext cx="9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直接连接符 29704"/>
            <p:cNvSpPr>
              <a:spLocks noChangeShapeType="1"/>
            </p:cNvSpPr>
            <p:nvPr/>
          </p:nvSpPr>
          <p:spPr bwMode="auto">
            <a:xfrm flipH="1">
              <a:off x="2640" y="1248"/>
              <a:ext cx="96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左右箭头 29705"/>
            <p:cNvSpPr>
              <a:spLocks noChangeArrowheads="1"/>
            </p:cNvSpPr>
            <p:nvPr/>
          </p:nvSpPr>
          <p:spPr bwMode="auto">
            <a:xfrm>
              <a:off x="768" y="288"/>
              <a:ext cx="1104" cy="144"/>
            </a:xfrm>
            <a:prstGeom prst="leftRightArrow">
              <a:avLst>
                <a:gd name="adj1" fmla="val 50000"/>
                <a:gd name="adj2" fmla="val 153298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6" name="右箭头 29706"/>
            <p:cNvSpPr>
              <a:spLocks noChangeArrowheads="1"/>
            </p:cNvSpPr>
            <p:nvPr/>
          </p:nvSpPr>
          <p:spPr bwMode="auto">
            <a:xfrm>
              <a:off x="768" y="768"/>
              <a:ext cx="1104" cy="144"/>
            </a:xfrm>
            <a:prstGeom prst="rightArrow">
              <a:avLst>
                <a:gd name="adj1" fmla="val 50000"/>
                <a:gd name="adj2" fmla="val 191631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7" name="左右箭头 29707"/>
            <p:cNvSpPr>
              <a:spLocks noChangeArrowheads="1"/>
            </p:cNvSpPr>
            <p:nvPr/>
          </p:nvSpPr>
          <p:spPr bwMode="auto">
            <a:xfrm>
              <a:off x="768" y="1200"/>
              <a:ext cx="1104" cy="144"/>
            </a:xfrm>
            <a:prstGeom prst="leftRightArrow">
              <a:avLst>
                <a:gd name="adj1" fmla="val 50000"/>
                <a:gd name="adj2" fmla="val 153298"/>
              </a:avLst>
            </a:prstGeom>
            <a:solidFill>
              <a:srgbClr val="FF66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09" name="文本框 29708"/>
            <p:cNvSpPr txBox="1"/>
            <p:nvPr/>
          </p:nvSpPr>
          <p:spPr>
            <a:xfrm>
              <a:off x="864" y="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数据总线</a:t>
              </a:r>
              <a:endPara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29710" name="文本框 29709"/>
            <p:cNvSpPr txBox="1"/>
            <p:nvPr/>
          </p:nvSpPr>
          <p:spPr>
            <a:xfrm>
              <a:off x="864" y="48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地址总线</a:t>
              </a:r>
              <a:endPara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29711" name="文本框 29710"/>
            <p:cNvSpPr txBox="1"/>
            <p:nvPr/>
          </p:nvSpPr>
          <p:spPr>
            <a:xfrm>
              <a:off x="864" y="91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控制总线</a:t>
              </a:r>
              <a:endPara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29712" name="文本框 29711"/>
            <p:cNvSpPr txBox="1"/>
            <p:nvPr/>
          </p:nvSpPr>
          <p:spPr>
            <a:xfrm>
              <a:off x="2640" y="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字或字节</a:t>
              </a:r>
              <a:endPara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3" name="文本框 29712"/>
            <p:cNvSpPr txBox="1">
              <a:spLocks noChangeArrowheads="1"/>
            </p:cNvSpPr>
            <p:nvPr/>
          </p:nvSpPr>
          <p:spPr bwMode="auto">
            <a:xfrm>
              <a:off x="2784" y="576"/>
              <a:ext cx="6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ahoma" panose="020B0604030504040204" pitchFamily="2" charset="0"/>
                </a:rPr>
                <a:t>Ready</a:t>
              </a:r>
              <a:endParaRPr lang="en-US" altLang="zh-CN" sz="2400">
                <a:latin typeface="Tahoma" panose="020B0604030504040204" pitchFamily="2" charset="0"/>
              </a:endParaRPr>
            </a:p>
          </p:txBody>
        </p:sp>
        <p:sp>
          <p:nvSpPr>
            <p:cNvPr id="29713" name="文本框 29713"/>
            <p:cNvSpPr txBox="1">
              <a:spLocks noChangeArrowheads="1"/>
            </p:cNvSpPr>
            <p:nvPr/>
          </p:nvSpPr>
          <p:spPr bwMode="auto">
            <a:xfrm>
              <a:off x="2784" y="960"/>
              <a:ext cx="6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ahoma" panose="020B0604030504040204" pitchFamily="2" charset="0"/>
                </a:rPr>
                <a:t>Strobe</a:t>
              </a:r>
              <a:endParaRPr lang="en-US" altLang="zh-CN" sz="2400">
                <a:latin typeface="Tahoma" panose="020B0604030504040204" pitchFamily="2" charset="0"/>
              </a:endParaRPr>
            </a:p>
          </p:txBody>
        </p:sp>
      </p:grpSp>
      <p:sp>
        <p:nvSpPr>
          <p:cNvPr id="29715" name="文本框 29714"/>
          <p:cNvSpPr txBox="1"/>
          <p:nvPr/>
        </p:nvSpPr>
        <p:spPr>
          <a:xfrm>
            <a:off x="1447800" y="4800600"/>
            <a:ext cx="55181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特点：按字或字节各位同时传送；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          按应答方式进行联系。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30721"/>
          <p:cNvSpPr>
            <a:spLocks noChangeArrowheads="1"/>
          </p:cNvSpPr>
          <p:nvPr/>
        </p:nvSpPr>
        <p:spPr bwMode="auto">
          <a:xfrm>
            <a:off x="304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chemeClr val="tx2"/>
                </a:solidFill>
              </a:rPr>
              <a:t>     </a:t>
            </a:r>
            <a:r>
              <a:rPr lang="zh-CN" altLang="en-US" sz="2800" b="1"/>
              <a:t>异步串行方式：</a:t>
            </a:r>
            <a:endParaRPr lang="zh-CN" altLang="en-US" sz="2800" b="1"/>
          </a:p>
        </p:txBody>
      </p:sp>
      <p:sp>
        <p:nvSpPr>
          <p:cNvPr id="30723" name="矩形 30722"/>
          <p:cNvSpPr>
            <a:spLocks noChangeArrowheads="1"/>
          </p:cNvSpPr>
          <p:nvPr/>
        </p:nvSpPr>
        <p:spPr bwMode="auto">
          <a:xfrm>
            <a:off x="685800" y="3352800"/>
            <a:ext cx="7391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       </a:t>
            </a:r>
            <a:r>
              <a:rPr lang="zh-CN" altLang="en-US" sz="2800" b="1"/>
              <a:t>特点：按位串行传送；</a:t>
            </a:r>
            <a:endParaRPr lang="zh-CN" altLang="en-US" sz="2800" b="1"/>
          </a:p>
          <a:p>
            <a:pPr>
              <a:spcBef>
                <a:spcPct val="20000"/>
              </a:spcBef>
            </a:pPr>
            <a:r>
              <a:rPr lang="zh-CN" altLang="en-US" sz="2800" b="1"/>
              <a:t>                 按应答方式进行联系。</a:t>
            </a:r>
            <a:endParaRPr lang="zh-CN" altLang="en-US" sz="2800" b="1"/>
          </a:p>
          <a:p>
            <a:pPr>
              <a:spcBef>
                <a:spcPct val="20000"/>
              </a:spcBef>
            </a:pPr>
            <a:r>
              <a:rPr lang="zh-CN" altLang="en-US" sz="2800" b="1"/>
              <a:t>      这种方式要求数据格式中设置同步信息。</a:t>
            </a:r>
            <a:endParaRPr lang="zh-CN" altLang="en-US" sz="2800" b="1"/>
          </a:p>
          <a:p>
            <a:pPr>
              <a:spcBef>
                <a:spcPct val="20000"/>
              </a:spcBef>
            </a:pPr>
            <a:r>
              <a:rPr lang="zh-CN" altLang="en-US" sz="2800" b="1"/>
              <a:t>      异步串行数据格式如下：</a:t>
            </a:r>
            <a:br>
              <a:rPr lang="zh-CN" altLang="en-US" sz="2800" b="1"/>
            </a:br>
            <a:endParaRPr lang="zh-CN" altLang="en-US" sz="2800" b="1"/>
          </a:p>
        </p:txBody>
      </p:sp>
      <p:sp>
        <p:nvSpPr>
          <p:cNvPr id="30724" name="矩形 30723"/>
          <p:cNvSpPr/>
          <p:nvPr/>
        </p:nvSpPr>
        <p:spPr>
          <a:xfrm>
            <a:off x="914400" y="1143000"/>
            <a:ext cx="1219200" cy="186372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CPU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30725" name="矩形 30724"/>
          <p:cNvSpPr/>
          <p:nvPr/>
        </p:nvSpPr>
        <p:spPr>
          <a:xfrm>
            <a:off x="3962400" y="1184275"/>
            <a:ext cx="1219200" cy="180022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I/O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  <a:p>
            <a:pPr algn="ctr"/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接口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30726" name="矩形 30725"/>
          <p:cNvSpPr/>
          <p:nvPr/>
        </p:nvSpPr>
        <p:spPr>
          <a:xfrm>
            <a:off x="6705600" y="1119188"/>
            <a:ext cx="1219200" cy="1865312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I/O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  <a:p>
            <a:pPr algn="ctr"/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设备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30727" name="直接连接符 30726"/>
          <p:cNvSpPr>
            <a:spLocks noChangeShapeType="1"/>
          </p:cNvSpPr>
          <p:nvPr/>
        </p:nvSpPr>
        <p:spPr bwMode="auto">
          <a:xfrm>
            <a:off x="5181600" y="214788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直接连接符 30727"/>
          <p:cNvSpPr>
            <a:spLocks noChangeShapeType="1"/>
          </p:cNvSpPr>
          <p:nvPr/>
        </p:nvSpPr>
        <p:spPr bwMode="auto">
          <a:xfrm flipH="1">
            <a:off x="5181600" y="2662238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左右箭头 30728"/>
          <p:cNvSpPr>
            <a:spLocks noChangeArrowheads="1"/>
          </p:cNvSpPr>
          <p:nvPr/>
        </p:nvSpPr>
        <p:spPr bwMode="auto">
          <a:xfrm>
            <a:off x="2209800" y="1376363"/>
            <a:ext cx="1752600" cy="193675"/>
          </a:xfrm>
          <a:prstGeom prst="leftRightArrow">
            <a:avLst>
              <a:gd name="adj1" fmla="val 50000"/>
              <a:gd name="adj2" fmla="val 180942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30" name="右箭头 30729"/>
          <p:cNvSpPr>
            <a:spLocks noChangeArrowheads="1"/>
          </p:cNvSpPr>
          <p:nvPr/>
        </p:nvSpPr>
        <p:spPr bwMode="auto">
          <a:xfrm>
            <a:off x="2209800" y="2019300"/>
            <a:ext cx="1752600" cy="193675"/>
          </a:xfrm>
          <a:prstGeom prst="rightArrow">
            <a:avLst>
              <a:gd name="adj1" fmla="val 50000"/>
              <a:gd name="adj2" fmla="val 226188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31" name="左右箭头 30730"/>
          <p:cNvSpPr>
            <a:spLocks noChangeArrowheads="1"/>
          </p:cNvSpPr>
          <p:nvPr/>
        </p:nvSpPr>
        <p:spPr bwMode="auto">
          <a:xfrm>
            <a:off x="2209800" y="2598738"/>
            <a:ext cx="1752600" cy="192087"/>
          </a:xfrm>
          <a:prstGeom prst="leftRightArrow">
            <a:avLst>
              <a:gd name="adj1" fmla="val 50000"/>
              <a:gd name="adj2" fmla="val 182438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32" name="文本框 30731"/>
          <p:cNvSpPr txBox="1"/>
          <p:nvPr/>
        </p:nvSpPr>
        <p:spPr>
          <a:xfrm>
            <a:off x="2362200" y="9906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数据总线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30733" name="文本框 30732"/>
          <p:cNvSpPr txBox="1"/>
          <p:nvPr/>
        </p:nvSpPr>
        <p:spPr>
          <a:xfrm>
            <a:off x="2362200" y="16335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地址总线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30734" name="文本框 30733"/>
          <p:cNvSpPr txBox="1"/>
          <p:nvPr/>
        </p:nvSpPr>
        <p:spPr>
          <a:xfrm>
            <a:off x="2362200" y="221297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控制总线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30735" name="文本框 30734"/>
          <p:cNvSpPr txBox="1"/>
          <p:nvPr/>
        </p:nvSpPr>
        <p:spPr>
          <a:xfrm>
            <a:off x="5181600" y="9906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  <a:cs typeface="+mn-ea"/>
              </a:rPr>
              <a:t>二进制位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2" charset="0"/>
            </a:endParaRPr>
          </a:p>
        </p:txBody>
      </p:sp>
      <p:sp>
        <p:nvSpPr>
          <p:cNvPr id="30736" name="文本框 30735"/>
          <p:cNvSpPr txBox="1">
            <a:spLocks noChangeArrowheads="1"/>
          </p:cNvSpPr>
          <p:nvPr/>
        </p:nvSpPr>
        <p:spPr bwMode="auto">
          <a:xfrm>
            <a:off x="5410200" y="1762125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ahoma" panose="020B0604030504040204" pitchFamily="2" charset="0"/>
              </a:rPr>
              <a:t>Ready</a:t>
            </a:r>
            <a:endParaRPr lang="en-US" altLang="zh-CN" sz="2400">
              <a:latin typeface="Tahoma" panose="020B0604030504040204" pitchFamily="2" charset="0"/>
            </a:endParaRPr>
          </a:p>
        </p:txBody>
      </p:sp>
      <p:sp>
        <p:nvSpPr>
          <p:cNvPr id="30737" name="文本框 30736"/>
          <p:cNvSpPr txBox="1">
            <a:spLocks noChangeArrowheads="1"/>
          </p:cNvSpPr>
          <p:nvPr/>
        </p:nvSpPr>
        <p:spPr bwMode="auto">
          <a:xfrm>
            <a:off x="5410200" y="2276475"/>
            <a:ext cx="105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ahoma" panose="020B0604030504040204" pitchFamily="2" charset="0"/>
              </a:rPr>
              <a:t>Strobe</a:t>
            </a:r>
            <a:endParaRPr lang="en-US" altLang="zh-CN" sz="2400">
              <a:latin typeface="Tahoma" panose="020B0604030504040204" pitchFamily="2" charset="0"/>
            </a:endParaRPr>
          </a:p>
        </p:txBody>
      </p:sp>
      <p:sp>
        <p:nvSpPr>
          <p:cNvPr id="30738" name="直接连接符 30737"/>
          <p:cNvSpPr>
            <a:spLocks noChangeShapeType="1"/>
          </p:cNvSpPr>
          <p:nvPr/>
        </p:nvSpPr>
        <p:spPr bwMode="auto">
          <a:xfrm>
            <a:off x="5181600" y="144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39" name="组合 30738"/>
          <p:cNvGrpSpPr/>
          <p:nvPr/>
        </p:nvGrpSpPr>
        <p:grpSpPr bwMode="auto">
          <a:xfrm>
            <a:off x="914400" y="5486400"/>
            <a:ext cx="6477000" cy="1092200"/>
            <a:chOff x="0" y="0"/>
            <a:chExt cx="4080" cy="688"/>
          </a:xfrm>
        </p:grpSpPr>
        <p:sp>
          <p:nvSpPr>
            <p:cNvPr id="2" name="直接连接符 30739"/>
            <p:cNvSpPr>
              <a:spLocks noChangeShapeType="1"/>
            </p:cNvSpPr>
            <p:nvPr/>
          </p:nvSpPr>
          <p:spPr bwMode="auto">
            <a:xfrm>
              <a:off x="0" y="0"/>
              <a:ext cx="3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直接连接符 30740"/>
            <p:cNvSpPr>
              <a:spLocks noChangeShapeType="1"/>
            </p:cNvSpPr>
            <p:nvPr/>
          </p:nvSpPr>
          <p:spPr bwMode="auto">
            <a:xfrm>
              <a:off x="336" y="0"/>
              <a:ext cx="0" cy="24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直接连接符 30741"/>
            <p:cNvSpPr>
              <a:spLocks noChangeShapeType="1"/>
            </p:cNvSpPr>
            <p:nvPr/>
          </p:nvSpPr>
          <p:spPr bwMode="auto">
            <a:xfrm>
              <a:off x="672" y="0"/>
              <a:ext cx="0" cy="24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直接连接符 30742"/>
            <p:cNvSpPr>
              <a:spLocks noChangeShapeType="1"/>
            </p:cNvSpPr>
            <p:nvPr/>
          </p:nvSpPr>
          <p:spPr bwMode="auto">
            <a:xfrm>
              <a:off x="672" y="0"/>
              <a:ext cx="2688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直接连接符 30743"/>
            <p:cNvSpPr>
              <a:spLocks noChangeShapeType="1"/>
            </p:cNvSpPr>
            <p:nvPr/>
          </p:nvSpPr>
          <p:spPr bwMode="auto">
            <a:xfrm>
              <a:off x="672" y="240"/>
              <a:ext cx="2688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直接连接符 30744"/>
            <p:cNvSpPr>
              <a:spLocks noChangeShapeType="1"/>
            </p:cNvSpPr>
            <p:nvPr/>
          </p:nvSpPr>
          <p:spPr bwMode="auto">
            <a:xfrm>
              <a:off x="1008" y="0"/>
              <a:ext cx="0" cy="24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直接连接符 30745"/>
            <p:cNvSpPr>
              <a:spLocks noChangeShapeType="1"/>
            </p:cNvSpPr>
            <p:nvPr/>
          </p:nvSpPr>
          <p:spPr bwMode="auto">
            <a:xfrm>
              <a:off x="1344" y="0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直接连接符 30746"/>
            <p:cNvSpPr>
              <a:spLocks noChangeShapeType="1"/>
            </p:cNvSpPr>
            <p:nvPr/>
          </p:nvSpPr>
          <p:spPr bwMode="auto">
            <a:xfrm>
              <a:off x="1680" y="0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直接连接符 30747"/>
            <p:cNvSpPr>
              <a:spLocks noChangeShapeType="1"/>
            </p:cNvSpPr>
            <p:nvPr/>
          </p:nvSpPr>
          <p:spPr bwMode="auto">
            <a:xfrm>
              <a:off x="2016" y="0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直接连接符 30748"/>
            <p:cNvSpPr>
              <a:spLocks noChangeShapeType="1"/>
            </p:cNvSpPr>
            <p:nvPr/>
          </p:nvSpPr>
          <p:spPr bwMode="auto">
            <a:xfrm>
              <a:off x="2352" y="0"/>
              <a:ext cx="0" cy="24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直接连接符 30749"/>
            <p:cNvSpPr>
              <a:spLocks noChangeShapeType="1"/>
            </p:cNvSpPr>
            <p:nvPr/>
          </p:nvSpPr>
          <p:spPr bwMode="auto">
            <a:xfrm>
              <a:off x="2688" y="0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直接连接符 30750"/>
            <p:cNvSpPr>
              <a:spLocks noChangeShapeType="1"/>
            </p:cNvSpPr>
            <p:nvPr/>
          </p:nvSpPr>
          <p:spPr bwMode="auto">
            <a:xfrm>
              <a:off x="3024" y="0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直接连接符 30751"/>
            <p:cNvSpPr>
              <a:spLocks noChangeShapeType="1"/>
            </p:cNvSpPr>
            <p:nvPr/>
          </p:nvSpPr>
          <p:spPr bwMode="auto">
            <a:xfrm>
              <a:off x="3360" y="0"/>
              <a:ext cx="0" cy="24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直接连接符 30752"/>
            <p:cNvSpPr>
              <a:spLocks noChangeShapeType="1"/>
            </p:cNvSpPr>
            <p:nvPr/>
          </p:nvSpPr>
          <p:spPr bwMode="auto">
            <a:xfrm>
              <a:off x="3696" y="0"/>
              <a:ext cx="0" cy="24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直接连接符 30753"/>
            <p:cNvSpPr>
              <a:spLocks noChangeShapeType="1"/>
            </p:cNvSpPr>
            <p:nvPr/>
          </p:nvSpPr>
          <p:spPr bwMode="auto">
            <a:xfrm>
              <a:off x="3696" y="240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文本框 30754"/>
            <p:cNvSpPr txBox="1"/>
            <p:nvPr/>
          </p:nvSpPr>
          <p:spPr>
            <a:xfrm>
              <a:off x="192" y="246"/>
              <a:ext cx="67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b="1" noProof="1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起始位</a:t>
              </a:r>
              <a:endParaRPr lang="zh-CN" altLang="en-US" sz="2000" b="1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  <a:p>
              <a:r>
                <a:rPr lang="zh-CN" altLang="en-US" sz="2000" b="1" noProof="1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（低）</a:t>
              </a:r>
              <a:endParaRPr lang="zh-CN" altLang="en-US" sz="2000" b="1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30756" name="文本框 30755"/>
            <p:cNvSpPr txBox="1"/>
            <p:nvPr/>
          </p:nvSpPr>
          <p:spPr>
            <a:xfrm>
              <a:off x="2832" y="240"/>
              <a:ext cx="117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  </a:t>
              </a:r>
              <a:r>
                <a:rPr lang="zh-CN" altLang="en-US" sz="2000" b="1" noProof="1">
                  <a:solidFill>
                    <a:srgbClr val="008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奇偶   </a:t>
              </a:r>
              <a:r>
                <a:rPr lang="zh-CN" altLang="en-US" sz="2000" b="1" noProof="1">
                  <a:solidFill>
                    <a:srgbClr val="000099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停止位</a:t>
              </a:r>
              <a:endParaRPr lang="zh-CN" altLang="en-US" sz="2000" b="1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  <a:p>
              <a:r>
                <a:rPr lang="zh-CN" altLang="en-US" sz="2000" b="1" noProof="1">
                  <a:solidFill>
                    <a:srgbClr val="008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校验位  </a:t>
              </a:r>
              <a:r>
                <a:rPr lang="zh-CN" altLang="en-US" sz="2000" b="1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（高）</a:t>
              </a:r>
              <a:endParaRPr lang="zh-CN" altLang="en-US" sz="2000" b="1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30757" name="文本框 30756"/>
            <p:cNvSpPr txBox="1"/>
            <p:nvPr/>
          </p:nvSpPr>
          <p:spPr>
            <a:xfrm>
              <a:off x="624" y="0"/>
              <a:ext cx="28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0/1 0/1 0/1 0/1 0/1 0/1 0/1 0/1</a:t>
              </a:r>
              <a:endParaRPr lang="en-US" altLang="zh-CN" sz="2000" b="1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  <p:sp>
          <p:nvSpPr>
            <p:cNvPr id="3" name="直接连接符 30757"/>
            <p:cNvSpPr>
              <a:spLocks noChangeShapeType="1"/>
            </p:cNvSpPr>
            <p:nvPr/>
          </p:nvSpPr>
          <p:spPr bwMode="auto">
            <a:xfrm>
              <a:off x="336" y="240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直接连接符 30758"/>
            <p:cNvSpPr>
              <a:spLocks noChangeShapeType="1"/>
            </p:cNvSpPr>
            <p:nvPr/>
          </p:nvSpPr>
          <p:spPr bwMode="auto">
            <a:xfrm>
              <a:off x="3360" y="0"/>
              <a:ext cx="3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左大括号 30759"/>
            <p:cNvSpPr/>
            <p:nvPr/>
          </p:nvSpPr>
          <p:spPr bwMode="auto">
            <a:xfrm rot="-5422789">
              <a:off x="1771" y="-864"/>
              <a:ext cx="144" cy="2351"/>
            </a:xfrm>
            <a:prstGeom prst="leftBrace">
              <a:avLst>
                <a:gd name="adj1" fmla="val 135978"/>
                <a:gd name="adj2" fmla="val 48421"/>
              </a:avLst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61" name="文本框 30760"/>
            <p:cNvSpPr txBox="1"/>
            <p:nvPr/>
          </p:nvSpPr>
          <p:spPr>
            <a:xfrm>
              <a:off x="1536" y="384"/>
              <a:ext cx="5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noProof="1">
                  <a:solidFill>
                    <a:srgbClr val="FF66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2" charset="0"/>
                  <a:cs typeface="+mn-ea"/>
                </a:rPr>
                <a:t>数据位</a:t>
              </a:r>
              <a:endParaRPr lang="zh-CN" altLang="en-US" sz="2000" b="1" noProof="1">
                <a:solidFill>
                  <a:srgbClr val="FF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 animBg="1"/>
      <p:bldP spid="30725" grpId="0" animBg="1"/>
      <p:bldP spid="30726" grpId="0" animBg="1"/>
      <p:bldP spid="30732" grpId="0"/>
      <p:bldP spid="30733" grpId="0"/>
      <p:bldP spid="30734" grpId="0"/>
      <p:bldP spid="30735" grpId="0"/>
      <p:bldP spid="30736" grpId="0"/>
      <p:bldP spid="307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1745"/>
          <p:cNvSpPr txBox="1">
            <a:spLocks noChangeArrowheads="1"/>
          </p:cNvSpPr>
          <p:nvPr/>
        </p:nvSpPr>
        <p:spPr bwMode="auto">
          <a:xfrm>
            <a:off x="457200" y="228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异步串行通信的数据传输率可以用波特率和比特率来衡量</a:t>
            </a:r>
            <a:endParaRPr lang="zh-CN" altLang="en-US" sz="2400" b="1"/>
          </a:p>
        </p:txBody>
      </p:sp>
      <p:sp>
        <p:nvSpPr>
          <p:cNvPr id="31747" name="文本框 31746"/>
          <p:cNvSpPr txBox="1">
            <a:spLocks noChangeArrowheads="1"/>
          </p:cNvSpPr>
          <p:nvPr/>
        </p:nvSpPr>
        <p:spPr bwMode="auto">
          <a:xfrm>
            <a:off x="152400" y="914400"/>
            <a:ext cx="8458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</a:rPr>
              <a:t>波特率</a:t>
            </a:r>
            <a:r>
              <a:rPr lang="en-US" altLang="zh-CN" sz="2400" b="1"/>
              <a:t>—</a:t>
            </a:r>
            <a:r>
              <a:rPr lang="zh-CN" altLang="en-US" sz="2400" b="1"/>
              <a:t>单位时间内传送二进制数据的位数，单位：</a:t>
            </a:r>
            <a:r>
              <a:rPr lang="en-US" altLang="zh-CN" sz="2400" b="1"/>
              <a:t>bps</a:t>
            </a:r>
            <a:endParaRPr lang="en-US" altLang="zh-CN" sz="2400" b="1"/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</a:rPr>
              <a:t>比特率</a:t>
            </a:r>
            <a:r>
              <a:rPr lang="en-US" altLang="zh-CN" sz="2400" b="1"/>
              <a:t>—</a:t>
            </a:r>
            <a:r>
              <a:rPr lang="zh-CN" altLang="en-US" sz="2400" b="1"/>
              <a:t>单位时间内传送二进制有效数据的位数，单位：</a:t>
            </a:r>
            <a:r>
              <a:rPr lang="en-US" altLang="zh-CN" sz="2400" b="1"/>
              <a:t>bps</a:t>
            </a:r>
            <a:endParaRPr lang="en-US" altLang="zh-CN" sz="2400" b="1"/>
          </a:p>
        </p:txBody>
      </p:sp>
      <p:sp>
        <p:nvSpPr>
          <p:cNvPr id="31748" name="文本框 31747"/>
          <p:cNvSpPr txBox="1">
            <a:spLocks noChangeArrowheads="1"/>
          </p:cNvSpPr>
          <p:nvPr/>
        </p:nvSpPr>
        <p:spPr bwMode="auto">
          <a:xfrm>
            <a:off x="152400" y="20574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在异步串行传输系统中，若字符格式为：1个起始位、7个数据位、1个奇校验位、1个终止位。假设每秒传输120个数据帧，试计算波特率及比特率。</a:t>
            </a:r>
            <a:endParaRPr lang="zh-CN" altLang="en-US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9" name="文本框 31748"/>
          <p:cNvSpPr txBox="1">
            <a:spLocks noChangeArrowheads="1"/>
          </p:cNvSpPr>
          <p:nvPr/>
        </p:nvSpPr>
        <p:spPr bwMode="auto">
          <a:xfrm>
            <a:off x="228600" y="3581400"/>
            <a:ext cx="8686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解：由题意知，一帧包括 </a:t>
            </a:r>
            <a:r>
              <a:rPr lang="en-US" altLang="zh-CN" sz="2400" b="1"/>
              <a:t>1+7+1+1</a:t>
            </a:r>
            <a:r>
              <a:rPr lang="zh-CN" altLang="en-US" sz="2400" b="1"/>
              <a:t>＝</a:t>
            </a:r>
            <a:r>
              <a:rPr lang="en-US" altLang="zh-CN" sz="2400" b="1"/>
              <a:t>10</a:t>
            </a:r>
            <a:r>
              <a:rPr lang="zh-CN" altLang="en-US" sz="2400" b="1"/>
              <a:t>位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     所以波特率为（</a:t>
            </a:r>
            <a:r>
              <a:rPr lang="en-US" altLang="zh-CN" sz="2400" b="1"/>
              <a:t>1+7+1+1</a:t>
            </a:r>
            <a:r>
              <a:rPr lang="zh-CN" altLang="en-US" sz="2400" b="1"/>
              <a:t>）</a:t>
            </a:r>
            <a:r>
              <a:rPr lang="en-US" altLang="zh-CN" sz="2400" b="1"/>
              <a:t>×120</a:t>
            </a:r>
            <a:r>
              <a:rPr lang="zh-CN" altLang="en-US" sz="2400" b="1"/>
              <a:t>＝</a:t>
            </a:r>
            <a:r>
              <a:rPr lang="en-US" altLang="zh-CN" sz="2400" b="1"/>
              <a:t>1200bps</a:t>
            </a:r>
            <a:endParaRPr lang="en-US" altLang="zh-CN" sz="2400" b="1"/>
          </a:p>
          <a:p>
            <a:pPr>
              <a:spcBef>
                <a:spcPct val="50000"/>
              </a:spcBef>
            </a:pPr>
            <a:r>
              <a:rPr lang="en-US" altLang="zh-CN" sz="2400" b="1"/>
              <a:t>    </a:t>
            </a:r>
            <a:r>
              <a:rPr lang="zh-CN" altLang="en-US" sz="2400" b="1"/>
              <a:t>一帧中的有效数据位为</a:t>
            </a:r>
            <a:r>
              <a:rPr lang="en-US" altLang="zh-CN" sz="2400" b="1"/>
              <a:t>7</a:t>
            </a:r>
            <a:r>
              <a:rPr lang="zh-CN" altLang="en-US" sz="2400" b="1"/>
              <a:t>位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   所以比特率为 </a:t>
            </a:r>
            <a:r>
              <a:rPr lang="en-US" altLang="zh-CN" sz="2400" b="1"/>
              <a:t>1200 ×</a:t>
            </a:r>
            <a:r>
              <a:rPr lang="zh-CN" altLang="en-US" sz="2400" b="1"/>
              <a:t>（</a:t>
            </a:r>
            <a:r>
              <a:rPr lang="en-US" altLang="zh-CN" sz="2400" b="1"/>
              <a:t>7/10</a:t>
            </a:r>
            <a:r>
              <a:rPr lang="zh-CN" altLang="en-US" sz="2400" b="1"/>
              <a:t>）</a:t>
            </a:r>
            <a:r>
              <a:rPr lang="en-US" altLang="zh-CN" sz="2400" b="1"/>
              <a:t>=840bps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  <p:bldP spid="31748" grpId="0"/>
      <p:bldP spid="317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>
            <a:spLocks noChangeArrowheads="1"/>
          </p:cNvSpPr>
          <p:nvPr/>
        </p:nvSpPr>
        <p:spPr bwMode="auto">
          <a:xfrm>
            <a:off x="381000" y="914400"/>
            <a:ext cx="845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在异步串行传输系统中，若字符格式为：1个起始位、8个数据位、1个奇校验位、1个终止位。假设波特率为1200bps，求比特率。</a:t>
            </a:r>
            <a:endParaRPr lang="zh-CN" altLang="en-US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文本框 32770"/>
          <p:cNvSpPr txBox="1">
            <a:spLocks noChangeArrowheads="1"/>
          </p:cNvSpPr>
          <p:nvPr/>
        </p:nvSpPr>
        <p:spPr bwMode="auto">
          <a:xfrm>
            <a:off x="685800" y="2590800"/>
            <a:ext cx="86868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解：由题意知，一帧包括 1+8+1+1＝11位</a:t>
            </a:r>
            <a:endParaRPr lang="zh-CN" altLang="en-US" sz="2800" b="1"/>
          </a:p>
          <a:p>
            <a:pPr>
              <a:spcBef>
                <a:spcPct val="50000"/>
              </a:spcBef>
            </a:pPr>
            <a:r>
              <a:rPr lang="zh-CN" altLang="en-US" sz="2800" b="1"/>
              <a:t>         一帧中的有效数据位为8位</a:t>
            </a:r>
            <a:endParaRPr lang="zh-CN" altLang="en-US" sz="2800" b="1"/>
          </a:p>
          <a:p>
            <a:pPr>
              <a:spcBef>
                <a:spcPct val="50000"/>
              </a:spcBef>
            </a:pPr>
            <a:r>
              <a:rPr lang="zh-CN" altLang="en-US" sz="2800" b="1"/>
              <a:t>   所以比特率为 1200 ×（8/11）=872.72bps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3793"/>
          <p:cNvSpPr txBox="1">
            <a:spLocks noChangeArrowheads="1"/>
          </p:cNvSpPr>
          <p:nvPr/>
        </p:nvSpPr>
        <p:spPr bwMode="auto">
          <a:xfrm>
            <a:off x="304800" y="9144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画图说明用异步串行传输方式发送8位二进制数（16进制为65H），要求字符格式为：1位起始位（0）、8位数据位、1位偶校验位、1位终止位（1）。</a:t>
            </a:r>
            <a:endParaRPr lang="zh-CN" altLang="en-US" sz="2800" b="1" dirty="0">
              <a:solidFill>
                <a:srgbClr val="00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文本框 33794"/>
          <p:cNvSpPr txBox="1">
            <a:spLocks noChangeArrowheads="1"/>
          </p:cNvSpPr>
          <p:nvPr/>
        </p:nvSpPr>
        <p:spPr bwMode="auto">
          <a:xfrm>
            <a:off x="228600" y="2590800"/>
            <a:ext cx="868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解：数据65H传送波形如下：</a:t>
            </a:r>
            <a:endParaRPr lang="zh-CN" altLang="en-US" sz="2400" b="1"/>
          </a:p>
          <a:p>
            <a:pPr>
              <a:spcBef>
                <a:spcPct val="50000"/>
              </a:spcBef>
            </a:pPr>
            <a:endParaRPr lang="zh-CN" altLang="en-US" sz="2400" b="1"/>
          </a:p>
        </p:txBody>
      </p:sp>
      <p:graphicFrame>
        <p:nvGraphicFramePr>
          <p:cNvPr id="33796" name="表格占位符 33795"/>
          <p:cNvGraphicFramePr>
            <a:graphicFrameLocks noGrp="1"/>
          </p:cNvGraphicFramePr>
          <p:nvPr>
            <p:ph type="tbl" idx="1"/>
          </p:nvPr>
        </p:nvGraphicFramePr>
        <p:xfrm>
          <a:off x="838200" y="3352800"/>
          <a:ext cx="7010400" cy="1066800"/>
        </p:xfrm>
        <a:graphic>
          <a:graphicData uri="http://schemas.openxmlformats.org/drawingml/2006/table">
            <a:tbl>
              <a:tblPr/>
              <a:tblGrid>
                <a:gridCol w="636588"/>
                <a:gridCol w="635000"/>
                <a:gridCol w="638175"/>
                <a:gridCol w="635000"/>
                <a:gridCol w="636587"/>
                <a:gridCol w="636588"/>
                <a:gridCol w="636587"/>
                <a:gridCol w="636588"/>
                <a:gridCol w="636587"/>
                <a:gridCol w="641350"/>
                <a:gridCol w="641350"/>
              </a:tblGrid>
              <a:tr h="1066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起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始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位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D0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D1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D2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D3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D4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D5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D6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D7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校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验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位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停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止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600" b="1" dirty="0">
                          <a:latin typeface="Calibri" panose="020F0502020204030204" charset="0"/>
                        </a:rPr>
                        <a:t>位</a:t>
                      </a:r>
                      <a:endParaRPr lang="zh-CN" altLang="en-US" sz="1600" b="1" dirty="0">
                        <a:latin typeface="Calibri" panose="020F0502020204030204" charset="0"/>
                      </a:endParaRP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ys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3832" name="组合 33831"/>
          <p:cNvGrpSpPr/>
          <p:nvPr/>
        </p:nvGrpSpPr>
        <p:grpSpPr bwMode="auto">
          <a:xfrm>
            <a:off x="854075" y="4562475"/>
            <a:ext cx="6989763" cy="673100"/>
            <a:chOff x="0" y="0"/>
            <a:chExt cx="11008" cy="1060"/>
          </a:xfrm>
        </p:grpSpPr>
        <p:sp>
          <p:nvSpPr>
            <p:cNvPr id="33822" name="直接连接符 33832"/>
            <p:cNvSpPr>
              <a:spLocks noChangeShapeType="1"/>
            </p:cNvSpPr>
            <p:nvPr/>
          </p:nvSpPr>
          <p:spPr bwMode="auto">
            <a:xfrm>
              <a:off x="0" y="1008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直接连接符 33833"/>
            <p:cNvSpPr>
              <a:spLocks noChangeShapeType="1"/>
            </p:cNvSpPr>
            <p:nvPr/>
          </p:nvSpPr>
          <p:spPr bwMode="auto">
            <a:xfrm>
              <a:off x="976" y="0"/>
              <a:ext cx="1" cy="10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直接连接符 33834"/>
            <p:cNvSpPr>
              <a:spLocks noChangeShapeType="1"/>
            </p:cNvSpPr>
            <p:nvPr/>
          </p:nvSpPr>
          <p:spPr bwMode="auto">
            <a:xfrm>
              <a:off x="1984" y="0"/>
              <a:ext cx="1" cy="10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直接连接符 33835"/>
            <p:cNvSpPr>
              <a:spLocks noChangeShapeType="1"/>
            </p:cNvSpPr>
            <p:nvPr/>
          </p:nvSpPr>
          <p:spPr bwMode="auto">
            <a:xfrm>
              <a:off x="992" y="8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直接连接符 33836"/>
            <p:cNvSpPr>
              <a:spLocks noChangeShapeType="1"/>
            </p:cNvSpPr>
            <p:nvPr/>
          </p:nvSpPr>
          <p:spPr bwMode="auto">
            <a:xfrm>
              <a:off x="1984" y="1016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直接连接符 33837"/>
            <p:cNvSpPr>
              <a:spLocks noChangeShapeType="1"/>
            </p:cNvSpPr>
            <p:nvPr/>
          </p:nvSpPr>
          <p:spPr bwMode="auto">
            <a:xfrm>
              <a:off x="2976" y="24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直接连接符 33838"/>
            <p:cNvSpPr>
              <a:spLocks noChangeShapeType="1"/>
            </p:cNvSpPr>
            <p:nvPr/>
          </p:nvSpPr>
          <p:spPr bwMode="auto">
            <a:xfrm>
              <a:off x="2976" y="16"/>
              <a:ext cx="1" cy="10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直接连接符 33839"/>
            <p:cNvSpPr>
              <a:spLocks noChangeShapeType="1"/>
            </p:cNvSpPr>
            <p:nvPr/>
          </p:nvSpPr>
          <p:spPr bwMode="auto">
            <a:xfrm>
              <a:off x="3968" y="8"/>
              <a:ext cx="1" cy="10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直接连接符 33840"/>
            <p:cNvSpPr>
              <a:spLocks noChangeShapeType="1"/>
            </p:cNvSpPr>
            <p:nvPr/>
          </p:nvSpPr>
          <p:spPr bwMode="auto">
            <a:xfrm>
              <a:off x="3952" y="1024"/>
              <a:ext cx="107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直接连接符 33841"/>
            <p:cNvSpPr>
              <a:spLocks noChangeShapeType="1"/>
            </p:cNvSpPr>
            <p:nvPr/>
          </p:nvSpPr>
          <p:spPr bwMode="auto">
            <a:xfrm>
              <a:off x="4976" y="1024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直接连接符 33842"/>
            <p:cNvSpPr>
              <a:spLocks noChangeShapeType="1"/>
            </p:cNvSpPr>
            <p:nvPr/>
          </p:nvSpPr>
          <p:spPr bwMode="auto">
            <a:xfrm>
              <a:off x="5968" y="32"/>
              <a:ext cx="107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直接连接符 33843"/>
            <p:cNvSpPr>
              <a:spLocks noChangeShapeType="1"/>
            </p:cNvSpPr>
            <p:nvPr/>
          </p:nvSpPr>
          <p:spPr bwMode="auto">
            <a:xfrm>
              <a:off x="5968" y="24"/>
              <a:ext cx="1" cy="10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直接连接符 33844"/>
            <p:cNvSpPr>
              <a:spLocks noChangeShapeType="1"/>
            </p:cNvSpPr>
            <p:nvPr/>
          </p:nvSpPr>
          <p:spPr bwMode="auto">
            <a:xfrm>
              <a:off x="6976" y="32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直接连接符 33845"/>
            <p:cNvSpPr>
              <a:spLocks noChangeShapeType="1"/>
            </p:cNvSpPr>
            <p:nvPr/>
          </p:nvSpPr>
          <p:spPr bwMode="auto">
            <a:xfrm>
              <a:off x="7944" y="32"/>
              <a:ext cx="1" cy="10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直接连接符 33846"/>
            <p:cNvSpPr>
              <a:spLocks noChangeShapeType="1"/>
            </p:cNvSpPr>
            <p:nvPr/>
          </p:nvSpPr>
          <p:spPr bwMode="auto">
            <a:xfrm>
              <a:off x="7952" y="1048"/>
              <a:ext cx="107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直接连接符 33847"/>
            <p:cNvSpPr>
              <a:spLocks noChangeShapeType="1"/>
            </p:cNvSpPr>
            <p:nvPr/>
          </p:nvSpPr>
          <p:spPr bwMode="auto">
            <a:xfrm>
              <a:off x="9008" y="1056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直接连接符 33848"/>
            <p:cNvSpPr>
              <a:spLocks noChangeShapeType="1"/>
            </p:cNvSpPr>
            <p:nvPr/>
          </p:nvSpPr>
          <p:spPr bwMode="auto">
            <a:xfrm>
              <a:off x="10016" y="48"/>
              <a:ext cx="99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直接连接符 33849"/>
            <p:cNvSpPr>
              <a:spLocks noChangeShapeType="1"/>
            </p:cNvSpPr>
            <p:nvPr/>
          </p:nvSpPr>
          <p:spPr bwMode="auto">
            <a:xfrm>
              <a:off x="10016" y="40"/>
              <a:ext cx="1" cy="10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在三种集中式总线仲裁控制中，对电路故障敏感的是？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A.链式查询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dirty="0"/>
              <a:t>B.计数器定时查询</a:t>
            </a:r>
            <a:endParaRPr lang="en-US" altLang="zh-CN" dirty="0"/>
          </a:p>
          <a:p>
            <a:r>
              <a:rPr lang="zh-CN" altLang="en-US" dirty="0"/>
              <a:t>C.独立请求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在计数器定时查询方式下，若每次计数从上一次计数的终止点开始，则？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A.设备号小的优先级高</a:t>
            </a:r>
            <a:endParaRPr lang="en-US" altLang="zh-CN" dirty="0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B.每个设备使用总线的机会相等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dirty="0"/>
              <a:t>C.设备号大的优先级高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在计数器定时查询方式下，若每次计数从</a:t>
            </a:r>
            <a:r>
              <a:rPr lang="en-US" altLang="zh-CN" dirty="0"/>
              <a:t>0</a:t>
            </a:r>
            <a:r>
              <a:rPr lang="zh-CN" altLang="en-US" dirty="0"/>
              <a:t>开始，则？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A.设备号小的优先级高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dirty="0"/>
              <a:t>B.每个设备使用总线的机会相等</a:t>
            </a:r>
            <a:endParaRPr lang="en-US" altLang="zh-CN" dirty="0"/>
          </a:p>
          <a:p>
            <a:r>
              <a:rPr lang="zh-CN" altLang="en-US" dirty="0"/>
              <a:t>C.设备号大的优先级高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在独立请求方式下，若有</a:t>
            </a:r>
            <a:r>
              <a:rPr lang="en-US" altLang="zh-CN" dirty="0"/>
              <a:t>N</a:t>
            </a:r>
            <a:r>
              <a:rPr lang="zh-CN" altLang="en-US" dirty="0"/>
              <a:t>个设备，则？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A.有一个总线请求信号和一个总线响应信号 </a:t>
            </a:r>
            <a:r>
              <a:rPr lang="zh-CN" altLang="en-US">
                <a:solidFill>
                  <a:srgbClr val="FF0000"/>
                </a:solidFill>
              </a:rPr>
              <a:t>B.有N个总线请求信号和N个总线响应信号</a:t>
            </a:r>
            <a:endParaRPr lang="en-US" altLang="zh-CN" dirty="0"/>
          </a:p>
          <a:p>
            <a:r>
              <a:rPr lang="zh-CN" altLang="en-US" dirty="0"/>
              <a:t>C.有一个总线请求信号和</a:t>
            </a:r>
            <a:r>
              <a:rPr lang="en-US" altLang="zh-CN" dirty="0"/>
              <a:t>N</a:t>
            </a:r>
            <a:r>
              <a:rPr lang="zh-CN" altLang="en-US" dirty="0"/>
              <a:t>个总线响应信号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5121"/>
          <p:cNvSpPr>
            <a:spLocks noGrp="1" noChangeArrowheads="1"/>
          </p:cNvSpPr>
          <p:nvPr>
            <p:ph idx="1"/>
          </p:nvPr>
        </p:nvSpPr>
        <p:spPr>
          <a:xfrm>
            <a:off x="457200" y="152400"/>
            <a:ext cx="84582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/>
          </a:p>
        </p:txBody>
      </p:sp>
      <p:sp>
        <p:nvSpPr>
          <p:cNvPr id="5124" name="文本框 5123"/>
          <p:cNvSpPr txBox="1"/>
          <p:nvPr/>
        </p:nvSpPr>
        <p:spPr>
          <a:xfrm>
            <a:off x="304800" y="898525"/>
            <a:ext cx="8534400" cy="4462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总线技术特点</a:t>
            </a:r>
            <a:endParaRPr lang="zh-CN" altLang="en-US" sz="3200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 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1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）使系统中的连线大大减少，可靠性高                                                               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 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2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）便于硬件和软件的标准化，便于接口设计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 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3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）易于系统模块化，可替换性好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 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4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）便于维修，即可维护性好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 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5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）</a:t>
            </a:r>
            <a:r>
              <a:rPr lang="zh-CN" altLang="en-US" sz="2800" b="1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任意时刻只有一个源发送（主设备），可由多个部件接收（从设备）</a:t>
            </a:r>
            <a:endParaRPr lang="zh-CN" altLang="en-US" sz="2800" b="1" noProof="1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 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6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）有仲裁机制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  </a:t>
            </a: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7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）缺点：传输率受带宽限制，且总线一旦故障，整个系统将瘫痪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总线的独立请求方式优点是？</a:t>
            </a:r>
            <a:endParaRPr lang="zh-CN" altLang="en-US" dirty="0"/>
          </a:p>
          <a:p>
            <a:endParaRPr lang="zh-CN" altLang="en-US" dirty="0"/>
          </a:p>
          <a:p>
            <a:pPr marL="514350" indent="-514350">
              <a:buAutoNum type="alphaUcPeriod"/>
            </a:pPr>
            <a:r>
              <a:rPr lang="zh-CN" altLang="en-US" dirty="0">
                <a:solidFill>
                  <a:srgbClr val="FF0000"/>
                </a:solidFill>
              </a:rPr>
              <a:t>速度快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B.可靠性高</a:t>
            </a:r>
            <a:endParaRPr lang="en-US" altLang="zh-CN" dirty="0"/>
          </a:p>
          <a:p>
            <a:r>
              <a:rPr lang="zh-CN" altLang="en-US" dirty="0"/>
              <a:t>C.成本低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总线通信中的同步控制是？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A.只适合</a:t>
            </a:r>
            <a:r>
              <a:rPr lang="en-US" altLang="zh-CN" dirty="0"/>
              <a:t>CPU</a:t>
            </a:r>
            <a:r>
              <a:rPr lang="zh-CN" altLang="en-US" dirty="0"/>
              <a:t>的控制方式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B.由统一时序控制的方式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C.只适合外部设备控制的方式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同步通信中，一个总线周期的传输过程是？</a:t>
            </a:r>
            <a:endParaRPr lang="zh-CN" altLang="en-US" dirty="0"/>
          </a:p>
          <a:p>
            <a:endParaRPr lang="zh-CN" altLang="en-US" dirty="0"/>
          </a:p>
          <a:p>
            <a:pPr marL="514350" indent="-514350">
              <a:buAutoNum type="alphaUcPeriod"/>
            </a:pPr>
            <a:r>
              <a:rPr lang="zh-CN" altLang="en-US" dirty="0"/>
              <a:t>先传输数据，在传输地址</a:t>
            </a:r>
            <a:endParaRPr lang="en-US" altLang="zh-CN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B.先传输地址，在传输数据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C.只传输数据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总线的异步通信方式？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A.不采用时钟信号，只采用握手信号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B.既采用时钟信号，又采用握手信号</a:t>
            </a:r>
            <a:endParaRPr lang="en-US" altLang="zh-CN" dirty="0"/>
          </a:p>
          <a:p>
            <a:r>
              <a:rPr lang="zh-CN" altLang="en-US" dirty="0"/>
              <a:t>C.既不采用时钟信号，又不采用握手信号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总线的串行异步通信方式，以下正确的是？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A.数据帧之间的间隔时间是任意的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B.数据帧中不包含控制信息</a:t>
            </a:r>
            <a:endParaRPr lang="en-US" altLang="zh-CN" dirty="0"/>
          </a:p>
          <a:p>
            <a:r>
              <a:rPr lang="zh-CN" altLang="en-US" dirty="0"/>
              <a:t>C.数据帧之间的间隔时间是固定的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总线的半同步通信方式？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A.</a:t>
            </a:r>
            <a:r>
              <a:rPr lang="zh-CN" altLang="en-US" dirty="0"/>
              <a:t>不采用时钟信号，只采用握手信号</a:t>
            </a:r>
            <a:endParaRPr lang="en-US" altLang="zh-CN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B.既采用时钟信号，又采用握手信号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C.既不采用时钟信号，又不采用握手信号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波特率表示传输线路上？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A.信号传输速率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B.有效数据的传输速率</a:t>
            </a:r>
            <a:endParaRPr lang="en-US" altLang="zh-CN" dirty="0"/>
          </a:p>
          <a:p>
            <a:r>
              <a:rPr lang="zh-CN" altLang="en-US" dirty="0"/>
              <a:t>C.校验信号的传输速率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在异步串行传输系统中，假设每秒传输</a:t>
            </a:r>
            <a:r>
              <a:rPr lang="en-US" altLang="zh-CN" dirty="0"/>
              <a:t>120</a:t>
            </a:r>
            <a:r>
              <a:rPr lang="zh-CN" altLang="en-US" dirty="0"/>
              <a:t>个数据帧，其字符格式为：</a:t>
            </a:r>
            <a:r>
              <a:rPr lang="en-US" altLang="zh-CN" dirty="0"/>
              <a:t>1</a:t>
            </a:r>
            <a:r>
              <a:rPr lang="zh-CN" altLang="en-US" dirty="0"/>
              <a:t>位起始位，</a:t>
            </a:r>
            <a:r>
              <a:rPr lang="en-US" altLang="zh-CN" dirty="0"/>
              <a:t>8</a:t>
            </a:r>
            <a:r>
              <a:rPr lang="zh-CN" altLang="en-US" dirty="0"/>
              <a:t>位数据位，</a:t>
            </a:r>
            <a:r>
              <a:rPr lang="en-US" altLang="zh-CN" dirty="0"/>
              <a:t>1</a:t>
            </a:r>
            <a:r>
              <a:rPr lang="zh-CN" altLang="en-US" dirty="0"/>
              <a:t>位奇偶校验位，</a:t>
            </a:r>
            <a:r>
              <a:rPr lang="en-US" altLang="zh-CN" dirty="0"/>
              <a:t>1</a:t>
            </a:r>
            <a:r>
              <a:rPr lang="zh-CN" altLang="en-US" dirty="0"/>
              <a:t>位终止位，则其波特率？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A.1320波特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960</a:t>
            </a:r>
            <a:r>
              <a:rPr lang="zh-CN" altLang="en-US" dirty="0"/>
              <a:t>波特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1080</a:t>
            </a:r>
            <a:r>
              <a:rPr lang="zh-CN" altLang="en-US" dirty="0"/>
              <a:t>波特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在异步串行传输系统中，假设波特率为</a:t>
            </a:r>
            <a:r>
              <a:rPr lang="en-US" altLang="zh-CN" dirty="0"/>
              <a:t>1200bps</a:t>
            </a:r>
            <a:r>
              <a:rPr lang="zh-CN" altLang="en-US" dirty="0"/>
              <a:t>，其字符格式为：</a:t>
            </a:r>
            <a:r>
              <a:rPr lang="en-US" altLang="zh-CN" dirty="0"/>
              <a:t>1</a:t>
            </a:r>
            <a:r>
              <a:rPr lang="zh-CN" altLang="en-US" dirty="0"/>
              <a:t>位起始位，</a:t>
            </a:r>
            <a:r>
              <a:rPr lang="en-US" altLang="zh-CN" dirty="0"/>
              <a:t>8</a:t>
            </a:r>
            <a:r>
              <a:rPr lang="zh-CN" altLang="en-US" dirty="0"/>
              <a:t>位数据位，</a:t>
            </a:r>
            <a:r>
              <a:rPr lang="en-US" altLang="zh-CN" dirty="0"/>
              <a:t>1</a:t>
            </a:r>
            <a:r>
              <a:rPr lang="zh-CN" altLang="en-US" dirty="0"/>
              <a:t>位奇偶校验位，</a:t>
            </a:r>
            <a:r>
              <a:rPr lang="en-US" altLang="zh-CN" dirty="0"/>
              <a:t>1</a:t>
            </a:r>
            <a:r>
              <a:rPr lang="zh-CN" altLang="en-US" dirty="0"/>
              <a:t>位终止位，则其比特率？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A.872.72bps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</a:t>
            </a:r>
            <a:r>
              <a:rPr lang="en-US" altLang="zh-CN" dirty="0"/>
              <a:t>1200bps</a:t>
            </a:r>
            <a:endParaRPr lang="en-US" altLang="zh-CN" dirty="0"/>
          </a:p>
          <a:p>
            <a:r>
              <a:rPr lang="zh-CN" altLang="en-US" dirty="0"/>
              <a:t>C.</a:t>
            </a:r>
            <a:r>
              <a:rPr lang="en-US" altLang="zh-CN" dirty="0"/>
              <a:t>981.81bps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在总线上，同一时刻？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A.只能有一个主设备控制总线传输操作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B.只能有一个从设备控制总线传输操作</a:t>
            </a:r>
            <a:endParaRPr lang="en-US" altLang="zh-CN" dirty="0"/>
          </a:p>
          <a:p>
            <a:r>
              <a:rPr lang="zh-CN" altLang="en-US" dirty="0"/>
              <a:t>C.可以有多个主设备控制总线传输操作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/>
          <p:cNvSpPr txBox="1">
            <a:spLocks noChangeArrowheads="1"/>
          </p:cNvSpPr>
          <p:nvPr/>
        </p:nvSpPr>
        <p:spPr bwMode="auto">
          <a:xfrm>
            <a:off x="533400" y="9144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70C0"/>
                </a:solidFill>
              </a:rPr>
              <a:t>  串行总线和并行总线有何区别？各适用于什么场合？</a:t>
            </a:r>
            <a:endParaRPr lang="zh-CN" altLang="en-US" sz="2800" b="1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3200" b="1"/>
              <a:t>答： </a:t>
            </a:r>
            <a:endParaRPr lang="zh-CN" altLang="en-US" sz="3200" b="1"/>
          </a:p>
          <a:p>
            <a:pPr>
              <a:spcBef>
                <a:spcPct val="50000"/>
              </a:spcBef>
            </a:pPr>
            <a:r>
              <a:rPr lang="zh-CN" altLang="en-US" sz="2800" b="1">
                <a:sym typeface="宋体" panose="02010600030101010101" pitchFamily="2" charset="-122"/>
              </a:rPr>
              <a:t>串行总线的数据传输在一条线路上按位进行。成本低，速度慢。适用于主机和低速外设或远距离通信。</a:t>
            </a:r>
            <a:endParaRPr lang="zh-CN" altLang="en-US" sz="2800" b="1"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ym typeface="宋体" panose="02010600030101010101" pitchFamily="2" charset="-122"/>
              </a:rPr>
              <a:t>并行总线的每个数据位都需要单独一条传输线，所有数据同时进行传输，成本高，速度快。适用于短距离的高速数据传输。</a:t>
            </a:r>
            <a:endParaRPr lang="zh-CN" altLang="en-US" sz="2800" b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总线主设备是？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掌握总线控制权的设备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B.申请作为主设备的设备</a:t>
            </a:r>
            <a:endParaRPr lang="en-US" altLang="zh-CN" dirty="0"/>
          </a:p>
          <a:p>
            <a:r>
              <a:rPr lang="zh-CN" altLang="en-US" dirty="0"/>
              <a:t>C.总线裁决部件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“总线忙”信号的建立者是？</a:t>
            </a:r>
            <a:endParaRPr lang="zh-CN" altLang="en-US" dirty="0"/>
          </a:p>
          <a:p>
            <a:endParaRPr lang="zh-CN" altLang="en-US" dirty="0"/>
          </a:p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rgbClr val="FF0000"/>
                </a:solidFill>
              </a:rPr>
              <a:t>A.获得总线控制权的设备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B.发出“总线请求”的设备</a:t>
            </a:r>
            <a:endParaRPr lang="en-US" altLang="zh-CN" dirty="0"/>
          </a:p>
          <a:p>
            <a:r>
              <a:rPr lang="zh-CN" altLang="en-US" dirty="0"/>
              <a:t>C.总线控制器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挂接在总线上的多个部件？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A.</a:t>
            </a:r>
            <a:r>
              <a:rPr lang="zh-CN" altLang="en-US" dirty="0"/>
              <a:t>只能分时向总线发送数据，并只能分时从总线接收数据</a:t>
            </a:r>
            <a:endParaRPr lang="en-US" altLang="zh-CN" dirty="0"/>
          </a:p>
          <a:p>
            <a:pPr algn="l">
              <a:buClrTx/>
              <a:buSzTx/>
              <a:buFontTx/>
            </a:pPr>
            <a:r>
              <a:rPr lang="en-US" altLang="zh-CN" dirty="0">
                <a:solidFill>
                  <a:srgbClr val="FF0000"/>
                </a:solidFill>
              </a:rPr>
              <a:t>B.只能分时向总线发送数据，但可同时从总线接收数据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C.可同时向总线发送数据，但只能分时从总线接收数据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在链式查询方式下，越靠近控制器的设备？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A.</a:t>
            </a:r>
            <a:r>
              <a:rPr lang="zh-CN" altLang="en-US" dirty="0">
                <a:solidFill>
                  <a:srgbClr val="FF0000"/>
                </a:solidFill>
              </a:rPr>
              <a:t>得到总线使用权的机会越多，优先级越高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B.得到总线使用权的机会越少，优先级越低</a:t>
            </a:r>
            <a:endParaRPr lang="en-US" altLang="zh-CN" dirty="0"/>
          </a:p>
          <a:p>
            <a:r>
              <a:rPr lang="zh-CN" altLang="en-US" dirty="0"/>
              <a:t>C.得到总线使用权的机会越少，优先级越高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同步通信的特点是？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A.</a:t>
            </a:r>
            <a:r>
              <a:rPr lang="zh-CN" altLang="en-US" dirty="0"/>
              <a:t>需要应答信号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B.各部件的存取时间比较接近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C.总线周期长度可变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720725" y="727075"/>
            <a:ext cx="8229600" cy="4525963"/>
          </a:xfrm>
        </p:spPr>
        <p:txBody>
          <a:bodyPr/>
          <a:lstStyle/>
          <a:p>
            <a:r>
              <a:rPr lang="zh-CN" altLang="en-US" dirty="0"/>
              <a:t>在各种异步通信方式中，速度最快的是？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A.</a:t>
            </a:r>
            <a:r>
              <a:rPr lang="zh-CN" altLang="en-US" dirty="0"/>
              <a:t>全互锁</a:t>
            </a:r>
            <a:endParaRPr lang="en-US" altLang="zh-CN" dirty="0"/>
          </a:p>
          <a:p>
            <a:r>
              <a:rPr lang="zh-CN" altLang="en-US" dirty="0"/>
              <a:t>B.半互锁</a:t>
            </a:r>
            <a:endParaRPr lang="en-US" altLang="zh-CN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C.不互锁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52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</a:t>
            </a:r>
            <a:endParaRPr lang="zh-CN" altLang="en-US" dirty="0"/>
          </a:p>
        </p:txBody>
      </p:sp>
      <p:sp>
        <p:nvSpPr>
          <p:cNvPr id="52228" name="矩形 52227"/>
          <p:cNvSpPr>
            <a:spLocks noGrp="1" noChangeArrowheads="1"/>
          </p:cNvSpPr>
          <p:nvPr/>
        </p:nvSpPr>
        <p:spPr bwMode="auto">
          <a:xfrm>
            <a:off x="251520" y="1484784"/>
            <a:ext cx="8763000" cy="45275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hlinkClick r:id="rId1" action="ppaction://hlinksldjump"/>
              </a:rPr>
              <a:t>1.</a:t>
            </a:r>
            <a:r>
              <a:rPr lang="zh-CN" altLang="en-US" sz="2400" b="1"/>
              <a:t>在做手术过程中，医生经常将手伸出等护士将手术刀递上，待医生握紧后，护士才松手。如果把医生和护士看成是两个通信模块上述一系列动作相当于</a:t>
            </a:r>
            <a:r>
              <a:rPr lang="zh-CN" altLang="en-US" sz="2400" b="1" u="sng">
                <a:solidFill>
                  <a:srgbClr val="CC0000"/>
                </a:solidFill>
              </a:rPr>
              <a:t>异步</a:t>
            </a:r>
            <a:r>
              <a:rPr lang="zh-CN" altLang="en-US" sz="2400" b="1"/>
              <a:t>通信中的</a:t>
            </a:r>
            <a:r>
              <a:rPr lang="zh-CN" altLang="en-US" sz="2400" b="1" u="sng">
                <a:solidFill>
                  <a:srgbClr val="CC0000"/>
                </a:solidFill>
              </a:rPr>
              <a:t>全互锁</a:t>
            </a:r>
            <a:r>
              <a:rPr lang="zh-CN" altLang="en-US" sz="2400" b="1"/>
              <a:t>方式。</a:t>
            </a:r>
            <a:endParaRPr lang="zh-CN" altLang="en-US" sz="24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zh-CN" altLang="en-US" sz="28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/>
              <a:t>2.按联接部件不同，总线可分为片内总线、</a:t>
            </a:r>
            <a:r>
              <a:rPr lang="zh-CN" altLang="en-US" sz="2400" b="1" u="sng">
                <a:solidFill>
                  <a:srgbClr val="CC0000"/>
                </a:solidFill>
              </a:rPr>
              <a:t>系统总线</a:t>
            </a:r>
            <a:r>
              <a:rPr lang="zh-CN" altLang="en-US" sz="2400" b="1"/>
              <a:t>和 </a:t>
            </a:r>
            <a:r>
              <a:rPr lang="zh-CN" altLang="en-US" sz="2400" b="1" u="sng">
                <a:solidFill>
                  <a:srgbClr val="CC0000"/>
                </a:solidFill>
              </a:rPr>
              <a:t>通信总线</a:t>
            </a:r>
            <a:r>
              <a:rPr lang="zh-CN" altLang="en-US" sz="2400" b="1"/>
              <a:t>三种。</a:t>
            </a:r>
            <a:endParaRPr lang="zh-CN" altLang="en-US" sz="24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zh-CN" altLang="en-US" sz="28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/>
              <a:t>3.系统总线是连接</a:t>
            </a:r>
            <a:r>
              <a:rPr lang="zh-CN" altLang="en-US" sz="2400" b="1" u="sng">
                <a:solidFill>
                  <a:srgbClr val="CC0000"/>
                </a:solidFill>
              </a:rPr>
              <a:t>CPU、主存、I\O</a:t>
            </a:r>
            <a:r>
              <a:rPr lang="zh-CN" altLang="en-US" sz="2400" b="1"/>
              <a:t>之间的信息传送线，按传输内容不同，又可分为</a:t>
            </a:r>
            <a:r>
              <a:rPr lang="zh-CN" altLang="en-US" sz="2400" u="sng">
                <a:solidFill>
                  <a:srgbClr val="CC0000"/>
                </a:solidFill>
              </a:rPr>
              <a:t>地址线</a:t>
            </a:r>
            <a:r>
              <a:rPr lang="zh-CN" altLang="en-US" sz="2400">
                <a:solidFill>
                  <a:srgbClr val="CC0000"/>
                </a:solidFill>
              </a:rPr>
              <a:t>，</a:t>
            </a:r>
            <a:r>
              <a:rPr lang="zh-CN" altLang="en-US" sz="2400" b="1" u="sng">
                <a:solidFill>
                  <a:srgbClr val="CC0000"/>
                </a:solidFill>
              </a:rPr>
              <a:t>数据线</a:t>
            </a:r>
            <a:r>
              <a:rPr lang="zh-CN" altLang="en-US" sz="2400" b="1">
                <a:solidFill>
                  <a:srgbClr val="CC0000"/>
                </a:solidFill>
              </a:rPr>
              <a:t>和，</a:t>
            </a:r>
            <a:r>
              <a:rPr lang="zh-CN" altLang="en-US" sz="2400" b="1" u="sng">
                <a:solidFill>
                  <a:srgbClr val="CC0000"/>
                </a:solidFill>
              </a:rPr>
              <a:t>控制线</a:t>
            </a:r>
            <a:r>
              <a:rPr lang="zh-CN" altLang="en-US" sz="2400" b="1"/>
              <a:t>分别用来传送地址 数据和 控制信号、响应信号和时序信号。</a:t>
            </a:r>
            <a:endParaRPr lang="zh-CN" altLang="en-US" sz="24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zh-CN" altLang="en-US" sz="2800" b="1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/>
              <a:t>4.一个总线传输周期包括</a:t>
            </a:r>
            <a:r>
              <a:rPr lang="zh-CN" altLang="en-US" sz="2400" b="1">
                <a:solidFill>
                  <a:srgbClr val="CC0000"/>
                </a:solidFill>
              </a:rPr>
              <a:t> </a:t>
            </a:r>
            <a:r>
              <a:rPr lang="zh-CN" altLang="en-US" sz="2400" b="1" u="sng">
                <a:solidFill>
                  <a:srgbClr val="CC0000"/>
                </a:solidFill>
              </a:rPr>
              <a:t>申请分配阶段</a:t>
            </a:r>
            <a:r>
              <a:rPr lang="zh-CN" altLang="en-US" sz="2400" b="1">
                <a:solidFill>
                  <a:srgbClr val="CC0000"/>
                </a:solidFill>
              </a:rPr>
              <a:t>、</a:t>
            </a:r>
            <a:r>
              <a:rPr lang="zh-CN" altLang="en-US" sz="2400" b="1" u="sng">
                <a:solidFill>
                  <a:srgbClr val="CC0000"/>
                </a:solidFill>
              </a:rPr>
              <a:t>寻址阶段</a:t>
            </a:r>
            <a:r>
              <a:rPr lang="zh-CN" altLang="en-US" sz="2400" b="1">
                <a:solidFill>
                  <a:srgbClr val="CC0000"/>
                </a:solidFill>
              </a:rPr>
              <a:t>、</a:t>
            </a:r>
            <a:r>
              <a:rPr lang="zh-CN" altLang="en-US" sz="2400" b="1" u="sng">
                <a:solidFill>
                  <a:srgbClr val="CC0000"/>
                </a:solidFill>
              </a:rPr>
              <a:t>传数阶段</a:t>
            </a:r>
            <a:r>
              <a:rPr lang="zh-CN" altLang="en-US" sz="2400" b="1"/>
              <a:t>和</a:t>
            </a:r>
            <a:r>
              <a:rPr lang="zh-CN" altLang="en-US" sz="2400" b="1" u="sng">
                <a:solidFill>
                  <a:srgbClr val="CC0000"/>
                </a:solidFill>
              </a:rPr>
              <a:t>结束阶段</a:t>
            </a:r>
            <a:r>
              <a:rPr lang="zh-CN" altLang="en-US" sz="2400" b="1"/>
              <a:t>四个阶段。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矩形 53250"/>
          <p:cNvSpPr>
            <a:spLocks noGrp="1" noChangeArrowheads="1"/>
          </p:cNvSpPr>
          <p:nvPr/>
        </p:nvSpPr>
        <p:spPr bwMode="auto">
          <a:xfrm>
            <a:off x="114300" y="836712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/>
              <a:t>5.总线上的主模块是指 对</a:t>
            </a:r>
            <a:r>
              <a:rPr lang="zh-CN" altLang="en-US" sz="2400" b="1" u="sng" dirty="0">
                <a:solidFill>
                  <a:srgbClr val="CC0000"/>
                </a:solidFill>
              </a:rPr>
              <a:t>总线有控制权的模块</a:t>
            </a:r>
            <a:r>
              <a:rPr lang="zh-CN" altLang="en-US" sz="2400" b="1" dirty="0"/>
              <a:t>，从模块是指 被主模块访问的模块，只能</a:t>
            </a:r>
            <a:r>
              <a:rPr lang="zh-CN" altLang="en-US" sz="2400" b="1" u="sng" dirty="0">
                <a:solidFill>
                  <a:srgbClr val="CC0000"/>
                </a:solidFill>
              </a:rPr>
              <a:t>响应从主模块发来的各种总线命令</a:t>
            </a:r>
            <a:r>
              <a:rPr lang="zh-CN" altLang="en-US" sz="2400" b="1" dirty="0"/>
              <a:t>。</a:t>
            </a:r>
            <a:endParaRPr lang="zh-CN" altLang="en-US" sz="2000" b="1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/>
              <a:t>6.总线的通信控制主要解决 </a:t>
            </a:r>
            <a:r>
              <a:rPr lang="zh-CN" altLang="en-US" sz="2400" b="1" u="sng" dirty="0"/>
              <a:t>通信双方如何获知传输开始和传输结束</a:t>
            </a:r>
            <a:r>
              <a:rPr lang="zh-CN" altLang="en-US" sz="2400" b="1" dirty="0"/>
              <a:t>，以及通信双方如何协调如何配合 通常有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zh-CN" altLang="en-US" sz="2400" b="1" u="sng" dirty="0">
                <a:solidFill>
                  <a:srgbClr val="CC0000"/>
                </a:solidFill>
              </a:rPr>
              <a:t>同步通信</a:t>
            </a:r>
            <a:r>
              <a:rPr lang="zh-CN" altLang="en-US" sz="2400" b="1" dirty="0">
                <a:solidFill>
                  <a:srgbClr val="CC0000"/>
                </a:solidFill>
              </a:rPr>
              <a:t>、</a:t>
            </a:r>
            <a:r>
              <a:rPr lang="zh-CN" altLang="en-US" sz="2400" b="1" u="sng" dirty="0">
                <a:solidFill>
                  <a:srgbClr val="CC0000"/>
                </a:solidFill>
              </a:rPr>
              <a:t> 异步通信</a:t>
            </a:r>
            <a:r>
              <a:rPr lang="zh-CN" altLang="en-US" sz="2400" b="1" dirty="0">
                <a:solidFill>
                  <a:srgbClr val="CC0000"/>
                </a:solidFill>
              </a:rPr>
              <a:t>、 </a:t>
            </a:r>
            <a:r>
              <a:rPr lang="zh-CN" altLang="en-US" sz="2400" b="1" u="sng" dirty="0">
                <a:solidFill>
                  <a:srgbClr val="CC0000"/>
                </a:solidFill>
              </a:rPr>
              <a:t>半同步通信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CC0000"/>
                </a:solidFill>
              </a:rPr>
              <a:t> </a:t>
            </a:r>
            <a:r>
              <a:rPr lang="zh-CN" altLang="en-US" sz="2400" b="1" u="sng" dirty="0">
                <a:solidFill>
                  <a:srgbClr val="CC0000"/>
                </a:solidFill>
              </a:rPr>
              <a:t>分离式通信</a:t>
            </a:r>
            <a:r>
              <a:rPr lang="zh-CN" altLang="en-US" sz="2400" b="1" dirty="0"/>
              <a:t>四种。</a:t>
            </a:r>
            <a:endParaRPr lang="zh-CN" altLang="en-US" sz="2000" b="1" dirty="0"/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b="1" dirty="0"/>
              <a:t>7.同步通信的主要特点是 通信双方由</a:t>
            </a:r>
            <a:r>
              <a:rPr lang="zh-CN" altLang="en-US" sz="2400" b="1" u="sng" dirty="0">
                <a:solidFill>
                  <a:srgbClr val="CC0000"/>
                </a:solidFill>
              </a:rPr>
              <a:t>统一时钟</a:t>
            </a:r>
            <a:r>
              <a:rPr lang="zh-CN" altLang="en-US" sz="2400" b="1" dirty="0"/>
              <a:t>控制数据的传输，一般用于 总线长度</a:t>
            </a:r>
            <a:r>
              <a:rPr lang="zh-CN" altLang="en-US" sz="2400" b="1" u="sng" dirty="0">
                <a:solidFill>
                  <a:srgbClr val="CC0000"/>
                </a:solidFill>
              </a:rPr>
              <a:t>较短</a:t>
            </a:r>
            <a:r>
              <a:rPr lang="zh-CN" altLang="en-US" sz="2400" b="1" dirty="0"/>
              <a:t>，总线上各部件存取时间比较</a:t>
            </a:r>
            <a:r>
              <a:rPr lang="zh-CN" altLang="en-US" sz="2400" b="1" u="sng" dirty="0">
                <a:solidFill>
                  <a:srgbClr val="CC0000"/>
                </a:solidFill>
              </a:rPr>
              <a:t>一致</a:t>
            </a:r>
            <a:r>
              <a:rPr lang="zh-CN" altLang="en-US" sz="2400" b="1" dirty="0"/>
              <a:t>的 场合；异步通信的特点是 通信双方没有公共的时钟标准，采用</a:t>
            </a:r>
            <a:r>
              <a:rPr lang="zh-CN" altLang="en-US" sz="2400" b="1" u="sng" dirty="0">
                <a:solidFill>
                  <a:srgbClr val="CC0000"/>
                </a:solidFill>
              </a:rPr>
              <a:t>应答</a:t>
            </a:r>
            <a:r>
              <a:rPr lang="zh-CN" altLang="en-US" sz="2400" b="1" dirty="0"/>
              <a:t>方式通信，一般用于 总线上各部件速度</a:t>
            </a:r>
            <a:r>
              <a:rPr lang="zh-CN" altLang="en-US" sz="2400" b="1" u="sng" dirty="0">
                <a:solidFill>
                  <a:srgbClr val="CC0000"/>
                </a:solidFill>
              </a:rPr>
              <a:t>不一致</a:t>
            </a:r>
            <a:r>
              <a:rPr lang="zh-CN" altLang="en-US" sz="2400" b="1" dirty="0"/>
              <a:t>的 场合。</a:t>
            </a:r>
            <a:endParaRPr lang="zh-CN" altLang="en-US" sz="2000" b="1" dirty="0"/>
          </a:p>
          <a:p>
            <a:pPr>
              <a:spcBef>
                <a:spcPct val="20000"/>
              </a:spcBef>
            </a:pPr>
            <a:r>
              <a:rPr lang="zh-CN" altLang="en-US" sz="2400" b="1" dirty="0"/>
              <a:t>8.每个总线部件一般都配有 </a:t>
            </a:r>
            <a:r>
              <a:rPr lang="zh-CN" altLang="en-US" sz="2400" b="1" u="sng" dirty="0">
                <a:solidFill>
                  <a:srgbClr val="CC0000"/>
                </a:solidFill>
              </a:rPr>
              <a:t>三态 门</a:t>
            </a:r>
            <a:r>
              <a:rPr lang="zh-CN" altLang="en-US" sz="2400" b="1" dirty="0"/>
              <a:t>电路，以避免总线访问冲突，当某个部件不占用总线时，由该电路禁止向总线发出信息。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矩形 54274"/>
          <p:cNvSpPr>
            <a:spLocks noGrp="1" noChangeArrowheads="1"/>
          </p:cNvSpPr>
          <p:nvPr/>
        </p:nvSpPr>
        <p:spPr bwMode="auto">
          <a:xfrm>
            <a:off x="212417" y="800100"/>
            <a:ext cx="8915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/>
              <a:t>9.总线同步通信影响总线效率的原因是 必须按</a:t>
            </a:r>
            <a:r>
              <a:rPr lang="zh-CN" altLang="en-US" sz="2400" b="1" u="sng" dirty="0">
                <a:solidFill>
                  <a:srgbClr val="CC0000"/>
                </a:solidFill>
              </a:rPr>
              <a:t>最慢速度</a:t>
            </a:r>
            <a:r>
              <a:rPr lang="zh-CN" altLang="en-US" sz="2400" b="1" dirty="0"/>
              <a:t>的部件来设计公共时钟。</a:t>
            </a:r>
            <a:endParaRPr lang="zh-CN" altLang="en-US" sz="2400" b="1" dirty="0"/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/>
              <a:t>10.在总线的异步通信方式中，通信的双方可以通过</a:t>
            </a:r>
            <a:r>
              <a:rPr lang="zh-CN" altLang="en-US" sz="2400" b="1" u="sng" dirty="0">
                <a:solidFill>
                  <a:srgbClr val="CC0000"/>
                </a:solidFill>
              </a:rPr>
              <a:t>不互锁</a:t>
            </a:r>
            <a:r>
              <a:rPr lang="zh-CN" altLang="en-US" sz="2400" b="1" dirty="0"/>
              <a:t>、</a:t>
            </a:r>
            <a:r>
              <a:rPr lang="zh-CN" altLang="en-US" sz="2400" b="1" u="sng" dirty="0">
                <a:solidFill>
                  <a:srgbClr val="CC0000"/>
                </a:solidFill>
              </a:rPr>
              <a:t>半互锁</a:t>
            </a:r>
            <a:r>
              <a:rPr lang="zh-CN" altLang="en-US" sz="2400" b="1" dirty="0"/>
              <a:t>和 </a:t>
            </a:r>
            <a:r>
              <a:rPr lang="zh-CN" altLang="en-US" sz="2400" b="1" u="sng" dirty="0">
                <a:solidFill>
                  <a:srgbClr val="CC0000"/>
                </a:solidFill>
              </a:rPr>
              <a:t>全互锁</a:t>
            </a:r>
            <a:r>
              <a:rPr lang="zh-CN" altLang="en-US" sz="2400" b="1" u="sng" dirty="0">
                <a:solidFill>
                  <a:schemeClr val="accent1"/>
                </a:solidFill>
              </a:rPr>
              <a:t> </a:t>
            </a:r>
            <a:r>
              <a:rPr lang="zh-CN" altLang="en-US" sz="2400" b="1" dirty="0"/>
              <a:t>三种类型联络。</a:t>
            </a:r>
            <a:endParaRPr lang="zh-CN" altLang="en-US" sz="2400" b="1" dirty="0"/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/>
              <a:t>11.按数据传送方式不同，总线可分为串行传输总线和 </a:t>
            </a:r>
            <a:r>
              <a:rPr lang="zh-CN" altLang="en-US" sz="2400" b="1" u="sng" dirty="0">
                <a:solidFill>
                  <a:srgbClr val="CC0000"/>
                </a:solidFill>
              </a:rPr>
              <a:t>并行传输</a:t>
            </a:r>
            <a:r>
              <a:rPr lang="zh-CN" altLang="en-US" sz="2400" b="1" dirty="0"/>
              <a:t>总线。</a:t>
            </a:r>
            <a:endParaRPr lang="zh-CN" altLang="en-US" sz="2400" b="1" dirty="0"/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/>
              <a:t>12.</a:t>
            </a:r>
            <a:r>
              <a:rPr lang="zh-CN" altLang="en-US" sz="2400" b="1" u="sng" dirty="0">
                <a:solidFill>
                  <a:srgbClr val="CC0000"/>
                </a:solidFill>
              </a:rPr>
              <a:t>单向</a:t>
            </a:r>
            <a:r>
              <a:rPr lang="zh-CN" altLang="en-US" sz="2400" b="1" dirty="0"/>
              <a:t>总线只能将信息从总线的一端传到另一端，不能反向传输。</a:t>
            </a:r>
            <a:endParaRPr lang="zh-CN" altLang="en-US" sz="2400" b="1" dirty="0"/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/>
              <a:t>13.总线判优控制可分为集中式和 </a:t>
            </a:r>
            <a:r>
              <a:rPr lang="zh-CN" altLang="en-US" sz="2400" b="1" u="sng" dirty="0">
                <a:solidFill>
                  <a:srgbClr val="CC0000"/>
                </a:solidFill>
              </a:rPr>
              <a:t>分布 式</a:t>
            </a:r>
            <a:r>
              <a:rPr lang="zh-CN" altLang="en-US" sz="2400" b="1" dirty="0"/>
              <a:t>两种。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矩形 55298"/>
          <p:cNvSpPr>
            <a:spLocks noGrp="1" noChangeArrowheads="1"/>
          </p:cNvSpPr>
          <p:nvPr/>
        </p:nvSpPr>
        <p:spPr bwMode="auto">
          <a:xfrm>
            <a:off x="395536" y="1165225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/>
              <a:t>16.</a:t>
            </a:r>
            <a:r>
              <a:rPr lang="zh-CN" altLang="en-US" sz="3200" b="1" dirty="0"/>
              <a:t>在同步通信中，设备之间 </a:t>
            </a:r>
            <a:r>
              <a:rPr lang="zh-CN" altLang="en-US" sz="3200" b="1" u="sng" dirty="0">
                <a:solidFill>
                  <a:srgbClr val="CC0000"/>
                </a:solidFill>
              </a:rPr>
              <a:t>没有</a:t>
            </a:r>
            <a:r>
              <a:rPr lang="zh-CN" altLang="en-US" sz="3200" b="1" u="sng" dirty="0">
                <a:solidFill>
                  <a:schemeClr val="accent1"/>
                </a:solidFill>
              </a:rPr>
              <a:t> </a:t>
            </a:r>
            <a:r>
              <a:rPr lang="zh-CN" altLang="en-US" sz="3200" b="1" dirty="0"/>
              <a:t>应答信号，数据传输在 </a:t>
            </a:r>
            <a:r>
              <a:rPr lang="zh-CN" altLang="en-US" sz="3200" b="1" u="sng" dirty="0">
                <a:solidFill>
                  <a:srgbClr val="CC0000"/>
                </a:solidFill>
              </a:rPr>
              <a:t>公共时钟</a:t>
            </a:r>
            <a:r>
              <a:rPr lang="zh-CN" altLang="en-US" sz="3200" b="1" dirty="0"/>
              <a:t>信号的控制 下进行。</a:t>
            </a:r>
            <a:endParaRPr lang="zh-CN" altLang="en-US" sz="3200" b="1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3200" b="1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/>
              <a:t>17.</a:t>
            </a:r>
            <a:r>
              <a:rPr lang="zh-CN" altLang="en-US" sz="3200" b="1" dirty="0"/>
              <a:t>在异步通信中，没有固定的总线传输周期，通信双方通过</a:t>
            </a:r>
            <a:r>
              <a:rPr lang="zh-CN" altLang="en-US" sz="3200" b="1" u="sng" dirty="0">
                <a:solidFill>
                  <a:schemeClr val="accent1"/>
                </a:solidFill>
              </a:rPr>
              <a:t> </a:t>
            </a:r>
            <a:r>
              <a:rPr lang="zh-CN" altLang="en-US" sz="3200" b="1" u="sng" dirty="0">
                <a:solidFill>
                  <a:srgbClr val="CC0000"/>
                </a:solidFill>
              </a:rPr>
              <a:t>应答（握手）</a:t>
            </a:r>
            <a:r>
              <a:rPr lang="zh-CN" altLang="en-US" sz="3200" b="1" u="sng" dirty="0">
                <a:solidFill>
                  <a:schemeClr val="accent1"/>
                </a:solidFill>
              </a:rPr>
              <a:t> </a:t>
            </a:r>
            <a:r>
              <a:rPr lang="zh-CN" altLang="en-US" sz="3200" b="1" dirty="0"/>
              <a:t>信号联络。</a:t>
            </a:r>
            <a:endParaRPr lang="zh-CN" altLang="en-US" sz="3200" b="1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3200" b="1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/>
              <a:t>18.</a:t>
            </a:r>
            <a:r>
              <a:rPr lang="zh-CN" altLang="en-US" sz="3200" b="1" dirty="0"/>
              <a:t>在计数器定时查询方式下，采用</a:t>
            </a:r>
            <a:r>
              <a:rPr lang="zh-CN" altLang="en-US" sz="3200" b="1" dirty="0">
                <a:solidFill>
                  <a:srgbClr val="CC0000"/>
                </a:solidFill>
              </a:rPr>
              <a:t> </a:t>
            </a:r>
            <a:r>
              <a:rPr lang="zh-CN" altLang="en-US" sz="3200" b="1" u="sng" dirty="0">
                <a:solidFill>
                  <a:srgbClr val="CC0000"/>
                </a:solidFill>
              </a:rPr>
              <a:t>每次从上一次计数的终止点开始 计数</a:t>
            </a:r>
            <a:r>
              <a:rPr lang="zh-CN" altLang="en-US" sz="3200" b="1" dirty="0"/>
              <a:t>的方式，可使每个设备使用总线的优先级相等。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126413" cy="6019800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tx1"/>
                </a:solidFill>
              </a:rPr>
              <a:t>        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解释概念：</a:t>
            </a:r>
            <a:r>
              <a:rPr lang="zh-CN" altLang="en-US" sz="2800" b="1">
                <a:solidFill>
                  <a:schemeClr val="tx1"/>
                </a:solidFill>
              </a:rPr>
              <a:t>总线宽度、总线带宽、总线复用、总线的主设备（或主模块）、总线的从设备（或从模块）、总线的传输周期、总线的通信控制。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       解：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       </a:t>
            </a:r>
            <a:r>
              <a:rPr lang="zh-CN" altLang="en-US" sz="2800" b="1">
                <a:solidFill>
                  <a:srgbClr val="000099"/>
                </a:solidFill>
              </a:rPr>
              <a:t>总线宽度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指数据总线的位（根）数，用</a:t>
            </a:r>
            <a:r>
              <a:rPr lang="en-US" altLang="zh-CN" sz="2800" b="1">
                <a:solidFill>
                  <a:schemeClr val="tx1"/>
                </a:solidFill>
              </a:rPr>
              <a:t>bit</a:t>
            </a:r>
            <a:r>
              <a:rPr lang="zh-CN" altLang="en-US" sz="2800" b="1">
                <a:solidFill>
                  <a:schemeClr val="tx1"/>
                </a:solidFill>
              </a:rPr>
              <a:t>（位）作单位。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rgbClr val="000099"/>
                </a:solidFill>
              </a:rPr>
              <a:t>        总线带宽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指总线在单位时间内可以传输的数据总量，相当于总线的数据传输率，等于总线工作频率</a:t>
            </a:r>
            <a:r>
              <a:rPr lang="zh-CN" altLang="en-US" sz="2800" b="1">
                <a:solidFill>
                  <a:schemeClr val="tx1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800" b="1">
                <a:solidFill>
                  <a:schemeClr val="tx1"/>
                </a:solidFill>
              </a:rPr>
              <a:t>总线宽度（字节数）的乘积。</a:t>
            </a:r>
            <a:r>
              <a:rPr lang="zh-CN" altLang="en-US" sz="2800">
                <a:solidFill>
                  <a:schemeClr val="tx1"/>
                </a:solidFill>
              </a:rPr>
              <a:t>  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rgbClr val="000099"/>
                </a:solidFill>
              </a:rPr>
              <a:t>        总线复用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指两种不同性质且不同时出现的信号分时使用同一组总线，称为总线的“多路分时复用”。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矩形 56322"/>
          <p:cNvSpPr>
            <a:spLocks noGrp="1" noChangeArrowheads="1"/>
          </p:cNvSpPr>
          <p:nvPr/>
        </p:nvSpPr>
        <p:spPr bwMode="auto">
          <a:xfrm>
            <a:off x="251520" y="119675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/>
              <a:t>19.总线</a:t>
            </a:r>
            <a:r>
              <a:rPr lang="zh-CN" altLang="en-US" sz="3200" u="sng" dirty="0">
                <a:solidFill>
                  <a:schemeClr val="accent1"/>
                </a:solidFill>
              </a:rPr>
              <a:t> </a:t>
            </a:r>
            <a:r>
              <a:rPr lang="zh-CN" altLang="en-US" sz="3200" u="sng" dirty="0">
                <a:solidFill>
                  <a:srgbClr val="CC0000"/>
                </a:solidFill>
              </a:rPr>
              <a:t> 复 用</a:t>
            </a:r>
            <a:r>
              <a:rPr lang="zh-CN" altLang="en-US" sz="3200" dirty="0">
                <a:solidFill>
                  <a:schemeClr val="accent1"/>
                </a:solidFill>
              </a:rPr>
              <a:t> </a:t>
            </a:r>
            <a:r>
              <a:rPr lang="zh-CN" altLang="en-US" sz="3200" dirty="0"/>
              <a:t> 技术是指不同的信号（如地址信号和数据信号）共用同一组物理线路，分时使用，此时需配置相应的电路。</a:t>
            </a:r>
            <a:endParaRPr lang="zh-CN" altLang="en-US" sz="3200" dirty="0"/>
          </a:p>
          <a:p>
            <a:pPr>
              <a:spcBef>
                <a:spcPct val="20000"/>
              </a:spcBef>
            </a:pPr>
            <a:endParaRPr lang="zh-CN" altLang="en-US" sz="3200" dirty="0"/>
          </a:p>
          <a:p>
            <a:pPr>
              <a:spcBef>
                <a:spcPct val="20000"/>
              </a:spcBef>
            </a:pPr>
            <a:r>
              <a:rPr lang="zh-CN" altLang="en-US" sz="3200" dirty="0"/>
              <a:t>20. </a:t>
            </a:r>
            <a:r>
              <a:rPr lang="zh-CN" altLang="en-US" sz="3200" u="sng" dirty="0">
                <a:solidFill>
                  <a:srgbClr val="CC0000"/>
                </a:solidFill>
              </a:rPr>
              <a:t>半同步</a:t>
            </a:r>
            <a:r>
              <a:rPr lang="zh-CN" altLang="en-US" sz="3200" dirty="0"/>
              <a:t> 通信既有统一的时钟信号，又允许不同速度的模块和谐工作，为此需增设一条</a:t>
            </a:r>
            <a:r>
              <a:rPr lang="zh-CN" altLang="en-US" sz="3200" u="sng" dirty="0">
                <a:solidFill>
                  <a:srgbClr val="CC0000"/>
                </a:solidFill>
              </a:rPr>
              <a:t>“等待”（WAIT）</a:t>
            </a:r>
            <a:r>
              <a:rPr lang="zh-CN" altLang="en-US" sz="3200" dirty="0"/>
              <a:t>响应信号线。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457200"/>
            <a:ext cx="7707313" cy="5064125"/>
          </a:xfrm>
        </p:spPr>
        <p:txBody>
          <a:bodyPr/>
          <a:lstStyle/>
          <a:p>
            <a:pPr algn="l"/>
            <a:r>
              <a:rPr lang="en-US" altLang="zh-CN" sz="3600" b="1">
                <a:solidFill>
                  <a:srgbClr val="000099"/>
                </a:solidFill>
              </a:rPr>
              <a:t>        </a:t>
            </a:r>
            <a:r>
              <a:rPr lang="zh-CN" altLang="en-US" sz="2800" b="1">
                <a:solidFill>
                  <a:srgbClr val="000099"/>
                </a:solidFill>
              </a:rPr>
              <a:t>总线的主设备</a:t>
            </a:r>
            <a:r>
              <a:rPr lang="zh-CN" altLang="en-US" sz="2800" b="1">
                <a:solidFill>
                  <a:schemeClr val="tx1"/>
                </a:solidFill>
              </a:rPr>
              <a:t>（主模块）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指一次总线传输期间，拥有总线控制权的设备（模块）；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       </a:t>
            </a:r>
            <a:r>
              <a:rPr lang="zh-CN" altLang="en-US" sz="2800" b="1">
                <a:solidFill>
                  <a:srgbClr val="000099"/>
                </a:solidFill>
              </a:rPr>
              <a:t>总线的从设备</a:t>
            </a:r>
            <a:r>
              <a:rPr lang="zh-CN" altLang="en-US" sz="2800" b="1">
                <a:solidFill>
                  <a:schemeClr val="tx1"/>
                </a:solidFill>
              </a:rPr>
              <a:t>（从模块）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指一次总线传输期间，配合主设备完成传输的设备（模块），它只能被动接受主设备发来的命令；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       </a:t>
            </a:r>
            <a:r>
              <a:rPr lang="zh-CN" altLang="en-US" sz="2800" b="1">
                <a:solidFill>
                  <a:srgbClr val="000099"/>
                </a:solidFill>
              </a:rPr>
              <a:t>总线的传输周期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总线完成</a:t>
            </a:r>
            <a:r>
              <a:rPr lang="zh-CN" altLang="en-US" sz="2800" b="1">
                <a:solidFill>
                  <a:srgbClr val="CC0000"/>
                </a:solidFill>
              </a:rPr>
              <a:t>一</a:t>
            </a:r>
            <a:r>
              <a:rPr lang="zh-CN" altLang="en-US" sz="2800" b="1">
                <a:solidFill>
                  <a:schemeClr val="tx1"/>
                </a:solidFill>
              </a:rPr>
              <a:t>次完整而可靠的传输所需时间；</a:t>
            </a:r>
            <a:br>
              <a:rPr lang="zh-CN" altLang="en-US" sz="2800" b="1">
                <a:solidFill>
                  <a:schemeClr val="tx1"/>
                </a:solidFill>
              </a:rPr>
            </a:br>
            <a:r>
              <a:rPr lang="zh-CN" altLang="en-US" sz="2800" b="1">
                <a:solidFill>
                  <a:schemeClr val="tx1"/>
                </a:solidFill>
              </a:rPr>
              <a:t>        </a:t>
            </a:r>
            <a:r>
              <a:rPr lang="zh-CN" altLang="en-US" sz="2800" b="1">
                <a:solidFill>
                  <a:srgbClr val="000099"/>
                </a:solidFill>
              </a:rPr>
              <a:t>总线的通信控制</a:t>
            </a:r>
            <a:r>
              <a:rPr lang="en-US" altLang="zh-CN" sz="2800" b="1">
                <a:solidFill>
                  <a:schemeClr val="tx1"/>
                </a:solidFill>
              </a:rPr>
              <a:t>——</a:t>
            </a:r>
            <a:r>
              <a:rPr lang="zh-CN" altLang="en-US" sz="2800" b="1">
                <a:solidFill>
                  <a:schemeClr val="tx1"/>
                </a:solidFill>
              </a:rPr>
              <a:t>指总线传送过程中双方的时间配合方式。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7310" y="381000"/>
            <a:ext cx="8752840" cy="4056380"/>
          </a:xfrm>
        </p:spPr>
        <p:txBody>
          <a:bodyPr/>
          <a:lstStyle/>
          <a:p>
            <a:pPr algn="l"/>
            <a:r>
              <a:rPr lang="en-US" altLang="zh-CN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</a:t>
            </a:r>
            <a:r>
              <a:rPr lang="zh-CN" altLang="en-US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设总线的时钟频率为</a:t>
            </a:r>
            <a:r>
              <a:rPr lang="en-US" altLang="zh-CN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8MHz</a:t>
            </a:r>
            <a:r>
              <a:rPr lang="zh-CN" altLang="en-US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，一个总线周期等于一个时钟周期。如果一个总线周期中并行传送</a:t>
            </a:r>
            <a:r>
              <a:rPr lang="en-US" altLang="zh-CN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16</a:t>
            </a:r>
            <a:r>
              <a:rPr lang="zh-CN" altLang="en-US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位数据，试问总线的带宽是多少？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noProof="1">
                <a:solidFill>
                  <a:schemeClr val="tx1"/>
                </a:solidFill>
              </a:rPr>
              <a:t>        解：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noProof="1">
                <a:solidFill>
                  <a:schemeClr val="tx1"/>
                </a:solidFill>
              </a:rPr>
              <a:t>        总线宽度 </a:t>
            </a:r>
            <a:r>
              <a:rPr lang="en-US" altLang="zh-CN" sz="3200" b="1" noProof="1">
                <a:solidFill>
                  <a:schemeClr val="tx1"/>
                </a:solidFill>
              </a:rPr>
              <a:t>= 16</a:t>
            </a:r>
            <a:r>
              <a:rPr lang="zh-CN" altLang="en-US" sz="3200" b="1" noProof="1">
                <a:solidFill>
                  <a:schemeClr val="tx1"/>
                </a:solidFill>
              </a:rPr>
              <a:t>位</a:t>
            </a:r>
            <a:r>
              <a:rPr lang="en-US" altLang="zh-CN" sz="3200" b="1" noProof="1">
                <a:solidFill>
                  <a:schemeClr val="tx1"/>
                </a:solidFill>
              </a:rPr>
              <a:t>/8 =2B</a:t>
            </a:r>
            <a:br>
              <a:rPr lang="en-US" altLang="zh-CN" sz="3200" b="1">
                <a:solidFill>
                  <a:schemeClr val="tx1"/>
                </a:solidFill>
              </a:rPr>
            </a:br>
            <a:r>
              <a:rPr lang="en-US" altLang="zh-CN" sz="3200" b="1" noProof="1">
                <a:solidFill>
                  <a:schemeClr val="tx1"/>
                </a:solidFill>
              </a:rPr>
              <a:t>        </a:t>
            </a:r>
            <a:r>
              <a:rPr lang="zh-CN" altLang="en-US" sz="3200" b="1" noProof="1">
                <a:solidFill>
                  <a:schemeClr val="tx1"/>
                </a:solidFill>
              </a:rPr>
              <a:t>总线带宽 </a:t>
            </a:r>
            <a:r>
              <a:rPr lang="en-US" altLang="zh-CN" sz="3200" b="1" noProof="1">
                <a:solidFill>
                  <a:schemeClr val="tx1"/>
                </a:solidFill>
              </a:rPr>
              <a:t>= 8MHz</a:t>
            </a: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3200" b="1" noProof="1">
                <a:solidFill>
                  <a:schemeClr val="tx1"/>
                </a:solidFill>
              </a:rPr>
              <a:t>2B =16MB/s</a:t>
            </a:r>
            <a:endParaRPr lang="en-US" altLang="zh-CN" sz="3200" b="1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09600" y="404813"/>
            <a:ext cx="8210550" cy="6148387"/>
          </a:xfrm>
        </p:spPr>
        <p:txBody>
          <a:bodyPr/>
          <a:lstStyle/>
          <a:p>
            <a:pPr algn="l"/>
            <a:r>
              <a:rPr lang="en-US" altLang="zh-CN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在一个</a:t>
            </a:r>
            <a:r>
              <a:rPr lang="en-US" altLang="zh-CN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32</a:t>
            </a:r>
            <a:r>
              <a:rPr lang="zh-CN" altLang="en-US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位的总线系统中，总线的时钟频率为</a:t>
            </a:r>
            <a:r>
              <a:rPr lang="en-US" altLang="zh-CN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66MHz</a:t>
            </a:r>
            <a:r>
              <a:rPr lang="zh-CN" altLang="en-US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，假设总线最短传输周期为</a:t>
            </a:r>
            <a:r>
              <a:rPr lang="en-US" altLang="zh-CN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4</a:t>
            </a:r>
            <a:r>
              <a:rPr lang="zh-CN" altLang="en-US" sz="3200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个时钟周期，试计算总线的最大数据传输率。若想提高数据传输率，可采取什么措施？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noProof="1">
                <a:solidFill>
                  <a:schemeClr val="tx1"/>
                </a:solidFill>
              </a:rPr>
              <a:t>        </a:t>
            </a:r>
            <a:r>
              <a:rPr lang="zh-CN" altLang="en-US" sz="3200" b="1" noProof="1">
                <a:solidFill>
                  <a:srgbClr val="A50021"/>
                </a:solidFill>
              </a:rPr>
              <a:t>解：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noProof="1">
                <a:solidFill>
                  <a:schemeClr val="tx1"/>
                </a:solidFill>
              </a:rPr>
              <a:t>        总线宽度 </a:t>
            </a:r>
            <a:r>
              <a:rPr lang="en-US" altLang="zh-CN" sz="3200" b="1" noProof="1">
                <a:solidFill>
                  <a:schemeClr val="tx1"/>
                </a:solidFill>
              </a:rPr>
              <a:t>=32</a:t>
            </a:r>
            <a:r>
              <a:rPr lang="zh-CN" altLang="en-US" sz="3200" b="1" noProof="1">
                <a:solidFill>
                  <a:schemeClr val="tx1"/>
                </a:solidFill>
              </a:rPr>
              <a:t>位</a:t>
            </a:r>
            <a:r>
              <a:rPr lang="en-US" altLang="zh-CN" sz="3200" b="1" noProof="1">
                <a:solidFill>
                  <a:schemeClr val="tx1"/>
                </a:solidFill>
              </a:rPr>
              <a:t>/8 =4B</a:t>
            </a:r>
            <a:br>
              <a:rPr lang="en-US" altLang="zh-CN" sz="3200" b="1">
                <a:solidFill>
                  <a:schemeClr val="tx1"/>
                </a:solidFill>
              </a:rPr>
            </a:br>
            <a:r>
              <a:rPr lang="en-US" altLang="zh-CN" sz="3200" b="1" noProof="1">
                <a:solidFill>
                  <a:schemeClr val="tx1"/>
                </a:solidFill>
              </a:rPr>
              <a:t>        </a:t>
            </a:r>
            <a:r>
              <a:rPr lang="zh-CN" altLang="en-US" sz="3200" b="1" noProof="1">
                <a:solidFill>
                  <a:schemeClr val="tx1"/>
                </a:solidFill>
              </a:rPr>
              <a:t>时钟周期 </a:t>
            </a:r>
            <a:r>
              <a:rPr lang="en-US" altLang="zh-CN" sz="3200" b="1" noProof="1">
                <a:solidFill>
                  <a:schemeClr val="tx1"/>
                </a:solidFill>
              </a:rPr>
              <a:t>=1/ 66MHz =0.015</a:t>
            </a: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µs</a:t>
            </a:r>
            <a:br>
              <a:rPr lang="en-US" altLang="zh-CN" sz="3200" b="1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3200" b="1" noProof="1">
                <a:solidFill>
                  <a:schemeClr val="tx1"/>
                </a:solidFill>
              </a:rPr>
              <a:t>总线最短传输周期 </a:t>
            </a:r>
            <a:r>
              <a:rPr lang="en-US" altLang="zh-CN" sz="3200" b="1" noProof="1">
                <a:solidFill>
                  <a:schemeClr val="tx1"/>
                </a:solidFill>
              </a:rPr>
              <a:t>=0.015</a:t>
            </a: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µs×4</a:t>
            </a:r>
            <a:br>
              <a:rPr lang="en-US" altLang="zh-CN" sz="3200" b="1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               =0.06µs</a:t>
            </a:r>
            <a:br>
              <a:rPr lang="en-US" altLang="zh-CN" sz="3200" b="1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3200" b="1" noProof="1">
                <a:solidFill>
                  <a:srgbClr val="0033CC"/>
                </a:solidFill>
              </a:rPr>
              <a:t>总线最大数据传输率</a:t>
            </a:r>
            <a:r>
              <a:rPr lang="zh-CN" altLang="en-US" sz="3200" b="1" noProof="1">
                <a:solidFill>
                  <a:schemeClr val="tx1"/>
                </a:solidFill>
              </a:rPr>
              <a:t> </a:t>
            </a:r>
            <a:r>
              <a:rPr lang="en-US" altLang="zh-CN" sz="3200" b="1" noProof="1">
                <a:solidFill>
                  <a:schemeClr val="tx1"/>
                </a:solidFill>
              </a:rPr>
              <a:t>= 4B/</a:t>
            </a: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0.06µs</a:t>
            </a:r>
            <a:br>
              <a:rPr lang="en-US" altLang="zh-CN" sz="3200" b="1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zh-CN" sz="3200" b="1" noProof="1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                   =</a:t>
            </a:r>
            <a:r>
              <a:rPr lang="en-US" altLang="zh-CN" sz="3200" b="1" noProof="1">
                <a:solidFill>
                  <a:srgbClr val="0033CC"/>
                </a:solidFill>
                <a:cs typeface="Times New Roman" panose="02020603050405020304" pitchFamily="18" charset="0"/>
              </a:rPr>
              <a:t>66.67</a:t>
            </a:r>
            <a:r>
              <a:rPr lang="en-US" altLang="zh-CN" sz="3200" b="1" noProof="1">
                <a:solidFill>
                  <a:srgbClr val="0033CC"/>
                </a:solidFill>
              </a:rPr>
              <a:t>MB/s</a:t>
            </a:r>
            <a:endParaRPr lang="en-US" altLang="zh-CN" sz="3200" b="1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ZjM2Y2VjNDQxNTk2NTE2M2JkZjVmZTg1ZjA0MTkxNz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6135</Words>
  <Application>WPS 演示</Application>
  <PresentationFormat>全屏显示(4:3)</PresentationFormat>
  <Paragraphs>429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</vt:lpstr>
      <vt:lpstr>宋体</vt:lpstr>
      <vt:lpstr>Wingdings</vt:lpstr>
      <vt:lpstr>楷体_GB2312</vt:lpstr>
      <vt:lpstr>新宋体</vt:lpstr>
      <vt:lpstr>Symbol</vt:lpstr>
      <vt:lpstr>Times New Roman</vt:lpstr>
      <vt:lpstr>微软雅黑</vt:lpstr>
      <vt:lpstr>Arial Unicode MS</vt:lpstr>
      <vt:lpstr>Calibri</vt:lpstr>
      <vt:lpstr>Tahoma</vt:lpstr>
      <vt:lpstr>默认设计模板</vt:lpstr>
      <vt:lpstr>1_默认设计模板</vt:lpstr>
      <vt:lpstr>第3课习题、讨论</vt:lpstr>
      <vt:lpstr>PowerPoint 演示文稿</vt:lpstr>
      <vt:lpstr>什么是总线？总线传输有何特点？为了减轻总线的负载，总线上的部件都应具备什么特点？    解：总线是连接多个部件的信息传输线，是各部件共享的传输介质；         总线传输的特点是：某一时刻只能有一路信息在总线上传输，即分时使用；         为了减轻总线负载，总线上的部件应通过三态驱动缓冲电路与总线连通。</vt:lpstr>
      <vt:lpstr>PowerPoint 演示文稿</vt:lpstr>
      <vt:lpstr>PowerPoint 演示文稿</vt:lpstr>
      <vt:lpstr>         解释概念：总线宽度、总线带宽、总线复用、总线的主设备（或主模块）、总线的从设备（或从模块）、总线的传输周期、总线的通信控制。         解：         总线宽度——指数据总线的位（根）数，用bit（位）作单位。         总线带宽——指总线在单位时间内可以传输的数据总量，相当于总线的数据传输率，等于总线工作频率与总线宽度（字节数）的乘积。           总线复用——指两种不同性质且不同时出现的信号分时使用同一组总线，称为总线的“多路分时复用”。</vt:lpstr>
      <vt:lpstr>        总线的主设备（主模块）——指一次总线传输期间，拥有总线控制权的设备（模块）；         总线的从设备（从模块）——指一次总线传输期间，配合主设备完成传输的设备（模块），它只能被动接受主设备发来的命令；         总线的传输周期——总线完成一次完整而可靠的传输所需时间；         总线的通信控制——指总线传送过程中双方的时间配合方式。</vt:lpstr>
      <vt:lpstr>        设总线的时钟频率为8MHz，一个总线周期等于一个时钟周期。如果一个总线周期中并行传送16位数据，试问总线的带宽是多少？          解：         总线宽度 = 16位/8 =2B         总线带宽 = 8MHz×2B =16MB/s</vt:lpstr>
      <vt:lpstr> 在一个32位的总线系统中，总线的时钟频率为66MHz，假设总线最短传输周期为4个时钟周期，试计算总线的最大数据传输率。若想提高数据传输率，可采取什么措施？          解：         总线宽度 =32位/8 =4B         时钟周期 =1/ 66MHz =0.015µs         总线最短传输周期 =0.015µs×4                                          =0.06µs         总线最大数据传输率 = 4B/0.06µs                                              =66.67MB/s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讨论：试比较同步通信和异步通信。         解：         同步通信——由统一时钟控制的通信，控制方式简单，灵活性差，当系统中各部件工作速度差异较大时，总线工作效率明显下降。适合于速度差别不大的场合；         异步通信——不由统一时钟控制的通信，部件间采用应答方式进行联系，控制方式较同步复杂，灵活性高，当系统中各部件工作速度差异较大时，有利于提高总线工作效率。</vt:lpstr>
      <vt:lpstr> 为什么说半同步通信同时保留了同步通信和异步通信的特点？         解：         半同步通信既能像同步通信那样由统一时钟控制，又能像异步通信那样允许传输时间不一致，因此工作效率介于两者之间。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第2课测试讨论</dc:title>
  <dc:creator>jot</dc:creator>
  <cp:lastModifiedBy>李剑雄</cp:lastModifiedBy>
  <cp:revision>50</cp:revision>
  <dcterms:created xsi:type="dcterms:W3CDTF">2020-02-26T17:17:00Z</dcterms:created>
  <dcterms:modified xsi:type="dcterms:W3CDTF">2022-09-01T00:32:51Z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8D3AB81F93AF40519B7F15BEAFF08F9B</vt:lpwstr>
  </property>
</Properties>
</file>