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1021" r:id="rId3"/>
    <p:sldId id="1108" r:id="rId4"/>
    <p:sldId id="1135" r:id="rId5"/>
    <p:sldId id="367" r:id="rId6"/>
    <p:sldId id="1028" r:id="rId7"/>
    <p:sldId id="1105" r:id="rId8"/>
    <p:sldId id="1136" r:id="rId9"/>
    <p:sldId id="1051" r:id="rId10"/>
    <p:sldId id="1137" r:id="rId11"/>
    <p:sldId id="1042" r:id="rId12"/>
    <p:sldId id="1138" r:id="rId13"/>
    <p:sldId id="1052" r:id="rId14"/>
    <p:sldId id="1139" r:id="rId15"/>
    <p:sldId id="1047" r:id="rId16"/>
    <p:sldId id="1140" r:id="rId17"/>
    <p:sldId id="1109" r:id="rId18"/>
    <p:sldId id="1141" r:id="rId19"/>
    <p:sldId id="1088" r:id="rId20"/>
    <p:sldId id="1154" r:id="rId21"/>
    <p:sldId id="379" r:id="rId22"/>
    <p:sldId id="1155" r:id="rId23"/>
    <p:sldId id="380" r:id="rId24"/>
    <p:sldId id="1070" r:id="rId25"/>
    <p:sldId id="1142" r:id="rId26"/>
    <p:sldId id="1071" r:id="rId27"/>
    <p:sldId id="1143" r:id="rId28"/>
    <p:sldId id="1072" r:id="rId29"/>
    <p:sldId id="1144" r:id="rId30"/>
    <p:sldId id="1074" r:id="rId31"/>
    <p:sldId id="1145" r:id="rId32"/>
    <p:sldId id="1075" r:id="rId33"/>
    <p:sldId id="1146" r:id="rId34"/>
    <p:sldId id="1076" r:id="rId35"/>
    <p:sldId id="1147" r:id="rId36"/>
    <p:sldId id="1083" r:id="rId37"/>
    <p:sldId id="1148" r:id="rId38"/>
    <p:sldId id="1113" r:id="rId39"/>
    <p:sldId id="1114" r:id="rId40"/>
    <p:sldId id="388" r:id="rId41"/>
    <p:sldId id="1078" r:id="rId42"/>
    <p:sldId id="1149" r:id="rId43"/>
    <p:sldId id="1077" r:id="rId44"/>
    <p:sldId id="1151" r:id="rId45"/>
    <p:sldId id="1079" r:id="rId46"/>
    <p:sldId id="1152" r:id="rId47"/>
    <p:sldId id="1080" r:id="rId48"/>
    <p:sldId id="1153" r:id="rId49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6CC24-FD8A-4998-A28E-CCD4716D7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7FDF7-4161-485F-9964-916C19F6C5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"/>
            <a:ext cx="11074400" cy="612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F822-7309-4DA3-B0FA-3FD8DF596F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7675-C774-4C2C-9594-33D606482E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zh-CN" altLang="zh-CN" sz="4400" dirty="0"/>
              <a:t>第</a:t>
            </a:r>
            <a:r>
              <a:rPr lang="zh-CN" altLang="en-US" sz="4400" dirty="0"/>
              <a:t>五章习题</a:t>
            </a:r>
            <a:endParaRPr lang="zh-CN" altLang="zh-CN" sz="4400" dirty="0"/>
          </a:p>
        </p:txBody>
      </p:sp>
      <p:sp>
        <p:nvSpPr>
          <p:cNvPr id="3074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zh-CN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在统一编址方式下，下列说法正确的是？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A.一个具体地址只能对应输入输出设备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B.一个具体地址只能对应主存单元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C.一个具体地址只对应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设备或只对应主存单元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在统一编址方式下，下列说法正确的是？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A.一个具体地址只能对应输入输出设备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B.一个具体地址只能对应主存单元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C.一个具体地址只对应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设备或只对应主存单元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在独立编址方式下，下列说法正确的是？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A.一个具体地址只能对应输入输出设备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 一个具体地址只对应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设备或只对应主存单元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C.一个具体地址即可对应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设备也可只对应主存单元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在独立编址方式下，下列说法正确的是？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A.一个具体地址只能对应输入输出设备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B. 一个具体地址只对应</a:t>
            </a:r>
            <a:r>
              <a:rPr lang="en-US" altLang="zh-CN" dirty="0"/>
              <a:t>I/O</a:t>
            </a:r>
            <a:r>
              <a:rPr lang="zh-CN" altLang="en-US" dirty="0"/>
              <a:t>设备或只对应主存单元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C.一个具体地址即可对应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设备也可只对应主存单元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统一编址方式下，存储单元和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设备是靠什么来区分的？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A.不同的地址线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不同的地址码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不同的控制线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统一编址方式下，存储单元和</a:t>
            </a:r>
            <a:r>
              <a:rPr lang="en-US" altLang="zh-CN" dirty="0"/>
              <a:t>I/O</a:t>
            </a:r>
            <a:r>
              <a:rPr lang="zh-CN" altLang="en-US" dirty="0"/>
              <a:t>设备是靠什么来区分的？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A.不同的地址线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B.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不同的地址码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C.</a:t>
            </a:r>
            <a:r>
              <a:rPr lang="en-US" altLang="zh-CN" dirty="0"/>
              <a:t> </a:t>
            </a:r>
            <a:r>
              <a:rPr lang="zh-CN" altLang="en-US" dirty="0"/>
              <a:t>不同的控制线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在（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）的计算机系统中，外部设备可以和主存储器单元统一编址，因此可以不使用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指令。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</a:rPr>
              <a:t>A.单总线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双总线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三总线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在（</a:t>
            </a:r>
            <a:r>
              <a:rPr lang="en-US" altLang="zh-CN" dirty="0"/>
              <a:t>   </a:t>
            </a:r>
            <a:r>
              <a:rPr lang="zh-CN" altLang="en-US" dirty="0"/>
              <a:t>）的计算机系统中，外部设备可以和主存储器单元统一编址，因此可以不使用</a:t>
            </a:r>
            <a:r>
              <a:rPr lang="en-US" altLang="zh-CN" dirty="0"/>
              <a:t>I/O</a:t>
            </a:r>
            <a:r>
              <a:rPr lang="zh-CN" altLang="en-US" dirty="0"/>
              <a:t>指令。</a:t>
            </a:r>
            <a:endParaRPr lang="zh-CN" altLang="en-US" dirty="0"/>
          </a:p>
          <a:p>
            <a:pPr marL="0" algn="l">
              <a:buClrTx/>
              <a:buSzTx/>
              <a:buNone/>
            </a:pPr>
            <a:r>
              <a:rPr lang="zh-CN" altLang="en-US" dirty="0">
                <a:solidFill>
                  <a:srgbClr val="FF0000"/>
                </a:solidFill>
              </a:rPr>
              <a:t>A.单总线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双总线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C.</a:t>
            </a:r>
            <a:r>
              <a:rPr lang="en-US" altLang="zh-CN" dirty="0"/>
              <a:t> </a:t>
            </a:r>
            <a:r>
              <a:rPr lang="zh-CN" altLang="en-US" dirty="0"/>
              <a:t>三</a:t>
            </a:r>
            <a:r>
              <a:rPr lang="zh-CN" altLang="en-US" dirty="0"/>
              <a:t>总线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8914"/>
            <a:ext cx="8001000" cy="6440487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0070C0"/>
                </a:solidFill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</a:rPr>
              <a:t>      </a:t>
            </a:r>
            <a:r>
              <a:rPr lang="zh-CN" altLang="en-US" sz="3200" b="1" dirty="0">
                <a:solidFill>
                  <a:srgbClr val="0070C0"/>
                </a:solidFill>
              </a:rPr>
              <a:t>讨论</a:t>
            </a:r>
            <a:r>
              <a:rPr lang="en-US" altLang="zh-CN" sz="3200" b="1" dirty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说明中断向量地址和入口地址的区别和联系。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endParaRPr lang="zh-CN" altLang="en-US" sz="3200" b="1" i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  <p:bldLst>
      <p:bldP spid="11366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8914"/>
            <a:ext cx="8001000" cy="6440487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0070C0"/>
                </a:solidFill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</a:rPr>
              <a:t>      </a:t>
            </a:r>
            <a:r>
              <a:rPr lang="zh-CN" altLang="en-US" sz="3200" b="1" dirty="0">
                <a:solidFill>
                  <a:srgbClr val="0070C0"/>
                </a:solidFill>
              </a:rPr>
              <a:t>讨论</a:t>
            </a:r>
            <a:r>
              <a:rPr lang="en-US" altLang="zh-CN" sz="3200" b="1" dirty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说明中断向量地址和入口地址的区别和联系。</a:t>
            </a:r>
            <a:br>
              <a:rPr lang="zh-CN" altLang="en-US" sz="3200" b="1" dirty="0"/>
            </a:br>
            <a:r>
              <a:rPr lang="zh-CN" altLang="en-US" sz="3200" b="1" dirty="0"/>
              <a:t>        解：</a:t>
            </a:r>
            <a:br>
              <a:rPr lang="zh-CN" altLang="en-US" sz="3200" b="1" dirty="0"/>
            </a:br>
            <a:r>
              <a:rPr lang="zh-CN" altLang="en-US" sz="3200" b="1" dirty="0"/>
              <a:t>        中断向量地址和入口地址的</a:t>
            </a:r>
            <a:r>
              <a:rPr lang="zh-CN" altLang="en-US" sz="3200" b="1" dirty="0">
                <a:solidFill>
                  <a:srgbClr val="FF0000"/>
                </a:solidFill>
              </a:rPr>
              <a:t>区别</a:t>
            </a:r>
            <a:r>
              <a:rPr lang="zh-CN" altLang="en-US" sz="3200" b="1" dirty="0"/>
              <a:t>：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zh-CN" altLang="en-US" sz="3200" b="1" dirty="0">
                <a:solidFill>
                  <a:schemeClr val="accent2"/>
                </a:solidFill>
              </a:rPr>
              <a:t>向量地址</a:t>
            </a:r>
            <a:r>
              <a:rPr lang="zh-CN" altLang="en-US" sz="3200" b="1" dirty="0"/>
              <a:t>是硬件电路（向量编码器）产生的中断源的内存中断向量表表项地址编号，</a:t>
            </a:r>
            <a:r>
              <a:rPr lang="en-US" altLang="zh-CN" sz="3200" b="1" dirty="0"/>
              <a:t>	</a:t>
            </a:r>
            <a:r>
              <a:rPr lang="zh-CN" altLang="en-US" sz="3200" b="1" dirty="0">
                <a:solidFill>
                  <a:schemeClr val="accent2"/>
                </a:solidFill>
              </a:rPr>
              <a:t>中断入口地址</a:t>
            </a:r>
            <a:r>
              <a:rPr lang="zh-CN" altLang="en-US" sz="3200" b="1" dirty="0"/>
              <a:t>是中断服务程序首址。</a:t>
            </a:r>
            <a:br>
              <a:rPr lang="zh-CN" altLang="en-US" sz="3200" b="1" dirty="0"/>
            </a:br>
            <a:r>
              <a:rPr lang="zh-CN" altLang="en-US" sz="3200" b="1" dirty="0"/>
              <a:t>        中断向量地址和入口地址的</a:t>
            </a:r>
            <a:r>
              <a:rPr lang="zh-CN" altLang="en-US" sz="3200" b="1" dirty="0">
                <a:solidFill>
                  <a:srgbClr val="FF0000"/>
                </a:solidFill>
              </a:rPr>
              <a:t>联系</a:t>
            </a:r>
            <a:r>
              <a:rPr lang="zh-CN" altLang="en-US" sz="3200" b="1" dirty="0"/>
              <a:t>：</a:t>
            </a:r>
            <a:br>
              <a:rPr lang="zh-CN" altLang="en-US" sz="3200" b="1" dirty="0"/>
            </a:br>
            <a:r>
              <a:rPr lang="zh-CN" altLang="en-US" sz="3200" b="1" dirty="0"/>
              <a:t>        中断向量地址可理解为中断服务程序入口地址的地址，通过它访存可获得中断服务程序入口地址。</a:t>
            </a:r>
            <a:endParaRPr lang="zh-CN" altLang="en-US" sz="3200" b="1" i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  <p:bldLst>
      <p:bldP spid="11366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接口中数据缓冲器的作用是？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A.暂存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设备和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之间的数据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暂存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发出的命令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暂存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设备的状态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457200"/>
            <a:ext cx="8659813" cy="60960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        </a:t>
            </a:r>
            <a:r>
              <a:rPr lang="zh-CN" altLang="en-US" sz="2800" b="1" dirty="0">
                <a:solidFill>
                  <a:srgbClr val="0070C0"/>
                </a:solidFill>
              </a:rPr>
              <a:t>讨论</a:t>
            </a:r>
            <a:r>
              <a:rPr lang="en-US" altLang="zh-CN" sz="2800" b="1" dirty="0">
                <a:solidFill>
                  <a:srgbClr val="0070C0"/>
                </a:solidFill>
              </a:rPr>
              <a:t>. </a:t>
            </a:r>
            <a:r>
              <a:rPr lang="zh-CN" altLang="en-US" sz="2800" b="1" dirty="0">
                <a:solidFill>
                  <a:srgbClr val="0070C0"/>
                </a:solidFill>
              </a:rPr>
              <a:t>在什么条件下，</a:t>
            </a:r>
            <a:r>
              <a:rPr lang="en-US" altLang="zh-CN" sz="2800" b="1" dirty="0">
                <a:solidFill>
                  <a:srgbClr val="0070C0"/>
                </a:solidFill>
              </a:rPr>
              <a:t>I/O</a:t>
            </a:r>
            <a:r>
              <a:rPr lang="zh-CN" altLang="en-US" sz="2800" b="1" dirty="0">
                <a:solidFill>
                  <a:srgbClr val="0070C0"/>
                </a:solidFill>
              </a:rPr>
              <a:t>设备可以向</a:t>
            </a:r>
            <a:r>
              <a:rPr lang="en-US" altLang="zh-CN" sz="2800" b="1" dirty="0">
                <a:solidFill>
                  <a:srgbClr val="0070C0"/>
                </a:solidFill>
              </a:rPr>
              <a:t>CPU</a:t>
            </a:r>
            <a:r>
              <a:rPr lang="zh-CN" altLang="en-US" sz="2800" b="1" dirty="0">
                <a:solidFill>
                  <a:srgbClr val="0070C0"/>
                </a:solidFill>
              </a:rPr>
              <a:t>提出中断请求？</a:t>
            </a:r>
            <a:br>
              <a:rPr lang="zh-CN" altLang="en-US" sz="2800" b="1" dirty="0"/>
            </a:br>
            <a:r>
              <a:rPr lang="zh-CN" altLang="en-US" sz="2800" b="1" dirty="0"/>
              <a:t>             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457200"/>
            <a:ext cx="8659813" cy="60960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        </a:t>
            </a:r>
            <a:r>
              <a:rPr lang="zh-CN" altLang="en-US" sz="2800" b="1" dirty="0">
                <a:solidFill>
                  <a:srgbClr val="0070C0"/>
                </a:solidFill>
              </a:rPr>
              <a:t>讨论</a:t>
            </a:r>
            <a:r>
              <a:rPr lang="en-US" altLang="zh-CN" sz="2800" b="1" dirty="0">
                <a:solidFill>
                  <a:srgbClr val="0070C0"/>
                </a:solidFill>
              </a:rPr>
              <a:t>. </a:t>
            </a:r>
            <a:r>
              <a:rPr lang="zh-CN" altLang="en-US" sz="2800" b="1" dirty="0">
                <a:solidFill>
                  <a:srgbClr val="0070C0"/>
                </a:solidFill>
              </a:rPr>
              <a:t>在什么条件下，</a:t>
            </a:r>
            <a:r>
              <a:rPr lang="en-US" altLang="zh-CN" sz="2800" b="1" dirty="0">
                <a:solidFill>
                  <a:srgbClr val="0070C0"/>
                </a:solidFill>
              </a:rPr>
              <a:t>I/O</a:t>
            </a:r>
            <a:r>
              <a:rPr lang="zh-CN" altLang="en-US" sz="2800" b="1" dirty="0">
                <a:solidFill>
                  <a:srgbClr val="0070C0"/>
                </a:solidFill>
              </a:rPr>
              <a:t>设备可以向</a:t>
            </a:r>
            <a:r>
              <a:rPr lang="en-US" altLang="zh-CN" sz="2800" b="1" dirty="0">
                <a:solidFill>
                  <a:srgbClr val="0070C0"/>
                </a:solidFill>
              </a:rPr>
              <a:t>CPU</a:t>
            </a:r>
            <a:r>
              <a:rPr lang="zh-CN" altLang="en-US" sz="2800" b="1" dirty="0">
                <a:solidFill>
                  <a:srgbClr val="0070C0"/>
                </a:solidFill>
              </a:rPr>
              <a:t>提出中断请求？</a:t>
            </a:r>
            <a:br>
              <a:rPr lang="zh-CN" altLang="en-US" sz="2800" b="1" dirty="0"/>
            </a:br>
            <a:r>
              <a:rPr lang="zh-CN" altLang="en-US" sz="2800" b="1" dirty="0"/>
              <a:t>        解：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设备向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提出中断请求的</a:t>
            </a:r>
            <a:r>
              <a:rPr lang="zh-CN" altLang="en-US" sz="2800" b="1" dirty="0">
                <a:solidFill>
                  <a:srgbClr val="FF0000"/>
                </a:solidFill>
              </a:rPr>
              <a:t>条件</a:t>
            </a:r>
            <a:r>
              <a:rPr lang="zh-CN" altLang="en-US" sz="2800" b="1" dirty="0"/>
              <a:t>是：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接口中的设备工作完成状态为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（</a:t>
            </a:r>
            <a:r>
              <a:rPr lang="en-US" altLang="zh-CN" sz="2800" b="1" dirty="0">
                <a:solidFill>
                  <a:schemeClr val="accent2"/>
                </a:solidFill>
              </a:rPr>
              <a:t>D=1</a:t>
            </a:r>
            <a:r>
              <a:rPr lang="zh-CN" altLang="en-US" sz="2800" b="1" dirty="0"/>
              <a:t>），中断屏蔽码为</a:t>
            </a:r>
            <a:r>
              <a:rPr lang="en-US" altLang="zh-CN" sz="2800" b="1" dirty="0"/>
              <a:t>0 </a:t>
            </a:r>
            <a:r>
              <a:rPr lang="zh-CN" altLang="en-US" sz="2800" b="1" dirty="0"/>
              <a:t>（</a:t>
            </a:r>
            <a:r>
              <a:rPr lang="en-US" altLang="zh-CN" sz="2800" b="1" dirty="0">
                <a:solidFill>
                  <a:schemeClr val="accent2"/>
                </a:solidFill>
              </a:rPr>
              <a:t>MASK=0</a:t>
            </a:r>
            <a:r>
              <a:rPr lang="zh-CN" altLang="en-US" sz="2800" b="1" dirty="0"/>
              <a:t>），且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查询中断时，中断请求触发器状态为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（</a:t>
            </a:r>
            <a:r>
              <a:rPr lang="en-US" altLang="zh-CN" sz="2800" b="1" dirty="0">
                <a:solidFill>
                  <a:schemeClr val="accent2"/>
                </a:solidFill>
              </a:rPr>
              <a:t>INTR=1</a:t>
            </a:r>
            <a:r>
              <a:rPr lang="zh-CN" altLang="en-US" sz="2800" b="1" dirty="0"/>
              <a:t>）。</a:t>
            </a:r>
            <a:br>
              <a:rPr lang="zh-CN" altLang="en-US" sz="2800" b="1" dirty="0"/>
            </a:br>
            <a:br>
              <a:rPr lang="zh-CN" altLang="en-US" sz="2800" b="1" dirty="0"/>
            </a:br>
            <a:r>
              <a:rPr lang="zh-CN" altLang="en-US" sz="2800" b="1" dirty="0"/>
              <a:t>       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481" y="990600"/>
            <a:ext cx="9367520" cy="5486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0070C0"/>
                </a:solidFill>
              </a:rPr>
              <a:t>        </a:t>
            </a:r>
            <a:r>
              <a:rPr lang="zh-CN" altLang="en-US" sz="3200" b="1" dirty="0">
                <a:solidFill>
                  <a:srgbClr val="0070C0"/>
                </a:solidFill>
              </a:rPr>
              <a:t>讨论</a:t>
            </a:r>
            <a:r>
              <a:rPr lang="en-US" altLang="zh-CN" sz="3600" b="1" dirty="0">
                <a:solidFill>
                  <a:srgbClr val="0070C0"/>
                </a:solidFill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</a:rPr>
              <a:t>在什么条件和什么时间，</a:t>
            </a:r>
            <a:r>
              <a:rPr lang="en-US" altLang="zh-CN" sz="3600" b="1" dirty="0">
                <a:solidFill>
                  <a:srgbClr val="0070C0"/>
                </a:solidFill>
              </a:rPr>
              <a:t>CPU</a:t>
            </a:r>
            <a:r>
              <a:rPr lang="zh-CN" altLang="en-US" sz="3600" b="1" dirty="0">
                <a:solidFill>
                  <a:srgbClr val="0070C0"/>
                </a:solidFill>
              </a:rPr>
              <a:t>可以响应</a:t>
            </a:r>
            <a:r>
              <a:rPr lang="en-US" altLang="zh-CN" sz="3600" b="1" dirty="0">
                <a:solidFill>
                  <a:srgbClr val="0070C0"/>
                </a:solidFill>
              </a:rPr>
              <a:t>I/O</a:t>
            </a:r>
            <a:r>
              <a:rPr lang="zh-CN" altLang="en-US" sz="3600" b="1" dirty="0">
                <a:solidFill>
                  <a:srgbClr val="0070C0"/>
                </a:solidFill>
              </a:rPr>
              <a:t>的中断请求？</a:t>
            </a:r>
            <a:br>
              <a:rPr lang="zh-CN" altLang="en-US" sz="3600" b="1" dirty="0"/>
            </a:br>
            <a:r>
              <a:rPr lang="zh-CN" altLang="en-US" sz="3600" b="1" dirty="0"/>
              <a:t>        解：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响应</a:t>
            </a:r>
            <a:r>
              <a:rPr lang="en-US" altLang="zh-CN" sz="3600" b="1" dirty="0"/>
              <a:t>I/O</a:t>
            </a:r>
            <a:r>
              <a:rPr lang="zh-CN" altLang="en-US" sz="3600" b="1" dirty="0"/>
              <a:t>中断请求的</a:t>
            </a:r>
            <a:r>
              <a:rPr lang="zh-CN" altLang="en-US" sz="3600" b="1" dirty="0">
                <a:solidFill>
                  <a:srgbClr val="FF0000"/>
                </a:solidFill>
              </a:rPr>
              <a:t>条件和时间</a:t>
            </a:r>
            <a:r>
              <a:rPr lang="zh-CN" altLang="en-US" sz="3600" b="1" dirty="0"/>
              <a:t>是：当中断允许状态为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（</a:t>
            </a:r>
            <a:r>
              <a:rPr lang="en-US" altLang="zh-CN" sz="3600" b="1" dirty="0">
                <a:solidFill>
                  <a:schemeClr val="accent2"/>
                </a:solidFill>
              </a:rPr>
              <a:t>EINT=1</a:t>
            </a:r>
            <a:r>
              <a:rPr lang="zh-CN" altLang="en-US" sz="3600" b="1" dirty="0"/>
              <a:t>），且</a:t>
            </a:r>
            <a:r>
              <a:rPr lang="zh-CN" altLang="en-US" sz="3600" b="1" dirty="0">
                <a:solidFill>
                  <a:schemeClr val="accent2"/>
                </a:solidFill>
              </a:rPr>
              <a:t>至少有一个中断请求</a:t>
            </a:r>
            <a:r>
              <a:rPr lang="zh-CN" altLang="en-US" sz="3600" b="1" dirty="0"/>
              <a:t>被查到，则在</a:t>
            </a:r>
            <a:r>
              <a:rPr lang="zh-CN" altLang="en-US" sz="3600" b="1" dirty="0">
                <a:solidFill>
                  <a:schemeClr val="accent2"/>
                </a:solidFill>
              </a:rPr>
              <a:t>一条指令执行完</a:t>
            </a:r>
            <a:r>
              <a:rPr lang="zh-CN" altLang="en-US" sz="3600" b="1" dirty="0"/>
              <a:t>时，响应中断。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I/O</a:t>
            </a:r>
            <a:r>
              <a:rPr lang="zh-CN" altLang="en-US" b="1" dirty="0">
                <a:solidFill>
                  <a:schemeClr val="tx1"/>
                </a:solidFill>
              </a:rPr>
              <a:t>与主机交换信息的方式中，中断方式的特点是？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与设备并行工作，传送与主程序串行工作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CPU</a:t>
            </a:r>
            <a:r>
              <a:rPr lang="zh-CN" altLang="en-US" b="1" dirty="0">
                <a:solidFill>
                  <a:schemeClr val="tx1"/>
                </a:solidFill>
              </a:rPr>
              <a:t>与设备串行工作，传送与主程序串行工作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CPU</a:t>
            </a:r>
            <a:r>
              <a:rPr lang="zh-CN" altLang="en-US" b="1" dirty="0">
                <a:solidFill>
                  <a:schemeClr val="tx1"/>
                </a:solidFill>
              </a:rPr>
              <a:t>与设备并行工作，传送与主程序并行工作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I/O</a:t>
            </a:r>
            <a:r>
              <a:rPr lang="zh-CN" altLang="en-US" b="1" dirty="0"/>
              <a:t>与主机交换信息的方式中，中断方式的特点是？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A.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与设备并行工作，传送与主程序串行工作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CPU</a:t>
            </a:r>
            <a:r>
              <a:rPr lang="zh-CN" altLang="en-US" b="1" dirty="0"/>
              <a:t>与设备串行工作，传送与主程序串行工作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C.</a:t>
            </a:r>
            <a:r>
              <a:rPr lang="en-US" altLang="zh-CN" b="1" dirty="0"/>
              <a:t> CPU</a:t>
            </a:r>
            <a:r>
              <a:rPr lang="zh-CN" altLang="en-US" b="1" dirty="0"/>
              <a:t>与设备并行工作，传送与主程序并行工作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中断服务程序的最后一条指令是？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A.转移指令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出栈指令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中断返回指令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中断服务程序的最后一条指令是？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A.转移指令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</a:t>
            </a:r>
            <a:r>
              <a:rPr lang="zh-CN" altLang="en-US" b="1" dirty="0"/>
              <a:t>出栈指令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中断返回指令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400432" y="620689"/>
            <a:ext cx="881036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以下叙述正确的是？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A.外部设备一旦发出中断请求，便立即得到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的响应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B.外部设备一旦发出中断请求，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应立即响应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中断方式一般用于处理随机出现的服务请求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400432" y="620689"/>
            <a:ext cx="881036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以下叙述正确的是？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A.外部设备一旦发出中断请求，便立即得到</a:t>
            </a:r>
            <a:r>
              <a:rPr lang="en-US" altLang="zh-CN" b="1" dirty="0"/>
              <a:t>CPU</a:t>
            </a:r>
            <a:r>
              <a:rPr lang="zh-CN" altLang="en-US" b="1" dirty="0"/>
              <a:t>的响应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B.外部设备一旦发出中断请求，</a:t>
            </a:r>
            <a:r>
              <a:rPr lang="en-US" altLang="zh-CN" b="1" dirty="0"/>
              <a:t>CPU</a:t>
            </a:r>
            <a:r>
              <a:rPr lang="zh-CN" altLang="en-US" b="1" dirty="0"/>
              <a:t>应立即响应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中断方式一般用于处理随机出现的服务请求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在具有中断向量表的计算机中，中断向量地址是？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A.子程序的入口地址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中断服务程序的入口地址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中断服务程序入口地址的地址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I/O</a:t>
            </a:r>
            <a:r>
              <a:rPr lang="zh-CN" altLang="en-US" dirty="0"/>
              <a:t>接口中数据缓冲器的作用是？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A.暂存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设备和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之间的数据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B.</a:t>
            </a:r>
            <a:r>
              <a:rPr lang="en-US" altLang="zh-CN" dirty="0"/>
              <a:t> </a:t>
            </a:r>
            <a:r>
              <a:rPr lang="zh-CN" altLang="en-US" dirty="0"/>
              <a:t>暂存</a:t>
            </a:r>
            <a:r>
              <a:rPr lang="en-US" altLang="zh-CN" dirty="0"/>
              <a:t>CPU</a:t>
            </a:r>
            <a:r>
              <a:rPr lang="zh-CN" altLang="en-US" dirty="0"/>
              <a:t>发出的命令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C.</a:t>
            </a:r>
            <a:r>
              <a:rPr lang="en-US" altLang="zh-CN" dirty="0"/>
              <a:t> </a:t>
            </a:r>
            <a:r>
              <a:rPr lang="zh-CN" altLang="en-US" dirty="0"/>
              <a:t>暂存</a:t>
            </a:r>
            <a:r>
              <a:rPr lang="en-US" altLang="zh-CN" dirty="0"/>
              <a:t>I/O</a:t>
            </a:r>
            <a:r>
              <a:rPr lang="zh-CN" altLang="en-US" dirty="0"/>
              <a:t>设备的状态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在具有中断向量表的计算机中，中断向量地址是？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A.子程序的入口地址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</a:t>
            </a:r>
            <a:r>
              <a:rPr lang="zh-CN" altLang="en-US" b="1" dirty="0"/>
              <a:t>中断服务程序的入口地址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中断服务程序入口地址的地址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中断响应是在？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A.一条指令执行开始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一条指令执行中间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C.一条指令执行结束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中断响应是在？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A.一条指令执行开始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</a:t>
            </a:r>
            <a:r>
              <a:rPr lang="zh-CN" altLang="en-US" b="1" dirty="0"/>
              <a:t>一条指令执行中间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C.一条指令执行结束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在中断响应周期，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主要完成的工作是？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A.关中断，保护断点，发中断响应信号并形成中断向量地址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B.开中断，保护断点，发中断响应信号并形成中断向量地址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关中断，执行中断服务程序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在中断响应周期，</a:t>
            </a:r>
            <a:r>
              <a:rPr lang="en-US" altLang="zh-CN" b="1" dirty="0"/>
              <a:t>CPU</a:t>
            </a:r>
            <a:r>
              <a:rPr lang="zh-CN" altLang="en-US" b="1" dirty="0"/>
              <a:t>主要完成的工作是？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A.关中断，保护断点，发中断响应信号并形成中断向量地址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B.开中断，保护断点，发中断响应信号并形成中断向量地址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C.</a:t>
            </a:r>
            <a:r>
              <a:rPr lang="en-US" altLang="zh-CN" b="1" dirty="0"/>
              <a:t> </a:t>
            </a:r>
            <a:r>
              <a:rPr lang="zh-CN" altLang="en-US" b="1" dirty="0"/>
              <a:t>关中断，执行中断服务程序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930876" y="620689"/>
            <a:ext cx="927992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中断发生时，程序计数器的保护和更新是由</a:t>
            </a:r>
            <a:r>
              <a:rPr lang="zh-CN" altLang="en-US" b="1" u="sng" dirty="0">
                <a:solidFill>
                  <a:schemeClr val="tx1"/>
                </a:solidFill>
              </a:rPr>
              <a:t>     </a:t>
            </a:r>
            <a:r>
              <a:rPr lang="zh-CN" altLang="en-US" b="1" dirty="0">
                <a:solidFill>
                  <a:schemeClr val="tx1"/>
                </a:solidFill>
              </a:rPr>
              <a:t>完成？？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A.硬件自动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进栈和出栈指令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访存指令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930876" y="620689"/>
            <a:ext cx="927992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中断发生时，程序计数器的保护和更新是由</a:t>
            </a:r>
            <a:r>
              <a:rPr lang="zh-CN" altLang="en-US" b="1" u="sng" dirty="0"/>
              <a:t>     </a:t>
            </a:r>
            <a:r>
              <a:rPr lang="zh-CN" altLang="en-US" b="1" dirty="0"/>
              <a:t>完成？？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A.硬件自动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</a:t>
            </a:r>
            <a:r>
              <a:rPr lang="zh-CN" altLang="en-US" b="1" dirty="0"/>
              <a:t>进栈和出栈指令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C.</a:t>
            </a:r>
            <a:r>
              <a:rPr lang="en-US" altLang="zh-CN" b="1" dirty="0"/>
              <a:t> </a:t>
            </a:r>
            <a:r>
              <a:rPr lang="zh-CN" altLang="en-US" b="1" dirty="0"/>
              <a:t>访存指令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906780" y="620395"/>
            <a:ext cx="9304020" cy="4526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、一次中断处理过程大致可分为（），（），（），（），（）五个</a:t>
            </a:r>
            <a:r>
              <a:rPr lang="zh-CN" altLang="en-US" dirty="0"/>
              <a:t>阶段。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、单重中断的中断服务程序的执行顺序为（），（），（），（）和中断</a:t>
            </a:r>
            <a:r>
              <a:rPr lang="zh-CN" altLang="en-US" dirty="0"/>
              <a:t>返回。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、多重</a:t>
            </a:r>
            <a:r>
              <a:rPr lang="zh-CN" altLang="en-US" dirty="0">
                <a:sym typeface="+mn-ea"/>
              </a:rPr>
              <a:t>中断的中断服务程序的执行顺序为（），（），（），（）和中断返回。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906780" y="620395"/>
            <a:ext cx="9304020" cy="4526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、一次中断处理过程大致可分为（</a:t>
            </a:r>
            <a:r>
              <a:rPr lang="zh-CN" altLang="en-US" dirty="0">
                <a:solidFill>
                  <a:srgbClr val="FF0000"/>
                </a:solidFill>
              </a:rPr>
              <a:t>中断请求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中断判优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中断响应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中断服务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中断返回</a:t>
            </a:r>
            <a:r>
              <a:rPr lang="zh-CN" altLang="en-US" dirty="0"/>
              <a:t>）五个</a:t>
            </a:r>
            <a:r>
              <a:rPr lang="zh-CN" altLang="en-US" dirty="0"/>
              <a:t>阶段。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、单重中断的中断服务程序的执行顺序为（</a:t>
            </a:r>
            <a:r>
              <a:rPr lang="zh-CN" altLang="en-US" dirty="0">
                <a:solidFill>
                  <a:srgbClr val="FF0000"/>
                </a:solidFill>
              </a:rPr>
              <a:t>保护现场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设备服务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恢复现场</a:t>
            </a:r>
            <a:r>
              <a:rPr lang="zh-CN" altLang="en-US" dirty="0"/>
              <a:t>），（</a:t>
            </a:r>
            <a:r>
              <a:rPr lang="zh-CN" altLang="en-US" dirty="0">
                <a:solidFill>
                  <a:srgbClr val="FF0000"/>
                </a:solidFill>
              </a:rPr>
              <a:t>开中断</a:t>
            </a:r>
            <a:r>
              <a:rPr lang="zh-CN" altLang="en-US" dirty="0"/>
              <a:t>）和中断</a:t>
            </a:r>
            <a:r>
              <a:rPr lang="zh-CN" altLang="en-US" dirty="0"/>
              <a:t>返回。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、多重</a:t>
            </a:r>
            <a:r>
              <a:rPr lang="zh-CN" altLang="en-US" dirty="0">
                <a:sym typeface="+mn-ea"/>
              </a:rPr>
              <a:t>中断的中断服务程序的执行顺序为（保护现场），（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开中断</a:t>
            </a:r>
            <a:r>
              <a:rPr lang="zh-CN" altLang="en-US" dirty="0">
                <a:sym typeface="+mn-ea"/>
              </a:rPr>
              <a:t>），（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设备服务</a:t>
            </a:r>
            <a:r>
              <a:rPr lang="zh-CN" altLang="en-US" dirty="0">
                <a:sym typeface="+mn-ea"/>
              </a:rPr>
              <a:t>），（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恢复现场</a:t>
            </a:r>
            <a:r>
              <a:rPr lang="zh-CN" altLang="en-US" dirty="0">
                <a:sym typeface="+mn-ea"/>
              </a:rPr>
              <a:t>）和中断返回。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305800" cy="5486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/>
              <a:t>         </a:t>
            </a:r>
            <a:r>
              <a:rPr lang="zh-CN" altLang="en-US" sz="3200" b="1" dirty="0"/>
              <a:t>讨论</a:t>
            </a:r>
            <a:r>
              <a:rPr lang="en-US" altLang="zh-CN" sz="3200" b="1" dirty="0"/>
              <a:t>. CPU</a:t>
            </a:r>
            <a:r>
              <a:rPr lang="zh-CN" altLang="en-US" sz="3200" b="1" dirty="0"/>
              <a:t>对</a:t>
            </a:r>
            <a:r>
              <a:rPr lang="en-US" altLang="zh-CN" sz="3200" b="1" dirty="0"/>
              <a:t>DMA</a:t>
            </a:r>
            <a:r>
              <a:rPr lang="zh-CN" altLang="en-US" sz="3200" b="1" dirty="0"/>
              <a:t>请求和中断请求的响应时间</a:t>
            </a:r>
            <a:r>
              <a:rPr lang="zh-CN" altLang="en-US" sz="3200" b="1" dirty="0">
                <a:solidFill>
                  <a:srgbClr val="800000"/>
                </a:solidFill>
              </a:rPr>
              <a:t>是否相同</a:t>
            </a:r>
            <a:r>
              <a:rPr lang="zh-CN" altLang="en-US" sz="3200" b="1" dirty="0"/>
              <a:t>？为什么？</a:t>
            </a:r>
            <a:br>
              <a:rPr lang="zh-CN" altLang="en-US" sz="3200" b="1" dirty="0"/>
            </a:br>
            <a:r>
              <a:rPr lang="zh-CN" altLang="en-US" sz="3200" b="1" dirty="0"/>
              <a:t>         解： </a:t>
            </a:r>
            <a:r>
              <a:rPr lang="en-US" altLang="zh-CN" sz="3200" b="1" dirty="0"/>
              <a:t>CPU</a:t>
            </a:r>
            <a:r>
              <a:rPr lang="zh-CN" altLang="en-US" sz="3200" b="1" dirty="0"/>
              <a:t>对</a:t>
            </a:r>
            <a:r>
              <a:rPr lang="en-US" altLang="zh-CN" sz="3200" b="1" dirty="0"/>
              <a:t>DMA</a:t>
            </a:r>
            <a:r>
              <a:rPr lang="zh-CN" altLang="en-US" sz="3200" b="1" dirty="0"/>
              <a:t>请求和中断请求的响应时间</a:t>
            </a:r>
            <a:r>
              <a:rPr lang="zh-CN" altLang="en-US" sz="3200" b="1" dirty="0">
                <a:solidFill>
                  <a:srgbClr val="FF0000"/>
                </a:solidFill>
              </a:rPr>
              <a:t>不相同</a:t>
            </a:r>
            <a:r>
              <a:rPr lang="zh-CN" altLang="en-US" sz="3200" b="1" dirty="0"/>
              <a:t>，因为两种方式的交换速度相差很大，因此</a:t>
            </a:r>
            <a:r>
              <a:rPr lang="en-US" altLang="zh-CN" sz="3200" b="1" dirty="0"/>
              <a:t>CPU</a:t>
            </a:r>
            <a:r>
              <a:rPr lang="zh-CN" altLang="en-US" sz="3200" b="1" dirty="0"/>
              <a:t>必须以更短的时间间隔查询并响应</a:t>
            </a:r>
            <a:r>
              <a:rPr lang="en-US" altLang="zh-CN" sz="3200" b="1" dirty="0"/>
              <a:t>DMA</a:t>
            </a:r>
            <a:r>
              <a:rPr lang="zh-CN" altLang="en-US" sz="3200" b="1" dirty="0"/>
              <a:t>请求（</a:t>
            </a:r>
            <a:r>
              <a:rPr lang="zh-CN" altLang="en-US" sz="3200" b="1" dirty="0">
                <a:solidFill>
                  <a:schemeClr val="accent2"/>
                </a:solidFill>
              </a:rPr>
              <a:t>一个存取周期末</a:t>
            </a:r>
            <a:r>
              <a:rPr lang="zh-CN" altLang="en-US" sz="3200" b="1" dirty="0"/>
              <a:t>）。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1919537" y="381000"/>
            <a:ext cx="8202613" cy="6096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eaLnBrk="1" hangingPunct="1"/>
            <a:r>
              <a:rPr lang="en-US" altLang="zh-CN" sz="2800" b="1" dirty="0"/>
              <a:t>        </a:t>
            </a:r>
            <a:r>
              <a:rPr lang="zh-CN" altLang="en-US" sz="3200" b="1" dirty="0"/>
              <a:t>讨论</a:t>
            </a:r>
            <a:r>
              <a:rPr lang="en-US" altLang="zh-CN" sz="3200" b="1" dirty="0"/>
              <a:t>. I/O</a:t>
            </a:r>
            <a:r>
              <a:rPr lang="zh-CN" altLang="en-US" sz="3200" b="1" dirty="0"/>
              <a:t>有哪些编址方式？各有</a:t>
            </a:r>
            <a:r>
              <a:rPr lang="zh-CN" altLang="en-US" sz="2800" b="1" dirty="0"/>
              <a:t>何特点？</a:t>
            </a:r>
            <a:br>
              <a:rPr lang="zh-CN" altLang="en-US" sz="2800" b="1" dirty="0"/>
            </a:br>
            <a:endParaRPr lang="zh-CN" altLang="en-US" sz="2800" b="1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I/O</a:t>
            </a:r>
            <a:r>
              <a:rPr lang="zh-CN" altLang="en-US" b="1" dirty="0">
                <a:solidFill>
                  <a:schemeClr val="tx1"/>
                </a:solidFill>
              </a:rPr>
              <a:t>与主机交换信息的方式中，</a:t>
            </a: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方式的特点是？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与设备并行工作，传送与主程序串行工作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CPU</a:t>
            </a:r>
            <a:r>
              <a:rPr lang="zh-CN" altLang="en-US" b="1" dirty="0">
                <a:solidFill>
                  <a:schemeClr val="tx1"/>
                </a:solidFill>
              </a:rPr>
              <a:t>与设备串行工作，传送与主程序串行工作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CPU</a:t>
            </a:r>
            <a:r>
              <a:rPr lang="zh-CN" altLang="en-US" b="1" dirty="0">
                <a:solidFill>
                  <a:schemeClr val="tx1"/>
                </a:solidFill>
              </a:rPr>
              <a:t>与设备并行工作，传送与主程序并行工作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I/O</a:t>
            </a:r>
            <a:r>
              <a:rPr lang="zh-CN" altLang="en-US" b="1" dirty="0"/>
              <a:t>与主机交换信息的方式中，</a:t>
            </a:r>
            <a:r>
              <a:rPr lang="en-US" altLang="zh-CN" b="1" dirty="0"/>
              <a:t>DMA</a:t>
            </a:r>
            <a:r>
              <a:rPr lang="zh-CN" altLang="en-US" b="1" dirty="0"/>
              <a:t>方式的特点是？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</a:t>
            </a:r>
            <a:r>
              <a:rPr lang="en-US" altLang="zh-CN" b="1" dirty="0"/>
              <a:t>CPU</a:t>
            </a:r>
            <a:r>
              <a:rPr lang="zh-CN" altLang="en-US" b="1" dirty="0"/>
              <a:t>与设备并行工作，传送与主程序串行工作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CPU</a:t>
            </a:r>
            <a:r>
              <a:rPr lang="zh-CN" altLang="en-US" b="1" dirty="0"/>
              <a:t>与设备串行工作，传送与主程序串行工作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</a:t>
            </a:r>
            <a:r>
              <a:rPr lang="en-US" altLang="zh-CN" b="1" dirty="0">
                <a:solidFill>
                  <a:srgbClr val="FF0000"/>
                </a:solidFill>
              </a:rPr>
              <a:t> CPU</a:t>
            </a:r>
            <a:r>
              <a:rPr lang="zh-CN" altLang="en-US" b="1" dirty="0">
                <a:solidFill>
                  <a:srgbClr val="FF0000"/>
                </a:solidFill>
              </a:rPr>
              <a:t>与设备并行工作，传送与主程序并行工作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871838" y="611164"/>
            <a:ext cx="928816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下列叙述正确的是？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A.程序中断方式和</a:t>
            </a: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方式中实现数据传送都需中断请求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B.程序中断方式有中断请求，</a:t>
            </a: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方式中没有中断请求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C.程序中断方式和</a:t>
            </a: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方式中都有中断请求，但目的不同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871838" y="611164"/>
            <a:ext cx="928816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下列叙述正确的是？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A.程序中断方式和</a:t>
            </a:r>
            <a:r>
              <a:rPr lang="en-US" altLang="zh-CN" b="1" dirty="0"/>
              <a:t>DMA</a:t>
            </a:r>
            <a:r>
              <a:rPr lang="zh-CN" altLang="en-US" b="1" dirty="0"/>
              <a:t>方式中实现数据传送都需中断请求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B.程序中断方式有中断请求，</a:t>
            </a:r>
            <a:r>
              <a:rPr lang="en-US" altLang="zh-CN" b="1" dirty="0"/>
              <a:t>DMA</a:t>
            </a:r>
            <a:r>
              <a:rPr lang="zh-CN" altLang="en-US" b="1" dirty="0"/>
              <a:t>方式中没有中断请求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C.程序中断方式和</a:t>
            </a:r>
            <a:r>
              <a:rPr lang="en-US" altLang="zh-CN" b="1" dirty="0">
                <a:solidFill>
                  <a:srgbClr val="FF0000"/>
                </a:solidFill>
              </a:rPr>
              <a:t>DMA</a:t>
            </a:r>
            <a:r>
              <a:rPr lang="zh-CN" altLang="en-US" b="1" dirty="0">
                <a:solidFill>
                  <a:srgbClr val="FF0000"/>
                </a:solidFill>
              </a:rPr>
              <a:t>方式中都有中断请求，但目的不同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接口电路中有程序中断部件，其作用是？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A.实现数据传送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向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提出总线使用权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C.向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提出传输结束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DMA</a:t>
            </a:r>
            <a:r>
              <a:rPr lang="zh-CN" altLang="en-US" b="1" dirty="0"/>
              <a:t>接口电路中有程序中断部件，其作用是？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A.实现数据传送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</a:t>
            </a:r>
            <a:r>
              <a:rPr lang="zh-CN" altLang="en-US" b="1" dirty="0"/>
              <a:t>向</a:t>
            </a:r>
            <a:r>
              <a:rPr lang="en-US" altLang="zh-CN" b="1" dirty="0"/>
              <a:t>CPU</a:t>
            </a:r>
            <a:r>
              <a:rPr lang="zh-CN" altLang="en-US" b="1" dirty="0"/>
              <a:t>提出总线使用权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C.向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提出传输结束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访问主存时，让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处于等待状态，等</a:t>
            </a:r>
            <a:r>
              <a:rPr lang="en-US" altLang="zh-CN" b="1" dirty="0">
                <a:solidFill>
                  <a:schemeClr val="tx1"/>
                </a:solidFill>
              </a:rPr>
              <a:t>DMA</a:t>
            </a:r>
            <a:r>
              <a:rPr lang="zh-CN" altLang="en-US" b="1" dirty="0">
                <a:solidFill>
                  <a:schemeClr val="tx1"/>
                </a:solidFill>
              </a:rPr>
              <a:t>的一批数据访问结束后，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再恢复工作，这种情况称为？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A.停止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访存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B.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周期挪用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C.</a:t>
            </a:r>
            <a:r>
              <a:rPr lang="en-US" altLang="zh-CN" b="1" dirty="0">
                <a:solidFill>
                  <a:schemeClr val="tx1"/>
                </a:solidFill>
              </a:rPr>
              <a:t> DMA</a:t>
            </a:r>
            <a:r>
              <a:rPr lang="zh-CN" altLang="en-US" b="1" dirty="0">
                <a:solidFill>
                  <a:schemeClr val="tx1"/>
                </a:solidFill>
              </a:rPr>
              <a:t>与</a:t>
            </a:r>
            <a:r>
              <a:rPr lang="en-US" altLang="zh-CN" b="1" dirty="0">
                <a:solidFill>
                  <a:schemeClr val="tx1"/>
                </a:solidFill>
              </a:rPr>
              <a:t>CPU</a:t>
            </a:r>
            <a:r>
              <a:rPr lang="zh-CN" altLang="en-US" b="1" dirty="0">
                <a:solidFill>
                  <a:schemeClr val="tx1"/>
                </a:solidFill>
              </a:rPr>
              <a:t>交替访问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DMA</a:t>
            </a:r>
            <a:r>
              <a:rPr lang="zh-CN" altLang="en-US" b="1" dirty="0"/>
              <a:t>访问主存时，让</a:t>
            </a:r>
            <a:r>
              <a:rPr lang="en-US" altLang="zh-CN" b="1" dirty="0"/>
              <a:t>CPU</a:t>
            </a:r>
            <a:r>
              <a:rPr lang="zh-CN" altLang="en-US" b="1" dirty="0"/>
              <a:t>处于等待状态，等</a:t>
            </a:r>
            <a:r>
              <a:rPr lang="en-US" altLang="zh-CN" b="1" dirty="0"/>
              <a:t>DMA</a:t>
            </a:r>
            <a:r>
              <a:rPr lang="zh-CN" altLang="en-US" b="1" dirty="0"/>
              <a:t>的一批数据访问结束后，</a:t>
            </a:r>
            <a:r>
              <a:rPr lang="en-US" altLang="zh-CN" b="1" dirty="0"/>
              <a:t>CPU</a:t>
            </a:r>
            <a:r>
              <a:rPr lang="zh-CN" altLang="en-US" b="1" dirty="0"/>
              <a:t>再恢复工作，这种情况称为？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A.停止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访存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B.</a:t>
            </a:r>
            <a:r>
              <a:rPr lang="en-US" altLang="zh-CN" b="1" dirty="0"/>
              <a:t> </a:t>
            </a:r>
            <a:r>
              <a:rPr lang="zh-CN" altLang="en-US" b="1" dirty="0"/>
              <a:t>周期挪用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C.</a:t>
            </a:r>
            <a:r>
              <a:rPr lang="en-US" altLang="zh-CN" b="1" dirty="0"/>
              <a:t> DMA</a:t>
            </a:r>
            <a:r>
              <a:rPr lang="zh-CN" altLang="en-US" b="1" dirty="0"/>
              <a:t>与</a:t>
            </a:r>
            <a:r>
              <a:rPr lang="en-US" altLang="zh-CN" b="1" dirty="0"/>
              <a:t>CPU</a:t>
            </a:r>
            <a:r>
              <a:rPr lang="zh-CN" altLang="en-US" b="1" dirty="0"/>
              <a:t>交替访问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1994756" y="381000"/>
            <a:ext cx="8202488" cy="6096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70C0"/>
                </a:solidFill>
              </a:rPr>
              <a:t>        </a:t>
            </a:r>
            <a:r>
              <a:rPr lang="zh-CN" altLang="en-US" sz="3200" b="1" dirty="0">
                <a:solidFill>
                  <a:srgbClr val="0070C0"/>
                </a:solidFill>
              </a:rPr>
              <a:t>讨论</a:t>
            </a:r>
            <a:r>
              <a:rPr lang="en-US" altLang="zh-CN" sz="3200" b="1" dirty="0">
                <a:solidFill>
                  <a:srgbClr val="0070C0"/>
                </a:solidFill>
              </a:rPr>
              <a:t>. I/O</a:t>
            </a:r>
            <a:r>
              <a:rPr lang="zh-CN" altLang="en-US" sz="3200" b="1" dirty="0">
                <a:solidFill>
                  <a:srgbClr val="0070C0"/>
                </a:solidFill>
              </a:rPr>
              <a:t>有哪些编址方式？各有</a:t>
            </a:r>
            <a:r>
              <a:rPr lang="zh-CN" altLang="en-US" sz="2800" b="1" dirty="0">
                <a:solidFill>
                  <a:srgbClr val="0070C0"/>
                </a:solidFill>
              </a:rPr>
              <a:t>何特点？</a:t>
            </a:r>
            <a:br>
              <a:rPr lang="zh-CN" altLang="en-US" sz="2800" b="1" dirty="0">
                <a:solidFill>
                  <a:srgbClr val="0070C0"/>
                </a:solidFill>
              </a:rPr>
            </a:br>
            <a:r>
              <a:rPr lang="zh-CN" altLang="en-US" sz="2800" b="1" dirty="0"/>
              <a:t>        解：常用的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编址方式有两种： </a:t>
            </a:r>
            <a:r>
              <a:rPr lang="en-US" altLang="zh-CN" sz="2800" b="1" dirty="0">
                <a:solidFill>
                  <a:srgbClr val="FF0000"/>
                </a:solidFill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与内存统一编址和</a:t>
            </a:r>
            <a:r>
              <a:rPr lang="en-US" altLang="zh-CN" sz="2800" b="1" dirty="0">
                <a:solidFill>
                  <a:srgbClr val="FF0000"/>
                </a:solidFill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独立编址</a:t>
            </a:r>
            <a:r>
              <a:rPr lang="zh-CN" altLang="en-US" sz="2800" b="1" dirty="0"/>
              <a:t>；</a:t>
            </a:r>
            <a:br>
              <a:rPr lang="zh-CN" altLang="en-US" sz="2800" b="1" dirty="0"/>
            </a:br>
            <a:r>
              <a:rPr lang="zh-CN" altLang="en-US" sz="2800" b="1" dirty="0"/>
              <a:t>        特点： 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与内存统一编址方式的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地址采用与主存单元地址完全一样的格式，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设备和主存占用同一个地址空间，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可像访问主存一样访问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设备，不需要安排专门的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指令。</a:t>
            </a:r>
            <a:br>
              <a:rPr lang="zh-CN" altLang="en-US" sz="2800" b="1" dirty="0"/>
            </a:br>
            <a:r>
              <a:rPr lang="zh-CN" altLang="en-US" sz="2800" b="1" dirty="0"/>
              <a:t>        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独立编址方式时机器为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设备专门安排一套完全不同于主存地址格式的地址编码，此时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地址与主存地址是两个独立的空间，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需要通过专门的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指令来访问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地址空间。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端口地址采用统一编址方式时，进行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操作的指令是？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A.控制指令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访存指令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输入输出指令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I/O</a:t>
            </a:r>
            <a:r>
              <a:rPr lang="zh-CN" altLang="en-US" dirty="0"/>
              <a:t>端口地址采用统一编址方式时，进行</a:t>
            </a:r>
            <a:r>
              <a:rPr lang="en-US" altLang="zh-CN" dirty="0"/>
              <a:t>I/O</a:t>
            </a:r>
            <a:r>
              <a:rPr lang="zh-CN" altLang="en-US" dirty="0"/>
              <a:t>操作的指令是？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A.控制指令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B.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访存指令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C.</a:t>
            </a:r>
            <a:r>
              <a:rPr lang="en-US" altLang="zh-CN" dirty="0"/>
              <a:t> </a:t>
            </a:r>
            <a:r>
              <a:rPr lang="zh-CN" altLang="en-US" dirty="0"/>
              <a:t>输入输出指令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端口地址采用独立编址方式时，进行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操作的指令是？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A.控制指令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B.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访存指令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C.</a:t>
            </a:r>
            <a:r>
              <a:rPr lang="en-US" altLang="zh-CN" dirty="0">
                <a:solidFill>
                  <a:schemeClr val="tx1"/>
                </a:solidFill>
              </a:rPr>
              <a:t> I/O</a:t>
            </a:r>
            <a:r>
              <a:rPr lang="zh-CN" altLang="en-US" dirty="0">
                <a:solidFill>
                  <a:schemeClr val="tx1"/>
                </a:solidFill>
              </a:rPr>
              <a:t>指令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6206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I/O</a:t>
            </a:r>
            <a:r>
              <a:rPr lang="zh-CN" altLang="en-US" dirty="0"/>
              <a:t>端口地址采用独立编址方式时，进行</a:t>
            </a:r>
            <a:r>
              <a:rPr lang="en-US" altLang="zh-CN" dirty="0"/>
              <a:t>I/O</a:t>
            </a:r>
            <a:r>
              <a:rPr lang="zh-CN" altLang="en-US" dirty="0"/>
              <a:t>操作的指令是？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A.控制指令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B.</a:t>
            </a:r>
            <a:r>
              <a:rPr lang="en-US" altLang="zh-CN" dirty="0"/>
              <a:t> </a:t>
            </a:r>
            <a:r>
              <a:rPr lang="zh-CN" altLang="en-US" dirty="0"/>
              <a:t>访存指令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C.</a:t>
            </a:r>
            <a:r>
              <a:rPr lang="en-US" altLang="zh-CN" dirty="0">
                <a:solidFill>
                  <a:srgbClr val="FF0000"/>
                </a:solidFill>
              </a:rPr>
              <a:t> I/O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M2Y2VjNDQxNTk2NTE2M2JkZjVmZTg1ZjA0MTkx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3684</Words>
  <Application>WPS 演示</Application>
  <PresentationFormat>宽屏</PresentationFormat>
  <Paragraphs>244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楷体_GB2312</vt:lpstr>
      <vt:lpstr>新宋体</vt:lpstr>
      <vt:lpstr>Calibri</vt:lpstr>
      <vt:lpstr>Office 主题​​</vt:lpstr>
      <vt:lpstr>第五章习题、讨论</vt:lpstr>
      <vt:lpstr>PowerPoint 演示文稿</vt:lpstr>
      <vt:lpstr>PowerPoint 演示文稿</vt:lpstr>
      <vt:lpstr>        讨论. I/O有哪些编址方式？各有何特点？ </vt:lpstr>
      <vt:lpstr>        讨论. I/O有哪些编址方式？各有何特点？         解：常用的I/O编址方式有两种： I/O与内存统一编址和I/O独立编址；         特点： I/O与内存统一编址方式的I/O地址采用与主存单元地址完全一样的格式，I/O设备和主存占用同一个地址空间，CPU可像访问主存一样访问I/O设备，不需要安排专门的I/O指令。         I/O独立编址方式时机器为I/O设备专门安排一套完全不同于主存地址格式的地址编码，此时I/O地址与主存地址是两个独立的空间，CPU需要通过专门的I/O指令来访问I/O地址空间。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讨论. 说明中断向量地址和入口地址的区别和联系。         解：         中断向量地址和入口地址的区别：         向量地址是硬件电路（向量编码器）产生的中断源的内存中断向量表表项地址编号，	中断入口地址是中断服务程序首址。         中断向量地址和入口地址的联系：         中断向量地址可理解为中断服务程序入口地址的地址，通过它访存可获得中断服务程序入口地址。</vt:lpstr>
      <vt:lpstr>        讨论. 说明中断向量地址和入口地址的区别和联系。         解：         中断向量地址和入口地址的区别：         向量地址是硬件电路（向量编码器）产生的中断源的内存中断向量表表项地址编号，	中断入口地址是中断服务程序首址。         中断向量地址和入口地址的联系：         中断向量地址可理解为中断服务程序入口地址的地址，通过它访存可获得中断服务程序入口地址。</vt:lpstr>
      <vt:lpstr>        讨论. 在什么条件下，I/O设备可以向CPU提出中断请求？         解：I/O设备向CPU提出中断请求的条件是：I/O接口中的设备工作完成状态为1（D=1），中断屏蔽码为0 （MASK=0），且CPU查询中断时，中断请求触发器状态为1（INTR=1）。          </vt:lpstr>
      <vt:lpstr>        讨论. 在什么条件下，I/O设备可以向CPU提出中断请求？         解：I/O设备向CPU提出中断请求的条件是：I/O接口中的设备工作完成状态为1（D=1），中断屏蔽码为0 （MASK=0），且CPU查询中断时，中断请求触发器状态为1（INTR=1）。          </vt:lpstr>
      <vt:lpstr>        讨论. 在什么条件和什么时间，CPU可以响应I/O的中断请求？         解：CPU响应I/O中断请求的条件和时间是：当中断允许状态为1（EINT=1），且至少有一个中断请求被查到，则在一条指令执行完时，响应中断。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讨论. CPU对DMA请求和中断请求的响应时间是否相同？为什么？          解： CPU对DMA请求和中断请求的响应时间不相同，因为两种方式的交换速度相差很大，因此CPU必须以更短的时间间隔查询并响应DMA请求（一个存取周期末）。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第五章习题、讨论</dc:title>
  <dc:creator>张 淑清</dc:creator>
  <cp:lastModifiedBy>李剑雄</cp:lastModifiedBy>
  <cp:revision>36</cp:revision>
  <dcterms:created xsi:type="dcterms:W3CDTF">2020-03-29T18:53:00Z</dcterms:created>
  <dcterms:modified xsi:type="dcterms:W3CDTF">2022-09-25T23:06:40Z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AC5FB53D8AB440CD9693F3CEF93694BB</vt:lpwstr>
  </property>
</Properties>
</file>