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3"/>
    <p:sldId id="1234" r:id="rId4"/>
    <p:sldId id="1837" r:id="rId5"/>
    <p:sldId id="1235" r:id="rId6"/>
    <p:sldId id="1838" r:id="rId7"/>
    <p:sldId id="1236" r:id="rId8"/>
    <p:sldId id="1839" r:id="rId9"/>
    <p:sldId id="1237" r:id="rId10"/>
    <p:sldId id="1840" r:id="rId11"/>
    <p:sldId id="1239" r:id="rId12"/>
    <p:sldId id="1842" r:id="rId13"/>
    <p:sldId id="1240" r:id="rId14"/>
    <p:sldId id="1844" r:id="rId15"/>
    <p:sldId id="1845" r:id="rId16"/>
    <p:sldId id="1846" r:id="rId17"/>
    <p:sldId id="1242" r:id="rId18"/>
    <p:sldId id="1847" r:id="rId19"/>
    <p:sldId id="1243" r:id="rId20"/>
    <p:sldId id="1848" r:id="rId21"/>
    <p:sldId id="1244" r:id="rId22"/>
    <p:sldId id="1849" r:id="rId23"/>
    <p:sldId id="1245" r:id="rId24"/>
    <p:sldId id="1850" r:id="rId25"/>
    <p:sldId id="1246" r:id="rId26"/>
    <p:sldId id="1851" r:id="rId27"/>
    <p:sldId id="1248" r:id="rId28"/>
    <p:sldId id="1852" r:id="rId29"/>
    <p:sldId id="1799" r:id="rId30"/>
    <p:sldId id="1853" r:id="rId31"/>
    <p:sldId id="1800" r:id="rId32"/>
    <p:sldId id="1854" r:id="rId33"/>
    <p:sldId id="1801" r:id="rId34"/>
    <p:sldId id="1855" r:id="rId35"/>
    <p:sldId id="1802" r:id="rId36"/>
    <p:sldId id="1856" r:id="rId37"/>
    <p:sldId id="1803" r:id="rId38"/>
    <p:sldId id="1857" r:id="rId39"/>
    <p:sldId id="1804" r:id="rId40"/>
    <p:sldId id="1858" r:id="rId41"/>
    <p:sldId id="1805" r:id="rId42"/>
    <p:sldId id="1249" r:id="rId44"/>
    <p:sldId id="1908" r:id="rId45"/>
    <p:sldId id="1250" r:id="rId46"/>
    <p:sldId id="1909" r:id="rId47"/>
    <p:sldId id="1251" r:id="rId48"/>
    <p:sldId id="1910" r:id="rId49"/>
    <p:sldId id="1252" r:id="rId50"/>
    <p:sldId id="1911" r:id="rId51"/>
    <p:sldId id="1253" r:id="rId52"/>
    <p:sldId id="1912" r:id="rId53"/>
    <p:sldId id="1254" r:id="rId54"/>
    <p:sldId id="1913" r:id="rId55"/>
    <p:sldId id="1255" r:id="rId56"/>
    <p:sldId id="1256" r:id="rId57"/>
    <p:sldId id="1257" r:id="rId58"/>
    <p:sldId id="1258" r:id="rId59"/>
    <p:sldId id="1259" r:id="rId60"/>
    <p:sldId id="1260" r:id="rId61"/>
    <p:sldId id="1514" r:id="rId62"/>
    <p:sldId id="1769" r:id="rId63"/>
    <p:sldId id="1772" r:id="rId64"/>
    <p:sldId id="1773" r:id="rId65"/>
    <p:sldId id="1778" r:id="rId66"/>
    <p:sldId id="1779" r:id="rId67"/>
    <p:sldId id="1784" r:id="rId68"/>
    <p:sldId id="1786" r:id="rId69"/>
    <p:sldId id="1787" r:id="rId70"/>
    <p:sldId id="1788" r:id="rId71"/>
    <p:sldId id="1789" r:id="rId72"/>
    <p:sldId id="1790" r:id="rId73"/>
    <p:sldId id="1791" r:id="rId74"/>
    <p:sldId id="1792" r:id="rId75"/>
    <p:sldId id="1793" r:id="rId76"/>
    <p:sldId id="1795" r:id="rId77"/>
    <p:sldId id="1796" r:id="rId78"/>
    <p:sldId id="1797" r:id="rId79"/>
    <p:sldId id="1798" r:id="rId80"/>
  </p:sldIdLst>
  <p:sldSz cx="9144000" cy="6858000" type="screen4x3"/>
  <p:notesSz cx="6858000" cy="9144000"/>
  <p:custDataLst>
    <p:tags r:id="rId8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C72505"/>
    <a:srgbClr val="1F3DBF"/>
    <a:srgbClr val="007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160"/>
        <p:guide pos="2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4" Type="http://schemas.openxmlformats.org/officeDocument/2006/relationships/tags" Target="tags/tag1.xml"/><Relationship Id="rId83" Type="http://schemas.openxmlformats.org/officeDocument/2006/relationships/tableStyles" Target="tableStyles.xml"/><Relationship Id="rId82" Type="http://schemas.openxmlformats.org/officeDocument/2006/relationships/viewProps" Target="viewProps.xml"/><Relationship Id="rId81" Type="http://schemas.openxmlformats.org/officeDocument/2006/relationships/presProps" Target="presProps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4FFCE-DF0C-4A24-980D-CBEDD23241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85D41-5652-477D-8913-8A873A5E79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4713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</p:spPr>
      </p:sp>
      <p:sp>
        <p:nvSpPr>
          <p:cNvPr id="347140" name="Rectangle 3"/>
          <p:cNvSpPr>
            <a:spLocks noGrp="1"/>
          </p:cNvSpPr>
          <p:nvPr>
            <p:ph type="body" idx="1"/>
          </p:nvPr>
        </p:nvSpPr>
        <p:spPr/>
        <p:txBody>
          <a:bodyPr wrap="none" lIns="91440" tIns="45720" rIns="91440" bIns="45720" anchor="ctr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4099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</p:spPr>
      </p:sp>
      <p:sp>
        <p:nvSpPr>
          <p:cNvPr id="340996" name="Rectangle 3"/>
          <p:cNvSpPr>
            <a:spLocks noGrp="1"/>
          </p:cNvSpPr>
          <p:nvPr>
            <p:ph type="body" idx="1"/>
          </p:nvPr>
        </p:nvSpPr>
        <p:spPr/>
        <p:txBody>
          <a:bodyPr wrap="none" lIns="91440" tIns="45720" rIns="91440" bIns="45720" anchor="ctr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2B3256-773A-4F0A-A62E-47C755836CB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43288-C5B4-43AA-B6F9-E563F20A431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6F9523-FFE3-4522-AF16-0843680470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/>
          <p:nvPr/>
        </p:nvSpPr>
        <p:spPr bwMode="auto">
          <a:xfrm flipV="1">
            <a:off x="-3175" y="71437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222" y="606004"/>
            <a:ext cx="7070757" cy="770124"/>
          </a:xfrm>
        </p:spPr>
        <p:txBody>
          <a:bodyPr/>
          <a:lstStyle>
            <a:lvl1pPr>
              <a:defRPr sz="4400" b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C31E11-174C-4660-B52E-42545845D0A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0"/>
            <a:ext cx="8305800" cy="6126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4EAB2-B726-4E65-AECF-E8853A4231E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58EA45-09B6-4F32-84EB-54D21D43200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83A5BB-030F-4FF3-AD16-7A94552809C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5E48E1-D2B7-47FD-A2E2-34DACA5164E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B6E7BF-453A-42DC-879C-8C4E2EE36AE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216C58-6E8C-4F19-9632-8BA307927C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1B637-BA3E-4204-A389-E8AFC2D9162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E39994-51CB-4C4B-AE92-65571603B92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endParaRPr lang="zh-CN" altLang="en-US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noProof="1"/>
            </a:lvl1pPr>
          </a:lstStyle>
          <a:p>
            <a:fld id="{58D53804-90B3-4C57-BA98-9F35B0F1A8E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307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zh-CN" altLang="zh-CN" sz="4400" dirty="0"/>
              <a:t>第</a:t>
            </a:r>
            <a:r>
              <a:rPr lang="zh-CN" altLang="en-US" sz="4400" dirty="0"/>
              <a:t>四章习题、</a:t>
            </a:r>
            <a:r>
              <a:rPr lang="zh-CN" altLang="zh-CN" sz="4400" dirty="0"/>
              <a:t>讨论</a:t>
            </a:r>
            <a:endParaRPr lang="zh-CN" altLang="zh-CN" sz="4400" dirty="0"/>
          </a:p>
        </p:txBody>
      </p:sp>
      <p:sp>
        <p:nvSpPr>
          <p:cNvPr id="3074" name="副标题 307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endParaRPr lang="zh-CN" altLang="zh-CN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2"/>
          <p:cNvSpPr>
            <a:spLocks noGrp="1" noChangeArrowheads="1"/>
          </p:cNvSpPr>
          <p:nvPr>
            <p:ph idx="1"/>
          </p:nvPr>
        </p:nvSpPr>
        <p:spPr>
          <a:xfrm>
            <a:off x="347663" y="600075"/>
            <a:ext cx="8229600" cy="4525963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下述说法正确的是？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A.半导体</a:t>
            </a:r>
            <a:r>
              <a:rPr lang="en-US" altLang="zh-CN" dirty="0">
                <a:solidFill>
                  <a:schemeClr val="tx1"/>
                </a:solidFill>
              </a:rPr>
              <a:t>RAM</a:t>
            </a:r>
            <a:r>
              <a:rPr lang="zh-CN" altLang="en-US" dirty="0">
                <a:solidFill>
                  <a:schemeClr val="tx1"/>
                </a:solidFill>
              </a:rPr>
              <a:t>信息可读可写，且断电后仍能保持记忆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B.半导体</a:t>
            </a:r>
            <a:r>
              <a:rPr lang="en-US" altLang="zh-CN" dirty="0">
                <a:solidFill>
                  <a:schemeClr val="tx1"/>
                </a:solidFill>
              </a:rPr>
              <a:t>RAM</a:t>
            </a:r>
            <a:r>
              <a:rPr lang="zh-CN" altLang="en-US" dirty="0">
                <a:solidFill>
                  <a:schemeClr val="tx1"/>
                </a:solidFill>
              </a:rPr>
              <a:t>是易失性</a:t>
            </a:r>
            <a:r>
              <a:rPr lang="en-US" altLang="zh-CN" dirty="0">
                <a:solidFill>
                  <a:schemeClr val="tx1"/>
                </a:solidFill>
              </a:rPr>
              <a:t>RAM</a:t>
            </a:r>
            <a:r>
              <a:rPr lang="zh-CN" altLang="en-US" dirty="0">
                <a:solidFill>
                  <a:schemeClr val="tx1"/>
                </a:solidFill>
              </a:rPr>
              <a:t>，而静态</a:t>
            </a:r>
            <a:r>
              <a:rPr lang="en-US" altLang="zh-CN" dirty="0">
                <a:solidFill>
                  <a:schemeClr val="tx1"/>
                </a:solidFill>
              </a:rPr>
              <a:t>RAM</a:t>
            </a:r>
            <a:r>
              <a:rPr lang="zh-CN" altLang="en-US" dirty="0">
                <a:solidFill>
                  <a:schemeClr val="tx1"/>
                </a:solidFill>
              </a:rPr>
              <a:t>中存储信息是不易失的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C.半导体</a:t>
            </a:r>
            <a:r>
              <a:rPr lang="en-US" altLang="zh-CN" dirty="0">
                <a:solidFill>
                  <a:schemeClr val="tx1"/>
                </a:solidFill>
              </a:rPr>
              <a:t>RAM</a:t>
            </a:r>
            <a:r>
              <a:rPr lang="zh-CN" altLang="en-US" dirty="0">
                <a:solidFill>
                  <a:schemeClr val="tx1"/>
                </a:solidFill>
              </a:rPr>
              <a:t>是易失性</a:t>
            </a:r>
            <a:r>
              <a:rPr lang="en-US" altLang="zh-CN" dirty="0">
                <a:solidFill>
                  <a:schemeClr val="tx1"/>
                </a:solidFill>
              </a:rPr>
              <a:t>RAM</a:t>
            </a:r>
            <a:r>
              <a:rPr lang="zh-CN" altLang="en-US" dirty="0">
                <a:solidFill>
                  <a:schemeClr val="tx1"/>
                </a:solidFill>
              </a:rPr>
              <a:t>，而静态</a:t>
            </a:r>
            <a:r>
              <a:rPr lang="en-US" altLang="zh-CN" dirty="0">
                <a:solidFill>
                  <a:schemeClr val="tx1"/>
                </a:solidFill>
              </a:rPr>
              <a:t>RAM</a:t>
            </a:r>
            <a:r>
              <a:rPr lang="zh-CN" altLang="en-US" dirty="0">
                <a:solidFill>
                  <a:schemeClr val="tx1"/>
                </a:solidFill>
              </a:rPr>
              <a:t>只有在电源不掉电时信息不会丢失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2"/>
          <p:cNvSpPr>
            <a:spLocks noGrp="1" noChangeArrowheads="1"/>
          </p:cNvSpPr>
          <p:nvPr>
            <p:ph idx="1"/>
          </p:nvPr>
        </p:nvSpPr>
        <p:spPr>
          <a:xfrm>
            <a:off x="347663" y="600075"/>
            <a:ext cx="8229600" cy="4525963"/>
          </a:xfrm>
        </p:spPr>
        <p:txBody>
          <a:bodyPr/>
          <a:lstStyle/>
          <a:p>
            <a:r>
              <a:rPr lang="zh-CN" altLang="en-US" dirty="0"/>
              <a:t>下述说法正确的是？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A.半导体</a:t>
            </a:r>
            <a:r>
              <a:rPr lang="en-US" altLang="zh-CN" dirty="0"/>
              <a:t>RAM</a:t>
            </a:r>
            <a:r>
              <a:rPr lang="zh-CN" altLang="en-US" dirty="0"/>
              <a:t>信息可读可写，且断电后仍能保持记忆</a:t>
            </a:r>
            <a:endParaRPr lang="zh-CN" altLang="en-US" dirty="0"/>
          </a:p>
          <a:p>
            <a:r>
              <a:rPr lang="zh-CN" altLang="en-US" dirty="0"/>
              <a:t>B.半导体</a:t>
            </a:r>
            <a:r>
              <a:rPr lang="en-US" altLang="zh-CN" dirty="0"/>
              <a:t>RAM</a:t>
            </a:r>
            <a:r>
              <a:rPr lang="zh-CN" altLang="en-US" dirty="0"/>
              <a:t>是易失性</a:t>
            </a:r>
            <a:r>
              <a:rPr lang="en-US" altLang="zh-CN" dirty="0"/>
              <a:t>RAM</a:t>
            </a:r>
            <a:r>
              <a:rPr lang="zh-CN" altLang="en-US" dirty="0"/>
              <a:t>，而静态</a:t>
            </a:r>
            <a:r>
              <a:rPr lang="en-US" altLang="zh-CN" dirty="0"/>
              <a:t>RAM</a:t>
            </a:r>
            <a:r>
              <a:rPr lang="zh-CN" altLang="en-US" dirty="0"/>
              <a:t>中存储信息是不易失的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C.半导体</a:t>
            </a:r>
            <a:r>
              <a:rPr lang="en-US" altLang="zh-CN" dirty="0">
                <a:solidFill>
                  <a:srgbClr val="FF0000"/>
                </a:solidFill>
              </a:rPr>
              <a:t>RAM</a:t>
            </a:r>
            <a:r>
              <a:rPr lang="zh-CN" altLang="en-US" dirty="0">
                <a:solidFill>
                  <a:srgbClr val="FF0000"/>
                </a:solidFill>
              </a:rPr>
              <a:t>是易失性</a:t>
            </a:r>
            <a:r>
              <a:rPr lang="en-US" altLang="zh-CN" dirty="0">
                <a:solidFill>
                  <a:srgbClr val="FF0000"/>
                </a:solidFill>
              </a:rPr>
              <a:t>RAM</a:t>
            </a:r>
            <a:r>
              <a:rPr lang="zh-CN" altLang="en-US" dirty="0">
                <a:solidFill>
                  <a:srgbClr val="FF0000"/>
                </a:solidFill>
              </a:rPr>
              <a:t>，而静态</a:t>
            </a:r>
            <a:r>
              <a:rPr lang="en-US" altLang="zh-CN" dirty="0">
                <a:solidFill>
                  <a:srgbClr val="FF0000"/>
                </a:solidFill>
              </a:rPr>
              <a:t>RAM</a:t>
            </a:r>
            <a:r>
              <a:rPr lang="zh-CN" altLang="en-US" dirty="0">
                <a:solidFill>
                  <a:srgbClr val="FF0000"/>
                </a:solidFill>
              </a:rPr>
              <a:t>只有在电源不掉电时信息不会丢失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1049338" y="625475"/>
            <a:ext cx="8229600" cy="4525963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磁盘属于什么类型的存储器？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A.随机存取存储器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B.顺序存取存储器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C.直接存取存储器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1049338" y="625475"/>
            <a:ext cx="8229600" cy="4525963"/>
          </a:xfrm>
        </p:spPr>
        <p:txBody>
          <a:bodyPr/>
          <a:lstStyle/>
          <a:p>
            <a:r>
              <a:rPr lang="zh-CN" altLang="en-US" dirty="0"/>
              <a:t>磁盘属于什么类型的存储器？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A.随机存取存储器</a:t>
            </a:r>
            <a:endParaRPr lang="zh-CN" altLang="en-US" dirty="0"/>
          </a:p>
          <a:p>
            <a:r>
              <a:rPr lang="zh-CN" altLang="en-US" dirty="0"/>
              <a:t>B.顺序存取存储器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C.直接存取存储器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1049338" y="625475"/>
            <a:ext cx="8229600" cy="4525963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下列几种存储器中，</a:t>
            </a:r>
            <a:r>
              <a:rPr lang="en-US" altLang="zh-CN" dirty="0">
                <a:solidFill>
                  <a:schemeClr val="tx1"/>
                </a:solidFill>
              </a:rPr>
              <a:t>CPU</a:t>
            </a:r>
            <a:r>
              <a:rPr lang="zh-CN" altLang="en-US" dirty="0">
                <a:solidFill>
                  <a:schemeClr val="tx1"/>
                </a:solidFill>
              </a:rPr>
              <a:t>可直接访问的是？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A.主存储器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B.磁盘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C.光盘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1049338" y="625475"/>
            <a:ext cx="8229600" cy="4525963"/>
          </a:xfrm>
        </p:spPr>
        <p:txBody>
          <a:bodyPr/>
          <a:lstStyle/>
          <a:p>
            <a:r>
              <a:rPr lang="zh-CN" altLang="en-US" dirty="0"/>
              <a:t>下列几种存储器中，</a:t>
            </a:r>
            <a:r>
              <a:rPr lang="en-US" altLang="zh-CN" dirty="0"/>
              <a:t>CPU</a:t>
            </a:r>
            <a:r>
              <a:rPr lang="zh-CN" altLang="en-US" dirty="0"/>
              <a:t>可直接访问的是？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A.主存储器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B.磁盘</a:t>
            </a:r>
            <a:endParaRPr lang="zh-CN" altLang="en-US" dirty="0"/>
          </a:p>
          <a:p>
            <a:r>
              <a:rPr lang="zh-CN" altLang="en-US" dirty="0"/>
              <a:t>C.光盘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1049338" y="625475"/>
            <a:ext cx="8229600" cy="4525963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下列几种存储器中，易失性存储器是？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A.</a:t>
            </a:r>
            <a:r>
              <a:rPr lang="en-US" altLang="zh-CN" dirty="0">
                <a:solidFill>
                  <a:schemeClr val="tx1"/>
                </a:solidFill>
              </a:rPr>
              <a:t>Cache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B.</a:t>
            </a:r>
            <a:r>
              <a:rPr lang="en-US" altLang="zh-CN" dirty="0">
                <a:solidFill>
                  <a:schemeClr val="tx1"/>
                </a:solidFill>
              </a:rPr>
              <a:t>EPROM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C.</a:t>
            </a:r>
            <a:r>
              <a:rPr lang="en-US" altLang="zh-CN" dirty="0">
                <a:solidFill>
                  <a:schemeClr val="tx1"/>
                </a:solidFill>
              </a:rPr>
              <a:t>Flash Memory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1049338" y="625475"/>
            <a:ext cx="8229600" cy="4525963"/>
          </a:xfrm>
        </p:spPr>
        <p:txBody>
          <a:bodyPr/>
          <a:lstStyle/>
          <a:p>
            <a:r>
              <a:rPr lang="zh-CN" altLang="en-US" dirty="0"/>
              <a:t>下列几种存储器中，易失性存储器是？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A.</a:t>
            </a:r>
            <a:r>
              <a:rPr lang="en-US" altLang="zh-CN" dirty="0">
                <a:solidFill>
                  <a:srgbClr val="FF0000"/>
                </a:solidFill>
              </a:rPr>
              <a:t>Cache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B.</a:t>
            </a:r>
            <a:r>
              <a:rPr lang="en-US" altLang="zh-CN" dirty="0"/>
              <a:t>EPROM</a:t>
            </a:r>
            <a:endParaRPr lang="zh-CN" altLang="en-US" dirty="0"/>
          </a:p>
          <a:p>
            <a:r>
              <a:rPr lang="zh-CN" altLang="en-US" dirty="0"/>
              <a:t>C.</a:t>
            </a:r>
            <a:r>
              <a:rPr lang="en-US" altLang="zh-CN" dirty="0"/>
              <a:t>Flash Memory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895350"/>
            <a:ext cx="8229600" cy="4525963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在存储器分层体系结构中，存储器从速度最快到最慢的排列顺序是？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A.寄存器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主存</a:t>
            </a:r>
            <a:r>
              <a:rPr lang="en-US" altLang="zh-CN" dirty="0">
                <a:solidFill>
                  <a:schemeClr val="tx1"/>
                </a:solidFill>
              </a:rPr>
              <a:t>-Cache-</a:t>
            </a:r>
            <a:r>
              <a:rPr lang="zh-CN" altLang="en-US" dirty="0">
                <a:solidFill>
                  <a:schemeClr val="tx1"/>
                </a:solidFill>
              </a:rPr>
              <a:t>辅存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B.寄存器</a:t>
            </a:r>
            <a:r>
              <a:rPr lang="en-US" altLang="zh-CN" dirty="0">
                <a:solidFill>
                  <a:schemeClr val="tx1"/>
                </a:solidFill>
              </a:rPr>
              <a:t>-Cache-</a:t>
            </a:r>
            <a:r>
              <a:rPr lang="zh-CN" altLang="en-US" dirty="0">
                <a:solidFill>
                  <a:schemeClr val="tx1"/>
                </a:solidFill>
              </a:rPr>
              <a:t>主存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辅存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C.寄存器</a:t>
            </a:r>
            <a:r>
              <a:rPr lang="en-US" altLang="zh-CN" dirty="0">
                <a:solidFill>
                  <a:schemeClr val="tx1"/>
                </a:solidFill>
              </a:rPr>
              <a:t>-Cache-</a:t>
            </a:r>
            <a:r>
              <a:rPr lang="zh-CN" altLang="en-US" dirty="0">
                <a:solidFill>
                  <a:schemeClr val="tx1"/>
                </a:solidFill>
              </a:rPr>
              <a:t>辅存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主存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895350"/>
            <a:ext cx="8229600" cy="4525963"/>
          </a:xfrm>
        </p:spPr>
        <p:txBody>
          <a:bodyPr/>
          <a:lstStyle/>
          <a:p>
            <a:r>
              <a:rPr lang="zh-CN" altLang="en-US" dirty="0"/>
              <a:t>在存储器分层体系结构中，存储器从速度最快到最慢的排列顺序是？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A.寄存器</a:t>
            </a:r>
            <a:r>
              <a:rPr lang="en-US" altLang="zh-CN" dirty="0"/>
              <a:t>-</a:t>
            </a:r>
            <a:r>
              <a:rPr lang="zh-CN" altLang="en-US" dirty="0"/>
              <a:t>主存</a:t>
            </a:r>
            <a:r>
              <a:rPr lang="en-US" altLang="zh-CN" dirty="0"/>
              <a:t>-Cache-</a:t>
            </a:r>
            <a:r>
              <a:rPr lang="zh-CN" altLang="en-US" dirty="0"/>
              <a:t>辅存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B.寄存器</a:t>
            </a:r>
            <a:r>
              <a:rPr lang="en-US" altLang="zh-CN" dirty="0">
                <a:solidFill>
                  <a:srgbClr val="FF0000"/>
                </a:solidFill>
              </a:rPr>
              <a:t>-Cache-</a:t>
            </a:r>
            <a:r>
              <a:rPr lang="zh-CN" altLang="en-US" dirty="0">
                <a:solidFill>
                  <a:srgbClr val="FF0000"/>
                </a:solidFill>
              </a:rPr>
              <a:t>主存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辅存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C.寄存器</a:t>
            </a:r>
            <a:r>
              <a:rPr lang="en-US" altLang="zh-CN" dirty="0"/>
              <a:t>-Cache-</a:t>
            </a:r>
            <a:r>
              <a:rPr lang="zh-CN" altLang="en-US" dirty="0"/>
              <a:t>辅存</a:t>
            </a:r>
            <a:r>
              <a:rPr lang="en-US" altLang="zh-CN" dirty="0"/>
              <a:t>-</a:t>
            </a:r>
            <a:r>
              <a:rPr lang="zh-CN" altLang="en-US" dirty="0"/>
              <a:t>主存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内容占位符 2"/>
          <p:cNvSpPr>
            <a:spLocks noGrp="1" noChangeArrowheads="1"/>
          </p:cNvSpPr>
          <p:nvPr>
            <p:ph idx="1"/>
          </p:nvPr>
        </p:nvSpPr>
        <p:spPr>
          <a:xfrm>
            <a:off x="566738" y="817563"/>
            <a:ext cx="8229600" cy="4525962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存取周期是指？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A.存储器的写入时间	</a:t>
            </a:r>
            <a:endParaRPr lang="zh-CN" altLang="en-US" sz="2800" dirty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B.存储器进行连续写操作允许的最短间隔时间</a:t>
            </a:r>
            <a:endParaRPr lang="zh-CN" altLang="en-US" sz="2800" dirty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C.存储器进行连续读或写操作允许的最短间隔时间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895350"/>
            <a:ext cx="8229600" cy="4525963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在存储器分层体系结构中，存储器从容量最大到最小的排列顺序是？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A.寄存器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主存</a:t>
            </a:r>
            <a:r>
              <a:rPr lang="en-US" altLang="zh-CN" dirty="0">
                <a:solidFill>
                  <a:schemeClr val="tx1"/>
                </a:solidFill>
              </a:rPr>
              <a:t>-Cache-</a:t>
            </a:r>
            <a:r>
              <a:rPr lang="zh-CN" altLang="en-US" dirty="0">
                <a:solidFill>
                  <a:schemeClr val="tx1"/>
                </a:solidFill>
              </a:rPr>
              <a:t>辅存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B.寄存器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主存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辅存</a:t>
            </a:r>
            <a:r>
              <a:rPr lang="en-US" altLang="zh-CN" dirty="0">
                <a:solidFill>
                  <a:schemeClr val="tx1"/>
                </a:solidFill>
              </a:rPr>
              <a:t>- Cache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C.辅存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主存</a:t>
            </a:r>
            <a:r>
              <a:rPr lang="en-US" altLang="zh-CN" dirty="0">
                <a:solidFill>
                  <a:schemeClr val="tx1"/>
                </a:solidFill>
              </a:rPr>
              <a:t>- Cache-</a:t>
            </a:r>
            <a:r>
              <a:rPr lang="zh-CN" altLang="en-US" dirty="0">
                <a:solidFill>
                  <a:schemeClr val="tx1"/>
                </a:solidFill>
              </a:rPr>
              <a:t>寄存器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895350"/>
            <a:ext cx="8229600" cy="4525963"/>
          </a:xfrm>
        </p:spPr>
        <p:txBody>
          <a:bodyPr/>
          <a:lstStyle/>
          <a:p>
            <a:r>
              <a:rPr lang="zh-CN" altLang="en-US" dirty="0"/>
              <a:t>在存储器分层体系结构中，存储器从容量最大到最小的排列顺序是？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A.寄存器</a:t>
            </a:r>
            <a:r>
              <a:rPr lang="en-US" altLang="zh-CN" dirty="0"/>
              <a:t>-</a:t>
            </a:r>
            <a:r>
              <a:rPr lang="zh-CN" altLang="en-US" dirty="0"/>
              <a:t>主存</a:t>
            </a:r>
            <a:r>
              <a:rPr lang="en-US" altLang="zh-CN" dirty="0"/>
              <a:t>-Cache-</a:t>
            </a:r>
            <a:r>
              <a:rPr lang="zh-CN" altLang="en-US" dirty="0"/>
              <a:t>辅存</a:t>
            </a:r>
            <a:endParaRPr lang="zh-CN" altLang="en-US" dirty="0"/>
          </a:p>
          <a:p>
            <a:r>
              <a:rPr lang="zh-CN" altLang="en-US" dirty="0"/>
              <a:t>B.寄存器</a:t>
            </a:r>
            <a:r>
              <a:rPr lang="en-US" altLang="zh-CN" dirty="0"/>
              <a:t>-</a:t>
            </a:r>
            <a:r>
              <a:rPr lang="zh-CN" altLang="en-US" dirty="0"/>
              <a:t>主存</a:t>
            </a:r>
            <a:r>
              <a:rPr lang="en-US" altLang="zh-CN" dirty="0"/>
              <a:t>-</a:t>
            </a:r>
            <a:r>
              <a:rPr lang="zh-CN" altLang="en-US" dirty="0"/>
              <a:t>辅存</a:t>
            </a:r>
            <a:r>
              <a:rPr lang="en-US" altLang="zh-CN" dirty="0"/>
              <a:t>- Cache</a:t>
            </a:r>
            <a:endParaRPr lang="zh-CN" altLang="en-US" dirty="0"/>
          </a:p>
          <a:p>
            <a:r>
              <a:rPr lang="zh-CN" altLang="en-US" dirty="0"/>
              <a:t>C.</a:t>
            </a:r>
            <a:r>
              <a:rPr lang="zh-CN" altLang="en-US" dirty="0">
                <a:solidFill>
                  <a:srgbClr val="FF0000"/>
                </a:solidFill>
              </a:rPr>
              <a:t>辅存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主存</a:t>
            </a:r>
            <a:r>
              <a:rPr lang="en-US" altLang="zh-CN" dirty="0">
                <a:solidFill>
                  <a:srgbClr val="FF0000"/>
                </a:solidFill>
              </a:rPr>
              <a:t>- Cache-</a:t>
            </a:r>
            <a:r>
              <a:rPr lang="zh-CN" altLang="en-US" dirty="0">
                <a:solidFill>
                  <a:srgbClr val="FF0000"/>
                </a:solidFill>
              </a:rPr>
              <a:t>寄存器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165225"/>
            <a:ext cx="8229600" cy="4525963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计算机存储系统由三级组成，主要目的是？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A.提供存储器的读写速度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B.扩大存储器的存储容量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C.解决存储器速度，容量，价格的矛盾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165225"/>
            <a:ext cx="8229600" cy="4525963"/>
          </a:xfrm>
        </p:spPr>
        <p:txBody>
          <a:bodyPr/>
          <a:lstStyle/>
          <a:p>
            <a:r>
              <a:rPr lang="zh-CN" altLang="en-US" dirty="0"/>
              <a:t>计算机存储系统由三级组成，主要目的是？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A.提供存储器的读写速度</a:t>
            </a:r>
            <a:endParaRPr lang="zh-CN" altLang="en-US" dirty="0"/>
          </a:p>
          <a:p>
            <a:r>
              <a:rPr lang="zh-CN" altLang="en-US" dirty="0"/>
              <a:t>B.扩大存储器的存储容量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C.解决存储器速度，容量，价格的矛盾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1049338" y="625475"/>
            <a:ext cx="8229600" cy="4525963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DRAM</a:t>
            </a:r>
            <a:r>
              <a:rPr lang="zh-CN" altLang="en-US" dirty="0">
                <a:solidFill>
                  <a:schemeClr val="tx1"/>
                </a:solidFill>
              </a:rPr>
              <a:t>地址分两次输入的目的是？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A.提高速度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B.减少芯片引出线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C.电平需要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1049338" y="625475"/>
            <a:ext cx="8229600" cy="4525963"/>
          </a:xfrm>
        </p:spPr>
        <p:txBody>
          <a:bodyPr/>
          <a:lstStyle/>
          <a:p>
            <a:r>
              <a:rPr lang="en-US" altLang="zh-CN" dirty="0"/>
              <a:t>DRAM</a:t>
            </a:r>
            <a:r>
              <a:rPr lang="zh-CN" altLang="en-US" dirty="0"/>
              <a:t>地址分两次输入的目的是？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A.提高速度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B.减少芯片引出线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C.电平需要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323528" y="625475"/>
            <a:ext cx="8955410" cy="4525963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主存和</a:t>
            </a:r>
            <a:r>
              <a:rPr lang="en-US" altLang="zh-CN" dirty="0">
                <a:solidFill>
                  <a:schemeClr val="tx1"/>
                </a:solidFill>
              </a:rPr>
              <a:t>CPU</a:t>
            </a:r>
            <a:r>
              <a:rPr lang="zh-CN" altLang="en-US" dirty="0">
                <a:solidFill>
                  <a:schemeClr val="tx1"/>
                </a:solidFill>
              </a:rPr>
              <a:t>之间增加高速缓冲存储器的目的是？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A.解决</a:t>
            </a:r>
            <a:r>
              <a:rPr lang="en-US" altLang="zh-CN" dirty="0">
                <a:solidFill>
                  <a:schemeClr val="tx1"/>
                </a:solidFill>
              </a:rPr>
              <a:t>CPU</a:t>
            </a:r>
            <a:r>
              <a:rPr lang="zh-CN" altLang="en-US" dirty="0">
                <a:solidFill>
                  <a:schemeClr val="tx1"/>
                </a:solidFill>
              </a:rPr>
              <a:t>与主存之间的速度匹配问题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B.扩大主存容量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C.既扩大主存容量，又提高存取速度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323528" y="625475"/>
            <a:ext cx="8955410" cy="4525963"/>
          </a:xfrm>
        </p:spPr>
        <p:txBody>
          <a:bodyPr/>
          <a:lstStyle/>
          <a:p>
            <a:r>
              <a:rPr lang="zh-CN" altLang="en-US" dirty="0"/>
              <a:t>主存和</a:t>
            </a:r>
            <a:r>
              <a:rPr lang="en-US" altLang="zh-CN" dirty="0"/>
              <a:t>CPU</a:t>
            </a:r>
            <a:r>
              <a:rPr lang="zh-CN" altLang="en-US" dirty="0"/>
              <a:t>之间增加高速缓冲存储器的目的是？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A.解决</a:t>
            </a:r>
            <a:r>
              <a:rPr lang="en-US" altLang="zh-CN" dirty="0">
                <a:solidFill>
                  <a:srgbClr val="FF0000"/>
                </a:solidFill>
              </a:rPr>
              <a:t>CPU</a:t>
            </a:r>
            <a:r>
              <a:rPr lang="zh-CN" altLang="en-US" dirty="0">
                <a:solidFill>
                  <a:srgbClr val="FF0000"/>
                </a:solidFill>
              </a:rPr>
              <a:t>与主存之间的速度匹配问题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B.扩大主存容量</a:t>
            </a:r>
            <a:endParaRPr lang="en-US" altLang="zh-CN" dirty="0"/>
          </a:p>
          <a:p>
            <a:r>
              <a:rPr lang="zh-CN" altLang="en-US" dirty="0"/>
              <a:t>C.既扩大主存容量，又提高存取速度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内容占位符 2"/>
          <p:cNvSpPr>
            <a:spLocks noGrp="1" noChangeArrowheads="1"/>
          </p:cNvSpPr>
          <p:nvPr>
            <p:ph idx="1"/>
          </p:nvPr>
        </p:nvSpPr>
        <p:spPr>
          <a:xfrm>
            <a:off x="1568054" y="1470422"/>
            <a:ext cx="6172200" cy="3394472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地址译码采用重合译码（双译码）是为了？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A.扩大寻址范围	</a:t>
            </a:r>
            <a:endParaRPr lang="zh-CN" altLang="en-US" sz="2800" dirty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B.增加存储单元数目</a:t>
            </a:r>
            <a:endParaRPr lang="zh-CN" altLang="en-US" sz="2800" dirty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C.减少存储单元的选通线的数目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内容占位符 2"/>
          <p:cNvSpPr>
            <a:spLocks noGrp="1" noChangeArrowheads="1"/>
          </p:cNvSpPr>
          <p:nvPr>
            <p:ph idx="1"/>
          </p:nvPr>
        </p:nvSpPr>
        <p:spPr>
          <a:xfrm>
            <a:off x="1568054" y="1470422"/>
            <a:ext cx="6172200" cy="3394472"/>
          </a:xfrm>
        </p:spPr>
        <p:txBody>
          <a:bodyPr/>
          <a:lstStyle/>
          <a:p>
            <a:r>
              <a:rPr lang="zh-CN" altLang="en-US" dirty="0"/>
              <a:t>地址译码采用重合译码（双译码）是为了？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sz="2800" dirty="0"/>
              <a:t>A.扩大寻址范围	</a:t>
            </a:r>
            <a:endParaRPr lang="zh-CN" altLang="en-US" sz="2800" dirty="0"/>
          </a:p>
          <a:p>
            <a:r>
              <a:rPr lang="zh-CN" altLang="en-US" sz="2800" dirty="0"/>
              <a:t>B.增加存储单元数目</a:t>
            </a:r>
            <a:endParaRPr lang="zh-CN" altLang="en-US" sz="280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C.减少存储单元的选通线的数目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内容占位符 2"/>
          <p:cNvSpPr>
            <a:spLocks noGrp="1" noChangeArrowheads="1"/>
          </p:cNvSpPr>
          <p:nvPr>
            <p:ph idx="1"/>
          </p:nvPr>
        </p:nvSpPr>
        <p:spPr>
          <a:xfrm>
            <a:off x="566738" y="817563"/>
            <a:ext cx="8229600" cy="4525962"/>
          </a:xfrm>
        </p:spPr>
        <p:txBody>
          <a:bodyPr/>
          <a:lstStyle/>
          <a:p>
            <a:r>
              <a:rPr lang="zh-CN" altLang="en-US" dirty="0"/>
              <a:t>存取周期是指？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sz="2800" dirty="0"/>
              <a:t>A.存储器的写入时间	</a:t>
            </a:r>
            <a:endParaRPr lang="zh-CN" altLang="en-US" sz="2800" dirty="0"/>
          </a:p>
          <a:p>
            <a:r>
              <a:rPr lang="zh-CN" altLang="en-US" sz="2800" dirty="0"/>
              <a:t>B.存储器进行连续写操作允许的最短间隔时间</a:t>
            </a:r>
            <a:endParaRPr lang="zh-CN" altLang="en-US" sz="280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C.存储器进行连续读或写操作允许的最短间隔时间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内容占位符 2"/>
          <p:cNvSpPr>
            <a:spLocks noGrp="1" noChangeArrowheads="1"/>
          </p:cNvSpPr>
          <p:nvPr>
            <p:ph idx="1"/>
          </p:nvPr>
        </p:nvSpPr>
        <p:spPr>
          <a:xfrm>
            <a:off x="1568054" y="1470422"/>
            <a:ext cx="6172200" cy="3394472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1K ×1</a:t>
            </a:r>
            <a:r>
              <a:rPr lang="zh-CN" altLang="en-US" dirty="0"/>
              <a:t>位的存储芯片中，采用重合译码（双译码），译码器的输出信号有多少条？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sz="2800" dirty="0"/>
              <a:t>A.</a:t>
            </a:r>
            <a:r>
              <a:rPr lang="en-US" altLang="zh-CN" sz="2800" dirty="0"/>
              <a:t>1024</a:t>
            </a:r>
            <a:r>
              <a:rPr lang="zh-CN" altLang="en-US" sz="2800" dirty="0"/>
              <a:t>	</a:t>
            </a:r>
            <a:endParaRPr lang="zh-CN" altLang="en-US" sz="2800" dirty="0"/>
          </a:p>
          <a:p>
            <a:r>
              <a:rPr lang="zh-CN" altLang="en-US" sz="2800" dirty="0">
                <a:solidFill>
                  <a:schemeClr val="tx1"/>
                </a:solidFill>
              </a:rPr>
              <a:t>B.</a:t>
            </a:r>
            <a:r>
              <a:rPr lang="en-US" altLang="zh-CN" sz="2800" dirty="0">
                <a:solidFill>
                  <a:schemeClr val="tx1"/>
                </a:solidFill>
              </a:rPr>
              <a:t>64</a:t>
            </a:r>
            <a:endParaRPr lang="zh-CN" altLang="en-US" sz="2800" dirty="0">
              <a:solidFill>
                <a:schemeClr val="tx1"/>
              </a:solidFill>
            </a:endParaRPr>
          </a:p>
          <a:p>
            <a:r>
              <a:rPr lang="zh-CN" altLang="en-US" sz="2800" dirty="0"/>
              <a:t>C.</a:t>
            </a:r>
            <a:r>
              <a:rPr lang="en-US" altLang="zh-CN" sz="2800" dirty="0"/>
              <a:t>32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内容占位符 2"/>
          <p:cNvSpPr>
            <a:spLocks noGrp="1" noChangeArrowheads="1"/>
          </p:cNvSpPr>
          <p:nvPr>
            <p:ph idx="1"/>
          </p:nvPr>
        </p:nvSpPr>
        <p:spPr>
          <a:xfrm>
            <a:off x="1568054" y="1470422"/>
            <a:ext cx="6172200" cy="3394472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1K ×1</a:t>
            </a:r>
            <a:r>
              <a:rPr lang="zh-CN" altLang="en-US" dirty="0"/>
              <a:t>位的存储芯片中，采用重合译码（双译码），译码器的输出信号有多少条？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sz="2800" dirty="0"/>
              <a:t>A.</a:t>
            </a:r>
            <a:r>
              <a:rPr lang="en-US" altLang="zh-CN" sz="2800" dirty="0"/>
              <a:t>1024</a:t>
            </a:r>
            <a:r>
              <a:rPr lang="zh-CN" altLang="en-US" sz="2800" dirty="0"/>
              <a:t>	</a:t>
            </a:r>
            <a:endParaRPr lang="zh-CN" altLang="en-US" sz="280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B.</a:t>
            </a:r>
            <a:r>
              <a:rPr lang="en-US" altLang="zh-CN" sz="2800" dirty="0">
                <a:solidFill>
                  <a:srgbClr val="FF0000"/>
                </a:solidFill>
              </a:rPr>
              <a:t>64</a:t>
            </a:r>
            <a:endParaRPr lang="zh-CN" altLang="en-US" sz="2800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C.</a:t>
            </a:r>
            <a:r>
              <a:rPr lang="en-US" altLang="zh-CN" sz="2800" dirty="0"/>
              <a:t>32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2"/>
          <p:cNvSpPr>
            <a:spLocks noGrp="1" noChangeArrowheads="1"/>
          </p:cNvSpPr>
          <p:nvPr>
            <p:ph idx="1"/>
          </p:nvPr>
        </p:nvSpPr>
        <p:spPr>
          <a:xfrm>
            <a:off x="1485900" y="1497965"/>
            <a:ext cx="6645910" cy="3394710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SRAM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A.工作过程中，存储内容保持不变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B.在断电后信息仍能维持不变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C.不需要动态刷新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2"/>
          <p:cNvSpPr>
            <a:spLocks noGrp="1" noChangeArrowheads="1"/>
          </p:cNvSpPr>
          <p:nvPr>
            <p:ph idx="1"/>
          </p:nvPr>
        </p:nvSpPr>
        <p:spPr>
          <a:xfrm>
            <a:off x="1485900" y="1497965"/>
            <a:ext cx="6645910" cy="3394710"/>
          </a:xfrm>
        </p:spPr>
        <p:txBody>
          <a:bodyPr/>
          <a:lstStyle/>
          <a:p>
            <a:r>
              <a:rPr lang="en-US" altLang="zh-CN" dirty="0"/>
              <a:t>SRAM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A.工作过程中，存储内容保持不变</a:t>
            </a:r>
            <a:endParaRPr lang="zh-CN" altLang="en-US" dirty="0"/>
          </a:p>
          <a:p>
            <a:r>
              <a:rPr lang="zh-CN" altLang="en-US" dirty="0"/>
              <a:t>B.在断电后信息仍能维持不变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C.不需要动态刷新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2"/>
          <p:cNvSpPr>
            <a:spLocks noGrp="1" noChangeArrowheads="1"/>
          </p:cNvSpPr>
          <p:nvPr>
            <p:ph idx="1"/>
          </p:nvPr>
        </p:nvSpPr>
        <p:spPr>
          <a:xfrm>
            <a:off x="1565672" y="1568054"/>
            <a:ext cx="6172200" cy="3394472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en-US" altLang="zh-CN" dirty="0">
                <a:solidFill>
                  <a:schemeClr val="tx1"/>
                </a:solidFill>
              </a:rPr>
              <a:t>SRAM</a:t>
            </a:r>
            <a:r>
              <a:rPr lang="zh-CN" altLang="en-US" dirty="0">
                <a:solidFill>
                  <a:schemeClr val="tx1"/>
                </a:solidFill>
              </a:rPr>
              <a:t>相比，</a:t>
            </a:r>
            <a:r>
              <a:rPr lang="en-US" altLang="zh-CN" dirty="0">
                <a:solidFill>
                  <a:schemeClr val="tx1"/>
                </a:solidFill>
              </a:rPr>
              <a:t>DRAM</a:t>
            </a:r>
            <a:r>
              <a:rPr lang="zh-CN" altLang="en-US" dirty="0">
                <a:solidFill>
                  <a:schemeClr val="tx1"/>
                </a:solidFill>
              </a:rPr>
              <a:t>的优点是？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A.内容不需要再生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B.成本低，功耗低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C.掉电后内容不会丢失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2"/>
          <p:cNvSpPr>
            <a:spLocks noGrp="1" noChangeArrowheads="1"/>
          </p:cNvSpPr>
          <p:nvPr>
            <p:ph idx="1"/>
          </p:nvPr>
        </p:nvSpPr>
        <p:spPr>
          <a:xfrm>
            <a:off x="1565672" y="1568054"/>
            <a:ext cx="6172200" cy="3394472"/>
          </a:xfrm>
        </p:spPr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SRAM</a:t>
            </a:r>
            <a:r>
              <a:rPr lang="zh-CN" altLang="en-US" dirty="0"/>
              <a:t>相比，</a:t>
            </a:r>
            <a:r>
              <a:rPr lang="en-US" altLang="zh-CN" dirty="0"/>
              <a:t>DRAM</a:t>
            </a:r>
            <a:r>
              <a:rPr lang="zh-CN" altLang="en-US" dirty="0"/>
              <a:t>的优点是？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A.内容不需要再生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B.成本低，功耗低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C.掉电后内容不会丢失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2"/>
          <p:cNvSpPr>
            <a:spLocks noGrp="1" noChangeArrowheads="1"/>
          </p:cNvSpPr>
          <p:nvPr>
            <p:ph idx="1"/>
          </p:nvPr>
        </p:nvSpPr>
        <p:spPr>
          <a:xfrm>
            <a:off x="1485900" y="1514475"/>
            <a:ext cx="6172200" cy="3394472"/>
          </a:xfrm>
        </p:spPr>
        <p:txBody>
          <a:bodyPr/>
          <a:lstStyle/>
          <a:p>
            <a:r>
              <a:rPr lang="en-US" altLang="zh-CN" dirty="0"/>
              <a:t>DRAM</a:t>
            </a:r>
            <a:r>
              <a:rPr lang="zh-CN" altLang="en-US" dirty="0"/>
              <a:t>的刷新是以</a:t>
            </a:r>
            <a:r>
              <a:rPr lang="zh-CN" altLang="en-US" u="sng" dirty="0"/>
              <a:t>        </a:t>
            </a:r>
            <a:r>
              <a:rPr lang="zh-CN" altLang="en-US" dirty="0"/>
              <a:t>为单位？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A.存储单元</a:t>
            </a:r>
            <a:endParaRPr lang="zh-CN" altLang="en-US" dirty="0"/>
          </a:p>
          <a:p>
            <a:r>
              <a:rPr lang="zh-CN" altLang="en-US" dirty="0">
                <a:solidFill>
                  <a:schemeClr val="tx1"/>
                </a:solidFill>
              </a:rPr>
              <a:t>B.行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/>
              <a:t>C.列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2"/>
          <p:cNvSpPr>
            <a:spLocks noGrp="1" noChangeArrowheads="1"/>
          </p:cNvSpPr>
          <p:nvPr>
            <p:ph idx="1"/>
          </p:nvPr>
        </p:nvSpPr>
        <p:spPr>
          <a:xfrm>
            <a:off x="1485900" y="1514475"/>
            <a:ext cx="6172200" cy="3394472"/>
          </a:xfrm>
        </p:spPr>
        <p:txBody>
          <a:bodyPr/>
          <a:lstStyle/>
          <a:p>
            <a:r>
              <a:rPr lang="en-US" altLang="zh-CN" dirty="0"/>
              <a:t>DRAM</a:t>
            </a:r>
            <a:r>
              <a:rPr lang="zh-CN" altLang="en-US" dirty="0"/>
              <a:t>的刷新是以</a:t>
            </a:r>
            <a:r>
              <a:rPr lang="zh-CN" altLang="en-US" u="sng" dirty="0"/>
              <a:t>        </a:t>
            </a:r>
            <a:r>
              <a:rPr lang="zh-CN" altLang="en-US" dirty="0"/>
              <a:t>为单位？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A.存储单元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B.行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C.列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2"/>
          <p:cNvSpPr>
            <a:spLocks noGrp="1" noChangeArrowheads="1"/>
          </p:cNvSpPr>
          <p:nvPr>
            <p:ph idx="1"/>
          </p:nvPr>
        </p:nvSpPr>
        <p:spPr>
          <a:xfrm>
            <a:off x="648970" y="1307465"/>
            <a:ext cx="7728585" cy="3394710"/>
          </a:xfrm>
        </p:spPr>
        <p:txBody>
          <a:bodyPr/>
          <a:lstStyle/>
          <a:p>
            <a:r>
              <a:rPr lang="zh-CN" altLang="en-US" dirty="0"/>
              <a:t>某主存容量为</a:t>
            </a:r>
            <a:r>
              <a:rPr lang="en-US" altLang="zh-CN" dirty="0"/>
              <a:t>32KB,</a:t>
            </a:r>
            <a:r>
              <a:rPr lang="zh-CN" altLang="en-US" dirty="0"/>
              <a:t>由</a:t>
            </a:r>
            <a:r>
              <a:rPr lang="en-US" altLang="zh-CN" dirty="0"/>
              <a:t>16</a:t>
            </a:r>
            <a:r>
              <a:rPr lang="zh-CN" altLang="en-US" dirty="0"/>
              <a:t>片</a:t>
            </a:r>
            <a:r>
              <a:rPr lang="en-US" altLang="zh-CN" dirty="0"/>
              <a:t>16K ×1</a:t>
            </a:r>
            <a:r>
              <a:rPr lang="zh-CN" altLang="en-US" dirty="0"/>
              <a:t>位</a:t>
            </a:r>
            <a:r>
              <a:rPr lang="en-US" altLang="zh-CN" dirty="0"/>
              <a:t>(</a:t>
            </a:r>
            <a:r>
              <a:rPr lang="zh-CN" altLang="en-US" dirty="0"/>
              <a:t>内部采用</a:t>
            </a:r>
            <a:r>
              <a:rPr lang="en-US" altLang="zh-CN" dirty="0"/>
              <a:t>128 ×128</a:t>
            </a:r>
            <a:r>
              <a:rPr lang="zh-CN" altLang="en-US" dirty="0"/>
              <a:t>存储阵列</a:t>
            </a:r>
            <a:r>
              <a:rPr lang="en-US" altLang="zh-CN" dirty="0"/>
              <a:t>)</a:t>
            </a:r>
            <a:r>
              <a:rPr lang="zh-CN" altLang="en-US" dirty="0"/>
              <a:t>的</a:t>
            </a:r>
            <a:r>
              <a:rPr lang="en-US" altLang="zh-CN" dirty="0"/>
              <a:t>DRAM</a:t>
            </a:r>
            <a:r>
              <a:rPr lang="zh-CN" altLang="en-US" dirty="0"/>
              <a:t>芯片采用字位同时扩展构成。若采用集中式刷新，且刷新周期为</a:t>
            </a:r>
            <a:r>
              <a:rPr lang="en-US" altLang="zh-CN" dirty="0"/>
              <a:t>2ms</a:t>
            </a:r>
            <a:r>
              <a:rPr lang="zh-CN" altLang="en-US" dirty="0"/>
              <a:t>，那么所有存储单元刷新一遍需要多少个存储周期？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olidFill>
                  <a:schemeClr val="tx1"/>
                </a:solidFill>
              </a:rPr>
              <a:t>A.</a:t>
            </a:r>
            <a:r>
              <a:rPr lang="en-US" altLang="zh-CN" dirty="0">
                <a:solidFill>
                  <a:schemeClr val="tx1"/>
                </a:solidFill>
              </a:rPr>
              <a:t>128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/>
              <a:t>B.</a:t>
            </a:r>
            <a:r>
              <a:rPr lang="en-US" altLang="zh-CN" dirty="0"/>
              <a:t>256</a:t>
            </a:r>
            <a:endParaRPr lang="en-US" altLang="zh-CN" dirty="0"/>
          </a:p>
          <a:p>
            <a:r>
              <a:rPr lang="zh-CN" altLang="en-US" dirty="0"/>
              <a:t>C.</a:t>
            </a:r>
            <a:r>
              <a:rPr lang="en-US" altLang="zh-CN" dirty="0"/>
              <a:t> 16384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2"/>
          <p:cNvSpPr>
            <a:spLocks noGrp="1" noChangeArrowheads="1"/>
          </p:cNvSpPr>
          <p:nvPr>
            <p:ph idx="1"/>
          </p:nvPr>
        </p:nvSpPr>
        <p:spPr>
          <a:xfrm>
            <a:off x="648970" y="1307465"/>
            <a:ext cx="7728585" cy="3394710"/>
          </a:xfrm>
        </p:spPr>
        <p:txBody>
          <a:bodyPr/>
          <a:lstStyle/>
          <a:p>
            <a:r>
              <a:rPr lang="zh-CN" altLang="en-US" dirty="0"/>
              <a:t>某主存容量为</a:t>
            </a:r>
            <a:r>
              <a:rPr lang="en-US" altLang="zh-CN" dirty="0"/>
              <a:t>32KB,</a:t>
            </a:r>
            <a:r>
              <a:rPr lang="zh-CN" altLang="en-US" dirty="0"/>
              <a:t>由</a:t>
            </a:r>
            <a:r>
              <a:rPr lang="en-US" altLang="zh-CN" dirty="0"/>
              <a:t>16</a:t>
            </a:r>
            <a:r>
              <a:rPr lang="zh-CN" altLang="en-US" dirty="0"/>
              <a:t>片</a:t>
            </a:r>
            <a:r>
              <a:rPr lang="en-US" altLang="zh-CN" dirty="0"/>
              <a:t>16K ×1</a:t>
            </a:r>
            <a:r>
              <a:rPr lang="zh-CN" altLang="en-US" dirty="0"/>
              <a:t>位</a:t>
            </a:r>
            <a:r>
              <a:rPr lang="en-US" altLang="zh-CN" dirty="0"/>
              <a:t>(</a:t>
            </a:r>
            <a:r>
              <a:rPr lang="zh-CN" altLang="en-US" dirty="0"/>
              <a:t>内部采用</a:t>
            </a:r>
            <a:r>
              <a:rPr lang="en-US" altLang="zh-CN" dirty="0"/>
              <a:t>128 ×128</a:t>
            </a:r>
            <a:r>
              <a:rPr lang="zh-CN" altLang="en-US" dirty="0"/>
              <a:t>存储阵列</a:t>
            </a:r>
            <a:r>
              <a:rPr lang="en-US" altLang="zh-CN" dirty="0"/>
              <a:t>)</a:t>
            </a:r>
            <a:r>
              <a:rPr lang="zh-CN" altLang="en-US" dirty="0"/>
              <a:t>的</a:t>
            </a:r>
            <a:r>
              <a:rPr lang="en-US" altLang="zh-CN" dirty="0"/>
              <a:t>DRAM</a:t>
            </a:r>
            <a:r>
              <a:rPr lang="zh-CN" altLang="en-US" dirty="0"/>
              <a:t>芯片采用字位同时扩展构成。若采用集中式刷新，且刷新周期为</a:t>
            </a:r>
            <a:r>
              <a:rPr lang="en-US" altLang="zh-CN" dirty="0"/>
              <a:t>2ms</a:t>
            </a:r>
            <a:r>
              <a:rPr lang="zh-CN" altLang="en-US" dirty="0"/>
              <a:t>，那么所有存储单元刷新一遍需要多少个存储周期？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A.</a:t>
            </a:r>
            <a:r>
              <a:rPr lang="en-US" altLang="zh-CN" dirty="0">
                <a:solidFill>
                  <a:srgbClr val="FF0000"/>
                </a:solidFill>
              </a:rPr>
              <a:t>128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B.</a:t>
            </a:r>
            <a:r>
              <a:rPr lang="en-US" altLang="zh-CN" dirty="0"/>
              <a:t>256</a:t>
            </a:r>
            <a:endParaRPr lang="en-US" altLang="zh-CN" dirty="0"/>
          </a:p>
          <a:p>
            <a:r>
              <a:rPr lang="zh-CN" altLang="en-US" dirty="0"/>
              <a:t>C.</a:t>
            </a:r>
            <a:r>
              <a:rPr lang="en-US" altLang="zh-CN" dirty="0"/>
              <a:t> 16384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2"/>
          <p:cNvSpPr>
            <a:spLocks noGrp="1" noChangeArrowheads="1"/>
          </p:cNvSpPr>
          <p:nvPr>
            <p:ph idx="1"/>
          </p:nvPr>
        </p:nvSpPr>
        <p:spPr>
          <a:xfrm>
            <a:off x="520700" y="844550"/>
            <a:ext cx="8229600" cy="4525963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和辅存相比，主存的特点是？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A.容量小，速度快，成本高	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B.容量小，速度快，成本低	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C.容量大，速度快，成本高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xfrm>
            <a:off x="1601670" y="1085850"/>
            <a:ext cx="6056430" cy="4343400"/>
          </a:xfrm>
        </p:spPr>
        <p:txBody>
          <a:bodyPr vert="horz" wrap="square" lIns="67500" tIns="35100" rIns="67500" bIns="35100" anchor="ctr"/>
          <a:lstStyle/>
          <a:p>
            <a:pPr algn="l" defTabSz="44958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altLang="zh-CN" sz="2100" b="1" dirty="0" err="1">
                <a:solidFill>
                  <a:srgbClr val="3333CC"/>
                </a:solidFill>
              </a:rPr>
              <a:t>什么叫刷新？为什么要刷新？说明刷新有几种方法</a:t>
            </a:r>
            <a:r>
              <a:rPr lang="en-US" altLang="zh-CN" sz="2100" b="1" dirty="0">
                <a:solidFill>
                  <a:srgbClr val="3333CC"/>
                </a:solidFill>
              </a:rPr>
              <a:t>。</a:t>
            </a:r>
            <a:br>
              <a:rPr lang="en-US" altLang="zh-CN" sz="2100" b="1" dirty="0">
                <a:solidFill>
                  <a:srgbClr val="000000"/>
                </a:solidFill>
              </a:rPr>
            </a:br>
            <a:r>
              <a:rPr lang="en-US" altLang="zh-CN" sz="2100" b="1" dirty="0">
                <a:solidFill>
                  <a:srgbClr val="000000"/>
                </a:solidFill>
              </a:rPr>
              <a:t> </a:t>
            </a:r>
            <a:r>
              <a:rPr lang="en-US" altLang="zh-CN" sz="2100" b="1" dirty="0" err="1">
                <a:solidFill>
                  <a:srgbClr val="000000"/>
                </a:solidFill>
              </a:rPr>
              <a:t>解：</a:t>
            </a:r>
            <a:r>
              <a:rPr lang="en-US" altLang="zh-CN" sz="1800" b="1" dirty="0" err="1">
                <a:solidFill>
                  <a:srgbClr val="3333CC"/>
                </a:solidFill>
              </a:rPr>
              <a:t>刷新</a:t>
            </a:r>
            <a:r>
              <a:rPr lang="en-US" altLang="zh-CN" sz="1800" b="1" dirty="0">
                <a:solidFill>
                  <a:srgbClr val="000000"/>
                </a:solidFill>
              </a:rPr>
              <a:t>——</a:t>
            </a:r>
            <a:r>
              <a:rPr lang="en-US" altLang="zh-CN" sz="1800" b="1" dirty="0" err="1">
                <a:solidFill>
                  <a:schemeClr val="tx1"/>
                </a:solidFill>
              </a:rPr>
              <a:t>对DRAM定期进行的全部重写过程</a:t>
            </a:r>
            <a:r>
              <a:rPr lang="en-US" altLang="zh-CN" sz="1800" b="1" dirty="0">
                <a:solidFill>
                  <a:srgbClr val="000000"/>
                </a:solidFill>
              </a:rPr>
              <a:t>；</a:t>
            </a:r>
            <a:br>
              <a:rPr lang="en-US" altLang="zh-CN" sz="1800" b="1" dirty="0">
                <a:solidFill>
                  <a:srgbClr val="000000"/>
                </a:solidFill>
              </a:rPr>
            </a:br>
            <a:r>
              <a:rPr lang="en-US" altLang="zh-CN" sz="1800" b="1" dirty="0">
                <a:solidFill>
                  <a:srgbClr val="000000"/>
                </a:solidFill>
              </a:rPr>
              <a:t>        </a:t>
            </a:r>
            <a:r>
              <a:rPr lang="en-US" altLang="zh-CN" sz="1800" b="1" dirty="0" err="1">
                <a:solidFill>
                  <a:srgbClr val="3333CC"/>
                </a:solidFill>
              </a:rPr>
              <a:t>刷新原因</a:t>
            </a:r>
            <a:r>
              <a:rPr lang="en-US" altLang="zh-CN" sz="1800" b="1" dirty="0">
                <a:solidFill>
                  <a:srgbClr val="000000"/>
                </a:solidFill>
              </a:rPr>
              <a:t>——</a:t>
            </a:r>
            <a:r>
              <a:rPr lang="en-US" altLang="zh-CN" sz="1800" b="1" dirty="0" err="1">
                <a:solidFill>
                  <a:schemeClr val="tx1"/>
                </a:solidFill>
              </a:rPr>
              <a:t>因电容泄漏而引起的DRAM所存信息的衰减需要及时补充，因此安排了定期刷新操作</a:t>
            </a:r>
            <a:r>
              <a:rPr lang="en-US" altLang="zh-CN" sz="1800" b="1" dirty="0">
                <a:solidFill>
                  <a:srgbClr val="000000"/>
                </a:solidFill>
              </a:rPr>
              <a:t>；</a:t>
            </a:r>
            <a:br>
              <a:rPr lang="en-US" altLang="zh-CN" sz="1800" b="1" dirty="0">
                <a:solidFill>
                  <a:srgbClr val="000000"/>
                </a:solidFill>
              </a:rPr>
            </a:br>
            <a:r>
              <a:rPr lang="en-US" altLang="zh-CN" sz="1800" b="1" dirty="0">
                <a:solidFill>
                  <a:srgbClr val="000000"/>
                </a:solidFill>
              </a:rPr>
              <a:t>        </a:t>
            </a:r>
            <a:r>
              <a:rPr lang="en-US" altLang="zh-CN" sz="1800" b="1" dirty="0" err="1">
                <a:solidFill>
                  <a:srgbClr val="3333CC"/>
                </a:solidFill>
              </a:rPr>
              <a:t>常用的刷新方法</a:t>
            </a:r>
            <a:r>
              <a:rPr lang="en-US" altLang="zh-CN" sz="1800" b="1" dirty="0" err="1">
                <a:solidFill>
                  <a:srgbClr val="000000"/>
                </a:solidFill>
              </a:rPr>
              <a:t>有三种</a:t>
            </a:r>
            <a:r>
              <a:rPr lang="en-US" altLang="zh-CN" sz="1800" b="1" dirty="0">
                <a:solidFill>
                  <a:srgbClr val="000000"/>
                </a:solidFill>
              </a:rPr>
              <a:t>——</a:t>
            </a:r>
            <a:r>
              <a:rPr lang="en-US" altLang="zh-CN" sz="1800" b="1" dirty="0" err="1">
                <a:solidFill>
                  <a:schemeClr val="tx1"/>
                </a:solidFill>
              </a:rPr>
              <a:t>集中式、分散式、异步式</a:t>
            </a:r>
            <a:r>
              <a:rPr lang="en-US" altLang="zh-CN" sz="1800" b="1" dirty="0">
                <a:solidFill>
                  <a:schemeClr val="tx1"/>
                </a:solidFill>
              </a:rPr>
              <a:t>。</a:t>
            </a:r>
            <a:br>
              <a:rPr lang="en-US" altLang="zh-CN" sz="1800" b="1" dirty="0">
                <a:solidFill>
                  <a:srgbClr val="000000"/>
                </a:solidFill>
              </a:rPr>
            </a:br>
            <a:r>
              <a:rPr lang="en-US" altLang="zh-CN" sz="1800" b="1" dirty="0">
                <a:solidFill>
                  <a:srgbClr val="000000"/>
                </a:solidFill>
              </a:rPr>
              <a:t>        </a:t>
            </a:r>
            <a:r>
              <a:rPr lang="en-US" altLang="zh-CN" sz="1800" b="1" dirty="0" err="1">
                <a:solidFill>
                  <a:srgbClr val="3333CC"/>
                </a:solidFill>
              </a:rPr>
              <a:t>集中式：</a:t>
            </a:r>
            <a:r>
              <a:rPr lang="en-US" altLang="zh-CN" sz="1800" b="1" dirty="0" err="1">
                <a:solidFill>
                  <a:schemeClr val="tx1"/>
                </a:solidFill>
              </a:rPr>
              <a:t>在最大刷新间隔时间内，集中安排一段时间进行刷新</a:t>
            </a:r>
            <a:r>
              <a:rPr lang="en-US" altLang="zh-CN" sz="1800" b="1" dirty="0">
                <a:solidFill>
                  <a:schemeClr val="tx1"/>
                </a:solidFill>
              </a:rPr>
              <a:t>；</a:t>
            </a:r>
            <a:br>
              <a:rPr lang="en-US" altLang="zh-CN" sz="1800" b="1" dirty="0">
                <a:solidFill>
                  <a:schemeClr val="tx1"/>
                </a:solidFill>
              </a:rPr>
            </a:br>
            <a:r>
              <a:rPr lang="en-US" altLang="zh-CN" sz="1800" b="1" dirty="0">
                <a:solidFill>
                  <a:srgbClr val="000000"/>
                </a:solidFill>
              </a:rPr>
              <a:t>        </a:t>
            </a:r>
            <a:r>
              <a:rPr lang="en-US" altLang="zh-CN" sz="1800" b="1" dirty="0" err="1">
                <a:solidFill>
                  <a:srgbClr val="3333CC"/>
                </a:solidFill>
              </a:rPr>
              <a:t>分散式：</a:t>
            </a:r>
            <a:r>
              <a:rPr lang="en-US" altLang="zh-CN" sz="1800" b="1" dirty="0" err="1">
                <a:solidFill>
                  <a:schemeClr val="tx1"/>
                </a:solidFill>
              </a:rPr>
              <a:t>在每个读</a:t>
            </a:r>
            <a:r>
              <a:rPr lang="en-US" altLang="zh-CN" sz="1800" b="1" dirty="0">
                <a:solidFill>
                  <a:schemeClr val="tx1"/>
                </a:solidFill>
              </a:rPr>
              <a:t>/</a:t>
            </a:r>
            <a:r>
              <a:rPr lang="en-US" altLang="zh-CN" sz="1800" b="1" dirty="0" err="1">
                <a:solidFill>
                  <a:schemeClr val="tx1"/>
                </a:solidFill>
              </a:rPr>
              <a:t>写周期之后插入一个刷新周期，无CPU访存死时间</a:t>
            </a:r>
            <a:r>
              <a:rPr lang="en-US" altLang="zh-CN" sz="1800" b="1" dirty="0">
                <a:solidFill>
                  <a:srgbClr val="000000"/>
                </a:solidFill>
              </a:rPr>
              <a:t>；</a:t>
            </a:r>
            <a:br>
              <a:rPr lang="en-US" altLang="zh-CN" sz="1800" b="1" dirty="0">
                <a:solidFill>
                  <a:srgbClr val="000000"/>
                </a:solidFill>
              </a:rPr>
            </a:br>
            <a:r>
              <a:rPr lang="en-US" altLang="zh-CN" sz="1800" b="1" dirty="0">
                <a:solidFill>
                  <a:srgbClr val="000000"/>
                </a:solidFill>
              </a:rPr>
              <a:t>        </a:t>
            </a:r>
            <a:r>
              <a:rPr lang="en-US" altLang="zh-CN" sz="1800" b="1" dirty="0" err="1">
                <a:solidFill>
                  <a:srgbClr val="3333CC"/>
                </a:solidFill>
              </a:rPr>
              <a:t>异步式：</a:t>
            </a:r>
            <a:r>
              <a:rPr lang="en-US" altLang="zh-CN" sz="1800" b="1" dirty="0" err="1">
                <a:solidFill>
                  <a:schemeClr val="tx1"/>
                </a:solidFill>
              </a:rPr>
              <a:t>是集中式和分散式的折衷</a:t>
            </a:r>
            <a:r>
              <a:rPr lang="en-US" altLang="zh-CN" sz="1800" b="1" dirty="0">
                <a:solidFill>
                  <a:schemeClr val="tx1"/>
                </a:solidFill>
              </a:rPr>
              <a:t>。</a:t>
            </a:r>
            <a:endParaRPr lang="en-US" altLang="zh-CN" sz="21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323528" y="625475"/>
            <a:ext cx="8955410" cy="4525963"/>
          </a:xfrm>
        </p:spPr>
        <p:txBody>
          <a:bodyPr/>
          <a:lstStyle/>
          <a:p>
            <a:r>
              <a:rPr lang="zh-CN" altLang="en-US" dirty="0"/>
              <a:t>相联存储器与传统存储器的主要区别是前者又叫按</a:t>
            </a:r>
            <a:r>
              <a:rPr lang="zh-CN" altLang="en-US" u="sng" dirty="0"/>
              <a:t>      </a:t>
            </a:r>
            <a:r>
              <a:rPr lang="zh-CN" altLang="en-US" dirty="0"/>
              <a:t>寻址的存储器？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A.地址</a:t>
            </a:r>
            <a:endParaRPr lang="zh-CN" altLang="en-US" dirty="0"/>
          </a:p>
          <a:p>
            <a:r>
              <a:rPr lang="zh-CN" altLang="en-US" dirty="0">
                <a:solidFill>
                  <a:schemeClr val="tx1"/>
                </a:solidFill>
              </a:rPr>
              <a:t>B.内容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/>
              <a:t>C.堆栈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323528" y="625475"/>
            <a:ext cx="8955410" cy="4525963"/>
          </a:xfrm>
        </p:spPr>
        <p:txBody>
          <a:bodyPr/>
          <a:lstStyle/>
          <a:p>
            <a:r>
              <a:rPr lang="zh-CN" altLang="en-US" dirty="0"/>
              <a:t>相联存储器与传统存储器的主要区别是前者又叫按</a:t>
            </a:r>
            <a:r>
              <a:rPr lang="zh-CN" altLang="en-US" u="sng" dirty="0"/>
              <a:t>      </a:t>
            </a:r>
            <a:r>
              <a:rPr lang="zh-CN" altLang="en-US" dirty="0"/>
              <a:t>寻址的存储器？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A.地址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B.内容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C.堆栈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1049338" y="625475"/>
            <a:ext cx="8229600" cy="4525963"/>
          </a:xfrm>
        </p:spPr>
        <p:txBody>
          <a:bodyPr/>
          <a:lstStyle/>
          <a:p>
            <a:r>
              <a:rPr lang="zh-CN" altLang="en-US" dirty="0"/>
              <a:t>缓存的地址映射中，若主存的任意一块均可映射到缓存内的任一块，称作？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A.直接映射</a:t>
            </a:r>
            <a:endParaRPr lang="zh-CN" altLang="en-US" dirty="0"/>
          </a:p>
          <a:p>
            <a:r>
              <a:rPr lang="zh-CN" altLang="en-US" dirty="0">
                <a:solidFill>
                  <a:schemeClr val="tx1"/>
                </a:solidFill>
              </a:rPr>
              <a:t>B.全相联映射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/>
              <a:t>C.组相联映射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1049338" y="625475"/>
            <a:ext cx="8229600" cy="4525963"/>
          </a:xfrm>
        </p:spPr>
        <p:txBody>
          <a:bodyPr/>
          <a:lstStyle/>
          <a:p>
            <a:r>
              <a:rPr lang="zh-CN" altLang="en-US" dirty="0"/>
              <a:t>缓存的地址映射中，若主存的任意一块均可映射到缓存内的任一块，称作？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A.直接映射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B.全相联映射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C.组相联映射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1049338" y="625475"/>
            <a:ext cx="8229600" cy="4525963"/>
          </a:xfrm>
        </p:spPr>
        <p:txBody>
          <a:bodyPr/>
          <a:lstStyle/>
          <a:p>
            <a:r>
              <a:rPr lang="zh-CN" altLang="en-US" dirty="0"/>
              <a:t>多体交叉存储器主要解决的问题是？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A.扩充主存容量</a:t>
            </a:r>
            <a:endParaRPr lang="zh-CN" altLang="en-US" dirty="0"/>
          </a:p>
          <a:p>
            <a:r>
              <a:rPr lang="zh-CN" altLang="en-US" dirty="0">
                <a:solidFill>
                  <a:schemeClr val="tx1"/>
                </a:solidFill>
              </a:rPr>
              <a:t>B.提高主存数据传输率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/>
              <a:t>C.减少主存芯片数量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1049338" y="625475"/>
            <a:ext cx="8229600" cy="4525963"/>
          </a:xfrm>
        </p:spPr>
        <p:txBody>
          <a:bodyPr/>
          <a:lstStyle/>
          <a:p>
            <a:r>
              <a:rPr lang="zh-CN" altLang="en-US" dirty="0"/>
              <a:t>多体交叉存储器主要解决的问题是？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A.扩充主存容量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B.提高主存数据传输率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C.减少主存芯片数量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1049338" y="625475"/>
            <a:ext cx="8229600" cy="4525963"/>
          </a:xfrm>
        </p:spPr>
        <p:txBody>
          <a:bodyPr/>
          <a:lstStyle/>
          <a:p>
            <a:r>
              <a:rPr lang="zh-CN" altLang="en-US" dirty="0"/>
              <a:t>交叉编址的存储器实质是一种模块式存储器，它能</a:t>
            </a:r>
            <a:r>
              <a:rPr lang="zh-CN" altLang="en-US" u="sng" dirty="0"/>
              <a:t>       </a:t>
            </a:r>
            <a:r>
              <a:rPr lang="zh-CN" altLang="en-US" dirty="0"/>
              <a:t>独立的读写操作？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olidFill>
                  <a:schemeClr val="tx1"/>
                </a:solidFill>
              </a:rPr>
              <a:t>A.并行执行多个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/>
              <a:t>B.串行执行多个</a:t>
            </a:r>
            <a:endParaRPr lang="en-US" altLang="zh-CN" dirty="0"/>
          </a:p>
          <a:p>
            <a:r>
              <a:rPr lang="zh-CN" altLang="en-US" dirty="0"/>
              <a:t>C.并行执行一个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1049338" y="625475"/>
            <a:ext cx="8229600" cy="4525963"/>
          </a:xfrm>
        </p:spPr>
        <p:txBody>
          <a:bodyPr/>
          <a:lstStyle/>
          <a:p>
            <a:r>
              <a:rPr lang="zh-CN" altLang="en-US" dirty="0"/>
              <a:t>交叉编址的存储器实质是一种模块式存储器，它能</a:t>
            </a:r>
            <a:r>
              <a:rPr lang="zh-CN" altLang="en-US" u="sng" dirty="0"/>
              <a:t>       </a:t>
            </a:r>
            <a:r>
              <a:rPr lang="zh-CN" altLang="en-US" dirty="0"/>
              <a:t>独立的读写操作？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A.并行执行多个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B.串行执行多个</a:t>
            </a:r>
            <a:endParaRPr lang="en-US" altLang="zh-CN" dirty="0"/>
          </a:p>
          <a:p>
            <a:r>
              <a:rPr lang="zh-CN" altLang="en-US" dirty="0"/>
              <a:t>C.并行执行一个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620688"/>
            <a:ext cx="8229600" cy="4525963"/>
          </a:xfrm>
        </p:spPr>
        <p:txBody>
          <a:bodyPr/>
          <a:lstStyle/>
          <a:p>
            <a:r>
              <a:rPr lang="zh-CN" altLang="en-US" dirty="0"/>
              <a:t>若某存储器存取周期为</a:t>
            </a:r>
            <a:r>
              <a:rPr lang="en-US" altLang="zh-CN" dirty="0"/>
              <a:t>250ns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每次读出</a:t>
            </a:r>
            <a:r>
              <a:rPr lang="en-US" altLang="zh-CN" dirty="0"/>
              <a:t>16</a:t>
            </a:r>
            <a:r>
              <a:rPr lang="zh-CN" altLang="en-US" dirty="0"/>
              <a:t>位，则该存储器的数据传输率是？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A.</a:t>
            </a:r>
            <a:r>
              <a:rPr lang="en-US" altLang="zh-CN" dirty="0"/>
              <a:t>4 × 10</a:t>
            </a:r>
            <a:r>
              <a:rPr lang="en-US" altLang="zh-CN" baseline="30000" dirty="0"/>
              <a:t>6</a:t>
            </a:r>
            <a:r>
              <a:rPr lang="en-US" altLang="zh-CN" dirty="0"/>
              <a:t>B/s</a:t>
            </a:r>
            <a:endParaRPr lang="en-US" altLang="zh-CN" dirty="0"/>
          </a:p>
          <a:p>
            <a:r>
              <a:rPr lang="zh-CN" altLang="en-US" dirty="0"/>
              <a:t>B.</a:t>
            </a:r>
            <a:r>
              <a:rPr lang="en-US" altLang="zh-CN" dirty="0"/>
              <a:t> 8 × 10</a:t>
            </a:r>
            <a:r>
              <a:rPr lang="en-US" altLang="zh-CN" baseline="30000" dirty="0"/>
              <a:t>6</a:t>
            </a:r>
            <a:r>
              <a:rPr lang="en-US" altLang="zh-CN" dirty="0"/>
              <a:t>B/s </a:t>
            </a:r>
            <a:endParaRPr lang="en-US" altLang="zh-CN" dirty="0"/>
          </a:p>
          <a:p>
            <a:r>
              <a:rPr lang="zh-CN" altLang="en-US" dirty="0"/>
              <a:t>C.</a:t>
            </a:r>
            <a:r>
              <a:rPr lang="en-US" altLang="zh-CN" dirty="0"/>
              <a:t> 16 × 10</a:t>
            </a:r>
            <a:r>
              <a:rPr lang="en-US" altLang="zh-CN" baseline="30000" dirty="0"/>
              <a:t>6</a:t>
            </a:r>
            <a:r>
              <a:rPr lang="en-US" altLang="zh-CN" dirty="0"/>
              <a:t>B/s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2"/>
          <p:cNvSpPr>
            <a:spLocks noGrp="1" noChangeArrowheads="1"/>
          </p:cNvSpPr>
          <p:nvPr>
            <p:ph idx="1"/>
          </p:nvPr>
        </p:nvSpPr>
        <p:spPr>
          <a:xfrm>
            <a:off x="520700" y="844550"/>
            <a:ext cx="8229600" cy="4525963"/>
          </a:xfrm>
        </p:spPr>
        <p:txBody>
          <a:bodyPr/>
          <a:lstStyle/>
          <a:p>
            <a:r>
              <a:rPr lang="zh-CN" altLang="en-US" dirty="0"/>
              <a:t>和辅存相比，主存的特点是？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A.容量小，速度快，成本高</a:t>
            </a:r>
            <a:r>
              <a:rPr lang="zh-CN" altLang="en-US" dirty="0"/>
              <a:t>	</a:t>
            </a:r>
            <a:endParaRPr lang="zh-CN" altLang="en-US" dirty="0"/>
          </a:p>
          <a:p>
            <a:r>
              <a:rPr lang="zh-CN" altLang="en-US" dirty="0"/>
              <a:t>B.容量小，速度快，成本低	</a:t>
            </a:r>
            <a:endParaRPr lang="zh-CN" altLang="en-US" dirty="0"/>
          </a:p>
          <a:p>
            <a:r>
              <a:rPr lang="zh-CN" altLang="en-US" dirty="0"/>
              <a:t>C.容量大，速度快，成本高</a:t>
            </a:r>
            <a:endParaRPr lang="zh-CN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620688"/>
            <a:ext cx="8229600" cy="4525963"/>
          </a:xfrm>
        </p:spPr>
        <p:txBody>
          <a:bodyPr/>
          <a:lstStyle/>
          <a:p>
            <a:r>
              <a:rPr lang="zh-CN" altLang="en-US" dirty="0"/>
              <a:t>若某存储器存取周期为</a:t>
            </a:r>
            <a:r>
              <a:rPr lang="en-US" altLang="zh-CN" dirty="0"/>
              <a:t>250ns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每次读出</a:t>
            </a:r>
            <a:r>
              <a:rPr lang="en-US" altLang="zh-CN" dirty="0"/>
              <a:t>16</a:t>
            </a:r>
            <a:r>
              <a:rPr lang="zh-CN" altLang="en-US" dirty="0"/>
              <a:t>位，则该存储器的数据传输率是？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A.</a:t>
            </a:r>
            <a:r>
              <a:rPr lang="en-US" altLang="zh-CN" dirty="0"/>
              <a:t>4 × 10</a:t>
            </a:r>
            <a:r>
              <a:rPr lang="en-US" altLang="zh-CN" baseline="30000" dirty="0"/>
              <a:t>6</a:t>
            </a:r>
            <a:r>
              <a:rPr lang="en-US" altLang="zh-CN" dirty="0"/>
              <a:t>B/s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B.</a:t>
            </a:r>
            <a:r>
              <a:rPr lang="en-US" altLang="zh-CN" dirty="0">
                <a:solidFill>
                  <a:srgbClr val="FF0000"/>
                </a:solidFill>
              </a:rPr>
              <a:t> 8 × 10</a:t>
            </a:r>
            <a:r>
              <a:rPr lang="en-US" altLang="zh-CN" baseline="30000" dirty="0">
                <a:solidFill>
                  <a:srgbClr val="FF0000"/>
                </a:solidFill>
              </a:rPr>
              <a:t>6</a:t>
            </a:r>
            <a:r>
              <a:rPr lang="en-US" altLang="zh-CN" dirty="0">
                <a:solidFill>
                  <a:srgbClr val="FF0000"/>
                </a:solidFill>
              </a:rPr>
              <a:t>B/s 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C.</a:t>
            </a:r>
            <a:r>
              <a:rPr lang="en-US" altLang="zh-CN" dirty="0"/>
              <a:t> 16 × 10</a:t>
            </a:r>
            <a:r>
              <a:rPr lang="en-US" altLang="zh-CN" baseline="30000" dirty="0"/>
              <a:t>6</a:t>
            </a:r>
            <a:r>
              <a:rPr lang="en-US" altLang="zh-CN" dirty="0"/>
              <a:t>B/s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755576" y="620688"/>
            <a:ext cx="8229600" cy="4525963"/>
          </a:xfrm>
        </p:spPr>
        <p:txBody>
          <a:bodyPr/>
          <a:lstStyle/>
          <a:p>
            <a:r>
              <a:rPr lang="zh-CN" altLang="en-US" dirty="0"/>
              <a:t>下列关于静态</a:t>
            </a:r>
            <a:r>
              <a:rPr lang="en-US" altLang="zh-CN" dirty="0"/>
              <a:t>RAM</a:t>
            </a:r>
            <a:r>
              <a:rPr lang="zh-CN" altLang="en-US" dirty="0"/>
              <a:t>和动态</a:t>
            </a:r>
            <a:r>
              <a:rPr lang="en-US" altLang="zh-CN" dirty="0"/>
              <a:t>RAM</a:t>
            </a:r>
            <a:r>
              <a:rPr lang="zh-CN" altLang="en-US" dirty="0"/>
              <a:t>的叙述：</a:t>
            </a:r>
            <a:endParaRPr lang="en-US" altLang="zh-CN" dirty="0"/>
          </a:p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Ⅰ.DRAM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芯片集成度比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SRAM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Ⅱ. DRAM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芯片成本比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SRAM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Ⅲ. DRAM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芯片速度比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SRAM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Ⅳ. DRAM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芯片工作时需要刷新，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SRAM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不需要刷新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通常情况下，错误的是？</a:t>
            </a:r>
            <a:endParaRPr lang="zh-CN" altLang="en-US" sz="3600" dirty="0"/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Ⅰ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Ⅱ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Ⅱ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Ⅲ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Ⅲ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Ⅳ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755576" y="620688"/>
            <a:ext cx="8229600" cy="4525963"/>
          </a:xfrm>
        </p:spPr>
        <p:txBody>
          <a:bodyPr/>
          <a:lstStyle/>
          <a:p>
            <a:r>
              <a:rPr lang="zh-CN" altLang="en-US" dirty="0"/>
              <a:t>下列关于静态</a:t>
            </a:r>
            <a:r>
              <a:rPr lang="en-US" altLang="zh-CN" dirty="0"/>
              <a:t>RAM</a:t>
            </a:r>
            <a:r>
              <a:rPr lang="zh-CN" altLang="en-US" dirty="0"/>
              <a:t>和动态</a:t>
            </a:r>
            <a:r>
              <a:rPr lang="en-US" altLang="zh-CN" dirty="0"/>
              <a:t>RAM</a:t>
            </a:r>
            <a:r>
              <a:rPr lang="zh-CN" altLang="en-US" dirty="0"/>
              <a:t>的叙述：</a:t>
            </a:r>
            <a:endParaRPr lang="en-US" altLang="zh-CN" dirty="0"/>
          </a:p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Ⅰ.DRAM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芯片集成度比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SRAM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Ⅱ. DRAM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芯片成本比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SRAM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Ⅲ. DRAM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芯片速度比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SRAM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Ⅳ. DRAM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芯片工作时需要刷新，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SRAM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不需要刷新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通常情况下，错误的是？</a:t>
            </a:r>
            <a:endParaRPr lang="zh-CN" altLang="en-US" sz="3600" dirty="0"/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Ⅰ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Ⅱ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Ⅱ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Ⅲ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Ⅲ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Ⅳ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611560" y="692696"/>
            <a:ext cx="8229600" cy="4525963"/>
          </a:xfrm>
        </p:spPr>
        <p:txBody>
          <a:bodyPr/>
          <a:lstStyle/>
          <a:p>
            <a:r>
              <a:rPr lang="zh-CN" altLang="en-US" sz="2800" dirty="0"/>
              <a:t>假定用若干个</a:t>
            </a:r>
            <a:r>
              <a:rPr lang="en-US" altLang="zh-CN" sz="2800" dirty="0"/>
              <a:t>2K ×4</a:t>
            </a:r>
            <a:r>
              <a:rPr lang="zh-CN" altLang="en-US" sz="2800" dirty="0"/>
              <a:t>位的存储器芯片组成一个</a:t>
            </a:r>
            <a:r>
              <a:rPr lang="en-US" altLang="zh-CN" sz="2800" dirty="0"/>
              <a:t>8K × 8</a:t>
            </a:r>
            <a:r>
              <a:rPr lang="zh-CN" altLang="en-US" sz="2800" dirty="0"/>
              <a:t>位的存储器，则地址</a:t>
            </a:r>
            <a:r>
              <a:rPr lang="en-US" altLang="zh-CN" sz="2800" dirty="0"/>
              <a:t>0B1FH</a:t>
            </a:r>
            <a:r>
              <a:rPr lang="zh-CN" altLang="en-US" sz="2800" dirty="0"/>
              <a:t>所在芯片的最小地址是？</a:t>
            </a:r>
            <a:endParaRPr lang="zh-CN" altLang="en-US" sz="2800" dirty="0"/>
          </a:p>
          <a:p>
            <a:endParaRPr lang="zh-CN" altLang="en-US" sz="2800" dirty="0"/>
          </a:p>
          <a:p>
            <a:r>
              <a:rPr lang="zh-CN" altLang="en-US" sz="2800" dirty="0"/>
              <a:t>A.</a:t>
            </a:r>
            <a:r>
              <a:rPr lang="en-US" altLang="zh-CN" sz="2800" dirty="0"/>
              <a:t>0600H</a:t>
            </a:r>
            <a:endParaRPr lang="en-US" altLang="zh-CN" sz="2800" dirty="0"/>
          </a:p>
          <a:p>
            <a:r>
              <a:rPr lang="zh-CN" altLang="en-US" sz="2800" dirty="0"/>
              <a:t>B.</a:t>
            </a:r>
            <a:r>
              <a:rPr lang="en-US" altLang="zh-CN" sz="2800" dirty="0"/>
              <a:t>0700H</a:t>
            </a:r>
            <a:endParaRPr lang="en-US" altLang="zh-CN" sz="280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C.</a:t>
            </a:r>
            <a:r>
              <a:rPr lang="en-US" altLang="zh-CN" sz="2800" dirty="0">
                <a:solidFill>
                  <a:srgbClr val="FF0000"/>
                </a:solidFill>
              </a:rPr>
              <a:t>0800H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620688"/>
            <a:ext cx="8229600" cy="4525963"/>
          </a:xfrm>
        </p:spPr>
        <p:txBody>
          <a:bodyPr/>
          <a:lstStyle/>
          <a:p>
            <a:r>
              <a:rPr lang="zh-CN" altLang="en-US" sz="2800" dirty="0"/>
              <a:t>某计算机采用</a:t>
            </a:r>
            <a:r>
              <a:rPr lang="en-US" altLang="zh-CN" sz="2800" dirty="0"/>
              <a:t>4体</a:t>
            </a:r>
            <a:r>
              <a:rPr lang="en-US" altLang="zh-CN" sz="2800" dirty="0">
                <a:solidFill>
                  <a:srgbClr val="FF0000"/>
                </a:solidFill>
              </a:rPr>
              <a:t>（低位）</a:t>
            </a:r>
            <a:r>
              <a:rPr lang="zh-CN" altLang="en-US" sz="2800" dirty="0"/>
              <a:t>交叉编址存储器，假定在存储器总线上出现的主存地址（十进制）序列为</a:t>
            </a:r>
            <a:r>
              <a:rPr lang="en-US" altLang="zh-CN" sz="2800" dirty="0"/>
              <a:t>8005</a:t>
            </a:r>
            <a:r>
              <a:rPr lang="zh-CN" altLang="en-US" sz="2800" dirty="0"/>
              <a:t>，</a:t>
            </a:r>
            <a:r>
              <a:rPr lang="en-US" altLang="zh-CN" sz="2800" dirty="0"/>
              <a:t>8006</a:t>
            </a:r>
            <a:r>
              <a:rPr lang="zh-CN" altLang="en-US" sz="2800" dirty="0"/>
              <a:t>，</a:t>
            </a:r>
            <a:r>
              <a:rPr lang="en-US" altLang="zh-CN" sz="2800" dirty="0"/>
              <a:t>8007</a:t>
            </a:r>
            <a:r>
              <a:rPr lang="zh-CN" altLang="en-US" sz="2800" dirty="0"/>
              <a:t>，</a:t>
            </a:r>
            <a:r>
              <a:rPr lang="en-US" altLang="zh-CN" sz="2800" dirty="0"/>
              <a:t>8008</a:t>
            </a:r>
            <a:r>
              <a:rPr lang="zh-CN" altLang="en-US" sz="2800" dirty="0"/>
              <a:t>，</a:t>
            </a:r>
            <a:r>
              <a:rPr lang="en-US" altLang="zh-CN" sz="2800" dirty="0"/>
              <a:t>8001</a:t>
            </a:r>
            <a:r>
              <a:rPr lang="zh-CN" altLang="en-US" sz="2800" dirty="0"/>
              <a:t>，</a:t>
            </a:r>
            <a:r>
              <a:rPr lang="en-US" altLang="zh-CN" sz="2800" dirty="0"/>
              <a:t>8002</a:t>
            </a:r>
            <a:r>
              <a:rPr lang="zh-CN" altLang="en-US" sz="2800" dirty="0"/>
              <a:t>，</a:t>
            </a:r>
            <a:r>
              <a:rPr lang="en-US" altLang="zh-CN" sz="2800" dirty="0"/>
              <a:t>8003</a:t>
            </a:r>
            <a:r>
              <a:rPr lang="zh-CN" altLang="en-US" sz="2800" dirty="0"/>
              <a:t>，</a:t>
            </a:r>
            <a:r>
              <a:rPr lang="en-US" altLang="zh-CN" sz="2800" dirty="0"/>
              <a:t>8004</a:t>
            </a:r>
            <a:r>
              <a:rPr lang="zh-CN" altLang="en-US" sz="2800" dirty="0"/>
              <a:t>，</a:t>
            </a:r>
            <a:r>
              <a:rPr lang="en-US" altLang="zh-CN" sz="2800" dirty="0"/>
              <a:t>8000</a:t>
            </a:r>
            <a:r>
              <a:rPr lang="zh-CN" altLang="en-US" sz="2800" dirty="0"/>
              <a:t>，则可能发生访存冲突的地址是？</a:t>
            </a:r>
            <a:endParaRPr lang="zh-CN" altLang="en-US" sz="2800" dirty="0"/>
          </a:p>
          <a:p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A.</a:t>
            </a:r>
            <a:r>
              <a:rPr lang="en-US" altLang="zh-CN" dirty="0">
                <a:solidFill>
                  <a:srgbClr val="FF0000"/>
                </a:solidFill>
              </a:rPr>
              <a:t>8000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8004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B.</a:t>
            </a:r>
            <a:r>
              <a:rPr lang="en-US" altLang="zh-CN" dirty="0"/>
              <a:t> 8004</a:t>
            </a:r>
            <a:r>
              <a:rPr lang="zh-CN" altLang="en-US" dirty="0"/>
              <a:t>和</a:t>
            </a:r>
            <a:r>
              <a:rPr lang="en-US" altLang="zh-CN" dirty="0"/>
              <a:t>8008 </a:t>
            </a:r>
            <a:endParaRPr lang="en-US" altLang="zh-CN" dirty="0"/>
          </a:p>
          <a:p>
            <a:r>
              <a:rPr lang="zh-CN" altLang="en-US" dirty="0"/>
              <a:t>C.</a:t>
            </a:r>
            <a:r>
              <a:rPr lang="en-US" altLang="zh-CN" dirty="0"/>
              <a:t> 8002</a:t>
            </a:r>
            <a:r>
              <a:rPr lang="zh-CN" altLang="en-US" dirty="0"/>
              <a:t>和</a:t>
            </a:r>
            <a:r>
              <a:rPr lang="en-US" altLang="zh-CN" dirty="0"/>
              <a:t>8007</a:t>
            </a:r>
            <a:endParaRPr lang="zh-CN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620688"/>
            <a:ext cx="8229600" cy="4525963"/>
          </a:xfrm>
        </p:spPr>
        <p:txBody>
          <a:bodyPr/>
          <a:lstStyle/>
          <a:p>
            <a:r>
              <a:rPr lang="zh-CN" altLang="en-US" sz="2800" dirty="0"/>
              <a:t>假设某机的存储系统由</a:t>
            </a:r>
            <a:r>
              <a:rPr lang="en-US" altLang="zh-CN" sz="2800" dirty="0"/>
              <a:t>Cache</a:t>
            </a:r>
            <a:r>
              <a:rPr lang="zh-CN" altLang="en-US" sz="2800" dirty="0"/>
              <a:t>和主存组成，某程序执行过程中访存</a:t>
            </a:r>
            <a:r>
              <a:rPr lang="en-US" altLang="zh-CN" sz="2800" dirty="0"/>
              <a:t>1000</a:t>
            </a:r>
            <a:r>
              <a:rPr lang="zh-CN" altLang="en-US" sz="2800" dirty="0"/>
              <a:t>次，其中访问</a:t>
            </a:r>
            <a:r>
              <a:rPr lang="en-US" altLang="zh-CN" sz="2800" dirty="0"/>
              <a:t>Cache</a:t>
            </a:r>
            <a:r>
              <a:rPr lang="zh-CN" altLang="en-US" sz="2800" dirty="0"/>
              <a:t>缺失（未命中）</a:t>
            </a:r>
            <a:r>
              <a:rPr lang="en-US" altLang="zh-CN" sz="2800" dirty="0"/>
              <a:t>50</a:t>
            </a:r>
            <a:r>
              <a:rPr lang="zh-CN" altLang="en-US" sz="2800" dirty="0"/>
              <a:t>次，则</a:t>
            </a:r>
            <a:r>
              <a:rPr lang="en-US" altLang="zh-CN" sz="2800" dirty="0"/>
              <a:t>Cache</a:t>
            </a:r>
            <a:r>
              <a:rPr lang="zh-CN" altLang="en-US" sz="2800" dirty="0"/>
              <a:t>的命中率是？</a:t>
            </a:r>
            <a:endParaRPr lang="zh-CN" altLang="en-US" sz="2800" dirty="0"/>
          </a:p>
          <a:p>
            <a:endParaRPr lang="zh-CN" altLang="en-US" dirty="0"/>
          </a:p>
          <a:p>
            <a:r>
              <a:rPr lang="zh-CN" altLang="en-US" dirty="0"/>
              <a:t>A.</a:t>
            </a:r>
            <a:r>
              <a:rPr lang="en-US" altLang="zh-CN" dirty="0"/>
              <a:t>5%</a:t>
            </a:r>
            <a:endParaRPr lang="en-US" altLang="zh-CN" dirty="0"/>
          </a:p>
          <a:p>
            <a:r>
              <a:rPr lang="zh-CN" altLang="en-US" dirty="0"/>
              <a:t>B.</a:t>
            </a:r>
            <a:r>
              <a:rPr lang="en-US" altLang="zh-CN" dirty="0"/>
              <a:t> 9.5%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C.</a:t>
            </a:r>
            <a:r>
              <a:rPr lang="en-US" altLang="zh-CN" dirty="0">
                <a:solidFill>
                  <a:srgbClr val="FF0000"/>
                </a:solidFill>
              </a:rPr>
              <a:t> 95%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620688"/>
            <a:ext cx="8229600" cy="4525963"/>
          </a:xfrm>
        </p:spPr>
        <p:txBody>
          <a:bodyPr/>
          <a:lstStyle/>
          <a:p>
            <a:r>
              <a:rPr lang="zh-CN" altLang="en-US" sz="2800" dirty="0"/>
              <a:t>某机的</a:t>
            </a:r>
            <a:r>
              <a:rPr lang="en-US" altLang="zh-CN" sz="2800" dirty="0"/>
              <a:t>Cache</a:t>
            </a:r>
            <a:r>
              <a:rPr lang="zh-CN" altLang="en-US" sz="2800" dirty="0"/>
              <a:t>共有</a:t>
            </a:r>
            <a:r>
              <a:rPr lang="en-US" altLang="zh-CN" sz="2800" dirty="0"/>
              <a:t>16</a:t>
            </a:r>
            <a:r>
              <a:rPr lang="zh-CN" altLang="en-US" sz="2800" dirty="0"/>
              <a:t>块，采用二路组相联映射方式（即每组两块）。每个主存块大小为</a:t>
            </a:r>
            <a:r>
              <a:rPr lang="en-US" altLang="zh-CN" sz="2800" dirty="0"/>
              <a:t>32</a:t>
            </a:r>
            <a:r>
              <a:rPr lang="zh-CN" altLang="en-US" sz="2800" dirty="0"/>
              <a:t>字节，按字节编址，主存</a:t>
            </a:r>
            <a:r>
              <a:rPr lang="en-US" altLang="zh-CN" sz="2800" dirty="0"/>
              <a:t>129</a:t>
            </a:r>
            <a:r>
              <a:rPr lang="zh-CN" altLang="en-US" sz="2800" dirty="0"/>
              <a:t>号单元所在的主存块应装入的组号是？</a:t>
            </a:r>
            <a:endParaRPr lang="zh-CN" altLang="en-US" sz="2800" dirty="0"/>
          </a:p>
          <a:p>
            <a:endParaRPr lang="zh-CN" altLang="en-US" dirty="0"/>
          </a:p>
          <a:p>
            <a:r>
              <a:rPr lang="zh-CN" altLang="en-US" dirty="0"/>
              <a:t>A.</a:t>
            </a:r>
            <a:r>
              <a:rPr lang="en-US" altLang="zh-CN" dirty="0"/>
              <a:t>2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B.</a:t>
            </a:r>
            <a:r>
              <a:rPr lang="en-US" altLang="zh-CN" dirty="0">
                <a:solidFill>
                  <a:srgbClr val="FF0000"/>
                </a:solidFill>
              </a:rPr>
              <a:t> 4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C.</a:t>
            </a:r>
            <a:r>
              <a:rPr lang="en-US" altLang="zh-CN" dirty="0"/>
              <a:t> 6</a:t>
            </a:r>
            <a:endParaRPr lang="zh-CN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620688"/>
            <a:ext cx="8229600" cy="4525963"/>
          </a:xfrm>
        </p:spPr>
        <p:txBody>
          <a:bodyPr/>
          <a:lstStyle/>
          <a:p>
            <a:r>
              <a:rPr lang="zh-CN" altLang="en-US" sz="2800" dirty="0"/>
              <a:t>某</a:t>
            </a:r>
            <a:r>
              <a:rPr lang="en-US" altLang="zh-CN" sz="2800" dirty="0"/>
              <a:t>32</a:t>
            </a:r>
            <a:r>
              <a:rPr lang="zh-CN" altLang="en-US" sz="2800" dirty="0"/>
              <a:t>位计算机的</a:t>
            </a:r>
            <a:r>
              <a:rPr lang="en-US" altLang="zh-CN" sz="2800" dirty="0"/>
              <a:t>Cache</a:t>
            </a:r>
            <a:r>
              <a:rPr lang="zh-CN" altLang="en-US" sz="2800" dirty="0"/>
              <a:t>容量</a:t>
            </a:r>
            <a:r>
              <a:rPr lang="en-US" altLang="zh-CN" sz="2800" dirty="0"/>
              <a:t>16KB,Cache</a:t>
            </a:r>
            <a:r>
              <a:rPr lang="zh-CN" altLang="en-US" sz="2800" dirty="0"/>
              <a:t>块的大小为</a:t>
            </a:r>
            <a:r>
              <a:rPr lang="en-US" altLang="zh-CN" sz="2800" dirty="0"/>
              <a:t>16B</a:t>
            </a:r>
            <a:r>
              <a:rPr lang="zh-CN" altLang="en-US" sz="2800" dirty="0"/>
              <a:t>，若主存与</a:t>
            </a:r>
            <a:r>
              <a:rPr lang="en-US" altLang="zh-CN" sz="2800" dirty="0"/>
              <a:t>Cache</a:t>
            </a:r>
            <a:r>
              <a:rPr lang="zh-CN" altLang="en-US" sz="2800" dirty="0"/>
              <a:t>地址映像采用直接映像方式，则主存地址为</a:t>
            </a:r>
            <a:r>
              <a:rPr lang="en-US" altLang="zh-CN" sz="2800" dirty="0"/>
              <a:t>1234E8F8H</a:t>
            </a:r>
            <a:r>
              <a:rPr lang="zh-CN" altLang="en-US" sz="2800" dirty="0"/>
              <a:t>的单元装入的</a:t>
            </a:r>
            <a:r>
              <a:rPr lang="en-US" altLang="zh-CN" sz="2800" dirty="0"/>
              <a:t>Cache</a:t>
            </a:r>
            <a:r>
              <a:rPr lang="zh-CN" altLang="en-US" sz="2800" dirty="0"/>
              <a:t>地址是？</a:t>
            </a:r>
            <a:endParaRPr lang="zh-CN" altLang="en-US" sz="2800" dirty="0"/>
          </a:p>
          <a:p>
            <a:endParaRPr lang="zh-CN" altLang="en-US" dirty="0"/>
          </a:p>
          <a:p>
            <a:r>
              <a:rPr lang="zh-CN" altLang="en-US" dirty="0"/>
              <a:t>A.</a:t>
            </a:r>
            <a:r>
              <a:rPr lang="en-US" altLang="zh-CN" dirty="0"/>
              <a:t>00010001001101</a:t>
            </a:r>
            <a:endParaRPr lang="en-US" altLang="zh-CN" dirty="0"/>
          </a:p>
          <a:p>
            <a:r>
              <a:rPr lang="zh-CN" altLang="en-US" dirty="0"/>
              <a:t>B.</a:t>
            </a:r>
            <a:r>
              <a:rPr lang="en-US" altLang="zh-CN" dirty="0"/>
              <a:t> 01000100011010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C.</a:t>
            </a:r>
            <a:r>
              <a:rPr lang="en-US" altLang="zh-CN" dirty="0">
                <a:solidFill>
                  <a:srgbClr val="FF0000"/>
                </a:solidFill>
              </a:rPr>
              <a:t> 10100011111000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620688"/>
            <a:ext cx="8229600" cy="4525963"/>
          </a:xfrm>
        </p:spPr>
        <p:txBody>
          <a:bodyPr/>
          <a:lstStyle/>
          <a:p>
            <a:r>
              <a:rPr lang="zh-CN" altLang="en-US" sz="2800" dirty="0"/>
              <a:t>有一主存</a:t>
            </a:r>
            <a:r>
              <a:rPr lang="en-US" altLang="zh-CN" sz="2800" dirty="0"/>
              <a:t>-Cache</a:t>
            </a:r>
            <a:r>
              <a:rPr lang="zh-CN" altLang="en-US" sz="2800" dirty="0"/>
              <a:t>层次存储器，主存容量为</a:t>
            </a:r>
            <a:r>
              <a:rPr lang="en-US" altLang="zh-CN" sz="2800" dirty="0"/>
              <a:t>1MB</a:t>
            </a:r>
            <a:r>
              <a:rPr lang="zh-CN" altLang="en-US" sz="2800" dirty="0"/>
              <a:t>，</a:t>
            </a:r>
            <a:r>
              <a:rPr lang="en-US" altLang="zh-CN" sz="2800" dirty="0"/>
              <a:t>Cache</a:t>
            </a:r>
            <a:r>
              <a:rPr lang="zh-CN" altLang="en-US" sz="2800" dirty="0"/>
              <a:t>容量</a:t>
            </a:r>
            <a:r>
              <a:rPr lang="en-US" altLang="zh-CN" sz="2800" dirty="0"/>
              <a:t>16KB</a:t>
            </a:r>
            <a:r>
              <a:rPr lang="zh-CN" altLang="en-US" sz="2800" dirty="0"/>
              <a:t>，每字块有</a:t>
            </a:r>
            <a:r>
              <a:rPr lang="en-US" altLang="zh-CN" sz="2800" dirty="0"/>
              <a:t>8</a:t>
            </a:r>
            <a:r>
              <a:rPr lang="zh-CN" altLang="en-US" sz="2800" dirty="0"/>
              <a:t>个字，每字</a:t>
            </a:r>
            <a:r>
              <a:rPr lang="en-US" altLang="zh-CN" sz="2800" dirty="0"/>
              <a:t>32</a:t>
            </a:r>
            <a:r>
              <a:rPr lang="zh-CN" altLang="en-US" sz="2800" dirty="0"/>
              <a:t>位，采用直接映像方式，若主存地址为</a:t>
            </a:r>
            <a:r>
              <a:rPr lang="en-US" altLang="zh-CN" sz="2800" dirty="0"/>
              <a:t>35301H,</a:t>
            </a:r>
            <a:r>
              <a:rPr lang="zh-CN" altLang="en-US" sz="2800" dirty="0"/>
              <a:t>且</a:t>
            </a:r>
            <a:r>
              <a:rPr lang="en-US" altLang="zh-CN" sz="2800" dirty="0"/>
              <a:t>CPU</a:t>
            </a:r>
            <a:r>
              <a:rPr lang="zh-CN" altLang="en-US" sz="2800" dirty="0"/>
              <a:t>访问</a:t>
            </a:r>
            <a:r>
              <a:rPr lang="en-US" altLang="zh-CN" sz="2800" dirty="0"/>
              <a:t>Cache</a:t>
            </a:r>
            <a:r>
              <a:rPr lang="zh-CN" altLang="en-US" sz="2800" dirty="0"/>
              <a:t>命中，则在</a:t>
            </a:r>
            <a:r>
              <a:rPr lang="en-US" altLang="zh-CN" sz="2800" dirty="0"/>
              <a:t>Cache</a:t>
            </a:r>
            <a:r>
              <a:rPr lang="zh-CN" altLang="en-US" sz="2800" dirty="0"/>
              <a:t>第几块中</a:t>
            </a:r>
            <a:r>
              <a:rPr lang="en-US" altLang="zh-CN" sz="2800" dirty="0"/>
              <a:t>(Cache</a:t>
            </a:r>
            <a:r>
              <a:rPr lang="zh-CN" altLang="en-US" sz="2800" dirty="0"/>
              <a:t>起始字块为第</a:t>
            </a:r>
            <a:r>
              <a:rPr lang="en-US" altLang="zh-CN" sz="2800" dirty="0"/>
              <a:t>0</a:t>
            </a:r>
            <a:r>
              <a:rPr lang="zh-CN" altLang="en-US" sz="2800" dirty="0"/>
              <a:t>块</a:t>
            </a:r>
            <a:r>
              <a:rPr lang="en-US" altLang="zh-CN" sz="2800" dirty="0"/>
              <a:t>)</a:t>
            </a:r>
            <a:r>
              <a:rPr lang="zh-CN" altLang="en-US" sz="2800" dirty="0"/>
              <a:t>？</a:t>
            </a:r>
            <a:endParaRPr lang="zh-CN" altLang="en-US" sz="2800" dirty="0"/>
          </a:p>
          <a:p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A.</a:t>
            </a:r>
            <a:r>
              <a:rPr lang="en-US" altLang="zh-CN" dirty="0">
                <a:solidFill>
                  <a:srgbClr val="FF0000"/>
                </a:solidFill>
              </a:rPr>
              <a:t>152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B.</a:t>
            </a:r>
            <a:r>
              <a:rPr lang="en-US" altLang="zh-CN" dirty="0"/>
              <a:t> 153</a:t>
            </a:r>
            <a:endParaRPr lang="en-US" altLang="zh-CN" dirty="0"/>
          </a:p>
          <a:p>
            <a:r>
              <a:rPr lang="zh-CN" altLang="en-US" dirty="0"/>
              <a:t>C.</a:t>
            </a:r>
            <a:r>
              <a:rPr lang="en-US" altLang="zh-CN" dirty="0"/>
              <a:t> 154</a:t>
            </a:r>
            <a:endParaRPr lang="zh-CN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2"/>
          <p:cNvSpPr txBox="1">
            <a:spLocks noChangeArrowheads="1"/>
          </p:cNvSpPr>
          <p:nvPr/>
        </p:nvSpPr>
        <p:spPr bwMode="auto">
          <a:xfrm>
            <a:off x="516731" y="989410"/>
            <a:ext cx="7824788" cy="3207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2100" b="1" dirty="0">
                <a:sym typeface="微软雅黑" panose="020B0503020204020204" charset="-122"/>
              </a:rPr>
              <a:t>填空：</a:t>
            </a:r>
            <a:endParaRPr lang="en-US" altLang="zh-CN" sz="2100" b="1" dirty="0">
              <a:sym typeface="微软雅黑" panose="020B0503020204020204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2400" b="1" dirty="0">
                <a:ea typeface="宋体" panose="02010600030101010101" pitchFamily="2" charset="-122"/>
                <a:sym typeface="微软雅黑" panose="020B0503020204020204" charset="-122"/>
              </a:rPr>
              <a:t>一个四路组相联的缓存，容量为</a:t>
            </a:r>
            <a:r>
              <a:rPr lang="en-US" altLang="zh-CN" sz="2400" b="1" dirty="0">
                <a:ea typeface="宋体" panose="02010600030101010101" pitchFamily="2" charset="-122"/>
                <a:sym typeface="微软雅黑" panose="020B0503020204020204" charset="-122"/>
              </a:rPr>
              <a:t>16KB,</a:t>
            </a:r>
            <a:r>
              <a:rPr lang="zh-CN" altLang="zh-CN" sz="2400" b="1" dirty="0">
                <a:ea typeface="宋体" panose="02010600030101010101" pitchFamily="2" charset="-122"/>
                <a:sym typeface="微软雅黑" panose="020B0503020204020204" charset="-122"/>
              </a:rPr>
              <a:t>假设块长为</a:t>
            </a:r>
            <a:r>
              <a:rPr lang="en-US" altLang="zh-CN" sz="2400" b="1" dirty="0">
                <a:ea typeface="宋体" panose="02010600030101010101" pitchFamily="2" charset="-122"/>
                <a:sym typeface="微软雅黑" panose="020B0503020204020204" charset="-122"/>
              </a:rPr>
              <a:t>4</a:t>
            </a:r>
            <a:r>
              <a:rPr lang="zh-CN" altLang="en-US" sz="2400" b="1" dirty="0">
                <a:ea typeface="宋体" panose="02010600030101010101" pitchFamily="2" charset="-122"/>
                <a:sym typeface="微软雅黑" panose="020B0503020204020204" charset="-122"/>
              </a:rPr>
              <a:t>个</a:t>
            </a:r>
            <a:r>
              <a:rPr lang="en-US" altLang="zh-CN" sz="2400" b="1" dirty="0">
                <a:ea typeface="宋体" panose="02010600030101010101" pitchFamily="2" charset="-122"/>
                <a:sym typeface="微软雅黑" panose="020B0503020204020204" charset="-122"/>
              </a:rPr>
              <a:t>32</a:t>
            </a:r>
            <a:r>
              <a:rPr lang="zh-CN" altLang="en-US" sz="2400" b="1" dirty="0">
                <a:ea typeface="宋体" panose="02010600030101010101" pitchFamily="2" charset="-122"/>
                <a:sym typeface="微软雅黑" panose="020B0503020204020204" charset="-122"/>
              </a:rPr>
              <a:t>位的字，则地址为</a:t>
            </a:r>
            <a:r>
              <a:rPr lang="en-US" altLang="zh-CN" sz="2400" b="1" dirty="0">
                <a:ea typeface="宋体" panose="02010600030101010101" pitchFamily="2" charset="-122"/>
                <a:sym typeface="微软雅黑" panose="020B0503020204020204" charset="-122"/>
              </a:rPr>
              <a:t>FEDCBAH</a:t>
            </a:r>
            <a:r>
              <a:rPr lang="zh-CN" altLang="en-US" sz="2400" b="1" dirty="0">
                <a:ea typeface="宋体" panose="02010600030101010101" pitchFamily="2" charset="-122"/>
                <a:sym typeface="微软雅黑" panose="020B0503020204020204" charset="-122"/>
              </a:rPr>
              <a:t>的主存单元映射到缓存的第（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  <a:sym typeface="微软雅黑" panose="020B0503020204020204" charset="-122"/>
              </a:rPr>
              <a:t>203</a:t>
            </a:r>
            <a:r>
              <a:rPr lang="zh-CN" altLang="en-US" sz="2400" b="1" dirty="0">
                <a:ea typeface="宋体" panose="02010600030101010101" pitchFamily="2" charset="-122"/>
                <a:sym typeface="微软雅黑" panose="020B0503020204020204" charset="-122"/>
              </a:rPr>
              <a:t>）组内。（十进制表示）</a:t>
            </a:r>
            <a:r>
              <a:rPr lang="zh-CN" altLang="en-US" sz="2100" b="1" dirty="0"/>
              <a:t>。</a:t>
            </a:r>
            <a:endParaRPr lang="zh-CN" altLang="en-US" sz="2100" b="1" dirty="0"/>
          </a:p>
          <a:p>
            <a:pPr marL="0" indent="0">
              <a:lnSpc>
                <a:spcPct val="150000"/>
              </a:lnSpc>
            </a:pPr>
            <a:endParaRPr lang="zh-CN" altLang="en-US" sz="2100" b="1" dirty="0">
              <a:sym typeface="微软雅黑" panose="020B050302020402020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AutoNum type="arabicPeriod"/>
            </a:pPr>
            <a:endParaRPr lang="zh-CN" altLang="en-US" sz="2100" b="1" dirty="0"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854075"/>
            <a:ext cx="8229600" cy="4525963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一个</a:t>
            </a:r>
            <a:r>
              <a:rPr lang="en-US" altLang="zh-CN" dirty="0">
                <a:solidFill>
                  <a:schemeClr val="tx1"/>
                </a:solidFill>
              </a:rPr>
              <a:t>16Kx32</a:t>
            </a:r>
            <a:r>
              <a:rPr lang="zh-CN" altLang="en-US" dirty="0">
                <a:solidFill>
                  <a:schemeClr val="tx1"/>
                </a:solidFill>
              </a:rPr>
              <a:t>位的存储器，其地址线和数据线的总和是？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A.</a:t>
            </a:r>
            <a:r>
              <a:rPr lang="en-US" altLang="zh-CN" dirty="0">
                <a:solidFill>
                  <a:schemeClr val="tx1"/>
                </a:solidFill>
              </a:rPr>
              <a:t>48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B.</a:t>
            </a:r>
            <a:r>
              <a:rPr lang="en-US" altLang="zh-CN" dirty="0">
                <a:solidFill>
                  <a:schemeClr val="tx1"/>
                </a:solidFill>
              </a:rPr>
              <a:t>36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C.</a:t>
            </a:r>
            <a:r>
              <a:rPr lang="en-US" altLang="zh-CN" dirty="0">
                <a:solidFill>
                  <a:schemeClr val="tx1"/>
                </a:solidFill>
              </a:rPr>
              <a:t>46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charset="-122"/>
              </a:rPr>
              <a:t>已知接收到的海明码为</a:t>
            </a:r>
            <a:r>
              <a:rPr lang="en-US" altLang="zh-CN" dirty="0">
                <a:sym typeface="微软雅黑" panose="020B0503020204020204" charset="-122"/>
              </a:rPr>
              <a:t>0100101</a:t>
            </a:r>
            <a:r>
              <a:rPr lang="zh-CN" altLang="en-US" dirty="0">
                <a:sym typeface="微软雅黑" panose="020B0503020204020204" charset="-122"/>
              </a:rPr>
              <a:t>（按配奇原则配置），要传送的信息是（</a:t>
            </a:r>
            <a:r>
              <a:rPr lang="en-US" altLang="zh-CN" dirty="0">
                <a:solidFill>
                  <a:srgbClr val="FF0000"/>
                </a:solidFill>
                <a:sym typeface="微软雅黑" panose="020B0503020204020204" charset="-122"/>
              </a:rPr>
              <a:t>0100</a:t>
            </a:r>
            <a:r>
              <a:rPr lang="zh-CN" altLang="en-US" dirty="0">
                <a:sym typeface="微软雅黑" panose="020B0503020204020204" charset="-122"/>
              </a:rPr>
              <a:t>）。</a:t>
            </a:r>
            <a:endParaRPr lang="zh-CN" altLang="en-US" dirty="0">
              <a:sym typeface="微软雅黑" panose="020B050302020402020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内容占位符 2"/>
          <p:cNvSpPr>
            <a:spLocks noGrp="1" noChangeArrowheads="1"/>
          </p:cNvSpPr>
          <p:nvPr>
            <p:ph idx="1"/>
          </p:nvPr>
        </p:nvSpPr>
        <p:spPr>
          <a:xfrm>
            <a:off x="1568054" y="1470422"/>
            <a:ext cx="6172200" cy="3394472"/>
          </a:xfrm>
        </p:spPr>
        <p:txBody>
          <a:bodyPr/>
          <a:lstStyle/>
          <a:p>
            <a:r>
              <a:rPr lang="zh-CN" altLang="en-US" dirty="0"/>
              <a:t>若数据在存储器中采用低字节地址为字地址的存放方式，则十六进制数</a:t>
            </a:r>
            <a:r>
              <a:rPr lang="en-US" altLang="zh-CN" dirty="0"/>
              <a:t>12345678H</a:t>
            </a:r>
            <a:r>
              <a:rPr lang="zh-CN" altLang="en-US" dirty="0"/>
              <a:t>的存储字节顺序按地址由小到大依次是？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sz="2100" dirty="0"/>
              <a:t>A.</a:t>
            </a:r>
            <a:r>
              <a:rPr lang="en-US" altLang="zh-CN" sz="2100" dirty="0"/>
              <a:t>12345678</a:t>
            </a:r>
            <a:r>
              <a:rPr lang="zh-CN" altLang="en-US" sz="2100" dirty="0"/>
              <a:t>	</a:t>
            </a:r>
            <a:endParaRPr lang="zh-CN" altLang="en-US" sz="2100" dirty="0"/>
          </a:p>
          <a:p>
            <a:r>
              <a:rPr lang="zh-CN" altLang="en-US" sz="2100" dirty="0">
                <a:solidFill>
                  <a:srgbClr val="FF0000"/>
                </a:solidFill>
              </a:rPr>
              <a:t>B.</a:t>
            </a:r>
            <a:r>
              <a:rPr lang="en-US" altLang="zh-CN" sz="2100" dirty="0">
                <a:solidFill>
                  <a:srgbClr val="FF0000"/>
                </a:solidFill>
              </a:rPr>
              <a:t>78563412</a:t>
            </a:r>
            <a:endParaRPr lang="zh-CN" altLang="en-US" sz="2100" dirty="0">
              <a:solidFill>
                <a:srgbClr val="FF0000"/>
              </a:solidFill>
            </a:endParaRPr>
          </a:p>
          <a:p>
            <a:r>
              <a:rPr lang="zh-CN" altLang="en-US" sz="2100" dirty="0"/>
              <a:t>C.</a:t>
            </a:r>
            <a:r>
              <a:rPr lang="en-US" altLang="zh-CN" sz="2100" dirty="0"/>
              <a:t>87654321</a:t>
            </a:r>
            <a:endParaRPr lang="zh-CN" altLang="en-US" sz="21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2"/>
          <p:cNvSpPr>
            <a:spLocks noGrp="1" noChangeArrowheads="1"/>
          </p:cNvSpPr>
          <p:nvPr>
            <p:ph idx="1"/>
          </p:nvPr>
        </p:nvSpPr>
        <p:spPr>
          <a:xfrm>
            <a:off x="1533525" y="1490663"/>
            <a:ext cx="6172200" cy="3394472"/>
          </a:xfrm>
        </p:spPr>
        <p:txBody>
          <a:bodyPr/>
          <a:lstStyle/>
          <a:p>
            <a:r>
              <a:rPr lang="zh-CN" altLang="en-US" dirty="0"/>
              <a:t>为了提高访问主存中信息的速度，要求“信息按整数边界存储</a:t>
            </a:r>
            <a:r>
              <a:rPr lang="en-US" altLang="zh-CN" dirty="0"/>
              <a:t>(</a:t>
            </a:r>
            <a:r>
              <a:rPr lang="zh-CN" altLang="en-US" dirty="0"/>
              <a:t>对齐方式存储</a:t>
            </a:r>
            <a:r>
              <a:rPr lang="en-US" altLang="zh-CN" dirty="0"/>
              <a:t>)”</a:t>
            </a:r>
            <a:r>
              <a:rPr lang="zh-CN" altLang="en-US" dirty="0"/>
              <a:t>，其含义是？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sz="2100" dirty="0"/>
              <a:t>A.信息的字节长度必须是整数	</a:t>
            </a:r>
            <a:endParaRPr lang="zh-CN" altLang="en-US" sz="2100" dirty="0"/>
          </a:p>
          <a:p>
            <a:r>
              <a:rPr lang="zh-CN" altLang="en-US" sz="2100" dirty="0">
                <a:solidFill>
                  <a:srgbClr val="FF0000"/>
                </a:solidFill>
              </a:rPr>
              <a:t>B.信息单元的存储地址是其字节长度的整数倍	</a:t>
            </a:r>
            <a:endParaRPr lang="zh-CN" altLang="en-US" sz="2100" dirty="0">
              <a:solidFill>
                <a:srgbClr val="FF0000"/>
              </a:solidFill>
            </a:endParaRPr>
          </a:p>
          <a:p>
            <a:r>
              <a:rPr lang="zh-CN" altLang="en-US" sz="2100" dirty="0"/>
              <a:t>C.信息单元的存储地址必须是整数</a:t>
            </a:r>
            <a:endParaRPr lang="zh-CN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640" y="1484630"/>
            <a:ext cx="7983220" cy="3394710"/>
          </a:xfrm>
        </p:spPr>
        <p:txBody>
          <a:bodyPr/>
          <a:lstStyle/>
          <a:p>
            <a:r>
              <a:rPr lang="zh-CN" altLang="en-US" sz="2400" dirty="0"/>
              <a:t>采用八体并行低位交叉存储器，设每个体的存储容量为</a:t>
            </a:r>
            <a:r>
              <a:rPr lang="en-US" altLang="zh-CN" sz="2400" dirty="0"/>
              <a:t>32K×16</a:t>
            </a:r>
            <a:r>
              <a:rPr lang="zh-CN" altLang="en-US" sz="2400" dirty="0"/>
              <a:t>位，存取周期为</a:t>
            </a:r>
            <a:r>
              <a:rPr lang="en-US" altLang="zh-CN" sz="2400" dirty="0"/>
              <a:t>400ns</a:t>
            </a:r>
            <a:r>
              <a:rPr lang="zh-CN" altLang="en-US" sz="2400" dirty="0"/>
              <a:t>，下述说法正确的是？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A.</a:t>
            </a:r>
            <a:r>
              <a:rPr lang="zh-CN" altLang="en-US" sz="2400" dirty="0">
                <a:solidFill>
                  <a:srgbClr val="FF0000"/>
                </a:solidFill>
              </a:rPr>
              <a:t>在</a:t>
            </a:r>
            <a:r>
              <a:rPr lang="en-US" altLang="zh-CN" sz="2400" dirty="0">
                <a:solidFill>
                  <a:srgbClr val="FF0000"/>
                </a:solidFill>
              </a:rPr>
              <a:t>400ns</a:t>
            </a:r>
            <a:r>
              <a:rPr lang="zh-CN" altLang="en-US" sz="2400" dirty="0">
                <a:solidFill>
                  <a:srgbClr val="FF0000"/>
                </a:solidFill>
              </a:rPr>
              <a:t>内，存储器可向</a:t>
            </a:r>
            <a:r>
              <a:rPr lang="en-US" altLang="zh-CN" sz="2400" dirty="0">
                <a:solidFill>
                  <a:srgbClr val="FF0000"/>
                </a:solidFill>
              </a:rPr>
              <a:t>CPU</a:t>
            </a:r>
            <a:r>
              <a:rPr lang="zh-CN" altLang="en-US" sz="2400" dirty="0">
                <a:solidFill>
                  <a:srgbClr val="FF0000"/>
                </a:solidFill>
              </a:rPr>
              <a:t>提供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en-US" altLang="zh-CN" sz="2400" baseline="30000" dirty="0">
                <a:solidFill>
                  <a:srgbClr val="FF0000"/>
                </a:solidFill>
              </a:rPr>
              <a:t>7</a:t>
            </a:r>
            <a:r>
              <a:rPr lang="zh-CN" altLang="en-US" sz="2400" dirty="0">
                <a:solidFill>
                  <a:srgbClr val="FF0000"/>
                </a:solidFill>
              </a:rPr>
              <a:t>位二进制信息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B.</a:t>
            </a:r>
            <a:r>
              <a:rPr lang="zh-CN" altLang="en-US" sz="2400" dirty="0"/>
              <a:t>在</a:t>
            </a:r>
            <a:r>
              <a:rPr lang="en-US" altLang="zh-CN" sz="2400" dirty="0"/>
              <a:t>100ns</a:t>
            </a:r>
            <a:r>
              <a:rPr lang="zh-CN" altLang="en-US" sz="2400" dirty="0"/>
              <a:t>内，每个存储体可向</a:t>
            </a:r>
            <a:r>
              <a:rPr lang="en-US" altLang="zh-CN" sz="2400" dirty="0"/>
              <a:t>CPU</a:t>
            </a:r>
            <a:r>
              <a:rPr lang="zh-CN" altLang="en-US" sz="2400" dirty="0"/>
              <a:t>提供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7</a:t>
            </a:r>
            <a:r>
              <a:rPr lang="zh-CN" altLang="en-US" sz="2400" dirty="0"/>
              <a:t>位二进制信息</a:t>
            </a:r>
            <a:endParaRPr lang="en-US" altLang="zh-CN" sz="2400" dirty="0"/>
          </a:p>
          <a:p>
            <a:r>
              <a:rPr lang="en-US" altLang="zh-CN" sz="2400" dirty="0"/>
              <a:t>C.</a:t>
            </a:r>
            <a:r>
              <a:rPr lang="zh-CN" altLang="en-US" sz="2400" dirty="0"/>
              <a:t>在</a:t>
            </a:r>
            <a:r>
              <a:rPr lang="en-US" altLang="zh-CN" sz="2400" dirty="0"/>
              <a:t>400ns</a:t>
            </a:r>
            <a:r>
              <a:rPr lang="zh-CN" altLang="en-US" sz="2400" dirty="0"/>
              <a:t>内，存储器可向</a:t>
            </a:r>
            <a:r>
              <a:rPr lang="en-US" altLang="zh-CN" sz="2400" dirty="0"/>
              <a:t>CPU</a:t>
            </a:r>
            <a:r>
              <a:rPr lang="zh-CN" altLang="en-US" sz="2400" dirty="0"/>
              <a:t>提供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8</a:t>
            </a:r>
            <a:r>
              <a:rPr lang="zh-CN" altLang="en-US" sz="2400" dirty="0"/>
              <a:t>位二进制信息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一个4体低位交叉的存储器，假设存取周期为T，CPU每隔1/4存取周期启动一个存储体，试问依次访问64个字需多少个存取周期</a:t>
            </a:r>
            <a:r>
              <a:rPr lang="zh-CN" altLang="en-US" dirty="0">
                <a:sym typeface="微软雅黑" panose="020B0503020204020204" charset="-122"/>
              </a:rPr>
              <a:t>（）。</a:t>
            </a:r>
            <a:endParaRPr lang="zh-CN" altLang="en-US" dirty="0">
              <a:sym typeface="微软雅黑" panose="020B050302020402020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sym typeface="微软雅黑" panose="020B0503020204020204" charset="-122"/>
              </a:rPr>
              <a:t>T+(64-1)T/4=16.75T</a:t>
            </a:r>
            <a:endParaRPr lang="zh-CN" altLang="en-US" dirty="0">
              <a:solidFill>
                <a:srgbClr val="FF0000"/>
              </a:solidFill>
              <a:sym typeface="微软雅黑" panose="020B0503020204020204" charset="-122"/>
            </a:endParaRPr>
          </a:p>
          <a:p>
            <a:endParaRPr lang="zh-CN" altLang="en-US" dirty="0">
              <a:solidFill>
                <a:srgbClr val="FF0000"/>
              </a:solidFill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542925" y="1085850"/>
            <a:ext cx="8195945" cy="2289175"/>
          </a:xfrm>
        </p:spPr>
        <p:txBody>
          <a:bodyPr vert="horz" wrap="square" lIns="67500" tIns="35100" rIns="67500" bIns="35100" anchor="ctr"/>
          <a:lstStyle/>
          <a:p>
            <a:pPr algn="l" defTabSz="44958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altLang="zh-CN" sz="2800" dirty="0">
                <a:solidFill>
                  <a:srgbClr val="0070C0"/>
                </a:solidFill>
              </a:rPr>
              <a:t>什么是存储器的带宽？若存储器的数据总线宽度为32位，存取周期为200ns，则存储器的带宽是多少？</a:t>
            </a:r>
            <a:br>
              <a:rPr lang="en-US" altLang="zh-CN" sz="2800" dirty="0">
                <a:solidFill>
                  <a:srgbClr val="000000"/>
                </a:solidFill>
              </a:rPr>
            </a:br>
            <a:r>
              <a:rPr lang="en-US" altLang="zh-CN" sz="2800" dirty="0">
                <a:solidFill>
                  <a:srgbClr val="000000"/>
                </a:solidFill>
              </a:rPr>
              <a:t>        </a:t>
            </a:r>
            <a:endParaRPr lang="en-US" altLang="zh-CN" sz="2800" i="1" u="sng" dirty="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5815" y="2834640"/>
            <a:ext cx="79330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 </a:t>
            </a:r>
            <a:r>
              <a:rPr lang="en-US" altLang="zh-CN" sz="2400" b="1" dirty="0" err="1"/>
              <a:t>解：存储器的带宽指单位时间内从存储器进出信息的</a:t>
            </a:r>
            <a:r>
              <a:rPr lang="en-US" altLang="zh-CN" sz="2400" b="1" u="sng" dirty="0" err="1"/>
              <a:t>最大</a:t>
            </a:r>
            <a:r>
              <a:rPr lang="en-US" altLang="zh-CN" sz="2400" b="1" dirty="0" err="1"/>
              <a:t>数量</a:t>
            </a:r>
            <a:r>
              <a:rPr lang="en-US" altLang="zh-CN" sz="2400" b="1" dirty="0"/>
              <a:t>。</a:t>
            </a:r>
            <a:br>
              <a:rPr lang="en-US" altLang="zh-CN" sz="2400" b="1" dirty="0"/>
            </a:br>
            <a:r>
              <a:rPr lang="en-US" altLang="zh-CN" sz="2400" b="1" dirty="0"/>
              <a:t>       </a:t>
            </a:r>
            <a:r>
              <a:rPr lang="en-US" altLang="zh-CN" sz="2400" b="1" dirty="0" err="1"/>
              <a:t>存储器带宽</a:t>
            </a:r>
            <a:r>
              <a:rPr lang="en-US" altLang="zh-CN" sz="2400" b="1" dirty="0"/>
              <a:t> = 1/200ns </a:t>
            </a:r>
            <a:r>
              <a:rPr lang="en-US" altLang="zh-CN" sz="2400" b="1" dirty="0">
                <a:cs typeface="Times New Roman" panose="02020603050405020304" pitchFamily="18" charset="0"/>
              </a:rPr>
              <a:t>×</a:t>
            </a:r>
            <a:r>
              <a:rPr lang="en-US" altLang="zh-CN" sz="2400" b="1" dirty="0"/>
              <a:t> 32位</a:t>
            </a:r>
            <a:br>
              <a:rPr lang="en-US" altLang="zh-CN" sz="2400" b="1" dirty="0"/>
            </a:br>
            <a:r>
              <a:rPr lang="en-US" altLang="zh-CN" sz="2400" b="1" dirty="0"/>
              <a:t>= 160M位/秒 = 20MB/S </a:t>
            </a:r>
            <a:br>
              <a:rPr lang="en-US" altLang="zh-CN" sz="2400" b="1" dirty="0"/>
            </a:br>
            <a:endParaRPr lang="zh-CN" altLang="en-US" sz="24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文本框 101377"/>
          <p:cNvSpPr txBox="1">
            <a:spLocks noChangeArrowheads="1"/>
          </p:cNvSpPr>
          <p:nvPr/>
        </p:nvSpPr>
        <p:spPr bwMode="auto">
          <a:xfrm>
            <a:off x="1314450" y="971550"/>
            <a:ext cx="5255772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700" b="1" dirty="0">
                <a:latin typeface="Times New Roman" panose="02020603050405020304" pitchFamily="18" charset="0"/>
              </a:rPr>
              <a:t>讨论：提高访存速度的措施</a:t>
            </a:r>
            <a:endParaRPr lang="zh-CN" altLang="en-US" sz="2700" b="1" dirty="0">
              <a:latin typeface="Times New Roman" panose="02020603050405020304" pitchFamily="18" charset="0"/>
            </a:endParaRPr>
          </a:p>
        </p:txBody>
      </p:sp>
      <p:sp>
        <p:nvSpPr>
          <p:cNvPr id="101379" name="文本框 101378"/>
          <p:cNvSpPr txBox="1">
            <a:spLocks noChangeArrowheads="1"/>
          </p:cNvSpPr>
          <p:nvPr/>
        </p:nvSpPr>
        <p:spPr bwMode="auto">
          <a:xfrm>
            <a:off x="1392138" y="1543050"/>
            <a:ext cx="5772150" cy="4615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100" b="1" dirty="0">
                <a:latin typeface="Times New Roman" panose="02020603050405020304" pitchFamily="18" charset="0"/>
              </a:rPr>
              <a:t>信息按边界对齐存储</a:t>
            </a:r>
            <a:endParaRPr lang="zh-CN" altLang="en-US" sz="2100" b="1" dirty="0">
              <a:latin typeface="Times New Roman" panose="02020603050405020304" pitchFamily="18" charset="0"/>
            </a:endParaRPr>
          </a:p>
          <a:p>
            <a:r>
              <a:rPr lang="zh-CN" altLang="en-US" sz="2100" b="1" dirty="0">
                <a:latin typeface="Times New Roman" panose="02020603050405020304" pitchFamily="18" charset="0"/>
              </a:rPr>
              <a:t>例：某计算机存储器按字节编址，采用小端次序存放数据。假定编译器规定int和short型数据长度分别为32位和16位，并且数据按边界对齐存储。有C语言程序段如下：</a:t>
            </a:r>
            <a:endParaRPr lang="zh-CN" altLang="en-US" sz="2100" b="1" dirty="0">
              <a:latin typeface="Times New Roman" panose="02020603050405020304" pitchFamily="18" charset="0"/>
            </a:endParaRPr>
          </a:p>
          <a:p>
            <a:r>
              <a:rPr lang="zh-CN" altLang="en-US" sz="2100" b="1" dirty="0">
                <a:latin typeface="Times New Roman" panose="02020603050405020304" pitchFamily="18" charset="0"/>
              </a:rPr>
              <a:t>strut{</a:t>
            </a:r>
            <a:endParaRPr lang="zh-CN" altLang="en-US" sz="2100" b="1" dirty="0">
              <a:latin typeface="Times New Roman" panose="02020603050405020304" pitchFamily="18" charset="0"/>
            </a:endParaRPr>
          </a:p>
          <a:p>
            <a:r>
              <a:rPr lang="zh-CN" altLang="en-US" sz="2100" b="1" dirty="0">
                <a:latin typeface="Times New Roman" panose="02020603050405020304" pitchFamily="18" charset="0"/>
              </a:rPr>
              <a:t>	int a;</a:t>
            </a:r>
            <a:endParaRPr lang="zh-CN" altLang="en-US" sz="2100" b="1" dirty="0">
              <a:latin typeface="Times New Roman" panose="02020603050405020304" pitchFamily="18" charset="0"/>
            </a:endParaRPr>
          </a:p>
          <a:p>
            <a:r>
              <a:rPr lang="zh-CN" altLang="en-US" sz="2100" b="1" dirty="0">
                <a:latin typeface="Times New Roman" panose="02020603050405020304" pitchFamily="18" charset="0"/>
              </a:rPr>
              <a:t>	char b;</a:t>
            </a:r>
            <a:endParaRPr lang="zh-CN" altLang="en-US" sz="2100" b="1" dirty="0">
              <a:latin typeface="Times New Roman" panose="02020603050405020304" pitchFamily="18" charset="0"/>
            </a:endParaRPr>
          </a:p>
          <a:p>
            <a:r>
              <a:rPr lang="zh-CN" altLang="en-US" sz="2100" b="1" dirty="0">
                <a:latin typeface="Times New Roman" panose="02020603050405020304" pitchFamily="18" charset="0"/>
              </a:rPr>
              <a:t>	short c;</a:t>
            </a:r>
            <a:endParaRPr lang="zh-CN" altLang="en-US" sz="2100" b="1" dirty="0">
              <a:latin typeface="Times New Roman" panose="02020603050405020304" pitchFamily="18" charset="0"/>
            </a:endParaRPr>
          </a:p>
          <a:p>
            <a:r>
              <a:rPr lang="zh-CN" altLang="en-US" sz="2100" b="1" dirty="0">
                <a:latin typeface="Times New Roman" panose="02020603050405020304" pitchFamily="18" charset="0"/>
              </a:rPr>
              <a:t>}record;</a:t>
            </a:r>
            <a:endParaRPr lang="zh-CN" altLang="en-US" sz="2100" b="1" dirty="0">
              <a:latin typeface="Times New Roman" panose="02020603050405020304" pitchFamily="18" charset="0"/>
            </a:endParaRPr>
          </a:p>
          <a:p>
            <a:r>
              <a:rPr lang="zh-CN" altLang="en-US" sz="2100" b="1" dirty="0">
                <a:latin typeface="Times New Roman" panose="02020603050405020304" pitchFamily="18" charset="0"/>
              </a:rPr>
              <a:t>record.a=273;</a:t>
            </a:r>
            <a:endParaRPr lang="zh-CN" altLang="en-US" sz="2100" b="1" dirty="0">
              <a:latin typeface="Times New Roman" panose="02020603050405020304" pitchFamily="18" charset="0"/>
            </a:endParaRPr>
          </a:p>
          <a:p>
            <a:r>
              <a:rPr lang="zh-CN" altLang="en-US" sz="2100" b="1" dirty="0">
                <a:latin typeface="Times New Roman" panose="02020603050405020304" pitchFamily="18" charset="0"/>
              </a:rPr>
              <a:t>若record变量首地址为0xC008,则地址0xC008中的内容及record.c的地址分别为多少？</a:t>
            </a:r>
            <a:endParaRPr lang="zh-CN" altLang="en-US" sz="2100" b="1" dirty="0">
              <a:latin typeface="Times New Roman" panose="02020603050405020304" pitchFamily="18" charset="0"/>
            </a:endParaRPr>
          </a:p>
          <a:p>
            <a:r>
              <a:rPr lang="zh-CN" altLang="en-US" sz="2100" b="1" dirty="0">
                <a:latin typeface="Times New Roman" panose="02020603050405020304" pitchFamily="18" charset="0"/>
              </a:rPr>
              <a:t>         </a:t>
            </a:r>
            <a:endParaRPr lang="zh-CN" altLang="en-US" sz="15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958215" y="1311910"/>
            <a:ext cx="7488555" cy="577215"/>
          </a:xfrm>
        </p:spPr>
        <p:txBody>
          <a:bodyPr/>
          <a:lstStyle/>
          <a:p>
            <a:r>
              <a:rPr lang="zh-CN" altLang="en-US"/>
              <a:t>主存中存储单元地址的分配</a:t>
            </a:r>
            <a:endParaRPr lang="zh-CN" altLang="en-US"/>
          </a:p>
        </p:txBody>
      </p:sp>
      <p:sp>
        <p:nvSpPr>
          <p:cNvPr id="65" name="Text Box 2"/>
          <p:cNvSpPr txBox="1">
            <a:spLocks noChangeArrowheads="1"/>
          </p:cNvSpPr>
          <p:nvPr/>
        </p:nvSpPr>
        <p:spPr bwMode="auto">
          <a:xfrm>
            <a:off x="1333183" y="2047875"/>
            <a:ext cx="29387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800" b="1">
                <a:latin typeface="Times New Roman" panose="02020603050405020304" pitchFamily="18" charset="0"/>
              </a:rPr>
              <a:t>       </a:t>
            </a:r>
            <a:r>
              <a:rPr lang="zh-CN" altLang="en-US" sz="1800" b="1">
                <a:solidFill>
                  <a:srgbClr val="C00000"/>
                </a:solidFill>
                <a:latin typeface="Times New Roman" panose="02020603050405020304" pitchFamily="18" charset="0"/>
              </a:rPr>
              <a:t>高位字节 </a:t>
            </a:r>
            <a:r>
              <a:rPr lang="zh-CN" altLang="en-US" sz="1800" b="1">
                <a:latin typeface="Times New Roman" panose="02020603050405020304" pitchFamily="18" charset="0"/>
              </a:rPr>
              <a:t>地址为字地址</a:t>
            </a:r>
            <a:endParaRPr lang="en-US" altLang="zh-CN" sz="1800" b="1">
              <a:latin typeface="Times New Roman" panose="02020603050405020304" pitchFamily="18" charset="0"/>
            </a:endParaRPr>
          </a:p>
          <a:p>
            <a:pPr algn="r" eaLnBrk="1" hangingPunct="1"/>
            <a:r>
              <a:rPr lang="zh-CN" altLang="en-US" sz="1800" b="1">
                <a:latin typeface="Times New Roman" panose="02020603050405020304" pitchFamily="18" charset="0"/>
              </a:rPr>
              <a:t>字节次序为大端模式</a:t>
            </a:r>
            <a:endParaRPr lang="zh-CN" altLang="en-US" sz="1800" b="1">
              <a:latin typeface="Times New Roman" panose="02020603050405020304" pitchFamily="18" charset="0"/>
            </a:endParaRPr>
          </a:p>
        </p:txBody>
      </p:sp>
      <p:sp>
        <p:nvSpPr>
          <p:cNvPr id="66" name="Text Box 3"/>
          <p:cNvSpPr txBox="1">
            <a:spLocks noChangeArrowheads="1"/>
          </p:cNvSpPr>
          <p:nvPr/>
        </p:nvSpPr>
        <p:spPr bwMode="auto">
          <a:xfrm>
            <a:off x="4796711" y="2047875"/>
            <a:ext cx="27101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800" b="1">
                <a:latin typeface="Times New Roman" panose="02020603050405020304" pitchFamily="18" charset="0"/>
              </a:rPr>
              <a:t>   </a:t>
            </a:r>
            <a:r>
              <a:rPr lang="zh-CN" altLang="en-US" sz="1800" b="1">
                <a:solidFill>
                  <a:srgbClr val="C00000"/>
                </a:solidFill>
                <a:latin typeface="Times New Roman" panose="02020603050405020304" pitchFamily="18" charset="0"/>
              </a:rPr>
              <a:t>低位字节 </a:t>
            </a:r>
            <a:r>
              <a:rPr lang="zh-CN" altLang="en-US" sz="1800" b="1">
                <a:latin typeface="Times New Roman" panose="02020603050405020304" pitchFamily="18" charset="0"/>
              </a:rPr>
              <a:t>地址为字地址</a:t>
            </a:r>
            <a:endParaRPr lang="en-US" altLang="zh-CN" sz="1800" b="1">
              <a:latin typeface="Times New Roman" panose="02020603050405020304" pitchFamily="18" charset="0"/>
            </a:endParaRPr>
          </a:p>
          <a:p>
            <a:pPr algn="r" eaLnBrk="1" hangingPunct="1"/>
            <a:r>
              <a:rPr lang="zh-CN" altLang="en-US" sz="1800" b="1">
                <a:latin typeface="Times New Roman" panose="02020603050405020304" pitchFamily="18" charset="0"/>
              </a:rPr>
              <a:t>字节次序为小端模式</a:t>
            </a:r>
            <a:endParaRPr lang="zh-CN" altLang="en-US" sz="1800" b="1">
              <a:latin typeface="Times New Roman" panose="02020603050405020304" pitchFamily="18" charset="0"/>
            </a:endParaRPr>
          </a:p>
        </p:txBody>
      </p:sp>
      <p:sp>
        <p:nvSpPr>
          <p:cNvPr id="67" name="Text Box 4"/>
          <p:cNvSpPr txBox="1">
            <a:spLocks noChangeArrowheads="1"/>
          </p:cNvSpPr>
          <p:nvPr/>
        </p:nvSpPr>
        <p:spPr bwMode="auto">
          <a:xfrm>
            <a:off x="2212181" y="4545806"/>
            <a:ext cx="262532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latin typeface="Times New Roman" panose="02020603050405020304" pitchFamily="18" charset="0"/>
              </a:rPr>
              <a:t>设地址线 </a:t>
            </a:r>
            <a:r>
              <a:rPr lang="zh-CN" altLang="en-US" sz="1800" b="1">
                <a:solidFill>
                  <a:srgbClr val="C00000"/>
                </a:solidFill>
                <a:latin typeface="Times New Roman" panose="02020603050405020304" pitchFamily="18" charset="0"/>
              </a:rPr>
              <a:t>24</a:t>
            </a:r>
            <a:r>
              <a:rPr lang="zh-CN" altLang="en-US" sz="1800" b="1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800" b="1">
                <a:latin typeface="Times New Roman" panose="02020603050405020304" pitchFamily="18" charset="0"/>
              </a:rPr>
              <a:t>根</a:t>
            </a:r>
            <a:endParaRPr lang="zh-CN" altLang="en-US" sz="1800" b="1">
              <a:latin typeface="Times New Roman" panose="02020603050405020304" pitchFamily="18" charset="0"/>
            </a:endParaRPr>
          </a:p>
        </p:txBody>
      </p:sp>
      <p:sp>
        <p:nvSpPr>
          <p:cNvPr id="68" name="Text Box 5"/>
          <p:cNvSpPr txBox="1">
            <a:spLocks noChangeArrowheads="1"/>
          </p:cNvSpPr>
          <p:nvPr/>
        </p:nvSpPr>
        <p:spPr bwMode="auto">
          <a:xfrm>
            <a:off x="4271963" y="4545806"/>
            <a:ext cx="176569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latin typeface="Times New Roman" panose="02020603050405020304" pitchFamily="18" charset="0"/>
              </a:rPr>
              <a:t>按 </a:t>
            </a:r>
            <a:r>
              <a:rPr lang="zh-CN" altLang="en-US" sz="1800" b="1">
                <a:solidFill>
                  <a:srgbClr val="C00000"/>
                </a:solidFill>
                <a:latin typeface="Times New Roman" panose="02020603050405020304" pitchFamily="18" charset="0"/>
              </a:rPr>
              <a:t>字节 </a:t>
            </a:r>
            <a:r>
              <a:rPr lang="zh-CN" altLang="en-US" sz="1800" b="1">
                <a:latin typeface="Times New Roman" panose="02020603050405020304" pitchFamily="18" charset="0"/>
              </a:rPr>
              <a:t>寻址</a:t>
            </a:r>
            <a:endParaRPr lang="en-US" altLang="zh-CN" sz="1800" b="1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" name="Text Box 6"/>
          <p:cNvSpPr txBox="1">
            <a:spLocks noChangeArrowheads="1"/>
          </p:cNvSpPr>
          <p:nvPr/>
        </p:nvSpPr>
        <p:spPr bwMode="auto">
          <a:xfrm>
            <a:off x="4277916" y="4945856"/>
            <a:ext cx="2045494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latin typeface="Times New Roman" panose="02020603050405020304" pitchFamily="18" charset="0"/>
              </a:rPr>
              <a:t>按   </a:t>
            </a:r>
            <a:r>
              <a:rPr lang="zh-CN" altLang="en-US" sz="1800" b="1">
                <a:solidFill>
                  <a:srgbClr val="C00000"/>
                </a:solidFill>
                <a:latin typeface="Times New Roman" panose="02020603050405020304" pitchFamily="18" charset="0"/>
              </a:rPr>
              <a:t>字 </a:t>
            </a:r>
            <a:r>
              <a:rPr lang="zh-CN" altLang="en-US" sz="1800" b="1">
                <a:latin typeface="Times New Roman" panose="02020603050405020304" pitchFamily="18" charset="0"/>
              </a:rPr>
              <a:t>  寻址</a:t>
            </a:r>
            <a:endParaRPr lang="en-US" altLang="zh-CN" sz="1800" b="1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2218135" y="4945856"/>
            <a:ext cx="2162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latin typeface="Times New Roman" panose="02020603050405020304" pitchFamily="18" charset="0"/>
              </a:rPr>
              <a:t>若字长为 </a:t>
            </a:r>
            <a:r>
              <a:rPr lang="zh-CN" altLang="en-US" sz="1800" b="1">
                <a:solidFill>
                  <a:srgbClr val="C00000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sz="1800" b="1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800" b="1">
                <a:latin typeface="Times New Roman" panose="02020603050405020304" pitchFamily="18" charset="0"/>
              </a:rPr>
              <a:t>位</a:t>
            </a:r>
            <a:endParaRPr lang="zh-CN" altLang="en-US" sz="1800" b="1">
              <a:latin typeface="Times New Roman" panose="02020603050405020304" pitchFamily="18" charset="0"/>
            </a:endParaRPr>
          </a:p>
        </p:txBody>
      </p:sp>
      <p:sp>
        <p:nvSpPr>
          <p:cNvPr id="71" name="Text Box 8"/>
          <p:cNvSpPr txBox="1">
            <a:spLocks noChangeArrowheads="1"/>
          </p:cNvSpPr>
          <p:nvPr/>
        </p:nvSpPr>
        <p:spPr bwMode="auto">
          <a:xfrm>
            <a:off x="4268391" y="5344716"/>
            <a:ext cx="3026569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latin typeface="Times New Roman" panose="02020603050405020304" pitchFamily="18" charset="0"/>
              </a:rPr>
              <a:t>按   </a:t>
            </a:r>
            <a:r>
              <a:rPr lang="zh-CN" altLang="en-US" sz="1800" b="1">
                <a:solidFill>
                  <a:srgbClr val="C00000"/>
                </a:solidFill>
                <a:latin typeface="Times New Roman" panose="02020603050405020304" pitchFamily="18" charset="0"/>
              </a:rPr>
              <a:t>字</a:t>
            </a:r>
            <a:r>
              <a:rPr lang="zh-CN" altLang="en-US" sz="1800" b="1">
                <a:latin typeface="Times New Roman" panose="02020603050405020304" pitchFamily="18" charset="0"/>
              </a:rPr>
              <a:t>   寻址</a:t>
            </a:r>
            <a:endParaRPr lang="en-US" altLang="zh-CN" sz="1800" b="1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" name="Text Box 9"/>
          <p:cNvSpPr txBox="1">
            <a:spLocks noChangeArrowheads="1"/>
          </p:cNvSpPr>
          <p:nvPr/>
        </p:nvSpPr>
        <p:spPr bwMode="auto">
          <a:xfrm>
            <a:off x="2208610" y="5344716"/>
            <a:ext cx="2743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latin typeface="Times New Roman" panose="02020603050405020304" pitchFamily="18" charset="0"/>
              </a:rPr>
              <a:t>若字长为</a:t>
            </a:r>
            <a:r>
              <a:rPr lang="zh-CN" altLang="en-US" sz="1800" b="1">
                <a:solidFill>
                  <a:srgbClr val="C00000"/>
                </a:solidFill>
                <a:latin typeface="Times New Roman" panose="02020603050405020304" pitchFamily="18" charset="0"/>
              </a:rPr>
              <a:t> 32 </a:t>
            </a:r>
            <a:r>
              <a:rPr lang="zh-CN" altLang="en-US" sz="1800" b="1">
                <a:latin typeface="Times New Roman" panose="02020603050405020304" pitchFamily="18" charset="0"/>
              </a:rPr>
              <a:t>位</a:t>
            </a:r>
            <a:endParaRPr lang="zh-CN" altLang="en-US" sz="1800" b="1">
              <a:latin typeface="Times New Roman" panose="02020603050405020304" pitchFamily="18" charset="0"/>
            </a:endParaRPr>
          </a:p>
        </p:txBody>
      </p:sp>
      <p:grpSp>
        <p:nvGrpSpPr>
          <p:cNvPr id="2" name="Group 10"/>
          <p:cNvGrpSpPr/>
          <p:nvPr/>
        </p:nvGrpSpPr>
        <p:grpSpPr bwMode="auto">
          <a:xfrm>
            <a:off x="1619250" y="2778919"/>
            <a:ext cx="2889647" cy="1520429"/>
            <a:chOff x="309" y="1296"/>
            <a:chExt cx="2427" cy="1277"/>
          </a:xfrm>
        </p:grpSpPr>
        <p:sp>
          <p:nvSpPr>
            <p:cNvPr id="50214" name="Text Box 11"/>
            <p:cNvSpPr txBox="1">
              <a:spLocks noChangeArrowheads="1"/>
            </p:cNvSpPr>
            <p:nvPr/>
          </p:nvSpPr>
          <p:spPr bwMode="auto">
            <a:xfrm>
              <a:off x="309" y="1392"/>
              <a:ext cx="79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50" b="1">
                  <a:latin typeface="Times New Roman" panose="02020603050405020304" pitchFamily="18" charset="0"/>
                </a:rPr>
                <a:t>字地址</a:t>
              </a:r>
              <a:endParaRPr lang="zh-CN" altLang="en-US" sz="1650" b="1">
                <a:latin typeface="Times New Roman" panose="02020603050405020304" pitchFamily="18" charset="0"/>
              </a:endParaRPr>
            </a:p>
          </p:txBody>
        </p:sp>
        <p:sp>
          <p:nvSpPr>
            <p:cNvPr id="50215" name="Text Box 12"/>
            <p:cNvSpPr txBox="1">
              <a:spLocks noChangeArrowheads="1"/>
            </p:cNvSpPr>
            <p:nvPr/>
          </p:nvSpPr>
          <p:spPr bwMode="auto">
            <a:xfrm>
              <a:off x="1440" y="1296"/>
              <a:ext cx="86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50" b="1">
                  <a:latin typeface="Times New Roman" panose="02020603050405020304" pitchFamily="18" charset="0"/>
                </a:rPr>
                <a:t>字节地址</a:t>
              </a:r>
              <a:endParaRPr lang="zh-CN" altLang="en-US" sz="1650" b="1">
                <a:latin typeface="Times New Roman" panose="02020603050405020304" pitchFamily="18" charset="0"/>
              </a:endParaRPr>
            </a:p>
          </p:txBody>
        </p:sp>
        <p:sp>
          <p:nvSpPr>
            <p:cNvPr id="50216" name="AutoShape 13"/>
            <p:cNvSpPr/>
            <p:nvPr/>
          </p:nvSpPr>
          <p:spPr bwMode="auto">
            <a:xfrm rot="5400000">
              <a:off x="1746" y="719"/>
              <a:ext cx="144" cy="1836"/>
            </a:xfrm>
            <a:prstGeom prst="leftBrace">
              <a:avLst>
                <a:gd name="adj1" fmla="val 10625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00" b="1"/>
            </a:p>
          </p:txBody>
        </p:sp>
        <p:grpSp>
          <p:nvGrpSpPr>
            <p:cNvPr id="50217" name="Group 14"/>
            <p:cNvGrpSpPr/>
            <p:nvPr/>
          </p:nvGrpSpPr>
          <p:grpSpPr bwMode="auto">
            <a:xfrm>
              <a:off x="912" y="1705"/>
              <a:ext cx="1824" cy="868"/>
              <a:chOff x="912" y="1961"/>
              <a:chExt cx="1824" cy="868"/>
            </a:xfrm>
          </p:grpSpPr>
          <p:sp>
            <p:nvSpPr>
              <p:cNvPr id="50221" name="Rectangle 15"/>
              <p:cNvSpPr>
                <a:spLocks noChangeArrowheads="1"/>
              </p:cNvSpPr>
              <p:nvPr/>
            </p:nvSpPr>
            <p:spPr bwMode="auto">
              <a:xfrm>
                <a:off x="2280" y="2542"/>
                <a:ext cx="456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</a:rPr>
                  <a:t>11</a:t>
                </a:r>
                <a:endParaRPr lang="zh-CN" altLang="en-US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22" name="Rectangle 16"/>
              <p:cNvSpPr>
                <a:spLocks noChangeArrowheads="1"/>
              </p:cNvSpPr>
              <p:nvPr/>
            </p:nvSpPr>
            <p:spPr bwMode="auto">
              <a:xfrm>
                <a:off x="1824" y="2542"/>
                <a:ext cx="456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</a:rPr>
                  <a:t>10</a:t>
                </a:r>
                <a:endParaRPr lang="zh-CN" altLang="en-US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23" name="Rectangle 17"/>
              <p:cNvSpPr>
                <a:spLocks noChangeArrowheads="1"/>
              </p:cNvSpPr>
              <p:nvPr/>
            </p:nvSpPr>
            <p:spPr bwMode="auto">
              <a:xfrm>
                <a:off x="1368" y="2542"/>
                <a:ext cx="456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</a:rPr>
                  <a:t>9</a:t>
                </a:r>
                <a:endParaRPr lang="zh-CN" altLang="en-US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24" name="Rectangle 18"/>
              <p:cNvSpPr>
                <a:spLocks noChangeArrowheads="1"/>
              </p:cNvSpPr>
              <p:nvPr/>
            </p:nvSpPr>
            <p:spPr bwMode="auto">
              <a:xfrm>
                <a:off x="912" y="2542"/>
                <a:ext cx="456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</a:rPr>
                  <a:t>8</a:t>
                </a:r>
                <a:endParaRPr lang="zh-CN" altLang="en-US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25" name="Rectangle 19"/>
              <p:cNvSpPr>
                <a:spLocks noChangeArrowheads="1"/>
              </p:cNvSpPr>
              <p:nvPr/>
            </p:nvSpPr>
            <p:spPr bwMode="auto">
              <a:xfrm>
                <a:off x="2280" y="2255"/>
                <a:ext cx="456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</a:rPr>
                  <a:t>7</a:t>
                </a:r>
                <a:endParaRPr lang="zh-CN" altLang="en-US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26" name="Rectangle 20"/>
              <p:cNvSpPr>
                <a:spLocks noChangeArrowheads="1"/>
              </p:cNvSpPr>
              <p:nvPr/>
            </p:nvSpPr>
            <p:spPr bwMode="auto">
              <a:xfrm>
                <a:off x="1824" y="2255"/>
                <a:ext cx="456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</a:rPr>
                  <a:t>6</a:t>
                </a:r>
                <a:endParaRPr lang="zh-CN" altLang="en-US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27" name="Rectangle 21"/>
              <p:cNvSpPr>
                <a:spLocks noChangeArrowheads="1"/>
              </p:cNvSpPr>
              <p:nvPr/>
            </p:nvSpPr>
            <p:spPr bwMode="auto">
              <a:xfrm>
                <a:off x="1368" y="2255"/>
                <a:ext cx="456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</a:rPr>
                  <a:t>5</a:t>
                </a:r>
                <a:endParaRPr lang="zh-CN" altLang="en-US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28" name="Rectangle 22"/>
              <p:cNvSpPr>
                <a:spLocks noChangeArrowheads="1"/>
              </p:cNvSpPr>
              <p:nvPr/>
            </p:nvSpPr>
            <p:spPr bwMode="auto">
              <a:xfrm>
                <a:off x="912" y="2255"/>
                <a:ext cx="456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</a:rPr>
                  <a:t>4</a:t>
                </a:r>
                <a:endParaRPr lang="zh-CN" altLang="en-US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29" name="Rectangle 23"/>
              <p:cNvSpPr>
                <a:spLocks noChangeArrowheads="1"/>
              </p:cNvSpPr>
              <p:nvPr/>
            </p:nvSpPr>
            <p:spPr bwMode="auto">
              <a:xfrm>
                <a:off x="2280" y="1968"/>
                <a:ext cx="456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</a:rPr>
                  <a:t>3</a:t>
                </a:r>
                <a:endParaRPr lang="zh-CN" altLang="en-US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30" name="Rectangle 24"/>
              <p:cNvSpPr>
                <a:spLocks noChangeArrowheads="1"/>
              </p:cNvSpPr>
              <p:nvPr/>
            </p:nvSpPr>
            <p:spPr bwMode="auto">
              <a:xfrm>
                <a:off x="1824" y="1968"/>
                <a:ext cx="456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</a:rPr>
                  <a:t>2</a:t>
                </a:r>
                <a:endParaRPr lang="zh-CN" altLang="en-US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31" name="Rectangle 25"/>
              <p:cNvSpPr>
                <a:spLocks noChangeArrowheads="1"/>
              </p:cNvSpPr>
              <p:nvPr/>
            </p:nvSpPr>
            <p:spPr bwMode="auto">
              <a:xfrm>
                <a:off x="1368" y="1968"/>
                <a:ext cx="456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</a:rPr>
                  <a:t>1</a:t>
                </a:r>
                <a:endParaRPr lang="zh-CN" altLang="en-US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32" name="Rectangle 26"/>
              <p:cNvSpPr>
                <a:spLocks noChangeArrowheads="1"/>
              </p:cNvSpPr>
              <p:nvPr/>
            </p:nvSpPr>
            <p:spPr bwMode="auto">
              <a:xfrm>
                <a:off x="912" y="1968"/>
                <a:ext cx="456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</a:rPr>
                  <a:t>0</a:t>
                </a:r>
                <a:endParaRPr lang="zh-CN" altLang="en-US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33" name="Line 27"/>
              <p:cNvSpPr>
                <a:spLocks noChangeShapeType="1"/>
              </p:cNvSpPr>
              <p:nvPr/>
            </p:nvSpPr>
            <p:spPr bwMode="auto">
              <a:xfrm>
                <a:off x="912" y="2255"/>
                <a:ext cx="18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 sz="100"/>
              </a:p>
            </p:txBody>
          </p:sp>
          <p:sp>
            <p:nvSpPr>
              <p:cNvPr id="50234" name="Line 28"/>
              <p:cNvSpPr>
                <a:spLocks noChangeShapeType="1"/>
              </p:cNvSpPr>
              <p:nvPr/>
            </p:nvSpPr>
            <p:spPr bwMode="auto">
              <a:xfrm>
                <a:off x="912" y="2542"/>
                <a:ext cx="18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 sz="100"/>
              </a:p>
            </p:txBody>
          </p:sp>
          <p:sp>
            <p:nvSpPr>
              <p:cNvPr id="50235" name="Line 29"/>
              <p:cNvSpPr>
                <a:spLocks noChangeShapeType="1"/>
              </p:cNvSpPr>
              <p:nvPr/>
            </p:nvSpPr>
            <p:spPr bwMode="auto">
              <a:xfrm>
                <a:off x="912" y="2829"/>
                <a:ext cx="18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 sz="100"/>
              </a:p>
            </p:txBody>
          </p:sp>
          <p:sp>
            <p:nvSpPr>
              <p:cNvPr id="50236" name="Line 30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0" cy="86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 sz="100"/>
              </a:p>
            </p:txBody>
          </p:sp>
          <p:sp>
            <p:nvSpPr>
              <p:cNvPr id="50237" name="Line 31"/>
              <p:cNvSpPr>
                <a:spLocks noChangeShapeType="1"/>
              </p:cNvSpPr>
              <p:nvPr/>
            </p:nvSpPr>
            <p:spPr bwMode="auto">
              <a:xfrm>
                <a:off x="1368" y="1968"/>
                <a:ext cx="0" cy="8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 sz="100"/>
              </a:p>
            </p:txBody>
          </p:sp>
          <p:sp>
            <p:nvSpPr>
              <p:cNvPr id="50238" name="Line 32"/>
              <p:cNvSpPr>
                <a:spLocks noChangeShapeType="1"/>
              </p:cNvSpPr>
              <p:nvPr/>
            </p:nvSpPr>
            <p:spPr bwMode="auto">
              <a:xfrm>
                <a:off x="1824" y="1968"/>
                <a:ext cx="0" cy="8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 sz="100"/>
              </a:p>
            </p:txBody>
          </p:sp>
          <p:sp>
            <p:nvSpPr>
              <p:cNvPr id="50239" name="Line 33"/>
              <p:cNvSpPr>
                <a:spLocks noChangeShapeType="1"/>
              </p:cNvSpPr>
              <p:nvPr/>
            </p:nvSpPr>
            <p:spPr bwMode="auto">
              <a:xfrm>
                <a:off x="2280" y="1968"/>
                <a:ext cx="0" cy="8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 sz="100"/>
              </a:p>
            </p:txBody>
          </p:sp>
          <p:sp>
            <p:nvSpPr>
              <p:cNvPr id="50240" name="Line 34"/>
              <p:cNvSpPr>
                <a:spLocks noChangeShapeType="1"/>
              </p:cNvSpPr>
              <p:nvPr/>
            </p:nvSpPr>
            <p:spPr bwMode="auto">
              <a:xfrm>
                <a:off x="2736" y="1968"/>
                <a:ext cx="0" cy="86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 sz="100"/>
              </a:p>
            </p:txBody>
          </p:sp>
          <p:sp>
            <p:nvSpPr>
              <p:cNvPr id="50241" name="Freeform 35"/>
              <p:cNvSpPr/>
              <p:nvPr/>
            </p:nvSpPr>
            <p:spPr bwMode="auto">
              <a:xfrm>
                <a:off x="912" y="1961"/>
                <a:ext cx="1821" cy="5"/>
              </a:xfrm>
              <a:custGeom>
                <a:avLst/>
                <a:gdLst>
                  <a:gd name="T0" fmla="*/ 0 w 1821"/>
                  <a:gd name="T1" fmla="*/ 5 h 5"/>
                  <a:gd name="T2" fmla="*/ 1821 w 1821"/>
                  <a:gd name="T3" fmla="*/ 0 h 5"/>
                  <a:gd name="T4" fmla="*/ 0 60000 65536"/>
                  <a:gd name="T5" fmla="*/ 0 60000 65536"/>
                  <a:gd name="T6" fmla="*/ 0 w 1821"/>
                  <a:gd name="T7" fmla="*/ 0 h 5"/>
                  <a:gd name="T8" fmla="*/ 1821 w 1821"/>
                  <a:gd name="T9" fmla="*/ 5 h 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21" h="5">
                    <a:moveTo>
                      <a:pt x="0" y="5"/>
                    </a:moveTo>
                    <a:lnTo>
                      <a:pt x="1821" y="0"/>
                    </a:lnTo>
                  </a:path>
                </a:pathLst>
              </a:custGeom>
              <a:noFill/>
              <a:ln w="28575" cap="sq">
                <a:solidFill>
                  <a:schemeClr val="tx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 sz="100"/>
              </a:p>
            </p:txBody>
          </p:sp>
        </p:grpSp>
        <p:sp>
          <p:nvSpPr>
            <p:cNvPr id="50218" name="Rectangle 36"/>
            <p:cNvSpPr>
              <a:spLocks noChangeArrowheads="1"/>
            </p:cNvSpPr>
            <p:nvPr/>
          </p:nvSpPr>
          <p:spPr bwMode="auto">
            <a:xfrm>
              <a:off x="384" y="2286"/>
              <a:ext cx="45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1800" b="1">
                  <a:latin typeface="Times New Roman" panose="02020603050405020304" pitchFamily="18" charset="0"/>
                </a:rPr>
                <a:t>8</a:t>
              </a:r>
              <a:endParaRPr lang="zh-CN" altLang="en-U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50219" name="Rectangle 37"/>
            <p:cNvSpPr>
              <a:spLocks noChangeArrowheads="1"/>
            </p:cNvSpPr>
            <p:nvPr/>
          </p:nvSpPr>
          <p:spPr bwMode="auto">
            <a:xfrm>
              <a:off x="384" y="1999"/>
              <a:ext cx="45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1800" b="1">
                  <a:latin typeface="Times New Roman" panose="02020603050405020304" pitchFamily="18" charset="0"/>
                </a:rPr>
                <a:t>4</a:t>
              </a:r>
              <a:endParaRPr lang="zh-CN" altLang="en-U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50220" name="Rectangle 38"/>
            <p:cNvSpPr>
              <a:spLocks noChangeArrowheads="1"/>
            </p:cNvSpPr>
            <p:nvPr/>
          </p:nvSpPr>
          <p:spPr bwMode="auto">
            <a:xfrm>
              <a:off x="384" y="1712"/>
              <a:ext cx="45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1800" b="1">
                  <a:latin typeface="Times New Roman" panose="02020603050405020304" pitchFamily="18" charset="0"/>
                </a:rPr>
                <a:t>0</a:t>
              </a:r>
              <a:endParaRPr lang="zh-CN" altLang="en-US" sz="18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39"/>
          <p:cNvGrpSpPr/>
          <p:nvPr/>
        </p:nvGrpSpPr>
        <p:grpSpPr bwMode="auto">
          <a:xfrm>
            <a:off x="5423297" y="2778919"/>
            <a:ext cx="1931194" cy="1520429"/>
            <a:chOff x="3504" y="1363"/>
            <a:chExt cx="1622" cy="1277"/>
          </a:xfrm>
        </p:grpSpPr>
        <p:sp>
          <p:nvSpPr>
            <p:cNvPr id="50194" name="Text Box 40"/>
            <p:cNvSpPr txBox="1">
              <a:spLocks noChangeArrowheads="1"/>
            </p:cNvSpPr>
            <p:nvPr/>
          </p:nvSpPr>
          <p:spPr bwMode="auto">
            <a:xfrm>
              <a:off x="4264" y="1363"/>
              <a:ext cx="86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50" b="1">
                  <a:latin typeface="Times New Roman" panose="02020603050405020304" pitchFamily="18" charset="0"/>
                </a:rPr>
                <a:t>字节地址</a:t>
              </a:r>
              <a:endParaRPr lang="zh-CN" altLang="en-US" sz="1650" b="1">
                <a:latin typeface="Times New Roman" panose="02020603050405020304" pitchFamily="18" charset="0"/>
              </a:endParaRPr>
            </a:p>
          </p:txBody>
        </p:sp>
        <p:sp>
          <p:nvSpPr>
            <p:cNvPr id="50195" name="Text Box 41"/>
            <p:cNvSpPr txBox="1">
              <a:spLocks noChangeArrowheads="1"/>
            </p:cNvSpPr>
            <p:nvPr/>
          </p:nvSpPr>
          <p:spPr bwMode="auto">
            <a:xfrm>
              <a:off x="3504" y="1459"/>
              <a:ext cx="79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50" b="1">
                  <a:latin typeface="Times New Roman" panose="02020603050405020304" pitchFamily="18" charset="0"/>
                </a:rPr>
                <a:t>字地址</a:t>
              </a:r>
              <a:endParaRPr lang="zh-CN" altLang="en-US" sz="1650" b="1">
                <a:latin typeface="Times New Roman" panose="02020603050405020304" pitchFamily="18" charset="0"/>
              </a:endParaRPr>
            </a:p>
          </p:txBody>
        </p:sp>
        <p:grpSp>
          <p:nvGrpSpPr>
            <p:cNvPr id="50196" name="Group 42"/>
            <p:cNvGrpSpPr/>
            <p:nvPr/>
          </p:nvGrpSpPr>
          <p:grpSpPr bwMode="auto">
            <a:xfrm>
              <a:off x="4176" y="1776"/>
              <a:ext cx="912" cy="864"/>
              <a:chOff x="4368" y="1968"/>
              <a:chExt cx="912" cy="864"/>
            </a:xfrm>
          </p:grpSpPr>
          <p:sp>
            <p:nvSpPr>
              <p:cNvPr id="50201" name="Rectangle 43"/>
              <p:cNvSpPr>
                <a:spLocks noChangeArrowheads="1"/>
              </p:cNvSpPr>
              <p:nvPr/>
            </p:nvSpPr>
            <p:spPr bwMode="auto">
              <a:xfrm>
                <a:off x="4824" y="2545"/>
                <a:ext cx="456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</a:rPr>
                  <a:t>4</a:t>
                </a:r>
                <a:endParaRPr lang="zh-CN" altLang="en-US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2" name="Rectangle 44"/>
              <p:cNvSpPr>
                <a:spLocks noChangeArrowheads="1"/>
              </p:cNvSpPr>
              <p:nvPr/>
            </p:nvSpPr>
            <p:spPr bwMode="auto">
              <a:xfrm>
                <a:off x="4368" y="2545"/>
                <a:ext cx="456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</a:rPr>
                  <a:t>5</a:t>
                </a:r>
                <a:endParaRPr lang="zh-CN" altLang="en-US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3" name="Rectangle 45"/>
              <p:cNvSpPr>
                <a:spLocks noChangeArrowheads="1"/>
              </p:cNvSpPr>
              <p:nvPr/>
            </p:nvSpPr>
            <p:spPr bwMode="auto">
              <a:xfrm>
                <a:off x="4824" y="2258"/>
                <a:ext cx="456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</a:rPr>
                  <a:t>2</a:t>
                </a:r>
                <a:endParaRPr lang="zh-CN" altLang="en-US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4" name="Rectangle 46"/>
              <p:cNvSpPr>
                <a:spLocks noChangeArrowheads="1"/>
              </p:cNvSpPr>
              <p:nvPr/>
            </p:nvSpPr>
            <p:spPr bwMode="auto">
              <a:xfrm>
                <a:off x="4368" y="2258"/>
                <a:ext cx="456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</a:rPr>
                  <a:t>3</a:t>
                </a:r>
                <a:endParaRPr lang="zh-CN" altLang="en-US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5" name="Rectangle 47"/>
              <p:cNvSpPr>
                <a:spLocks noChangeArrowheads="1"/>
              </p:cNvSpPr>
              <p:nvPr/>
            </p:nvSpPr>
            <p:spPr bwMode="auto">
              <a:xfrm>
                <a:off x="4824" y="1971"/>
                <a:ext cx="456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</a:rPr>
                  <a:t>0</a:t>
                </a:r>
                <a:endParaRPr lang="zh-CN" altLang="en-US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6" name="Rectangle 48"/>
              <p:cNvSpPr>
                <a:spLocks noChangeArrowheads="1"/>
              </p:cNvSpPr>
              <p:nvPr/>
            </p:nvSpPr>
            <p:spPr bwMode="auto">
              <a:xfrm>
                <a:off x="4368" y="1971"/>
                <a:ext cx="456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</a:rPr>
                  <a:t>1</a:t>
                </a:r>
                <a:endParaRPr lang="zh-CN" altLang="en-US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7" name="Line 49"/>
              <p:cNvSpPr>
                <a:spLocks noChangeShapeType="1"/>
              </p:cNvSpPr>
              <p:nvPr/>
            </p:nvSpPr>
            <p:spPr bwMode="auto">
              <a:xfrm>
                <a:off x="4368" y="2258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 sz="100"/>
              </a:p>
            </p:txBody>
          </p:sp>
          <p:sp>
            <p:nvSpPr>
              <p:cNvPr id="50208" name="Line 50"/>
              <p:cNvSpPr>
                <a:spLocks noChangeShapeType="1"/>
              </p:cNvSpPr>
              <p:nvPr/>
            </p:nvSpPr>
            <p:spPr bwMode="auto">
              <a:xfrm>
                <a:off x="4368" y="2545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 sz="100"/>
              </a:p>
            </p:txBody>
          </p:sp>
          <p:sp>
            <p:nvSpPr>
              <p:cNvPr id="50209" name="Freeform 51"/>
              <p:cNvSpPr/>
              <p:nvPr/>
            </p:nvSpPr>
            <p:spPr bwMode="auto">
              <a:xfrm>
                <a:off x="4368" y="2829"/>
                <a:ext cx="912" cy="3"/>
              </a:xfrm>
              <a:custGeom>
                <a:avLst/>
                <a:gdLst>
                  <a:gd name="T0" fmla="*/ 0 w 912"/>
                  <a:gd name="T1" fmla="*/ 3 h 3"/>
                  <a:gd name="T2" fmla="*/ 912 w 912"/>
                  <a:gd name="T3" fmla="*/ 0 h 3"/>
                  <a:gd name="T4" fmla="*/ 0 60000 65536"/>
                  <a:gd name="T5" fmla="*/ 0 60000 65536"/>
                  <a:gd name="T6" fmla="*/ 0 w 912"/>
                  <a:gd name="T7" fmla="*/ 0 h 3"/>
                  <a:gd name="T8" fmla="*/ 912 w 912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12" h="3">
                    <a:moveTo>
                      <a:pt x="0" y="3"/>
                    </a:moveTo>
                    <a:lnTo>
                      <a:pt x="912" y="0"/>
                    </a:lnTo>
                  </a:path>
                </a:pathLst>
              </a:custGeom>
              <a:noFill/>
              <a:ln w="28575" cap="sq">
                <a:solidFill>
                  <a:schemeClr val="tx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 sz="100"/>
              </a:p>
            </p:txBody>
          </p:sp>
          <p:sp>
            <p:nvSpPr>
              <p:cNvPr id="50210" name="Line 52"/>
              <p:cNvSpPr>
                <a:spLocks noChangeShapeType="1"/>
              </p:cNvSpPr>
              <p:nvPr/>
            </p:nvSpPr>
            <p:spPr bwMode="auto">
              <a:xfrm>
                <a:off x="4368" y="1971"/>
                <a:ext cx="0" cy="86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 sz="100"/>
              </a:p>
            </p:txBody>
          </p:sp>
          <p:sp>
            <p:nvSpPr>
              <p:cNvPr id="50211" name="Line 53"/>
              <p:cNvSpPr>
                <a:spLocks noChangeShapeType="1"/>
              </p:cNvSpPr>
              <p:nvPr/>
            </p:nvSpPr>
            <p:spPr bwMode="auto">
              <a:xfrm>
                <a:off x="4824" y="1971"/>
                <a:ext cx="0" cy="8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 sz="100"/>
              </a:p>
            </p:txBody>
          </p:sp>
          <p:sp>
            <p:nvSpPr>
              <p:cNvPr id="50212" name="Line 54"/>
              <p:cNvSpPr>
                <a:spLocks noChangeShapeType="1"/>
              </p:cNvSpPr>
              <p:nvPr/>
            </p:nvSpPr>
            <p:spPr bwMode="auto">
              <a:xfrm>
                <a:off x="5280" y="1971"/>
                <a:ext cx="0" cy="86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 sz="100"/>
              </a:p>
            </p:txBody>
          </p:sp>
          <p:sp>
            <p:nvSpPr>
              <p:cNvPr id="50213" name="Freeform 55"/>
              <p:cNvSpPr/>
              <p:nvPr/>
            </p:nvSpPr>
            <p:spPr bwMode="auto">
              <a:xfrm>
                <a:off x="4368" y="1968"/>
                <a:ext cx="912" cy="3"/>
              </a:xfrm>
              <a:custGeom>
                <a:avLst/>
                <a:gdLst>
                  <a:gd name="T0" fmla="*/ 0 w 912"/>
                  <a:gd name="T1" fmla="*/ 0 h 3"/>
                  <a:gd name="T2" fmla="*/ 912 w 912"/>
                  <a:gd name="T3" fmla="*/ 3 h 3"/>
                  <a:gd name="T4" fmla="*/ 0 60000 65536"/>
                  <a:gd name="T5" fmla="*/ 0 60000 65536"/>
                  <a:gd name="T6" fmla="*/ 0 w 912"/>
                  <a:gd name="T7" fmla="*/ 0 h 3"/>
                  <a:gd name="T8" fmla="*/ 912 w 912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12" h="3">
                    <a:moveTo>
                      <a:pt x="0" y="0"/>
                    </a:moveTo>
                    <a:lnTo>
                      <a:pt x="912" y="3"/>
                    </a:lnTo>
                  </a:path>
                </a:pathLst>
              </a:custGeom>
              <a:noFill/>
              <a:ln w="28575" cap="sq">
                <a:solidFill>
                  <a:schemeClr val="tx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 sz="100"/>
              </a:p>
            </p:txBody>
          </p:sp>
        </p:grpSp>
        <p:sp>
          <p:nvSpPr>
            <p:cNvPr id="50197" name="Rectangle 56"/>
            <p:cNvSpPr>
              <a:spLocks noChangeArrowheads="1"/>
            </p:cNvSpPr>
            <p:nvPr/>
          </p:nvSpPr>
          <p:spPr bwMode="auto">
            <a:xfrm>
              <a:off x="3600" y="2350"/>
              <a:ext cx="45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1800" b="1">
                  <a:latin typeface="Times New Roman" panose="02020603050405020304" pitchFamily="18" charset="0"/>
                </a:rPr>
                <a:t>4</a:t>
              </a:r>
              <a:endParaRPr lang="zh-CN" altLang="en-U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50198" name="Rectangle 57"/>
            <p:cNvSpPr>
              <a:spLocks noChangeArrowheads="1"/>
            </p:cNvSpPr>
            <p:nvPr/>
          </p:nvSpPr>
          <p:spPr bwMode="auto">
            <a:xfrm>
              <a:off x="3600" y="2063"/>
              <a:ext cx="45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1800" b="1">
                  <a:latin typeface="Times New Roman" panose="02020603050405020304" pitchFamily="18" charset="0"/>
                </a:rPr>
                <a:t>2</a:t>
              </a:r>
              <a:endParaRPr lang="zh-CN" altLang="en-U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50199" name="Rectangle 58"/>
            <p:cNvSpPr>
              <a:spLocks noChangeArrowheads="1"/>
            </p:cNvSpPr>
            <p:nvPr/>
          </p:nvSpPr>
          <p:spPr bwMode="auto">
            <a:xfrm>
              <a:off x="3600" y="1776"/>
              <a:ext cx="45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1800" b="1">
                  <a:latin typeface="Times New Roman" panose="02020603050405020304" pitchFamily="18" charset="0"/>
                </a:rPr>
                <a:t>0</a:t>
              </a:r>
              <a:endParaRPr lang="zh-CN" altLang="en-U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50200" name="AutoShape 59"/>
            <p:cNvSpPr/>
            <p:nvPr/>
          </p:nvSpPr>
          <p:spPr bwMode="auto">
            <a:xfrm rot="5400000">
              <a:off x="4560" y="1248"/>
              <a:ext cx="144" cy="912"/>
            </a:xfrm>
            <a:prstGeom prst="leftBrace">
              <a:avLst>
                <a:gd name="adj1" fmla="val 52778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00" b="1"/>
            </a:p>
          </p:txBody>
        </p:sp>
      </p:grpSp>
      <p:sp>
        <p:nvSpPr>
          <p:cNvPr id="123" name="Text Box 62"/>
          <p:cNvSpPr txBox="1">
            <a:spLocks noChangeArrowheads="1"/>
          </p:cNvSpPr>
          <p:nvPr/>
        </p:nvSpPr>
        <p:spPr bwMode="auto">
          <a:xfrm>
            <a:off x="5751910" y="4545806"/>
            <a:ext cx="1657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1800" b="1" baseline="45000">
                <a:solidFill>
                  <a:srgbClr val="C00000"/>
                </a:solidFill>
                <a:latin typeface="Times New Roman" panose="02020603050405020304" pitchFamily="18" charset="0"/>
              </a:rPr>
              <a:t>24</a:t>
            </a:r>
            <a:r>
              <a:rPr lang="zh-CN" altLang="en-US" sz="1800" b="1">
                <a:solidFill>
                  <a:srgbClr val="C00000"/>
                </a:solidFill>
                <a:latin typeface="Times New Roman" panose="02020603050405020304" pitchFamily="18" charset="0"/>
              </a:rPr>
              <a:t> = 16 </a:t>
            </a:r>
            <a:r>
              <a:rPr lang="en-US" altLang="zh-CN" sz="1800" b="1">
                <a:solidFill>
                  <a:srgbClr val="C00000"/>
                </a:solidFill>
                <a:latin typeface="Times New Roman" panose="02020603050405020304" pitchFamily="18" charset="0"/>
              </a:rPr>
              <a:t>M</a:t>
            </a:r>
            <a:endParaRPr lang="zh-CN" altLang="en-US" sz="1800" b="1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4" name="Text Box 63"/>
          <p:cNvSpPr txBox="1">
            <a:spLocks noChangeArrowheads="1"/>
          </p:cNvSpPr>
          <p:nvPr/>
        </p:nvSpPr>
        <p:spPr bwMode="auto">
          <a:xfrm>
            <a:off x="6380560" y="4945856"/>
            <a:ext cx="154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C00000"/>
                </a:solidFill>
                <a:latin typeface="Times New Roman" panose="02020603050405020304" pitchFamily="18" charset="0"/>
              </a:rPr>
              <a:t>8 </a:t>
            </a:r>
            <a:r>
              <a:rPr lang="en-US" altLang="zh-CN" sz="1800" b="1">
                <a:solidFill>
                  <a:srgbClr val="C00000"/>
                </a:solidFill>
                <a:latin typeface="Times New Roman" panose="02020603050405020304" pitchFamily="18" charset="0"/>
              </a:rPr>
              <a:t>M</a:t>
            </a:r>
            <a:endParaRPr lang="zh-CN" altLang="en-US" sz="1800" b="1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" name="Text Box 64"/>
          <p:cNvSpPr txBox="1">
            <a:spLocks noChangeArrowheads="1"/>
          </p:cNvSpPr>
          <p:nvPr/>
        </p:nvSpPr>
        <p:spPr bwMode="auto">
          <a:xfrm>
            <a:off x="6380560" y="5344716"/>
            <a:ext cx="154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C00000"/>
                </a:solidFill>
                <a:latin typeface="Times New Roman" panose="02020603050405020304" pitchFamily="18" charset="0"/>
              </a:rPr>
              <a:t>4 </a:t>
            </a:r>
            <a:r>
              <a:rPr lang="en-US" altLang="zh-CN" sz="1800" b="1">
                <a:solidFill>
                  <a:srgbClr val="C00000"/>
                </a:solidFill>
                <a:latin typeface="Times New Roman" panose="02020603050405020304" pitchFamily="18" charset="0"/>
              </a:rPr>
              <a:t>M</a:t>
            </a:r>
            <a:endParaRPr lang="zh-CN" altLang="en-US" sz="1800" b="1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utoUpdateAnimBg="0"/>
      <p:bldP spid="66" grpId="0" autoUpdateAnimBg="0"/>
      <p:bldP spid="67" grpId="0" autoUpdateAnimBg="0"/>
      <p:bldP spid="68" grpId="0" autoUpdateAnimBg="0"/>
      <p:bldP spid="69" grpId="0" autoUpdateAnimBg="0"/>
      <p:bldP spid="70" grpId="0" autoUpdateAnimBg="0"/>
      <p:bldP spid="71" grpId="0" autoUpdateAnimBg="0"/>
      <p:bldP spid="72" grpId="0" autoUpdateAnimBg="0"/>
      <p:bldP spid="123" grpId="0" autoUpdateAnimBg="0"/>
      <p:bldP spid="124" grpId="0" autoUpdateAnimBg="0"/>
      <p:bldP spid="125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"/>
          <p:cNvSpPr txBox="1">
            <a:spLocks noChangeArrowheads="1"/>
          </p:cNvSpPr>
          <p:nvPr/>
        </p:nvSpPr>
        <p:spPr bwMode="auto">
          <a:xfrm>
            <a:off x="1223963" y="1863328"/>
            <a:ext cx="6243638" cy="3947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1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Arial" panose="020B0604020202020204" pitchFamily="34" charset="0"/>
              </a:rPr>
              <a:t>struct A</a:t>
            </a:r>
            <a:endParaRPr lang="zh-CN" altLang="zh-CN" sz="21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Arial" panose="020B0604020202020204" pitchFamily="34" charset="0"/>
            </a:endParaRPr>
          </a:p>
          <a:p>
            <a:r>
              <a:rPr lang="zh-CN" altLang="zh-CN" sz="21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Arial" panose="020B0604020202020204" pitchFamily="34" charset="0"/>
              </a:rPr>
              <a:t>{</a:t>
            </a:r>
            <a:endParaRPr lang="zh-CN" altLang="zh-CN" sz="21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Arial" panose="020B0604020202020204" pitchFamily="34" charset="0"/>
            </a:endParaRPr>
          </a:p>
          <a:p>
            <a:r>
              <a:rPr lang="zh-CN" altLang="zh-CN" sz="21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Arial" panose="020B0604020202020204" pitchFamily="34" charset="0"/>
              </a:rPr>
              <a:t>    int a;</a:t>
            </a:r>
            <a:endParaRPr lang="zh-CN" altLang="zh-CN" sz="21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Arial" panose="020B0604020202020204" pitchFamily="34" charset="0"/>
            </a:endParaRPr>
          </a:p>
          <a:p>
            <a:r>
              <a:rPr lang="zh-CN" altLang="zh-CN" sz="21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Arial" panose="020B0604020202020204" pitchFamily="34" charset="0"/>
              </a:rPr>
              <a:t>    char b;</a:t>
            </a:r>
            <a:endParaRPr lang="zh-CN" altLang="zh-CN" sz="21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Arial" panose="020B0604020202020204" pitchFamily="34" charset="0"/>
            </a:endParaRPr>
          </a:p>
          <a:p>
            <a:r>
              <a:rPr lang="zh-CN" altLang="zh-CN" sz="21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Arial" panose="020B0604020202020204" pitchFamily="34" charset="0"/>
              </a:rPr>
              <a:t>    short c;</a:t>
            </a:r>
            <a:endParaRPr lang="zh-CN" altLang="zh-CN" sz="21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Arial" panose="020B0604020202020204" pitchFamily="34" charset="0"/>
            </a:endParaRPr>
          </a:p>
          <a:p>
            <a:r>
              <a:rPr lang="zh-CN" altLang="zh-CN" sz="21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Arial" panose="020B0604020202020204" pitchFamily="34" charset="0"/>
              </a:rPr>
              <a:t>};</a:t>
            </a:r>
            <a:endParaRPr lang="zh-CN" altLang="zh-CN" sz="21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Arial" panose="020B0604020202020204" pitchFamily="34" charset="0"/>
            </a:endParaRPr>
          </a:p>
          <a:p>
            <a:r>
              <a:rPr lang="zh-CN" altLang="zh-CN" sz="21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Arial" panose="020B0604020202020204" pitchFamily="34" charset="0"/>
              </a:rPr>
              <a:t>struct B</a:t>
            </a:r>
            <a:endParaRPr lang="zh-CN" altLang="zh-CN" sz="21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Arial" panose="020B0604020202020204" pitchFamily="34" charset="0"/>
            </a:endParaRPr>
          </a:p>
          <a:p>
            <a:r>
              <a:rPr lang="zh-CN" altLang="zh-CN" sz="21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Arial" panose="020B0604020202020204" pitchFamily="34" charset="0"/>
              </a:rPr>
              <a:t>{</a:t>
            </a:r>
            <a:endParaRPr lang="zh-CN" altLang="zh-CN" sz="21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Arial" panose="020B0604020202020204" pitchFamily="34" charset="0"/>
            </a:endParaRPr>
          </a:p>
          <a:p>
            <a:r>
              <a:rPr lang="zh-CN" altLang="zh-CN" sz="21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Arial" panose="020B0604020202020204" pitchFamily="34" charset="0"/>
              </a:rPr>
              <a:t>    char b;</a:t>
            </a:r>
            <a:endParaRPr lang="zh-CN" altLang="zh-CN" sz="21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Arial" panose="020B0604020202020204" pitchFamily="34" charset="0"/>
            </a:endParaRPr>
          </a:p>
          <a:p>
            <a:r>
              <a:rPr lang="zh-CN" altLang="zh-CN" sz="21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Arial" panose="020B0604020202020204" pitchFamily="34" charset="0"/>
              </a:rPr>
              <a:t>    int a;</a:t>
            </a:r>
            <a:endParaRPr lang="zh-CN" altLang="zh-CN" sz="21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Arial" panose="020B0604020202020204" pitchFamily="34" charset="0"/>
            </a:endParaRPr>
          </a:p>
          <a:p>
            <a:r>
              <a:rPr lang="zh-CN" altLang="zh-CN" sz="21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Arial" panose="020B0604020202020204" pitchFamily="34" charset="0"/>
              </a:rPr>
              <a:t>    short c;</a:t>
            </a:r>
            <a:endParaRPr lang="zh-CN" altLang="zh-CN" sz="21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Arial" panose="020B0604020202020204" pitchFamily="34" charset="0"/>
            </a:endParaRPr>
          </a:p>
          <a:p>
            <a:r>
              <a:rPr lang="zh-CN" altLang="zh-CN" sz="21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Arial" panose="020B0604020202020204" pitchFamily="34" charset="0"/>
              </a:rPr>
              <a:t>};</a:t>
            </a:r>
            <a:endParaRPr lang="zh-CN" altLang="zh-CN" sz="21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627710" y="1107281"/>
            <a:ext cx="3402806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Arial" panose="020B0604020202020204" pitchFamily="34" charset="0"/>
              </a:rPr>
              <a:t>结构体 内存对齐问题</a:t>
            </a:r>
            <a:endParaRPr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270647" y="1800225"/>
            <a:ext cx="4380309" cy="2306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800" b="1">
                <a:solidFill>
                  <a:srgbClr val="000000"/>
                </a:solidFill>
              </a:rPr>
              <a:t>已知32位机器上各种数据类型的长度如下:</a:t>
            </a:r>
            <a:endParaRPr lang="zh-CN" altLang="en-US" sz="1800" b="1">
              <a:solidFill>
                <a:srgbClr val="000000"/>
              </a:solidFill>
            </a:endParaRPr>
          </a:p>
          <a:p>
            <a:r>
              <a:rPr lang="zh-CN" altLang="en-US" sz="1800" b="1">
                <a:solidFill>
                  <a:srgbClr val="000000"/>
                </a:solidFill>
              </a:rPr>
              <a:t>char:1 </a:t>
            </a:r>
            <a:endParaRPr lang="zh-CN" altLang="en-US" sz="2100" b="1">
              <a:solidFill>
                <a:srgbClr val="000000"/>
              </a:solidFill>
            </a:endParaRPr>
          </a:p>
          <a:p>
            <a:r>
              <a:rPr lang="zh-CN" altLang="en-US" sz="1800" b="1">
                <a:solidFill>
                  <a:srgbClr val="000000"/>
                </a:solidFill>
              </a:rPr>
              <a:t>short:2 </a:t>
            </a:r>
            <a:endParaRPr lang="zh-CN" altLang="en-US" sz="1800" b="1">
              <a:solidFill>
                <a:srgbClr val="000000"/>
              </a:solidFill>
            </a:endParaRPr>
          </a:p>
          <a:p>
            <a:r>
              <a:rPr lang="zh-CN" altLang="en-US" sz="1800" b="1">
                <a:solidFill>
                  <a:srgbClr val="000000"/>
                </a:solidFill>
              </a:rPr>
              <a:t>int:4    </a:t>
            </a:r>
            <a:endParaRPr lang="zh-CN" altLang="en-US" sz="1800" b="1">
              <a:solidFill>
                <a:srgbClr val="000000"/>
              </a:solidFill>
            </a:endParaRPr>
          </a:p>
          <a:p>
            <a:r>
              <a:rPr lang="zh-CN" altLang="en-US" sz="1800" b="1">
                <a:solidFill>
                  <a:srgbClr val="000000"/>
                </a:solidFill>
              </a:rPr>
              <a:t>long:4   </a:t>
            </a:r>
            <a:endParaRPr lang="zh-CN" altLang="en-US" sz="1800" b="1">
              <a:solidFill>
                <a:srgbClr val="000000"/>
              </a:solidFill>
            </a:endParaRPr>
          </a:p>
          <a:p>
            <a:r>
              <a:rPr lang="zh-CN" altLang="en-US" sz="1800" b="1">
                <a:solidFill>
                  <a:srgbClr val="000000"/>
                </a:solidFill>
              </a:rPr>
              <a:t>float:4    </a:t>
            </a:r>
            <a:endParaRPr lang="zh-CN" altLang="en-US" sz="1800" b="1">
              <a:solidFill>
                <a:srgbClr val="000000"/>
              </a:solidFill>
            </a:endParaRPr>
          </a:p>
          <a:p>
            <a:r>
              <a:rPr lang="zh-CN" altLang="en-US" sz="1800" b="1">
                <a:solidFill>
                  <a:srgbClr val="000000"/>
                </a:solidFill>
              </a:rPr>
              <a:t>double:8</a:t>
            </a:r>
            <a:endParaRPr lang="zh-CN" altLang="en-US" sz="1800" b="1">
              <a:solidFill>
                <a:srgbClr val="000000"/>
              </a:solidFill>
            </a:endParaRPr>
          </a:p>
          <a:p>
            <a:r>
              <a:rPr lang="zh-CN" altLang="en-US" sz="1800" b="1">
                <a:solidFill>
                  <a:srgbClr val="000000"/>
                </a:solidFill>
              </a:rPr>
              <a:t>sizeof(strcut A) =？sizeof(struct B) =？</a:t>
            </a:r>
            <a:endParaRPr lang="zh-CN" altLang="en-US" sz="1800" b="1">
              <a:solidFill>
                <a:srgbClr val="000000"/>
              </a:solidFill>
            </a:endParaRP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3330178" y="4401741"/>
            <a:ext cx="3626644" cy="737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100" b="1">
                <a:solidFill>
                  <a:srgbClr val="000000"/>
                </a:solidFill>
              </a:rPr>
              <a:t>sizeof(strcut A)=8</a:t>
            </a:r>
            <a:endParaRPr lang="zh-CN" altLang="en-US" sz="2100" b="1">
              <a:solidFill>
                <a:srgbClr val="000000"/>
              </a:solidFill>
            </a:endParaRPr>
          </a:p>
          <a:p>
            <a:r>
              <a:rPr lang="zh-CN" altLang="en-US" sz="2100" b="1">
                <a:solidFill>
                  <a:srgbClr val="000000"/>
                </a:solidFill>
              </a:rPr>
              <a:t>sizeof(struct B)=12</a:t>
            </a:r>
            <a:endParaRPr lang="zh-CN" altLang="en-US" sz="2100" b="1">
              <a:solidFill>
                <a:srgbClr val="000000"/>
              </a:solidFill>
            </a:endParaRP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5868591" y="4076700"/>
            <a:ext cx="2243138" cy="598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300" b="1"/>
              <a:t>为什么？</a:t>
            </a:r>
            <a:endParaRPr lang="zh-CN" altLang="en-US" sz="33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6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ldLvl="0" animBg="1" autoUpdateAnimBg="0" uiExpand="1" build="allAtOnce"/>
      <p:bldP spid="27652" grpId="0" bldLvl="0" autoUpdateAnimBg="0" uiExpand="1" build="allAtOnce"/>
      <p:bldP spid="27654" grpId="0" bldLvl="0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1277541" y="1808560"/>
            <a:ext cx="6588919" cy="3301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1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Arial" panose="020B0604020202020204" pitchFamily="34" charset="0"/>
              </a:rPr>
              <a:t>编译器优化时，为</a:t>
            </a:r>
            <a:r>
              <a:rPr lang="en-US" altLang="zh-CN" sz="21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Arial" panose="020B0604020202020204" pitchFamily="34" charset="0"/>
              </a:rPr>
              <a:t>保证所有低于等于一个字长的数据都能在一次内存读取中完成</a:t>
            </a:r>
            <a:r>
              <a:rPr lang="zh-CN" altLang="en-US" sz="21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Arial" panose="020B0604020202020204" pitchFamily="34" charset="0"/>
              </a:rPr>
              <a:t>（减少访存次数），</a:t>
            </a:r>
            <a:r>
              <a:rPr lang="en-US" altLang="zh-CN" sz="21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Arial" panose="020B0604020202020204" pitchFamily="34" charset="0"/>
              </a:rPr>
              <a:t>编译器就会对结构体的成员的存储地址进行调整</a:t>
            </a:r>
            <a:r>
              <a:rPr lang="zh-CN" altLang="en-US" sz="21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Arial" panose="020B0604020202020204" pitchFamily="34" charset="0"/>
              </a:rPr>
              <a:t>。以字长作为对齐边界（数据总线宽度）。体系结构的对齐和不对齐，是在时间和空间上的一个权衡。对齐节省了时间。</a:t>
            </a:r>
            <a:endParaRPr lang="zh-CN" altLang="en-US" sz="21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Arial" panose="020B0604020202020204" pitchFamily="34" charset="0"/>
            </a:endParaRPr>
          </a:p>
          <a:p>
            <a:r>
              <a:rPr lang="zh-CN" altLang="en-US" sz="21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Arial" panose="020B0604020202020204" pitchFamily="34" charset="0"/>
              </a:rPr>
              <a:t>VC 6.0默认是按8字节对齐。</a:t>
            </a:r>
            <a:endParaRPr lang="zh-CN" altLang="en-US" sz="21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Arial" panose="020B0604020202020204" pitchFamily="34" charset="0"/>
            </a:endParaRPr>
          </a:p>
          <a:p>
            <a:r>
              <a:rPr lang="zh-CN" altLang="en-US" sz="21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Arial" panose="020B0604020202020204" pitchFamily="34" charset="0"/>
              </a:rPr>
              <a:t>我们可以在程序中加入预编译指令改变默认对齐大小。</a:t>
            </a:r>
            <a:endParaRPr lang="zh-CN" altLang="en-US" sz="21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Arial" panose="020B0604020202020204" pitchFamily="34" charset="0"/>
            </a:endParaRPr>
          </a:p>
          <a:p>
            <a:r>
              <a:rPr lang="zh-CN" altLang="en-US" sz="21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Arial" panose="020B0604020202020204" pitchFamily="34" charset="0"/>
              </a:rPr>
              <a:t>#pragma pack(N)</a:t>
            </a:r>
            <a:endParaRPr lang="zh-CN" altLang="en-US" sz="21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Arial" panose="020B0604020202020204" pitchFamily="34" charset="0"/>
            </a:endParaRPr>
          </a:p>
          <a:p>
            <a:r>
              <a:rPr lang="zh-CN" altLang="en-US" sz="21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Arial" panose="020B0604020202020204" pitchFamily="34" charset="0"/>
              </a:rPr>
              <a:t>...</a:t>
            </a:r>
            <a:endParaRPr lang="zh-CN" altLang="en-US" sz="21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Arial" panose="020B0604020202020204" pitchFamily="34" charset="0"/>
            </a:endParaRPr>
          </a:p>
          <a:p>
            <a:r>
              <a:rPr lang="zh-CN" altLang="en-US" sz="21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Arial" panose="020B0604020202020204" pitchFamily="34" charset="0"/>
              </a:rPr>
              <a:t>#pragma pack()</a:t>
            </a:r>
            <a:endParaRPr lang="zh-CN" altLang="en-US" sz="21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681288" y="1376363"/>
            <a:ext cx="4105275" cy="41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1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Arial" panose="020B0604020202020204" pitchFamily="34" charset="0"/>
              </a:rPr>
              <a:t>结构体 字节对齐（内存对齐）</a:t>
            </a:r>
            <a:endParaRPr lang="zh-CN" altLang="en-US" sz="1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854075"/>
            <a:ext cx="8229600" cy="4525963"/>
          </a:xfrm>
        </p:spPr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16Kx32</a:t>
            </a:r>
            <a:r>
              <a:rPr lang="zh-CN" altLang="en-US" dirty="0"/>
              <a:t>位的存储器，其地址线和数据线的总和是？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A.</a:t>
            </a:r>
            <a:r>
              <a:rPr lang="en-US" altLang="zh-CN" dirty="0"/>
              <a:t>48</a:t>
            </a:r>
            <a:endParaRPr lang="zh-CN" altLang="en-US" dirty="0"/>
          </a:p>
          <a:p>
            <a:r>
              <a:rPr lang="zh-CN" altLang="en-US" dirty="0"/>
              <a:t>B.</a:t>
            </a:r>
            <a:r>
              <a:rPr lang="en-US" altLang="zh-CN" dirty="0"/>
              <a:t>36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C.</a:t>
            </a:r>
            <a:r>
              <a:rPr lang="en-US" altLang="zh-CN" dirty="0">
                <a:solidFill>
                  <a:srgbClr val="FF0000"/>
                </a:solidFill>
              </a:rPr>
              <a:t>46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1385888" y="1484710"/>
            <a:ext cx="6244829" cy="4271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1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Arial" panose="020B0604020202020204" pitchFamily="34" charset="0"/>
              </a:rPr>
              <a:t>编译器是按照什么样的原则进行对齐的?</a:t>
            </a:r>
            <a:endParaRPr lang="zh-CN" altLang="en-US" sz="21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Arial" panose="020B0604020202020204" pitchFamily="34" charset="0"/>
            </a:endParaRPr>
          </a:p>
          <a:p>
            <a:r>
              <a:rPr lang="zh-CN" altLang="en-US" sz="21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Arial" panose="020B0604020202020204" pitchFamily="34" charset="0"/>
              </a:rPr>
              <a:t>1.数据类型自身的对齐值，</a:t>
            </a:r>
            <a:endParaRPr lang="zh-CN" altLang="en-US" sz="21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Arial" panose="020B0604020202020204" pitchFamily="34" charset="0"/>
            </a:endParaRPr>
          </a:p>
          <a:p>
            <a:r>
              <a:rPr lang="zh-CN" altLang="en-US" sz="21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Arial" panose="020B0604020202020204" pitchFamily="34" charset="0"/>
              </a:rPr>
              <a:t>char型数据，其自身对齐值为1，short型为2，int,float类型，其自身对齐值为4，double类型自身对齐值为8，单位字节。</a:t>
            </a:r>
            <a:endParaRPr lang="zh-CN" altLang="en-US" sz="21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Arial" panose="020B0604020202020204" pitchFamily="34" charset="0"/>
            </a:endParaRPr>
          </a:p>
          <a:p>
            <a:r>
              <a:rPr lang="zh-CN" altLang="en-US" sz="21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Arial" panose="020B0604020202020204" pitchFamily="34" charset="0"/>
              </a:rPr>
              <a:t>即，对于n字节的元素(n=2,4,8,...)，它的首地址能被n整除。</a:t>
            </a:r>
            <a:endParaRPr lang="zh-CN" altLang="en-US" sz="21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Arial" panose="020B0604020202020204" pitchFamily="34" charset="0"/>
            </a:endParaRPr>
          </a:p>
          <a:p>
            <a:r>
              <a:rPr lang="zh-CN" altLang="en-US" sz="21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Arial" panose="020B0604020202020204" pitchFamily="34" charset="0"/>
              </a:rPr>
              <a:t>2.结构体自身对齐值：其成员中自身对齐值最大的那个值。</a:t>
            </a:r>
            <a:endParaRPr lang="zh-CN" altLang="en-US" sz="21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Arial" panose="020B0604020202020204" pitchFamily="34" charset="0"/>
            </a:endParaRPr>
          </a:p>
          <a:p>
            <a:r>
              <a:rPr lang="zh-CN" altLang="en-US" sz="21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Arial" panose="020B0604020202020204" pitchFamily="34" charset="0"/>
              </a:rPr>
              <a:t>3.指定对齐值：#pragma pack (value)时的指定对齐值value。</a:t>
            </a:r>
            <a:endParaRPr lang="zh-CN" altLang="en-US" sz="21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Arial" panose="020B0604020202020204" pitchFamily="34" charset="0"/>
            </a:endParaRPr>
          </a:p>
          <a:p>
            <a:r>
              <a:rPr lang="zh-CN" altLang="en-US" sz="21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Arial" panose="020B0604020202020204" pitchFamily="34" charset="0"/>
              </a:rPr>
              <a:t>4.数据成员、结构体的有效对齐值：自身对齐值和指定对齐值中小的那个值。</a:t>
            </a:r>
            <a:endParaRPr lang="zh-CN" altLang="en-US" sz="21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168253" y="1107281"/>
            <a:ext cx="2424113" cy="41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1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Arial" panose="020B0604020202020204" pitchFamily="34" charset="0"/>
              </a:rPr>
              <a:t>结构体 字节对齐</a:t>
            </a:r>
            <a:endParaRPr lang="zh-CN" altLang="zh-CN" sz="21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1143000" y="1376363"/>
            <a:ext cx="6243638" cy="459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1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Arial" panose="020B0604020202020204" pitchFamily="34" charset="0"/>
              </a:rPr>
              <a:t>#include &lt;stdio.h&gt; </a:t>
            </a:r>
            <a:endParaRPr lang="zh-CN" altLang="en-US" sz="21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Arial" panose="020B0604020202020204" pitchFamily="34" charset="0"/>
            </a:endParaRPr>
          </a:p>
          <a:p>
            <a:r>
              <a:rPr lang="zh-CN" altLang="en-US" sz="21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Arial" panose="020B0604020202020204" pitchFamily="34" charset="0"/>
              </a:rPr>
              <a:t>struct test{ </a:t>
            </a:r>
            <a:endParaRPr lang="zh-CN" altLang="en-US" sz="21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Arial" panose="020B0604020202020204" pitchFamily="34" charset="0"/>
            </a:endParaRPr>
          </a:p>
          <a:p>
            <a:r>
              <a:rPr lang="zh-CN" altLang="en-US" sz="21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Arial" panose="020B0604020202020204" pitchFamily="34" charset="0"/>
              </a:rPr>
              <a:t>unsigned int a1; </a:t>
            </a:r>
            <a:endParaRPr lang="zh-CN" altLang="en-US" sz="21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Arial" panose="020B0604020202020204" pitchFamily="34" charset="0"/>
            </a:endParaRPr>
          </a:p>
          <a:p>
            <a:r>
              <a:rPr lang="zh-CN" altLang="en-US" sz="21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Arial" panose="020B0604020202020204" pitchFamily="34" charset="0"/>
              </a:rPr>
              <a:t>unsigned char a2; </a:t>
            </a:r>
            <a:endParaRPr lang="zh-CN" altLang="en-US" sz="21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Arial" panose="020B0604020202020204" pitchFamily="34" charset="0"/>
            </a:endParaRPr>
          </a:p>
          <a:p>
            <a:r>
              <a:rPr lang="zh-CN" altLang="en-US" sz="21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Arial" panose="020B0604020202020204" pitchFamily="34" charset="0"/>
              </a:rPr>
              <a:t>unsigned short a3; </a:t>
            </a:r>
            <a:endParaRPr lang="zh-CN" altLang="en-US" sz="21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Arial" panose="020B0604020202020204" pitchFamily="34" charset="0"/>
            </a:endParaRPr>
          </a:p>
          <a:p>
            <a:r>
              <a:rPr lang="zh-CN" altLang="en-US" sz="21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Arial" panose="020B0604020202020204" pitchFamily="34" charset="0"/>
              </a:rPr>
              <a:t>unsigned char a4; </a:t>
            </a:r>
            <a:endParaRPr lang="zh-CN" altLang="en-US" sz="21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Arial" panose="020B0604020202020204" pitchFamily="34" charset="0"/>
            </a:endParaRPr>
          </a:p>
          <a:p>
            <a:r>
              <a:rPr lang="zh-CN" altLang="en-US" sz="21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Arial" panose="020B0604020202020204" pitchFamily="34" charset="0"/>
              </a:rPr>
              <a:t>unsigned int a5; </a:t>
            </a:r>
            <a:endParaRPr lang="zh-CN" altLang="en-US" sz="21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Arial" panose="020B0604020202020204" pitchFamily="34" charset="0"/>
            </a:endParaRPr>
          </a:p>
          <a:p>
            <a:r>
              <a:rPr lang="zh-CN" altLang="en-US" sz="21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Arial" panose="020B0604020202020204" pitchFamily="34" charset="0"/>
              </a:rPr>
              <a:t>}; </a:t>
            </a:r>
            <a:endParaRPr lang="zh-CN" altLang="en-US" sz="21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Arial" panose="020B0604020202020204" pitchFamily="34" charset="0"/>
            </a:endParaRPr>
          </a:p>
          <a:p>
            <a:endParaRPr lang="zh-CN" altLang="en-US" sz="21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Arial" panose="020B0604020202020204" pitchFamily="34" charset="0"/>
            </a:endParaRPr>
          </a:p>
          <a:p>
            <a:r>
              <a:rPr lang="zh-CN" altLang="en-US" sz="21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Arial" panose="020B0604020202020204" pitchFamily="34" charset="0"/>
              </a:rPr>
              <a:t>int main(void) </a:t>
            </a:r>
            <a:endParaRPr lang="zh-CN" altLang="en-US" sz="21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Arial" panose="020B0604020202020204" pitchFamily="34" charset="0"/>
            </a:endParaRPr>
          </a:p>
          <a:p>
            <a:r>
              <a:rPr lang="zh-CN" altLang="en-US" sz="21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Arial" panose="020B0604020202020204" pitchFamily="34" charset="0"/>
              </a:rPr>
              <a:t>{ </a:t>
            </a:r>
            <a:endParaRPr lang="zh-CN" altLang="en-US" sz="21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Arial" panose="020B0604020202020204" pitchFamily="34" charset="0"/>
            </a:endParaRPr>
          </a:p>
          <a:p>
            <a:r>
              <a:rPr lang="zh-CN" altLang="en-US" sz="21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Arial" panose="020B0604020202020204" pitchFamily="34" charset="0"/>
              </a:rPr>
              <a:t>printf("a:%d\n",sizeof(struct test)); </a:t>
            </a:r>
            <a:endParaRPr lang="zh-CN" altLang="en-US" sz="21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Arial" panose="020B0604020202020204" pitchFamily="34" charset="0"/>
            </a:endParaRPr>
          </a:p>
          <a:p>
            <a:r>
              <a:rPr lang="zh-CN" altLang="en-US" sz="21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Arial" panose="020B0604020202020204" pitchFamily="34" charset="0"/>
              </a:rPr>
              <a:t>return 0; </a:t>
            </a:r>
            <a:endParaRPr lang="zh-CN" altLang="en-US" sz="21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Arial" panose="020B0604020202020204" pitchFamily="34" charset="0"/>
            </a:endParaRPr>
          </a:p>
          <a:p>
            <a:r>
              <a:rPr lang="zh-CN" altLang="en-US" sz="21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Arial" panose="020B0604020202020204" pitchFamily="34" charset="0"/>
              </a:rPr>
              <a:t>} </a:t>
            </a:r>
            <a:endParaRPr lang="zh-CN" altLang="en-US" sz="21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627710" y="1107281"/>
            <a:ext cx="3402806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Arial" panose="020B0604020202020204" pitchFamily="34" charset="0"/>
              </a:rPr>
              <a:t>结构体 字节对齐举例</a:t>
            </a:r>
            <a:endParaRPr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192441" y="4725591"/>
            <a:ext cx="1403747" cy="73723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100">
                <a:solidFill>
                  <a:srgbClr val="000000"/>
                </a:solidFill>
              </a:rPr>
              <a:t>运行结果</a:t>
            </a:r>
            <a:endParaRPr lang="zh-CN" altLang="en-US" sz="2100">
              <a:solidFill>
                <a:srgbClr val="000000"/>
              </a:solidFill>
            </a:endParaRPr>
          </a:p>
          <a:p>
            <a:r>
              <a:rPr lang="zh-CN" altLang="en-US" sz="2100">
                <a:solidFill>
                  <a:srgbClr val="000000"/>
                </a:solidFill>
              </a:rPr>
              <a:t>a:16</a:t>
            </a:r>
            <a:endParaRPr lang="zh-CN" altLang="en-US" sz="2100">
              <a:solidFill>
                <a:srgbClr val="000000"/>
              </a:solidFill>
            </a:endParaRPr>
          </a:p>
        </p:txBody>
      </p:sp>
      <p:graphicFrame>
        <p:nvGraphicFramePr>
          <p:cNvPr id="30725" name="Group 5"/>
          <p:cNvGraphicFramePr>
            <a:graphicFrameLocks noGrp="1"/>
          </p:cNvGraphicFramePr>
          <p:nvPr/>
        </p:nvGraphicFramePr>
        <p:xfrm>
          <a:off x="4248150" y="2895600"/>
          <a:ext cx="3426460" cy="1607185"/>
        </p:xfrm>
        <a:graphic>
          <a:graphicData uri="http://schemas.openxmlformats.org/drawingml/2006/table">
            <a:tbl>
              <a:tblPr/>
              <a:tblGrid>
                <a:gridCol w="855980"/>
                <a:gridCol w="857250"/>
                <a:gridCol w="855980"/>
                <a:gridCol w="857250"/>
              </a:tblGrid>
              <a:tr h="397510">
                <a:tc grid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135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a1</a:t>
                      </a:r>
                      <a:endParaRPr kumimoji="0" lang="zh-CN" altLang="en-US" sz="135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0703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a2</a:t>
                      </a:r>
                      <a:endParaRPr kumimoji="0" lang="zh-CN" altLang="en-US" sz="135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135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空洞</a:t>
                      </a:r>
                      <a:endParaRPr kumimoji="0" lang="zh-CN" altLang="en-US" sz="135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135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a3</a:t>
                      </a:r>
                      <a:endParaRPr kumimoji="0" lang="zh-CN" altLang="en-US" sz="135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cPr/>
                </a:tc>
              </a:tr>
              <a:tr h="40767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135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a4</a:t>
                      </a:r>
                      <a:endParaRPr kumimoji="0" lang="zh-CN" altLang="en-US" sz="135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135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空洞</a:t>
                      </a:r>
                      <a:endParaRPr kumimoji="0" lang="zh-CN" altLang="en-US" sz="135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135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空洞</a:t>
                      </a:r>
                      <a:endParaRPr kumimoji="0" lang="zh-CN" altLang="en-US" sz="135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135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空洞</a:t>
                      </a:r>
                      <a:endParaRPr kumimoji="0" lang="zh-CN" altLang="en-US" sz="135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94970">
                <a:tc grid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a5</a:t>
                      </a:r>
                      <a:endParaRPr kumimoji="0" lang="zh-CN" altLang="en-US" sz="135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30749" name="Text Box 29"/>
          <p:cNvSpPr txBox="1">
            <a:spLocks noChangeArrowheads="1"/>
          </p:cNvSpPr>
          <p:nvPr/>
        </p:nvSpPr>
        <p:spPr bwMode="auto">
          <a:xfrm>
            <a:off x="3993356" y="2946797"/>
            <a:ext cx="416719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00">
                <a:solidFill>
                  <a:srgbClr val="000000"/>
                </a:solidFill>
              </a:rPr>
              <a:t>0</a:t>
            </a:r>
            <a:endParaRPr lang="zh-CN" altLang="en-US" sz="100">
              <a:solidFill>
                <a:srgbClr val="000000"/>
              </a:solidFill>
            </a:endParaRPr>
          </a:p>
          <a:p>
            <a:endParaRPr lang="zh-CN" altLang="en-US" sz="1200">
              <a:solidFill>
                <a:srgbClr val="000000"/>
              </a:solidFill>
            </a:endParaRPr>
          </a:p>
          <a:p>
            <a:r>
              <a:rPr lang="zh-CN" altLang="en-US" sz="100">
                <a:solidFill>
                  <a:srgbClr val="000000"/>
                </a:solidFill>
              </a:rPr>
              <a:t>4</a:t>
            </a:r>
            <a:endParaRPr lang="zh-CN" altLang="en-US" sz="100">
              <a:solidFill>
                <a:srgbClr val="000000"/>
              </a:solidFill>
            </a:endParaRPr>
          </a:p>
          <a:p>
            <a:endParaRPr lang="zh-CN" altLang="en-US" sz="1200">
              <a:solidFill>
                <a:srgbClr val="000000"/>
              </a:solidFill>
            </a:endParaRPr>
          </a:p>
          <a:p>
            <a:r>
              <a:rPr lang="zh-CN" altLang="en-US" sz="100">
                <a:solidFill>
                  <a:srgbClr val="000000"/>
                </a:solidFill>
              </a:rPr>
              <a:t>8</a:t>
            </a:r>
            <a:endParaRPr lang="zh-CN" altLang="en-US" sz="100">
              <a:solidFill>
                <a:srgbClr val="000000"/>
              </a:solidFill>
            </a:endParaRPr>
          </a:p>
          <a:p>
            <a:endParaRPr lang="zh-CN" altLang="en-US" sz="1200">
              <a:solidFill>
                <a:srgbClr val="000000"/>
              </a:solidFill>
            </a:endParaRPr>
          </a:p>
          <a:p>
            <a:r>
              <a:rPr lang="zh-CN" altLang="en-US" sz="100">
                <a:solidFill>
                  <a:srgbClr val="000000"/>
                </a:solidFill>
              </a:rPr>
              <a:t>12</a:t>
            </a:r>
            <a:endParaRPr lang="zh-CN" altLang="en-US" sz="100">
              <a:solidFill>
                <a:srgbClr val="000000"/>
              </a:solidFill>
            </a:endParaRPr>
          </a:p>
        </p:txBody>
      </p:sp>
      <p:sp>
        <p:nvSpPr>
          <p:cNvPr id="30750" name="Text Box 30"/>
          <p:cNvSpPr txBox="1">
            <a:spLocks noChangeArrowheads="1"/>
          </p:cNvSpPr>
          <p:nvPr/>
        </p:nvSpPr>
        <p:spPr bwMode="auto">
          <a:xfrm>
            <a:off x="2951560" y="5426869"/>
            <a:ext cx="4591050" cy="41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100" b="1">
                <a:solidFill>
                  <a:srgbClr val="000000"/>
                </a:solidFill>
                <a:latin typeface="Times New Roman" panose="02020603050405020304" pitchFamily="18" charset="0"/>
              </a:rPr>
              <a:t>tradeoff:</a:t>
            </a:r>
            <a:r>
              <a:rPr lang="zh-CN" altLang="en-US" sz="2100" b="1">
                <a:solidFill>
                  <a:srgbClr val="000000"/>
                </a:solidFill>
              </a:rPr>
              <a:t>牺牲空间换取时间！！！</a:t>
            </a:r>
            <a:endParaRPr lang="zh-CN" altLang="en-US" sz="2100" b="1">
              <a:solidFill>
                <a:srgbClr val="000000"/>
              </a:solidFill>
            </a:endParaRPr>
          </a:p>
        </p:txBody>
      </p:sp>
      <p:sp>
        <p:nvSpPr>
          <p:cNvPr id="30751" name="Text Box 31"/>
          <p:cNvSpPr txBox="1">
            <a:spLocks noChangeArrowheads="1"/>
          </p:cNvSpPr>
          <p:nvPr/>
        </p:nvSpPr>
        <p:spPr bwMode="auto">
          <a:xfrm>
            <a:off x="6602016" y="2193131"/>
            <a:ext cx="309880" cy="106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100"/>
          </a:p>
        </p:txBody>
      </p:sp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4140994" y="1538288"/>
            <a:ext cx="3671888" cy="1430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Arial" panose="020B0604020202020204" pitchFamily="34" charset="0"/>
              </a:rPr>
              <a:t>解题步骤：</a:t>
            </a:r>
            <a:endParaRPr lang="zh-CN" altLang="en-US" sz="18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Arial" panose="020B0604020202020204" pitchFamily="34" charset="0"/>
            </a:endParaRPr>
          </a:p>
          <a:p>
            <a:pPr>
              <a:buSzPct val="100000"/>
              <a:buFontTx/>
              <a:buAutoNum type="circleNumDbPlain"/>
            </a:pPr>
            <a:r>
              <a:rPr lang="zh-CN" altLang="en-US" sz="1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Arial" panose="020B0604020202020204" pitchFamily="34" charset="0"/>
              </a:rPr>
              <a:t>结构体自身对齐值：4字节（int）</a:t>
            </a:r>
            <a:endParaRPr lang="zh-CN" altLang="en-US" sz="18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Arial" panose="020B0604020202020204" pitchFamily="34" charset="0"/>
            </a:endParaRPr>
          </a:p>
          <a:p>
            <a:pPr>
              <a:buSzPct val="100000"/>
              <a:buFontTx/>
              <a:buAutoNum type="circleNumDbPlain"/>
            </a:pPr>
            <a:r>
              <a:rPr lang="zh-CN" altLang="en-US" sz="1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Arial" panose="020B0604020202020204" pitchFamily="34" charset="0"/>
              </a:rPr>
              <a:t>指定对齐值：8字节（vc6.0默认）</a:t>
            </a:r>
            <a:endParaRPr lang="zh-CN" altLang="en-US" sz="18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Arial" panose="020B0604020202020204" pitchFamily="34" charset="0"/>
            </a:endParaRPr>
          </a:p>
          <a:p>
            <a:pPr>
              <a:buSzPct val="100000"/>
              <a:buFontTx/>
              <a:buAutoNum type="circleNumDbPlain"/>
            </a:pPr>
            <a:r>
              <a:rPr lang="zh-CN" altLang="en-US" sz="1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Arial" panose="020B0604020202020204" pitchFamily="34" charset="0"/>
              </a:rPr>
              <a:t>有效对齐值：（4,8）</a:t>
            </a:r>
            <a:r>
              <a:rPr lang="zh-CN" altLang="en-US" sz="18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Arial" panose="020B0604020202020204" pitchFamily="34" charset="0"/>
              </a:rPr>
              <a:t>min</a:t>
            </a:r>
            <a:r>
              <a:rPr lang="zh-CN" altLang="en-US" sz="1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Arial" panose="020B0604020202020204" pitchFamily="34" charset="0"/>
              </a:rPr>
              <a:t>=4</a:t>
            </a:r>
            <a:endParaRPr lang="zh-CN" altLang="en-US" sz="18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Arial" panose="020B0604020202020204" pitchFamily="34" charset="0"/>
            </a:endParaRPr>
          </a:p>
          <a:p>
            <a:pPr>
              <a:buSzPct val="100000"/>
              <a:buFontTx/>
              <a:buAutoNum type="circleNumDbPlain"/>
            </a:pPr>
            <a:endParaRPr lang="zh-CN" altLang="en-US" sz="15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0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07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0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0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0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0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ldLvl="0" animBg="1" autoUpdateAnimBg="0" uiExpand="1" build="allAtOnce"/>
      <p:bldP spid="30724" grpId="0" bldLvl="0" animBg="1" autoUpdateAnimBg="0"/>
      <p:bldP spid="30749" grpId="0" bldLvl="0" animBg="1" autoUpdateAnimBg="0"/>
      <p:bldP spid="30750" grpId="0" bldLvl="0" animBg="1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文本框 101377"/>
          <p:cNvSpPr txBox="1">
            <a:spLocks noChangeArrowheads="1"/>
          </p:cNvSpPr>
          <p:nvPr/>
        </p:nvSpPr>
        <p:spPr bwMode="auto">
          <a:xfrm>
            <a:off x="1314450" y="971550"/>
            <a:ext cx="5255772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700" b="1" dirty="0">
                <a:latin typeface="Times New Roman" panose="02020603050405020304" pitchFamily="18" charset="0"/>
              </a:rPr>
              <a:t>讨论：提高访存速度的措施</a:t>
            </a:r>
            <a:endParaRPr lang="zh-CN" altLang="en-US" sz="2700" b="1" dirty="0">
              <a:latin typeface="Times New Roman" panose="02020603050405020304" pitchFamily="18" charset="0"/>
            </a:endParaRPr>
          </a:p>
        </p:txBody>
      </p:sp>
      <p:sp>
        <p:nvSpPr>
          <p:cNvPr id="101379" name="文本框 101378"/>
          <p:cNvSpPr txBox="1">
            <a:spLocks noChangeArrowheads="1"/>
          </p:cNvSpPr>
          <p:nvPr/>
        </p:nvSpPr>
        <p:spPr bwMode="auto">
          <a:xfrm>
            <a:off x="1392138" y="1543050"/>
            <a:ext cx="5772150" cy="4615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100" b="1" dirty="0">
                <a:latin typeface="Times New Roman" panose="02020603050405020304" pitchFamily="18" charset="0"/>
              </a:rPr>
              <a:t>信息按边界对齐存储</a:t>
            </a:r>
            <a:endParaRPr lang="zh-CN" altLang="en-US" sz="2100" b="1" dirty="0">
              <a:latin typeface="Times New Roman" panose="02020603050405020304" pitchFamily="18" charset="0"/>
            </a:endParaRPr>
          </a:p>
          <a:p>
            <a:r>
              <a:rPr lang="zh-CN" altLang="en-US" sz="2100" b="1" dirty="0">
                <a:latin typeface="Times New Roman" panose="02020603050405020304" pitchFamily="18" charset="0"/>
              </a:rPr>
              <a:t>例：某计算机存储器按字节编址，采用小端次序存放数据。假定编译器规定int和short型数据长度分别为32位和16位，并且数据按边界对齐存储。有C语言程序段如下：</a:t>
            </a:r>
            <a:endParaRPr lang="zh-CN" altLang="en-US" sz="2100" b="1" dirty="0">
              <a:latin typeface="Times New Roman" panose="02020603050405020304" pitchFamily="18" charset="0"/>
            </a:endParaRPr>
          </a:p>
          <a:p>
            <a:r>
              <a:rPr lang="zh-CN" altLang="en-US" sz="2100" b="1" dirty="0">
                <a:latin typeface="Times New Roman" panose="02020603050405020304" pitchFamily="18" charset="0"/>
              </a:rPr>
              <a:t>strut{</a:t>
            </a:r>
            <a:endParaRPr lang="zh-CN" altLang="en-US" sz="2100" b="1" dirty="0">
              <a:latin typeface="Times New Roman" panose="02020603050405020304" pitchFamily="18" charset="0"/>
            </a:endParaRPr>
          </a:p>
          <a:p>
            <a:r>
              <a:rPr lang="zh-CN" altLang="en-US" sz="2100" b="1" dirty="0">
                <a:latin typeface="Times New Roman" panose="02020603050405020304" pitchFamily="18" charset="0"/>
              </a:rPr>
              <a:t>	int a;</a:t>
            </a:r>
            <a:endParaRPr lang="zh-CN" altLang="en-US" sz="2100" b="1" dirty="0">
              <a:latin typeface="Times New Roman" panose="02020603050405020304" pitchFamily="18" charset="0"/>
            </a:endParaRPr>
          </a:p>
          <a:p>
            <a:r>
              <a:rPr lang="zh-CN" altLang="en-US" sz="2100" b="1" dirty="0">
                <a:latin typeface="Times New Roman" panose="02020603050405020304" pitchFamily="18" charset="0"/>
              </a:rPr>
              <a:t>	char b;</a:t>
            </a:r>
            <a:endParaRPr lang="zh-CN" altLang="en-US" sz="2100" b="1" dirty="0">
              <a:latin typeface="Times New Roman" panose="02020603050405020304" pitchFamily="18" charset="0"/>
            </a:endParaRPr>
          </a:p>
          <a:p>
            <a:r>
              <a:rPr lang="zh-CN" altLang="en-US" sz="2100" b="1" dirty="0">
                <a:latin typeface="Times New Roman" panose="02020603050405020304" pitchFamily="18" charset="0"/>
              </a:rPr>
              <a:t>	short c;</a:t>
            </a:r>
            <a:endParaRPr lang="zh-CN" altLang="en-US" sz="2100" b="1" dirty="0">
              <a:latin typeface="Times New Roman" panose="02020603050405020304" pitchFamily="18" charset="0"/>
            </a:endParaRPr>
          </a:p>
          <a:p>
            <a:r>
              <a:rPr lang="zh-CN" altLang="en-US" sz="2100" b="1" dirty="0">
                <a:latin typeface="Times New Roman" panose="02020603050405020304" pitchFamily="18" charset="0"/>
              </a:rPr>
              <a:t>}record;</a:t>
            </a:r>
            <a:endParaRPr lang="zh-CN" altLang="en-US" sz="2100" b="1" dirty="0">
              <a:latin typeface="Times New Roman" panose="02020603050405020304" pitchFamily="18" charset="0"/>
            </a:endParaRPr>
          </a:p>
          <a:p>
            <a:r>
              <a:rPr lang="zh-CN" altLang="en-US" sz="2100" b="1" dirty="0">
                <a:latin typeface="Times New Roman" panose="02020603050405020304" pitchFamily="18" charset="0"/>
              </a:rPr>
              <a:t>record.a=273;</a:t>
            </a:r>
            <a:endParaRPr lang="zh-CN" altLang="en-US" sz="2100" b="1" dirty="0">
              <a:latin typeface="Times New Roman" panose="02020603050405020304" pitchFamily="18" charset="0"/>
            </a:endParaRPr>
          </a:p>
          <a:p>
            <a:r>
              <a:rPr lang="zh-CN" altLang="en-US" sz="2100" b="1" dirty="0">
                <a:latin typeface="Times New Roman" panose="02020603050405020304" pitchFamily="18" charset="0"/>
              </a:rPr>
              <a:t>若record变量首地址为0xC008,则地址0xC008中的内容及record.c的地址分别为多少？</a:t>
            </a:r>
            <a:endParaRPr lang="zh-CN" altLang="en-US" sz="2100" b="1" dirty="0">
              <a:latin typeface="Times New Roman" panose="02020603050405020304" pitchFamily="18" charset="0"/>
            </a:endParaRPr>
          </a:p>
          <a:p>
            <a:r>
              <a:rPr lang="zh-CN" altLang="en-US" sz="2100" b="1" dirty="0">
                <a:latin typeface="Times New Roman" panose="02020603050405020304" pitchFamily="18" charset="0"/>
              </a:rPr>
              <a:t>         </a:t>
            </a:r>
            <a:endParaRPr lang="zh-CN" altLang="en-US" sz="15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文本框 101378"/>
          <p:cNvSpPr txBox="1">
            <a:spLocks noChangeArrowheads="1"/>
          </p:cNvSpPr>
          <p:nvPr/>
        </p:nvSpPr>
        <p:spPr bwMode="auto">
          <a:xfrm>
            <a:off x="1493658" y="3649952"/>
            <a:ext cx="5772150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5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strut{</a:t>
            </a:r>
            <a:endParaRPr lang="zh-CN" altLang="en-US" sz="15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r>
              <a:rPr lang="zh-CN" altLang="en-US" sz="15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	int a;</a:t>
            </a:r>
            <a:endParaRPr lang="zh-CN" altLang="en-US" sz="15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r>
              <a:rPr lang="zh-CN" altLang="en-US" sz="15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	char b;</a:t>
            </a:r>
            <a:endParaRPr lang="zh-CN" altLang="en-US" sz="15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r>
              <a:rPr lang="zh-CN" altLang="en-US" sz="15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	short c;</a:t>
            </a:r>
            <a:endParaRPr lang="zh-CN" altLang="en-US" sz="15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r>
              <a:rPr lang="zh-CN" altLang="en-US" sz="15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}record;</a:t>
            </a:r>
            <a:endParaRPr lang="zh-CN" altLang="en-US" sz="15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r>
              <a:rPr lang="zh-CN" altLang="en-US" sz="15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record.a=273;</a:t>
            </a:r>
            <a:endParaRPr lang="zh-CN" altLang="en-US" sz="15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r>
              <a:rPr lang="zh-CN" altLang="en-US" sz="15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若record变量首地址为0xC008,则地址0xC008中的内容及record.c的地址分别为多少？</a:t>
            </a:r>
            <a:endParaRPr lang="zh-CN" altLang="en-US" sz="15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r>
              <a:rPr lang="zh-CN" altLang="en-US" sz="1500" b="1" dirty="0">
                <a:latin typeface="Times New Roman" panose="02020603050405020304" pitchFamily="18" charset="0"/>
              </a:rPr>
              <a:t>         </a:t>
            </a:r>
            <a:endParaRPr lang="zh-CN" altLang="en-US" sz="12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1709682" y="1294091"/>
            <a:ext cx="864096" cy="137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" dirty="0"/>
              <a:t>0XC008</a:t>
            </a:r>
            <a:endParaRPr lang="en-US" altLang="zh-CN" sz="100" dirty="0"/>
          </a:p>
          <a:p>
            <a:endParaRPr lang="en-US" altLang="zh-CN" sz="100" dirty="0"/>
          </a:p>
          <a:p>
            <a:r>
              <a:rPr lang="en-US" altLang="zh-CN" sz="100" dirty="0"/>
              <a:t>0XC00C</a:t>
            </a:r>
            <a:endParaRPr lang="zh-CN" altLang="en-US" sz="100" dirty="0"/>
          </a:p>
        </p:txBody>
      </p:sp>
      <p:sp>
        <p:nvSpPr>
          <p:cNvPr id="10" name="文本框 9"/>
          <p:cNvSpPr txBox="1"/>
          <p:nvPr/>
        </p:nvSpPr>
        <p:spPr>
          <a:xfrm>
            <a:off x="1763688" y="2186862"/>
            <a:ext cx="437448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273=0x111=0x00 00 01 </a:t>
            </a:r>
            <a:r>
              <a:rPr lang="en-US" altLang="zh-CN" sz="1800" b="1" dirty="0">
                <a:solidFill>
                  <a:srgbClr val="FF0000"/>
                </a:solidFill>
              </a:rPr>
              <a:t>11</a:t>
            </a:r>
            <a:r>
              <a:rPr lang="zh-CN" altLang="en-US" sz="1800" b="1" dirty="0"/>
              <a:t>，小端</a:t>
            </a:r>
            <a:endParaRPr lang="zh-CN" altLang="en-US" sz="1800" b="1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1760" y="1061307"/>
            <a:ext cx="5143500" cy="92154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74" y="2664134"/>
            <a:ext cx="5072705" cy="87287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655676" y="2790508"/>
            <a:ext cx="864096" cy="137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" dirty="0"/>
              <a:t>0XC008</a:t>
            </a:r>
            <a:endParaRPr lang="en-US" altLang="zh-CN" sz="100" dirty="0"/>
          </a:p>
          <a:p>
            <a:endParaRPr lang="en-US" altLang="zh-CN" sz="100" dirty="0"/>
          </a:p>
          <a:p>
            <a:r>
              <a:rPr lang="en-US" altLang="zh-CN" sz="100" dirty="0"/>
              <a:t>0XC00C</a:t>
            </a:r>
            <a:endParaRPr lang="zh-CN" altLang="en-US" sz="1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277634" y="998730"/>
            <a:ext cx="702078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/>
              <a:t>解：</a:t>
            </a:r>
            <a:endParaRPr lang="zh-CN" altLang="en-US" sz="2100" b="1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1485900" y="1322705"/>
            <a:ext cx="6527165" cy="3394710"/>
          </a:xfrm>
        </p:spPr>
        <p:txBody>
          <a:bodyPr/>
          <a:lstStyle/>
          <a:p>
            <a:r>
              <a:rPr lang="zh-CN" altLang="en-US" sz="2800" dirty="0"/>
              <a:t>磁盘的盘面上有很多半径不同的同心圆，这些同心圆称为？</a:t>
            </a:r>
            <a:endParaRPr lang="zh-CN" altLang="en-US" sz="2800" dirty="0"/>
          </a:p>
          <a:p>
            <a:endParaRPr lang="zh-CN" altLang="en-US" dirty="0"/>
          </a:p>
          <a:p>
            <a:r>
              <a:rPr lang="zh-CN" altLang="en-US" dirty="0"/>
              <a:t>A.扇区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B.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磁道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C.磁柱</a:t>
            </a:r>
            <a:endParaRPr lang="zh-CN" alt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411480" y="1322705"/>
            <a:ext cx="7701915" cy="3394710"/>
          </a:xfrm>
        </p:spPr>
        <p:txBody>
          <a:bodyPr/>
          <a:lstStyle/>
          <a:p>
            <a:r>
              <a:rPr lang="zh-CN" altLang="en-US" dirty="0"/>
              <a:t>活动头磁盘存储器的平均寻址时间是指？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A.平均寻道时间</a:t>
            </a:r>
            <a:endParaRPr lang="en-US" altLang="zh-CN" dirty="0"/>
          </a:p>
          <a:p>
            <a:r>
              <a:rPr lang="zh-CN" altLang="en-US" dirty="0"/>
              <a:t>B.</a:t>
            </a:r>
            <a:r>
              <a:rPr lang="en-US" altLang="zh-CN" dirty="0"/>
              <a:t> </a:t>
            </a:r>
            <a:r>
              <a:rPr lang="zh-CN" altLang="en-US" dirty="0"/>
              <a:t>平均等待时间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C.平均寻道时间加平均等待时间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1485900" y="1322766"/>
            <a:ext cx="6172200" cy="3394472"/>
          </a:xfrm>
        </p:spPr>
        <p:txBody>
          <a:bodyPr/>
          <a:lstStyle/>
          <a:p>
            <a:r>
              <a:rPr lang="zh-CN" altLang="en-US" sz="2800" dirty="0"/>
              <a:t>磁盘存储器的平均等待时间通常是？</a:t>
            </a:r>
            <a:endParaRPr lang="zh-CN" altLang="en-US" sz="2800" dirty="0"/>
          </a:p>
          <a:p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A.磁盘旋转半周所需的时间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B.</a:t>
            </a:r>
            <a:r>
              <a:rPr lang="en-US" altLang="zh-CN" dirty="0"/>
              <a:t> </a:t>
            </a:r>
            <a:r>
              <a:rPr lang="zh-CN" altLang="en-US" dirty="0"/>
              <a:t>磁盘旋转一周所需的时间</a:t>
            </a:r>
            <a:endParaRPr lang="en-US" altLang="zh-CN" dirty="0"/>
          </a:p>
          <a:p>
            <a:r>
              <a:rPr lang="zh-CN" altLang="en-US" dirty="0"/>
              <a:t>C.磁盘旋转</a:t>
            </a:r>
            <a:r>
              <a:rPr lang="en-US" altLang="zh-CN" dirty="0"/>
              <a:t>1/3</a:t>
            </a:r>
            <a:r>
              <a:rPr lang="zh-CN" altLang="en-US" dirty="0"/>
              <a:t>周所需的时间</a:t>
            </a:r>
            <a:endParaRPr lang="zh-CN" alt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530225" y="1322705"/>
            <a:ext cx="7727950" cy="3394710"/>
          </a:xfrm>
        </p:spPr>
        <p:txBody>
          <a:bodyPr/>
          <a:lstStyle/>
          <a:p>
            <a:r>
              <a:rPr lang="zh-CN" altLang="en-US" sz="2800" dirty="0"/>
              <a:t>一个转速为</a:t>
            </a:r>
            <a:r>
              <a:rPr lang="en-US" altLang="zh-CN" sz="2800" dirty="0"/>
              <a:t>7200rpm</a:t>
            </a:r>
            <a:r>
              <a:rPr lang="zh-CN" altLang="en-US" sz="2800" dirty="0"/>
              <a:t>的硬盘，其平均寻道时间为</a:t>
            </a:r>
            <a:r>
              <a:rPr lang="en-US" altLang="zh-CN" sz="2800" dirty="0"/>
              <a:t>8ms</a:t>
            </a:r>
            <a:r>
              <a:rPr lang="zh-CN" altLang="en-US" sz="2800" dirty="0"/>
              <a:t>，则其平均访问时间约为？</a:t>
            </a:r>
            <a:endParaRPr lang="zh-CN" altLang="en-US" sz="2800" dirty="0"/>
          </a:p>
          <a:p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A.</a:t>
            </a:r>
            <a:r>
              <a:rPr lang="en-US" altLang="zh-CN" dirty="0">
                <a:solidFill>
                  <a:srgbClr val="FF0000"/>
                </a:solidFill>
              </a:rPr>
              <a:t>12.17ms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B.</a:t>
            </a:r>
            <a:r>
              <a:rPr lang="en-US" altLang="zh-CN" dirty="0"/>
              <a:t> 24.33ms</a:t>
            </a:r>
            <a:endParaRPr lang="en-US" altLang="zh-CN" dirty="0"/>
          </a:p>
          <a:p>
            <a:r>
              <a:rPr lang="zh-CN" altLang="en-US" dirty="0"/>
              <a:t>C.</a:t>
            </a:r>
            <a:r>
              <a:rPr lang="en-US" altLang="zh-CN" dirty="0"/>
              <a:t> 32.66ms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2"/>
          <p:cNvSpPr>
            <a:spLocks noGrp="1" noChangeArrowheads="1"/>
          </p:cNvSpPr>
          <p:nvPr>
            <p:ph idx="1"/>
          </p:nvPr>
        </p:nvSpPr>
        <p:spPr>
          <a:xfrm>
            <a:off x="563563" y="947738"/>
            <a:ext cx="8229600" cy="4525962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某计算机字长是</a:t>
            </a:r>
            <a:r>
              <a:rPr lang="en-US" altLang="zh-CN" dirty="0">
                <a:solidFill>
                  <a:schemeClr val="tx1"/>
                </a:solidFill>
              </a:rPr>
              <a:t>16</a:t>
            </a:r>
            <a:r>
              <a:rPr lang="zh-CN" altLang="en-US" dirty="0">
                <a:solidFill>
                  <a:schemeClr val="tx1"/>
                </a:solidFill>
              </a:rPr>
              <a:t>位，它的存储容量是</a:t>
            </a:r>
            <a:r>
              <a:rPr lang="en-US" altLang="zh-CN" dirty="0">
                <a:solidFill>
                  <a:schemeClr val="tx1"/>
                </a:solidFill>
              </a:rPr>
              <a:t>64KB</a:t>
            </a:r>
            <a:r>
              <a:rPr lang="zh-CN" altLang="en-US" dirty="0">
                <a:solidFill>
                  <a:schemeClr val="tx1"/>
                </a:solidFill>
              </a:rPr>
              <a:t>，按字编址，它的寻址能力是？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A.</a:t>
            </a:r>
            <a:r>
              <a:rPr lang="en-US" altLang="zh-CN" dirty="0">
                <a:solidFill>
                  <a:schemeClr val="tx1"/>
                </a:solidFill>
              </a:rPr>
              <a:t>64K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B.</a:t>
            </a:r>
            <a:r>
              <a:rPr lang="en-US" altLang="zh-CN" dirty="0">
                <a:solidFill>
                  <a:schemeClr val="tx1"/>
                </a:solidFill>
              </a:rPr>
              <a:t>32KB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C.</a:t>
            </a:r>
            <a:r>
              <a:rPr lang="en-US" altLang="zh-CN" dirty="0">
                <a:solidFill>
                  <a:schemeClr val="tx1"/>
                </a:solidFill>
              </a:rPr>
              <a:t>32K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2"/>
          <p:cNvSpPr>
            <a:spLocks noGrp="1" noChangeArrowheads="1"/>
          </p:cNvSpPr>
          <p:nvPr>
            <p:ph idx="1"/>
          </p:nvPr>
        </p:nvSpPr>
        <p:spPr>
          <a:xfrm>
            <a:off x="563563" y="947738"/>
            <a:ext cx="8229600" cy="4525962"/>
          </a:xfrm>
        </p:spPr>
        <p:txBody>
          <a:bodyPr/>
          <a:lstStyle/>
          <a:p>
            <a:r>
              <a:rPr lang="zh-CN" altLang="en-US" dirty="0"/>
              <a:t>某计算机字长是</a:t>
            </a:r>
            <a:r>
              <a:rPr lang="en-US" altLang="zh-CN" dirty="0"/>
              <a:t>16</a:t>
            </a:r>
            <a:r>
              <a:rPr lang="zh-CN" altLang="en-US" dirty="0"/>
              <a:t>位，它的存储容量是</a:t>
            </a:r>
            <a:r>
              <a:rPr lang="en-US" altLang="zh-CN" dirty="0"/>
              <a:t>64KB</a:t>
            </a:r>
            <a:r>
              <a:rPr lang="zh-CN" altLang="en-US" dirty="0"/>
              <a:t>，按字编址，它的寻址能力是？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A.</a:t>
            </a:r>
            <a:r>
              <a:rPr lang="en-US" altLang="zh-CN" dirty="0"/>
              <a:t>64K</a:t>
            </a:r>
            <a:endParaRPr lang="zh-CN" altLang="en-US" dirty="0"/>
          </a:p>
          <a:p>
            <a:r>
              <a:rPr lang="zh-CN" altLang="en-US" dirty="0"/>
              <a:t>B.</a:t>
            </a:r>
            <a:r>
              <a:rPr lang="en-US" altLang="zh-CN" dirty="0"/>
              <a:t>32KB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C.</a:t>
            </a:r>
            <a:r>
              <a:rPr lang="en-US" altLang="zh-CN" dirty="0">
                <a:solidFill>
                  <a:srgbClr val="FF0000"/>
                </a:solidFill>
              </a:rPr>
              <a:t>32K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jM2Y2VjNDQxNTk2NTE2M2JkZjVmZTg1ZjA0MTkxNzU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6572</Words>
  <Application>WPS 演示</Application>
  <PresentationFormat>全屏显示(4:3)</PresentationFormat>
  <Paragraphs>682</Paragraphs>
  <Slides>77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90" baseType="lpstr">
      <vt:lpstr>Arial</vt:lpstr>
      <vt:lpstr>宋体</vt:lpstr>
      <vt:lpstr>Wingdings</vt:lpstr>
      <vt:lpstr>微软雅黑 Light</vt:lpstr>
      <vt:lpstr>微软雅黑</vt:lpstr>
      <vt:lpstr>Arial Unicode MS</vt:lpstr>
      <vt:lpstr>等线</vt:lpstr>
      <vt:lpstr>Times New Roman</vt:lpstr>
      <vt:lpstr>隶书</vt:lpstr>
      <vt:lpstr>楷体_GB2312</vt:lpstr>
      <vt:lpstr>新宋体</vt:lpstr>
      <vt:lpstr>Calibri</vt:lpstr>
      <vt:lpstr>默认设计模板</vt:lpstr>
      <vt:lpstr>第四章习题、讨论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什么叫刷新？为什么要刷新？说明刷新有几种方法。  解：刷新——对DRAM定期进行的全部重写过程；         刷新原因——因电容泄漏而引起的DRAM所存信息的衰减需要及时补充，因此安排了定期刷新操作；         常用的刷新方法有三种——集中式、分散式、异步式。         集中式：在最大刷新间隔时间内，集中安排一段时间进行刷新；         分散式：在每个读/写周期之后插入一个刷新周期，无CPU访存死时间；         异步式：是集中式和分散式的折衷。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什么是存储器的带宽？若存储器的数据总线宽度为32位，存取周期为200ns，则存储器的带宽是多少？         </vt:lpstr>
      <vt:lpstr>PowerPoint 演示文稿</vt:lpstr>
      <vt:lpstr>主存中存储单元地址的分配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第2课测试讨论</dc:title>
  <dc:creator>jot</dc:creator>
  <cp:lastModifiedBy>李剑雄</cp:lastModifiedBy>
  <cp:revision>192</cp:revision>
  <dcterms:created xsi:type="dcterms:W3CDTF">2020-02-26T17:17:00Z</dcterms:created>
  <dcterms:modified xsi:type="dcterms:W3CDTF">2022-09-21T01:47:38Z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BDCC573F27DD4BB28B6075A146FD83A4</vt:lpwstr>
  </property>
</Properties>
</file>