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438" r:id="rId2"/>
    <p:sldId id="523" r:id="rId3"/>
    <p:sldId id="634" r:id="rId4"/>
    <p:sldId id="929" r:id="rId5"/>
    <p:sldId id="338" r:id="rId6"/>
    <p:sldId id="354" r:id="rId7"/>
    <p:sldId id="930" r:id="rId8"/>
    <p:sldId id="535" r:id="rId9"/>
    <p:sldId id="498" r:id="rId10"/>
    <p:sldId id="499" r:id="rId11"/>
    <p:sldId id="580" r:id="rId12"/>
    <p:sldId id="931" r:id="rId13"/>
    <p:sldId id="932" r:id="rId14"/>
    <p:sldId id="648" r:id="rId15"/>
    <p:sldId id="778" r:id="rId16"/>
    <p:sldId id="800" r:id="rId17"/>
    <p:sldId id="8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/>
    <p:restoredTop sz="89320"/>
  </p:normalViewPr>
  <p:slideViewPr>
    <p:cSldViewPr snapToGrid="0" snapToObjects="1">
      <p:cViewPr varScale="1">
        <p:scale>
          <a:sx n="114" d="100"/>
          <a:sy n="114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5861-C8C5-3C46-B4C2-88A5F2E17FE6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03AB6-5AF2-9C42-9FAE-C4DFA221C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C8D8F-4595-3047-86C2-EB592FC0832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54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1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12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2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33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4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08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4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29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95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61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1AE3-B09A-E349-BC5A-5EB859075DF8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906F-821A-B343-8737-ECE8979C33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09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D22AD-C529-A74E-978E-342EDAB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b="0" i="0" dirty="0"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b="0" i="0" dirty="0"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 regular language is called “regular</a:t>
            </a:r>
            <a:r>
              <a:rPr lang="en-US" altLang="zh-CN" dirty="0">
                <a:solidFill>
                  <a:srgbClr val="0C0D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" altLang="zh-CN" b="0" i="0" dirty="0"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48D6E-5E8C-3346-9F62-B159A4F2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Latex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IEEE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</a:p>
          <a:p>
            <a:r>
              <a:rPr kumimoji="1" lang="zh-CN" altLang="en-US" dirty="0"/>
              <a:t>要求中文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44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D92EE-3A17-934C-8716-38B80C89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正则表达式与有穷自动机的等价性</a:t>
            </a:r>
            <a:br>
              <a:rPr kumimoji="1" lang="en-US" altLang="zh-CN" dirty="0"/>
            </a:br>
            <a:r>
              <a:rPr kumimoji="1" lang="zh-CN" altLang="en-US" sz="4000" dirty="0">
                <a:solidFill>
                  <a:srgbClr val="FF0000"/>
                </a:solidFill>
              </a:rPr>
              <a:t>把正则表达式转换成</a:t>
            </a:r>
            <a:r>
              <a:rPr kumimoji="1" lang="en-US" altLang="zh-CN" sz="4000" dirty="0">
                <a:solidFill>
                  <a:srgbClr val="FF0000"/>
                </a:solidFill>
              </a:rPr>
              <a:t>NFA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27BFC-4A1D-C949-BEB2-99D7CC5C1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例子：分若干阶段把正则表达式</a:t>
                </a:r>
                <a:r>
                  <a:rPr kumimoji="1" lang="en-US" altLang="zh-CN" dirty="0"/>
                  <a:t>(ab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 </m:t>
                    </m:r>
                  </m:oMath>
                </a14:m>
                <a:r>
                  <a:rPr kumimoji="1" lang="en-US" altLang="zh-CN" dirty="0"/>
                  <a:t>a)*</a:t>
                </a:r>
                <a:r>
                  <a:rPr kumimoji="1" lang="zh-CN" altLang="en-US" dirty="0"/>
                  <a:t>转换成一台</a:t>
                </a:r>
                <a:r>
                  <a:rPr kumimoji="1" lang="en-US" altLang="zh-CN" dirty="0"/>
                  <a:t>NFA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27BFC-4A1D-C949-BEB2-99D7CC5C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52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3C6A-B3E2-1C48-8E9E-BCCBD1AF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上下文无关文法形式化定义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48D52D-496D-E748-8A2D-D735BCE61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上下文无关文法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(context-free grammar) 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4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元组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(V,</a:t>
                </a:r>
                <a:r>
                  <a:rPr lang="zh-CN" altLang="en-US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l-GR" altLang="zh-CN" dirty="0"/>
                  <a:t>Σ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R,</a:t>
                </a:r>
                <a:r>
                  <a:rPr lang="zh-CN" altLang="en-US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S)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endParaRPr lang="en-US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V 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是一个有穷集合，称为变元集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(variables)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kumimoji="1" lang="el-GR" altLang="zh-CN" dirty="0"/>
                  <a:t>Σ</a:t>
                </a:r>
                <a:r>
                  <a:rPr kumimoji="1" lang="zh-CN" altLang="en-US" dirty="0"/>
                  <a:t> 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是一个与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V 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不相交的有穷集合，称为终结符集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(terminals)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是一个有穷规则集</a:t>
                </a: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(rules)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，每条规则由一个变元和一个由变元及终结符组成的字符串构成。</a:t>
                </a:r>
                <a:endParaRPr lang="en-US" altLang="zh-CN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V </a:t>
                </a:r>
                <a:r>
                  <a:rPr lang="zh-CN" altLang="zh-CN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是起始变元。</a:t>
                </a:r>
                <a:endParaRPr lang="en-US" altLang="zh-CN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48D52D-496D-E748-8A2D-D735BCE61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6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748-009C-7F4C-B85E-650D2559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HW4 </a:t>
            </a:r>
            <a:r>
              <a:rPr kumimoji="1" lang="zh-CN" altLang="en-US" dirty="0"/>
              <a:t>（考试题）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244FA-4E52-2F40-8965-976FB9C2E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把下述</a:t>
                </a:r>
                <a:r>
                  <a:rPr kumimoji="1" lang="en-US" altLang="zh-CN" dirty="0"/>
                  <a:t>CFG</a:t>
                </a:r>
                <a:r>
                  <a:rPr kumimoji="1" lang="zh-CN" altLang="en-US" dirty="0"/>
                  <a:t>转化成等价的乔姆斯基范式文法：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/>
                  <a:t>A</a:t>
                </a:r>
                <a:r>
                  <a:rPr lang="en" altLang="zh-CN" dirty="0">
                    <a:latin typeface="CMSY10"/>
                  </a:rPr>
                  <a:t> →</a:t>
                </a:r>
                <a:r>
                  <a:rPr lang="zh-CN" altLang="en-US" dirty="0">
                    <a:latin typeface="CMSY10"/>
                  </a:rPr>
                  <a:t> </a:t>
                </a:r>
                <a:r>
                  <a:rPr lang="en-US" altLang="zh-CN" dirty="0">
                    <a:latin typeface="CMSY10"/>
                  </a:rPr>
                  <a:t>BAB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-US" altLang="zh-CN" dirty="0">
                    <a:latin typeface="CMSY10"/>
                  </a:rPr>
                  <a:t>B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" altLang="zh-CN" sz="28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zh-C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/>
                  <a:t>B</a:t>
                </a:r>
                <a:r>
                  <a:rPr lang="en" altLang="zh-CN" dirty="0">
                    <a:latin typeface="CMSY10"/>
                  </a:rPr>
                  <a:t> →</a:t>
                </a:r>
                <a:r>
                  <a:rPr lang="zh-CN" altLang="en-US" dirty="0">
                    <a:latin typeface="CMSY10"/>
                  </a:rPr>
                  <a:t> </a:t>
                </a:r>
                <a:r>
                  <a:rPr lang="en-US" altLang="zh-CN" dirty="0">
                    <a:latin typeface="CMSY10"/>
                  </a:rPr>
                  <a:t>00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" altLang="zh-CN" dirty="0">
                    <a:latin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zh-C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244FA-4E52-2F40-8965-976FB9C2E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8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C237-9F65-B248-948C-AE614139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下推自动机的定义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E067DA-943F-3A4C-B642-73D1E5D60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下推自动机是一个六元组 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" altLang="zh-CN" dirty="0"/>
                  <a:t>M = (Q,</a:t>
                </a:r>
                <a:r>
                  <a:rPr kumimoji="1" lang="zh-CN" altLang="en-US" dirty="0"/>
                  <a:t> </a:t>
                </a:r>
                <a:r>
                  <a:rPr kumimoji="1" lang="el-GR" altLang="zh-CN" dirty="0"/>
                  <a:t>Σ,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l-GR" altLang="zh-CN" dirty="0"/>
                  <a:t>δ,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q</a:t>
                </a:r>
                <a:r>
                  <a:rPr kumimoji="1" lang="en" altLang="zh-CN" baseline="-25000" dirty="0"/>
                  <a:t>0</a:t>
                </a:r>
                <a:r>
                  <a:rPr kumimoji="1" lang="en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F) 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en" altLang="zh-CN" dirty="0"/>
                  <a:t>Q,</a:t>
                </a:r>
                <a:r>
                  <a:rPr kumimoji="1" lang="zh-CN" altLang="en-US" dirty="0"/>
                  <a:t> </a:t>
                </a:r>
                <a:r>
                  <a:rPr kumimoji="1" lang="el-GR" altLang="zh-CN" dirty="0"/>
                  <a:t>Σ,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都是有穷集合，并且：</a:t>
                </a:r>
                <a:endParaRPr kumimoji="1"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 是 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有穷状态集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l-GR" altLang="zh-CN" dirty="0"/>
                  <a:t>Σ </a:t>
                </a:r>
                <a:r>
                  <a:rPr kumimoji="1" lang="zh-CN" altLang="el-GR" dirty="0"/>
                  <a:t>是</a:t>
                </a:r>
                <a:r>
                  <a:rPr kumimoji="1" lang="zh-CN" altLang="en-US" dirty="0"/>
                  <a:t>有穷的 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输入字母表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nor/>
                      </m:rPr>
                      <a:rPr kumimoji="1" lang="zh-CN" altLang="el-GR" dirty="0"/>
                      <m:t>是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栈字母表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l-GR" altLang="zh-CN" dirty="0"/>
                  <a:t>δ </a:t>
                </a:r>
                <a:r>
                  <a:rPr kumimoji="1" lang="zh-CN" altLang="el-GR" dirty="0"/>
                  <a:t>是</a:t>
                </a:r>
                <a:r>
                  <a:rPr kumimoji="1" lang="zh-CN" altLang="en-US" dirty="0"/>
                  <a:t> 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转移函数</a:t>
                </a:r>
                <a:r>
                  <a:rPr kumimoji="1" lang="zh-CN" altLang="en-US" dirty="0"/>
                  <a:t>，即映射 </a:t>
                </a:r>
                <a:r>
                  <a:rPr kumimoji="1" lang="el-GR" altLang="zh-CN" dirty="0"/>
                  <a:t>δ :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 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l-GR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dirty="0"/>
                  <a:t>X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l-GR" altLang="zh-CN" dirty="0"/>
                  <a:t>→ P</a:t>
                </a:r>
                <a:r>
                  <a:rPr kumimoji="1" lang="en-US" altLang="zh-CN" dirty="0"/>
                  <a:t>(</a:t>
                </a:r>
                <a:r>
                  <a:rPr kumimoji="1" lang="en" altLang="zh-CN" dirty="0"/>
                  <a:t>Q</a:t>
                </a:r>
                <a:r>
                  <a:rPr kumimoji="1" lang="en-US" altLang="zh-CN" dirty="0"/>
                  <a:t> X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" altLang="zh-CN" dirty="0"/>
                  <a:t>)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" altLang="zh-CN" dirty="0"/>
                  <a:t>q</a:t>
                </a:r>
                <a:r>
                  <a:rPr kumimoji="1" lang="en" altLang="zh-CN" baseline="-25000" dirty="0"/>
                  <a:t>0</a:t>
                </a:r>
                <a:r>
                  <a:rPr kumimoji="1" lang="en" altLang="zh-CN" dirty="0"/>
                  <a:t> ∈ Q </a:t>
                </a:r>
                <a:r>
                  <a:rPr kumimoji="1" lang="zh-CN" altLang="en-US" dirty="0"/>
                  <a:t>是 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初始状态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⊆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 是 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接受状态集 </a:t>
                </a:r>
                <a:r>
                  <a:rPr kumimoji="1" lang="en-US" altLang="zh-CN" dirty="0"/>
                  <a:t>	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E067DA-943F-3A4C-B642-73D1E5D60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45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E2A69-B1BF-2B42-B6C1-0E60476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例子（考试题）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C652-11FE-E440-8525-FB88C28F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 → </a:t>
            </a:r>
            <a:r>
              <a:rPr lang="en" altLang="zh-CN" dirty="0" err="1"/>
              <a:t>aTb</a:t>
            </a:r>
            <a:r>
              <a:rPr lang="el-GR" altLang="zh-CN" dirty="0"/>
              <a:t> |</a:t>
            </a:r>
            <a:r>
              <a:rPr lang="en" altLang="zh-CN" dirty="0"/>
              <a:t> b</a:t>
            </a:r>
          </a:p>
          <a:p>
            <a:r>
              <a:rPr lang="en" altLang="zh-CN" dirty="0"/>
              <a:t> T → Ta </a:t>
            </a:r>
            <a:r>
              <a:rPr lang="el-GR" altLang="zh-CN" dirty="0"/>
              <a:t>| 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28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5D949-DD8D-3341-8E32-0D3F043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CBC7F-1A64-4E4D-9466-0EFA9349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521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D81B3-642D-584E-B3D5-12F82822F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2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598737" y="157163"/>
            <a:ext cx="5432425" cy="42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7F19-7646-EF43-B041-B346C780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图灵机的形式化定义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969E28-4BA2-4241-A331-72FD29AC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图灵机 </a:t>
                </a:r>
                <a:r>
                  <a:rPr kumimoji="1" lang="en-US" altLang="zh-CN" dirty="0"/>
                  <a:t>(</a:t>
                </a:r>
                <a:r>
                  <a:rPr kumimoji="1" lang="en" altLang="zh-CN" dirty="0"/>
                  <a:t>TM)</a:t>
                </a:r>
                <a:r>
                  <a:rPr kumimoji="1" lang="zh-CN" altLang="en-US" dirty="0"/>
                  <a:t>是一个 </a:t>
                </a:r>
                <a:r>
                  <a:rPr kumimoji="1" lang="en-US" altLang="zh-CN" dirty="0"/>
                  <a:t>7-</a:t>
                </a:r>
                <a:r>
                  <a:rPr kumimoji="1" lang="zh-CN" altLang="en-US" dirty="0"/>
                  <a:t>元组 </a:t>
                </a:r>
                <a:r>
                  <a:rPr kumimoji="1" lang="en-US" altLang="zh-CN" dirty="0"/>
                  <a:t>(</a:t>
                </a:r>
                <a:r>
                  <a:rPr kumimoji="1" lang="en" altLang="zh-CN" dirty="0"/>
                  <a:t>Q, </a:t>
                </a:r>
                <a:r>
                  <a:rPr kumimoji="1" lang="el-GR" altLang="zh-CN" dirty="0"/>
                  <a:t>Σ, Γ, δ, </a:t>
                </a:r>
                <a:r>
                  <a:rPr kumimoji="1" lang="en" altLang="zh-CN" dirty="0"/>
                  <a:t>q</a:t>
                </a:r>
                <a:r>
                  <a:rPr kumimoji="1" lang="en" altLang="zh-CN" baseline="-25000" dirty="0"/>
                  <a:t>0</a:t>
                </a:r>
                <a:r>
                  <a:rPr kumimoji="1" lang="en" altLang="zh-CN" dirty="0"/>
                  <a:t>, </a:t>
                </a:r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accept</a:t>
                </a:r>
                <a:r>
                  <a:rPr kumimoji="1" lang="en" altLang="zh-CN" dirty="0"/>
                  <a:t>, </a:t>
                </a:r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reject</a:t>
                </a:r>
                <a:r>
                  <a:rPr kumimoji="1" lang="en" altLang="zh-CN" dirty="0"/>
                  <a:t>), </a:t>
                </a:r>
                <a:r>
                  <a:rPr kumimoji="1" lang="zh-CN" altLang="en-US" dirty="0"/>
                  <a:t>其中</a:t>
                </a:r>
                <a:r>
                  <a:rPr kumimoji="1" lang="en" altLang="zh-CN" dirty="0"/>
                  <a:t>Q, </a:t>
                </a:r>
                <a:r>
                  <a:rPr kumimoji="1" lang="el-GR" altLang="zh-CN" dirty="0"/>
                  <a:t>Σ, Γ </a:t>
                </a:r>
                <a:r>
                  <a:rPr kumimoji="1" lang="zh-CN" altLang="en-US" dirty="0"/>
                  <a:t>都 是有穷集合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并且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" altLang="zh-CN" dirty="0"/>
                  <a:t>Q </a:t>
                </a:r>
                <a:r>
                  <a:rPr kumimoji="1" lang="zh-CN" altLang="en-US" dirty="0"/>
                  <a:t>是状态集</a:t>
                </a:r>
                <a:r>
                  <a:rPr kumimoji="1" lang="en-US" altLang="zh-CN" dirty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l-GR" altLang="zh-CN" dirty="0"/>
                  <a:t>Σ </a:t>
                </a:r>
                <a:r>
                  <a:rPr kumimoji="1" lang="zh-CN" altLang="en-US" dirty="0"/>
                  <a:t>是输入字母表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不包括特殊空白符号 ⊔</a:t>
                </a:r>
                <a:r>
                  <a:rPr kumimoji="1" lang="en-US" altLang="zh-CN" dirty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l-GR" altLang="zh-CN" dirty="0"/>
                  <a:t>Γ</a:t>
                </a:r>
                <a:r>
                  <a:rPr kumimoji="1" lang="zh-CN" altLang="en-US" dirty="0"/>
                  <a:t>是纸带字母表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其中⊔∈</a:t>
                </a:r>
                <a:r>
                  <a:rPr kumimoji="1" lang="el-GR" altLang="zh-CN" dirty="0"/>
                  <a:t>Γ,Σ⊆Γ,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l-GR" altLang="zh-CN" dirty="0"/>
                  <a:t>δ:</a:t>
                </a:r>
                <a:r>
                  <a:rPr kumimoji="1" lang="en" altLang="zh-CN" dirty="0"/>
                  <a:t>Q×</a:t>
                </a:r>
                <a:r>
                  <a:rPr kumimoji="1" lang="el-GR" altLang="zh-CN" dirty="0"/>
                  <a:t>Γ→</a:t>
                </a:r>
                <a:r>
                  <a:rPr kumimoji="1" lang="en" altLang="zh-CN" dirty="0"/>
                  <a:t>Q×</a:t>
                </a:r>
                <a:r>
                  <a:rPr kumimoji="1" lang="el-GR" altLang="zh-CN" dirty="0"/>
                  <a:t>Γ×{</a:t>
                </a:r>
                <a:r>
                  <a:rPr kumimoji="1" lang="en" altLang="zh-CN" dirty="0"/>
                  <a:t>L,R}</a:t>
                </a:r>
                <a:r>
                  <a:rPr kumimoji="1" lang="zh-CN" altLang="en-US" dirty="0"/>
                  <a:t>是转移函数</a:t>
                </a:r>
                <a:r>
                  <a:rPr kumimoji="1" lang="en-US" altLang="zh-CN" dirty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" altLang="zh-CN" dirty="0"/>
                  <a:t>q</a:t>
                </a:r>
                <a:r>
                  <a:rPr kumimoji="1" lang="en" altLang="zh-CN" baseline="-25000" dirty="0"/>
                  <a:t>0</a:t>
                </a:r>
                <a:r>
                  <a:rPr kumimoji="1" lang="en" altLang="zh-CN" dirty="0"/>
                  <a:t> ∈ Q </a:t>
                </a:r>
                <a:r>
                  <a:rPr kumimoji="1" lang="zh-CN" altLang="en-US" dirty="0"/>
                  <a:t>是起始状态</a:t>
                </a:r>
                <a:r>
                  <a:rPr kumimoji="1" lang="en-US" altLang="zh-CN" dirty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accept</a:t>
                </a:r>
                <a:r>
                  <a:rPr kumimoji="1" lang="en" altLang="zh-CN" dirty="0"/>
                  <a:t> ∈ Q </a:t>
                </a:r>
                <a:r>
                  <a:rPr kumimoji="1" lang="zh-CN" altLang="en-US" dirty="0"/>
                  <a:t>是接受状态</a:t>
                </a:r>
                <a:r>
                  <a:rPr kumimoji="1" lang="en-US" altLang="zh-CN" dirty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reject</a:t>
                </a:r>
                <a:r>
                  <a:rPr kumimoji="1" lang="en" altLang="zh-CN" dirty="0"/>
                  <a:t> ∈ Q </a:t>
                </a:r>
                <a:r>
                  <a:rPr kumimoji="1" lang="zh-CN" altLang="en-US" dirty="0"/>
                  <a:t>是拒绝状态</a:t>
                </a:r>
                <a:r>
                  <a:rPr kumimoji="1" lang="en-US" altLang="zh-CN" dirty="0"/>
                  <a:t>, </a:t>
                </a:r>
                <a:r>
                  <a:rPr kumimoji="1" lang="zh-CN" altLang="en-US" dirty="0"/>
                  <a:t>且 </a:t>
                </a:r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accept</a:t>
                </a:r>
                <a:r>
                  <a:rPr kumimoji="1" lang="en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zh-CN" dirty="0" err="1"/>
                  <a:t>q</a:t>
                </a:r>
                <a:r>
                  <a:rPr kumimoji="1" lang="en" altLang="zh-CN" baseline="-25000" dirty="0" err="1"/>
                  <a:t>reject</a:t>
                </a:r>
                <a:r>
                  <a:rPr kumimoji="1" lang="en" altLang="zh-CN" dirty="0"/>
                  <a:t>. 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969E28-4BA2-4241-A331-72FD29AC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5CD1-507B-2A42-AE1B-EF7DCD8A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F3551-B0D8-D44C-A09E-30FB29C8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0EE5C-88BC-4B41-9741-E03A50605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861562" y="1555223"/>
            <a:ext cx="8148624" cy="53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5FE6-A1FD-CD49-BE37-44AFB67C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HW3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4F298-8EA1-694C-9E51-F380C17D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例子：通过上述算法把</a:t>
            </a:r>
            <a:r>
              <a:rPr kumimoji="1" lang="en-US" altLang="zh-CN" dirty="0"/>
              <a:t>DFA</a:t>
            </a:r>
            <a:r>
              <a:rPr kumimoji="1" lang="zh-CN" altLang="en-US" dirty="0"/>
              <a:t>转换成正则表达式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BF7737-F593-C441-A3EC-9532BA48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4610"/>
            <a:ext cx="2819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6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4B748-009C-7F4C-B85E-650D2559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HW4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244FA-4E52-2F40-8965-976FB9C2E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把下述</a:t>
                </a:r>
                <a:r>
                  <a:rPr kumimoji="1" lang="en-US" altLang="zh-CN" dirty="0"/>
                  <a:t>CFG</a:t>
                </a:r>
                <a:r>
                  <a:rPr kumimoji="1" lang="zh-CN" altLang="en-US" dirty="0"/>
                  <a:t>转化成等价的乔姆斯基范式文法：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/>
                  <a:t>A</a:t>
                </a:r>
                <a:r>
                  <a:rPr lang="en" altLang="zh-CN" dirty="0">
                    <a:latin typeface="CMSY10"/>
                  </a:rPr>
                  <a:t> →</a:t>
                </a:r>
                <a:r>
                  <a:rPr lang="zh-CN" altLang="en-US" dirty="0">
                    <a:latin typeface="CMSY10"/>
                  </a:rPr>
                  <a:t> </a:t>
                </a:r>
                <a:r>
                  <a:rPr lang="en-US" altLang="zh-CN" dirty="0">
                    <a:latin typeface="CMSY10"/>
                  </a:rPr>
                  <a:t>BAB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-US" altLang="zh-CN" dirty="0">
                    <a:latin typeface="CMSY10"/>
                  </a:rPr>
                  <a:t>B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" altLang="zh-CN" sz="28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zh-C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/>
                  <a:t>B</a:t>
                </a:r>
                <a:r>
                  <a:rPr lang="en" altLang="zh-CN" dirty="0">
                    <a:latin typeface="CMSY10"/>
                  </a:rPr>
                  <a:t> →</a:t>
                </a:r>
                <a:r>
                  <a:rPr lang="zh-CN" altLang="en-US" dirty="0">
                    <a:latin typeface="CMSY10"/>
                  </a:rPr>
                  <a:t> </a:t>
                </a:r>
                <a:r>
                  <a:rPr lang="en-US" altLang="zh-CN" dirty="0">
                    <a:latin typeface="CMSY10"/>
                  </a:rPr>
                  <a:t>00</a:t>
                </a:r>
                <a:r>
                  <a:rPr lang="zh-CN" altLang="en-US" dirty="0">
                    <a:latin typeface="CMSY10"/>
                  </a:rPr>
                  <a:t>｜</a:t>
                </a:r>
                <a:r>
                  <a:rPr lang="en" altLang="zh-CN" dirty="0">
                    <a:latin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zh-CN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0244FA-4E52-2F40-8965-976FB9C2E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8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E3A9-AB76-8C4F-8327-647E432E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081D1-8F5D-4845-A857-CBA160E5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68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83CF2-A4D4-8A4F-B5DD-5F02AB90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 Deduction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5CADC-2E3A-E14C-8881-6DDE51DC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归纳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-apple-system"/>
              </a:rPr>
              <a:t>归纳是从多个个别的事物中获得普遍的规则，例如：昨天太阳从东方升起，那么今天太阳也从东方升起</a:t>
            </a:r>
          </a:p>
          <a:p>
            <a:pPr lvl="1"/>
            <a:r>
              <a:rPr lang="zh-CN" altLang="en-US" dirty="0">
                <a:latin typeface="-apple-system"/>
              </a:rPr>
              <a:t>黑天鹅，不知道会不会出现新的例子，只需要一个特例，就可以打破所有之前的认知</a:t>
            </a:r>
          </a:p>
          <a:p>
            <a:pPr marL="154484" lvl="1" indent="0">
              <a:buNone/>
            </a:pP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/>
              <a:t>演绎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4A4A4A"/>
                </a:solidFill>
                <a:latin typeface="-apple-system"/>
              </a:rPr>
              <a:t>演绎是从普遍性规则推导出个别性规则，例如：大前提：所有人都会死；小前提：苏格拉底是人；结论：苏格拉底会死</a:t>
            </a:r>
            <a:endParaRPr lang="en-US" altLang="zh-CN" dirty="0">
              <a:solidFill>
                <a:srgbClr val="4A4A4A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演绎推理的主要形式是“三段论”，由</a:t>
            </a:r>
            <a:r>
              <a:rPr lang="zh-CN" altLang="en-US" b="1" i="0" dirty="0">
                <a:solidFill>
                  <a:srgbClr val="363636"/>
                </a:solidFill>
                <a:effectLst/>
                <a:latin typeface="-apple-system"/>
              </a:rPr>
              <a:t>大前提、小前提、结论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三部分组成一个“连珠”。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C237-9F65-B248-948C-AE614139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有穷自动机的定义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067DA-943F-3A4C-B642-73D1E5D6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一个有穷自动机</a:t>
            </a:r>
            <a:r>
              <a:rPr kumimoji="1" lang="en-US" altLang="zh-CN" dirty="0"/>
              <a:t>(</a:t>
            </a:r>
            <a:r>
              <a:rPr kumimoji="1" lang="en" altLang="zh-CN" dirty="0"/>
              <a:t>Finite Automata</a:t>
            </a:r>
            <a:r>
              <a:rPr kumimoji="1" lang="zh-CN" altLang="en" dirty="0"/>
              <a:t>，</a:t>
            </a:r>
            <a:r>
              <a:rPr kumimoji="1" lang="zh-CN" altLang="en-US" dirty="0"/>
              <a:t>简称 </a:t>
            </a:r>
            <a:r>
              <a:rPr kumimoji="1" lang="en" altLang="zh-CN" dirty="0"/>
              <a:t>FA )</a:t>
            </a:r>
            <a:r>
              <a:rPr kumimoji="1" lang="zh-CN" altLang="en-US" dirty="0"/>
              <a:t>是一个五元组 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en" altLang="zh-CN" dirty="0"/>
              <a:t>M = (Q,</a:t>
            </a:r>
            <a:r>
              <a:rPr kumimoji="1" lang="zh-CN" altLang="en-US" dirty="0"/>
              <a:t> </a:t>
            </a:r>
            <a:r>
              <a:rPr kumimoji="1" lang="el-GR" altLang="zh-CN" dirty="0"/>
              <a:t>Σ,</a:t>
            </a:r>
            <a:r>
              <a:rPr kumimoji="1" lang="zh-CN" altLang="en-US" dirty="0"/>
              <a:t> </a:t>
            </a:r>
            <a:r>
              <a:rPr kumimoji="1" lang="el-GR" altLang="zh-CN" dirty="0"/>
              <a:t>δ,</a:t>
            </a:r>
            <a:r>
              <a:rPr kumimoji="1" lang="zh-CN" altLang="en-US" dirty="0"/>
              <a:t> </a:t>
            </a:r>
            <a:r>
              <a:rPr kumimoji="1" lang="en" altLang="zh-CN" dirty="0"/>
              <a:t>q</a:t>
            </a:r>
            <a:r>
              <a:rPr kumimoji="1" lang="en" altLang="zh-CN" baseline="-25000" dirty="0"/>
              <a:t>0</a:t>
            </a:r>
            <a:r>
              <a:rPr kumimoji="1" lang="en" altLang="zh-CN" dirty="0"/>
              <a:t>,</a:t>
            </a:r>
            <a:r>
              <a:rPr kumimoji="1" lang="zh-CN" altLang="en-US" dirty="0"/>
              <a:t> </a:t>
            </a:r>
            <a:r>
              <a:rPr kumimoji="1" lang="en" altLang="zh-CN" dirty="0"/>
              <a:t>F) </a:t>
            </a:r>
          </a:p>
          <a:p>
            <a:pPr marL="0" indent="0">
              <a:buNone/>
            </a:pPr>
            <a:r>
              <a:rPr kumimoji="1" lang="zh-CN" altLang="en-US" dirty="0"/>
              <a:t> 其中：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Q</a:t>
            </a:r>
            <a:r>
              <a:rPr kumimoji="1" lang="zh-CN" altLang="en-US" dirty="0"/>
              <a:t> 是 </a:t>
            </a:r>
            <a:r>
              <a:rPr kumimoji="1" lang="zh-CN" altLang="en-US" dirty="0">
                <a:solidFill>
                  <a:srgbClr val="FF0000"/>
                </a:solidFill>
              </a:rPr>
              <a:t>有穷状态集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l-GR" altLang="zh-CN" dirty="0"/>
              <a:t>Σ </a:t>
            </a:r>
            <a:r>
              <a:rPr kumimoji="1" lang="zh-CN" altLang="el-GR" dirty="0"/>
              <a:t>是</a:t>
            </a:r>
            <a:r>
              <a:rPr kumimoji="1" lang="zh-CN" altLang="en-US" dirty="0"/>
              <a:t>有穷的 </a:t>
            </a:r>
            <a:r>
              <a:rPr kumimoji="1" lang="zh-CN" altLang="en-US" dirty="0">
                <a:solidFill>
                  <a:srgbClr val="FF0000"/>
                </a:solidFill>
              </a:rPr>
              <a:t>输入字母表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kumimoji="1" lang="el-GR" altLang="zh-CN" dirty="0"/>
              <a:t>δ </a:t>
            </a:r>
            <a:r>
              <a:rPr kumimoji="1" lang="zh-CN" altLang="el-GR" dirty="0"/>
              <a:t>是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转移函数</a:t>
            </a:r>
            <a:r>
              <a:rPr kumimoji="1" lang="zh-CN" altLang="en-US" dirty="0"/>
              <a:t>，即映射 </a:t>
            </a:r>
            <a:r>
              <a:rPr kumimoji="1" lang="el-GR" altLang="zh-CN" dirty="0"/>
              <a:t>δ : </a:t>
            </a:r>
            <a:r>
              <a:rPr kumimoji="1" lang="en" altLang="zh-CN" dirty="0"/>
              <a:t>Q × </a:t>
            </a:r>
            <a:r>
              <a:rPr kumimoji="1" lang="el-GR" altLang="zh-CN" dirty="0"/>
              <a:t>Σ → </a:t>
            </a:r>
            <a:r>
              <a:rPr kumimoji="1" lang="en" altLang="zh-CN" dirty="0"/>
              <a:t>Q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" altLang="zh-CN" dirty="0"/>
              <a:t>q</a:t>
            </a:r>
            <a:r>
              <a:rPr kumimoji="1" lang="en" altLang="zh-CN" baseline="-25000" dirty="0"/>
              <a:t>0</a:t>
            </a:r>
            <a:r>
              <a:rPr kumimoji="1" lang="en" altLang="zh-CN" dirty="0"/>
              <a:t> ∈ Q </a:t>
            </a:r>
            <a:r>
              <a:rPr kumimoji="1" lang="zh-CN" altLang="en-US" dirty="0"/>
              <a:t>是 </a:t>
            </a:r>
            <a:r>
              <a:rPr kumimoji="1" lang="zh-CN" altLang="en-US" dirty="0">
                <a:solidFill>
                  <a:srgbClr val="FF0000"/>
                </a:solidFill>
              </a:rPr>
              <a:t>初始状态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/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⊆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 </a:t>
            </a:r>
            <a:r>
              <a:rPr kumimoji="1" lang="zh-CN" altLang="en-US" dirty="0">
                <a:solidFill>
                  <a:srgbClr val="FF0000"/>
                </a:solidFill>
              </a:rPr>
              <a:t>接受状态集 </a:t>
            </a:r>
            <a:r>
              <a:rPr kumimoji="1" lang="en-US" altLang="zh-CN" dirty="0"/>
              <a:t>	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31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F26E-A749-1C45-8206-2D7658E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09A42-D5DA-274F-9D83-4AB022CE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给出转移图，可以把五元组写出来！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B05ACD-1F1B-4547-8D58-95841EAB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332520"/>
            <a:ext cx="3695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0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A0D7-F6BE-1A4D-B330-B2B7EB49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正则表达式的形式化定义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C4788F-F5EB-5B44-9859-0E7415AA6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693480" cy="5161584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例子：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在下面的例子中假定字母表</a:t>
                </a:r>
                <a:r>
                  <a:rPr kumimoji="1" lang="el-GR" altLang="zh-CN" dirty="0"/>
                  <a:t>Σ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{0, 1}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0*10* = 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恰好有一个</a:t>
                </a:r>
                <a:r>
                  <a:rPr kumimoji="1" lang="en-US" altLang="zh-CN" dirty="0"/>
                  <a:t>1}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l-GR" altLang="zh-CN" dirty="0"/>
                  <a:t>Σ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1</a:t>
                </a:r>
                <a:r>
                  <a:rPr kumimoji="1" lang="el-GR" altLang="zh-CN" dirty="0"/>
                  <a:t> Σ</a:t>
                </a:r>
                <a:r>
                  <a:rPr kumimoji="1" lang="zh-CN" altLang="en-US" dirty="0"/>
                  <a:t>*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中至少有一个</a:t>
                </a:r>
                <a:r>
                  <a:rPr kumimoji="1" lang="en-US" altLang="zh-CN" dirty="0"/>
                  <a:t>1}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l-GR" altLang="zh-CN" dirty="0"/>
                  <a:t>Σ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001</a:t>
                </a:r>
                <a:r>
                  <a:rPr kumimoji="1" lang="el-GR" altLang="zh-CN" dirty="0"/>
                  <a:t> Σ</a:t>
                </a:r>
                <a:r>
                  <a:rPr kumimoji="1" lang="zh-CN" altLang="en-US" dirty="0"/>
                  <a:t>*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中含有子串</a:t>
                </a:r>
                <a:r>
                  <a:rPr kumimoji="1" lang="en-US" altLang="zh-CN" dirty="0"/>
                  <a:t>001}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1*(01+)*  = 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中每一个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后面至少跟有一个</a:t>
                </a:r>
                <a:r>
                  <a:rPr kumimoji="1" lang="en-US" altLang="zh-CN" dirty="0"/>
                  <a:t>1}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(</a:t>
                </a:r>
                <a:r>
                  <a:rPr kumimoji="1" lang="el-GR" altLang="zh-CN" dirty="0"/>
                  <a:t>Σ Σ</a:t>
                </a:r>
                <a:r>
                  <a:rPr kumimoji="1" lang="en-US" altLang="zh-CN" dirty="0"/>
                  <a:t>)* = 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是长度为偶数的字符串</a:t>
                </a:r>
                <a:r>
                  <a:rPr kumimoji="1" lang="en-US" altLang="zh-CN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(</a:t>
                </a:r>
                <a:r>
                  <a:rPr kumimoji="1" lang="el-GR" altLang="zh-CN" dirty="0"/>
                  <a:t>Σ Σ Σ</a:t>
                </a:r>
                <a:r>
                  <a:rPr kumimoji="1" lang="en-US" altLang="zh-CN" dirty="0"/>
                  <a:t>)*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 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的长度为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的整数倍</a:t>
                </a:r>
                <a:r>
                  <a:rPr kumimoji="1" lang="en-US" altLang="zh-CN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01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kumimoji="1" lang="en-US" altLang="zh-CN" dirty="0"/>
                  <a:t> 10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{01, 10}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0</a:t>
                </a:r>
                <a:r>
                  <a:rPr kumimoji="1" lang="el-GR" altLang="zh-CN" dirty="0"/>
                  <a:t> Σ</a:t>
                </a:r>
                <a:r>
                  <a:rPr kumimoji="1" lang="en-US" altLang="zh-CN" dirty="0"/>
                  <a:t>*0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kumimoji="1" lang="en-US" altLang="zh-CN" dirty="0"/>
                  <a:t> 1 </a:t>
                </a:r>
                <a:r>
                  <a:rPr kumimoji="1" lang="el-GR" altLang="zh-CN" dirty="0"/>
                  <a:t>Σ</a:t>
                </a:r>
                <a:r>
                  <a:rPr kumimoji="1" lang="en-US" altLang="zh-CN" dirty="0"/>
                  <a:t>*1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kumimoji="1" lang="en-US" altLang="zh-CN" dirty="0"/>
                  <a:t>0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kumimoji="1" lang="en-US" altLang="zh-CN" dirty="0"/>
                  <a:t>1 = {</a:t>
                </a:r>
                <a:r>
                  <a:rPr kumimoji="1" lang="en-US" altLang="zh-CN" dirty="0" err="1"/>
                  <a:t>w|w</a:t>
                </a:r>
                <a:r>
                  <a:rPr kumimoji="1" lang="zh-CN" altLang="en-US" dirty="0"/>
                  <a:t>以相同的符号开始和结束</a:t>
                </a:r>
                <a:r>
                  <a:rPr kumimoji="1" lang="en-US" altLang="zh-CN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C4788F-F5EB-5B44-9859-0E7415AA6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693480" cy="5161584"/>
              </a:xfrm>
              <a:blipFill>
                <a:blip r:embed="rId2"/>
                <a:stretch>
                  <a:fillRect l="-1460" t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0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FBD1-4ADF-D24F-8F22-812326EA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正则语言在并、连接、星号运算下封闭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2AA70-7BA2-CD4B-8BA7-B84803C3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502991-29AD-0D49-A9DB-2EEF218F3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9" b="9682"/>
          <a:stretch/>
        </p:blipFill>
        <p:spPr>
          <a:xfrm>
            <a:off x="1734646" y="4579616"/>
            <a:ext cx="6603724" cy="22783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599196-247B-7A46-A276-F5D38534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47" y="1647471"/>
            <a:ext cx="4516079" cy="2864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84C5D3-455E-3943-9470-EA215CDD0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7" r="7633" b="2862"/>
          <a:stretch/>
        </p:blipFill>
        <p:spPr>
          <a:xfrm>
            <a:off x="189297" y="1605044"/>
            <a:ext cx="3518452" cy="31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8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870</Words>
  <Application>Microsoft Macintosh PowerPoint</Application>
  <PresentationFormat>全屏显示(4:3)</PresentationFormat>
  <Paragraphs>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等线</vt:lpstr>
      <vt:lpstr>等线</vt:lpstr>
      <vt:lpstr>微软雅黑</vt:lpstr>
      <vt:lpstr>CMSY10</vt:lpstr>
      <vt:lpstr>Arial</vt:lpstr>
      <vt:lpstr>Calibri</vt:lpstr>
      <vt:lpstr>Calibri Light</vt:lpstr>
      <vt:lpstr>Cambria Math</vt:lpstr>
      <vt:lpstr>Times New Roman</vt:lpstr>
      <vt:lpstr>Office 主题​​</vt:lpstr>
      <vt:lpstr>3.1 Why a regular language is called “regular”?</vt:lpstr>
      <vt:lpstr>HW3</vt:lpstr>
      <vt:lpstr>HW4</vt:lpstr>
      <vt:lpstr>考试范围</vt:lpstr>
      <vt:lpstr>Induction vs. Deduction</vt:lpstr>
      <vt:lpstr>有穷自动机的定义 </vt:lpstr>
      <vt:lpstr>PowerPoint 演示文稿</vt:lpstr>
      <vt:lpstr>正则表达式的形式化定义</vt:lpstr>
      <vt:lpstr>正则语言在并、连接、星号运算下封闭</vt:lpstr>
      <vt:lpstr>正则表达式与有穷自动机的等价性 把正则表达式转换成NFA</vt:lpstr>
      <vt:lpstr>上下文无关文法形式化定义</vt:lpstr>
      <vt:lpstr>HW4 （考试题）</vt:lpstr>
      <vt:lpstr>下推自动机的定义 </vt:lpstr>
      <vt:lpstr>例子（考试题）</vt:lpstr>
      <vt:lpstr>考试题</vt:lpstr>
      <vt:lpstr>图灵机的形式化定义 </vt:lpstr>
      <vt:lpstr>图灵机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时间复杂性</dc:title>
  <dc:creator>Sui Dianbo</dc:creator>
  <cp:lastModifiedBy>Sui Dianbo</cp:lastModifiedBy>
  <cp:revision>6</cp:revision>
  <dcterms:created xsi:type="dcterms:W3CDTF">2024-10-13T01:37:35Z</dcterms:created>
  <dcterms:modified xsi:type="dcterms:W3CDTF">2024-10-23T00:10:06Z</dcterms:modified>
</cp:coreProperties>
</file>