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1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15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14,528 Online Bookstore Images, Stock Photos, 3D objects, &amp; Vectors |  Shutterstock">
            <a:extLst>
              <a:ext uri="{FF2B5EF4-FFF2-40B4-BE49-F238E27FC236}">
                <a16:creationId xmlns:a16="http://schemas.microsoft.com/office/drawing/2014/main" id="{474D7A82-CAF2-D8CE-8118-3ECDA11CE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 bwMode="auto">
          <a:xfrm rot="120000">
            <a:off x="4726818" y="966293"/>
            <a:ext cx="6756845" cy="48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4D6C8-ABCF-275C-9647-6B837CA7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690" y="2585855"/>
            <a:ext cx="4876800" cy="1308790"/>
          </a:xfrm>
        </p:spPr>
        <p:txBody>
          <a:bodyPr anchor="t">
            <a:normAutofit/>
          </a:bodyPr>
          <a:lstStyle/>
          <a:p>
            <a:r>
              <a:rPr lang="en-US" altLang="zh-CN" dirty="0" err="1"/>
              <a:t>BookBlend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203B5-F34B-E720-9926-3981283F8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47" y="4758759"/>
            <a:ext cx="2372638" cy="203523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Group 7: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Ashley </a:t>
            </a:r>
            <a:r>
              <a:rPr lang="en-US" altLang="zh-CN" sz="1800" dirty="0" err="1"/>
              <a:t>Pafko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en-US" altLang="zh-CN" sz="1800" dirty="0" err="1"/>
              <a:t>Shiwen</a:t>
            </a:r>
            <a:r>
              <a:rPr lang="en-US" altLang="zh-CN" sz="1800" dirty="0"/>
              <a:t> Hou</a:t>
            </a:r>
          </a:p>
          <a:p>
            <a:pPr>
              <a:lnSpc>
                <a:spcPct val="100000"/>
              </a:lnSpc>
            </a:pPr>
            <a:r>
              <a:rPr lang="en-US" altLang="zh-CN" sz="1800" dirty="0"/>
              <a:t>Yuan Lu</a:t>
            </a:r>
            <a:endParaRPr lang="zh-CN" altLang="en-US" sz="1800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3E5-0880-56D9-E32B-DBBC17C5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46D3-160F-DBFD-0E49-A3779F3D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Throughout this project, we've learned about:</a:t>
            </a:r>
          </a:p>
          <a:p>
            <a:pPr lvl="1"/>
            <a:r>
              <a:rPr lang="en-US" altLang="zh-CN" sz="20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 the importance of clear and actionable user stories, </a:t>
            </a:r>
          </a:p>
          <a:p>
            <a:pPr lvl="1"/>
            <a:r>
              <a:rPr lang="en-US" altLang="zh-CN" sz="20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the challenges of integrating multiple functionalities into one platform, </a:t>
            </a:r>
          </a:p>
          <a:p>
            <a:pPr lvl="1"/>
            <a:r>
              <a:rPr lang="en-US" altLang="zh-CN" sz="20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and the effectiveness of thoughtful system architecture in creating a smooth user experience.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297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7340-8537-885B-F3E4-AE9AA47C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741" y="1255426"/>
            <a:ext cx="5306518" cy="2173574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/>
              <a:t>Thank you!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37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08FD56-DA92-4BD4-98BB-9311E5E5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6E754-8EAD-E1AB-708B-4C23A80F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27" y="515777"/>
            <a:ext cx="4703813" cy="16465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 err="1"/>
              <a:t>BookBlend</a:t>
            </a:r>
            <a:r>
              <a:rPr lang="en-US" altLang="zh-CN" sz="2800" dirty="0"/>
              <a:t>: </a:t>
            </a:r>
            <a:br>
              <a:rPr lang="en-US" altLang="zh-CN" sz="2800" dirty="0"/>
            </a:br>
            <a:r>
              <a:rPr lang="en-US" altLang="zh-CN" sz="2800" dirty="0"/>
              <a:t>Where Reading Meets Insight</a:t>
            </a:r>
            <a:endParaRPr lang="zh-CN" alt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420">
            <a:off x="780270" y="331637"/>
            <a:ext cx="4892736" cy="58378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27644">
            <a:off x="741222" y="293814"/>
            <a:ext cx="4987909" cy="588314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364" h="5549951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134340" y="226950"/>
                </a:lnTo>
                <a:lnTo>
                  <a:pt x="4507534" y="247374"/>
                </a:lnTo>
                <a:lnTo>
                  <a:pt x="4535413" y="269179"/>
                </a:lnTo>
                <a:cubicBezTo>
                  <a:pt x="4534822" y="279763"/>
                  <a:pt x="4534230" y="290346"/>
                  <a:pt x="4533639" y="300930"/>
                </a:cubicBezTo>
                <a:lnTo>
                  <a:pt x="4536561" y="302647"/>
                </a:lnTo>
                <a:cubicBezTo>
                  <a:pt x="4546159" y="304354"/>
                  <a:pt x="4555357" y="291327"/>
                  <a:pt x="4552987" y="334222"/>
                </a:cubicBezTo>
                <a:cubicBezTo>
                  <a:pt x="4542346" y="354710"/>
                  <a:pt x="4535332" y="373686"/>
                  <a:pt x="4530726" y="391868"/>
                </a:cubicBezTo>
                <a:lnTo>
                  <a:pt x="4527238" y="415489"/>
                </a:lnTo>
                <a:lnTo>
                  <a:pt x="4522133" y="506828"/>
                </a:lnTo>
                <a:cubicBezTo>
                  <a:pt x="4521916" y="522300"/>
                  <a:pt x="4521700" y="537773"/>
                  <a:pt x="4521483" y="553245"/>
                </a:cubicBezTo>
                <a:cubicBezTo>
                  <a:pt x="4521212" y="558170"/>
                  <a:pt x="4520118" y="568699"/>
                  <a:pt x="4518384" y="581709"/>
                </a:cubicBezTo>
                <a:lnTo>
                  <a:pt x="4517715" y="585890"/>
                </a:lnTo>
                <a:lnTo>
                  <a:pt x="4504778" y="817404"/>
                </a:lnTo>
                <a:lnTo>
                  <a:pt x="4506491" y="822238"/>
                </a:lnTo>
                <a:cubicBezTo>
                  <a:pt x="4506993" y="829783"/>
                  <a:pt x="4505912" y="837845"/>
                  <a:pt x="4504340" y="846069"/>
                </a:cubicBezTo>
                <a:lnTo>
                  <a:pt x="4502740" y="853854"/>
                </a:lnTo>
                <a:lnTo>
                  <a:pt x="4496502" y="965485"/>
                </a:lnTo>
                <a:lnTo>
                  <a:pt x="4498579" y="966385"/>
                </a:lnTo>
                <a:cubicBezTo>
                  <a:pt x="4500020" y="972743"/>
                  <a:pt x="4502811" y="980116"/>
                  <a:pt x="4502698" y="1002567"/>
                </a:cubicBezTo>
                <a:cubicBezTo>
                  <a:pt x="4491860" y="1029868"/>
                  <a:pt x="4512316" y="1067217"/>
                  <a:pt x="4497900" y="1101094"/>
                </a:cubicBezTo>
                <a:cubicBezTo>
                  <a:pt x="4494173" y="1113552"/>
                  <a:pt x="4492281" y="1152106"/>
                  <a:pt x="4497795" y="1159389"/>
                </a:cubicBezTo>
                <a:cubicBezTo>
                  <a:pt x="4498610" y="1167426"/>
                  <a:pt x="4495953" y="1176807"/>
                  <a:pt x="4502098" y="1180505"/>
                </a:cubicBezTo>
                <a:cubicBezTo>
                  <a:pt x="4509397" y="1186625"/>
                  <a:pt x="4495916" y="1214705"/>
                  <a:pt x="4505188" y="1210687"/>
                </a:cubicBezTo>
                <a:cubicBezTo>
                  <a:pt x="4495912" y="1230628"/>
                  <a:pt x="4511023" y="1246424"/>
                  <a:pt x="4514005" y="1263157"/>
                </a:cubicBezTo>
                <a:lnTo>
                  <a:pt x="4516282" y="1313374"/>
                </a:lnTo>
                <a:cubicBezTo>
                  <a:pt x="4515989" y="1324584"/>
                  <a:pt x="4515695" y="1335794"/>
                  <a:pt x="4515402" y="1347004"/>
                </a:cubicBezTo>
                <a:cubicBezTo>
                  <a:pt x="4515248" y="1348624"/>
                  <a:pt x="4515093" y="1350244"/>
                  <a:pt x="4514939" y="1351864"/>
                </a:cubicBezTo>
                <a:lnTo>
                  <a:pt x="4505820" y="1391762"/>
                </a:lnTo>
                <a:cubicBezTo>
                  <a:pt x="4507026" y="1392770"/>
                  <a:pt x="4508128" y="1394098"/>
                  <a:pt x="4509084" y="1395707"/>
                </a:cubicBezTo>
                <a:lnTo>
                  <a:pt x="4511926" y="1408524"/>
                </a:lnTo>
                <a:lnTo>
                  <a:pt x="4507185" y="1419109"/>
                </a:lnTo>
                <a:lnTo>
                  <a:pt x="4497001" y="1469337"/>
                </a:lnTo>
                <a:lnTo>
                  <a:pt x="4486104" y="1543038"/>
                </a:lnTo>
                <a:lnTo>
                  <a:pt x="4481223" y="1553997"/>
                </a:lnTo>
                <a:cubicBezTo>
                  <a:pt x="4475132" y="1579288"/>
                  <a:pt x="4478280" y="1610368"/>
                  <a:pt x="4466795" y="1626071"/>
                </a:cubicBezTo>
                <a:lnTo>
                  <a:pt x="4463080" y="1664103"/>
                </a:lnTo>
                <a:lnTo>
                  <a:pt x="4466740" y="1668558"/>
                </a:lnTo>
                <a:lnTo>
                  <a:pt x="4465090" y="1679756"/>
                </a:lnTo>
                <a:cubicBezTo>
                  <a:pt x="4465227" y="1680776"/>
                  <a:pt x="4465365" y="1681795"/>
                  <a:pt x="4465502" y="1682815"/>
                </a:cubicBezTo>
                <a:cubicBezTo>
                  <a:pt x="4466309" y="1688654"/>
                  <a:pt x="4466966" y="1694439"/>
                  <a:pt x="4467013" y="1700268"/>
                </a:cubicBezTo>
                <a:cubicBezTo>
                  <a:pt x="4452441" y="1697000"/>
                  <a:pt x="4458150" y="1726126"/>
                  <a:pt x="4455543" y="1735163"/>
                </a:cubicBezTo>
                <a:lnTo>
                  <a:pt x="4453483" y="1735289"/>
                </a:lnTo>
                <a:lnTo>
                  <a:pt x="4444985" y="1887374"/>
                </a:lnTo>
                <a:lnTo>
                  <a:pt x="4453676" y="1911536"/>
                </a:lnTo>
                <a:cubicBezTo>
                  <a:pt x="4454435" y="1928276"/>
                  <a:pt x="4455195" y="1945015"/>
                  <a:pt x="4455954" y="1961755"/>
                </a:cubicBezTo>
                <a:cubicBezTo>
                  <a:pt x="4455660" y="1972965"/>
                  <a:pt x="4455367" y="1984174"/>
                  <a:pt x="4455073" y="1995384"/>
                </a:cubicBezTo>
                <a:lnTo>
                  <a:pt x="4454611" y="2000244"/>
                </a:lnTo>
                <a:lnTo>
                  <a:pt x="4445491" y="2040142"/>
                </a:lnTo>
                <a:cubicBezTo>
                  <a:pt x="4446698" y="2041150"/>
                  <a:pt x="4447799" y="2042479"/>
                  <a:pt x="4448756" y="2044087"/>
                </a:cubicBezTo>
                <a:lnTo>
                  <a:pt x="4451597" y="2056904"/>
                </a:lnTo>
                <a:lnTo>
                  <a:pt x="4446856" y="2067489"/>
                </a:lnTo>
                <a:lnTo>
                  <a:pt x="4436672" y="2117719"/>
                </a:lnTo>
                <a:lnTo>
                  <a:pt x="4429341" y="2167300"/>
                </a:lnTo>
                <a:cubicBezTo>
                  <a:pt x="4410647" y="2519411"/>
                  <a:pt x="4376873" y="2876607"/>
                  <a:pt x="4373258" y="3223633"/>
                </a:cubicBezTo>
                <a:cubicBezTo>
                  <a:pt x="4370306" y="3302336"/>
                  <a:pt x="4363423" y="3398578"/>
                  <a:pt x="4360472" y="3477281"/>
                </a:cubicBezTo>
                <a:cubicBezTo>
                  <a:pt x="4367079" y="3471365"/>
                  <a:pt x="4356688" y="3621544"/>
                  <a:pt x="4349387" y="3639984"/>
                </a:cubicBezTo>
                <a:lnTo>
                  <a:pt x="4258626" y="5278921"/>
                </a:lnTo>
                <a:lnTo>
                  <a:pt x="4263924" y="5315626"/>
                </a:lnTo>
                <a:cubicBezTo>
                  <a:pt x="4269712" y="5323538"/>
                  <a:pt x="4266397" y="5327627"/>
                  <a:pt x="4267458" y="5350090"/>
                </a:cubicBezTo>
                <a:cubicBezTo>
                  <a:pt x="4268519" y="5372551"/>
                  <a:pt x="4251794" y="5406222"/>
                  <a:pt x="4270290" y="5450399"/>
                </a:cubicBezTo>
                <a:cubicBezTo>
                  <a:pt x="4269872" y="5457964"/>
                  <a:pt x="4260193" y="5476308"/>
                  <a:pt x="4251733" y="5484804"/>
                </a:cubicBezTo>
                <a:lnTo>
                  <a:pt x="4247081" y="5487504"/>
                </a:lnTo>
                <a:cubicBezTo>
                  <a:pt x="4245929" y="5508319"/>
                  <a:pt x="4247889" y="5526348"/>
                  <a:pt x="4243624" y="5549951"/>
                </a:cubicBezTo>
                <a:cubicBezTo>
                  <a:pt x="3535777" y="5517558"/>
                  <a:pt x="706564" y="5344821"/>
                  <a:pt x="0" y="5293146"/>
                </a:cubicBezTo>
                <a:lnTo>
                  <a:pt x="4241" y="5239903"/>
                </a:lnTo>
                <a:lnTo>
                  <a:pt x="8461" y="5233298"/>
                </a:lnTo>
                <a:cubicBezTo>
                  <a:pt x="8991" y="5232196"/>
                  <a:pt x="8639" y="5231467"/>
                  <a:pt x="8730" y="5230552"/>
                </a:cubicBezTo>
                <a:lnTo>
                  <a:pt x="9000" y="5227804"/>
                </a:lnTo>
                <a:cubicBezTo>
                  <a:pt x="9178" y="5225973"/>
                  <a:pt x="9545" y="5223940"/>
                  <a:pt x="9537" y="5222308"/>
                </a:cubicBezTo>
                <a:cubicBezTo>
                  <a:pt x="9481" y="5211840"/>
                  <a:pt x="8399" y="5224803"/>
                  <a:pt x="9222" y="5216405"/>
                </a:cubicBezTo>
                <a:cubicBezTo>
                  <a:pt x="9028" y="5215352"/>
                  <a:pt x="8703" y="5214469"/>
                  <a:pt x="8638" y="5213249"/>
                </a:cubicBezTo>
                <a:cubicBezTo>
                  <a:pt x="8596" y="5212477"/>
                  <a:pt x="8947" y="5211272"/>
                  <a:pt x="8907" y="5210500"/>
                </a:cubicBezTo>
                <a:cubicBezTo>
                  <a:pt x="8526" y="5203355"/>
                  <a:pt x="7974" y="5210896"/>
                  <a:pt x="8591" y="5204597"/>
                </a:cubicBezTo>
                <a:lnTo>
                  <a:pt x="8008" y="5201441"/>
                </a:lnTo>
                <a:cubicBezTo>
                  <a:pt x="6593" y="5193798"/>
                  <a:pt x="6556" y="5198023"/>
                  <a:pt x="7378" y="5189632"/>
                </a:cubicBezTo>
                <a:cubicBezTo>
                  <a:pt x="7183" y="5188581"/>
                  <a:pt x="6860" y="5187696"/>
                  <a:pt x="6794" y="5186477"/>
                </a:cubicBezTo>
                <a:cubicBezTo>
                  <a:pt x="6752" y="5185706"/>
                  <a:pt x="7185" y="5184394"/>
                  <a:pt x="7062" y="5183728"/>
                </a:cubicBezTo>
                <a:cubicBezTo>
                  <a:pt x="6788" y="5182241"/>
                  <a:pt x="4614" y="5182665"/>
                  <a:pt x="5627" y="5180163"/>
                </a:cubicBezTo>
                <a:lnTo>
                  <a:pt x="11039" y="5116566"/>
                </a:lnTo>
                <a:lnTo>
                  <a:pt x="78653" y="3839310"/>
                </a:ln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omputer on a desk&#10;&#10;Description automatically generated">
            <a:extLst>
              <a:ext uri="{FF2B5EF4-FFF2-40B4-BE49-F238E27FC236}">
                <a16:creationId xmlns:a16="http://schemas.microsoft.com/office/drawing/2014/main" id="{4CC98F2D-B140-9CD7-69D4-60F3A6E2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0419">
            <a:off x="1104416" y="1447707"/>
            <a:ext cx="4254392" cy="3552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CD25-A7DD-DB80-948C-5395C7AB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874" y="2240280"/>
            <a:ext cx="5724606" cy="41479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dirty="0"/>
              <a:t>A fusion of bookstore and community for the insightful reader</a:t>
            </a:r>
          </a:p>
          <a:p>
            <a:pPr>
              <a:lnSpc>
                <a:spcPct val="110000"/>
              </a:lnSpc>
            </a:pPr>
            <a:r>
              <a:rPr lang="en-US" altLang="zh-CN" sz="1200" dirty="0" err="1"/>
              <a:t>BookBlend</a:t>
            </a:r>
            <a:r>
              <a:rPr lang="en-US" altLang="zh-CN" sz="1200" dirty="0"/>
              <a:t>: Where reading meets insight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For tech-savvy book enthusiasts who crave interactive and insightful reading experiences,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Who seek a seamless blend of book purchasing and engaging content consumption,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The </a:t>
            </a:r>
            <a:r>
              <a:rPr lang="en-US" altLang="zh-CN" sz="1200" dirty="0" err="1"/>
              <a:t>BookBlend</a:t>
            </a:r>
            <a:r>
              <a:rPr lang="en-US" altLang="zh-CN" sz="1200" dirty="0"/>
              <a:t> platform is a dynamic fusion of an online bookstore and a vibrant blogging community,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That provides users with the opportunity to not only discover and purchase books but also to share their insights and learnings through blog posts,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Unlike traditional bookstores or standalone blogging platforms,</a:t>
            </a:r>
          </a:p>
          <a:p>
            <a:pPr>
              <a:lnSpc>
                <a:spcPct val="110000"/>
              </a:lnSpc>
            </a:pPr>
            <a:r>
              <a:rPr lang="en-US" altLang="zh-CN" sz="1200" dirty="0"/>
              <a:t>Our product offers a unique convergence of literature discovery and community engagement, fostering a culture of continuous learning and discussion among readers.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BEFBD8-C05C-43C7-8D7B-58D37F70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2FDA5-36F9-4DD4-87A3-58FC513B8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4870DF-B7C4-4149-9E0F-2B602F26B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1CD7D4A-FA69-4C48-A532-9ED58E181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7FB85D-1649-470D-A7BA-3475C851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CCF79-BC42-40CC-A81F-1C5962B6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6" y="5316608"/>
            <a:ext cx="444795" cy="165514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D666-7D95-41F8-4CF9-2E1655FE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User Stories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83F3-F1D1-7D19-B7C3-6B3303738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63318"/>
            <a:ext cx="9493250" cy="335404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User Stories explain the functionality of the system from the perspective of different users.</a:t>
            </a:r>
          </a:p>
          <a:p>
            <a:r>
              <a:rPr lang="en-US" altLang="zh-CN" sz="2000" dirty="0"/>
              <a:t>Key Stories: Discover and Purchase Books, Share Reading Insights, Engage with Community.</a:t>
            </a:r>
          </a:p>
        </p:txBody>
      </p:sp>
    </p:spTree>
    <p:extLst>
      <p:ext uri="{BB962C8B-B14F-4D97-AF65-F5344CB8AC3E}">
        <p14:creationId xmlns:p14="http://schemas.microsoft.com/office/powerpoint/2010/main" val="115139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FCFC-16E7-035D-C0E0-D95E3556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Story: </a:t>
            </a:r>
            <a:br>
              <a:rPr lang="en-US" altLang="zh-CN" dirty="0"/>
            </a:br>
            <a:r>
              <a:rPr lang="en-US" altLang="zh-CN" dirty="0"/>
              <a:t>Discover and Purchase Books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5AED-1F98-39B7-23B2-70799514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User Story: "As a book enthusiast, I want to discover books through personalized recommendations, so that I can find new reads that match my interests."</a:t>
            </a:r>
          </a:p>
          <a:p>
            <a:r>
              <a:rPr lang="en-US" altLang="zh-CN" sz="2000" dirty="0"/>
              <a:t>Goal: Find and buy books aligned with personal interests.</a:t>
            </a:r>
          </a:p>
          <a:p>
            <a:r>
              <a:rPr lang="en-US" altLang="zh-CN" sz="2000" dirty="0"/>
              <a:t>Definition of Done: User can search, find, and purchase books.</a:t>
            </a:r>
          </a:p>
          <a:p>
            <a:r>
              <a:rPr lang="en-US" altLang="zh-CN" sz="2000" dirty="0"/>
              <a:t>Subtasks: Implement recommendation engine, integrate payment gateway, design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46726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DE4A-4EF0-E9CA-0694-E8139AC9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5674"/>
            <a:ext cx="10310906" cy="910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User cases for User Stories</a:t>
            </a:r>
            <a:endParaRPr lang="en-US" altLang="zh-C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BDE7D5-F231-F806-5C85-2A2F8E24E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71" y="1957976"/>
            <a:ext cx="10837029" cy="41993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C95EB0F-1AE5-42F7-B7F0-B831CF0E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E8F657-C3DF-4EC0-A179-6C86B2A61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8ED442E-BBA1-4900-842D-3A5C23846B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1D8E0BF-7F84-4E82-BADE-A20997462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4C8AE5-AC43-4233-89F5-86718C76C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5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0980D0-C2CB-4F0C-833C-1B6483572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287B8-D771-4102-A547-95F1D484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81674" y="478435"/>
            <a:ext cx="7411319" cy="56121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B3F3D7-F61A-47E5-9E6D-4718104A5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340000">
            <a:off x="5313971" y="-448352"/>
            <a:ext cx="5762562" cy="7461412"/>
          </a:xfrm>
          <a:custGeom>
            <a:avLst/>
            <a:gdLst>
              <a:gd name="connsiteX0" fmla="*/ 51 w 5747715"/>
              <a:gd name="connsiteY0" fmla="*/ 7156095 h 7476434"/>
              <a:gd name="connsiteX1" fmla="*/ 372468 w 5747715"/>
              <a:gd name="connsiteY1" fmla="*/ 49980 h 7476434"/>
              <a:gd name="connsiteX2" fmla="*/ 428298 w 5747715"/>
              <a:gd name="connsiteY2" fmla="*/ 36 h 7476434"/>
              <a:gd name="connsiteX3" fmla="*/ 1260896 w 5747715"/>
              <a:gd name="connsiteY3" fmla="*/ 43670 h 7476434"/>
              <a:gd name="connsiteX4" fmla="*/ 1260903 w 5747715"/>
              <a:gd name="connsiteY4" fmla="*/ 43667 h 7476434"/>
              <a:gd name="connsiteX5" fmla="*/ 5703188 w 5747715"/>
              <a:gd name="connsiteY5" fmla="*/ 276477 h 7476434"/>
              <a:gd name="connsiteX6" fmla="*/ 5731744 w 5747715"/>
              <a:gd name="connsiteY6" fmla="*/ 290068 h 7476434"/>
              <a:gd name="connsiteX7" fmla="*/ 5737944 w 5747715"/>
              <a:gd name="connsiteY7" fmla="*/ 307379 h 7476434"/>
              <a:gd name="connsiteX8" fmla="*/ 5747715 w 5747715"/>
              <a:gd name="connsiteY8" fmla="*/ 310316 h 7476434"/>
              <a:gd name="connsiteX9" fmla="*/ 5742359 w 5747715"/>
              <a:gd name="connsiteY9" fmla="*/ 368088 h 7476434"/>
              <a:gd name="connsiteX10" fmla="*/ 5729800 w 5747715"/>
              <a:gd name="connsiteY10" fmla="*/ 582441 h 7476434"/>
              <a:gd name="connsiteX11" fmla="*/ 5729763 w 5747715"/>
              <a:gd name="connsiteY11" fmla="*/ 583226 h 7476434"/>
              <a:gd name="connsiteX12" fmla="*/ 5703604 w 5747715"/>
              <a:gd name="connsiteY12" fmla="*/ 1111310 h 7476434"/>
              <a:gd name="connsiteX13" fmla="*/ 5701408 w 5747715"/>
              <a:gd name="connsiteY13" fmla="*/ 1154921 h 7476434"/>
              <a:gd name="connsiteX14" fmla="*/ 5702723 w 5747715"/>
              <a:gd name="connsiteY14" fmla="*/ 1160573 h 7476434"/>
              <a:gd name="connsiteX15" fmla="*/ 5704569 w 5747715"/>
              <a:gd name="connsiteY15" fmla="*/ 1189001 h 7476434"/>
              <a:gd name="connsiteX16" fmla="*/ 5698571 w 5747715"/>
              <a:gd name="connsiteY16" fmla="*/ 1305093 h 7476434"/>
              <a:gd name="connsiteX17" fmla="*/ 5698439 w 5747715"/>
              <a:gd name="connsiteY17" fmla="*/ 1373782 h 7476434"/>
              <a:gd name="connsiteX18" fmla="*/ 5703819 w 5747715"/>
              <a:gd name="connsiteY18" fmla="*/ 1398663 h 7476434"/>
              <a:gd name="connsiteX19" fmla="*/ 5705163 w 5747715"/>
              <a:gd name="connsiteY19" fmla="*/ 1564478 h 7476434"/>
              <a:gd name="connsiteX20" fmla="*/ 5698497 w 5747715"/>
              <a:gd name="connsiteY20" fmla="*/ 1620768 h 7476434"/>
              <a:gd name="connsiteX21" fmla="*/ 5682815 w 5747715"/>
              <a:gd name="connsiteY21" fmla="*/ 1736849 h 7476434"/>
              <a:gd name="connsiteX22" fmla="*/ 5683823 w 5747715"/>
              <a:gd name="connsiteY22" fmla="*/ 1825831 h 7476434"/>
              <a:gd name="connsiteX23" fmla="*/ 5677720 w 5747715"/>
              <a:gd name="connsiteY23" fmla="*/ 1838743 h 7476434"/>
              <a:gd name="connsiteX24" fmla="*/ 5671230 w 5747715"/>
              <a:gd name="connsiteY24" fmla="*/ 1885441 h 7476434"/>
              <a:gd name="connsiteX25" fmla="*/ 5662929 w 5747715"/>
              <a:gd name="connsiteY25" fmla="*/ 1912918 h 7476434"/>
              <a:gd name="connsiteX26" fmla="*/ 5658020 w 5747715"/>
              <a:gd name="connsiteY26" fmla="*/ 2008900 h 7476434"/>
              <a:gd name="connsiteX27" fmla="*/ 5650780 w 5747715"/>
              <a:gd name="connsiteY27" fmla="*/ 2149876 h 7476434"/>
              <a:gd name="connsiteX28" fmla="*/ 5651025 w 5747715"/>
              <a:gd name="connsiteY28" fmla="*/ 2150933 h 7476434"/>
              <a:gd name="connsiteX29" fmla="*/ 5652871 w 5747715"/>
              <a:gd name="connsiteY29" fmla="*/ 2179360 h 7476434"/>
              <a:gd name="connsiteX30" fmla="*/ 5646872 w 5747715"/>
              <a:gd name="connsiteY30" fmla="*/ 2295452 h 7476434"/>
              <a:gd name="connsiteX31" fmla="*/ 5646741 w 5747715"/>
              <a:gd name="connsiteY31" fmla="*/ 2364141 h 7476434"/>
              <a:gd name="connsiteX32" fmla="*/ 5657938 w 5747715"/>
              <a:gd name="connsiteY32" fmla="*/ 2389009 h 7476434"/>
              <a:gd name="connsiteX33" fmla="*/ 5533444 w 5747715"/>
              <a:gd name="connsiteY33" fmla="*/ 4422183 h 7476434"/>
              <a:gd name="connsiteX34" fmla="*/ 5526370 w 5747715"/>
              <a:gd name="connsiteY34" fmla="*/ 4537395 h 7476434"/>
              <a:gd name="connsiteX35" fmla="*/ 5503188 w 5747715"/>
              <a:gd name="connsiteY35" fmla="*/ 4975984 h 7476434"/>
              <a:gd name="connsiteX36" fmla="*/ 5369324 w 5747715"/>
              <a:gd name="connsiteY36" fmla="*/ 7437603 h 7476434"/>
              <a:gd name="connsiteX37" fmla="*/ 5325855 w 5747715"/>
              <a:gd name="connsiteY37" fmla="*/ 7476382 h 7476434"/>
              <a:gd name="connsiteX38" fmla="*/ 4493251 w 5747715"/>
              <a:gd name="connsiteY38" fmla="*/ 7432748 h 7476434"/>
              <a:gd name="connsiteX39" fmla="*/ 4493249 w 5747715"/>
              <a:gd name="connsiteY39" fmla="*/ 7432748 h 7476434"/>
              <a:gd name="connsiteX40" fmla="*/ 39226 w 5747715"/>
              <a:gd name="connsiteY40" fmla="*/ 7199323 h 7476434"/>
              <a:gd name="connsiteX41" fmla="*/ 28872 w 5747715"/>
              <a:gd name="connsiteY41" fmla="*/ 7194396 h 7476434"/>
              <a:gd name="connsiteX42" fmla="*/ 23220 w 5747715"/>
              <a:gd name="connsiteY42" fmla="*/ 7194103 h 7476434"/>
              <a:gd name="connsiteX43" fmla="*/ 23354 w 5747715"/>
              <a:gd name="connsiteY43" fmla="*/ 7191771 h 7476434"/>
              <a:gd name="connsiteX44" fmla="*/ 10670 w 5747715"/>
              <a:gd name="connsiteY44" fmla="*/ 7185736 h 7476434"/>
              <a:gd name="connsiteX45" fmla="*/ 51 w 5747715"/>
              <a:gd name="connsiteY45" fmla="*/ 7156095 h 747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47715" h="7476434">
                <a:moveTo>
                  <a:pt x="51" y="7156095"/>
                </a:moveTo>
                <a:cubicBezTo>
                  <a:pt x="124190" y="4787390"/>
                  <a:pt x="248330" y="2418685"/>
                  <a:pt x="372468" y="49980"/>
                </a:cubicBezTo>
                <a:cubicBezTo>
                  <a:pt x="373654" y="27351"/>
                  <a:pt x="405522" y="-1158"/>
                  <a:pt x="428298" y="36"/>
                </a:cubicBezTo>
                <a:lnTo>
                  <a:pt x="1260896" y="43670"/>
                </a:lnTo>
                <a:lnTo>
                  <a:pt x="1260903" y="43667"/>
                </a:lnTo>
                <a:lnTo>
                  <a:pt x="5703188" y="276477"/>
                </a:lnTo>
                <a:cubicBezTo>
                  <a:pt x="5714585" y="277107"/>
                  <a:pt x="5724660" y="282250"/>
                  <a:pt x="5731744" y="290068"/>
                </a:cubicBezTo>
                <a:lnTo>
                  <a:pt x="5737944" y="307379"/>
                </a:lnTo>
                <a:lnTo>
                  <a:pt x="5747715" y="310316"/>
                </a:lnTo>
                <a:cubicBezTo>
                  <a:pt x="5746977" y="322786"/>
                  <a:pt x="5743096" y="355617"/>
                  <a:pt x="5742359" y="368088"/>
                </a:cubicBezTo>
                <a:lnTo>
                  <a:pt x="5729800" y="582441"/>
                </a:lnTo>
                <a:lnTo>
                  <a:pt x="5729763" y="583226"/>
                </a:lnTo>
                <a:cubicBezTo>
                  <a:pt x="5722428" y="733989"/>
                  <a:pt x="5713606" y="911960"/>
                  <a:pt x="5703604" y="1111310"/>
                </a:cubicBezTo>
                <a:lnTo>
                  <a:pt x="5701408" y="1154921"/>
                </a:lnTo>
                <a:lnTo>
                  <a:pt x="5702723" y="1160573"/>
                </a:lnTo>
                <a:cubicBezTo>
                  <a:pt x="5703803" y="1166988"/>
                  <a:pt x="5704640" y="1175774"/>
                  <a:pt x="5704569" y="1189001"/>
                </a:cubicBezTo>
                <a:cubicBezTo>
                  <a:pt x="5691019" y="1221169"/>
                  <a:pt x="5716594" y="1265177"/>
                  <a:pt x="5698571" y="1305093"/>
                </a:cubicBezTo>
                <a:cubicBezTo>
                  <a:pt x="5693911" y="1319772"/>
                  <a:pt x="5691545" y="1365200"/>
                  <a:pt x="5698439" y="1373782"/>
                </a:cubicBezTo>
                <a:cubicBezTo>
                  <a:pt x="5699458" y="1383251"/>
                  <a:pt x="5696136" y="1394305"/>
                  <a:pt x="5703819" y="1398663"/>
                </a:cubicBezTo>
                <a:cubicBezTo>
                  <a:pt x="5704940" y="1430445"/>
                  <a:pt x="5706050" y="1527461"/>
                  <a:pt x="5705163" y="1564478"/>
                </a:cubicBezTo>
                <a:cubicBezTo>
                  <a:pt x="5704796" y="1577686"/>
                  <a:pt x="5698864" y="1607559"/>
                  <a:pt x="5698497" y="1620768"/>
                </a:cubicBezTo>
                <a:cubicBezTo>
                  <a:pt x="5692571" y="1683165"/>
                  <a:pt x="5688920" y="1698353"/>
                  <a:pt x="5682815" y="1736849"/>
                </a:cubicBezTo>
                <a:cubicBezTo>
                  <a:pt x="5683151" y="1766510"/>
                  <a:pt x="5683487" y="1796170"/>
                  <a:pt x="5683823" y="1825831"/>
                </a:cubicBezTo>
                <a:lnTo>
                  <a:pt x="5677720" y="1838743"/>
                </a:lnTo>
                <a:cubicBezTo>
                  <a:pt x="5673913" y="1853643"/>
                  <a:pt x="5672993" y="1870248"/>
                  <a:pt x="5671230" y="1885441"/>
                </a:cubicBezTo>
                <a:lnTo>
                  <a:pt x="5662929" y="1912918"/>
                </a:lnTo>
                <a:lnTo>
                  <a:pt x="5658020" y="2008900"/>
                </a:lnTo>
                <a:lnTo>
                  <a:pt x="5650780" y="2149876"/>
                </a:lnTo>
                <a:lnTo>
                  <a:pt x="5651025" y="2150933"/>
                </a:lnTo>
                <a:cubicBezTo>
                  <a:pt x="5652105" y="2157348"/>
                  <a:pt x="5652942" y="2166133"/>
                  <a:pt x="5652871" y="2179360"/>
                </a:cubicBezTo>
                <a:cubicBezTo>
                  <a:pt x="5639321" y="2211528"/>
                  <a:pt x="5664896" y="2255536"/>
                  <a:pt x="5646872" y="2295452"/>
                </a:cubicBezTo>
                <a:cubicBezTo>
                  <a:pt x="5642213" y="2310133"/>
                  <a:pt x="5639848" y="2355559"/>
                  <a:pt x="5646741" y="2364141"/>
                </a:cubicBezTo>
                <a:cubicBezTo>
                  <a:pt x="5647760" y="2373611"/>
                  <a:pt x="5650256" y="2384651"/>
                  <a:pt x="5657938" y="2389009"/>
                </a:cubicBezTo>
                <a:cubicBezTo>
                  <a:pt x="5636135" y="2742946"/>
                  <a:pt x="5586710" y="3553874"/>
                  <a:pt x="5533444" y="4422183"/>
                </a:cubicBezTo>
                <a:lnTo>
                  <a:pt x="5526370" y="4537395"/>
                </a:lnTo>
                <a:lnTo>
                  <a:pt x="5503188" y="4975984"/>
                </a:lnTo>
                <a:cubicBezTo>
                  <a:pt x="5446496" y="6045372"/>
                  <a:pt x="5395355" y="6990311"/>
                  <a:pt x="5369324" y="7437603"/>
                </a:cubicBezTo>
                <a:cubicBezTo>
                  <a:pt x="5368009" y="7460204"/>
                  <a:pt x="5348609" y="7477516"/>
                  <a:pt x="5325855" y="7476382"/>
                </a:cubicBezTo>
                <a:lnTo>
                  <a:pt x="4493251" y="7432748"/>
                </a:lnTo>
                <a:lnTo>
                  <a:pt x="4493249" y="7432748"/>
                </a:lnTo>
                <a:lnTo>
                  <a:pt x="39226" y="7199323"/>
                </a:lnTo>
                <a:lnTo>
                  <a:pt x="28872" y="7194396"/>
                </a:lnTo>
                <a:lnTo>
                  <a:pt x="23220" y="7194103"/>
                </a:lnTo>
                <a:lnTo>
                  <a:pt x="23354" y="7191771"/>
                </a:lnTo>
                <a:lnTo>
                  <a:pt x="10670" y="7185736"/>
                </a:lnTo>
                <a:cubicBezTo>
                  <a:pt x="3585" y="7177918"/>
                  <a:pt x="-510" y="7167425"/>
                  <a:pt x="51" y="71560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E8941-256B-1564-2536-1FE210990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51251">
            <a:off x="5422059" y="729227"/>
            <a:ext cx="5552517" cy="508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20A2D-E151-553A-3AB8-75122634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682945"/>
            <a:ext cx="4451132" cy="3101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Scenario: </a:t>
            </a:r>
            <a:br>
              <a:rPr lang="en-US" altLang="zh-CN" dirty="0"/>
            </a:br>
            <a:r>
              <a:rPr lang="en-US" altLang="zh-CN" dirty="0"/>
              <a:t>Discover and Purchase Books</a:t>
            </a:r>
            <a:endParaRPr lang="en-US" altLang="zh-C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EA892B-8C13-4097-9211-8894FB81B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246142">
            <a:off x="10976334" y="-447338"/>
            <a:ext cx="444795" cy="205837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64AF36-4E8E-4205-B8DE-FFA5665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823D03-625A-44AF-9047-BEBE5E2D6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61FA53-1B2D-42E4-917A-1EFD6335A4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868A989-D930-4AD4-B238-66F018914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29635-CDB3-4134-BFCD-E66EF4736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2FAF365-3B7B-8AD8-1013-608FABE5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2" y="673724"/>
            <a:ext cx="2286198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58" name="Straight Connector 2057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9" name="Straight Connector 2058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AF7B9E49-F247-E5FC-2F9D-0D0C00D75B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29944" y="729943"/>
            <a:ext cx="6858000" cy="539811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A50BD-2F29-4559-CB00-26B6A7AB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56" y="853440"/>
            <a:ext cx="4063873" cy="1569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2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Live Demonstration of BookBlend</a:t>
            </a: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70" name="Straight Connector 2069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1" name="Straight Connector 2070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8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C919-A911-6563-BCC2-9EA68FA7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Diagram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900A-ED49-4BAE-6845-775D3225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8" y="2098624"/>
            <a:ext cx="10658006" cy="4394252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User: Represents a system user with attributes like username, password, and preferences. Responsibilities include managing personal information, preferences, and interacting with various system features.</a:t>
            </a:r>
          </a:p>
          <a:p>
            <a:r>
              <a:rPr lang="en-US" altLang="zh-CN" sz="1800" dirty="0"/>
              <a:t>Book: Encapsulates all details about books such as title, author, ISBN, price, and condition. Responsibilities include maintaining book metadata and linking to transactions or blog posts.</a:t>
            </a:r>
          </a:p>
          <a:p>
            <a:r>
              <a:rPr lang="en-US" altLang="zh-CN" sz="1800" dirty="0" err="1"/>
              <a:t>BlogPost</a:t>
            </a:r>
            <a:r>
              <a:rPr lang="en-US" altLang="zh-CN" sz="1800" dirty="0"/>
              <a:t>: Represents articles or posts written by users. Attributes include title, content, tags, and author. Responsibilities are to manage the creation, modification, and viewing of blog posts.</a:t>
            </a:r>
          </a:p>
          <a:p>
            <a:r>
              <a:rPr lang="en-US" altLang="zh-CN" sz="1800" dirty="0"/>
              <a:t>Transaction: Manages all transactions within the system, including book purchases and sales. Responsibilities include processing payments, managing order history, and handling transaction status updates.</a:t>
            </a:r>
          </a:p>
        </p:txBody>
      </p:sp>
    </p:spTree>
    <p:extLst>
      <p:ext uri="{BB962C8B-B14F-4D97-AF65-F5344CB8AC3E}">
        <p14:creationId xmlns:p14="http://schemas.microsoft.com/office/powerpoint/2010/main" val="382459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7D374-11BC-605E-37CD-5231384C6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51" y="490151"/>
            <a:ext cx="7838498" cy="4428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6F1F6-1A8A-7396-EFFB-DB1CA06E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294" y="4321935"/>
            <a:ext cx="9846306" cy="1702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zh-CN" sz="5400" dirty="0"/>
              <a:t>Class Diagram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CE093B-B8CB-40B0-9E0D-B2EC39FF7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272B2A-538C-4D77-838A-61EFB21C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0179CEF-C4DA-4AF9-825E-8A16099E9E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CA724B-35D4-4E12-8050-B7CAB3BB3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C8662F-C43E-4129-81EC-CA88B2655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6669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440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Franklin Gothic Heavy</vt:lpstr>
      <vt:lpstr>Roboto</vt:lpstr>
      <vt:lpstr>StreetscapeVTI</vt:lpstr>
      <vt:lpstr>BookBlend</vt:lpstr>
      <vt:lpstr>BookBlend:  Where Reading Meets Insight</vt:lpstr>
      <vt:lpstr>Overview of User Stories</vt:lpstr>
      <vt:lpstr>User Story:  Discover and Purchase Books</vt:lpstr>
      <vt:lpstr>User cases for User Stories</vt:lpstr>
      <vt:lpstr>Scenario:  Discover and Purchase Books</vt:lpstr>
      <vt:lpstr>Live Demonstration of BookBlend</vt:lpstr>
      <vt:lpstr>Class Diagram</vt:lpstr>
      <vt:lpstr>Class Diagram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BookBlend</dc:title>
  <dc:creator>Hou, Cloris</dc:creator>
  <cp:lastModifiedBy>Hou, Cloris</cp:lastModifiedBy>
  <cp:revision>2</cp:revision>
  <dcterms:created xsi:type="dcterms:W3CDTF">2024-05-01T20:59:06Z</dcterms:created>
  <dcterms:modified xsi:type="dcterms:W3CDTF">2024-05-02T22:12:33Z</dcterms:modified>
</cp:coreProperties>
</file>