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10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 </a:t>
            </a:r>
            <a:r>
              <a:rPr lang="en-US" b="1" dirty="0" smtClean="0"/>
              <a:t>multi-pass</a:t>
            </a:r>
            <a:r>
              <a:rPr lang="en-US" dirty="0" smtClean="0"/>
              <a:t> box-car data filter…</a:t>
            </a:r>
            <a:endParaRPr lang="en-US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95600" y="2916878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451599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986713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7463087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887075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95600" y="4158941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451599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986713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463087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8/3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887075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" name="Straight Arrow Connector 2"/>
          <p:cNvCxnSpPr>
            <a:stCxn id="34" idx="2"/>
            <a:endCxn id="39" idx="0"/>
          </p:cNvCxnSpPr>
          <p:nvPr/>
        </p:nvCxnSpPr>
        <p:spPr>
          <a:xfrm>
            <a:off x="3213100" y="3486790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9" idx="0"/>
          </p:cNvCxnSpPr>
          <p:nvPr/>
        </p:nvCxnSpPr>
        <p:spPr>
          <a:xfrm flipH="1">
            <a:off x="3213100" y="3485676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769099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40" idx="0"/>
          </p:cNvCxnSpPr>
          <p:nvPr/>
        </p:nvCxnSpPr>
        <p:spPr>
          <a:xfrm>
            <a:off x="3213100" y="3486790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2"/>
            <a:endCxn id="40" idx="0"/>
          </p:cNvCxnSpPr>
          <p:nvPr/>
        </p:nvCxnSpPr>
        <p:spPr>
          <a:xfrm flipH="1"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  <a:endCxn id="41" idx="0"/>
          </p:cNvCxnSpPr>
          <p:nvPr/>
        </p:nvCxnSpPr>
        <p:spPr>
          <a:xfrm>
            <a:off x="6304213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41" idx="0"/>
          </p:cNvCxnSpPr>
          <p:nvPr/>
        </p:nvCxnSpPr>
        <p:spPr>
          <a:xfrm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2"/>
            <a:endCxn id="41" idx="0"/>
          </p:cNvCxnSpPr>
          <p:nvPr/>
        </p:nvCxnSpPr>
        <p:spPr>
          <a:xfrm flipH="1"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2" idx="0"/>
          </p:cNvCxnSpPr>
          <p:nvPr/>
        </p:nvCxnSpPr>
        <p:spPr>
          <a:xfrm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2" idx="0"/>
          </p:cNvCxnSpPr>
          <p:nvPr/>
        </p:nvCxnSpPr>
        <p:spPr>
          <a:xfrm>
            <a:off x="7780587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7" idx="2"/>
            <a:endCxn id="43" idx="0"/>
          </p:cNvCxnSpPr>
          <p:nvPr/>
        </p:nvCxnSpPr>
        <p:spPr>
          <a:xfrm>
            <a:off x="7780587" y="3485676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3" name="Straight Arrow Connector 166912"/>
          <p:cNvCxnSpPr>
            <a:stCxn id="38" idx="2"/>
          </p:cNvCxnSpPr>
          <p:nvPr/>
        </p:nvCxnSpPr>
        <p:spPr>
          <a:xfrm flipH="1">
            <a:off x="7839327" y="3485676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7" name="Straight Arrow Connector 166916"/>
          <p:cNvCxnSpPr>
            <a:stCxn id="38" idx="2"/>
            <a:endCxn id="43" idx="0"/>
          </p:cNvCxnSpPr>
          <p:nvPr/>
        </p:nvCxnSpPr>
        <p:spPr>
          <a:xfrm>
            <a:off x="9204575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2895600" y="5399890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451599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8/3</a:t>
            </a:r>
            <a:endParaRPr lang="en-US" dirty="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5986713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2.88</a:t>
            </a:r>
            <a:endParaRPr lang="en-US" dirty="0"/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7463087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3.22</a:t>
            </a:r>
            <a:endParaRPr lang="en-US" dirty="0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8887075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2.833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1" idx="0"/>
          </p:cNvCxnSpPr>
          <p:nvPr/>
        </p:nvCxnSpPr>
        <p:spPr>
          <a:xfrm>
            <a:off x="3213100" y="4727739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3213100" y="4726625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2" idx="0"/>
          </p:cNvCxnSpPr>
          <p:nvPr/>
        </p:nvCxnSpPr>
        <p:spPr>
          <a:xfrm>
            <a:off x="4769099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2" idx="0"/>
          </p:cNvCxnSpPr>
          <p:nvPr/>
        </p:nvCxnSpPr>
        <p:spPr>
          <a:xfrm>
            <a:off x="3213100" y="4727739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 flipH="1"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3" idx="0"/>
          </p:cNvCxnSpPr>
          <p:nvPr/>
        </p:nvCxnSpPr>
        <p:spPr>
          <a:xfrm>
            <a:off x="6304213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3" idx="0"/>
          </p:cNvCxnSpPr>
          <p:nvPr/>
        </p:nvCxnSpPr>
        <p:spPr>
          <a:xfrm flipH="1"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4" idx="0"/>
          </p:cNvCxnSpPr>
          <p:nvPr/>
        </p:nvCxnSpPr>
        <p:spPr>
          <a:xfrm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>
            <a:off x="7780587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5" idx="0"/>
          </p:cNvCxnSpPr>
          <p:nvPr/>
        </p:nvCxnSpPr>
        <p:spPr>
          <a:xfrm>
            <a:off x="7780587" y="4726625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839327" y="4726625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5" idx="0"/>
          </p:cNvCxnSpPr>
          <p:nvPr/>
        </p:nvCxnSpPr>
        <p:spPr>
          <a:xfrm>
            <a:off x="9204575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20" name="TextBox 166919"/>
          <p:cNvSpPr txBox="1"/>
          <p:nvPr/>
        </p:nvSpPr>
        <p:spPr>
          <a:xfrm>
            <a:off x="3213100" y="6218685"/>
            <a:ext cx="61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Help from the audience….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each element be managed by a different thread….</a:t>
            </a:r>
            <a:endParaRPr lang="en-US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95600" y="2916878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451599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986713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7463087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887075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95600" y="4158941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451599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986713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463087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8/3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887075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" name="Straight Arrow Connector 2"/>
          <p:cNvCxnSpPr>
            <a:stCxn id="34" idx="2"/>
            <a:endCxn id="39" idx="0"/>
          </p:cNvCxnSpPr>
          <p:nvPr/>
        </p:nvCxnSpPr>
        <p:spPr>
          <a:xfrm>
            <a:off x="3213100" y="3486790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9" idx="0"/>
          </p:cNvCxnSpPr>
          <p:nvPr/>
        </p:nvCxnSpPr>
        <p:spPr>
          <a:xfrm flipH="1">
            <a:off x="3213100" y="3485676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769099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40" idx="0"/>
          </p:cNvCxnSpPr>
          <p:nvPr/>
        </p:nvCxnSpPr>
        <p:spPr>
          <a:xfrm>
            <a:off x="3213100" y="3486790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2"/>
            <a:endCxn id="40" idx="0"/>
          </p:cNvCxnSpPr>
          <p:nvPr/>
        </p:nvCxnSpPr>
        <p:spPr>
          <a:xfrm flipH="1"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  <a:endCxn id="41" idx="0"/>
          </p:cNvCxnSpPr>
          <p:nvPr/>
        </p:nvCxnSpPr>
        <p:spPr>
          <a:xfrm>
            <a:off x="6304213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41" idx="0"/>
          </p:cNvCxnSpPr>
          <p:nvPr/>
        </p:nvCxnSpPr>
        <p:spPr>
          <a:xfrm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2"/>
            <a:endCxn id="41" idx="0"/>
          </p:cNvCxnSpPr>
          <p:nvPr/>
        </p:nvCxnSpPr>
        <p:spPr>
          <a:xfrm flipH="1"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2" idx="0"/>
          </p:cNvCxnSpPr>
          <p:nvPr/>
        </p:nvCxnSpPr>
        <p:spPr>
          <a:xfrm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2" idx="0"/>
          </p:cNvCxnSpPr>
          <p:nvPr/>
        </p:nvCxnSpPr>
        <p:spPr>
          <a:xfrm>
            <a:off x="7780587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7" idx="2"/>
            <a:endCxn id="43" idx="0"/>
          </p:cNvCxnSpPr>
          <p:nvPr/>
        </p:nvCxnSpPr>
        <p:spPr>
          <a:xfrm>
            <a:off x="7780587" y="3485676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3" name="Straight Arrow Connector 166912"/>
          <p:cNvCxnSpPr>
            <a:stCxn id="38" idx="2"/>
          </p:cNvCxnSpPr>
          <p:nvPr/>
        </p:nvCxnSpPr>
        <p:spPr>
          <a:xfrm flipH="1">
            <a:off x="7839327" y="3485676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7" name="Straight Arrow Connector 166916"/>
          <p:cNvCxnSpPr>
            <a:stCxn id="38" idx="2"/>
            <a:endCxn id="43" idx="0"/>
          </p:cNvCxnSpPr>
          <p:nvPr/>
        </p:nvCxnSpPr>
        <p:spPr>
          <a:xfrm>
            <a:off x="9204575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2895600" y="5399890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451599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8/3</a:t>
            </a:r>
            <a:endParaRPr lang="en-US" dirty="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5986713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2.88</a:t>
            </a:r>
            <a:endParaRPr lang="en-US" dirty="0"/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7463087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3.22</a:t>
            </a:r>
            <a:endParaRPr lang="en-US" dirty="0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8887075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2.833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1" idx="0"/>
          </p:cNvCxnSpPr>
          <p:nvPr/>
        </p:nvCxnSpPr>
        <p:spPr>
          <a:xfrm>
            <a:off x="3213100" y="4727739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3213100" y="4726625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2" idx="0"/>
          </p:cNvCxnSpPr>
          <p:nvPr/>
        </p:nvCxnSpPr>
        <p:spPr>
          <a:xfrm>
            <a:off x="4769099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2" idx="0"/>
          </p:cNvCxnSpPr>
          <p:nvPr/>
        </p:nvCxnSpPr>
        <p:spPr>
          <a:xfrm>
            <a:off x="3213100" y="4727739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 flipH="1"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3" idx="0"/>
          </p:cNvCxnSpPr>
          <p:nvPr/>
        </p:nvCxnSpPr>
        <p:spPr>
          <a:xfrm>
            <a:off x="6304213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3" idx="0"/>
          </p:cNvCxnSpPr>
          <p:nvPr/>
        </p:nvCxnSpPr>
        <p:spPr>
          <a:xfrm flipH="1"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4" idx="0"/>
          </p:cNvCxnSpPr>
          <p:nvPr/>
        </p:nvCxnSpPr>
        <p:spPr>
          <a:xfrm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>
            <a:off x="7780587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5" idx="0"/>
          </p:cNvCxnSpPr>
          <p:nvPr/>
        </p:nvCxnSpPr>
        <p:spPr>
          <a:xfrm>
            <a:off x="7780587" y="4726625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839327" y="4726625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5" idx="0"/>
          </p:cNvCxnSpPr>
          <p:nvPr/>
        </p:nvCxnSpPr>
        <p:spPr>
          <a:xfrm>
            <a:off x="9204575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71750" y="2614613"/>
            <a:ext cx="1428750" cy="4057650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71268" y="2597787"/>
            <a:ext cx="1428750" cy="4057650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608093" y="2614613"/>
            <a:ext cx="1428750" cy="4057650"/>
          </a:xfrm>
          <a:prstGeom prst="rect">
            <a:avLst/>
          </a:prstGeom>
          <a:solidFill>
            <a:srgbClr val="00B0F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108408" y="2597787"/>
            <a:ext cx="1428750" cy="4057650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5860" y="2585408"/>
            <a:ext cx="1428750" cy="4057650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if we make two threads stuck?</a:t>
            </a:r>
            <a:endParaRPr lang="en-US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95600" y="2916878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451599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986713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7463087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887075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95600" y="4158941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451599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986713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463087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887075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" name="Straight Arrow Connector 2"/>
          <p:cNvCxnSpPr>
            <a:stCxn id="34" idx="2"/>
            <a:endCxn id="39" idx="0"/>
          </p:cNvCxnSpPr>
          <p:nvPr/>
        </p:nvCxnSpPr>
        <p:spPr>
          <a:xfrm>
            <a:off x="3213100" y="3486790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9" idx="0"/>
          </p:cNvCxnSpPr>
          <p:nvPr/>
        </p:nvCxnSpPr>
        <p:spPr>
          <a:xfrm flipH="1">
            <a:off x="3213100" y="3485676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769099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40" idx="0"/>
          </p:cNvCxnSpPr>
          <p:nvPr/>
        </p:nvCxnSpPr>
        <p:spPr>
          <a:xfrm>
            <a:off x="3213100" y="3486790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2"/>
            <a:endCxn id="40" idx="0"/>
          </p:cNvCxnSpPr>
          <p:nvPr/>
        </p:nvCxnSpPr>
        <p:spPr>
          <a:xfrm flipH="1"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  <a:endCxn id="41" idx="0"/>
          </p:cNvCxnSpPr>
          <p:nvPr/>
        </p:nvCxnSpPr>
        <p:spPr>
          <a:xfrm>
            <a:off x="6304213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41" idx="0"/>
          </p:cNvCxnSpPr>
          <p:nvPr/>
        </p:nvCxnSpPr>
        <p:spPr>
          <a:xfrm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2"/>
            <a:endCxn id="41" idx="0"/>
          </p:cNvCxnSpPr>
          <p:nvPr/>
        </p:nvCxnSpPr>
        <p:spPr>
          <a:xfrm flipH="1"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2" idx="0"/>
          </p:cNvCxnSpPr>
          <p:nvPr/>
        </p:nvCxnSpPr>
        <p:spPr>
          <a:xfrm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2" idx="0"/>
          </p:cNvCxnSpPr>
          <p:nvPr/>
        </p:nvCxnSpPr>
        <p:spPr>
          <a:xfrm>
            <a:off x="7780587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7" idx="2"/>
            <a:endCxn id="43" idx="0"/>
          </p:cNvCxnSpPr>
          <p:nvPr/>
        </p:nvCxnSpPr>
        <p:spPr>
          <a:xfrm>
            <a:off x="7780587" y="3485676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3" name="Straight Arrow Connector 166912"/>
          <p:cNvCxnSpPr>
            <a:stCxn id="38" idx="2"/>
          </p:cNvCxnSpPr>
          <p:nvPr/>
        </p:nvCxnSpPr>
        <p:spPr>
          <a:xfrm flipH="1">
            <a:off x="7839327" y="3485676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7" name="Straight Arrow Connector 166916"/>
          <p:cNvCxnSpPr>
            <a:stCxn id="38" idx="2"/>
            <a:endCxn id="43" idx="0"/>
          </p:cNvCxnSpPr>
          <p:nvPr/>
        </p:nvCxnSpPr>
        <p:spPr>
          <a:xfrm>
            <a:off x="9204575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2895600" y="5399890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451599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5986713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4.66</a:t>
            </a:r>
            <a:endParaRPr lang="en-US" dirty="0"/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7463087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8887075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4.5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1" idx="0"/>
          </p:cNvCxnSpPr>
          <p:nvPr/>
        </p:nvCxnSpPr>
        <p:spPr>
          <a:xfrm>
            <a:off x="3213100" y="4727739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3213100" y="4726625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2" idx="0"/>
          </p:cNvCxnSpPr>
          <p:nvPr/>
        </p:nvCxnSpPr>
        <p:spPr>
          <a:xfrm>
            <a:off x="4769099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2" idx="0"/>
          </p:cNvCxnSpPr>
          <p:nvPr/>
        </p:nvCxnSpPr>
        <p:spPr>
          <a:xfrm>
            <a:off x="3213100" y="4727739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 flipH="1"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3" idx="0"/>
          </p:cNvCxnSpPr>
          <p:nvPr/>
        </p:nvCxnSpPr>
        <p:spPr>
          <a:xfrm>
            <a:off x="6304213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3" idx="0"/>
          </p:cNvCxnSpPr>
          <p:nvPr/>
        </p:nvCxnSpPr>
        <p:spPr>
          <a:xfrm flipH="1"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4" idx="0"/>
          </p:cNvCxnSpPr>
          <p:nvPr/>
        </p:nvCxnSpPr>
        <p:spPr>
          <a:xfrm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>
            <a:off x="7780587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5" idx="0"/>
          </p:cNvCxnSpPr>
          <p:nvPr/>
        </p:nvCxnSpPr>
        <p:spPr>
          <a:xfrm>
            <a:off x="7780587" y="4726625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839327" y="4726625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5" idx="0"/>
          </p:cNvCxnSpPr>
          <p:nvPr/>
        </p:nvCxnSpPr>
        <p:spPr>
          <a:xfrm>
            <a:off x="9204575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71750" y="6355843"/>
            <a:ext cx="1428750" cy="31641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71268" y="6355843"/>
            <a:ext cx="1428750" cy="299594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08093" y="6355843"/>
            <a:ext cx="1428750" cy="316420"/>
          </a:xfrm>
          <a:prstGeom prst="rect">
            <a:avLst/>
          </a:prstGeom>
          <a:solidFill>
            <a:srgbClr val="00B0F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108408" y="6355843"/>
            <a:ext cx="1428750" cy="299594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15860" y="6355842"/>
            <a:ext cx="1428750" cy="287215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888" y="4157827"/>
            <a:ext cx="232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introduced errors here because some threads are faster than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prevent error in this case, we need to make sure that each thread waits for other threads to complete before continuing.</a:t>
            </a:r>
          </a:p>
          <a:p>
            <a:endParaRPr lang="en-US" dirty="0"/>
          </a:p>
          <a:p>
            <a:r>
              <a:rPr lang="en-US" dirty="0" smtClean="0"/>
              <a:t>Hence, we need to insert a red light after each element.</a:t>
            </a:r>
          </a:p>
          <a:p>
            <a:endParaRPr lang="en-US" dirty="0"/>
          </a:p>
          <a:p>
            <a:r>
              <a:rPr lang="en-US" dirty="0" smtClean="0"/>
              <a:t>This is called a barrier.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thread will wait for the other threads to finish before continuing.</a:t>
            </a:r>
            <a:endParaRPr lang="en-US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895600" y="2916878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451599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986713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7463087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887075" y="2915764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895600" y="4158941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451599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986713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463087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8/3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887075" y="4157827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" name="Straight Arrow Connector 2"/>
          <p:cNvCxnSpPr>
            <a:stCxn id="34" idx="2"/>
            <a:endCxn id="39" idx="0"/>
          </p:cNvCxnSpPr>
          <p:nvPr/>
        </p:nvCxnSpPr>
        <p:spPr>
          <a:xfrm>
            <a:off x="3213100" y="3486790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9" idx="0"/>
          </p:cNvCxnSpPr>
          <p:nvPr/>
        </p:nvCxnSpPr>
        <p:spPr>
          <a:xfrm flipH="1">
            <a:off x="3213100" y="3485676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769099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40" idx="0"/>
          </p:cNvCxnSpPr>
          <p:nvPr/>
        </p:nvCxnSpPr>
        <p:spPr>
          <a:xfrm>
            <a:off x="3213100" y="3486790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2"/>
            <a:endCxn id="40" idx="0"/>
          </p:cNvCxnSpPr>
          <p:nvPr/>
        </p:nvCxnSpPr>
        <p:spPr>
          <a:xfrm flipH="1"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  <a:endCxn id="41" idx="0"/>
          </p:cNvCxnSpPr>
          <p:nvPr/>
        </p:nvCxnSpPr>
        <p:spPr>
          <a:xfrm>
            <a:off x="6304213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2"/>
            <a:endCxn id="41" idx="0"/>
          </p:cNvCxnSpPr>
          <p:nvPr/>
        </p:nvCxnSpPr>
        <p:spPr>
          <a:xfrm>
            <a:off x="4769099" y="3485676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2"/>
            <a:endCxn id="41" idx="0"/>
          </p:cNvCxnSpPr>
          <p:nvPr/>
        </p:nvCxnSpPr>
        <p:spPr>
          <a:xfrm flipH="1"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2" idx="0"/>
          </p:cNvCxnSpPr>
          <p:nvPr/>
        </p:nvCxnSpPr>
        <p:spPr>
          <a:xfrm>
            <a:off x="6304213" y="3485676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2" idx="0"/>
          </p:cNvCxnSpPr>
          <p:nvPr/>
        </p:nvCxnSpPr>
        <p:spPr>
          <a:xfrm>
            <a:off x="7780587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7" idx="2"/>
            <a:endCxn id="43" idx="0"/>
          </p:cNvCxnSpPr>
          <p:nvPr/>
        </p:nvCxnSpPr>
        <p:spPr>
          <a:xfrm>
            <a:off x="7780587" y="3485676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3" name="Straight Arrow Connector 166912"/>
          <p:cNvCxnSpPr>
            <a:stCxn id="38" idx="2"/>
          </p:cNvCxnSpPr>
          <p:nvPr/>
        </p:nvCxnSpPr>
        <p:spPr>
          <a:xfrm flipH="1">
            <a:off x="7839327" y="3485676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17" name="Straight Arrow Connector 166916"/>
          <p:cNvCxnSpPr>
            <a:stCxn id="38" idx="2"/>
            <a:endCxn id="43" idx="0"/>
          </p:cNvCxnSpPr>
          <p:nvPr/>
        </p:nvCxnSpPr>
        <p:spPr>
          <a:xfrm>
            <a:off x="9204575" y="3485676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2895600" y="5399890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451599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8/3</a:t>
            </a:r>
            <a:endParaRPr lang="en-US" dirty="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5986713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2.88</a:t>
            </a:r>
            <a:endParaRPr lang="en-US" dirty="0"/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7463087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3.22</a:t>
            </a:r>
            <a:endParaRPr lang="en-US" dirty="0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8887075" y="539877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2.833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1" idx="0"/>
          </p:cNvCxnSpPr>
          <p:nvPr/>
        </p:nvCxnSpPr>
        <p:spPr>
          <a:xfrm>
            <a:off x="3213100" y="4727739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3213100" y="4726625"/>
            <a:ext cx="1555999" cy="67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2" idx="0"/>
          </p:cNvCxnSpPr>
          <p:nvPr/>
        </p:nvCxnSpPr>
        <p:spPr>
          <a:xfrm>
            <a:off x="4769099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2" idx="0"/>
          </p:cNvCxnSpPr>
          <p:nvPr/>
        </p:nvCxnSpPr>
        <p:spPr>
          <a:xfrm>
            <a:off x="3213100" y="4727739"/>
            <a:ext cx="1555999" cy="6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 flipH="1"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3" idx="0"/>
          </p:cNvCxnSpPr>
          <p:nvPr/>
        </p:nvCxnSpPr>
        <p:spPr>
          <a:xfrm>
            <a:off x="6304213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4769099" y="4726625"/>
            <a:ext cx="153511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3" idx="0"/>
          </p:cNvCxnSpPr>
          <p:nvPr/>
        </p:nvCxnSpPr>
        <p:spPr>
          <a:xfrm flipH="1"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4" idx="0"/>
          </p:cNvCxnSpPr>
          <p:nvPr/>
        </p:nvCxnSpPr>
        <p:spPr>
          <a:xfrm>
            <a:off x="6304213" y="4726625"/>
            <a:ext cx="1476374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>
            <a:off x="7780587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5" idx="0"/>
          </p:cNvCxnSpPr>
          <p:nvPr/>
        </p:nvCxnSpPr>
        <p:spPr>
          <a:xfrm>
            <a:off x="7780587" y="4726625"/>
            <a:ext cx="142398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839327" y="4726625"/>
            <a:ext cx="1365248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5" idx="0"/>
          </p:cNvCxnSpPr>
          <p:nvPr/>
        </p:nvCxnSpPr>
        <p:spPr>
          <a:xfrm>
            <a:off x="9204575" y="4726625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71750" y="2614613"/>
            <a:ext cx="1428750" cy="4057650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71268" y="2597787"/>
            <a:ext cx="1428750" cy="4057650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608093" y="2614613"/>
            <a:ext cx="1428750" cy="4057650"/>
          </a:xfrm>
          <a:prstGeom prst="rect">
            <a:avLst/>
          </a:prstGeom>
          <a:solidFill>
            <a:srgbClr val="00B0F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108408" y="2597787"/>
            <a:ext cx="1428750" cy="4057650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5860" y="2585408"/>
            <a:ext cx="1428750" cy="4057650"/>
          </a:xfrm>
          <a:prstGeom prst="rect">
            <a:avLst/>
          </a:prstGeom>
          <a:solidFill>
            <a:srgbClr val="00B05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00250" y="3757613"/>
            <a:ext cx="8886825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000250" y="5122849"/>
            <a:ext cx="8886825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531" y="358723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86335" y="5029444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#pragma </a:t>
            </a:r>
            <a:r>
              <a:rPr lang="en-US" dirty="0" err="1" smtClean="0"/>
              <a:t>omp</a:t>
            </a:r>
            <a:r>
              <a:rPr lang="en-US" dirty="0" smtClean="0"/>
              <a:t> barrier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You might have determined that your code for your OpenMP shock tube  required something like this, depending on your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194560"/>
            <a:ext cx="4881561" cy="43205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change our original code now…</a:t>
            </a:r>
          </a:p>
          <a:p>
            <a:endParaRPr lang="en-US" dirty="0"/>
          </a:p>
          <a:p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 #pragma </a:t>
            </a:r>
            <a:r>
              <a:rPr lang="en-US" dirty="0" err="1"/>
              <a:t>omp</a:t>
            </a:r>
            <a:r>
              <a:rPr lang="en-US" dirty="0"/>
              <a:t> parallel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(t = 0; t &lt; T; t++) {</a:t>
            </a:r>
          </a:p>
          <a:p>
            <a:pPr marL="0" indent="0">
              <a:buNone/>
            </a:pPr>
            <a:r>
              <a:rPr lang="en-US" dirty="0" smtClean="0"/>
              <a:t>    #pragma </a:t>
            </a:r>
            <a:r>
              <a:rPr lang="en-US" dirty="0" err="1" smtClean="0"/>
              <a:t>omp</a:t>
            </a:r>
            <a:r>
              <a:rPr lang="en-US" dirty="0" smtClean="0"/>
              <a:t> for</a:t>
            </a:r>
          </a:p>
          <a:p>
            <a:pPr marL="0" indent="0"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Calculation(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#pragma </a:t>
            </a:r>
            <a:r>
              <a:rPr lang="en-US" dirty="0" err="1" smtClean="0"/>
              <a:t>omp</a:t>
            </a:r>
            <a:r>
              <a:rPr lang="en-US" dirty="0" smtClean="0"/>
              <a:t> barrier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6176963" y="24984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1" name="Text Box 271"/>
            <p:cNvSpPr txBox="1"/>
            <p:nvPr/>
          </p:nvSpPr>
          <p:spPr>
            <a:xfrm>
              <a:off x="2057399" y="109537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12" name="Text Box 272"/>
            <p:cNvSpPr txBox="1"/>
            <p:nvPr/>
          </p:nvSpPr>
          <p:spPr>
            <a:xfrm>
              <a:off x="4114799" y="11430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686421" y="3555750"/>
            <a:ext cx="4491041" cy="265271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02856" y="2731359"/>
            <a:ext cx="2014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means that, now, each thread will stop and wait after each loop.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126580" y="4208687"/>
            <a:ext cx="973934" cy="126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application to </a:t>
            </a:r>
            <a:r>
              <a:rPr lang="en-US" dirty="0" smtClean="0"/>
              <a:t>any</a:t>
            </a:r>
            <a:r>
              <a:rPr lang="en-US" dirty="0" smtClean="0"/>
              <a:t> </a:t>
            </a:r>
            <a:r>
              <a:rPr lang="en-US" dirty="0" smtClean="0"/>
              <a:t>FVM or FDM, we have two loops.</a:t>
            </a:r>
          </a:p>
          <a:p>
            <a:endParaRPr lang="en-US" dirty="0"/>
          </a:p>
          <a:p>
            <a:pPr lvl="1"/>
            <a:r>
              <a:rPr lang="en-US" dirty="0" smtClean="0"/>
              <a:t>Calculation of the interface fluxes.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Calculation of the new state (i.e. P variables)</a:t>
            </a:r>
          </a:p>
          <a:p>
            <a:pPr lvl="1"/>
            <a:endParaRPr lang="en-US" dirty="0"/>
          </a:p>
          <a:p>
            <a:r>
              <a:rPr lang="en-US" dirty="0" smtClean="0"/>
              <a:t>For the typical FDM method, we can insert the break almost anywhere </a:t>
            </a:r>
            <a:r>
              <a:rPr lang="en-US" u="sng" dirty="0" smtClean="0"/>
              <a:t>between time step loops.</a:t>
            </a:r>
          </a:p>
          <a:p>
            <a:endParaRPr lang="en-US" dirty="0"/>
          </a:p>
          <a:p>
            <a:r>
              <a:rPr lang="en-US" dirty="0" smtClean="0"/>
              <a:t>For FVM method, we need to insert the barrier </a:t>
            </a:r>
            <a:r>
              <a:rPr lang="en-US" u="sng" dirty="0" smtClean="0"/>
              <a:t>between the Flux calculation and the state calculation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7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212055" y="1853398"/>
            <a:ext cx="4500563" cy="461486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Canvas 279"/>
          <p:cNvGrpSpPr/>
          <p:nvPr/>
        </p:nvGrpSpPr>
        <p:grpSpPr>
          <a:xfrm>
            <a:off x="1624013" y="746125"/>
            <a:ext cx="5486400" cy="6915150"/>
            <a:chOff x="0" y="0"/>
            <a:chExt cx="5486400" cy="691515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5486400" cy="6915150"/>
            </a:xfrm>
            <a:prstGeom prst="rect">
              <a:avLst/>
            </a:prstGeom>
          </p:spPr>
        </p:sp>
        <p:sp>
          <p:nvSpPr>
            <p:cNvPr id="41" name="Flowchart: Terminator 40"/>
            <p:cNvSpPr/>
            <p:nvPr/>
          </p:nvSpPr>
          <p:spPr>
            <a:xfrm>
              <a:off x="2667000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2609850" y="61912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Set k = 0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167063" y="457201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Decision 44"/>
            <p:cNvSpPr/>
            <p:nvPr/>
          </p:nvSpPr>
          <p:spPr>
            <a:xfrm>
              <a:off x="2466974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k &lt; 10?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3162299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Data 46"/>
            <p:cNvSpPr/>
            <p:nvPr/>
          </p:nvSpPr>
          <p:spPr>
            <a:xfrm>
              <a:off x="3971924" y="1695451"/>
              <a:ext cx="1457325" cy="5334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 to File</a:t>
              </a:r>
            </a:p>
          </p:txBody>
        </p:sp>
        <p:sp>
          <p:nvSpPr>
            <p:cNvPr id="48" name="Flowchart: Terminator 47"/>
            <p:cNvSpPr/>
            <p:nvPr/>
          </p:nvSpPr>
          <p:spPr>
            <a:xfrm>
              <a:off x="4205288" y="2524126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49" name="Text Box 196"/>
            <p:cNvSpPr txBox="1"/>
            <p:nvPr/>
          </p:nvSpPr>
          <p:spPr>
            <a:xfrm>
              <a:off x="1924049" y="112395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50" name="Text Box 197"/>
            <p:cNvSpPr txBox="1"/>
            <p:nvPr/>
          </p:nvSpPr>
          <p:spPr>
            <a:xfrm>
              <a:off x="3333749" y="401002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51" name="Flowchart: Process 50"/>
            <p:cNvSpPr/>
            <p:nvPr/>
          </p:nvSpPr>
          <p:spPr>
            <a:xfrm>
              <a:off x="1381126" y="1619252"/>
              <a:ext cx="1085847" cy="3809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Set i = 1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700587" y="2228851"/>
              <a:ext cx="4764" cy="29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1095375" y="2124076"/>
              <a:ext cx="1638301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&lt;N?</a:t>
              </a:r>
            </a:p>
          </p:txBody>
        </p:sp>
        <p:sp>
          <p:nvSpPr>
            <p:cNvPr id="54" name="Flowchart: Process 53"/>
            <p:cNvSpPr/>
            <p:nvPr/>
          </p:nvSpPr>
          <p:spPr>
            <a:xfrm>
              <a:off x="114300" y="2781301"/>
              <a:ext cx="1276350" cy="10572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Set UL = U[i-1]</a:t>
              </a: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Set UR = U[i]</a:t>
              </a: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Calculate F[i]  F[i] = f(UL, UR)</a:t>
              </a: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i = i + 1</a:t>
              </a:r>
            </a:p>
          </p:txBody>
        </p:sp>
        <p:cxnSp>
          <p:nvCxnSpPr>
            <p:cNvPr id="55" name="Elbow Connector 54"/>
            <p:cNvCxnSpPr>
              <a:stCxn id="53" idx="1"/>
              <a:endCxn id="54" idx="0"/>
            </p:cNvCxnSpPr>
            <p:nvPr/>
          </p:nvCxnSpPr>
          <p:spPr>
            <a:xfrm rot="10800000" flipV="1">
              <a:off x="752475" y="2395539"/>
              <a:ext cx="342900" cy="3857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54" idx="2"/>
              <a:endCxn id="53" idx="2"/>
            </p:cNvCxnSpPr>
            <p:nvPr/>
          </p:nvCxnSpPr>
          <p:spPr>
            <a:xfrm rot="5400000" flipH="1" flipV="1">
              <a:off x="747713" y="2671762"/>
              <a:ext cx="1171573" cy="1162051"/>
            </a:xfrm>
            <a:prstGeom prst="bentConnector3">
              <a:avLst>
                <a:gd name="adj1" fmla="val -195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/>
            <p:cNvSpPr/>
            <p:nvPr/>
          </p:nvSpPr>
          <p:spPr>
            <a:xfrm>
              <a:off x="2028824" y="4114800"/>
              <a:ext cx="1638301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2189556" y="2819399"/>
              <a:ext cx="1304927" cy="64770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Set i = 0</a:t>
              </a: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F[0] = F[1]</a:t>
              </a: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F[N] = F[N-1]</a:t>
              </a:r>
            </a:p>
          </p:txBody>
        </p:sp>
        <p:sp>
          <p:nvSpPr>
            <p:cNvPr id="59" name="Flowchart: Process 58"/>
            <p:cNvSpPr/>
            <p:nvPr/>
          </p:nvSpPr>
          <p:spPr>
            <a:xfrm>
              <a:off x="752476" y="4705350"/>
              <a:ext cx="1485897" cy="838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U[i] = U[i] – (dt/dx)(F[i+1]-F[i])</a:t>
              </a: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= i + 1</a:t>
              </a:r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3857624" y="1423989"/>
              <a:ext cx="842963" cy="271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275"/>
            <p:cNvSpPr txBox="1"/>
            <p:nvPr/>
          </p:nvSpPr>
          <p:spPr>
            <a:xfrm>
              <a:off x="523875" y="20574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62" name="Text Box 276"/>
            <p:cNvSpPr txBox="1"/>
            <p:nvPr/>
          </p:nvSpPr>
          <p:spPr>
            <a:xfrm>
              <a:off x="904875" y="424815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63" name="Text Box 277"/>
            <p:cNvSpPr txBox="1"/>
            <p:nvPr/>
          </p:nvSpPr>
          <p:spPr>
            <a:xfrm>
              <a:off x="3857624" y="112395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64" name="Text Box 278"/>
            <p:cNvSpPr txBox="1"/>
            <p:nvPr/>
          </p:nvSpPr>
          <p:spPr>
            <a:xfrm>
              <a:off x="2552700" y="200025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cxnSp>
          <p:nvCxnSpPr>
            <p:cNvPr id="81" name="Elbow Connector 80"/>
            <p:cNvCxnSpPr>
              <a:stCxn id="45" idx="1"/>
              <a:endCxn id="51" idx="0"/>
            </p:cNvCxnSpPr>
            <p:nvPr/>
          </p:nvCxnSpPr>
          <p:spPr>
            <a:xfrm rot="10800000" flipV="1">
              <a:off x="1924049" y="1423988"/>
              <a:ext cx="542924" cy="195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endCxn id="53" idx="0"/>
            </p:cNvCxnSpPr>
            <p:nvPr/>
          </p:nvCxnSpPr>
          <p:spPr>
            <a:xfrm rot="16200000" flipH="1">
              <a:off x="1852613" y="2062161"/>
              <a:ext cx="12382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53" idx="3"/>
              <a:endCxn id="58" idx="0"/>
            </p:cNvCxnSpPr>
            <p:nvPr/>
          </p:nvCxnSpPr>
          <p:spPr>
            <a:xfrm>
              <a:off x="2733676" y="2395539"/>
              <a:ext cx="108344" cy="4238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58" idx="2"/>
              <a:endCxn id="57" idx="0"/>
            </p:cNvCxnSpPr>
            <p:nvPr/>
          </p:nvCxnSpPr>
          <p:spPr>
            <a:xfrm rot="16200000" flipH="1">
              <a:off x="2521147" y="3787972"/>
              <a:ext cx="647700" cy="59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57" idx="1"/>
              <a:endCxn id="59" idx="0"/>
            </p:cNvCxnSpPr>
            <p:nvPr/>
          </p:nvCxnSpPr>
          <p:spPr>
            <a:xfrm rot="10800000" flipV="1">
              <a:off x="1495425" y="4386262"/>
              <a:ext cx="533399" cy="3190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59" idx="3"/>
              <a:endCxn id="57" idx="2"/>
            </p:cNvCxnSpPr>
            <p:nvPr/>
          </p:nvCxnSpPr>
          <p:spPr>
            <a:xfrm flipV="1">
              <a:off x="2238373" y="4657725"/>
              <a:ext cx="609602" cy="4667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7" idx="3"/>
            </p:cNvCxnSpPr>
            <p:nvPr/>
          </p:nvCxnSpPr>
          <p:spPr>
            <a:xfrm flipH="1" flipV="1">
              <a:off x="3162299" y="1695451"/>
              <a:ext cx="504826" cy="2690812"/>
            </a:xfrm>
            <a:prstGeom prst="bentConnector4">
              <a:avLst>
                <a:gd name="adj1" fmla="val -45283"/>
                <a:gd name="adj2" fmla="val 550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Process 87"/>
            <p:cNvSpPr/>
            <p:nvPr/>
          </p:nvSpPr>
          <p:spPr>
            <a:xfrm>
              <a:off x="2324099" y="3619501"/>
              <a:ext cx="1114425" cy="342900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smtClean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BARRIER</a:t>
              </a: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424737" y="2305845"/>
            <a:ext cx="4469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flowchart for a Finite Volume Method similar to the one you’ve used for your major assignment.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First, we need to compute the fluxes across all cell interfaces.</a:t>
            </a:r>
          </a:p>
          <a:p>
            <a:endParaRPr lang="en-US" dirty="0"/>
          </a:p>
          <a:p>
            <a:r>
              <a:rPr lang="en-US" dirty="0" smtClean="0"/>
              <a:t>Once this is done, we need a barrier to make sure all fluxes have been computed by all threads.</a:t>
            </a:r>
          </a:p>
          <a:p>
            <a:endParaRPr lang="en-US" dirty="0"/>
          </a:p>
          <a:p>
            <a:r>
              <a:rPr lang="en-US" dirty="0" smtClean="0"/>
              <a:t>Then, we can update U using the fluxes at cell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1626787"/>
            <a:ext cx="98536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for (k = 0; k &lt; NO_STEPS; k++) {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//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fluxes between cell interfaces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#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pragma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schedule(dynamic, chunk) </a:t>
            </a:r>
          </a:p>
          <a:p>
            <a:r>
              <a:rPr lang="nn-NO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for </a:t>
            </a:r>
            <a:r>
              <a:rPr lang="nn-NO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(i = 0; i &lt;= N; i++) {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//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flux between this cell and the one before it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Calc_F_from_U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F_local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//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it to our large array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F[i</a:t>
            </a:r>
            <a:r>
              <a:rPr lang="pt-B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F_local[0]; F[i+N] = F_local[1]; F[i+2*N] = F_local[2];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pragma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barrier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// Update U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#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pragma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schedule(dynamic, chunk) </a:t>
            </a:r>
          </a:p>
          <a:p>
            <a:r>
              <a:rPr lang="nn-NO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for </a:t>
            </a:r>
            <a:r>
              <a:rPr lang="nn-NO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(i = 0; i &lt; N; i++) {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//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U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if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&gt; 0) &amp;&amp; 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&lt; (N-1))) {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//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Let's forget about boundaries for now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pl-PL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U[i</a:t>
            </a:r>
            <a:r>
              <a:rPr lang="pl-PL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U[i] - (DT/DX)*(F[i+1] - F[i]);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U[i+N</a:t>
            </a:r>
            <a:r>
              <a:rPr lang="pt-B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U[i+N] - (DT/DX)*(F[i+1+N] - F[i+N]);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U[i+2*N</a:t>
            </a:r>
            <a:r>
              <a:rPr lang="pt-B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U[i+2*N] - (DT/DX)*(F[i+1+2*N] - F[i+2*N]);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}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//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P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P[</a:t>
            </a:r>
            <a:r>
              <a:rPr lang="en-US" sz="1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U[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P[</a:t>
            </a:r>
            <a:r>
              <a:rPr lang="en-US" sz="1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i+N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U[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i+N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]/U[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P[i+2*N</a:t>
            </a:r>
            <a:r>
              <a:rPr lang="pt-B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] = ((U[i+2*N]/U[i]) - 0.5*P[i+N]*P[i+N])/CV;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850006" y="2266681"/>
            <a:ext cx="2511380" cy="94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F across cell interface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862885" y="4675030"/>
            <a:ext cx="2511380" cy="94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U in cell </a:t>
            </a:r>
            <a:r>
              <a:rPr lang="en-US" dirty="0" err="1" smtClean="0"/>
              <a:t>i</a:t>
            </a:r>
            <a:r>
              <a:rPr lang="en-US" dirty="0" smtClean="0"/>
              <a:t> based on previously computed fluxes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9200446" y="2919815"/>
            <a:ext cx="2511380" cy="940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OMP Barrier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9431" y="3389894"/>
            <a:ext cx="3464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6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Multi-loop parallelization using OpenMP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problems in Engineering require loops over space and time.</a:t>
            </a:r>
          </a:p>
          <a:p>
            <a:pPr lvl="1"/>
            <a:r>
              <a:rPr lang="en-US" dirty="0" smtClean="0"/>
              <a:t>The loop over space is often placed within (nested inside) the time loop.</a:t>
            </a:r>
            <a:endParaRPr lang="en-US" dirty="0"/>
          </a:p>
          <a:p>
            <a:r>
              <a:rPr lang="en-US" dirty="0" smtClean="0"/>
              <a:t>Unfortunately, we cannot parallelize the outer loop.</a:t>
            </a:r>
          </a:p>
          <a:p>
            <a:pPr lvl="1"/>
            <a:r>
              <a:rPr lang="en-US" dirty="0" smtClean="0"/>
              <a:t>The inner loop needs to be completed before we can move on.</a:t>
            </a:r>
          </a:p>
          <a:p>
            <a:r>
              <a:rPr lang="en-US" dirty="0" smtClean="0"/>
              <a:t>Let’s consider two cases:</a:t>
            </a:r>
          </a:p>
          <a:p>
            <a:endParaRPr lang="en-US" dirty="0"/>
          </a:p>
          <a:p>
            <a:pPr lvl="1"/>
            <a:r>
              <a:rPr lang="en-US" dirty="0" smtClean="0"/>
              <a:t>A simple nested loop – with a single nested loop.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complex nested loop – with multiple nested loops.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194560"/>
            <a:ext cx="4881561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simple loop such as this is quite easy to </a:t>
            </a:r>
            <a:r>
              <a:rPr lang="en-US" dirty="0" err="1" smtClean="0"/>
              <a:t>parallelise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have to options: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can create threads and parallelize Calculation() on each iteration.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e can created threads following initialization (i.e. once) and </a:t>
            </a:r>
            <a:r>
              <a:rPr lang="en-US" dirty="0" err="1" smtClean="0"/>
              <a:t>paralellize</a:t>
            </a:r>
            <a:r>
              <a:rPr lang="en-US" dirty="0" smtClean="0"/>
              <a:t> Calculation().</a:t>
            </a:r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605463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1" name="Text Box 271"/>
            <p:cNvSpPr txBox="1"/>
            <p:nvPr/>
          </p:nvSpPr>
          <p:spPr>
            <a:xfrm>
              <a:off x="2057399" y="109537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12" name="Text Box 272"/>
            <p:cNvSpPr txBox="1"/>
            <p:nvPr/>
          </p:nvSpPr>
          <p:spPr>
            <a:xfrm>
              <a:off x="4114799" y="11430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8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194560"/>
            <a:ext cx="4881561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Option 1 is easy to do.</a:t>
            </a:r>
          </a:p>
          <a:p>
            <a:endParaRPr lang="en-US" dirty="0"/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(t = 0; t &lt; T; t++) {</a:t>
            </a:r>
          </a:p>
          <a:p>
            <a:pPr marL="0" indent="0">
              <a:buNone/>
            </a:pPr>
            <a:r>
              <a:rPr lang="en-US" dirty="0" smtClean="0"/>
              <a:t>    #pragma 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#pragma </a:t>
            </a:r>
            <a:r>
              <a:rPr lang="en-US" dirty="0" err="1" smtClean="0"/>
              <a:t>omp</a:t>
            </a:r>
            <a:r>
              <a:rPr lang="en-US" dirty="0" smtClean="0"/>
              <a:t> for</a:t>
            </a:r>
          </a:p>
          <a:p>
            <a:pPr marL="0" indent="0"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Calculation(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605463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1" name="Text Box 271"/>
            <p:cNvSpPr txBox="1"/>
            <p:nvPr/>
          </p:nvSpPr>
          <p:spPr>
            <a:xfrm>
              <a:off x="2057399" y="109537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12" name="Text Box 272"/>
            <p:cNvSpPr txBox="1"/>
            <p:nvPr/>
          </p:nvSpPr>
          <p:spPr>
            <a:xfrm>
              <a:off x="4114799" y="11430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114921" y="3974260"/>
            <a:ext cx="3062287" cy="213259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194560"/>
            <a:ext cx="4881561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The major drawback to this method is that: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Thread creation requires time.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require k*T time (in total) to create and collect threads.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bad practice.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605463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1" name="Text Box 271"/>
            <p:cNvSpPr txBox="1"/>
            <p:nvPr/>
          </p:nvSpPr>
          <p:spPr>
            <a:xfrm>
              <a:off x="2057399" y="109537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12" name="Text Box 272"/>
            <p:cNvSpPr txBox="1"/>
            <p:nvPr/>
          </p:nvSpPr>
          <p:spPr>
            <a:xfrm>
              <a:off x="4114799" y="11430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114921" y="3974260"/>
            <a:ext cx="3062287" cy="213259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152900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Approach two is more promising.</a:t>
            </a:r>
          </a:p>
          <a:p>
            <a:endParaRPr lang="en-US" dirty="0"/>
          </a:p>
          <a:p>
            <a:r>
              <a:rPr lang="en-US" dirty="0" smtClean="0"/>
              <a:t>We should only need to create threads once – near the start of the program.</a:t>
            </a:r>
          </a:p>
          <a:p>
            <a:endParaRPr lang="en-US" dirty="0"/>
          </a:p>
          <a:p>
            <a:r>
              <a:rPr lang="en-US" dirty="0" smtClean="0"/>
              <a:t>By doing this, we save k*(T-1) time!</a:t>
            </a:r>
          </a:p>
          <a:p>
            <a:endParaRPr lang="en-US" dirty="0"/>
          </a:p>
          <a:p>
            <a:r>
              <a:rPr lang="en-US" dirty="0" smtClean="0"/>
              <a:t>Examine the code…</a:t>
            </a:r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605463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1" name="Text Box 271"/>
            <p:cNvSpPr txBox="1"/>
            <p:nvPr/>
          </p:nvSpPr>
          <p:spPr>
            <a:xfrm>
              <a:off x="2057399" y="109537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12" name="Text Box 272"/>
            <p:cNvSpPr txBox="1"/>
            <p:nvPr/>
          </p:nvSpPr>
          <p:spPr>
            <a:xfrm>
              <a:off x="4114799" y="11430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14921" y="3454150"/>
            <a:ext cx="4491041" cy="265271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194560"/>
            <a:ext cx="4881561" cy="4024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Option 1 is easy to do.</a:t>
            </a:r>
          </a:p>
          <a:p>
            <a:endParaRPr lang="en-US" dirty="0"/>
          </a:p>
          <a:p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 #pragma </a:t>
            </a:r>
            <a:r>
              <a:rPr lang="en-US" dirty="0" err="1"/>
              <a:t>omp</a:t>
            </a:r>
            <a:r>
              <a:rPr lang="en-US" dirty="0"/>
              <a:t> parallel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(t = 0; t &lt; T; t++) {</a:t>
            </a:r>
          </a:p>
          <a:p>
            <a:pPr marL="0" indent="0">
              <a:buNone/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for</a:t>
            </a:r>
          </a:p>
          <a:p>
            <a:pPr marL="0" indent="0"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Calculation(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Canvas 312"/>
          <p:cNvGrpSpPr/>
          <p:nvPr/>
        </p:nvGrpSpPr>
        <p:grpSpPr>
          <a:xfrm>
            <a:off x="5605463" y="2396872"/>
            <a:ext cx="5724523" cy="3619500"/>
            <a:chOff x="0" y="0"/>
            <a:chExt cx="5724523" cy="3619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695950" cy="3619500"/>
            </a:xfrm>
            <a:prstGeom prst="rect">
              <a:avLst/>
            </a:prstGeom>
          </p:spPr>
        </p:sp>
        <p:sp>
          <p:nvSpPr>
            <p:cNvPr id="6" name="Flowchart: Terminator 5"/>
            <p:cNvSpPr/>
            <p:nvPr/>
          </p:nvSpPr>
          <p:spPr>
            <a:xfrm>
              <a:off x="2809875" y="76201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309937" y="457201"/>
              <a:ext cx="1" cy="14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609849" y="1152526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&lt; T?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305174" y="962026"/>
              <a:ext cx="4764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4424363" y="2686054"/>
              <a:ext cx="1000125" cy="3810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11" name="Text Box 271"/>
            <p:cNvSpPr txBox="1"/>
            <p:nvPr/>
          </p:nvSpPr>
          <p:spPr>
            <a:xfrm>
              <a:off x="2057399" y="1095376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Yes</a:t>
              </a:r>
            </a:p>
          </p:txBody>
        </p:sp>
        <p:sp>
          <p:nvSpPr>
            <p:cNvPr id="12" name="Text Box 272"/>
            <p:cNvSpPr txBox="1"/>
            <p:nvPr/>
          </p:nvSpPr>
          <p:spPr>
            <a:xfrm>
              <a:off x="4114799" y="1143001"/>
              <a:ext cx="485775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No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5749" y="3076576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 = i + 1</a:t>
              </a:r>
            </a:p>
          </p:txBody>
        </p:sp>
        <p:cxnSp>
          <p:nvCxnSpPr>
            <p:cNvPr id="14" name="Elbow Connector 13"/>
            <p:cNvCxnSpPr>
              <a:stCxn id="8" idx="3"/>
              <a:endCxn id="27" idx="0"/>
            </p:cNvCxnSpPr>
            <p:nvPr/>
          </p:nvCxnSpPr>
          <p:spPr>
            <a:xfrm>
              <a:off x="4000499" y="1423989"/>
              <a:ext cx="919162" cy="461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/>
            <p:cNvSpPr/>
            <p:nvPr/>
          </p:nvSpPr>
          <p:spPr>
            <a:xfrm>
              <a:off x="2505075" y="600076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Initialization()</a:t>
              </a:r>
            </a:p>
          </p:txBody>
        </p:sp>
        <p:sp>
          <p:nvSpPr>
            <p:cNvPr id="16" name="Flowchart: Predefined Process 15"/>
            <p:cNvSpPr/>
            <p:nvPr/>
          </p:nvSpPr>
          <p:spPr>
            <a:xfrm>
              <a:off x="76200" y="2505077"/>
              <a:ext cx="1524000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Calculation(i)</a:t>
              </a:r>
            </a:p>
          </p:txBody>
        </p:sp>
        <p:sp>
          <p:nvSpPr>
            <p:cNvPr id="17" name="Text Box 310"/>
            <p:cNvSpPr txBox="1"/>
            <p:nvPr/>
          </p:nvSpPr>
          <p:spPr>
            <a:xfrm>
              <a:off x="4248149" y="666751"/>
              <a:ext cx="838201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8" name="Text Box 311"/>
            <p:cNvSpPr txBox="1"/>
            <p:nvPr/>
          </p:nvSpPr>
          <p:spPr>
            <a:xfrm>
              <a:off x="76200" y="2171367"/>
              <a:ext cx="800101" cy="3337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1152524" y="1790701"/>
              <a:ext cx="1390650" cy="5429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 &lt; N?</a:t>
              </a:r>
            </a:p>
          </p:txBody>
        </p:sp>
        <p:cxnSp>
          <p:nvCxnSpPr>
            <p:cNvPr id="20" name="Elbow Connector 19"/>
            <p:cNvCxnSpPr>
              <a:stCxn id="8" idx="1"/>
              <a:endCxn id="19" idx="0"/>
            </p:cNvCxnSpPr>
            <p:nvPr/>
          </p:nvCxnSpPr>
          <p:spPr>
            <a:xfrm rot="10800000" flipV="1">
              <a:off x="1847849" y="1423989"/>
              <a:ext cx="762000" cy="366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Process 20"/>
            <p:cNvSpPr/>
            <p:nvPr/>
          </p:nvSpPr>
          <p:spPr>
            <a:xfrm>
              <a:off x="2743198" y="1885951"/>
              <a:ext cx="1114425" cy="3429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  = t + dt</a:t>
              </a:r>
            </a:p>
          </p:txBody>
        </p:sp>
        <p:cxnSp>
          <p:nvCxnSpPr>
            <p:cNvPr id="22" name="Elbow Connector 21"/>
            <p:cNvCxnSpPr>
              <a:stCxn id="19" idx="1"/>
              <a:endCxn id="16" idx="0"/>
            </p:cNvCxnSpPr>
            <p:nvPr/>
          </p:nvCxnSpPr>
          <p:spPr>
            <a:xfrm rot="10800000" flipV="1">
              <a:off x="838199" y="2062163"/>
              <a:ext cx="314324" cy="442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3" idx="0"/>
            </p:cNvCxnSpPr>
            <p:nvPr/>
          </p:nvCxnSpPr>
          <p:spPr>
            <a:xfrm>
              <a:off x="838200" y="2876552"/>
              <a:ext cx="4762" cy="200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9" idx="2"/>
            </p:cNvCxnSpPr>
            <p:nvPr/>
          </p:nvCxnSpPr>
          <p:spPr>
            <a:xfrm rot="5400000" flipH="1" flipV="1">
              <a:off x="1157287" y="2576514"/>
              <a:ext cx="933449" cy="447675"/>
            </a:xfrm>
            <a:prstGeom prst="bentConnector3">
              <a:avLst>
                <a:gd name="adj1" fmla="val 4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21" idx="1"/>
            </p:cNvCxnSpPr>
            <p:nvPr/>
          </p:nvCxnSpPr>
          <p:spPr>
            <a:xfrm flipV="1">
              <a:off x="2543174" y="2057401"/>
              <a:ext cx="200024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0"/>
              <a:endCxn id="8" idx="2"/>
            </p:cNvCxnSpPr>
            <p:nvPr/>
          </p:nvCxnSpPr>
          <p:spPr>
            <a:xfrm flipV="1">
              <a:off x="3300411" y="1695451"/>
              <a:ext cx="4763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edefined Process 26"/>
            <p:cNvSpPr/>
            <p:nvPr/>
          </p:nvSpPr>
          <p:spPr>
            <a:xfrm>
              <a:off x="4114799" y="1885951"/>
              <a:ext cx="1609724" cy="37147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Save()</a:t>
              </a:r>
            </a:p>
          </p:txBody>
        </p:sp>
        <p:cxnSp>
          <p:nvCxnSpPr>
            <p:cNvPr id="28" name="Straight Arrow Connector 27"/>
            <p:cNvCxnSpPr>
              <a:stCxn id="27" idx="2"/>
              <a:endCxn id="10" idx="0"/>
            </p:cNvCxnSpPr>
            <p:nvPr/>
          </p:nvCxnSpPr>
          <p:spPr>
            <a:xfrm>
              <a:off x="4919661" y="2257426"/>
              <a:ext cx="4765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420"/>
            <p:cNvSpPr txBox="1"/>
            <p:nvPr/>
          </p:nvSpPr>
          <p:spPr>
            <a:xfrm>
              <a:off x="4086226" y="2333626"/>
              <a:ext cx="78105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W</a:t>
              </a:r>
              <a:r>
                <a:rPr lang="en-US" sz="1200" b="1" i="1" baseline="-250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r>
                <a:rPr lang="en-US" sz="1200" b="1" i="1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 work</a:t>
              </a:r>
              <a:endParaRPr lang="en-US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114921" y="3454150"/>
            <a:ext cx="4491041" cy="265271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MUTLI-LOOP PARALLELIZATION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 2 will be faster than Approach 1 (k*T faster!)</a:t>
            </a:r>
          </a:p>
          <a:p>
            <a:endParaRPr lang="en-US" dirty="0"/>
          </a:p>
          <a:p>
            <a:r>
              <a:rPr lang="en-US" dirty="0" smtClean="0"/>
              <a:t>However, there is a danger. </a:t>
            </a:r>
          </a:p>
          <a:p>
            <a:endParaRPr lang="en-US" dirty="0"/>
          </a:p>
          <a:p>
            <a:r>
              <a:rPr lang="en-US" dirty="0" smtClean="0"/>
              <a:t>What is the danger? Public discussion….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1616</TotalTime>
  <Words>1092</Words>
  <Application>Microsoft Office PowerPoint</Application>
  <PresentationFormat>Widescreen</PresentationFormat>
  <Paragraphs>339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新細明體</vt:lpstr>
      <vt:lpstr>新細明體</vt:lpstr>
      <vt:lpstr>Arial</vt:lpstr>
      <vt:lpstr>Calibri</vt:lpstr>
      <vt:lpstr>Century Gothic</vt:lpstr>
      <vt:lpstr>Times New Roman</vt:lpstr>
      <vt:lpstr>Vapor Trail</vt:lpstr>
      <vt:lpstr>Introduction to Multi-Core CPU and GPU Computation   多核心CPU和GPU計算</vt:lpstr>
      <vt:lpstr>Today’s Class…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MUTLI-LOOP PARALLELIZATION</vt:lpstr>
      <vt:lpstr>Application</vt:lpstr>
      <vt:lpstr>Application</vt:lpstr>
      <vt:lpstr>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147</cp:revision>
  <dcterms:created xsi:type="dcterms:W3CDTF">2014-09-14T00:46:14Z</dcterms:created>
  <dcterms:modified xsi:type="dcterms:W3CDTF">2015-11-02T04:12:10Z</dcterms:modified>
</cp:coreProperties>
</file>