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303" r:id="rId9"/>
    <p:sldId id="281" r:id="rId10"/>
    <p:sldId id="282" r:id="rId11"/>
    <p:sldId id="283" r:id="rId12"/>
    <p:sldId id="284" r:id="rId13"/>
    <p:sldId id="30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11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rough simulation, but hey – it took me 10 minutes to write the code and I did it as a demonstration for you guys.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0826"/>
            <a:ext cx="6427651" cy="2637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48" y="2838091"/>
            <a:ext cx="4346852" cy="38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Initialization in-code.</a:t>
            </a:r>
          </a:p>
          <a:p>
            <a:endParaRPr lang="en-US" dirty="0"/>
          </a:p>
          <a:p>
            <a:r>
              <a:rPr lang="en-US" dirty="0" smtClean="0"/>
              <a:t>Temperature stored in variable *a.</a:t>
            </a:r>
          </a:p>
          <a:p>
            <a:endParaRPr lang="en-US" dirty="0"/>
          </a:p>
          <a:p>
            <a:r>
              <a:rPr lang="en-US" dirty="0" smtClean="0"/>
              <a:t>The temperature of the </a:t>
            </a:r>
            <a:r>
              <a:rPr lang="en-US" dirty="0" err="1" smtClean="0"/>
              <a:t>neighbouring</a:t>
            </a:r>
            <a:r>
              <a:rPr lang="en-US" dirty="0" smtClean="0"/>
              <a:t> cells is stored in *b, *c, *d, *e, *f, *g.</a:t>
            </a:r>
          </a:p>
          <a:p>
            <a:endParaRPr lang="en-US" dirty="0"/>
          </a:p>
          <a:p>
            <a:r>
              <a:rPr lang="en-US" dirty="0" smtClean="0"/>
              <a:t>The type of cell is controlled using variable *body.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41" y="1772729"/>
            <a:ext cx="5387466" cy="49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Stencil: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41" y="1772729"/>
            <a:ext cx="5387466" cy="4906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53751" y="3088257"/>
            <a:ext cx="0" cy="13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58860" y="2951098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958860" y="4364103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3053750" y="4579763"/>
            <a:ext cx="0" cy="13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958860" y="5855609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2958860" y="4471933"/>
            <a:ext cx="1552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37658" y="4475383"/>
            <a:ext cx="1552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46915" y="4364103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384539" y="4334774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103355" y="3511815"/>
            <a:ext cx="759124" cy="87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73059" y="4498675"/>
            <a:ext cx="759124" cy="879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78371" y="3389321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156601" y="5293167"/>
            <a:ext cx="189781" cy="215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809325" y="5400997"/>
            <a:ext cx="0" cy="81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9509" y="6218685"/>
            <a:ext cx="754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09325" y="5598543"/>
            <a:ext cx="575214" cy="62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7325" y="6231565"/>
            <a:ext cx="5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23209" y="5338827"/>
            <a:ext cx="5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82599" y="5335806"/>
            <a:ext cx="53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127073" y="4551666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492203" y="4532256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569734" y="4551666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968150" y="3081004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971130" y="5511664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982908" y="2540516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3120601" y="5963715"/>
            <a:ext cx="6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11049000" cy="1293028"/>
          </a:xfrm>
        </p:spPr>
        <p:txBody>
          <a:bodyPr/>
          <a:lstStyle/>
          <a:p>
            <a:r>
              <a:rPr lang="en-US" dirty="0"/>
              <a:t>CASE STUDY – 3D Transient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think this is a lot of redundant data: the same information stored in our original grid (the cell temperature) is stored an extra 6x in the neighbor information variables.</a:t>
            </a:r>
          </a:p>
          <a:p>
            <a:endParaRPr lang="en-US" dirty="0"/>
          </a:p>
          <a:p>
            <a:r>
              <a:rPr lang="en-US" dirty="0" smtClean="0"/>
              <a:t>That means we are using a lot of extra memory to obtain a performance increase.</a:t>
            </a:r>
          </a:p>
          <a:p>
            <a:endParaRPr lang="en-US" dirty="0"/>
          </a:p>
          <a:p>
            <a:r>
              <a:rPr lang="en-US" dirty="0" smtClean="0"/>
              <a:t>This is common in computing – we can often show the computational performance (speed) is proportional to the memory usage.</a:t>
            </a:r>
          </a:p>
          <a:p>
            <a:pPr lvl="1"/>
            <a:r>
              <a:rPr lang="en-US" dirty="0" smtClean="0"/>
              <a:t>Low memory use can often imply poor performance (not guaranteed!)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main function.</a:t>
            </a:r>
          </a:p>
          <a:p>
            <a:endParaRPr lang="en-US" dirty="0"/>
          </a:p>
          <a:p>
            <a:r>
              <a:rPr lang="en-US" dirty="0" smtClean="0"/>
              <a:t>First, we need to make sure our PHI variables are less than 0.5.</a:t>
            </a:r>
          </a:p>
          <a:p>
            <a:endParaRPr lang="en-US" dirty="0"/>
          </a:p>
          <a:p>
            <a:r>
              <a:rPr lang="en-US" dirty="0" smtClean="0"/>
              <a:t>We use the “</a:t>
            </a:r>
            <a:r>
              <a:rPr lang="en-US" dirty="0" err="1" smtClean="0"/>
              <a:t>gettimeofday</a:t>
            </a:r>
            <a:r>
              <a:rPr lang="en-US" dirty="0" smtClean="0"/>
              <a:t>” function to measure the time of execution.</a:t>
            </a:r>
          </a:p>
          <a:p>
            <a:endParaRPr lang="en-US" dirty="0"/>
          </a:p>
          <a:p>
            <a:r>
              <a:rPr lang="en-US" dirty="0" smtClean="0"/>
              <a:t>Don’t forget to save and free the result.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15" y="1828799"/>
            <a:ext cx="6022025" cy="48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should be aligned.</a:t>
            </a:r>
          </a:p>
          <a:p>
            <a:endParaRPr lang="en-US" dirty="0"/>
          </a:p>
          <a:p>
            <a:r>
              <a:rPr lang="en-US" dirty="0" smtClean="0"/>
              <a:t>Using OpenMP: This is not required, but may increase performance.</a:t>
            </a:r>
          </a:p>
          <a:p>
            <a:endParaRPr lang="en-US" dirty="0"/>
          </a:p>
          <a:p>
            <a:r>
              <a:rPr lang="en-US" dirty="0" smtClean="0"/>
              <a:t>Using AVX: Compulsory. Will result in segmentation fault if memory is not aligned.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28" y="1846493"/>
            <a:ext cx="6072906" cy="48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2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</a:t>
            </a:r>
            <a:r>
              <a:rPr lang="en-US" dirty="0" err="1" smtClean="0"/>
              <a:t>Init</a:t>
            </a:r>
            <a:r>
              <a:rPr lang="en-US" dirty="0" smtClean="0"/>
              <a:t>() function to decide which cells in our simulations are solid or gas.</a:t>
            </a:r>
          </a:p>
          <a:p>
            <a:endParaRPr lang="en-US" dirty="0"/>
          </a:p>
          <a:p>
            <a:r>
              <a:rPr lang="en-US" dirty="0" smtClean="0"/>
              <a:t>This is a rough way of dealing with the problem – it’s called “aliasing” and/or </a:t>
            </a:r>
            <a:r>
              <a:rPr lang="en-US" b="1" dirty="0" err="1" smtClean="0"/>
              <a:t>voxellizing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For a large number of cells, it’s usually sufficient.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43" y="1738222"/>
            <a:ext cx="6357668" cy="5015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7377" y="5003321"/>
            <a:ext cx="312276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how we are using 1D arrays to store our 3D data. </a:t>
            </a:r>
          </a:p>
          <a:p>
            <a:endParaRPr lang="en-US" dirty="0"/>
          </a:p>
          <a:p>
            <a:r>
              <a:rPr lang="en-US" dirty="0" smtClean="0"/>
              <a:t>This is common in HPC.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6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809226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output the result using the TECPLOT ASCII format.</a:t>
            </a:r>
          </a:p>
          <a:p>
            <a:endParaRPr lang="en-US" dirty="0"/>
          </a:p>
          <a:p>
            <a:r>
              <a:rPr lang="en-US" dirty="0" smtClean="0"/>
              <a:t>This is simple to learn, though in this case I’ve implemented it very roughly.</a:t>
            </a:r>
          </a:p>
          <a:p>
            <a:endParaRPr lang="en-US" dirty="0"/>
          </a:p>
          <a:p>
            <a:r>
              <a:rPr lang="en-US" dirty="0" smtClean="0"/>
              <a:t>Google about it online for more information.</a:t>
            </a:r>
          </a:p>
          <a:p>
            <a:endParaRPr lang="en-US" dirty="0"/>
          </a:p>
          <a:p>
            <a:r>
              <a:rPr lang="en-US" dirty="0" smtClean="0"/>
              <a:t>ASCII </a:t>
            </a:r>
            <a:r>
              <a:rPr lang="en-US" dirty="0" err="1" smtClean="0"/>
              <a:t>Tecplot</a:t>
            </a:r>
            <a:r>
              <a:rPr lang="en-US" dirty="0" smtClean="0"/>
              <a:t> files can be used for visualization by most post-processors.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043"/>
          <a:stretch/>
        </p:blipFill>
        <p:spPr>
          <a:xfrm>
            <a:off x="5495026" y="1828332"/>
            <a:ext cx="6511367" cy="47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4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12743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The computation is broken into two steps:</a:t>
            </a:r>
          </a:p>
          <a:p>
            <a:endParaRPr lang="en-US" dirty="0"/>
          </a:p>
          <a:p>
            <a:pPr lvl="1"/>
            <a:r>
              <a:rPr lang="en-US" dirty="0" smtClean="0"/>
              <a:t>A loop over N elements to allocate the temperatures in </a:t>
            </a:r>
            <a:r>
              <a:rPr lang="en-US" dirty="0" err="1" smtClean="0"/>
              <a:t>neighbouring</a:t>
            </a:r>
            <a:r>
              <a:rPr lang="en-US" dirty="0" smtClean="0"/>
              <a:t> cells (i.e. set </a:t>
            </a:r>
            <a:r>
              <a:rPr lang="en-US" dirty="0" err="1" smtClean="0"/>
              <a:t>b,c,d,e,f,g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second loop over N elements to compute the new temperature (a) based on the old temperature and those of the </a:t>
            </a:r>
            <a:r>
              <a:rPr lang="en-US" dirty="0" err="1" smtClean="0"/>
              <a:t>neighbours</a:t>
            </a:r>
            <a:r>
              <a:rPr lang="en-US" dirty="0" smtClean="0"/>
              <a:t> (b-g).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934573"/>
            <a:ext cx="5134334" cy="4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12743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loop needs to know about its left, right, top, bottom, front and back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needs to know if it is near a boundary.</a:t>
            </a:r>
          </a:p>
          <a:p>
            <a:r>
              <a:rPr lang="en-US" dirty="0" smtClean="0"/>
              <a:t>For this, we need to compute the </a:t>
            </a:r>
            <a:r>
              <a:rPr lang="en-US" dirty="0" err="1" smtClean="0"/>
              <a:t>i,j</a:t>
            </a:r>
            <a:r>
              <a:rPr lang="en-US" dirty="0" smtClean="0"/>
              <a:t> and k index: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934573"/>
            <a:ext cx="5134334" cy="4795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1" y="4938711"/>
            <a:ext cx="5713040" cy="935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8687" y="5952226"/>
            <a:ext cx="48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the </a:t>
            </a:r>
            <a:r>
              <a:rPr lang="en-US" i="1" dirty="0" err="1" smtClean="0"/>
              <a:t>x,y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cell indices using the global index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2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A sampl</a:t>
            </a:r>
            <a:r>
              <a:rPr lang="en-US" dirty="0" smtClean="0"/>
              <a:t>e 3D heat transfer problem,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Application of AVX together with OpenMP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12743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First, we set the right cell temperature (assign it to b).</a:t>
            </a:r>
          </a:p>
          <a:p>
            <a:endParaRPr lang="en-US" dirty="0"/>
          </a:p>
          <a:p>
            <a:r>
              <a:rPr lang="en-US" dirty="0" smtClean="0"/>
              <a:t>If we are at the boundary in the x direction, we set the temperature to be 0.0.</a:t>
            </a:r>
          </a:p>
          <a:p>
            <a:endParaRPr lang="en-US" dirty="0"/>
          </a:p>
          <a:p>
            <a:r>
              <a:rPr lang="en-US" dirty="0" smtClean="0"/>
              <a:t>Otherwise, its the temperature in the cell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934573"/>
            <a:ext cx="5134334" cy="4795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3483" y="5641675"/>
            <a:ext cx="227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 + NY*NZ]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7313" y="6219645"/>
            <a:ext cx="52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cell to the right has an index </a:t>
            </a:r>
            <a:r>
              <a:rPr lang="en-US" i="1" dirty="0" err="1" smtClean="0"/>
              <a:t>i</a:t>
            </a:r>
            <a:r>
              <a:rPr lang="en-US" i="1" dirty="0" smtClean="0"/>
              <a:t> + NY*NZ</a:t>
            </a:r>
            <a:r>
              <a:rPr lang="en-US" dirty="0" smtClean="0"/>
              <a:t>.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3536830" y="5943601"/>
            <a:ext cx="250166" cy="2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6689786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We do this for each direction: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we do this, we have another for loop to update the temperature: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0785"/>
          <a:stretch/>
        </p:blipFill>
        <p:spPr>
          <a:xfrm>
            <a:off x="7301899" y="1751043"/>
            <a:ext cx="4537495" cy="439539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9377" y="2723649"/>
          <a:ext cx="6275238" cy="131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746"/>
                <a:gridCol w="2091746"/>
                <a:gridCol w="2091746"/>
              </a:tblGrid>
              <a:tr h="3299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</a:t>
                      </a:r>
                      <a:r>
                        <a:rPr lang="en-US" sz="1400" baseline="0" dirty="0" smtClean="0"/>
                        <a:t> index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Right</a:t>
                      </a:r>
                      <a:r>
                        <a:rPr lang="en-US" sz="1400" baseline="0" dirty="0" smtClean="0"/>
                        <a:t> index</a:t>
                      </a:r>
                      <a:endParaRPr lang="en-GB" sz="1400" dirty="0"/>
                    </a:p>
                  </a:txBody>
                  <a:tcPr/>
                </a:tc>
              </a:tr>
              <a:tr h="3299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-NY*NZ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i+NY</a:t>
                      </a:r>
                      <a:r>
                        <a:rPr lang="en-US" sz="1400" dirty="0" smtClean="0"/>
                        <a:t>*NZ</a:t>
                      </a:r>
                      <a:endParaRPr lang="en-GB" sz="1400" dirty="0"/>
                    </a:p>
                  </a:txBody>
                  <a:tcPr/>
                </a:tc>
              </a:tr>
              <a:tr h="3299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-NZ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i+NZ</a:t>
                      </a:r>
                      <a:endParaRPr lang="en-GB" sz="1400" dirty="0"/>
                    </a:p>
                  </a:txBody>
                  <a:tcPr/>
                </a:tc>
              </a:tr>
              <a:tr h="3299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i-1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i+1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5312050"/>
            <a:ext cx="12125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243869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We also take care of some of the gas cells here: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we only update the temperature for body cells.</a:t>
            </a:r>
          </a:p>
          <a:p>
            <a:endParaRPr lang="en-US" dirty="0"/>
          </a:p>
          <a:p>
            <a:r>
              <a:rPr lang="en-US" dirty="0" smtClean="0"/>
              <a:t>This way we can avoid an if statement in this section.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9" y="2699479"/>
            <a:ext cx="12125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12743" cy="4404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also see that we use OpenMP to control all loops.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#pragma </a:t>
            </a:r>
            <a:r>
              <a:rPr lang="en-US" b="1" dirty="0" err="1" smtClean="0"/>
              <a:t>omp</a:t>
            </a:r>
            <a:r>
              <a:rPr lang="en-US" b="1" dirty="0" smtClean="0"/>
              <a:t> parallel </a:t>
            </a:r>
            <a:r>
              <a:rPr lang="en-US" dirty="0" smtClean="0"/>
              <a:t>statement must be placed before the time loop.</a:t>
            </a:r>
          </a:p>
          <a:p>
            <a:endParaRPr lang="en-US" dirty="0"/>
          </a:p>
          <a:p>
            <a:r>
              <a:rPr lang="en-US" dirty="0" smtClean="0"/>
              <a:t>The time for loop cannot be parallelized.</a:t>
            </a:r>
          </a:p>
          <a:p>
            <a:endParaRPr lang="en-US" dirty="0"/>
          </a:p>
          <a:p>
            <a:r>
              <a:rPr lang="en-US" dirty="0" smtClean="0"/>
              <a:t>We use </a:t>
            </a:r>
            <a:r>
              <a:rPr lang="en-US" b="1" dirty="0" smtClean="0"/>
              <a:t>#pragma </a:t>
            </a:r>
            <a:r>
              <a:rPr lang="en-US" b="1" dirty="0" err="1" smtClean="0"/>
              <a:t>omp</a:t>
            </a:r>
            <a:r>
              <a:rPr lang="en-US" b="1" dirty="0" smtClean="0"/>
              <a:t> for </a:t>
            </a:r>
            <a:r>
              <a:rPr lang="en-US" dirty="0" err="1" smtClean="0"/>
              <a:t>for</a:t>
            </a:r>
            <a:r>
              <a:rPr lang="en-US" dirty="0" smtClean="0"/>
              <a:t> the two loops over N points.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1934573"/>
            <a:ext cx="5134334" cy="4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203025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To further increase the performance, we can use AVX </a:t>
            </a:r>
            <a:r>
              <a:rPr lang="en-US" dirty="0" err="1" smtClean="0"/>
              <a:t>intrinsics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These cannot be easily used with the first loop – however, </a:t>
            </a:r>
            <a:r>
              <a:rPr lang="en-US" dirty="0" err="1" smtClean="0"/>
              <a:t>intrinsics</a:t>
            </a:r>
            <a:r>
              <a:rPr lang="en-US" dirty="0" smtClean="0"/>
              <a:t> are easily applied to the 2</a:t>
            </a:r>
            <a:r>
              <a:rPr lang="en-US" baseline="30000" dirty="0" smtClean="0"/>
              <a:t>nd</a:t>
            </a:r>
            <a:r>
              <a:rPr lang="en-US" dirty="0" smtClean="0"/>
              <a:t> loop.</a:t>
            </a:r>
          </a:p>
          <a:p>
            <a:endParaRPr lang="en-US" dirty="0"/>
          </a:p>
          <a:p>
            <a:r>
              <a:rPr lang="en-US" dirty="0" smtClean="0"/>
              <a:t>First, we have to set it 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12743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First, there are some common constants we need to take care of.</a:t>
            </a:r>
          </a:p>
          <a:p>
            <a:endParaRPr lang="en-US" dirty="0"/>
          </a:p>
          <a:p>
            <a:r>
              <a:rPr lang="en-US" dirty="0" smtClean="0"/>
              <a:t>We cannot use #define variables in AVX </a:t>
            </a:r>
            <a:r>
              <a:rPr lang="en-US" dirty="0" smtClean="0">
                <a:sym typeface="Wingdings" panose="05000000000000000000" pitchFamily="2" charset="2"/>
              </a:rPr>
              <a:t> so we have to create some global variables: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Example: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__m256 AVX_PHI_X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7829" b="-525"/>
          <a:stretch/>
        </p:blipFill>
        <p:spPr>
          <a:xfrm>
            <a:off x="5755821" y="2057401"/>
            <a:ext cx="6355314" cy="42034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25551" y="4786604"/>
            <a:ext cx="1772991" cy="12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641564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We also need to create AVX versions of our variables a-g: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2627886"/>
            <a:ext cx="11649658" cy="4230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9637" y="4396884"/>
            <a:ext cx="492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my implementation, </a:t>
            </a:r>
            <a:r>
              <a:rPr lang="en-US" dirty="0" err="1" smtClean="0"/>
              <a:t>AVX_a</a:t>
            </a:r>
            <a:r>
              <a:rPr lang="en-US" dirty="0" smtClean="0"/>
              <a:t> to </a:t>
            </a:r>
            <a:r>
              <a:rPr lang="en-US" dirty="0" err="1" smtClean="0"/>
              <a:t>AVX_g</a:t>
            </a:r>
            <a:r>
              <a:rPr lang="en-US" dirty="0" smtClean="0"/>
              <a:t> are private </a:t>
            </a:r>
            <a:r>
              <a:rPr lang="en-US" dirty="0" smtClean="0">
                <a:sym typeface="Wingdings" panose="05000000000000000000" pitchFamily="2" charset="2"/>
              </a:rPr>
              <a:t> All AVX variables except constants are private.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60229" y="3913216"/>
            <a:ext cx="317241" cy="5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9309" y="4858549"/>
            <a:ext cx="337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the AVX variables onto the data contained within the regular variables.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136710" y="4982547"/>
            <a:ext cx="877078" cy="18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3540968" cy="4404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second loop is replaced by a 100% AVX computation.</a:t>
            </a:r>
          </a:p>
          <a:p>
            <a:endParaRPr lang="en-US" dirty="0"/>
          </a:p>
          <a:p>
            <a:r>
              <a:rPr lang="en-US" dirty="0" smtClean="0"/>
              <a:t>We use different temp variables (temp1 for x, temp2 for y </a:t>
            </a:r>
            <a:r>
              <a:rPr lang="en-US" dirty="0" err="1" smtClean="0"/>
              <a:t>etc</a:t>
            </a:r>
            <a:r>
              <a:rPr lang="en-US" dirty="0" smtClean="0"/>
              <a:t>) and then add them at the end.</a:t>
            </a:r>
          </a:p>
          <a:p>
            <a:endParaRPr lang="en-US" dirty="0"/>
          </a:p>
          <a:p>
            <a:r>
              <a:rPr lang="en-US" dirty="0" smtClean="0"/>
              <a:t>Since we didn’t use #pragma </a:t>
            </a:r>
            <a:r>
              <a:rPr lang="en-US" dirty="0" err="1" smtClean="0"/>
              <a:t>omp</a:t>
            </a:r>
            <a:r>
              <a:rPr lang="en-US" dirty="0" smtClean="0"/>
              <a:t> for, we need to include a barrier.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12933"/>
            <a:ext cx="7620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3540968" cy="440464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17396" y="2977675"/>
          <a:ext cx="8127999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335"/>
                <a:gridCol w="2108718"/>
                <a:gridCol w="23409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code, no optimization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2085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code, -O3 optimization</a:t>
                      </a:r>
                      <a:r>
                        <a:rPr lang="en-US" baseline="0" dirty="0" smtClean="0"/>
                        <a:t> (auto-</a:t>
                      </a:r>
                      <a:r>
                        <a:rPr lang="en-US" baseline="0" dirty="0" err="1" smtClean="0"/>
                        <a:t>vectorization</a:t>
                      </a:r>
                      <a:r>
                        <a:rPr lang="en-US" baseline="0" dirty="0" smtClean="0"/>
                        <a:t> using SSE)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~2.9x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OpenMP code, -O3 opt,</a:t>
                      </a:r>
                      <a:r>
                        <a:rPr lang="en-US" baseline="0" dirty="0" smtClean="0"/>
                        <a:t> 16 cores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~23.4x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OpenMP code with AVX, -O3,</a:t>
                      </a:r>
                      <a:r>
                        <a:rPr lang="en-US" baseline="0" dirty="0" smtClean="0"/>
                        <a:t> 16 cores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~29x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OpenMP code</a:t>
                      </a:r>
                      <a:r>
                        <a:rPr lang="en-US" baseline="0" dirty="0" smtClean="0"/>
                        <a:t> with AVX, -O3, 16 cores, </a:t>
                      </a:r>
                      <a:r>
                        <a:rPr lang="en-US" baseline="0" dirty="0" err="1" smtClean="0"/>
                        <a:t>Binded</a:t>
                      </a:r>
                      <a:r>
                        <a:rPr lang="en-US" baseline="0" dirty="0" smtClean="0"/>
                        <a:t> Threads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46.9 seconds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~44.4x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194560"/>
            <a:ext cx="4716625" cy="44046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Commercial software packages will arrive at a solution in a similar time to that of the serial code without optimization.</a:t>
            </a:r>
          </a:p>
          <a:p>
            <a:endParaRPr lang="en-US" dirty="0"/>
          </a:p>
          <a:p>
            <a:r>
              <a:rPr lang="en-US" dirty="0" smtClean="0"/>
              <a:t>After applying everything you’ve learned so far in the course, you can turn a 2000 second simulation into a 45 second one.</a:t>
            </a:r>
          </a:p>
          <a:p>
            <a:endParaRPr lang="en-US" dirty="0"/>
          </a:p>
          <a:p>
            <a:r>
              <a:rPr lang="en-US" dirty="0" smtClean="0"/>
              <a:t>Another way of thinking about it </a:t>
            </a:r>
            <a:r>
              <a:rPr lang="en-US" dirty="0" smtClean="0">
                <a:sym typeface="Wingdings" panose="05000000000000000000" pitchFamily="2" charset="2"/>
              </a:rPr>
              <a:t> Larger problem  Transform from 45 hours to 1 hour.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10335" y="2777180"/>
          <a:ext cx="6129175" cy="29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65"/>
                <a:gridCol w="1590146"/>
                <a:gridCol w="1765264"/>
              </a:tblGrid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Speedup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no optimization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2085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-O3 optimization</a:t>
                      </a:r>
                      <a:r>
                        <a:rPr lang="en-US" sz="1400" baseline="0" dirty="0" smtClean="0"/>
                        <a:t> (auto-</a:t>
                      </a:r>
                      <a:r>
                        <a:rPr lang="en-US" sz="1400" baseline="0" dirty="0" err="1" smtClean="0"/>
                        <a:t>vectorization</a:t>
                      </a:r>
                      <a:r>
                        <a:rPr lang="en-US" sz="1400" baseline="0" dirty="0" smtClean="0"/>
                        <a:t> using SSE)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720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~2.9x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code, -O3 opt,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~23.4x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 with AVX, -O3,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~29x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</a:t>
                      </a:r>
                      <a:r>
                        <a:rPr lang="en-US" sz="1400" baseline="0" dirty="0" smtClean="0"/>
                        <a:t> with AVX, -O3, 16 cores, </a:t>
                      </a:r>
                      <a:r>
                        <a:rPr lang="en-US" sz="1400" baseline="0" dirty="0" err="1" smtClean="0"/>
                        <a:t>Binded</a:t>
                      </a:r>
                      <a:r>
                        <a:rPr lang="en-US" sz="1400" baseline="0" dirty="0" smtClean="0"/>
                        <a:t> Threads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46.9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</a:t>
                      </a:r>
                      <a:r>
                        <a:rPr lang="en-US" sz="1400" b="1" dirty="0" smtClean="0"/>
                        <a:t>44.4x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2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class 4 – during class time and in the notes – we presented this result for the 3D heat transfer problem.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93393" y="3227675"/>
                <a:ext cx="34587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93" y="3227675"/>
                <a:ext cx="3458703" cy="695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261906" y="5304635"/>
                <a:ext cx="2670026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06" y="5304635"/>
                <a:ext cx="2670026" cy="6639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596919" y="3991702"/>
            <a:ext cx="1746481" cy="131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095362" y="4418997"/>
                <a:ext cx="4304768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4418997"/>
                <a:ext cx="4304768" cy="663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6495435" y="4017999"/>
            <a:ext cx="930111" cy="4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7989" y="3991702"/>
            <a:ext cx="229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095362" y="5163489"/>
                <a:ext cx="4321761" cy="711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5163489"/>
                <a:ext cx="4321761" cy="711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095362" y="5932214"/>
                <a:ext cx="4233595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62" y="5932214"/>
                <a:ext cx="4233595" cy="663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353066" y="4562168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x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353066" y="5334433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353066" y="6109718"/>
            <a:ext cx="25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in 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96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194560"/>
            <a:ext cx="4716625" cy="44046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something to think about when you find work.</a:t>
            </a:r>
          </a:p>
          <a:p>
            <a:endParaRPr lang="en-US" dirty="0"/>
          </a:p>
          <a:p>
            <a:r>
              <a:rPr lang="en-US" dirty="0" smtClean="0"/>
              <a:t>At your next job, your boss will most likely ask you to perform a simulation using commercial software.</a:t>
            </a:r>
          </a:p>
          <a:p>
            <a:endParaRPr lang="en-US" dirty="0"/>
          </a:p>
          <a:p>
            <a:r>
              <a:rPr lang="en-US" dirty="0" smtClean="0"/>
              <a:t>While you should do this (what your boss says), you’ll have the opportunity to write code which provides the same result in much less time.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10335" y="2777180"/>
          <a:ext cx="6129175" cy="29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65"/>
                <a:gridCol w="1590146"/>
                <a:gridCol w="1765264"/>
              </a:tblGrid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Speedup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no optimization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2085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code, -O3 optimization</a:t>
                      </a:r>
                      <a:r>
                        <a:rPr lang="en-US" sz="1400" baseline="0" dirty="0" smtClean="0"/>
                        <a:t> (auto-</a:t>
                      </a:r>
                      <a:r>
                        <a:rPr lang="en-US" sz="1400" baseline="0" dirty="0" err="1" smtClean="0"/>
                        <a:t>vectorization</a:t>
                      </a:r>
                      <a:r>
                        <a:rPr lang="en-US" sz="1400" baseline="0" dirty="0" smtClean="0"/>
                        <a:t> using SSE)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720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~2.9x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code, -O3 opt,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89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~23.4x</a:t>
                      </a:r>
                      <a:endParaRPr lang="en-GB" sz="1400" dirty="0"/>
                    </a:p>
                  </a:txBody>
                  <a:tcPr/>
                </a:tc>
              </a:tr>
              <a:tr h="3998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 with AVX, -O3,</a:t>
                      </a:r>
                      <a:r>
                        <a:rPr lang="en-US" sz="1400" baseline="0" dirty="0" smtClean="0"/>
                        <a:t> 16 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 seconds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~29x</a:t>
                      </a:r>
                      <a:endParaRPr lang="en-GB" sz="1400" dirty="0"/>
                    </a:p>
                  </a:txBody>
                  <a:tcPr/>
                </a:tc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OpenMP code</a:t>
                      </a:r>
                      <a:r>
                        <a:rPr lang="en-US" sz="1400" baseline="0" dirty="0" smtClean="0"/>
                        <a:t> with AVX, -O3, 16 cores, </a:t>
                      </a:r>
                      <a:r>
                        <a:rPr lang="en-US" sz="1400" baseline="0" dirty="0" err="1" smtClean="0"/>
                        <a:t>Binded</a:t>
                      </a:r>
                      <a:r>
                        <a:rPr lang="en-US" sz="1400" baseline="0" dirty="0" smtClean="0"/>
                        <a:t> Threads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46.9 seconds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</a:t>
                      </a:r>
                      <a:r>
                        <a:rPr lang="en-US" sz="1400" b="1" dirty="0" smtClean="0"/>
                        <a:t>44.4x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today’s tutorial, I want you to work on this 2D heat transfer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85" y="2863603"/>
            <a:ext cx="7343144" cy="3492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9314" y="3455561"/>
            <a:ext cx="3741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your initial temperatures to be 0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whatever thermal diffusivity coefficient you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your simulation until the steady solution is obtained.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4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solution will look something like this: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55" y="764373"/>
            <a:ext cx="8954945" cy="672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9040" y="5386237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using 640 unknowns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6080911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See if you can make a movie of the transient heating of this object before the end of clas</a:t>
            </a:r>
            <a:r>
              <a:rPr lang="en-US" b="1" dirty="0" smtClean="0"/>
              <a:t>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82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mixing variables here (space and time), we need to define the differences in each.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use k superscripts to indicate time, and </a:t>
            </a:r>
            <a:r>
              <a:rPr lang="en-US" dirty="0" err="1" smtClean="0"/>
              <a:t>i,j,k</a:t>
            </a:r>
            <a:r>
              <a:rPr lang="en-US" dirty="0" smtClean="0"/>
              <a:t> subscripts for space.</a:t>
            </a:r>
          </a:p>
          <a:p>
            <a:endParaRPr lang="en-US" dirty="0"/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50338" y="2914321"/>
                <a:ext cx="3458703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38" y="2914321"/>
                <a:ext cx="3458703" cy="6954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26470" y="5265386"/>
                <a:ext cx="11480066" cy="729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0" y="5265386"/>
                <a:ext cx="11480066" cy="729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4925961" y="3593203"/>
            <a:ext cx="2298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50338" y="3609768"/>
            <a:ext cx="45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5316" y="3982049"/>
            <a:ext cx="156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at (</a:t>
            </a:r>
            <a:r>
              <a:rPr lang="en-US" dirty="0" err="1" smtClean="0"/>
              <a:t>i,j,k</a:t>
            </a:r>
            <a:r>
              <a:rPr lang="en-US" dirty="0" smtClean="0"/>
              <a:t>)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986981" y="3609768"/>
            <a:ext cx="392643" cy="3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9462" y="3975709"/>
            <a:ext cx="24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Evaluate at time k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66503" y="3593203"/>
            <a:ext cx="373626" cy="38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our grid is a uniform, structured grid, we can rearrange and simplify to obtain a formula for the new 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we have constants:</a:t>
            </a:r>
          </a:p>
          <a:p>
            <a:endParaRPr lang="en-US" dirty="0"/>
          </a:p>
          <a:p>
            <a:r>
              <a:rPr lang="en-US" dirty="0" smtClean="0"/>
              <a:t>The minimum of these constants must be less than 0.5 (i.e.                              )</a:t>
            </a:r>
          </a:p>
          <a:p>
            <a:endParaRPr lang="en-US" dirty="0"/>
          </a:p>
          <a:p>
            <a:r>
              <a:rPr lang="en-US" dirty="0" smtClean="0"/>
              <a:t>This scheme is known as the </a:t>
            </a:r>
            <a:r>
              <a:rPr lang="en-US" b="1" dirty="0" smtClean="0"/>
              <a:t>Forward Time Centered Space (FTCS)</a:t>
            </a:r>
            <a:r>
              <a:rPr lang="en-US" dirty="0" smtClean="0"/>
              <a:t> scheme.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7" y="3031145"/>
                <a:ext cx="11141640" cy="422873"/>
              </a:xfrm>
              <a:prstGeom prst="rect">
                <a:avLst/>
              </a:prstGeom>
              <a:blipFill rotWithShape="0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65444" y="3683915"/>
                <a:ext cx="1019703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44" y="3683915"/>
                <a:ext cx="1019703" cy="5227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257814" y="3683915"/>
                <a:ext cx="1015150" cy="570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14" y="3683915"/>
                <a:ext cx="1015150" cy="5700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715678" y="3683915"/>
                <a:ext cx="995914" cy="520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78" y="3683915"/>
                <a:ext cx="995914" cy="5209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837111" y="4697852"/>
                <a:ext cx="2217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&lt;0.5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11" y="4697852"/>
                <a:ext cx="22175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28" r="-220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it to the 3D transient simulation of a heat sink for CPU’s.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41" y="2857710"/>
            <a:ext cx="6840802" cy="3646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211" y="2857710"/>
            <a:ext cx="3950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x cells: 64</a:t>
            </a:r>
          </a:p>
          <a:p>
            <a:endParaRPr lang="en-US" dirty="0"/>
          </a:p>
          <a:p>
            <a:r>
              <a:rPr lang="en-US" dirty="0" smtClean="0"/>
              <a:t>No. of y cells: 64</a:t>
            </a:r>
          </a:p>
          <a:p>
            <a:endParaRPr lang="en-US" dirty="0"/>
          </a:p>
          <a:p>
            <a:r>
              <a:rPr lang="en-US" dirty="0" smtClean="0"/>
              <a:t>No. of z cells: 64</a:t>
            </a:r>
          </a:p>
          <a:p>
            <a:endParaRPr lang="en-US" dirty="0"/>
          </a:p>
          <a:p>
            <a:r>
              <a:rPr lang="en-US" dirty="0" smtClean="0"/>
              <a:t>Total number of cells: 0.26 million</a:t>
            </a:r>
          </a:p>
          <a:p>
            <a:endParaRPr lang="en-US" dirty="0"/>
          </a:p>
          <a:p>
            <a:r>
              <a:rPr lang="en-US" dirty="0" smtClean="0"/>
              <a:t>Number of time steps: 200,000</a:t>
            </a:r>
          </a:p>
          <a:p>
            <a:endParaRPr lang="en-US" dirty="0"/>
          </a:p>
          <a:p>
            <a:r>
              <a:rPr lang="en-US" dirty="0" smtClean="0"/>
              <a:t>Theta: 0.1</a:t>
            </a:r>
          </a:p>
          <a:p>
            <a:endParaRPr lang="en-US" dirty="0"/>
          </a:p>
          <a:p>
            <a:r>
              <a:rPr lang="en-US" dirty="0" err="1" smtClean="0"/>
              <a:t>Timestep</a:t>
            </a:r>
            <a:r>
              <a:rPr lang="en-US" dirty="0" smtClean="0"/>
              <a:t>: 2.5e-7 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73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apply it to the 3D transient simulation of a heat sink for CPU’s.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11" y="2857710"/>
            <a:ext cx="3950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x cells: 64</a:t>
            </a:r>
          </a:p>
          <a:p>
            <a:endParaRPr lang="en-US" dirty="0"/>
          </a:p>
          <a:p>
            <a:r>
              <a:rPr lang="en-US" dirty="0" smtClean="0"/>
              <a:t>No. of y cells: 64</a:t>
            </a:r>
          </a:p>
          <a:p>
            <a:endParaRPr lang="en-US" dirty="0"/>
          </a:p>
          <a:p>
            <a:r>
              <a:rPr lang="en-US" dirty="0" smtClean="0"/>
              <a:t>No. of z cells: 64</a:t>
            </a:r>
          </a:p>
          <a:p>
            <a:endParaRPr lang="en-US" dirty="0"/>
          </a:p>
          <a:p>
            <a:r>
              <a:rPr lang="en-US" dirty="0" smtClean="0"/>
              <a:t>Total number of cells: ~0.26 million</a:t>
            </a:r>
          </a:p>
          <a:p>
            <a:endParaRPr lang="en-US" dirty="0"/>
          </a:p>
          <a:p>
            <a:r>
              <a:rPr lang="en-US" dirty="0" smtClean="0"/>
              <a:t>Number of time steps: 200,000</a:t>
            </a:r>
          </a:p>
          <a:p>
            <a:endParaRPr lang="en-US" dirty="0"/>
          </a:p>
          <a:p>
            <a:r>
              <a:rPr lang="en-US" dirty="0" smtClean="0"/>
              <a:t>Theta: 0.1</a:t>
            </a:r>
          </a:p>
          <a:p>
            <a:endParaRPr lang="en-US" dirty="0"/>
          </a:p>
          <a:p>
            <a:r>
              <a:rPr lang="en-US" dirty="0" err="1" smtClean="0"/>
              <a:t>Timestep</a:t>
            </a:r>
            <a:r>
              <a:rPr lang="en-US" dirty="0" smtClean="0"/>
              <a:t>: 2.5e-7 seconds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820" y="3269012"/>
            <a:ext cx="5357324" cy="290347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60853" y="6305909"/>
            <a:ext cx="48135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98279" y="6393134"/>
            <a:ext cx="14319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 = 0.05 m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9820" y="3536831"/>
            <a:ext cx="0" cy="2503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4556825" y="4483533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H=W=0.03m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2936668"/>
            <a:ext cx="481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fins of length 0.8W and height (1/3)H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06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11049000" cy="1293028"/>
          </a:xfrm>
        </p:spPr>
        <p:txBody>
          <a:bodyPr/>
          <a:lstStyle/>
          <a:p>
            <a:r>
              <a:rPr lang="en-US" dirty="0"/>
              <a:t>CASE STUDY – 3D Transient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challenge here lies in the efficient use of AVX together with OpenMP.</a:t>
            </a:r>
          </a:p>
          <a:p>
            <a:endParaRPr lang="en-US" dirty="0"/>
          </a:p>
          <a:p>
            <a:r>
              <a:rPr lang="en-US" dirty="0" smtClean="0"/>
              <a:t>To make this work, we need to think in advance about:</a:t>
            </a:r>
          </a:p>
          <a:p>
            <a:endParaRPr lang="en-US" dirty="0"/>
          </a:p>
          <a:p>
            <a:pPr lvl="1"/>
            <a:r>
              <a:rPr lang="en-US" dirty="0" smtClean="0"/>
              <a:t>How we will store the data </a:t>
            </a:r>
            <a:r>
              <a:rPr lang="en-US" dirty="0" smtClean="0">
                <a:sym typeface="Wingdings" panose="05000000000000000000" pitchFamily="2" charset="2"/>
              </a:rPr>
              <a:t> How many variables, and what will each store,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to allow each OpenMP thread to control each of its AVX elements,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to minimize the time performing serial computations and maximize the time performing parallel operations.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7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71" y="764373"/>
            <a:ext cx="10021529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 STUDY – 3D Transient Heat Transfer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 the temperature on the lower surface to be 1 K, and the surrounding air and external edges of the heat sink to be 0K.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9" y="2926225"/>
            <a:ext cx="5841708" cy="3931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1" y="3667442"/>
            <a:ext cx="1646063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6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1634</TotalTime>
  <Words>1844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新細明體</vt:lpstr>
      <vt:lpstr>Arial</vt:lpstr>
      <vt:lpstr>Calibri</vt:lpstr>
      <vt:lpstr>Cambria Math</vt:lpstr>
      <vt:lpstr>Century Gothic</vt:lpstr>
      <vt:lpstr>Wingdings</vt:lpstr>
      <vt:lpstr>Vapor Trail</vt:lpstr>
      <vt:lpstr>Introduction to Multi-Core CPU and GPU Computation   多核心CPU和GPU計算</vt:lpstr>
      <vt:lpstr>Today’s Class…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CASE STUDY – 3D Transient Heat Transfer</vt:lpstr>
      <vt:lpstr>Tutorial</vt:lpstr>
      <vt:lpstr>Tutorial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151</cp:revision>
  <dcterms:created xsi:type="dcterms:W3CDTF">2014-09-14T00:46:14Z</dcterms:created>
  <dcterms:modified xsi:type="dcterms:W3CDTF">2015-11-04T00:17:15Z</dcterms:modified>
</cp:coreProperties>
</file>