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5" r:id="rId16"/>
    <p:sldId id="266" r:id="rId17"/>
    <p:sldId id="267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D4AB-C487-43DD-9768-F66D7286F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12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Intel Xeon phi coprocessor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31719"/>
            <a:ext cx="5372100" cy="40241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Intel Xeon Phi connects to the compute via the PCI-E x16 slot.</a:t>
            </a:r>
            <a:endParaRPr lang="en-US" altLang="zh-TW" dirty="0"/>
          </a:p>
          <a:p>
            <a:endParaRPr lang="en-US" dirty="0" smtClean="0"/>
          </a:p>
          <a:p>
            <a:r>
              <a:rPr lang="en-US" dirty="0" smtClean="0"/>
              <a:t>On the Phi card, each core is connected by a ring-type network.</a:t>
            </a:r>
          </a:p>
          <a:p>
            <a:endParaRPr lang="en-US" dirty="0"/>
          </a:p>
          <a:p>
            <a:r>
              <a:rPr lang="en-US" dirty="0" smtClean="0"/>
              <a:t>Each core has its own cache, and is connected to a large section of global memory which is shared by each core.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http://semiaccurate.com/assets/uploads/2012/08/Intel_Xeon_Phi_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42" y="1958197"/>
            <a:ext cx="5338819" cy="46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0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Intel Xeon phi coprocessor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252355" cy="40241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most important feature of the </a:t>
            </a:r>
            <a:r>
              <a:rPr lang="en-US" altLang="zh-TW" dirty="0" smtClean="0"/>
              <a:t>Phi </a:t>
            </a:r>
            <a:r>
              <a:rPr lang="en-US" altLang="zh-TW" dirty="0" smtClean="0"/>
              <a:t>design </a:t>
            </a:r>
            <a:r>
              <a:rPr lang="en-US" altLang="zh-TW" dirty="0" smtClean="0"/>
              <a:t>is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Wide SIMD registers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Each core has access to </a:t>
            </a:r>
            <a:r>
              <a:rPr lang="en-US" altLang="zh-TW" b="1" dirty="0" smtClean="0"/>
              <a:t>512 bit </a:t>
            </a:r>
            <a:r>
              <a:rPr lang="en-US" altLang="zh-TW" dirty="0" smtClean="0"/>
              <a:t>wide SIMD registers in the same style as </a:t>
            </a:r>
            <a:r>
              <a:rPr lang="en-US" altLang="zh-TW" b="1" dirty="0" smtClean="0"/>
              <a:t>AVX</a:t>
            </a:r>
            <a:r>
              <a:rPr lang="en-US" altLang="zh-TW" dirty="0"/>
              <a:t> </a:t>
            </a:r>
            <a:r>
              <a:rPr lang="en-US" altLang="zh-TW" dirty="0" smtClean="0"/>
              <a:t>– only double the size.</a:t>
            </a:r>
            <a:endParaRPr lang="en-US" altLang="zh-TW" dirty="0"/>
          </a:p>
        </p:txBody>
      </p:sp>
      <p:pic>
        <p:nvPicPr>
          <p:cNvPr id="1026" name="Picture 2" descr="http://upload.wikimedia.org/wikipedia/en/0/0d/Larrabee_slide_block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39" y="2373601"/>
            <a:ext cx="76390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81768" y="5794598"/>
            <a:ext cx="6686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These SIMD registers allow instructions on 512 bits of data</a:t>
            </a:r>
            <a:br>
              <a:rPr lang="en-US" altLang="zh-TW" dirty="0" smtClean="0"/>
            </a:br>
            <a:r>
              <a:rPr lang="en-US" altLang="zh-TW" dirty="0" smtClean="0"/>
              <a:t> (i.e. 16 floats or 8 doubles) in a </a:t>
            </a:r>
            <a:r>
              <a:rPr lang="en-US" altLang="zh-TW" b="1" dirty="0" smtClean="0"/>
              <a:t>single instruction cycle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38491" y="2373601"/>
            <a:ext cx="3994030" cy="818173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020149" y="4737237"/>
            <a:ext cx="3994030" cy="818173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Processing Units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31719"/>
            <a:ext cx="53721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GTX Titan X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Probably one of the best cheaper GPU devices you can purchase.</a:t>
            </a:r>
          </a:p>
          <a:p>
            <a:endParaRPr lang="en-US" altLang="zh-TW" dirty="0"/>
          </a:p>
          <a:p>
            <a:r>
              <a:rPr lang="en-US" altLang="zh-TW" dirty="0" smtClean="0"/>
              <a:t>Cost: $35,000 NTD (approx.)</a:t>
            </a:r>
          </a:p>
          <a:p>
            <a:endParaRPr lang="en-US" altLang="zh-TW" dirty="0"/>
          </a:p>
          <a:p>
            <a:r>
              <a:rPr lang="en-US" altLang="zh-TW" dirty="0" smtClean="0"/>
              <a:t>Contains 3072 CUDA cores – but these cores are different to conventional CPU cores.</a:t>
            </a:r>
            <a:endParaRPr lang="en-US" altLang="zh-TW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imagescdn.tweaktown.com/content/7/0/7049_101_nvidia-geforce-gtx-titan-12gb-sli-two-much-better-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2057401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Processing Units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31719"/>
            <a:ext cx="53721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GTX 750 </a:t>
            </a:r>
            <a:r>
              <a:rPr lang="en-US" dirty="0" err="1" smtClean="0"/>
              <a:t>Ti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Probably the cheapest good GPU devices you can purchase.</a:t>
            </a:r>
          </a:p>
          <a:p>
            <a:endParaRPr lang="en-US" altLang="zh-TW" dirty="0"/>
          </a:p>
          <a:p>
            <a:r>
              <a:rPr lang="en-US" altLang="zh-TW" dirty="0" smtClean="0"/>
              <a:t>Cost: $4,000 NTD (approx.)</a:t>
            </a:r>
          </a:p>
          <a:p>
            <a:endParaRPr lang="en-US" altLang="zh-TW" dirty="0"/>
          </a:p>
          <a:p>
            <a:r>
              <a:rPr lang="en-US" altLang="zh-TW" dirty="0" smtClean="0"/>
              <a:t>Contains 640 CUDA cores – but these cores are different to conventional CPU cores.</a:t>
            </a:r>
            <a:endParaRPr lang="en-US" altLang="zh-TW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www.heise.de/imgs/18/1/1/7/4/4/3/1/ctAsusGTX750Ti-5def13d49a0cd41f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834737"/>
            <a:ext cx="5652890" cy="48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performing any computation using GPU </a:t>
            </a:r>
            <a:r>
              <a:rPr lang="en-US" dirty="0" smtClean="0"/>
              <a:t>or Intel Xeon Phi, we </a:t>
            </a:r>
            <a:r>
              <a:rPr lang="en-US" dirty="0" smtClean="0"/>
              <a:t>need to take into account:</a:t>
            </a:r>
          </a:p>
          <a:p>
            <a:endParaRPr lang="en-US" dirty="0"/>
          </a:p>
          <a:p>
            <a:pPr lvl="1"/>
            <a:r>
              <a:rPr lang="en-US" dirty="0" smtClean="0"/>
              <a:t>Data used for computation on the </a:t>
            </a:r>
            <a:r>
              <a:rPr lang="en-US" dirty="0" smtClean="0"/>
              <a:t>device </a:t>
            </a:r>
            <a:r>
              <a:rPr lang="en-US" dirty="0" smtClean="0"/>
              <a:t>needs to be manually sent to the memory on </a:t>
            </a:r>
            <a:r>
              <a:rPr lang="en-US" dirty="0" smtClean="0"/>
              <a:t>the </a:t>
            </a:r>
            <a:r>
              <a:rPr lang="en-US" dirty="0" smtClean="0"/>
              <a:t>device.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Computation performed on the </a:t>
            </a:r>
            <a:r>
              <a:rPr lang="en-US" dirty="0" smtClean="0"/>
              <a:t>device </a:t>
            </a:r>
            <a:r>
              <a:rPr lang="en-US" dirty="0" smtClean="0"/>
              <a:t>behaves fundamentally differently to </a:t>
            </a:r>
            <a:r>
              <a:rPr lang="en-US" dirty="0" smtClean="0"/>
              <a:t>conventional</a:t>
            </a:r>
            <a:r>
              <a:rPr lang="en-US" dirty="0" smtClean="0"/>
              <a:t> </a:t>
            </a:r>
            <a:r>
              <a:rPr lang="en-US" dirty="0" smtClean="0"/>
              <a:t>computations,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Our results on the </a:t>
            </a:r>
            <a:r>
              <a:rPr lang="en-US" dirty="0" smtClean="0"/>
              <a:t>device </a:t>
            </a:r>
            <a:r>
              <a:rPr lang="en-US" dirty="0" smtClean="0"/>
              <a:t>needs to be copied from the </a:t>
            </a:r>
            <a:r>
              <a:rPr lang="en-US" dirty="0" smtClean="0"/>
              <a:t>device </a:t>
            </a:r>
            <a:r>
              <a:rPr lang="en-US" dirty="0" smtClean="0"/>
              <a:t>memory back into CPU memory.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681536" cy="40241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Review: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say we have this algorithm, and that the Calculation(</a:t>
            </a:r>
            <a:r>
              <a:rPr lang="en-US" dirty="0" err="1" smtClean="0"/>
              <a:t>i</a:t>
            </a:r>
            <a:r>
              <a:rPr lang="en-US" dirty="0" smtClean="0"/>
              <a:t>) across N elements is done in Parallel. What is the:</a:t>
            </a:r>
          </a:p>
          <a:p>
            <a:pPr marL="514350" indent="-514350">
              <a:buAutoNum type="romanLcParenBoth"/>
            </a:pPr>
            <a:r>
              <a:rPr lang="en-US" dirty="0" smtClean="0"/>
              <a:t>Fraction of parallel work?</a:t>
            </a:r>
          </a:p>
          <a:p>
            <a:pPr marL="514350" indent="-514350">
              <a:buAutoNum type="romanLcParenBoth"/>
            </a:pPr>
            <a:r>
              <a:rPr lang="en-US" dirty="0" smtClean="0"/>
              <a:t>Expected speedup for P cores?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448300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4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605" y="2168078"/>
            <a:ext cx="4681536" cy="4689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Review: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now introduce a function which transfers data between the GPU and CPU.</a:t>
            </a:r>
          </a:p>
          <a:p>
            <a:pPr marL="0" indent="0">
              <a:buNone/>
            </a:pPr>
            <a:r>
              <a:rPr lang="en-US" dirty="0" smtClean="0"/>
              <a:t>Calculation() is still performed in parallel across N elements. However, Transfer() is not.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the:</a:t>
            </a:r>
          </a:p>
          <a:p>
            <a:pPr marL="514350" indent="-514350">
              <a:buAutoNum type="romanLcParenBoth"/>
            </a:pPr>
            <a:r>
              <a:rPr lang="en-US" dirty="0" smtClean="0"/>
              <a:t>Fraction of parallel work,</a:t>
            </a:r>
          </a:p>
          <a:p>
            <a:pPr marL="514350" indent="-514350">
              <a:buAutoNum type="romanLcParenBoth"/>
            </a:pPr>
            <a:r>
              <a:rPr lang="en-US" dirty="0" smtClean="0"/>
              <a:t>Expected speedup limit as P goes to </a:t>
            </a:r>
            <a:r>
              <a:rPr lang="en-US" dirty="0" err="1" smtClean="0"/>
              <a:t>inifinity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448298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 dirty="0" smtClean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4</a:t>
              </a:r>
              <a:r>
                <a:rPr lang="en-US" sz="1200" b="1" i="1" dirty="0" smtClean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1200" b="1" i="1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work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Flowchart: Predefined Process 31"/>
            <p:cNvSpPr/>
            <p:nvPr/>
          </p:nvSpPr>
          <p:spPr>
            <a:xfrm>
              <a:off x="1309680" y="1240631"/>
              <a:ext cx="1071565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smtClean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Transfer()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3" name="Text Box 310"/>
            <p:cNvSpPr txBox="1"/>
            <p:nvPr/>
          </p:nvSpPr>
          <p:spPr>
            <a:xfrm>
              <a:off x="1497801" y="89297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 dirty="0" smtClean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 dirty="0" smtClean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1200" b="1" i="1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work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cxnSp>
        <p:nvCxnSpPr>
          <p:cNvPr id="31" name="Elbow Connector 30"/>
          <p:cNvCxnSpPr>
            <a:stCxn id="8" idx="1"/>
            <a:endCxn id="32" idx="3"/>
          </p:cNvCxnSpPr>
          <p:nvPr/>
        </p:nvCxnSpPr>
        <p:spPr>
          <a:xfrm rot="10800000" flipV="1">
            <a:off x="7829543" y="3820861"/>
            <a:ext cx="228604" cy="2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19" idx="0"/>
          </p:cNvCxnSpPr>
          <p:nvPr/>
        </p:nvCxnSpPr>
        <p:spPr>
          <a:xfrm rot="16200000" flipH="1">
            <a:off x="7205657" y="4097082"/>
            <a:ext cx="178595" cy="2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should be easy to prove that the limit of speedup with infinite P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b is the ratio of computational work (performed per element in the parallel section) to the communication expense (b = W</a:t>
            </a:r>
            <a:r>
              <a:rPr lang="en-US" baseline="-25000" dirty="0" smtClean="0"/>
              <a:t>3</a:t>
            </a:r>
            <a:r>
              <a:rPr lang="en-US" dirty="0" smtClean="0"/>
              <a:t>/W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GPU computation – and any computation using a coprocessor attached to the </a:t>
            </a:r>
            <a:r>
              <a:rPr lang="en-US" dirty="0" err="1" smtClean="0"/>
              <a:t>PCIe</a:t>
            </a:r>
            <a:r>
              <a:rPr lang="en-US" dirty="0" smtClean="0"/>
              <a:t> slot, b is a function of N and your SU will not be good.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31970" y="3085628"/>
                <a:ext cx="1251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70" y="3085628"/>
                <a:ext cx="12515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51" r="-976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29700" y="2967423"/>
                <a:ext cx="4969309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𝑁𝑇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00" y="2967423"/>
                <a:ext cx="4969309" cy="7904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29700" y="4037866"/>
                <a:ext cx="2726772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00" y="4037866"/>
                <a:ext cx="2726772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31171" y="4053627"/>
                <a:ext cx="2203359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71" y="4053627"/>
                <a:ext cx="2203359" cy="5375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this gives us a guide on how best to use these devices:</a:t>
            </a:r>
          </a:p>
          <a:p>
            <a:endParaRPr lang="en-US" dirty="0"/>
          </a:p>
          <a:p>
            <a:pPr lvl="1"/>
            <a:r>
              <a:rPr lang="en-US" dirty="0" smtClean="0"/>
              <a:t>Communications between the device (GPU or Phi) and the CPU should be limited to an absolute minimum.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computations performed on the device need to be run in parallel.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computations on the device will be special: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Intel Xeon Phi computations require AVX512 vectorization to be efficient,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GPU computations need to take advantage of the thousands of cores available to be efficient.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insights also reveal information into what we need to lean in order to use these devices:</a:t>
            </a:r>
          </a:p>
          <a:p>
            <a:endParaRPr lang="en-US" dirty="0"/>
          </a:p>
          <a:p>
            <a:pPr lvl="1"/>
            <a:r>
              <a:rPr lang="en-US" dirty="0" smtClean="0"/>
              <a:t>We need to know how to transfer information to the device, and back.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know how to provide instructions to the device so we may perform parallel computation on it.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know how we can write our codes to run efficiently on these devices.</a:t>
            </a:r>
          </a:p>
          <a:p>
            <a:pPr lvl="1"/>
            <a:endParaRPr lang="en-US" dirty="0"/>
          </a:p>
          <a:p>
            <a:r>
              <a:rPr lang="en-US" dirty="0" smtClean="0"/>
              <a:t>It </a:t>
            </a:r>
            <a:r>
              <a:rPr lang="en-US" dirty="0" smtClean="0"/>
              <a:t>doesn’t matter if the device is a GPU or Phi card – it’s all the same.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</a:t>
            </a:r>
            <a:r>
              <a:rPr lang="en-US" dirty="0" smtClean="0"/>
              <a:t>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hold your mid-semester exam during next Wednesday’s class.</a:t>
            </a:r>
          </a:p>
          <a:p>
            <a:endParaRPr lang="en-US" dirty="0"/>
          </a:p>
          <a:p>
            <a:r>
              <a:rPr lang="en-US" dirty="0" smtClean="0"/>
              <a:t>I will review the material you need to know next Monday.</a:t>
            </a:r>
          </a:p>
          <a:p>
            <a:endParaRPr lang="en-US" dirty="0"/>
          </a:p>
          <a:p>
            <a:r>
              <a:rPr lang="en-US" dirty="0" smtClean="0"/>
              <a:t>There will be no classes this Wednesday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Today’s topics will not be on the exam next week.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– how do we design a good computer system for performing heterogeneous computation?</a:t>
            </a:r>
          </a:p>
          <a:p>
            <a:endParaRPr lang="en-US" dirty="0"/>
          </a:p>
          <a:p>
            <a:r>
              <a:rPr lang="en-US" dirty="0" smtClean="0"/>
              <a:t>Well, there are several parts to a computer which need to be reviewed to answer this question.</a:t>
            </a:r>
          </a:p>
          <a:p>
            <a:endParaRPr lang="en-US" dirty="0"/>
          </a:p>
          <a:p>
            <a:r>
              <a:rPr lang="en-US" dirty="0" smtClean="0"/>
              <a:t>The key parts are (</a:t>
            </a:r>
            <a:r>
              <a:rPr lang="en-US" dirty="0" err="1" smtClean="0"/>
              <a:t>i</a:t>
            </a:r>
            <a:r>
              <a:rPr lang="en-US" dirty="0" smtClean="0"/>
              <a:t>) CPU, (ii) Motherboard, (iii) GPU or Device, (iv) PSU, and (v) RAM.</a:t>
            </a:r>
          </a:p>
          <a:p>
            <a:endParaRPr lang="en-US" dirty="0"/>
          </a:p>
          <a:p>
            <a:r>
              <a:rPr lang="en-US" dirty="0" smtClean="0"/>
              <a:t>Let’s have a quick look.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First.</a:t>
            </a:r>
          </a:p>
          <a:p>
            <a:endParaRPr lang="en-US" dirty="0"/>
          </a:p>
          <a:p>
            <a:r>
              <a:rPr lang="en-US" dirty="0" smtClean="0"/>
              <a:t>The CPU issues instructions to your heterogeneous devices, and manages all non-device computations. The CPU also runs the O/S.</a:t>
            </a:r>
          </a:p>
          <a:p>
            <a:endParaRPr lang="en-US" dirty="0"/>
          </a:p>
          <a:p>
            <a:r>
              <a:rPr lang="en-US" dirty="0" smtClean="0"/>
              <a:t>In general, you’re most likely to be running two different types of codes on your machine:</a:t>
            </a:r>
          </a:p>
          <a:p>
            <a:endParaRPr lang="en-US" dirty="0"/>
          </a:p>
          <a:p>
            <a:pPr lvl="1"/>
            <a:r>
              <a:rPr lang="en-US" dirty="0" smtClean="0"/>
              <a:t>Multi-core computations, and</a:t>
            </a:r>
          </a:p>
          <a:p>
            <a:pPr lvl="1"/>
            <a:r>
              <a:rPr lang="en-US" dirty="0" smtClean="0"/>
              <a:t>GPU computations.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6896100" cy="40241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you are designing a small GPU computing machine, we can afford to buy a good 2 core CPU.</a:t>
            </a:r>
          </a:p>
          <a:p>
            <a:endParaRPr lang="en-US" dirty="0"/>
          </a:p>
          <a:p>
            <a:r>
              <a:rPr lang="en-US" dirty="0" smtClean="0"/>
              <a:t>The Intel i3-4370 has two cores, which is enough for us to perform GPU type computing only.</a:t>
            </a:r>
          </a:p>
          <a:p>
            <a:endParaRPr lang="en-US" dirty="0"/>
          </a:p>
          <a:p>
            <a:r>
              <a:rPr lang="en-US" dirty="0" smtClean="0"/>
              <a:t>It has a very high core speed (3.8 GHz standard) and a large amount of cache, and costs $4300 NTD.</a:t>
            </a:r>
          </a:p>
          <a:p>
            <a:endParaRPr lang="en-US" dirty="0"/>
          </a:p>
          <a:p>
            <a:r>
              <a:rPr lang="en-US" dirty="0" smtClean="0"/>
              <a:t>This is a type 1150 socket, which means....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5" y="2539747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33147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You are going to need a motherboard with 2 GPU slots, regardless.</a:t>
            </a:r>
          </a:p>
          <a:p>
            <a:endParaRPr lang="en-US" dirty="0"/>
          </a:p>
          <a:p>
            <a:r>
              <a:rPr lang="en-US" dirty="0" smtClean="0"/>
              <a:t>One of these will be used by the GPU you use for graphics.</a:t>
            </a:r>
          </a:p>
          <a:p>
            <a:endParaRPr lang="en-US" dirty="0"/>
          </a:p>
          <a:p>
            <a:r>
              <a:rPr lang="en-US" dirty="0" smtClean="0"/>
              <a:t>The other will be computation.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https://s.graphiq.com/sites/default/files/5030/media/images/GIGABYTE_GA-Z97P-D3_42394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558418"/>
            <a:ext cx="7112000" cy="48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623977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Asus Z97-P $3000 NTD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152900" cy="4414542"/>
          </a:xfrm>
        </p:spPr>
        <p:txBody>
          <a:bodyPr>
            <a:normAutofit/>
          </a:bodyPr>
          <a:lstStyle/>
          <a:p>
            <a:r>
              <a:rPr lang="en-US" dirty="0" smtClean="0"/>
              <a:t>You’ll also need to keep an eye on:</a:t>
            </a:r>
          </a:p>
          <a:p>
            <a:endParaRPr lang="en-US" dirty="0"/>
          </a:p>
          <a:p>
            <a:pPr lvl="1"/>
            <a:r>
              <a:rPr lang="en-US" dirty="0" smtClean="0"/>
              <a:t>The number of slots for your memory.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number of SATA3 and USB connections managed by your south bridge.</a:t>
            </a:r>
          </a:p>
          <a:p>
            <a:r>
              <a:rPr lang="en-US" dirty="0" smtClean="0"/>
              <a:t>You won’t ever use the on-board GPU (which is now in-chip)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https://s.graphiq.com/sites/default/files/5030/media/images/GIGABYTE_GA-Z97P-D3_42394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558418"/>
            <a:ext cx="7112000" cy="48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623977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Asus Z97-P $3000 NTD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2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152900" cy="4414542"/>
          </a:xfrm>
        </p:spPr>
        <p:txBody>
          <a:bodyPr>
            <a:normAutofit/>
          </a:bodyPr>
          <a:lstStyle/>
          <a:p>
            <a:r>
              <a:rPr lang="en-US" dirty="0" smtClean="0"/>
              <a:t>Since we are building a cheap GPU machine, we’ll go with the GTX 750 </a:t>
            </a:r>
            <a:r>
              <a:rPr lang="en-US" dirty="0" err="1" smtClean="0"/>
              <a:t>Ti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smallest (cheapest) GPU which allows SLI.</a:t>
            </a:r>
          </a:p>
          <a:p>
            <a:endParaRPr lang="en-US" dirty="0"/>
          </a:p>
          <a:p>
            <a:r>
              <a:rPr lang="en-US" dirty="0" smtClean="0"/>
              <a:t>We won’t use SLI for computing, but SLI will come in handy for rendering.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3700" y="6023870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Asus GTX-750 </a:t>
            </a:r>
            <a:r>
              <a:rPr lang="en-US" dirty="0" err="1" smtClean="0"/>
              <a:t>Ti</a:t>
            </a:r>
            <a:r>
              <a:rPr lang="en-US" dirty="0" smtClean="0"/>
              <a:t> x2 = $8000 NTD </a:t>
            </a:r>
            <a:endParaRPr lang="en-GB" dirty="0"/>
          </a:p>
        </p:txBody>
      </p:sp>
      <p:pic>
        <p:nvPicPr>
          <p:cNvPr id="6" name="Picture 2" descr="http://www.heise.de/imgs/18/1/1/7/4/4/3/1/ctAsusGTX750Ti-5def13d49a0cd41f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56" y="2319784"/>
            <a:ext cx="3430972" cy="29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heise.de/imgs/18/1/1/7/4/4/3/1/ctAsusGTX750Ti-5def13d49a0cd41f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28" y="2182625"/>
            <a:ext cx="3430972" cy="29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152900" cy="4414542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 close look a the GTX-750 </a:t>
            </a:r>
            <a:r>
              <a:rPr lang="en-US" dirty="0" err="1" smtClean="0"/>
              <a:t>Ti</a:t>
            </a:r>
            <a:r>
              <a:rPr lang="en-US" dirty="0" smtClean="0"/>
              <a:t>, you’ll see something else...</a:t>
            </a:r>
          </a:p>
          <a:p>
            <a:endParaRPr lang="en-US" dirty="0"/>
          </a:p>
          <a:p>
            <a:r>
              <a:rPr lang="en-US" dirty="0" smtClean="0"/>
              <a:t>You’ll need a 6-pin connector for the power.</a:t>
            </a:r>
          </a:p>
          <a:p>
            <a:endParaRPr lang="en-US" dirty="0"/>
          </a:p>
          <a:p>
            <a:r>
              <a:rPr lang="en-US" dirty="0" smtClean="0"/>
              <a:t>Hence our PSU becomes important – the power for GPU devices comes straight from the PSU.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3700" y="6023870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Asus GTX-750 </a:t>
            </a:r>
            <a:r>
              <a:rPr lang="en-US" dirty="0" err="1" smtClean="0"/>
              <a:t>Ti</a:t>
            </a:r>
            <a:r>
              <a:rPr lang="en-US" dirty="0" smtClean="0"/>
              <a:t> x2 = $8000 NTD </a:t>
            </a:r>
            <a:endParaRPr lang="en-GB" dirty="0"/>
          </a:p>
        </p:txBody>
      </p:sp>
      <p:pic>
        <p:nvPicPr>
          <p:cNvPr id="4098" name="Picture 2" descr="http://www.legitreviews.com/wp-content/uploads/2014/02/asus-gtx750ti-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326150"/>
            <a:ext cx="5343525" cy="36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10401300" cy="4414542"/>
          </a:xfrm>
        </p:spPr>
        <p:txBody>
          <a:bodyPr>
            <a:normAutofit/>
          </a:bodyPr>
          <a:lstStyle/>
          <a:p>
            <a:r>
              <a:rPr lang="en-US" dirty="0" smtClean="0"/>
              <a:t>Total cost for a cheap system: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CPU : $4300</a:t>
            </a:r>
          </a:p>
          <a:p>
            <a:pPr lvl="1"/>
            <a:r>
              <a:rPr lang="en-US" dirty="0" smtClean="0"/>
              <a:t>Motherboard: $3000</a:t>
            </a:r>
          </a:p>
          <a:p>
            <a:pPr lvl="1"/>
            <a:r>
              <a:rPr lang="en-US" dirty="0" smtClean="0"/>
              <a:t>GPUx2: $8000</a:t>
            </a:r>
          </a:p>
          <a:p>
            <a:pPr lvl="1"/>
            <a:r>
              <a:rPr lang="en-US" dirty="0" smtClean="0"/>
              <a:t>PSU: $2500 (approx.)</a:t>
            </a:r>
          </a:p>
          <a:p>
            <a:pPr lvl="1"/>
            <a:r>
              <a:rPr lang="en-US" dirty="0" smtClean="0"/>
              <a:t>Ram: Minimum 16 GB (2x 8 GB </a:t>
            </a:r>
            <a:r>
              <a:rPr lang="en-US" dirty="0" err="1" smtClean="0"/>
              <a:t>dimms</a:t>
            </a:r>
            <a:r>
              <a:rPr lang="en-US" dirty="0" smtClean="0"/>
              <a:t>) $2200 </a:t>
            </a:r>
          </a:p>
          <a:p>
            <a:pPr lvl="1"/>
            <a:r>
              <a:rPr lang="en-US" dirty="0" smtClean="0"/>
              <a:t>H/D: $1700 (1 TB standard or 120 GB SSD)</a:t>
            </a:r>
          </a:p>
          <a:p>
            <a:pPr lvl="1"/>
            <a:r>
              <a:rPr lang="en-US" dirty="0" smtClean="0"/>
              <a:t>Case: Meh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Total: Approximately $25,000 (Maximum)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2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10401300" cy="4414542"/>
          </a:xfrm>
        </p:spPr>
        <p:txBody>
          <a:bodyPr>
            <a:normAutofit/>
          </a:bodyPr>
          <a:lstStyle/>
          <a:p>
            <a:r>
              <a:rPr lang="en-US" dirty="0" smtClean="0"/>
              <a:t>And it goes up from here.</a:t>
            </a:r>
          </a:p>
          <a:p>
            <a:endParaRPr lang="en-US" dirty="0"/>
          </a:p>
          <a:p>
            <a:r>
              <a:rPr lang="en-US" dirty="0" smtClean="0"/>
              <a:t>More advanced systems will have multiple CPU cores, more than 2 GPU devices etc.</a:t>
            </a:r>
          </a:p>
          <a:p>
            <a:endParaRPr lang="en-US" dirty="0"/>
          </a:p>
          <a:p>
            <a:r>
              <a:rPr lang="en-US" dirty="0" smtClean="0"/>
              <a:t>We can discuss this as </a:t>
            </a:r>
            <a:r>
              <a:rPr lang="en-US" smtClean="0"/>
              <a:t>we see fit now.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Today, we start looking at heterogeneous systems.</a:t>
            </a:r>
          </a:p>
          <a:p>
            <a:endParaRPr lang="en-US" dirty="0"/>
          </a:p>
          <a:p>
            <a:r>
              <a:rPr lang="en-US" dirty="0" smtClean="0"/>
              <a:t>That is, a computer system which is made up of a variety of components which employ different architecture types.</a:t>
            </a:r>
          </a:p>
          <a:p>
            <a:endParaRPr lang="en-US" dirty="0"/>
          </a:p>
          <a:p>
            <a:r>
              <a:rPr lang="en-US" dirty="0" smtClean="0"/>
              <a:t>This influences: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performance of our applications,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type and design of algorithms we use on such components.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7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far, all codes we’ve written in this course have been:</a:t>
            </a:r>
          </a:p>
          <a:p>
            <a:endParaRPr lang="en-US" dirty="0"/>
          </a:p>
          <a:p>
            <a:pPr lvl="1"/>
            <a:r>
              <a:rPr lang="en-US" dirty="0" smtClean="0"/>
              <a:t>Executed on the CPU located on the motherboard,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to use the memory located on the motherboard.</a:t>
            </a:r>
          </a:p>
          <a:p>
            <a:pPr lvl="1"/>
            <a:endParaRPr lang="en-US" dirty="0"/>
          </a:p>
          <a:p>
            <a:r>
              <a:rPr lang="en-US" dirty="0" smtClean="0"/>
              <a:t>Since each </a:t>
            </a:r>
            <a:r>
              <a:rPr lang="en-US" dirty="0" err="1" smtClean="0"/>
              <a:t>OpenMP</a:t>
            </a:r>
            <a:r>
              <a:rPr lang="en-US" dirty="0" smtClean="0"/>
              <a:t> core is identical, and the memory used by each core is identical, we call this form of computing homogenous.</a:t>
            </a:r>
          </a:p>
          <a:p>
            <a:endParaRPr lang="en-US" dirty="0" smtClean="0"/>
          </a:p>
          <a:p>
            <a:r>
              <a:rPr lang="en-US" dirty="0" smtClean="0"/>
              <a:t>By using this form of computing, we neglect the possibility of using other components to perform computation.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814888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Layout of your computer system:</a:t>
            </a:r>
          </a:p>
          <a:p>
            <a:endParaRPr lang="en-US" dirty="0"/>
          </a:p>
          <a:p>
            <a:r>
              <a:rPr lang="en-US" dirty="0" smtClean="0"/>
              <a:t>Previously, all computation resided on this part of the computer.</a:t>
            </a:r>
          </a:p>
          <a:p>
            <a:endParaRPr lang="en-US" dirty="0"/>
          </a:p>
          <a:p>
            <a:r>
              <a:rPr lang="en-US" dirty="0" smtClean="0"/>
              <a:t>However, the most powerful computational tool in your computer may be located on a </a:t>
            </a:r>
            <a:r>
              <a:rPr lang="en-US" dirty="0" err="1" smtClean="0"/>
              <a:t>PCIe</a:t>
            </a:r>
            <a:r>
              <a:rPr lang="en-US" dirty="0" smtClean="0"/>
              <a:t> slot.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 descr="Z77-blockdiagram_450x4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96028"/>
            <a:ext cx="4876800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8458200" y="2213610"/>
            <a:ext cx="3048000" cy="1447800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29200" y="6324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work happens here.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5700712" y="3289056"/>
            <a:ext cx="2757487" cy="509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pic>
        <p:nvPicPr>
          <p:cNvPr id="9" name="Picture 3" descr="M03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14575"/>
            <a:ext cx="22447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Z77-blockdiagram_450x40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00288"/>
            <a:ext cx="4724400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20"/>
          <p:cNvSpPr>
            <a:spLocks noChangeShapeType="1"/>
          </p:cNvSpPr>
          <p:nvPr/>
        </p:nvSpPr>
        <p:spPr bwMode="auto">
          <a:xfrm flipH="1">
            <a:off x="5486400" y="2619375"/>
            <a:ext cx="762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486400" y="2619375"/>
            <a:ext cx="0" cy="1981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4267200" y="4600575"/>
            <a:ext cx="1219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3581400" y="4600575"/>
            <a:ext cx="685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>
            <a:off x="3657600" y="3990975"/>
            <a:ext cx="685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 flipV="1">
            <a:off x="4343400" y="3990975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3657600" y="3381375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 flipV="1">
            <a:off x="3581400" y="4600575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 flipV="1">
            <a:off x="3581400" y="5210175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3581400" y="5362575"/>
            <a:ext cx="685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H="1">
            <a:off x="3657600" y="3381375"/>
            <a:ext cx="685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3657600" y="2771775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>
            <a:off x="3276600" y="3381375"/>
            <a:ext cx="685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3276600" y="5362575"/>
            <a:ext cx="685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are using computer hardware of different architecture to work together in solving a problem – we are using Heterogeneous Computing.</a:t>
            </a:r>
          </a:p>
          <a:p>
            <a:endParaRPr lang="en-US" dirty="0"/>
          </a:p>
          <a:p>
            <a:r>
              <a:rPr lang="en-US" dirty="0" smtClean="0"/>
              <a:t>A good example of this form of computing is the use of the Graphics Processing Units (GPU’s) to aid in the computation.</a:t>
            </a:r>
          </a:p>
          <a:p>
            <a:endParaRPr lang="en-US" dirty="0"/>
          </a:p>
          <a:p>
            <a:r>
              <a:rPr lang="en-US" dirty="0" smtClean="0"/>
              <a:t>However, there is now an additional consideration:</a:t>
            </a:r>
          </a:p>
          <a:p>
            <a:endParaRPr lang="en-US" dirty="0"/>
          </a:p>
          <a:p>
            <a:pPr lvl="1"/>
            <a:r>
              <a:rPr lang="en-US" dirty="0" smtClean="0"/>
              <a:t>Moving data between the GPU device takes significant time!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are using computer hardware of different architecture to work together in solving a problem – we are using Heterogeneous Computing.</a:t>
            </a:r>
          </a:p>
          <a:p>
            <a:endParaRPr lang="en-US" dirty="0"/>
          </a:p>
          <a:p>
            <a:r>
              <a:rPr lang="en-US" dirty="0" smtClean="0"/>
              <a:t>A good example of this form of computing is the use of the Graphics Processing Units (GPU’s) </a:t>
            </a:r>
            <a:r>
              <a:rPr lang="en-US" dirty="0" smtClean="0"/>
              <a:t>or Coprocessors to </a:t>
            </a:r>
            <a:r>
              <a:rPr lang="en-US" dirty="0" smtClean="0"/>
              <a:t>aid in the computation.</a:t>
            </a:r>
          </a:p>
          <a:p>
            <a:endParaRPr lang="en-US" dirty="0"/>
          </a:p>
          <a:p>
            <a:r>
              <a:rPr lang="en-US" dirty="0" smtClean="0"/>
              <a:t>Let’s have a look at some of these devices.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Intel Xeon phi coprocessor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31719"/>
            <a:ext cx="53721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Intel Xeon Phi Coprocessor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There are </a:t>
            </a:r>
            <a:r>
              <a:rPr lang="en-US" altLang="zh-TW" dirty="0"/>
              <a:t>several variations of the Xeon Phi Coprocessor – one of them is the 3120A, which possesses active cooling.</a:t>
            </a:r>
          </a:p>
          <a:p>
            <a:endParaRPr lang="en-US" altLang="zh-TW" dirty="0"/>
          </a:p>
          <a:p>
            <a:r>
              <a:rPr lang="en-US" altLang="zh-TW" dirty="0"/>
              <a:t>The 3120A comes complete with:</a:t>
            </a:r>
          </a:p>
          <a:p>
            <a:pPr lvl="1"/>
            <a:r>
              <a:rPr lang="en-US" altLang="zh-TW" dirty="0"/>
              <a:t>57 cores, each capable of managing 4 threads.</a:t>
            </a:r>
          </a:p>
          <a:p>
            <a:pPr lvl="1"/>
            <a:r>
              <a:rPr lang="en-US" altLang="zh-TW" dirty="0"/>
              <a:t>6 GB DDR3 Ram.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Can be operated in heterogeneous mode or native mode.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371032"/>
            <a:ext cx="6312570" cy="3984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1718</TotalTime>
  <Words>1606</Words>
  <Application>Microsoft Office PowerPoint</Application>
  <PresentationFormat>Widescreen</PresentationFormat>
  <Paragraphs>284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PMingLiU</vt:lpstr>
      <vt:lpstr>PMingLiU</vt:lpstr>
      <vt:lpstr>Arial</vt:lpstr>
      <vt:lpstr>Calibri</vt:lpstr>
      <vt:lpstr>Cambria Math</vt:lpstr>
      <vt:lpstr>Century Gothic</vt:lpstr>
      <vt:lpstr>Times New Roman</vt:lpstr>
      <vt:lpstr>Vapor Trail</vt:lpstr>
      <vt:lpstr>Introduction to Multi-Core CPU and GPU Computation   多核心CPU和GPU計算</vt:lpstr>
      <vt:lpstr>Mid-Semester Exam</vt:lpstr>
      <vt:lpstr>Today’s Class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Intel Xeon phi coprocessor</vt:lpstr>
      <vt:lpstr>Intel Xeon phi coprocessor</vt:lpstr>
      <vt:lpstr>Intel Xeon phi coprocessor</vt:lpstr>
      <vt:lpstr>Graphics Processing Units</vt:lpstr>
      <vt:lpstr>Graphics Processing Units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  <vt:lpstr>Heterogeneous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174</cp:revision>
  <dcterms:created xsi:type="dcterms:W3CDTF">2014-09-14T00:46:14Z</dcterms:created>
  <dcterms:modified xsi:type="dcterms:W3CDTF">2015-11-09T06:06:51Z</dcterms:modified>
</cp:coreProperties>
</file>