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13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351452"/>
            <a:ext cx="32639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Question 4 now.</a:t>
            </a:r>
          </a:p>
          <a:p>
            <a:endParaRPr lang="en-US" dirty="0"/>
          </a:p>
          <a:p>
            <a:r>
              <a:rPr lang="en-US" dirty="0" smtClean="0"/>
              <a:t>Here, you had to either (</a:t>
            </a:r>
            <a:r>
              <a:rPr lang="en-US" dirty="0" err="1" smtClean="0"/>
              <a:t>i</a:t>
            </a:r>
            <a:r>
              <a:rPr lang="en-US" dirty="0" smtClean="0"/>
              <a:t>) remember how to write a 1</a:t>
            </a:r>
            <a:r>
              <a:rPr lang="en-US" baseline="30000" dirty="0" smtClean="0"/>
              <a:t>st</a:t>
            </a:r>
            <a:r>
              <a:rPr lang="en-US" dirty="0" smtClean="0"/>
              <a:t> order accurate upwind scheme, or (ii) be able to find it on the internet.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79" y="1743616"/>
            <a:ext cx="6256395" cy="4926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5300" y="3937000"/>
            <a:ext cx="55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formula in this space....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89726" y="5384800"/>
            <a:ext cx="550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code in this space....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85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351452"/>
            <a:ext cx="32639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The final part of Question 4 asked students to write a code to simulate the problem with the conditions shown.</a:t>
            </a:r>
          </a:p>
          <a:p>
            <a:endParaRPr lang="en-US" dirty="0"/>
          </a:p>
          <a:p>
            <a:r>
              <a:rPr lang="en-US" dirty="0" smtClean="0"/>
              <a:t>Students then had to draw their results onto the graph provided (as shown).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3" y="1997345"/>
            <a:ext cx="6589147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2351452"/>
            <a:ext cx="3263900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Note: I never said any of the following details:</a:t>
            </a:r>
          </a:p>
          <a:p>
            <a:pPr lvl="1"/>
            <a:r>
              <a:rPr lang="en-US" dirty="0" smtClean="0"/>
              <a:t>The language (i.e. C/C++,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Whether or not it is parallel.</a:t>
            </a:r>
          </a:p>
          <a:p>
            <a:pPr lvl="1"/>
            <a:endParaRPr lang="en-US" dirty="0"/>
          </a:p>
          <a:p>
            <a:r>
              <a:rPr lang="en-US" dirty="0" smtClean="0"/>
              <a:t>Students could write a simple serial MATLAB code to solve this problem if they wanted.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3" y="1997345"/>
            <a:ext cx="6589147" cy="47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Last year’s exam was focused on the ability of students to solve </a:t>
            </a:r>
            <a:r>
              <a:rPr lang="en-US" b="1" dirty="0" smtClean="0"/>
              <a:t>unfamiliar problems</a:t>
            </a:r>
            <a:r>
              <a:rPr lang="en-US" dirty="0" smtClean="0"/>
              <a:t> in real time </a:t>
            </a:r>
            <a:r>
              <a:rPr lang="en-US" b="1" dirty="0" smtClean="0"/>
              <a:t>using the internet and notes </a:t>
            </a:r>
            <a:r>
              <a:rPr lang="en-US" dirty="0" smtClean="0"/>
              <a:t>as a tool.</a:t>
            </a:r>
          </a:p>
          <a:p>
            <a:endParaRPr lang="en-US" dirty="0"/>
          </a:p>
          <a:p>
            <a:r>
              <a:rPr lang="en-US" dirty="0" smtClean="0"/>
              <a:t>The average score for last year’s exam was 63 out of 100. About 40% passed the exam. This was because the average student’s typing speed was too slow.</a:t>
            </a:r>
          </a:p>
          <a:p>
            <a:endParaRPr lang="en-US" dirty="0"/>
          </a:p>
          <a:p>
            <a:r>
              <a:rPr lang="en-US" dirty="0" smtClean="0"/>
              <a:t>This years exam is designed to test your skills at solving </a:t>
            </a:r>
            <a:r>
              <a:rPr lang="en-US" b="1" dirty="0" smtClean="0"/>
              <a:t>familiar problems</a:t>
            </a:r>
            <a:r>
              <a:rPr lang="en-US" dirty="0" smtClean="0"/>
              <a:t> in real time </a:t>
            </a:r>
            <a:r>
              <a:rPr lang="en-US" b="1" dirty="0" smtClean="0"/>
              <a:t>without the internet or notes.</a:t>
            </a:r>
          </a:p>
          <a:p>
            <a:endParaRPr lang="en-US" dirty="0" smtClean="0"/>
          </a:p>
          <a:p>
            <a:r>
              <a:rPr lang="en-US" dirty="0" smtClean="0"/>
              <a:t>Since there is no programming – just </a:t>
            </a:r>
            <a:r>
              <a:rPr lang="en-US" b="1" dirty="0" smtClean="0"/>
              <a:t>writing code with your hands </a:t>
            </a:r>
            <a:r>
              <a:rPr lang="en-US" dirty="0" smtClean="0"/>
              <a:t>– you should not have the same time problems students had last year.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11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Things we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Question 1: Something about Amdahl’s Law.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2: Something about Gustafson’s Law.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3: Applied question of </a:t>
            </a:r>
            <a:r>
              <a:rPr lang="en-US" dirty="0" err="1" smtClean="0"/>
              <a:t>Amdahls</a:t>
            </a:r>
            <a:r>
              <a:rPr lang="en-US" dirty="0" smtClean="0"/>
              <a:t> / Gustafson’s Law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4: Something about SIMD / MIMD.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5: Applied question about SSE or AVX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6: Applied question about SSE or AVX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7: Applied question about OpenMP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8: Something about OpenMP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Question 8: Applied question about OpenMP (10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5823784"/>
            <a:ext cx="615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Applied question </a:t>
            </a:r>
            <a:r>
              <a:rPr lang="en-US" b="1" dirty="0" smtClean="0">
                <a:sym typeface="Wingdings" panose="05000000000000000000" pitchFamily="2" charset="2"/>
              </a:rPr>
              <a:t> Means you will need to do math, or write code by hand, to solve a specific problem.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00900" y="5685285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should be able to finish this exam in about 70 minutes – I will give you 2 hours to check your work.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42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977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general, because the exam is closed book and only 2 hours, the questions will be shorter / easier.</a:t>
            </a:r>
          </a:p>
          <a:p>
            <a:endParaRPr lang="en-US" dirty="0"/>
          </a:p>
          <a:p>
            <a:r>
              <a:rPr lang="en-US" dirty="0" smtClean="0"/>
              <a:t>However, you cannot use your notes or the internet – so you’ll have to remember:</a:t>
            </a:r>
          </a:p>
          <a:p>
            <a:endParaRPr lang="en-US" dirty="0"/>
          </a:p>
          <a:p>
            <a:pPr lvl="1"/>
            <a:r>
              <a:rPr lang="en-US" dirty="0" smtClean="0"/>
              <a:t>General C/C++ programming rules and syntax.</a:t>
            </a:r>
          </a:p>
          <a:p>
            <a:pPr lvl="1"/>
            <a:r>
              <a:rPr lang="en-US" dirty="0" smtClean="0"/>
              <a:t>The specific SSE, AVX and OpenMP code syntax.</a:t>
            </a:r>
          </a:p>
          <a:p>
            <a:pPr lvl="1"/>
            <a:r>
              <a:rPr lang="en-US" dirty="0" smtClean="0"/>
              <a:t>Mathematical formulas for speedup and efficiency computation.</a:t>
            </a:r>
          </a:p>
          <a:p>
            <a:pPr lvl="1"/>
            <a:endParaRPr lang="en-US" dirty="0"/>
          </a:p>
          <a:p>
            <a:r>
              <a:rPr lang="en-US" dirty="0" smtClean="0"/>
              <a:t>You’ll have to be able to analyze a code and find bugs without a computer.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1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977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And those are all the clues I can give you.</a:t>
            </a:r>
          </a:p>
          <a:p>
            <a:endParaRPr lang="en-US" dirty="0"/>
          </a:p>
          <a:p>
            <a:r>
              <a:rPr lang="en-US" dirty="0" smtClean="0"/>
              <a:t>Good luck on Wednesday.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Length: 2 hours</a:t>
            </a:r>
          </a:p>
          <a:p>
            <a:r>
              <a:rPr lang="en-US" dirty="0" smtClean="0"/>
              <a:t>Close book: no internet, no notes.</a:t>
            </a:r>
          </a:p>
          <a:p>
            <a:r>
              <a:rPr lang="en-US" dirty="0" smtClean="0"/>
              <a:t>Will be held in this room (602) but computers will not be turned on.</a:t>
            </a:r>
          </a:p>
          <a:p>
            <a:endParaRPr lang="en-US" dirty="0"/>
          </a:p>
          <a:p>
            <a:r>
              <a:rPr lang="en-US" dirty="0" smtClean="0"/>
              <a:t>This means there are some differences between this years exam and last years exam, since last years exam was:</a:t>
            </a:r>
          </a:p>
          <a:p>
            <a:pPr lvl="1"/>
            <a:r>
              <a:rPr lang="en-US" dirty="0" smtClean="0"/>
              <a:t>Open Book, and</a:t>
            </a:r>
          </a:p>
          <a:p>
            <a:pPr lvl="1"/>
            <a:r>
              <a:rPr lang="en-US" dirty="0" smtClean="0"/>
              <a:t>Computer based – needed to write code to complete.</a:t>
            </a:r>
          </a:p>
          <a:p>
            <a:pPr lvl="1"/>
            <a:endParaRPr lang="en-US" dirty="0"/>
          </a:p>
          <a:p>
            <a:r>
              <a:rPr lang="en-US" dirty="0" smtClean="0"/>
              <a:t>This year, you will need to write code, but by hand – not in the computer.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73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review last years mid-semeste</a:t>
            </a:r>
            <a:r>
              <a:rPr lang="en-US" dirty="0" smtClean="0"/>
              <a:t>r exam anyway.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846387"/>
            <a:ext cx="8401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057401"/>
            <a:ext cx="5000625" cy="1389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04" y="1670852"/>
            <a:ext cx="6016296" cy="50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 now: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1" y="2836609"/>
            <a:ext cx="9399182" cy="29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636589"/>
            <a:ext cx="6172200" cy="5026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2100" y="2580002"/>
            <a:ext cx="5245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finish this problem, first you had to write this code into your computer and run it.</a:t>
            </a:r>
          </a:p>
          <a:p>
            <a:endParaRPr lang="en-US" dirty="0"/>
          </a:p>
          <a:p>
            <a:r>
              <a:rPr lang="en-US" dirty="0" smtClean="0"/>
              <a:t>After you’ve made sure it worked – you can check the answer yourself using MATLAB – you need to write the OpenMP version of the code.</a:t>
            </a:r>
          </a:p>
          <a:p>
            <a:endParaRPr lang="en-US" dirty="0"/>
          </a:p>
          <a:p>
            <a:r>
              <a:rPr lang="en-US" dirty="0" smtClean="0"/>
              <a:t>This was worth 15 marks.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0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87" y="2581040"/>
            <a:ext cx="3629025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7" y="2222499"/>
            <a:ext cx="7573963" cy="2876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257800"/>
            <a:ext cx="1104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here is where you change the value of A and B in your code and run it to compute x. (where Ax = B) given an initial value x = (0,0,0,0,0,0).</a:t>
            </a:r>
          </a:p>
          <a:p>
            <a:endParaRPr lang="en-US" dirty="0"/>
          </a:p>
          <a:p>
            <a:r>
              <a:rPr lang="en-US" dirty="0" smtClean="0"/>
              <a:t>Hence, this code is essentially a method for inverting a diagonally dominant matrix.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2639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Question 3 now.</a:t>
            </a:r>
          </a:p>
          <a:p>
            <a:endParaRPr lang="en-US" dirty="0"/>
          </a:p>
          <a:p>
            <a:r>
              <a:rPr lang="en-US" dirty="0" smtClean="0"/>
              <a:t>This is a code which computes c = a + b and then finds the minimum.</a:t>
            </a:r>
          </a:p>
          <a:p>
            <a:endParaRPr lang="en-US" dirty="0"/>
          </a:p>
          <a:p>
            <a:r>
              <a:rPr lang="en-US" dirty="0" smtClean="0"/>
              <a:t>The question starts with the students writing this code into their computers.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23" y="2057401"/>
            <a:ext cx="7446777" cy="44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Mid-Semester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2639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Following this, students needed to alter the code to perform AVX computations.</a:t>
            </a:r>
          </a:p>
          <a:p>
            <a:endParaRPr lang="en-US" dirty="0"/>
          </a:p>
          <a:p>
            <a:r>
              <a:rPr lang="en-US" dirty="0" smtClean="0"/>
              <a:t>The first part (a) focused on modifying the code to compute c = a + b.</a:t>
            </a:r>
          </a:p>
          <a:p>
            <a:endParaRPr lang="en-US" dirty="0"/>
          </a:p>
          <a:p>
            <a:r>
              <a:rPr lang="en-US" dirty="0" smtClean="0"/>
              <a:t>The second part (b) needed to find the minimum of c.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289175"/>
            <a:ext cx="8353425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4244721"/>
            <a:ext cx="8486775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2600" y="5734226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Remember – this was an open book exam, which meant students had access to notes and internet sites to help solve the problem!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546600" y="5057117"/>
            <a:ext cx="764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666666"/>
                </a:solidFill>
                <a:latin typeface="Courier New" panose="02070309020205020404" pitchFamily="49" charset="0"/>
              </a:rPr>
              <a:t>extern __m256 _mm256_min_ps(__m256 m1, __m256 m2);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6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1758</TotalTime>
  <Words>849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Century Gothic</vt:lpstr>
      <vt:lpstr>Courier New</vt:lpstr>
      <vt:lpstr>Wingdings</vt:lpstr>
      <vt:lpstr>Vapor Trail</vt:lpstr>
      <vt:lpstr>Introduction to Multi-Core CPU and GPU Computation   多核心CPU和GPU計算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Mid-Semester Exam</vt:lpstr>
      <vt:lpstr>REVIEW</vt:lpstr>
      <vt:lpstr>REVIEW</vt:lpstr>
      <vt:lpstr>REVIEW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183</cp:revision>
  <dcterms:created xsi:type="dcterms:W3CDTF">2014-09-14T00:46:14Z</dcterms:created>
  <dcterms:modified xsi:type="dcterms:W3CDTF">2015-11-16T02:45:27Z</dcterms:modified>
</cp:coreProperties>
</file>