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15</a:t>
            </a:r>
            <a:r>
              <a:rPr lang="en-US" dirty="0" smtClean="0"/>
              <a:t>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LINKING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advantages to this?</a:t>
            </a:r>
          </a:p>
          <a:p>
            <a:endParaRPr lang="en-US" dirty="0"/>
          </a:p>
          <a:p>
            <a:pPr lvl="1"/>
            <a:r>
              <a:rPr lang="en-US" dirty="0" smtClean="0"/>
              <a:t>Performance – the GNU compilers very established with large teams of researchers working on their optimization.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Reliability – the NVCC compiler is not designed to create large programs. It is designed to compile GPU applications. </a:t>
            </a:r>
          </a:p>
          <a:p>
            <a:pPr lvl="1"/>
            <a:endParaRPr lang="en-US" dirty="0"/>
          </a:p>
          <a:p>
            <a:r>
              <a:rPr lang="en-US" dirty="0" smtClean="0"/>
              <a:t>Hence, we typically use g++ to link our codes, and </a:t>
            </a:r>
            <a:r>
              <a:rPr lang="en-US" dirty="0" err="1" smtClean="0"/>
              <a:t>nvcc</a:t>
            </a:r>
            <a:r>
              <a:rPr lang="en-US" dirty="0" smtClean="0"/>
              <a:t> to compile the GPU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LAYOUT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919662" cy="4477703"/>
          </a:xfrm>
        </p:spPr>
        <p:txBody>
          <a:bodyPr>
            <a:normAutofit/>
          </a:bodyPr>
          <a:lstStyle/>
          <a:p>
            <a:r>
              <a:rPr lang="en-US" dirty="0" smtClean="0"/>
              <a:t>Why is this required?</a:t>
            </a:r>
          </a:p>
          <a:p>
            <a:endParaRPr lang="en-US" dirty="0"/>
          </a:p>
          <a:p>
            <a:pPr lvl="1"/>
            <a:r>
              <a:rPr lang="en-US" dirty="0" smtClean="0"/>
              <a:t>Because it is not a simple thing to ask the gnu compiler to compile a GPU code.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far better to break a code down into multiple parts: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GPU parts: compiled by NVCC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CPU parts and final exe: compiled by GNU (g++)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8849" y="2070258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Source Code</a:t>
            </a:r>
          </a:p>
        </p:txBody>
      </p:sp>
      <p:sp>
        <p:nvSpPr>
          <p:cNvPr id="6" name="Right Arrow 5"/>
          <p:cNvSpPr/>
          <p:nvPr/>
        </p:nvSpPr>
        <p:spPr>
          <a:xfrm rot="3445464">
            <a:off x="6848476" y="4314360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38849" y="322548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295981" y="492483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Executable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15135" y="2860209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g++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72637" y="2849879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err="1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nvcc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999" y="2057401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1999" y="322548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6272211" y="2805033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8615361" y="2797979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14" name="Right Arrow 13"/>
          <p:cNvSpPr/>
          <p:nvPr/>
        </p:nvSpPr>
        <p:spPr>
          <a:xfrm rot="7679755">
            <a:off x="8226488" y="4308817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7467431" y="4233252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g++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40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LAYOUT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919662" cy="4477703"/>
          </a:xfrm>
        </p:spPr>
        <p:txBody>
          <a:bodyPr>
            <a:normAutofit/>
          </a:bodyPr>
          <a:lstStyle/>
          <a:p>
            <a:r>
              <a:rPr lang="en-US" dirty="0" smtClean="0"/>
              <a:t>For today’s class, we will write:</a:t>
            </a:r>
          </a:p>
          <a:p>
            <a:endParaRPr lang="en-US" dirty="0"/>
          </a:p>
          <a:p>
            <a:r>
              <a:rPr lang="en-US" dirty="0" smtClean="0"/>
              <a:t>1x CPU code (</a:t>
            </a:r>
            <a:r>
              <a:rPr lang="en-US" dirty="0" err="1" smtClean="0"/>
              <a:t>main.c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code contains our main entry point.</a:t>
            </a:r>
          </a:p>
          <a:p>
            <a:pPr lvl="1"/>
            <a:endParaRPr lang="en-US" dirty="0"/>
          </a:p>
          <a:p>
            <a:r>
              <a:rPr lang="en-US" dirty="0" smtClean="0"/>
              <a:t>1x GPU code (gpumain.cu)</a:t>
            </a:r>
          </a:p>
          <a:p>
            <a:pPr lvl="1"/>
            <a:r>
              <a:rPr lang="en-US" dirty="0" smtClean="0"/>
              <a:t>This code contains our GPU functions.</a:t>
            </a:r>
          </a:p>
          <a:p>
            <a:pPr lvl="1"/>
            <a:endParaRPr lang="en-US" dirty="0"/>
          </a:p>
          <a:p>
            <a:r>
              <a:rPr lang="en-US" dirty="0" smtClean="0"/>
              <a:t>1x CPU header (</a:t>
            </a:r>
            <a:r>
              <a:rPr lang="en-US" dirty="0" err="1" smtClean="0"/>
              <a:t>gpumain.h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header file for both codes.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49" y="2070258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Source Code</a:t>
            </a:r>
          </a:p>
        </p:txBody>
      </p:sp>
      <p:sp>
        <p:nvSpPr>
          <p:cNvPr id="6" name="Right Arrow 5"/>
          <p:cNvSpPr/>
          <p:nvPr/>
        </p:nvSpPr>
        <p:spPr>
          <a:xfrm rot="3445464">
            <a:off x="6848476" y="4314360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38849" y="322548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295981" y="492483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Executable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15135" y="2860209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g++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72637" y="2849879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err="1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nvcc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1999" y="2057401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1999" y="322548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6272211" y="2805033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8615361" y="2797979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14" name="Right Arrow 13"/>
          <p:cNvSpPr/>
          <p:nvPr/>
        </p:nvSpPr>
        <p:spPr>
          <a:xfrm rot="7679755">
            <a:off x="8226488" y="4308817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7467431" y="4233252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g++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88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33575" y="369887"/>
            <a:ext cx="8610600" cy="1293028"/>
          </a:xfrm>
        </p:spPr>
        <p:txBody>
          <a:bodyPr/>
          <a:lstStyle/>
          <a:p>
            <a:r>
              <a:rPr lang="en-US" dirty="0" smtClean="0"/>
              <a:t>YOUR FIRST GPU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122332"/>
            <a:ext cx="30670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gpumain.h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Allocate_Memory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Free_Memory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0" y="5218152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</a:t>
            </a:r>
            <a:r>
              <a:rPr lang="en-US" b="1" dirty="0" err="1" smtClean="0"/>
              <a:t>ain.c</a:t>
            </a:r>
            <a:r>
              <a:rPr lang="en-US" b="1" dirty="0" smtClean="0"/>
              <a:t> (Your CPU code)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629025" y="2122332"/>
            <a:ext cx="2981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#define N </a:t>
            </a:r>
            <a:r>
              <a:rPr lang="en-US" dirty="0" smtClean="0"/>
              <a:t>100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Declare functions</a:t>
            </a:r>
          </a:p>
          <a:p>
            <a:r>
              <a:rPr lang="en-US" dirty="0"/>
              <a:t>void </a:t>
            </a:r>
            <a:r>
              <a:rPr lang="en-US" dirty="0" err="1"/>
              <a:t>Allocate_Memory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Free_Memory</a:t>
            </a:r>
            <a:r>
              <a:rPr lang="en-US" dirty="0"/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7099" y="5218152"/>
            <a:ext cx="36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gpumain.h</a:t>
            </a:r>
            <a:r>
              <a:rPr lang="en-US" b="1" dirty="0" smtClean="0"/>
              <a:t>(Your header file)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115174" y="1814180"/>
            <a:ext cx="6096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“</a:t>
            </a:r>
            <a:r>
              <a:rPr lang="en-US" sz="1600" dirty="0" err="1" smtClean="0"/>
              <a:t>gpumain.h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// Declare important variables</a:t>
            </a:r>
          </a:p>
          <a:p>
            <a:r>
              <a:rPr lang="en-US" sz="1600" dirty="0"/>
              <a:t>float *</a:t>
            </a:r>
            <a:r>
              <a:rPr lang="en-US" sz="1600" dirty="0" err="1"/>
              <a:t>h_a</a:t>
            </a:r>
            <a:r>
              <a:rPr lang="en-US" sz="1600" dirty="0"/>
              <a:t>;	// Host variable</a:t>
            </a:r>
          </a:p>
          <a:p>
            <a:r>
              <a:rPr lang="en-US" sz="1600" dirty="0"/>
              <a:t>float *</a:t>
            </a:r>
            <a:r>
              <a:rPr lang="en-US" sz="1600" dirty="0" err="1"/>
              <a:t>d_a</a:t>
            </a:r>
            <a:r>
              <a:rPr lang="en-US" sz="1600" dirty="0"/>
              <a:t>;	// Device variable</a:t>
            </a:r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Allocate_Memory</a:t>
            </a:r>
            <a:r>
              <a:rPr lang="en-US" sz="1600" dirty="0"/>
              <a:t>()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size_t</a:t>
            </a:r>
            <a:r>
              <a:rPr lang="en-US" sz="1600" dirty="0"/>
              <a:t> size = N*</a:t>
            </a:r>
            <a:r>
              <a:rPr lang="en-US" sz="1600" dirty="0" err="1"/>
              <a:t>sizeof</a:t>
            </a:r>
            <a:r>
              <a:rPr lang="en-US" sz="1600" dirty="0"/>
              <a:t>(float);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cudaError_t</a:t>
            </a:r>
            <a:r>
              <a:rPr lang="en-US" sz="1600" dirty="0"/>
              <a:t> Error;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h_a</a:t>
            </a:r>
            <a:r>
              <a:rPr lang="en-US" sz="1600" dirty="0" smtClean="0"/>
              <a:t> </a:t>
            </a:r>
            <a:r>
              <a:rPr lang="en-US" sz="1600" dirty="0"/>
              <a:t>= (float*)</a:t>
            </a:r>
            <a:r>
              <a:rPr lang="en-US" sz="1600" dirty="0" err="1"/>
              <a:t>malloc</a:t>
            </a:r>
            <a:r>
              <a:rPr lang="en-US" sz="1600" dirty="0"/>
              <a:t>(size);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Error </a:t>
            </a:r>
            <a:r>
              <a:rPr lang="en-US" sz="1600" dirty="0"/>
              <a:t>= </a:t>
            </a:r>
            <a:r>
              <a:rPr lang="en-US" sz="1600" dirty="0" err="1"/>
              <a:t>cudaMalloc</a:t>
            </a:r>
            <a:r>
              <a:rPr lang="en-US" sz="1600" dirty="0"/>
              <a:t>((void**)&amp;</a:t>
            </a:r>
            <a:r>
              <a:rPr lang="en-US" sz="1600" dirty="0" err="1"/>
              <a:t>d_a</a:t>
            </a:r>
            <a:r>
              <a:rPr lang="en-US" sz="1600" dirty="0"/>
              <a:t>, size); 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printf</a:t>
            </a:r>
            <a:r>
              <a:rPr lang="en-US" sz="1600" dirty="0"/>
              <a:t>("CUDA error (</a:t>
            </a:r>
            <a:r>
              <a:rPr lang="en-US" sz="1600" dirty="0" err="1"/>
              <a:t>malloc</a:t>
            </a:r>
            <a:r>
              <a:rPr lang="en-US" sz="1600" dirty="0"/>
              <a:t> </a:t>
            </a:r>
            <a:r>
              <a:rPr lang="en-US" sz="1600" dirty="0" err="1"/>
              <a:t>d_a</a:t>
            </a:r>
            <a:r>
              <a:rPr lang="en-US" sz="1600" dirty="0"/>
              <a:t>) = %s\n", </a:t>
            </a:r>
            <a:r>
              <a:rPr lang="en-US" sz="1600" dirty="0" smtClean="0"/>
              <a:t>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cudaGetErrorString</a:t>
            </a:r>
            <a:r>
              <a:rPr lang="en-US" sz="1600" dirty="0" smtClean="0"/>
              <a:t>(Error</a:t>
            </a:r>
            <a:r>
              <a:rPr lang="en-US" sz="1600" dirty="0"/>
              <a:t>));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Free_Memory</a:t>
            </a:r>
            <a:r>
              <a:rPr lang="en-US" sz="1600" dirty="0"/>
              <a:t>() {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h_a</a:t>
            </a:r>
            <a:r>
              <a:rPr lang="en-US" sz="1600" dirty="0"/>
              <a:t>) free(</a:t>
            </a:r>
            <a:r>
              <a:rPr lang="en-US" sz="1600" dirty="0" err="1"/>
              <a:t>h_a</a:t>
            </a:r>
            <a:r>
              <a:rPr lang="en-US" sz="1600" dirty="0"/>
              <a:t>);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d_a</a:t>
            </a:r>
            <a:r>
              <a:rPr lang="en-US" sz="1600" dirty="0"/>
              <a:t>) </a:t>
            </a:r>
            <a:r>
              <a:rPr lang="en-US" sz="1600" dirty="0" err="1"/>
              <a:t>cudaFree</a:t>
            </a:r>
            <a:r>
              <a:rPr lang="en-US" sz="1600" dirty="0"/>
              <a:t>(</a:t>
            </a:r>
            <a:r>
              <a:rPr lang="en-US" sz="1600" dirty="0" err="1"/>
              <a:t>d_a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6699" y="1441271"/>
            <a:ext cx="36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gpumain.cu (Your GPU file)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1267865" y="4800093"/>
            <a:ext cx="478931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12" name="Right Arrow 11"/>
          <p:cNvSpPr/>
          <p:nvPr/>
        </p:nvSpPr>
        <p:spPr>
          <a:xfrm rot="16200000">
            <a:off x="4701628" y="4726972"/>
            <a:ext cx="478931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11088140" y="1723787"/>
            <a:ext cx="478931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675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GPU CODES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94560"/>
            <a:ext cx="10877550" cy="4334828"/>
          </a:xfrm>
        </p:spPr>
        <p:txBody>
          <a:bodyPr>
            <a:normAutofit/>
          </a:bodyPr>
          <a:lstStyle/>
          <a:p>
            <a:r>
              <a:rPr lang="en-US" dirty="0" smtClean="0"/>
              <a:t>Key notes:</a:t>
            </a:r>
          </a:p>
          <a:p>
            <a:endParaRPr lang="en-US" dirty="0"/>
          </a:p>
          <a:p>
            <a:pPr lvl="1"/>
            <a:r>
              <a:rPr lang="en-US" dirty="0" smtClean="0"/>
              <a:t>The header file is included in both C and CU files.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global variables are located in the GPU (*.cu) file, but could be anywhere.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have two variables: </a:t>
            </a:r>
            <a:r>
              <a:rPr lang="en-US" dirty="0" err="1" smtClean="0"/>
              <a:t>h_a</a:t>
            </a:r>
            <a:r>
              <a:rPr lang="en-US" dirty="0" smtClean="0"/>
              <a:t> and </a:t>
            </a:r>
            <a:r>
              <a:rPr lang="en-US" dirty="0" err="1" smtClean="0"/>
              <a:t>d_a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These variables are going to be copies of each other, only with one (</a:t>
            </a:r>
            <a:r>
              <a:rPr lang="en-US" dirty="0" err="1" smtClean="0"/>
              <a:t>h_a</a:t>
            </a:r>
            <a:r>
              <a:rPr lang="en-US" dirty="0" smtClean="0"/>
              <a:t>) existing on the host and the other (</a:t>
            </a:r>
            <a:r>
              <a:rPr lang="en-US" dirty="0" err="1" smtClean="0"/>
              <a:t>d_a</a:t>
            </a:r>
            <a:r>
              <a:rPr lang="en-US" dirty="0" smtClean="0"/>
              <a:t>) existing on the device.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_a</a:t>
            </a:r>
            <a:r>
              <a:rPr lang="en-US" dirty="0" smtClean="0"/>
              <a:t> and </a:t>
            </a:r>
            <a:r>
              <a:rPr lang="en-US" dirty="0" err="1" smtClean="0"/>
              <a:t>d_a</a:t>
            </a:r>
            <a:r>
              <a:rPr lang="en-US" dirty="0" smtClean="0"/>
              <a:t> are both arrays of length N containing floats. The goal of this code is to simply reserve (and free) the memory on both the host and device.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GPU CODES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94560"/>
            <a:ext cx="10877550" cy="4334828"/>
          </a:xfrm>
        </p:spPr>
        <p:txBody>
          <a:bodyPr>
            <a:normAutofit/>
          </a:bodyPr>
          <a:lstStyle/>
          <a:p>
            <a:r>
              <a:rPr lang="en-US" dirty="0" smtClean="0"/>
              <a:t>To compile these codes, we start with the CPU code:</a:t>
            </a:r>
          </a:p>
          <a:p>
            <a:endParaRPr lang="en-US" dirty="0"/>
          </a:p>
          <a:p>
            <a:pPr lvl="1"/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main.c</a:t>
            </a:r>
            <a:r>
              <a:rPr lang="en-US" dirty="0" smtClean="0"/>
              <a:t> –c  			(This will create </a:t>
            </a:r>
            <a:r>
              <a:rPr lang="en-US" dirty="0" err="1" smtClean="0"/>
              <a:t>main.o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Now we compile using </a:t>
            </a:r>
            <a:r>
              <a:rPr lang="en-US" dirty="0" err="1" smtClean="0"/>
              <a:t>nvcc</a:t>
            </a:r>
            <a:r>
              <a:rPr lang="en-US" dirty="0" smtClean="0"/>
              <a:t> on the GPU code:</a:t>
            </a:r>
          </a:p>
          <a:p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vcc</a:t>
            </a:r>
            <a:r>
              <a:rPr lang="en-US" dirty="0" smtClean="0"/>
              <a:t> gpumain.cu –c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GPU CODES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94560"/>
            <a:ext cx="10877550" cy="4334828"/>
          </a:xfrm>
        </p:spPr>
        <p:txBody>
          <a:bodyPr>
            <a:normAutofit/>
          </a:bodyPr>
          <a:lstStyle/>
          <a:p>
            <a:r>
              <a:rPr lang="en-US" dirty="0" smtClean="0"/>
              <a:t>We now have two files: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need to link these to create a single executable. This means we need to link the precompiled CUDA libraries at the same time.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3445464">
            <a:off x="3940384" y="4044537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0757" y="2955659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889" y="4655009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Executable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3907" y="2955659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8" name="Right Arrow 7"/>
          <p:cNvSpPr/>
          <p:nvPr/>
        </p:nvSpPr>
        <p:spPr>
          <a:xfrm rot="7679755">
            <a:off x="5318396" y="4038994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59339" y="3963429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g++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99560" y="3128180"/>
            <a:ext cx="149668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main.o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04439" y="3183376"/>
            <a:ext cx="149668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gpumain.o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0427" y="4361974"/>
            <a:ext cx="459833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Precompiled Libraries containing definitions for </a:t>
            </a:r>
            <a:br>
              <a:rPr lang="en-US" sz="1600" dirty="0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</a:br>
            <a:r>
              <a:rPr lang="en-US" sz="1600" dirty="0" err="1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cudaMalloc</a:t>
            </a:r>
            <a:r>
              <a:rPr lang="en-US" sz="1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cudaFree</a:t>
            </a:r>
            <a:r>
              <a:rPr lang="en-US" sz="16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and </a:t>
            </a:r>
            <a:r>
              <a:rPr lang="en-US" sz="16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cudaGetErrorString</a:t>
            </a:r>
            <a:r>
              <a:rPr lang="en-US" sz="1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3" name="Right Arrow 12"/>
          <p:cNvSpPr/>
          <p:nvPr/>
        </p:nvSpPr>
        <p:spPr>
          <a:xfrm rot="10022507">
            <a:off x="6103303" y="4732784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301126" y="3963429"/>
            <a:ext cx="27592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-</a:t>
            </a:r>
            <a:r>
              <a:rPr lang="en-AU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lcuda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, -</a:t>
            </a:r>
            <a:r>
              <a:rPr lang="en-AU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lcudart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3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GPU CODES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94560"/>
            <a:ext cx="10877550" cy="4334828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gpumain.o</a:t>
            </a:r>
            <a:r>
              <a:rPr lang="en-US" dirty="0" smtClean="0"/>
              <a:t> –L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cuda</a:t>
            </a:r>
            <a:r>
              <a:rPr lang="en-US" dirty="0" smtClean="0"/>
              <a:t>/lib64 –</a:t>
            </a:r>
            <a:r>
              <a:rPr lang="en-US" dirty="0" err="1" smtClean="0"/>
              <a:t>lcuda</a:t>
            </a:r>
            <a:r>
              <a:rPr lang="en-US" dirty="0" smtClean="0"/>
              <a:t> –</a:t>
            </a:r>
            <a:r>
              <a:rPr lang="en-US" dirty="0" err="1" smtClean="0"/>
              <a:t>lcudart</a:t>
            </a:r>
            <a:r>
              <a:rPr lang="en-US" dirty="0" smtClean="0"/>
              <a:t> –o </a:t>
            </a:r>
            <a:r>
              <a:rPr lang="en-US" dirty="0" err="1" smtClean="0"/>
              <a:t>test.run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line contains several things you will not have seen before.</a:t>
            </a:r>
          </a:p>
          <a:p>
            <a:r>
              <a:rPr lang="en-US" dirty="0" smtClean="0"/>
              <a:t>In order to make the final executable, g++ needs to have access to the precompiled </a:t>
            </a:r>
            <a:r>
              <a:rPr lang="en-US" dirty="0" err="1" smtClean="0"/>
              <a:t>cuda</a:t>
            </a:r>
            <a:r>
              <a:rPr lang="en-US" dirty="0" smtClean="0"/>
              <a:t> libraries.</a:t>
            </a:r>
          </a:p>
          <a:p>
            <a:r>
              <a:rPr lang="en-US" dirty="0" smtClean="0"/>
              <a:t>So, it needs to know two things:</a:t>
            </a:r>
          </a:p>
          <a:p>
            <a:pPr lvl="1"/>
            <a:r>
              <a:rPr lang="en-US" dirty="0" smtClean="0"/>
              <a:t>Where to find the libraries, and</a:t>
            </a:r>
          </a:p>
          <a:p>
            <a:pPr lvl="1"/>
            <a:r>
              <a:rPr lang="en-US" dirty="0" smtClean="0"/>
              <a:t>Which libraries to include.</a:t>
            </a:r>
          </a:p>
          <a:p>
            <a:r>
              <a:rPr lang="en-US" dirty="0" smtClean="0"/>
              <a:t>This can be avoided by using </a:t>
            </a:r>
            <a:r>
              <a:rPr lang="en-US" dirty="0" err="1" smtClean="0"/>
              <a:t>nvcc</a:t>
            </a:r>
            <a:r>
              <a:rPr lang="en-US" dirty="0" smtClean="0"/>
              <a:t> to make the final file: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vcc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gpumain.o</a:t>
            </a:r>
            <a:r>
              <a:rPr lang="en-US" dirty="0" smtClean="0"/>
              <a:t> –o </a:t>
            </a:r>
            <a:r>
              <a:rPr lang="en-US" dirty="0" err="1" smtClean="0"/>
              <a:t>test.run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329113" y="2928938"/>
            <a:ext cx="2900362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03031" y="2928938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458075" y="2943225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46205" y="2943225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85850" y="5999678"/>
            <a:ext cx="459833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We don’t want to do this if we can avoid it. </a:t>
            </a:r>
            <a:endParaRPr lang="en-US" sz="16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GPU CODES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94560"/>
            <a:ext cx="10877550" cy="43348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A far better way of compiling your GPU code would be to create a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69" y="3507699"/>
            <a:ext cx="7555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CUDA_LIB :=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cuda</a:t>
            </a:r>
            <a:r>
              <a:rPr lang="en-US" dirty="0" smtClean="0"/>
              <a:t>/lib64 –</a:t>
            </a:r>
            <a:r>
              <a:rPr lang="en-US" dirty="0" err="1" smtClean="0"/>
              <a:t>lcuda</a:t>
            </a:r>
            <a:r>
              <a:rPr lang="en-US" dirty="0" smtClean="0"/>
              <a:t> –</a:t>
            </a:r>
            <a:r>
              <a:rPr lang="en-US" dirty="0" err="1" smtClean="0"/>
              <a:t>lcudart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all: CPU GPU</a:t>
            </a:r>
          </a:p>
          <a:p>
            <a:r>
              <a:rPr lang="en-US" dirty="0"/>
              <a:t>	</a:t>
            </a:r>
            <a:r>
              <a:rPr lang="en-US" dirty="0" smtClean="0"/>
              <a:t>g++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gpumain.o</a:t>
            </a:r>
            <a:r>
              <a:rPr lang="en-US" dirty="0" smtClean="0"/>
              <a:t> –o </a:t>
            </a:r>
            <a:r>
              <a:rPr lang="en-US" dirty="0" err="1" smtClean="0"/>
              <a:t>test.run</a:t>
            </a:r>
            <a:r>
              <a:rPr lang="en-US" dirty="0" smtClean="0"/>
              <a:t> –L $(CUDA_LIB)</a:t>
            </a:r>
          </a:p>
          <a:p>
            <a:endParaRPr lang="en-US" dirty="0"/>
          </a:p>
          <a:p>
            <a:r>
              <a:rPr lang="en-US" dirty="0" smtClean="0"/>
              <a:t>CPU:</a:t>
            </a:r>
          </a:p>
          <a:p>
            <a:r>
              <a:rPr lang="en-US" dirty="0"/>
              <a:t>	</a:t>
            </a:r>
            <a:r>
              <a:rPr lang="en-US" dirty="0" smtClean="0"/>
              <a:t>g++ </a:t>
            </a:r>
            <a:r>
              <a:rPr lang="en-US" dirty="0" err="1" smtClean="0"/>
              <a:t>main.c</a:t>
            </a:r>
            <a:r>
              <a:rPr lang="en-US" dirty="0" smtClean="0"/>
              <a:t> –c</a:t>
            </a:r>
          </a:p>
          <a:p>
            <a:endParaRPr lang="en-US" dirty="0"/>
          </a:p>
          <a:p>
            <a:r>
              <a:rPr lang="en-US" dirty="0" smtClean="0"/>
              <a:t>GPU:</a:t>
            </a:r>
          </a:p>
          <a:p>
            <a:r>
              <a:rPr lang="en-US" dirty="0"/>
              <a:t>	</a:t>
            </a:r>
            <a:r>
              <a:rPr lang="en-US" dirty="0" err="1" smtClean="0"/>
              <a:t>nvcc</a:t>
            </a:r>
            <a:r>
              <a:rPr lang="en-US" dirty="0" smtClean="0"/>
              <a:t> gpumain.cu -c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8016615" y="3348332"/>
            <a:ext cx="3837482" cy="644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CUDA_LIB is a variable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320822" y="5177132"/>
            <a:ext cx="3292214" cy="644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$(CUDA_LIB) is the value held by the variable. 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400801" y="4691922"/>
            <a:ext cx="794478" cy="77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code contained in this PPT and the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Compile, build and run the program.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Optional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 Use the CUDA error type variable to check if the </a:t>
            </a:r>
            <a:r>
              <a:rPr lang="en-US" dirty="0" err="1" smtClean="0"/>
              <a:t>cudaFree</a:t>
            </a:r>
            <a:r>
              <a:rPr lang="en-US" dirty="0" smtClean="0"/>
              <a:t>() operation was successful.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0" y="2788171"/>
            <a:ext cx="5465164" cy="824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UTPUT: CUDA Error (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err="1" smtClean="0"/>
              <a:t>d_a</a:t>
            </a:r>
            <a:r>
              <a:rPr lang="en-US" dirty="0" smtClean="0"/>
              <a:t>) = no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0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and linking with NVCC</a:t>
            </a:r>
          </a:p>
          <a:p>
            <a:endParaRPr lang="en-US" dirty="0"/>
          </a:p>
          <a:p>
            <a:r>
              <a:rPr lang="en-US" dirty="0" smtClean="0"/>
              <a:t>Your first CUDA code, and</a:t>
            </a:r>
          </a:p>
          <a:p>
            <a:endParaRPr lang="en-US" dirty="0"/>
          </a:p>
          <a:p>
            <a:r>
              <a:rPr lang="en-US" dirty="0" smtClean="0"/>
              <a:t>Using a </a:t>
            </a:r>
            <a:r>
              <a:rPr lang="en-US" dirty="0" err="1" smtClean="0"/>
              <a:t>makefile</a:t>
            </a:r>
            <a:r>
              <a:rPr lang="en-US" dirty="0" smtClean="0"/>
              <a:t> with CUDA.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73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NVCC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compiler used to create CUDA applications is the NVCC compiler.</a:t>
            </a:r>
          </a:p>
          <a:p>
            <a:endParaRPr lang="en-US" dirty="0"/>
          </a:p>
          <a:p>
            <a:r>
              <a:rPr lang="en-US" dirty="0" smtClean="0"/>
              <a:t>On the class server, this can be tested by typing: </a:t>
            </a:r>
            <a:r>
              <a:rPr lang="en-US" dirty="0" err="1" smtClean="0"/>
              <a:t>nvcc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CUDA language is very much like C, so you should have no trouble.</a:t>
            </a:r>
          </a:p>
          <a:p>
            <a:endParaRPr lang="en-US" dirty="0"/>
          </a:p>
          <a:p>
            <a:r>
              <a:rPr lang="en-US" dirty="0" smtClean="0"/>
              <a:t>In fact, we can even compile and run simple programs using </a:t>
            </a:r>
            <a:r>
              <a:rPr lang="en-US" dirty="0" err="1" smtClean="0"/>
              <a:t>nvcc</a:t>
            </a:r>
            <a:r>
              <a:rPr lang="en-US" dirty="0" smtClean="0"/>
              <a:t> to compile instead of the GNU compilers.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NVCC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two uses: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nvcc</a:t>
            </a:r>
            <a:r>
              <a:rPr lang="en-US" dirty="0" smtClean="0"/>
              <a:t> FILENAME –o </a:t>
            </a:r>
            <a:r>
              <a:rPr lang="en-US" dirty="0" err="1" smtClean="0"/>
              <a:t>test.run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vcc</a:t>
            </a:r>
            <a:r>
              <a:rPr lang="en-US" dirty="0" smtClean="0"/>
              <a:t> FILENAME -c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86450" y="3214688"/>
            <a:ext cx="574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create an executable file called “</a:t>
            </a:r>
            <a:r>
              <a:rPr lang="en-US" dirty="0" err="1" smtClean="0"/>
              <a:t>test.run</a:t>
            </a:r>
            <a:r>
              <a:rPr lang="en-US" dirty="0" smtClean="0"/>
              <a:t>” based on the code contained within FILENAME.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313" y="4914901"/>
            <a:ext cx="5748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create an object file called </a:t>
            </a:r>
            <a:r>
              <a:rPr lang="en-US" dirty="0" err="1" smtClean="0"/>
              <a:t>FILENAME.o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consists of machine code, and cannot be run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NVCC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Demonstration: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&gt;&gt; </a:t>
            </a:r>
            <a:r>
              <a:rPr lang="en-US" dirty="0" err="1" smtClean="0"/>
              <a:t>nvcc</a:t>
            </a:r>
            <a:r>
              <a:rPr lang="en-US" dirty="0" smtClean="0"/>
              <a:t> </a:t>
            </a:r>
            <a:r>
              <a:rPr lang="en-US" dirty="0" err="1" smtClean="0"/>
              <a:t>Test.c</a:t>
            </a:r>
            <a:r>
              <a:rPr lang="en-US" dirty="0" smtClean="0"/>
              <a:t> –o </a:t>
            </a:r>
            <a:r>
              <a:rPr lang="en-US" dirty="0" err="1" smtClean="0"/>
              <a:t>test.run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&gt;&gt; ./</a:t>
            </a:r>
            <a:r>
              <a:rPr lang="en-US" dirty="0" err="1" smtClean="0"/>
              <a:t>test.run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Hello world</a:t>
            </a:r>
          </a:p>
          <a:p>
            <a:pPr marL="0" indent="0">
              <a:buNone/>
            </a:pPr>
            <a:r>
              <a:rPr lang="en-US" dirty="0" smtClean="0"/>
              <a:t>    &gt;&gt;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86501" y="3014663"/>
            <a:ext cx="3814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  <a:p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2297" y="5263004"/>
            <a:ext cx="10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Test.c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6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NVCC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simple engineering computation codes written in C will have no trouble compiling using NVCC as CUDA C.</a:t>
            </a:r>
          </a:p>
          <a:p>
            <a:endParaRPr lang="en-US" dirty="0"/>
          </a:p>
          <a:p>
            <a:r>
              <a:rPr lang="en-US" dirty="0" smtClean="0"/>
              <a:t>There are some minor differences:</a:t>
            </a:r>
          </a:p>
          <a:p>
            <a:endParaRPr lang="en-US" dirty="0"/>
          </a:p>
          <a:p>
            <a:pPr lvl="1"/>
            <a:r>
              <a:rPr lang="en-US" dirty="0" smtClean="0"/>
              <a:t>No function pointers,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recursion.</a:t>
            </a:r>
          </a:p>
          <a:p>
            <a:pPr lvl="1"/>
            <a:endParaRPr lang="en-US" dirty="0"/>
          </a:p>
          <a:p>
            <a:r>
              <a:rPr lang="en-US" dirty="0" smtClean="0"/>
              <a:t>Otherwise, if you have a simple code written for C, it should have no trouble being compiled by NVCC.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LINKING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many of you may be aware, creating an executable file is actually made of 3 steps: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Typing the –o option makes the </a:t>
            </a:r>
            <a:r>
              <a:rPr lang="en-US" dirty="0" err="1" smtClean="0"/>
              <a:t>nvcc</a:t>
            </a:r>
            <a:r>
              <a:rPr lang="en-US" dirty="0" smtClean="0"/>
              <a:t> compiler perform both steps to produce your executable.</a:t>
            </a:r>
          </a:p>
          <a:p>
            <a:endParaRPr lang="en-US" dirty="0"/>
          </a:p>
          <a:p>
            <a:r>
              <a:rPr lang="en-US" dirty="0" smtClean="0"/>
              <a:t>Using this approach is not ideal all of the time…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1362" y="3123247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Source Code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576762" y="3323907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786562" y="3323907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912" y="3123247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7612" y="3123247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Executable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91037" y="4002087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Compiler</a:t>
            </a:r>
            <a:endParaRPr lang="en-US" sz="120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700837" y="4002087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7066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LINKING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use different programs for each step.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say we use </a:t>
            </a:r>
            <a:r>
              <a:rPr lang="en-US" dirty="0" err="1" smtClean="0"/>
              <a:t>nvcc</a:t>
            </a:r>
            <a:r>
              <a:rPr lang="en-US" dirty="0" smtClean="0"/>
              <a:t> for both, but perform each step manually: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nvcc</a:t>
            </a:r>
            <a:r>
              <a:rPr lang="en-US" dirty="0" smtClean="0"/>
              <a:t> </a:t>
            </a:r>
            <a:r>
              <a:rPr lang="en-US" dirty="0" err="1" smtClean="0"/>
              <a:t>test.c</a:t>
            </a:r>
            <a:r>
              <a:rPr lang="en-US" dirty="0" smtClean="0"/>
              <a:t> –c             		(produces </a:t>
            </a:r>
            <a:r>
              <a:rPr lang="en-US" dirty="0" err="1" smtClean="0"/>
              <a:t>test.o</a:t>
            </a:r>
            <a:r>
              <a:rPr lang="en-US" dirty="0" smtClean="0"/>
              <a:t> machine code / object file)</a:t>
            </a:r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nvcc</a:t>
            </a:r>
            <a:r>
              <a:rPr lang="en-US" dirty="0" smtClean="0"/>
              <a:t> </a:t>
            </a:r>
            <a:r>
              <a:rPr lang="en-US" dirty="0" err="1" smtClean="0"/>
              <a:t>test.o</a:t>
            </a:r>
            <a:r>
              <a:rPr lang="en-US" dirty="0" smtClean="0"/>
              <a:t> –o </a:t>
            </a:r>
            <a:r>
              <a:rPr lang="en-US" dirty="0" err="1" smtClean="0"/>
              <a:t>test.run</a:t>
            </a:r>
            <a:r>
              <a:rPr lang="en-US" dirty="0" smtClean="0"/>
              <a:t>		(produces </a:t>
            </a:r>
            <a:r>
              <a:rPr lang="en-US" dirty="0" err="1" smtClean="0"/>
              <a:t>test.run</a:t>
            </a:r>
            <a:r>
              <a:rPr lang="en-US" dirty="0" smtClean="0"/>
              <a:t> – executable)</a:t>
            </a:r>
          </a:p>
          <a:p>
            <a:pPr marL="457200" lvl="1" indent="0">
              <a:buNone/>
            </a:pPr>
            <a:r>
              <a:rPr lang="en-US" dirty="0" smtClean="0"/>
              <a:t>&gt;&gt; ./</a:t>
            </a:r>
            <a:r>
              <a:rPr lang="en-US" dirty="0" err="1" smtClean="0"/>
              <a:t>test.run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8512" y="292322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Source Code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633912" y="3123882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43712" y="3123882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3062" y="292322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4762" y="292322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Executable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48187" y="3802062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NVCC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757987" y="3802062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NVCC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29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– LINKING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use different programs for each step.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say we use g++ for the linking phase, and </a:t>
            </a:r>
            <a:r>
              <a:rPr lang="en-US" dirty="0" err="1" smtClean="0"/>
              <a:t>nvcc</a:t>
            </a:r>
            <a:r>
              <a:rPr lang="en-US" dirty="0" smtClean="0"/>
              <a:t> for compiling.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nvcc</a:t>
            </a:r>
            <a:r>
              <a:rPr lang="en-US" dirty="0" smtClean="0"/>
              <a:t> </a:t>
            </a:r>
            <a:r>
              <a:rPr lang="en-US" dirty="0" err="1" smtClean="0"/>
              <a:t>test.c</a:t>
            </a:r>
            <a:r>
              <a:rPr lang="en-US" dirty="0" smtClean="0"/>
              <a:t> –c             		(produces </a:t>
            </a:r>
            <a:r>
              <a:rPr lang="en-US" dirty="0" err="1" smtClean="0"/>
              <a:t>test.o</a:t>
            </a:r>
            <a:r>
              <a:rPr lang="en-US" dirty="0" smtClean="0"/>
              <a:t> machine code / object file)</a:t>
            </a:r>
          </a:p>
          <a:p>
            <a:pPr marL="457200" lvl="1" indent="0">
              <a:buNone/>
            </a:pPr>
            <a:r>
              <a:rPr lang="en-US" dirty="0" smtClean="0"/>
              <a:t>&gt;&gt; g++ </a:t>
            </a:r>
            <a:r>
              <a:rPr lang="en-US" dirty="0" err="1" smtClean="0"/>
              <a:t>test.o</a:t>
            </a:r>
            <a:r>
              <a:rPr lang="en-US" dirty="0" smtClean="0"/>
              <a:t> –o </a:t>
            </a:r>
            <a:r>
              <a:rPr lang="en-US" dirty="0" err="1" smtClean="0"/>
              <a:t>test.run</a:t>
            </a:r>
            <a:r>
              <a:rPr lang="en-US" dirty="0" smtClean="0"/>
              <a:t>		(produces </a:t>
            </a:r>
            <a:r>
              <a:rPr lang="en-US" dirty="0" err="1" smtClean="0"/>
              <a:t>test.run</a:t>
            </a:r>
            <a:r>
              <a:rPr lang="en-US" dirty="0" smtClean="0"/>
              <a:t> – executable)</a:t>
            </a:r>
          </a:p>
          <a:p>
            <a:pPr marL="457200" lvl="1" indent="0">
              <a:buNone/>
            </a:pPr>
            <a:r>
              <a:rPr lang="en-US" dirty="0" smtClean="0"/>
              <a:t>&gt;&gt; ./</a:t>
            </a:r>
            <a:r>
              <a:rPr lang="en-US" dirty="0" err="1" smtClean="0"/>
              <a:t>test.run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8512" y="292322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Source Code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633912" y="3123882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43712" y="3123882"/>
            <a:ext cx="7048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3062" y="292322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Object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4762" y="2923222"/>
            <a:ext cx="117157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Executable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48187" y="3802062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1200" dirty="0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NVCC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757987" y="3802062"/>
            <a:ext cx="828675" cy="275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NVCC</a:t>
            </a: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2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1999</TotalTime>
  <Words>1041</Words>
  <Application>Microsoft Office PowerPoint</Application>
  <PresentationFormat>Widescreen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PMingLiU</vt:lpstr>
      <vt:lpstr>PMingLiU</vt:lpstr>
      <vt:lpstr>Arial</vt:lpstr>
      <vt:lpstr>Calibri</vt:lpstr>
      <vt:lpstr>Century Gothic</vt:lpstr>
      <vt:lpstr>Times New Roman</vt:lpstr>
      <vt:lpstr>Vapor Trail</vt:lpstr>
      <vt:lpstr>Introduction to Multi-Core CPU and GPU Computation   多核心CPU和GPU計算</vt:lpstr>
      <vt:lpstr>Today’s class</vt:lpstr>
      <vt:lpstr>CUDA – NVCC</vt:lpstr>
      <vt:lpstr>CUDA – NVCC</vt:lpstr>
      <vt:lpstr>CUDA – NVCC</vt:lpstr>
      <vt:lpstr>CUDA – NVCC</vt:lpstr>
      <vt:lpstr>CUDA – LINKING</vt:lpstr>
      <vt:lpstr>CUDA – LINKING</vt:lpstr>
      <vt:lpstr>CUDA – LINKING</vt:lpstr>
      <vt:lpstr>CUDA – LINKING</vt:lpstr>
      <vt:lpstr>CUDA – LAYOUT</vt:lpstr>
      <vt:lpstr>CUDA – LAYOUT</vt:lpstr>
      <vt:lpstr>YOUR FIRST GPU CODES</vt:lpstr>
      <vt:lpstr>FIRST GPU CODES</vt:lpstr>
      <vt:lpstr>FIRST GPU CODES</vt:lpstr>
      <vt:lpstr>FIRST GPU CODES</vt:lpstr>
      <vt:lpstr>FIRST GPU CODES</vt:lpstr>
      <vt:lpstr>FIRST GPU CODES</vt:lpstr>
      <vt:lpstr>So now...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212</cp:revision>
  <dcterms:created xsi:type="dcterms:W3CDTF">2014-09-14T00:46:14Z</dcterms:created>
  <dcterms:modified xsi:type="dcterms:W3CDTF">2015-11-30T05:13:46Z</dcterms:modified>
</cp:coreProperties>
</file>