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1"/>
  </p:notesMasterIdLst>
  <p:sldIdLst>
    <p:sldId id="256" r:id="rId2"/>
    <p:sldId id="258" r:id="rId3"/>
    <p:sldId id="260" r:id="rId4"/>
    <p:sldId id="261" r:id="rId5"/>
    <p:sldId id="262" r:id="rId6"/>
    <p:sldId id="263" r:id="rId7"/>
    <p:sldId id="264" r:id="rId8"/>
    <p:sldId id="265" r:id="rId9"/>
    <p:sldId id="266" r:id="rId10"/>
    <p:sldId id="267" r:id="rId11"/>
    <p:sldId id="268" r:id="rId12"/>
    <p:sldId id="284" r:id="rId13"/>
    <p:sldId id="285"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59"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8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51AF3-6452-4D2C-B5B7-6F79D0F34C5D}" type="datetimeFigureOut">
              <a:rPr lang="en-GB" smtClean="0"/>
              <a:t>02/12/2015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CFA17-8F35-4AF8-B79F-AC15805F53FB}" type="slidenum">
              <a:rPr lang="en-GB" smtClean="0"/>
              <a:t>‹#›</a:t>
            </a:fld>
            <a:endParaRPr lang="en-GB"/>
          </a:p>
        </p:txBody>
      </p:sp>
    </p:spTree>
    <p:extLst>
      <p:ext uri="{BB962C8B-B14F-4D97-AF65-F5344CB8AC3E}">
        <p14:creationId xmlns:p14="http://schemas.microsoft.com/office/powerpoint/2010/main" val="138350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1F4DDCC-BC72-4263-8A10-570C189FA8F6}" type="datetimeFigureOut">
              <a:rPr lang="en-GB" smtClean="0"/>
              <a:t>02/12/2015</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7349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4DDCC-BC72-4263-8A10-570C189FA8F6}" type="datetimeFigureOut">
              <a:rPr lang="en-GB" smtClean="0"/>
              <a:t>02/12/2015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7548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F4DDCC-BC72-4263-8A10-570C189FA8F6}" type="datetimeFigureOut">
              <a:rPr lang="en-GB" smtClean="0"/>
              <a:t>02/12/2015</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813131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F4DDCC-BC72-4263-8A10-570C189FA8F6}" type="datetimeFigureOut">
              <a:rPr lang="en-GB" smtClean="0"/>
              <a:t>02/12/2015</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399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1F4DDCC-BC72-4263-8A10-570C189FA8F6}" type="datetimeFigureOut">
              <a:rPr lang="en-GB" smtClean="0"/>
              <a:t>02/12/2015</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72255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1F4DDCC-BC72-4263-8A10-570C189FA8F6}" type="datetimeFigureOut">
              <a:rPr lang="en-GB" smtClean="0"/>
              <a:t>02/12/2015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017383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1F4DDCC-BC72-4263-8A10-570C189FA8F6}" type="datetimeFigureOut">
              <a:rPr lang="en-GB" smtClean="0"/>
              <a:t>02/12/2015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749912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F4DDCC-BC72-4263-8A10-570C189FA8F6}"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869224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1F4DDCC-BC72-4263-8A10-570C189FA8F6}" type="datetimeFigureOut">
              <a:rPr lang="en-GB" smtClean="0"/>
              <a:t>02/12/2015</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04173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F4DDCC-BC72-4263-8A10-570C189FA8F6}"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44845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1F4DDCC-BC72-4263-8A10-570C189FA8F6}" type="datetimeFigureOut">
              <a:rPr lang="en-GB" smtClean="0"/>
              <a:t>02/12/2015</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90827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F4DDCC-BC72-4263-8A10-570C189FA8F6}" type="datetimeFigureOut">
              <a:rPr lang="en-GB" smtClean="0"/>
              <a:t>02/12/2015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32982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F4DDCC-BC72-4263-8A10-570C189FA8F6}" type="datetimeFigureOut">
              <a:rPr lang="en-GB" smtClean="0"/>
              <a:t>02/12/2015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62115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F4DDCC-BC72-4263-8A10-570C189FA8F6}" type="datetimeFigureOut">
              <a:rPr lang="en-GB" smtClean="0"/>
              <a:t>02/12/2015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76725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4DDCC-BC72-4263-8A10-570C189FA8F6}" type="datetimeFigureOut">
              <a:rPr lang="en-GB" smtClean="0"/>
              <a:t>02/12/2015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50577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4DDCC-BC72-4263-8A10-570C189FA8F6}" type="datetimeFigureOut">
              <a:rPr lang="en-GB" smtClean="0"/>
              <a:t>02/12/2015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38002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4DDCC-BC72-4263-8A10-570C189FA8F6}" type="datetimeFigureOut">
              <a:rPr lang="en-GB" smtClean="0"/>
              <a:t>02/12/2015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9532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4DDCC-BC72-4263-8A10-570C189FA8F6}" type="datetimeFigureOut">
              <a:rPr lang="en-GB" smtClean="0"/>
              <a:t>02/12/2015</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93FC4A-9F54-42D6-8E60-232985C9D24B}" type="slidenum">
              <a:rPr lang="en-GB" smtClean="0"/>
              <a:t>‹#›</a:t>
            </a:fld>
            <a:endParaRPr lang="en-GB"/>
          </a:p>
        </p:txBody>
      </p:sp>
    </p:spTree>
    <p:extLst>
      <p:ext uri="{BB962C8B-B14F-4D97-AF65-F5344CB8AC3E}">
        <p14:creationId xmlns:p14="http://schemas.microsoft.com/office/powerpoint/2010/main" val="205140913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smith@mail.ncku.edu.t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AU" sz="3600" dirty="0"/>
              <a:t>Introduction to Multi-Core CPU and GPU Computation</a:t>
            </a:r>
            <a:r>
              <a:rPr lang="en-GB" sz="3600" dirty="0"/>
              <a:t/>
            </a:r>
            <a:br>
              <a:rPr lang="en-GB" sz="3600" dirty="0"/>
            </a:br>
            <a:r>
              <a:rPr lang="en-AU" sz="3600" dirty="0"/>
              <a:t> </a:t>
            </a:r>
            <a:r>
              <a:rPr lang="en-GB" sz="3600" dirty="0"/>
              <a:t/>
            </a:r>
            <a:br>
              <a:rPr lang="en-GB" sz="3600" dirty="0"/>
            </a:br>
            <a:r>
              <a:rPr lang="zh-TW" altLang="en-US" sz="3600" dirty="0"/>
              <a:t>多核心</a:t>
            </a:r>
            <a:r>
              <a:rPr lang="en-AU" sz="3600" dirty="0"/>
              <a:t>CPU</a:t>
            </a:r>
            <a:r>
              <a:rPr lang="zh-TW" altLang="en-US" sz="3600" dirty="0"/>
              <a:t>和</a:t>
            </a:r>
            <a:r>
              <a:rPr lang="en-AU" sz="3600" dirty="0"/>
              <a:t>GPU</a:t>
            </a:r>
            <a:r>
              <a:rPr lang="zh-TW" altLang="en-US" sz="3600" dirty="0"/>
              <a:t>計算</a:t>
            </a:r>
            <a:endParaRPr lang="en-GB" sz="3600" dirty="0"/>
          </a:p>
        </p:txBody>
      </p:sp>
      <p:sp>
        <p:nvSpPr>
          <p:cNvPr id="3" name="Subtitle 2"/>
          <p:cNvSpPr>
            <a:spLocks noGrp="1"/>
          </p:cNvSpPr>
          <p:nvPr>
            <p:ph type="subTitle" idx="1"/>
          </p:nvPr>
        </p:nvSpPr>
        <p:spPr/>
        <p:txBody>
          <a:bodyPr>
            <a:normAutofit fontScale="92500" lnSpcReduction="10000"/>
          </a:bodyPr>
          <a:lstStyle/>
          <a:p>
            <a:endParaRPr lang="en-US" dirty="0" smtClean="0"/>
          </a:p>
          <a:p>
            <a:r>
              <a:rPr lang="en-US" dirty="0" smtClean="0"/>
              <a:t>Class </a:t>
            </a:r>
            <a:r>
              <a:rPr lang="en-US" dirty="0" smtClean="0"/>
              <a:t>16</a:t>
            </a:r>
            <a:r>
              <a:rPr lang="en-US" dirty="0" smtClean="0"/>
              <a:t>			Prof. Matthew Smith, </a:t>
            </a:r>
            <a:r>
              <a:rPr lang="en-US" dirty="0" smtClean="0">
                <a:hlinkClick r:id="rId2"/>
              </a:rPr>
              <a:t>msmith@mail.ncku.edu.tw</a:t>
            </a:r>
            <a:endParaRPr lang="en-US" dirty="0" smtClean="0"/>
          </a:p>
          <a:p>
            <a:endParaRPr lang="en-GB" dirty="0"/>
          </a:p>
        </p:txBody>
      </p:sp>
    </p:spTree>
    <p:extLst>
      <p:ext uri="{BB962C8B-B14F-4D97-AF65-F5344CB8AC3E}">
        <p14:creationId xmlns:p14="http://schemas.microsoft.com/office/powerpoint/2010/main" val="95851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and ERRORS</a:t>
            </a:r>
            <a:endParaRPr lang="en-US" dirty="0"/>
          </a:p>
        </p:txBody>
      </p:sp>
      <p:sp>
        <p:nvSpPr>
          <p:cNvPr id="3" name="Content Placeholder 2"/>
          <p:cNvSpPr>
            <a:spLocks noGrp="1"/>
          </p:cNvSpPr>
          <p:nvPr>
            <p:ph idx="1"/>
          </p:nvPr>
        </p:nvSpPr>
        <p:spPr>
          <a:xfrm>
            <a:off x="685800" y="1990741"/>
            <a:ext cx="10820400" cy="4024125"/>
          </a:xfrm>
        </p:spPr>
        <p:txBody>
          <a:bodyPr/>
          <a:lstStyle/>
          <a:p>
            <a:r>
              <a:rPr lang="en-US" dirty="0" smtClean="0"/>
              <a:t>Another example of an error can be found if we attempt to copy a section of memory larger than allocated: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Rectangle 5"/>
          <p:cNvSpPr/>
          <p:nvPr/>
        </p:nvSpPr>
        <p:spPr>
          <a:xfrm>
            <a:off x="923653" y="3524125"/>
            <a:ext cx="8458200" cy="2893100"/>
          </a:xfrm>
          <a:prstGeom prst="rect">
            <a:avLst/>
          </a:prstGeom>
        </p:spPr>
        <p:txBody>
          <a:bodyPr wrap="square">
            <a:spAutoFit/>
          </a:bodyPr>
          <a:lstStyle/>
          <a:p>
            <a:r>
              <a:rPr lang="en-US" sz="1400" dirty="0" smtClean="0"/>
              <a:t>void </a:t>
            </a:r>
            <a:r>
              <a:rPr lang="en-US" sz="1400" dirty="0" err="1" smtClean="0"/>
              <a:t>Copy_and_Allocate_Memory</a:t>
            </a:r>
            <a:r>
              <a:rPr lang="en-US" sz="1400" dirty="0" smtClean="0"/>
              <a:t>() {</a:t>
            </a:r>
          </a:p>
          <a:p>
            <a:r>
              <a:rPr lang="en-US" sz="1400" dirty="0"/>
              <a:t>	</a:t>
            </a:r>
            <a:r>
              <a:rPr lang="en-US" sz="1400" dirty="0" err="1"/>
              <a:t>size_t</a:t>
            </a:r>
            <a:r>
              <a:rPr lang="en-US" sz="1400" dirty="0"/>
              <a:t> </a:t>
            </a:r>
            <a:r>
              <a:rPr lang="en-US" sz="1400" dirty="0" err="1"/>
              <a:t>sizeA</a:t>
            </a:r>
            <a:r>
              <a:rPr lang="en-US" sz="1400" dirty="0"/>
              <a:t> = N*</a:t>
            </a:r>
            <a:r>
              <a:rPr lang="en-US" sz="1400" dirty="0" err="1"/>
              <a:t>sizeof</a:t>
            </a:r>
            <a:r>
              <a:rPr lang="en-US" sz="1400" dirty="0"/>
              <a:t>(float);</a:t>
            </a:r>
          </a:p>
          <a:p>
            <a:r>
              <a:rPr lang="en-US" sz="1400" dirty="0" smtClean="0"/>
              <a:t>	</a:t>
            </a:r>
            <a:r>
              <a:rPr lang="en-US" sz="1400" dirty="0" err="1" smtClean="0"/>
              <a:t>size_t</a:t>
            </a:r>
            <a:r>
              <a:rPr lang="en-US" sz="1400" dirty="0" smtClean="0"/>
              <a:t> </a:t>
            </a:r>
            <a:r>
              <a:rPr lang="en-US" sz="1400" dirty="0" err="1" smtClean="0"/>
              <a:t>sizeB</a:t>
            </a:r>
            <a:r>
              <a:rPr lang="en-US" sz="1400" dirty="0" smtClean="0"/>
              <a:t> = (N+1)*</a:t>
            </a:r>
            <a:r>
              <a:rPr lang="en-US" sz="1400" dirty="0" err="1" smtClean="0"/>
              <a:t>sizeof</a:t>
            </a:r>
            <a:r>
              <a:rPr lang="en-US" sz="1400" dirty="0" smtClean="0"/>
              <a:t>(float);</a:t>
            </a:r>
          </a:p>
          <a:p>
            <a:r>
              <a:rPr lang="en-US" sz="1400" dirty="0" smtClean="0"/>
              <a:t>	</a:t>
            </a:r>
            <a:r>
              <a:rPr lang="en-US" sz="1400" dirty="0" err="1" smtClean="0"/>
              <a:t>cudaError_t</a:t>
            </a:r>
            <a:r>
              <a:rPr lang="en-US" sz="1400" dirty="0" smtClean="0"/>
              <a:t> Error;</a:t>
            </a:r>
          </a:p>
          <a:p>
            <a:r>
              <a:rPr lang="en-US" sz="1400" dirty="0"/>
              <a:t>	</a:t>
            </a:r>
            <a:r>
              <a:rPr lang="en-US" sz="1400" dirty="0" smtClean="0"/>
              <a:t>// Allocate </a:t>
            </a:r>
            <a:r>
              <a:rPr lang="en-US" sz="1400" dirty="0" err="1" smtClean="0"/>
              <a:t>d_a</a:t>
            </a:r>
            <a:endParaRPr lang="en-US" sz="1400" dirty="0" smtClean="0"/>
          </a:p>
          <a:p>
            <a:r>
              <a:rPr lang="en-US" sz="1400" dirty="0"/>
              <a:t>	</a:t>
            </a:r>
            <a:r>
              <a:rPr lang="en-US" sz="1400" dirty="0" err="1" smtClean="0"/>
              <a:t>cudaMalloc</a:t>
            </a:r>
            <a:r>
              <a:rPr lang="en-US" sz="1400" dirty="0"/>
              <a:t>((void**)&amp;</a:t>
            </a:r>
            <a:r>
              <a:rPr lang="en-US" sz="1400" dirty="0" err="1"/>
              <a:t>d_a</a:t>
            </a:r>
            <a:r>
              <a:rPr lang="en-US" sz="1400" dirty="0"/>
              <a:t>, </a:t>
            </a:r>
            <a:r>
              <a:rPr lang="en-US" sz="1400" dirty="0" err="1" smtClean="0"/>
              <a:t>sizeA</a:t>
            </a:r>
            <a:r>
              <a:rPr lang="en-US" sz="1400" dirty="0" smtClean="0"/>
              <a:t>); </a:t>
            </a:r>
            <a:endParaRPr lang="en-US" sz="1400" dirty="0"/>
          </a:p>
          <a:p>
            <a:r>
              <a:rPr lang="en-US" sz="1400" dirty="0"/>
              <a:t>	</a:t>
            </a:r>
            <a:r>
              <a:rPr lang="en-US" sz="1400" dirty="0" smtClean="0"/>
              <a:t>// Copy </a:t>
            </a:r>
            <a:r>
              <a:rPr lang="en-US" sz="1400" dirty="0" err="1" smtClean="0"/>
              <a:t>h_a</a:t>
            </a:r>
            <a:r>
              <a:rPr lang="en-US" sz="1400" dirty="0" smtClean="0"/>
              <a:t> to </a:t>
            </a:r>
            <a:r>
              <a:rPr lang="en-US" sz="1400" dirty="0" err="1" smtClean="0"/>
              <a:t>d_a</a:t>
            </a:r>
            <a:endParaRPr lang="en-US" sz="1400" dirty="0" smtClean="0"/>
          </a:p>
          <a:p>
            <a:r>
              <a:rPr lang="en-US" sz="1400" dirty="0" smtClean="0"/>
              <a:t>	Error = </a:t>
            </a:r>
            <a:r>
              <a:rPr lang="en-US" sz="1400" dirty="0" err="1" smtClean="0"/>
              <a:t>cudaMemcpy</a:t>
            </a:r>
            <a:r>
              <a:rPr lang="en-US" sz="1400" dirty="0" smtClean="0"/>
              <a:t>(</a:t>
            </a:r>
            <a:r>
              <a:rPr lang="en-US" sz="1400" dirty="0" err="1" smtClean="0"/>
              <a:t>d_a</a:t>
            </a:r>
            <a:r>
              <a:rPr lang="en-US" sz="1400" dirty="0" smtClean="0"/>
              <a:t>, </a:t>
            </a:r>
            <a:r>
              <a:rPr lang="en-US" sz="1400" dirty="0" err="1" smtClean="0"/>
              <a:t>h_a</a:t>
            </a:r>
            <a:r>
              <a:rPr lang="en-US" sz="1400" dirty="0" smtClean="0"/>
              <a:t>, </a:t>
            </a:r>
            <a:r>
              <a:rPr lang="en-US" sz="1400" dirty="0" err="1" smtClean="0"/>
              <a:t>sizeB</a:t>
            </a:r>
            <a:r>
              <a:rPr lang="en-US" sz="1400" dirty="0" smtClean="0"/>
              <a:t>, </a:t>
            </a:r>
            <a:r>
              <a:rPr lang="en-US" sz="1400" dirty="0" err="1" smtClean="0"/>
              <a:t>cudaMemcpyHostToDevice</a:t>
            </a:r>
            <a:r>
              <a:rPr lang="en-US" sz="1400" dirty="0" smtClean="0"/>
              <a:t>);</a:t>
            </a:r>
          </a:p>
          <a:p>
            <a:r>
              <a:rPr lang="en-US" sz="1400" dirty="0"/>
              <a:t>	</a:t>
            </a:r>
            <a:r>
              <a:rPr lang="en-US" sz="1400" dirty="0" err="1" smtClean="0"/>
              <a:t>printf</a:t>
            </a:r>
            <a:r>
              <a:rPr lang="en-US" sz="1400" dirty="0" smtClean="0"/>
              <a:t>(“Error = %s\n”, </a:t>
            </a:r>
            <a:r>
              <a:rPr lang="en-US" sz="1400" dirty="0" err="1" smtClean="0"/>
              <a:t>cudaGetErrorString</a:t>
            </a:r>
            <a:r>
              <a:rPr lang="en-US" sz="1400" dirty="0" smtClean="0"/>
              <a:t>(Error));</a:t>
            </a:r>
          </a:p>
          <a:p>
            <a:r>
              <a:rPr lang="en-US" sz="1400" dirty="0" smtClean="0"/>
              <a:t>	// Copy </a:t>
            </a:r>
            <a:r>
              <a:rPr lang="en-US" sz="1400" dirty="0" err="1" smtClean="0"/>
              <a:t>d_a</a:t>
            </a:r>
            <a:r>
              <a:rPr lang="en-US" sz="1400" dirty="0" smtClean="0"/>
              <a:t> to </a:t>
            </a:r>
            <a:r>
              <a:rPr lang="en-US" sz="1400" dirty="0" err="1" smtClean="0"/>
              <a:t>h_b</a:t>
            </a:r>
            <a:endParaRPr lang="en-US" sz="1400" dirty="0" smtClean="0"/>
          </a:p>
          <a:p>
            <a:r>
              <a:rPr lang="en-US" sz="1400" dirty="0"/>
              <a:t>	Error = </a:t>
            </a:r>
            <a:r>
              <a:rPr lang="en-US" sz="1400" dirty="0" err="1" smtClean="0"/>
              <a:t>cudaMemcpy</a:t>
            </a:r>
            <a:r>
              <a:rPr lang="en-US" sz="1400" dirty="0" smtClean="0"/>
              <a:t>(</a:t>
            </a:r>
            <a:r>
              <a:rPr lang="en-US" sz="1400" dirty="0" err="1" smtClean="0"/>
              <a:t>h_b</a:t>
            </a:r>
            <a:r>
              <a:rPr lang="en-US" sz="1400" dirty="0" smtClean="0"/>
              <a:t>, </a:t>
            </a:r>
            <a:r>
              <a:rPr lang="en-US" sz="1400" dirty="0" err="1" smtClean="0"/>
              <a:t>d_a</a:t>
            </a:r>
            <a:r>
              <a:rPr lang="en-US" sz="1400" dirty="0"/>
              <a:t>, </a:t>
            </a:r>
            <a:r>
              <a:rPr lang="en-US" sz="1400" dirty="0" err="1" smtClean="0"/>
              <a:t>sizeB</a:t>
            </a:r>
            <a:r>
              <a:rPr lang="en-US" sz="1400" dirty="0" smtClean="0"/>
              <a:t>, </a:t>
            </a:r>
            <a:r>
              <a:rPr lang="en-US" sz="1400" dirty="0" err="1"/>
              <a:t>cudaMemcpyHostToDevice</a:t>
            </a:r>
            <a:r>
              <a:rPr lang="en-US" sz="1400" dirty="0"/>
              <a:t>);</a:t>
            </a:r>
          </a:p>
          <a:p>
            <a:r>
              <a:rPr lang="en-US" sz="1400" dirty="0"/>
              <a:t>	</a:t>
            </a:r>
            <a:r>
              <a:rPr lang="en-US" sz="1400" dirty="0" err="1"/>
              <a:t>printf</a:t>
            </a:r>
            <a:r>
              <a:rPr lang="en-US" sz="1400" dirty="0"/>
              <a:t>(“Error = %s\n”, </a:t>
            </a:r>
            <a:r>
              <a:rPr lang="en-US" sz="1400" dirty="0" err="1"/>
              <a:t>cudaGetErrorString</a:t>
            </a:r>
            <a:r>
              <a:rPr lang="en-US" sz="1400" dirty="0"/>
              <a:t>(Error</a:t>
            </a:r>
            <a:r>
              <a:rPr lang="en-US" sz="1400" dirty="0" smtClean="0"/>
              <a:t>));</a:t>
            </a:r>
          </a:p>
          <a:p>
            <a:r>
              <a:rPr lang="en-US" sz="1400" dirty="0" smtClean="0"/>
              <a:t>}</a:t>
            </a:r>
            <a:endParaRPr lang="en-US" sz="1400" dirty="0"/>
          </a:p>
        </p:txBody>
      </p:sp>
      <p:sp>
        <p:nvSpPr>
          <p:cNvPr id="7" name="TextBox 6"/>
          <p:cNvSpPr txBox="1"/>
          <p:nvPr/>
        </p:nvSpPr>
        <p:spPr>
          <a:xfrm>
            <a:off x="8115301" y="3283292"/>
            <a:ext cx="4243387" cy="923330"/>
          </a:xfrm>
          <a:prstGeom prst="rect">
            <a:avLst/>
          </a:prstGeom>
          <a:noFill/>
        </p:spPr>
        <p:txBody>
          <a:bodyPr wrap="square" rtlCol="0">
            <a:spAutoFit/>
          </a:bodyPr>
          <a:lstStyle/>
          <a:p>
            <a:r>
              <a:rPr lang="en-US" dirty="0" smtClean="0"/>
              <a:t>&gt;&gt; ./</a:t>
            </a:r>
            <a:r>
              <a:rPr lang="en-US" dirty="0" err="1" smtClean="0"/>
              <a:t>test.run</a:t>
            </a:r>
            <a:endParaRPr lang="en-US" dirty="0" smtClean="0"/>
          </a:p>
          <a:p>
            <a:r>
              <a:rPr lang="en-US" dirty="0" smtClean="0"/>
              <a:t>Error = invalid argument</a:t>
            </a:r>
          </a:p>
          <a:p>
            <a:r>
              <a:rPr lang="en-US" dirty="0" smtClean="0"/>
              <a:t>Error = invalid argument</a:t>
            </a:r>
          </a:p>
        </p:txBody>
      </p:sp>
      <p:cxnSp>
        <p:nvCxnSpPr>
          <p:cNvPr id="9" name="Straight Arrow Connector 8"/>
          <p:cNvCxnSpPr/>
          <p:nvPr/>
        </p:nvCxnSpPr>
        <p:spPr>
          <a:xfrm flipH="1">
            <a:off x="5900738" y="3744957"/>
            <a:ext cx="2214563" cy="1266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200900" y="4206622"/>
            <a:ext cx="2557464" cy="136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63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and ERRORS</a:t>
            </a:r>
            <a:endParaRPr lang="en-US" dirty="0"/>
          </a:p>
        </p:txBody>
      </p:sp>
      <p:sp>
        <p:nvSpPr>
          <p:cNvPr id="3" name="Content Placeholder 2"/>
          <p:cNvSpPr>
            <a:spLocks noGrp="1"/>
          </p:cNvSpPr>
          <p:nvPr>
            <p:ph idx="1"/>
          </p:nvPr>
        </p:nvSpPr>
        <p:spPr/>
        <p:txBody>
          <a:bodyPr/>
          <a:lstStyle/>
          <a:p>
            <a:r>
              <a:rPr lang="en-US" dirty="0" smtClean="0"/>
              <a:t>The primary role of the Error  type is to inform the user than an error has occurred.</a:t>
            </a:r>
          </a:p>
          <a:p>
            <a:endParaRPr lang="en-US" dirty="0"/>
          </a:p>
          <a:p>
            <a:r>
              <a:rPr lang="en-US" dirty="0" smtClean="0"/>
              <a:t>In a working code, the error type will return “no error”.</a:t>
            </a:r>
          </a:p>
          <a:p>
            <a:endParaRPr lang="en-US" dirty="0"/>
          </a:p>
          <a:p>
            <a:r>
              <a:rPr lang="en-US" dirty="0" smtClean="0"/>
              <a:t>Otherwise, there are many possible values the error type may return:</a:t>
            </a:r>
          </a:p>
          <a:p>
            <a:endParaRPr lang="en-US" dirty="0"/>
          </a:p>
          <a:p>
            <a:pPr lvl="1"/>
            <a:r>
              <a:rPr lang="en-US" dirty="0"/>
              <a:t>i</a:t>
            </a:r>
            <a:r>
              <a:rPr lang="en-US" dirty="0" smtClean="0"/>
              <a:t>nvalid argument</a:t>
            </a:r>
          </a:p>
          <a:p>
            <a:pPr lvl="1"/>
            <a:r>
              <a:rPr lang="en-US" dirty="0"/>
              <a:t>u</a:t>
            </a:r>
            <a:r>
              <a:rPr lang="en-US" dirty="0" smtClean="0"/>
              <a:t>nspecified launch error</a:t>
            </a:r>
          </a:p>
          <a:p>
            <a:pPr lvl="1"/>
            <a:r>
              <a:rPr lang="en-US" dirty="0"/>
              <a:t>u</a:t>
            </a:r>
            <a:r>
              <a:rPr lang="en-US" dirty="0" smtClean="0"/>
              <a:t>nknown error</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TextBox 4"/>
          <p:cNvSpPr txBox="1"/>
          <p:nvPr/>
        </p:nvSpPr>
        <p:spPr>
          <a:xfrm>
            <a:off x="5305425" y="5155515"/>
            <a:ext cx="6200775" cy="1200329"/>
          </a:xfrm>
          <a:prstGeom prst="rect">
            <a:avLst/>
          </a:prstGeom>
          <a:noFill/>
          <a:ln>
            <a:solidFill>
              <a:srgbClr val="E5224E"/>
            </a:solidFill>
          </a:ln>
        </p:spPr>
        <p:txBody>
          <a:bodyPr wrap="square" rtlCol="0">
            <a:spAutoFit/>
          </a:bodyPr>
          <a:lstStyle/>
          <a:p>
            <a:r>
              <a:rPr lang="en-US" dirty="0" smtClean="0"/>
              <a:t>If there are errors, but you do not use the CUDA error types or print out their values, you will not know if the code is working or not (except by looking at your solution…)</a:t>
            </a:r>
            <a:endParaRPr lang="en-US" dirty="0"/>
          </a:p>
        </p:txBody>
      </p:sp>
    </p:spTree>
    <p:extLst>
      <p:ext uri="{BB962C8B-B14F-4D97-AF65-F5344CB8AC3E}">
        <p14:creationId xmlns:p14="http://schemas.microsoft.com/office/powerpoint/2010/main" val="3333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CUDA Error codes</a:t>
            </a:r>
          </a:p>
        </p:txBody>
      </p:sp>
      <p:pic>
        <p:nvPicPr>
          <p:cNvPr id="88070"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7018" y="2513322"/>
            <a:ext cx="4977163" cy="32417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04193" y="2232492"/>
            <a:ext cx="4700654" cy="380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396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CUDA Error codes </a:t>
            </a:r>
            <a:r>
              <a:rPr lang="en-US" dirty="0" smtClean="0"/>
              <a:t>(2)</a:t>
            </a:r>
            <a:endParaRPr lang="en-US" dirty="0"/>
          </a:p>
        </p:txBody>
      </p:sp>
      <p:pic>
        <p:nvPicPr>
          <p:cNvPr id="90116"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6920" y="2605954"/>
            <a:ext cx="3940254" cy="3858165"/>
          </a:xfrm>
          <a:prstGeom prst="rect">
            <a:avLst/>
          </a:prstGeom>
          <a:noFill/>
          <a:extLst>
            <a:ext uri="{909E8E84-426E-40DD-AFC4-6F175D3DCCD1}">
              <a14:hiddenFill xmlns:a14="http://schemas.microsoft.com/office/drawing/2010/main">
                <a:solidFill>
                  <a:srgbClr val="FFFFFF"/>
                </a:solidFill>
              </a14:hiddenFill>
            </a:ext>
          </a:extLst>
        </p:spPr>
      </p:pic>
      <p:sp>
        <p:nvSpPr>
          <p:cNvPr id="90117" name="AutoShape 5"/>
          <p:cNvSpPr>
            <a:spLocks noChangeArrowheads="1"/>
          </p:cNvSpPr>
          <p:nvPr/>
        </p:nvSpPr>
        <p:spPr bwMode="auto">
          <a:xfrm>
            <a:off x="4419317" y="3877319"/>
            <a:ext cx="3110727" cy="829527"/>
          </a:xfrm>
          <a:prstGeom prst="leftArrow">
            <a:avLst>
              <a:gd name="adj1" fmla="val 50000"/>
              <a:gd name="adj2" fmla="val 9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b="1">
                <a:solidFill>
                  <a:schemeClr val="tx1"/>
                </a:solidFill>
                <a:latin typeface="Verdana" panose="020B0604030504040204" pitchFamily="34" charset="0"/>
              </a:rPr>
              <a:t>UNKNOWN ERROR!!</a:t>
            </a:r>
          </a:p>
        </p:txBody>
      </p:sp>
      <p:pic>
        <p:nvPicPr>
          <p:cNvPr id="90119" name="Picture 7" descr="Vegeta[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781" y="2843777"/>
            <a:ext cx="3940329" cy="289661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5"/>
          <p:cNvSpPr>
            <a:spLocks noChangeArrowheads="1"/>
          </p:cNvSpPr>
          <p:nvPr/>
        </p:nvSpPr>
        <p:spPr bwMode="auto">
          <a:xfrm>
            <a:off x="4419317" y="4755955"/>
            <a:ext cx="3110727" cy="829527"/>
          </a:xfrm>
          <a:prstGeom prst="leftArrow">
            <a:avLst>
              <a:gd name="adj1" fmla="val 50000"/>
              <a:gd name="adj2" fmla="val 9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b="1" dirty="0" smtClean="0">
                <a:solidFill>
                  <a:schemeClr val="tx1"/>
                </a:solidFill>
                <a:latin typeface="Verdana" panose="020B0604030504040204" pitchFamily="34" charset="0"/>
              </a:rPr>
              <a:t>NOT READY ERROR?</a:t>
            </a:r>
            <a:endParaRPr lang="en-US" sz="1633" b="1" dirty="0">
              <a:solidFill>
                <a:schemeClr val="tx1"/>
              </a:solidFill>
              <a:latin typeface="Verdana" panose="020B0604030504040204" pitchFamily="34" charset="0"/>
            </a:endParaRPr>
          </a:p>
        </p:txBody>
      </p:sp>
      <p:sp>
        <p:nvSpPr>
          <p:cNvPr id="2" name="TextBox 1"/>
          <p:cNvSpPr txBox="1"/>
          <p:nvPr/>
        </p:nvSpPr>
        <p:spPr>
          <a:xfrm>
            <a:off x="5287618" y="5466330"/>
            <a:ext cx="2695492" cy="646331"/>
          </a:xfrm>
          <a:prstGeom prst="rect">
            <a:avLst/>
          </a:prstGeom>
          <a:noFill/>
        </p:spPr>
        <p:txBody>
          <a:bodyPr wrap="square" rtlCol="0">
            <a:spAutoFit/>
          </a:bodyPr>
          <a:lstStyle/>
          <a:p>
            <a:r>
              <a:rPr lang="en-US" dirty="0" smtClean="0"/>
              <a:t>These two are my favorite errors. </a:t>
            </a:r>
            <a:endParaRPr lang="en-GB" dirty="0"/>
          </a:p>
        </p:txBody>
      </p:sp>
    </p:spTree>
    <p:extLst>
      <p:ext uri="{BB962C8B-B14F-4D97-AF65-F5344CB8AC3E}">
        <p14:creationId xmlns:p14="http://schemas.microsoft.com/office/powerpoint/2010/main" val="2364944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Transfer for GPU/CPU</a:t>
            </a:r>
            <a:endParaRPr lang="en-GB" dirty="0"/>
          </a:p>
        </p:txBody>
      </p:sp>
    </p:spTree>
    <p:extLst>
      <p:ext uri="{BB962C8B-B14F-4D97-AF65-F5344CB8AC3E}">
        <p14:creationId xmlns:p14="http://schemas.microsoft.com/office/powerpoint/2010/main" val="1706717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TO THE GPU</a:t>
            </a:r>
            <a:endParaRPr lang="en-GB" dirty="0"/>
          </a:p>
        </p:txBody>
      </p:sp>
      <p:sp>
        <p:nvSpPr>
          <p:cNvPr id="3" name="Content Placeholder 2"/>
          <p:cNvSpPr>
            <a:spLocks noGrp="1"/>
          </p:cNvSpPr>
          <p:nvPr>
            <p:ph idx="1"/>
          </p:nvPr>
        </p:nvSpPr>
        <p:spPr/>
        <p:txBody>
          <a:bodyPr/>
          <a:lstStyle/>
          <a:p>
            <a:r>
              <a:rPr lang="en-US" altLang="en-US" dirty="0"/>
              <a:t>As I’ve also already mentioned several times, the GPU cannot talk to the CPU directly</a:t>
            </a:r>
            <a:r>
              <a:rPr lang="en-US" altLang="en-US" dirty="0" smtClean="0"/>
              <a:t>.</a:t>
            </a:r>
          </a:p>
          <a:p>
            <a:endParaRPr lang="en-US" altLang="en-US" dirty="0"/>
          </a:p>
          <a:p>
            <a:r>
              <a:rPr lang="en-US" altLang="en-US" dirty="0"/>
              <a:t>However, to perform computation on the GPU, the CPU MUST be able to do something</a:t>
            </a:r>
            <a:r>
              <a:rPr lang="en-US" altLang="en-US" dirty="0" smtClean="0"/>
              <a:t>..</a:t>
            </a:r>
          </a:p>
          <a:p>
            <a:endParaRPr lang="en-US" altLang="en-US" dirty="0"/>
          </a:p>
          <a:p>
            <a:r>
              <a:rPr lang="en-US" altLang="en-US" dirty="0"/>
              <a:t>Communication occurs by copying information from the CPU ram into the GPU ram (and vice versa</a:t>
            </a:r>
            <a:r>
              <a:rPr lang="en-US" altLang="en-US" dirty="0" smtClean="0"/>
              <a:t>).</a:t>
            </a:r>
          </a:p>
          <a:p>
            <a:endParaRPr lang="en-US" altLang="en-US" dirty="0"/>
          </a:p>
          <a:p>
            <a:r>
              <a:rPr lang="en-US" altLang="en-US" dirty="0" smtClean="0"/>
              <a:t>So far today, you’ve already seen these codes in action.</a:t>
            </a:r>
            <a:endParaRPr lang="en-US" altLang="en-US" dirty="0"/>
          </a:p>
          <a:p>
            <a:endParaRPr lang="en-GB" dirty="0"/>
          </a:p>
        </p:txBody>
      </p:sp>
    </p:spTree>
    <p:extLst>
      <p:ext uri="{BB962C8B-B14F-4D97-AF65-F5344CB8AC3E}">
        <p14:creationId xmlns:p14="http://schemas.microsoft.com/office/powerpoint/2010/main" val="3546634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TO THE GPU</a:t>
            </a:r>
            <a:endParaRPr lang="en-GB" dirty="0"/>
          </a:p>
        </p:txBody>
      </p:sp>
      <p:sp>
        <p:nvSpPr>
          <p:cNvPr id="3" name="Content Placeholder 2"/>
          <p:cNvSpPr>
            <a:spLocks noGrp="1"/>
          </p:cNvSpPr>
          <p:nvPr>
            <p:ph idx="1"/>
          </p:nvPr>
        </p:nvSpPr>
        <p:spPr/>
        <p:txBody>
          <a:bodyPr/>
          <a:lstStyle/>
          <a:p>
            <a:r>
              <a:rPr lang="en-US" altLang="en-US" dirty="0"/>
              <a:t>The function we use to do this is called </a:t>
            </a:r>
            <a:r>
              <a:rPr lang="en-US" altLang="en-US" b="1" dirty="0" err="1"/>
              <a:t>cudaMemcpy</a:t>
            </a:r>
            <a:r>
              <a:rPr lang="en-US" altLang="en-US" dirty="0"/>
              <a:t>.</a:t>
            </a:r>
          </a:p>
          <a:p>
            <a:r>
              <a:rPr lang="en-US" altLang="en-US" dirty="0"/>
              <a:t>It’s used like this:</a:t>
            </a:r>
          </a:p>
          <a:p>
            <a:endParaRPr lang="en-US" altLang="en-US" dirty="0"/>
          </a:p>
          <a:p>
            <a:pPr>
              <a:buNone/>
            </a:pPr>
            <a:r>
              <a:rPr lang="en-US" altLang="en-US" sz="2400" b="1" dirty="0"/>
              <a:t>Error = </a:t>
            </a:r>
            <a:r>
              <a:rPr lang="en-US" altLang="en-US" sz="2400" b="1" dirty="0" err="1"/>
              <a:t>cudaMemcpy</a:t>
            </a:r>
            <a:r>
              <a:rPr lang="en-US" altLang="en-US" sz="2400" b="1" dirty="0"/>
              <a:t>(</a:t>
            </a:r>
            <a:r>
              <a:rPr lang="en-US" altLang="en-US" sz="2400" b="1" dirty="0" err="1"/>
              <a:t>d_a</a:t>
            </a:r>
            <a:r>
              <a:rPr lang="en-US" altLang="en-US" sz="2400" b="1" dirty="0"/>
              <a:t>, </a:t>
            </a:r>
            <a:r>
              <a:rPr lang="en-US" altLang="en-US" sz="2400" b="1" dirty="0" err="1"/>
              <a:t>h_a</a:t>
            </a:r>
            <a:r>
              <a:rPr lang="en-US" altLang="en-US" sz="2400" b="1" dirty="0"/>
              <a:t>, size, </a:t>
            </a:r>
            <a:r>
              <a:rPr lang="en-US" altLang="en-US" sz="2400" b="1" dirty="0" err="1"/>
              <a:t>cudaMemcpyHostToDevice</a:t>
            </a:r>
            <a:r>
              <a:rPr lang="en-US" altLang="en-US" sz="2400" b="1" dirty="0"/>
              <a:t>); </a:t>
            </a:r>
          </a:p>
          <a:p>
            <a:pPr>
              <a:buNone/>
            </a:pPr>
            <a:endParaRPr lang="en-US" altLang="en-US" sz="2400" b="1" dirty="0" smtClean="0"/>
          </a:p>
          <a:p>
            <a:pPr>
              <a:buNone/>
            </a:pPr>
            <a:endParaRPr lang="en-US" altLang="en-US" sz="2400" b="1" dirty="0"/>
          </a:p>
          <a:p>
            <a:pPr>
              <a:buNone/>
            </a:pPr>
            <a:r>
              <a:rPr lang="en-US" altLang="en-US" sz="2400" b="1" dirty="0" err="1"/>
              <a:t>printf</a:t>
            </a:r>
            <a:r>
              <a:rPr lang="en-US" altLang="en-US" sz="2400" b="1" dirty="0"/>
              <a:t>("CUDA error (</a:t>
            </a:r>
            <a:r>
              <a:rPr lang="en-US" altLang="en-US" sz="2400" b="1" dirty="0" err="1"/>
              <a:t>memcpy</a:t>
            </a:r>
            <a:r>
              <a:rPr lang="en-US" altLang="en-US" sz="2400" b="1" dirty="0"/>
              <a:t> </a:t>
            </a:r>
            <a:r>
              <a:rPr lang="en-US" altLang="en-US" sz="2400" b="1" dirty="0" err="1"/>
              <a:t>d_a</a:t>
            </a:r>
            <a:r>
              <a:rPr lang="en-US" altLang="en-US" sz="2400" b="1" dirty="0"/>
              <a:t>) = %s\n", </a:t>
            </a:r>
            <a:r>
              <a:rPr lang="en-US" altLang="en-US" sz="2400" b="1" dirty="0" err="1"/>
              <a:t>cudaGetErrorString</a:t>
            </a:r>
            <a:r>
              <a:rPr lang="en-US" altLang="en-US" sz="2400" b="1" dirty="0"/>
              <a:t>(Error));</a:t>
            </a:r>
          </a:p>
          <a:p>
            <a:endParaRPr lang="en-GB" dirty="0"/>
          </a:p>
        </p:txBody>
      </p:sp>
      <p:sp>
        <p:nvSpPr>
          <p:cNvPr id="4" name="TextBox 3"/>
          <p:cNvSpPr txBox="1"/>
          <p:nvPr/>
        </p:nvSpPr>
        <p:spPr>
          <a:xfrm>
            <a:off x="3942735" y="3923071"/>
            <a:ext cx="3775587" cy="369332"/>
          </a:xfrm>
          <a:prstGeom prst="rect">
            <a:avLst/>
          </a:prstGeom>
          <a:noFill/>
        </p:spPr>
        <p:txBody>
          <a:bodyPr wrap="square" rtlCol="0">
            <a:spAutoFit/>
          </a:bodyPr>
          <a:lstStyle/>
          <a:p>
            <a:r>
              <a:rPr lang="en-US" dirty="0" smtClean="0"/>
              <a:t>Performs the transfer operation</a:t>
            </a:r>
            <a:endParaRPr lang="en-GB" dirty="0"/>
          </a:p>
        </p:txBody>
      </p:sp>
      <p:sp>
        <p:nvSpPr>
          <p:cNvPr id="5" name="TextBox 4"/>
          <p:cNvSpPr txBox="1"/>
          <p:nvPr/>
        </p:nvSpPr>
        <p:spPr>
          <a:xfrm>
            <a:off x="3962400" y="5309419"/>
            <a:ext cx="3775587" cy="646331"/>
          </a:xfrm>
          <a:prstGeom prst="rect">
            <a:avLst/>
          </a:prstGeom>
          <a:noFill/>
        </p:spPr>
        <p:txBody>
          <a:bodyPr wrap="square" rtlCol="0">
            <a:spAutoFit/>
          </a:bodyPr>
          <a:lstStyle/>
          <a:p>
            <a:r>
              <a:rPr lang="en-US" dirty="0" smtClean="0"/>
              <a:t>Checks to see if the transfer operation was successful.</a:t>
            </a:r>
            <a:endParaRPr lang="en-GB" dirty="0"/>
          </a:p>
        </p:txBody>
      </p:sp>
    </p:spTree>
    <p:extLst>
      <p:ext uri="{BB962C8B-B14F-4D97-AF65-F5344CB8AC3E}">
        <p14:creationId xmlns:p14="http://schemas.microsoft.com/office/powerpoint/2010/main" val="3691050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TO THE GPU</a:t>
            </a:r>
            <a:endParaRPr lang="en-GB" dirty="0"/>
          </a:p>
        </p:txBody>
      </p:sp>
      <p:sp>
        <p:nvSpPr>
          <p:cNvPr id="3" name="Content Placeholder 2"/>
          <p:cNvSpPr>
            <a:spLocks noGrp="1"/>
          </p:cNvSpPr>
          <p:nvPr>
            <p:ph idx="1"/>
          </p:nvPr>
        </p:nvSpPr>
        <p:spPr/>
        <p:txBody>
          <a:bodyPr/>
          <a:lstStyle/>
          <a:p>
            <a:r>
              <a:rPr lang="en-US" dirty="0"/>
              <a:t>The capacity to copy memory between the host and device requires special treatment due to the separated architecture. </a:t>
            </a:r>
          </a:p>
          <a:p>
            <a:endParaRPr lang="en-US" dirty="0"/>
          </a:p>
          <a:p>
            <a:r>
              <a:rPr lang="en-US" dirty="0"/>
              <a:t>CUDA has a special function to manage memory copies:</a:t>
            </a:r>
          </a:p>
        </p:txBody>
      </p:sp>
      <p:sp>
        <p:nvSpPr>
          <p:cNvPr id="6" name="Rectangle 5"/>
          <p:cNvSpPr/>
          <p:nvPr/>
        </p:nvSpPr>
        <p:spPr>
          <a:xfrm>
            <a:off x="822224" y="4458570"/>
            <a:ext cx="4624387" cy="1754326"/>
          </a:xfrm>
          <a:prstGeom prst="rect">
            <a:avLst/>
          </a:prstGeom>
        </p:spPr>
        <p:txBody>
          <a:bodyPr wrap="square">
            <a:spAutoFit/>
          </a:bodyPr>
          <a:lstStyle/>
          <a:p>
            <a:r>
              <a:rPr lang="en-US" dirty="0" err="1" smtClean="0"/>
              <a:t>cudaMemcpy</a:t>
            </a:r>
            <a:r>
              <a:rPr lang="en-US" dirty="0" smtClean="0"/>
              <a:t>(destination variable, source variable, size, type of transfer);</a:t>
            </a:r>
          </a:p>
          <a:p>
            <a:endParaRPr lang="en-US" dirty="0"/>
          </a:p>
          <a:p>
            <a:endParaRPr lang="en-US" dirty="0" smtClean="0"/>
          </a:p>
          <a:p>
            <a:r>
              <a:rPr lang="en-US" dirty="0" smtClean="0"/>
              <a:t>Returns a CUDA error type variable</a:t>
            </a:r>
          </a:p>
          <a:p>
            <a:r>
              <a:rPr lang="en-US" dirty="0" smtClean="0"/>
              <a:t>(recommended)</a:t>
            </a:r>
            <a:endParaRPr lang="en-US" dirty="0"/>
          </a:p>
        </p:txBody>
      </p:sp>
      <p:sp>
        <p:nvSpPr>
          <p:cNvPr id="7" name="Rectangle 6"/>
          <p:cNvSpPr/>
          <p:nvPr/>
        </p:nvSpPr>
        <p:spPr>
          <a:xfrm>
            <a:off x="5629967" y="3976756"/>
            <a:ext cx="6096000" cy="2585323"/>
          </a:xfrm>
          <a:prstGeom prst="rect">
            <a:avLst/>
          </a:prstGeom>
        </p:spPr>
        <p:txBody>
          <a:bodyPr>
            <a:spAutoFit/>
          </a:bodyPr>
          <a:lstStyle/>
          <a:p>
            <a:pPr marL="342900" lvl="0" indent="-342900">
              <a:spcAft>
                <a:spcPts val="0"/>
              </a:spcAft>
              <a:buFont typeface="Courier New" panose="02070309020205020404" pitchFamily="49" charset="0"/>
              <a:buChar char="o"/>
            </a:pPr>
            <a:r>
              <a:rPr lang="en-AU" dirty="0" err="1">
                <a:latin typeface="Times New Roman" panose="02020603050405020304" pitchFamily="18" charset="0"/>
                <a:ea typeface="PMingLiU" panose="02020500000000000000" pitchFamily="18" charset="-120"/>
              </a:rPr>
              <a:t>cudaMemcpyHostToHost</a:t>
            </a:r>
            <a:r>
              <a:rPr lang="en-AU" dirty="0">
                <a:latin typeface="Times New Roman" panose="02020603050405020304" pitchFamily="18" charset="0"/>
                <a:ea typeface="PMingLiU" panose="02020500000000000000" pitchFamily="18" charset="-120"/>
              </a:rPr>
              <a:t> – this is much like the standard </a:t>
            </a:r>
            <a:r>
              <a:rPr lang="en-AU" dirty="0" err="1">
                <a:latin typeface="Times New Roman" panose="02020603050405020304" pitchFamily="18" charset="0"/>
                <a:ea typeface="PMingLiU" panose="02020500000000000000" pitchFamily="18" charset="-120"/>
              </a:rPr>
              <a:t>memcpy</a:t>
            </a:r>
            <a:r>
              <a:rPr lang="en-AU" dirty="0">
                <a:latin typeface="Times New Roman" panose="02020603050405020304" pitchFamily="18" charset="0"/>
                <a:ea typeface="PMingLiU" panose="02020500000000000000" pitchFamily="18" charset="-120"/>
              </a:rPr>
              <a:t>, copying data from a host variable to another host variable.</a:t>
            </a:r>
            <a:endParaRPr lang="en-US" dirty="0">
              <a:latin typeface="Times New Roman" panose="02020603050405020304" pitchFamily="18" charset="0"/>
              <a:ea typeface="PMingLiU" panose="02020500000000000000" pitchFamily="18" charset="-120"/>
            </a:endParaRPr>
          </a:p>
          <a:p>
            <a:pPr marL="342900" lvl="0" indent="-342900">
              <a:spcAft>
                <a:spcPts val="0"/>
              </a:spcAft>
              <a:buFont typeface="Courier New" panose="02070309020205020404" pitchFamily="49" charset="0"/>
              <a:buChar char="o"/>
            </a:pPr>
            <a:r>
              <a:rPr lang="en-AU" dirty="0" err="1">
                <a:latin typeface="Times New Roman" panose="02020603050405020304" pitchFamily="18" charset="0"/>
                <a:ea typeface="PMingLiU" panose="02020500000000000000" pitchFamily="18" charset="-120"/>
              </a:rPr>
              <a:t>cudaMemcpyHostToDevice</a:t>
            </a:r>
            <a:r>
              <a:rPr lang="en-AU" dirty="0">
                <a:latin typeface="Times New Roman" panose="02020603050405020304" pitchFamily="18" charset="0"/>
                <a:ea typeface="PMingLiU" panose="02020500000000000000" pitchFamily="18" charset="-120"/>
              </a:rPr>
              <a:t> – copy data from a host variable to a device variable,</a:t>
            </a:r>
            <a:endParaRPr lang="en-US" dirty="0">
              <a:latin typeface="Times New Roman" panose="02020603050405020304" pitchFamily="18" charset="0"/>
              <a:ea typeface="PMingLiU" panose="02020500000000000000" pitchFamily="18" charset="-120"/>
            </a:endParaRPr>
          </a:p>
          <a:p>
            <a:pPr marL="342900" lvl="0" indent="-342900">
              <a:spcAft>
                <a:spcPts val="0"/>
              </a:spcAft>
              <a:buFont typeface="Courier New" panose="02070309020205020404" pitchFamily="49" charset="0"/>
              <a:buChar char="o"/>
            </a:pPr>
            <a:r>
              <a:rPr lang="en-AU" dirty="0" err="1">
                <a:latin typeface="Times New Roman" panose="02020603050405020304" pitchFamily="18" charset="0"/>
                <a:ea typeface="PMingLiU" panose="02020500000000000000" pitchFamily="18" charset="-120"/>
              </a:rPr>
              <a:t>cudaMemcpyDeviceToHost</a:t>
            </a:r>
            <a:r>
              <a:rPr lang="en-AU" dirty="0">
                <a:latin typeface="Times New Roman" panose="02020603050405020304" pitchFamily="18" charset="0"/>
                <a:ea typeface="PMingLiU" panose="02020500000000000000" pitchFamily="18" charset="-120"/>
              </a:rPr>
              <a:t> – copy data from a device variable to a host variable,</a:t>
            </a:r>
            <a:endParaRPr lang="en-US" dirty="0">
              <a:latin typeface="Times New Roman" panose="02020603050405020304" pitchFamily="18" charset="0"/>
              <a:ea typeface="PMingLiU" panose="02020500000000000000" pitchFamily="18" charset="-120"/>
            </a:endParaRPr>
          </a:p>
          <a:p>
            <a:pPr marL="342900" lvl="0" indent="-342900">
              <a:spcAft>
                <a:spcPts val="0"/>
              </a:spcAft>
              <a:buFont typeface="Courier New" panose="02070309020205020404" pitchFamily="49" charset="0"/>
              <a:buChar char="o"/>
            </a:pPr>
            <a:r>
              <a:rPr lang="en-AU" dirty="0" err="1">
                <a:latin typeface="Times New Roman" panose="02020603050405020304" pitchFamily="18" charset="0"/>
                <a:ea typeface="PMingLiU" panose="02020500000000000000" pitchFamily="18" charset="-120"/>
              </a:rPr>
              <a:t>cudaMemcpyDeviceToDevice</a:t>
            </a:r>
            <a:r>
              <a:rPr lang="en-AU" dirty="0">
                <a:latin typeface="Times New Roman" panose="02020603050405020304" pitchFamily="18" charset="0"/>
                <a:ea typeface="PMingLiU" panose="02020500000000000000" pitchFamily="18" charset="-120"/>
              </a:rPr>
              <a:t> – copy data from a device variable to another device variable.</a:t>
            </a:r>
            <a:endParaRPr lang="en-US" dirty="0">
              <a:effectLst/>
              <a:latin typeface="Times New Roman" panose="02020603050405020304" pitchFamily="18" charset="0"/>
              <a:ea typeface="PMingLiU" panose="02020500000000000000" pitchFamily="18" charset="-120"/>
            </a:endParaRPr>
          </a:p>
        </p:txBody>
      </p:sp>
      <p:cxnSp>
        <p:nvCxnSpPr>
          <p:cNvPr id="9" name="Straight Connector 8"/>
          <p:cNvCxnSpPr/>
          <p:nvPr/>
        </p:nvCxnSpPr>
        <p:spPr>
          <a:xfrm>
            <a:off x="3274142" y="5132439"/>
            <a:ext cx="1681316" cy="98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5131748" y="4842387"/>
            <a:ext cx="560439" cy="580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9190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Copying</a:t>
            </a:r>
            <a:endParaRPr lang="en-US" dirty="0"/>
          </a:p>
        </p:txBody>
      </p:sp>
      <p:sp>
        <p:nvSpPr>
          <p:cNvPr id="3" name="Content Placeholder 2"/>
          <p:cNvSpPr>
            <a:spLocks noGrp="1"/>
          </p:cNvSpPr>
          <p:nvPr>
            <p:ph idx="1"/>
          </p:nvPr>
        </p:nvSpPr>
        <p:spPr/>
        <p:txBody>
          <a:bodyPr>
            <a:normAutofit lnSpcReduction="10000"/>
          </a:bodyPr>
          <a:lstStyle/>
          <a:p>
            <a:r>
              <a:rPr lang="en-US" dirty="0" smtClean="0"/>
              <a:t>The destination and source variables are pointers to our locations in memory.</a:t>
            </a:r>
          </a:p>
          <a:p>
            <a:endParaRPr lang="en-US" dirty="0"/>
          </a:p>
          <a:p>
            <a:r>
              <a:rPr lang="en-US" dirty="0" smtClean="0"/>
              <a:t>Example:</a:t>
            </a:r>
          </a:p>
          <a:p>
            <a:endParaRPr lang="en-US" dirty="0"/>
          </a:p>
          <a:p>
            <a:pPr marL="457200" lvl="1" indent="0">
              <a:buNone/>
            </a:pPr>
            <a:r>
              <a:rPr lang="en-US" dirty="0" smtClean="0"/>
              <a:t>float *</a:t>
            </a:r>
            <a:r>
              <a:rPr lang="en-US" dirty="0" err="1" smtClean="0"/>
              <a:t>h_a</a:t>
            </a:r>
            <a:r>
              <a:rPr lang="en-US" dirty="0" smtClean="0"/>
              <a:t>, *</a:t>
            </a:r>
            <a:r>
              <a:rPr lang="en-US" dirty="0" err="1" smtClean="0"/>
              <a:t>d_a</a:t>
            </a:r>
            <a:r>
              <a:rPr lang="en-US" dirty="0" smtClean="0"/>
              <a:t>;	// Declared as pointers</a:t>
            </a:r>
          </a:p>
          <a:p>
            <a:pPr marL="457200" lvl="1" indent="0">
              <a:buNone/>
            </a:pPr>
            <a:endParaRPr lang="en-US" dirty="0"/>
          </a:p>
          <a:p>
            <a:pPr marL="457200" lvl="1" indent="0">
              <a:buNone/>
            </a:pPr>
            <a:r>
              <a:rPr lang="en-US" dirty="0" smtClean="0"/>
              <a:t>// After initialization and memory allocation</a:t>
            </a:r>
          </a:p>
          <a:p>
            <a:pPr marL="457200" lvl="1" indent="0">
              <a:buNone/>
            </a:pPr>
            <a:r>
              <a:rPr lang="en-US" dirty="0" err="1" smtClean="0"/>
              <a:t>cudaMemcpy</a:t>
            </a:r>
            <a:r>
              <a:rPr lang="en-US" dirty="0" smtClean="0"/>
              <a:t>(</a:t>
            </a:r>
            <a:r>
              <a:rPr lang="en-US" dirty="0" err="1" smtClean="0"/>
              <a:t>d_a</a:t>
            </a:r>
            <a:r>
              <a:rPr lang="en-US" dirty="0" smtClean="0"/>
              <a:t>, </a:t>
            </a:r>
            <a:r>
              <a:rPr lang="en-US" dirty="0" err="1" smtClean="0"/>
              <a:t>h_a</a:t>
            </a:r>
            <a:r>
              <a:rPr lang="en-US" dirty="0" smtClean="0"/>
              <a:t>, size, </a:t>
            </a:r>
            <a:r>
              <a:rPr lang="en-US" dirty="0" err="1" smtClean="0"/>
              <a:t>cudaMemcpyHostToDevice</a:t>
            </a:r>
            <a:r>
              <a:rPr lang="en-US" dirty="0" smtClean="0"/>
              <a:t>);</a:t>
            </a:r>
          </a:p>
          <a:p>
            <a:pPr marL="457200" lvl="1" indent="0">
              <a:buNone/>
            </a:pPr>
            <a:endParaRPr lang="en-US" dirty="0"/>
          </a:p>
          <a:p>
            <a:r>
              <a:rPr lang="en-US" dirty="0" smtClean="0"/>
              <a:t>These arrays do not have to be the same size. Control of how many elements to transfer is managed by the size variable.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762891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286490" y="3401962"/>
            <a:ext cx="8439150" cy="2543175"/>
          </a:xfrm>
          <a:prstGeom prst="rect">
            <a:avLst/>
          </a:prstGeom>
        </p:spPr>
      </p:pic>
      <p:sp>
        <p:nvSpPr>
          <p:cNvPr id="2" name="Title 1"/>
          <p:cNvSpPr>
            <a:spLocks noGrp="1"/>
          </p:cNvSpPr>
          <p:nvPr>
            <p:ph type="title"/>
          </p:nvPr>
        </p:nvSpPr>
        <p:spPr/>
        <p:txBody>
          <a:bodyPr/>
          <a:lstStyle/>
          <a:p>
            <a:r>
              <a:rPr lang="en-US" dirty="0" smtClean="0"/>
              <a:t>Memory Copying</a:t>
            </a:r>
            <a:endParaRPr lang="en-US" dirty="0"/>
          </a:p>
        </p:txBody>
      </p:sp>
      <p:sp>
        <p:nvSpPr>
          <p:cNvPr id="3" name="Content Placeholder 2"/>
          <p:cNvSpPr>
            <a:spLocks noGrp="1"/>
          </p:cNvSpPr>
          <p:nvPr>
            <p:ph idx="1"/>
          </p:nvPr>
        </p:nvSpPr>
        <p:spPr/>
        <p:txBody>
          <a:bodyPr>
            <a:normAutofit/>
          </a:bodyPr>
          <a:lstStyle/>
          <a:p>
            <a:r>
              <a:rPr lang="en-US" dirty="0" smtClean="0"/>
              <a:t>Full Function: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
        <p:nvSpPr>
          <p:cNvPr id="6" name="TextBox 5"/>
          <p:cNvSpPr txBox="1"/>
          <p:nvPr/>
        </p:nvSpPr>
        <p:spPr>
          <a:xfrm>
            <a:off x="6607277" y="2618472"/>
            <a:ext cx="5004619" cy="646331"/>
          </a:xfrm>
          <a:prstGeom prst="rect">
            <a:avLst/>
          </a:prstGeom>
          <a:noFill/>
        </p:spPr>
        <p:txBody>
          <a:bodyPr wrap="square" rtlCol="0">
            <a:spAutoFit/>
          </a:bodyPr>
          <a:lstStyle/>
          <a:p>
            <a:r>
              <a:rPr lang="en-US" dirty="0" smtClean="0"/>
              <a:t>Sends the data stored in </a:t>
            </a:r>
            <a:r>
              <a:rPr lang="en-US" b="1" dirty="0" err="1" smtClean="0"/>
              <a:t>h_a</a:t>
            </a:r>
            <a:r>
              <a:rPr lang="en-US" dirty="0" smtClean="0"/>
              <a:t> and places it in the device variable </a:t>
            </a:r>
            <a:r>
              <a:rPr lang="en-US" b="1" dirty="0" err="1" smtClean="0"/>
              <a:t>d_a</a:t>
            </a:r>
            <a:r>
              <a:rPr lang="en-US" dirty="0" smtClean="0"/>
              <a:t>.</a:t>
            </a:r>
            <a:endParaRPr lang="en-GB" dirty="0"/>
          </a:p>
        </p:txBody>
      </p:sp>
      <p:cxnSp>
        <p:nvCxnSpPr>
          <p:cNvPr id="8" name="Straight Arrow Connector 7"/>
          <p:cNvCxnSpPr/>
          <p:nvPr/>
        </p:nvCxnSpPr>
        <p:spPr>
          <a:xfrm flipH="1">
            <a:off x="5024284" y="3401962"/>
            <a:ext cx="1887794" cy="114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761704" y="3428963"/>
            <a:ext cx="1751064" cy="1113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512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GB" dirty="0"/>
          </a:p>
        </p:txBody>
      </p:sp>
      <p:sp>
        <p:nvSpPr>
          <p:cNvPr id="3" name="Content Placeholder 2"/>
          <p:cNvSpPr>
            <a:spLocks noGrp="1"/>
          </p:cNvSpPr>
          <p:nvPr>
            <p:ph idx="1"/>
          </p:nvPr>
        </p:nvSpPr>
        <p:spPr/>
        <p:txBody>
          <a:bodyPr/>
          <a:lstStyle/>
          <a:p>
            <a:r>
              <a:rPr lang="en-US" dirty="0" smtClean="0"/>
              <a:t>Review of the code from Monday,</a:t>
            </a:r>
          </a:p>
          <a:p>
            <a:endParaRPr lang="en-US" dirty="0"/>
          </a:p>
          <a:p>
            <a:r>
              <a:rPr lang="en-US" dirty="0" smtClean="0"/>
              <a:t>Memory copies to and from device, and</a:t>
            </a:r>
          </a:p>
          <a:p>
            <a:endParaRPr lang="en-US" dirty="0"/>
          </a:p>
          <a:p>
            <a:r>
              <a:rPr lang="en-US" dirty="0" smtClean="0"/>
              <a:t>Tutorial Activity.</a:t>
            </a:r>
            <a:endParaRPr lang="en-US" dirty="0" smtClean="0"/>
          </a:p>
        </p:txBody>
      </p:sp>
    </p:spTree>
    <p:extLst>
      <p:ext uri="{BB962C8B-B14F-4D97-AF65-F5344CB8AC3E}">
        <p14:creationId xmlns:p14="http://schemas.microsoft.com/office/powerpoint/2010/main" val="502736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22298" y="3688715"/>
            <a:ext cx="8324850" cy="2219325"/>
          </a:xfrm>
          <a:prstGeom prst="rect">
            <a:avLst/>
          </a:prstGeom>
        </p:spPr>
      </p:pic>
      <p:sp>
        <p:nvSpPr>
          <p:cNvPr id="2" name="Title 1"/>
          <p:cNvSpPr>
            <a:spLocks noGrp="1"/>
          </p:cNvSpPr>
          <p:nvPr>
            <p:ph type="title"/>
          </p:nvPr>
        </p:nvSpPr>
        <p:spPr/>
        <p:txBody>
          <a:bodyPr/>
          <a:lstStyle/>
          <a:p>
            <a:r>
              <a:rPr lang="en-US" dirty="0" smtClean="0"/>
              <a:t>Memory Copying</a:t>
            </a:r>
            <a:endParaRPr lang="en-US" dirty="0"/>
          </a:p>
        </p:txBody>
      </p:sp>
      <p:sp>
        <p:nvSpPr>
          <p:cNvPr id="3" name="Content Placeholder 2"/>
          <p:cNvSpPr>
            <a:spLocks noGrp="1"/>
          </p:cNvSpPr>
          <p:nvPr>
            <p:ph idx="1"/>
          </p:nvPr>
        </p:nvSpPr>
        <p:spPr/>
        <p:txBody>
          <a:bodyPr>
            <a:normAutofit/>
          </a:bodyPr>
          <a:lstStyle/>
          <a:p>
            <a:r>
              <a:rPr lang="en-US" dirty="0" smtClean="0"/>
              <a:t>Getting data from the device is performed in the same way: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sp>
        <p:nvSpPr>
          <p:cNvPr id="6" name="TextBox 5"/>
          <p:cNvSpPr txBox="1"/>
          <p:nvPr/>
        </p:nvSpPr>
        <p:spPr>
          <a:xfrm>
            <a:off x="6607277" y="2618472"/>
            <a:ext cx="5004619" cy="646331"/>
          </a:xfrm>
          <a:prstGeom prst="rect">
            <a:avLst/>
          </a:prstGeom>
          <a:noFill/>
        </p:spPr>
        <p:txBody>
          <a:bodyPr wrap="square" rtlCol="0">
            <a:spAutoFit/>
          </a:bodyPr>
          <a:lstStyle/>
          <a:p>
            <a:r>
              <a:rPr lang="en-US" dirty="0" smtClean="0"/>
              <a:t>Sends the data stored in </a:t>
            </a:r>
            <a:r>
              <a:rPr lang="en-US" b="1" dirty="0" err="1" smtClean="0"/>
              <a:t>d_a</a:t>
            </a:r>
            <a:r>
              <a:rPr lang="en-US" dirty="0" smtClean="0"/>
              <a:t> and places it in the device variable </a:t>
            </a:r>
            <a:r>
              <a:rPr lang="en-US" b="1" dirty="0" err="1" smtClean="0"/>
              <a:t>h_b</a:t>
            </a:r>
            <a:r>
              <a:rPr lang="en-US" dirty="0" smtClean="0"/>
              <a:t>.</a:t>
            </a:r>
            <a:endParaRPr lang="en-GB" dirty="0"/>
          </a:p>
        </p:txBody>
      </p:sp>
      <p:cxnSp>
        <p:nvCxnSpPr>
          <p:cNvPr id="8" name="Straight Arrow Connector 7"/>
          <p:cNvCxnSpPr/>
          <p:nvPr/>
        </p:nvCxnSpPr>
        <p:spPr>
          <a:xfrm flipH="1">
            <a:off x="5663380" y="3359477"/>
            <a:ext cx="1887794" cy="114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220468" y="3403826"/>
            <a:ext cx="1751064" cy="1113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348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COPYING</a:t>
            </a:r>
            <a:endParaRPr lang="en-GB" dirty="0"/>
          </a:p>
        </p:txBody>
      </p:sp>
      <p:sp>
        <p:nvSpPr>
          <p:cNvPr id="3" name="Content Placeholder 2"/>
          <p:cNvSpPr>
            <a:spLocks noGrp="1"/>
          </p:cNvSpPr>
          <p:nvPr>
            <p:ph idx="1"/>
          </p:nvPr>
        </p:nvSpPr>
        <p:spPr/>
        <p:txBody>
          <a:bodyPr/>
          <a:lstStyle/>
          <a:p>
            <a:r>
              <a:rPr lang="en-US" dirty="0" smtClean="0"/>
              <a:t>Care must be taken when copying data to (and from) the GPU.</a:t>
            </a:r>
          </a:p>
          <a:p>
            <a:endParaRPr lang="en-US" dirty="0"/>
          </a:p>
          <a:p>
            <a:pPr lvl="1"/>
            <a:r>
              <a:rPr lang="en-US" dirty="0" smtClean="0"/>
              <a:t>If the size of the data to be copied must be less than (or equal) to the space reserved:</a:t>
            </a:r>
            <a:endParaRPr lang="en-GB" dirty="0"/>
          </a:p>
        </p:txBody>
      </p:sp>
      <p:pic>
        <p:nvPicPr>
          <p:cNvPr id="4" name="Picture 3"/>
          <p:cNvPicPr>
            <a:picLocks noChangeAspect="1"/>
          </p:cNvPicPr>
          <p:nvPr/>
        </p:nvPicPr>
        <p:blipFill>
          <a:blip r:embed="rId2"/>
          <a:stretch>
            <a:fillRect/>
          </a:stretch>
        </p:blipFill>
        <p:spPr>
          <a:xfrm>
            <a:off x="6716661" y="4206622"/>
            <a:ext cx="4878337" cy="1470108"/>
          </a:xfrm>
          <a:prstGeom prst="rect">
            <a:avLst/>
          </a:prstGeom>
        </p:spPr>
      </p:pic>
      <p:pic>
        <p:nvPicPr>
          <p:cNvPr id="5" name="Picture 4"/>
          <p:cNvPicPr>
            <a:picLocks noChangeAspect="1"/>
          </p:cNvPicPr>
          <p:nvPr/>
        </p:nvPicPr>
        <p:blipFill>
          <a:blip r:embed="rId3"/>
          <a:stretch>
            <a:fillRect/>
          </a:stretch>
        </p:blipFill>
        <p:spPr>
          <a:xfrm>
            <a:off x="597002" y="4101404"/>
            <a:ext cx="5401777" cy="1786706"/>
          </a:xfrm>
          <a:prstGeom prst="rect">
            <a:avLst/>
          </a:prstGeom>
        </p:spPr>
      </p:pic>
      <p:sp>
        <p:nvSpPr>
          <p:cNvPr id="6" name="Rounded Rectangle 5"/>
          <p:cNvSpPr/>
          <p:nvPr/>
        </p:nvSpPr>
        <p:spPr>
          <a:xfrm>
            <a:off x="1563331" y="4277033"/>
            <a:ext cx="1700979" cy="254053"/>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3491711" y="5260258"/>
            <a:ext cx="411696" cy="226141"/>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7629834" y="4365523"/>
            <a:ext cx="1474837" cy="265471"/>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9263247" y="4882682"/>
            <a:ext cx="411696" cy="226141"/>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4459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COPYING</a:t>
            </a:r>
            <a:endParaRPr lang="en-GB" dirty="0"/>
          </a:p>
        </p:txBody>
      </p:sp>
      <p:sp>
        <p:nvSpPr>
          <p:cNvPr id="3" name="Content Placeholder 2"/>
          <p:cNvSpPr>
            <a:spLocks noGrp="1"/>
          </p:cNvSpPr>
          <p:nvPr>
            <p:ph idx="1"/>
          </p:nvPr>
        </p:nvSpPr>
        <p:spPr/>
        <p:txBody>
          <a:bodyPr/>
          <a:lstStyle/>
          <a:p>
            <a:r>
              <a:rPr lang="en-US" dirty="0" smtClean="0"/>
              <a:t>Care must be taken when copying data to (and from) the GPU.</a:t>
            </a:r>
          </a:p>
          <a:p>
            <a:endParaRPr lang="en-US" dirty="0"/>
          </a:p>
          <a:p>
            <a:pPr lvl="1"/>
            <a:r>
              <a:rPr lang="en-US" dirty="0" smtClean="0"/>
              <a:t>If this size of the data being transferred to the GPU is larger than that reserved, there will be an error.</a:t>
            </a:r>
            <a:endParaRPr lang="en-GB" dirty="0"/>
          </a:p>
        </p:txBody>
      </p:sp>
      <p:pic>
        <p:nvPicPr>
          <p:cNvPr id="4" name="Picture 3"/>
          <p:cNvPicPr>
            <a:picLocks noChangeAspect="1"/>
          </p:cNvPicPr>
          <p:nvPr/>
        </p:nvPicPr>
        <p:blipFill>
          <a:blip r:embed="rId2"/>
          <a:stretch>
            <a:fillRect/>
          </a:stretch>
        </p:blipFill>
        <p:spPr>
          <a:xfrm>
            <a:off x="6716661" y="4206622"/>
            <a:ext cx="4878337" cy="1470108"/>
          </a:xfrm>
          <a:prstGeom prst="rect">
            <a:avLst/>
          </a:prstGeom>
        </p:spPr>
      </p:pic>
      <p:pic>
        <p:nvPicPr>
          <p:cNvPr id="5" name="Picture 4"/>
          <p:cNvPicPr>
            <a:picLocks noChangeAspect="1"/>
          </p:cNvPicPr>
          <p:nvPr/>
        </p:nvPicPr>
        <p:blipFill>
          <a:blip r:embed="rId3"/>
          <a:stretch>
            <a:fillRect/>
          </a:stretch>
        </p:blipFill>
        <p:spPr>
          <a:xfrm>
            <a:off x="597002" y="4101404"/>
            <a:ext cx="5401777" cy="1786706"/>
          </a:xfrm>
          <a:prstGeom prst="rect">
            <a:avLst/>
          </a:prstGeom>
        </p:spPr>
      </p:pic>
      <p:sp>
        <p:nvSpPr>
          <p:cNvPr id="6" name="Rounded Rectangle 5"/>
          <p:cNvSpPr/>
          <p:nvPr/>
        </p:nvSpPr>
        <p:spPr>
          <a:xfrm>
            <a:off x="7200900" y="5108823"/>
            <a:ext cx="3585087" cy="369875"/>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7200900" y="5676730"/>
            <a:ext cx="4493342" cy="923330"/>
          </a:xfrm>
          <a:prstGeom prst="rect">
            <a:avLst/>
          </a:prstGeom>
          <a:noFill/>
        </p:spPr>
        <p:txBody>
          <a:bodyPr wrap="square" rtlCol="0">
            <a:spAutoFit/>
          </a:bodyPr>
          <a:lstStyle/>
          <a:p>
            <a:r>
              <a:rPr lang="en-US" dirty="0" smtClean="0"/>
              <a:t>If the memory being transferred is too large, you’ll need to print the Error out to identify it.</a:t>
            </a:r>
            <a:endParaRPr lang="en-GB" dirty="0"/>
          </a:p>
        </p:txBody>
      </p:sp>
    </p:spTree>
    <p:extLst>
      <p:ext uri="{BB962C8B-B14F-4D97-AF65-F5344CB8AC3E}">
        <p14:creationId xmlns:p14="http://schemas.microsoft.com/office/powerpoint/2010/main" val="1188885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COPYING</a:t>
            </a:r>
            <a:endParaRPr lang="en-GB" dirty="0"/>
          </a:p>
        </p:txBody>
      </p:sp>
      <p:sp>
        <p:nvSpPr>
          <p:cNvPr id="3" name="Content Placeholder 2"/>
          <p:cNvSpPr>
            <a:spLocks noGrp="1"/>
          </p:cNvSpPr>
          <p:nvPr>
            <p:ph idx="1"/>
          </p:nvPr>
        </p:nvSpPr>
        <p:spPr/>
        <p:txBody>
          <a:bodyPr/>
          <a:lstStyle/>
          <a:p>
            <a:r>
              <a:rPr lang="en-US" dirty="0" smtClean="0"/>
              <a:t>Care must be taken when copying data to (and from) the GPU.</a:t>
            </a:r>
          </a:p>
          <a:p>
            <a:endParaRPr lang="en-US" dirty="0"/>
          </a:p>
          <a:p>
            <a:pPr lvl="1"/>
            <a:r>
              <a:rPr lang="en-US" dirty="0" smtClean="0"/>
              <a:t>If the memory for the GPU has not been prepared, there will be an error.</a:t>
            </a:r>
          </a:p>
          <a:p>
            <a:pPr lvl="1"/>
            <a:endParaRPr lang="en-US" dirty="0"/>
          </a:p>
          <a:p>
            <a:pPr lvl="1"/>
            <a:r>
              <a:rPr lang="en-US" dirty="0" smtClean="0"/>
              <a:t>If the incorrect mode is used for the transfer (i.e. device-to-device for a device-host transfer), there might be an error.</a:t>
            </a:r>
          </a:p>
          <a:p>
            <a:pPr lvl="1"/>
            <a:endParaRPr lang="en-US" dirty="0"/>
          </a:p>
          <a:p>
            <a:pPr lvl="1"/>
            <a:r>
              <a:rPr lang="en-US" dirty="0" smtClean="0"/>
              <a:t>In fact, there are many possible ways to make a mistake. Be careful.</a:t>
            </a:r>
            <a:endParaRPr lang="en-GB" dirty="0"/>
          </a:p>
        </p:txBody>
      </p:sp>
    </p:spTree>
    <p:extLst>
      <p:ext uri="{BB962C8B-B14F-4D97-AF65-F5344CB8AC3E}">
        <p14:creationId xmlns:p14="http://schemas.microsoft.com/office/powerpoint/2010/main" val="2402277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EXAMPLE</a:t>
            </a:r>
            <a:endParaRPr lang="en-GB" dirty="0"/>
          </a:p>
        </p:txBody>
      </p:sp>
      <p:sp>
        <p:nvSpPr>
          <p:cNvPr id="3" name="Content Placeholder 2"/>
          <p:cNvSpPr>
            <a:spLocks noGrp="1"/>
          </p:cNvSpPr>
          <p:nvPr>
            <p:ph idx="1"/>
          </p:nvPr>
        </p:nvSpPr>
        <p:spPr/>
        <p:txBody>
          <a:bodyPr>
            <a:normAutofit lnSpcReduction="10000"/>
          </a:bodyPr>
          <a:lstStyle/>
          <a:p>
            <a:r>
              <a:rPr lang="en-US" dirty="0" smtClean="0"/>
              <a:t>Let’s consider a program which:</a:t>
            </a:r>
          </a:p>
          <a:p>
            <a:endParaRPr lang="en-US" dirty="0"/>
          </a:p>
          <a:p>
            <a:pPr marL="914400" lvl="1" indent="-457200">
              <a:buFont typeface="+mj-lt"/>
              <a:buAutoNum type="arabicPeriod"/>
            </a:pPr>
            <a:r>
              <a:rPr lang="en-US" dirty="0" smtClean="0"/>
              <a:t>Creates a variable (</a:t>
            </a:r>
            <a:r>
              <a:rPr lang="en-US" dirty="0" err="1" smtClean="0"/>
              <a:t>h_a</a:t>
            </a:r>
            <a:r>
              <a:rPr lang="en-US" dirty="0" smtClean="0"/>
              <a:t>) and defines it. Also create a variable (</a:t>
            </a:r>
            <a:r>
              <a:rPr lang="en-US" dirty="0" err="1" smtClean="0"/>
              <a:t>h_b</a:t>
            </a:r>
            <a:r>
              <a:rPr lang="en-US" dirty="0" smtClean="0"/>
              <a:t>) but leave it empty.</a:t>
            </a:r>
          </a:p>
          <a:p>
            <a:pPr marL="914400" lvl="1" indent="-457200">
              <a:buFont typeface="+mj-lt"/>
              <a:buAutoNum type="arabicPeriod"/>
            </a:pPr>
            <a:endParaRPr lang="en-US" dirty="0"/>
          </a:p>
          <a:p>
            <a:pPr marL="914400" lvl="1" indent="-457200">
              <a:buFont typeface="+mj-lt"/>
              <a:buAutoNum type="arabicPeriod"/>
            </a:pPr>
            <a:r>
              <a:rPr lang="en-US" dirty="0" smtClean="0"/>
              <a:t>Create a variable on the GPU (</a:t>
            </a:r>
            <a:r>
              <a:rPr lang="en-US" dirty="0" err="1" smtClean="0"/>
              <a:t>d_a</a:t>
            </a:r>
            <a:r>
              <a:rPr lang="en-US" dirty="0" smtClean="0"/>
              <a:t>).</a:t>
            </a:r>
          </a:p>
          <a:p>
            <a:pPr marL="914400" lvl="1" indent="-457200">
              <a:buFont typeface="+mj-lt"/>
              <a:buAutoNum type="arabicPeriod"/>
            </a:pPr>
            <a:endParaRPr lang="en-US" dirty="0"/>
          </a:p>
          <a:p>
            <a:pPr marL="914400" lvl="1" indent="-457200">
              <a:buFont typeface="+mj-lt"/>
              <a:buAutoNum type="arabicPeriod"/>
            </a:pPr>
            <a:r>
              <a:rPr lang="en-US" dirty="0" smtClean="0"/>
              <a:t>Copy the data contained within </a:t>
            </a:r>
            <a:r>
              <a:rPr lang="en-US" dirty="0" err="1" smtClean="0"/>
              <a:t>h_a</a:t>
            </a:r>
            <a:r>
              <a:rPr lang="en-US" dirty="0" smtClean="0"/>
              <a:t> to the GPU variable </a:t>
            </a:r>
            <a:r>
              <a:rPr lang="en-US" dirty="0" err="1" smtClean="0"/>
              <a:t>d_a</a:t>
            </a:r>
            <a:r>
              <a:rPr lang="en-US" dirty="0" smtClean="0"/>
              <a:t>.</a:t>
            </a:r>
          </a:p>
          <a:p>
            <a:pPr marL="914400" lvl="1" indent="-457200">
              <a:buFont typeface="+mj-lt"/>
              <a:buAutoNum type="arabicPeriod"/>
            </a:pPr>
            <a:endParaRPr lang="en-US" dirty="0"/>
          </a:p>
          <a:p>
            <a:pPr marL="914400" lvl="1" indent="-457200">
              <a:buFont typeface="+mj-lt"/>
              <a:buAutoNum type="arabicPeriod"/>
            </a:pPr>
            <a:r>
              <a:rPr lang="en-US" dirty="0" smtClean="0"/>
              <a:t>Copy the data on the GPU (</a:t>
            </a:r>
            <a:r>
              <a:rPr lang="en-US" dirty="0" err="1" smtClean="0"/>
              <a:t>d_a</a:t>
            </a:r>
            <a:r>
              <a:rPr lang="en-US" dirty="0" smtClean="0"/>
              <a:t>) to the CPU variable (</a:t>
            </a:r>
            <a:r>
              <a:rPr lang="en-US" dirty="0" err="1" smtClean="0"/>
              <a:t>h_b</a:t>
            </a:r>
            <a:r>
              <a:rPr lang="en-US" dirty="0" smtClean="0"/>
              <a:t>).</a:t>
            </a:r>
          </a:p>
          <a:p>
            <a:pPr marL="914400" lvl="1" indent="-457200">
              <a:buFont typeface="+mj-lt"/>
              <a:buAutoNum type="arabicPeriod"/>
            </a:pPr>
            <a:endParaRPr lang="en-US" dirty="0"/>
          </a:p>
          <a:p>
            <a:pPr marL="914400" lvl="1" indent="-457200">
              <a:buFont typeface="+mj-lt"/>
              <a:buAutoNum type="arabicPeriod"/>
            </a:pPr>
            <a:r>
              <a:rPr lang="en-US" dirty="0" smtClean="0"/>
              <a:t>Check the data contained within </a:t>
            </a:r>
            <a:r>
              <a:rPr lang="en-US" dirty="0" err="1" smtClean="0"/>
              <a:t>h_b</a:t>
            </a:r>
            <a:r>
              <a:rPr lang="en-US" dirty="0" smtClean="0"/>
              <a:t>. If the GPU operation is successful, the variable </a:t>
            </a:r>
            <a:r>
              <a:rPr lang="en-US" dirty="0" err="1" smtClean="0"/>
              <a:t>h_b</a:t>
            </a:r>
            <a:r>
              <a:rPr lang="en-US" dirty="0" smtClean="0"/>
              <a:t> will contain the information originally in </a:t>
            </a:r>
            <a:r>
              <a:rPr lang="en-US" dirty="0" err="1" smtClean="0"/>
              <a:t>h_a</a:t>
            </a:r>
            <a:r>
              <a:rPr lang="en-US" dirty="0" smtClean="0"/>
              <a:t>.</a:t>
            </a:r>
            <a:endParaRPr lang="en-GB" dirty="0"/>
          </a:p>
        </p:txBody>
      </p:sp>
    </p:spTree>
    <p:extLst>
      <p:ext uri="{BB962C8B-B14F-4D97-AF65-F5344CB8AC3E}">
        <p14:creationId xmlns:p14="http://schemas.microsoft.com/office/powerpoint/2010/main" val="3869432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EXAMPLE</a:t>
            </a:r>
            <a:endParaRPr lang="en-GB" dirty="0"/>
          </a:p>
        </p:txBody>
      </p:sp>
      <p:sp>
        <p:nvSpPr>
          <p:cNvPr id="3" name="Content Placeholder 2"/>
          <p:cNvSpPr>
            <a:spLocks noGrp="1"/>
          </p:cNvSpPr>
          <p:nvPr>
            <p:ph idx="1"/>
          </p:nvPr>
        </p:nvSpPr>
        <p:spPr>
          <a:xfrm>
            <a:off x="5076498" y="2194560"/>
            <a:ext cx="6429702" cy="4291472"/>
          </a:xfrm>
        </p:spPr>
        <p:txBody>
          <a:bodyPr>
            <a:normAutofit fontScale="92500" lnSpcReduction="10000"/>
          </a:bodyPr>
          <a:lstStyle/>
          <a:p>
            <a:r>
              <a:rPr lang="en-US" dirty="0" smtClean="0"/>
              <a:t>Main program:</a:t>
            </a:r>
          </a:p>
          <a:p>
            <a:endParaRPr lang="en-US" dirty="0"/>
          </a:p>
          <a:p>
            <a:pPr lvl="1"/>
            <a:r>
              <a:rPr lang="en-US" dirty="0" smtClean="0"/>
              <a:t>Allocate the memory </a:t>
            </a:r>
            <a:r>
              <a:rPr lang="en-US" dirty="0" err="1" smtClean="0"/>
              <a:t>Allocate_Memory</a:t>
            </a:r>
            <a:r>
              <a:rPr lang="en-US" dirty="0" smtClean="0"/>
              <a:t>();</a:t>
            </a:r>
          </a:p>
          <a:p>
            <a:pPr lvl="1"/>
            <a:endParaRPr lang="en-US" dirty="0"/>
          </a:p>
          <a:p>
            <a:pPr lvl="1"/>
            <a:r>
              <a:rPr lang="en-US" dirty="0" smtClean="0"/>
              <a:t>Set the values of </a:t>
            </a:r>
            <a:r>
              <a:rPr lang="en-US" dirty="0" err="1" smtClean="0"/>
              <a:t>h_a</a:t>
            </a:r>
            <a:endParaRPr lang="en-US" dirty="0" smtClean="0"/>
          </a:p>
          <a:p>
            <a:pPr lvl="1"/>
            <a:endParaRPr lang="en-US" dirty="0"/>
          </a:p>
          <a:p>
            <a:pPr lvl="1"/>
            <a:r>
              <a:rPr lang="en-US" dirty="0" smtClean="0"/>
              <a:t>Send the data to the device,</a:t>
            </a:r>
          </a:p>
          <a:p>
            <a:pPr lvl="1"/>
            <a:endParaRPr lang="en-US" dirty="0"/>
          </a:p>
          <a:p>
            <a:pPr lvl="1"/>
            <a:r>
              <a:rPr lang="en-US" dirty="0" smtClean="0"/>
              <a:t>Return the data from the device,</a:t>
            </a:r>
          </a:p>
          <a:p>
            <a:pPr lvl="1"/>
            <a:endParaRPr lang="en-US" dirty="0"/>
          </a:p>
          <a:p>
            <a:pPr lvl="1"/>
            <a:r>
              <a:rPr lang="en-US" dirty="0" smtClean="0"/>
              <a:t>Check the result, </a:t>
            </a:r>
          </a:p>
          <a:p>
            <a:pPr lvl="1"/>
            <a:endParaRPr lang="en-US" dirty="0"/>
          </a:p>
          <a:p>
            <a:pPr lvl="1"/>
            <a:r>
              <a:rPr lang="en-US" dirty="0" smtClean="0"/>
              <a:t>Free memory.</a:t>
            </a:r>
            <a:endParaRPr lang="en-GB" dirty="0"/>
          </a:p>
        </p:txBody>
      </p:sp>
      <p:pic>
        <p:nvPicPr>
          <p:cNvPr id="4" name="Picture 3"/>
          <p:cNvPicPr>
            <a:picLocks noChangeAspect="1"/>
          </p:cNvPicPr>
          <p:nvPr/>
        </p:nvPicPr>
        <p:blipFill>
          <a:blip r:embed="rId2"/>
          <a:stretch>
            <a:fillRect/>
          </a:stretch>
        </p:blipFill>
        <p:spPr>
          <a:xfrm>
            <a:off x="445868" y="971057"/>
            <a:ext cx="4048125" cy="5514975"/>
          </a:xfrm>
          <a:prstGeom prst="rect">
            <a:avLst/>
          </a:prstGeom>
        </p:spPr>
      </p:pic>
      <p:cxnSp>
        <p:nvCxnSpPr>
          <p:cNvPr id="6" name="Straight Arrow Connector 5"/>
          <p:cNvCxnSpPr/>
          <p:nvPr/>
        </p:nvCxnSpPr>
        <p:spPr>
          <a:xfrm flipH="1">
            <a:off x="2895600" y="2979683"/>
            <a:ext cx="2527738" cy="1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895600" y="3610305"/>
            <a:ext cx="2527738" cy="1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895600" y="4177864"/>
            <a:ext cx="2527738" cy="1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895600" y="4635062"/>
            <a:ext cx="2527738" cy="126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525525" y="5297213"/>
            <a:ext cx="81718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2648607" y="5891622"/>
            <a:ext cx="2774731" cy="67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588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EXAMPLE</a:t>
            </a:r>
            <a:endParaRPr lang="en-GB" dirty="0"/>
          </a:p>
        </p:txBody>
      </p:sp>
      <p:sp>
        <p:nvSpPr>
          <p:cNvPr id="3" name="Content Placeholder 2"/>
          <p:cNvSpPr>
            <a:spLocks noGrp="1"/>
          </p:cNvSpPr>
          <p:nvPr>
            <p:ph idx="1"/>
          </p:nvPr>
        </p:nvSpPr>
        <p:spPr>
          <a:xfrm>
            <a:off x="6810702" y="2194560"/>
            <a:ext cx="4695497" cy="4291472"/>
          </a:xfrm>
        </p:spPr>
        <p:txBody>
          <a:bodyPr>
            <a:normAutofit/>
          </a:bodyPr>
          <a:lstStyle/>
          <a:p>
            <a:r>
              <a:rPr lang="en-US" dirty="0" err="1" smtClean="0"/>
              <a:t>Allocate_Memory</a:t>
            </a:r>
            <a:r>
              <a:rPr lang="en-US" dirty="0" smtClean="0"/>
              <a:t>():</a:t>
            </a:r>
          </a:p>
          <a:p>
            <a:pPr lvl="1"/>
            <a:r>
              <a:rPr lang="en-US" dirty="0" smtClean="0"/>
              <a:t>Use </a:t>
            </a:r>
            <a:r>
              <a:rPr lang="en-US" b="1" dirty="0" err="1" smtClean="0"/>
              <a:t>malloc</a:t>
            </a:r>
            <a:r>
              <a:rPr lang="en-US" b="1" dirty="0" smtClean="0"/>
              <a:t>() </a:t>
            </a:r>
            <a:r>
              <a:rPr lang="en-US" dirty="0" smtClean="0"/>
              <a:t>to allocate </a:t>
            </a:r>
            <a:r>
              <a:rPr lang="en-US" dirty="0" err="1" smtClean="0"/>
              <a:t>h_a</a:t>
            </a:r>
            <a:r>
              <a:rPr lang="en-US" dirty="0" smtClean="0"/>
              <a:t> and </a:t>
            </a:r>
            <a:r>
              <a:rPr lang="en-US" dirty="0" err="1" smtClean="0"/>
              <a:t>h_b</a:t>
            </a:r>
            <a:r>
              <a:rPr lang="en-US" dirty="0" smtClean="0"/>
              <a:t>.</a:t>
            </a:r>
          </a:p>
          <a:p>
            <a:pPr lvl="1"/>
            <a:r>
              <a:rPr lang="en-US" dirty="0" smtClean="0"/>
              <a:t>Use </a:t>
            </a:r>
            <a:r>
              <a:rPr lang="en-US" b="1" dirty="0" err="1" smtClean="0"/>
              <a:t>cudaMalloc</a:t>
            </a:r>
            <a:r>
              <a:rPr lang="en-US" b="1" dirty="0" smtClean="0"/>
              <a:t>()</a:t>
            </a:r>
            <a:r>
              <a:rPr lang="en-US" dirty="0" smtClean="0"/>
              <a:t> to allocate </a:t>
            </a:r>
            <a:r>
              <a:rPr lang="en-US" dirty="0" err="1" smtClean="0"/>
              <a:t>d_a</a:t>
            </a:r>
            <a:r>
              <a:rPr lang="en-US" dirty="0" smtClean="0"/>
              <a:t>.</a:t>
            </a:r>
          </a:p>
          <a:p>
            <a:r>
              <a:rPr lang="en-US" dirty="0" err="1" smtClean="0"/>
              <a:t>Send_To_Device</a:t>
            </a:r>
            <a:r>
              <a:rPr lang="en-US" dirty="0" smtClean="0"/>
              <a:t>():</a:t>
            </a:r>
          </a:p>
          <a:p>
            <a:pPr lvl="1"/>
            <a:r>
              <a:rPr lang="en-US" dirty="0" smtClean="0"/>
              <a:t>Use </a:t>
            </a:r>
            <a:r>
              <a:rPr lang="en-US" b="1" dirty="0" err="1" smtClean="0"/>
              <a:t>cudaMemcpy</a:t>
            </a:r>
            <a:r>
              <a:rPr lang="en-US" b="1" dirty="0" smtClean="0"/>
              <a:t>() </a:t>
            </a:r>
            <a:r>
              <a:rPr lang="en-US" dirty="0" smtClean="0"/>
              <a:t>to transfer the data from </a:t>
            </a:r>
            <a:r>
              <a:rPr lang="en-US" dirty="0" err="1" smtClean="0"/>
              <a:t>h_a</a:t>
            </a:r>
            <a:r>
              <a:rPr lang="en-US" dirty="0" smtClean="0"/>
              <a:t> to </a:t>
            </a:r>
            <a:r>
              <a:rPr lang="en-US" dirty="0" err="1" smtClean="0"/>
              <a:t>d_a</a:t>
            </a:r>
            <a:r>
              <a:rPr lang="en-US" dirty="0" smtClean="0"/>
              <a:t>.</a:t>
            </a:r>
          </a:p>
          <a:p>
            <a:pPr lvl="1"/>
            <a:r>
              <a:rPr lang="en-US" dirty="0" smtClean="0"/>
              <a:t>We use the </a:t>
            </a:r>
            <a:r>
              <a:rPr lang="en-US" b="1" dirty="0" err="1" smtClean="0"/>
              <a:t>cudaMemcpyHostToDevice</a:t>
            </a:r>
            <a:r>
              <a:rPr lang="en-US" dirty="0" smtClean="0"/>
              <a:t> argument to perform the transfer.</a:t>
            </a:r>
            <a:endParaRPr lang="en-GB" dirty="0"/>
          </a:p>
        </p:txBody>
      </p:sp>
      <p:pic>
        <p:nvPicPr>
          <p:cNvPr id="5" name="Picture 4"/>
          <p:cNvPicPr>
            <a:picLocks noChangeAspect="1"/>
          </p:cNvPicPr>
          <p:nvPr/>
        </p:nvPicPr>
        <p:blipFill>
          <a:blip r:embed="rId2"/>
          <a:stretch>
            <a:fillRect/>
          </a:stretch>
        </p:blipFill>
        <p:spPr>
          <a:xfrm>
            <a:off x="235003" y="2194560"/>
            <a:ext cx="6029325" cy="2238375"/>
          </a:xfrm>
          <a:prstGeom prst="rect">
            <a:avLst/>
          </a:prstGeom>
        </p:spPr>
      </p:pic>
      <p:pic>
        <p:nvPicPr>
          <p:cNvPr id="7" name="Picture 6"/>
          <p:cNvPicPr>
            <a:picLocks noChangeAspect="1"/>
          </p:cNvPicPr>
          <p:nvPr/>
        </p:nvPicPr>
        <p:blipFill>
          <a:blip r:embed="rId3"/>
          <a:stretch>
            <a:fillRect/>
          </a:stretch>
        </p:blipFill>
        <p:spPr>
          <a:xfrm>
            <a:off x="235003" y="4570094"/>
            <a:ext cx="6677025" cy="2181225"/>
          </a:xfrm>
          <a:prstGeom prst="rect">
            <a:avLst/>
          </a:prstGeom>
        </p:spPr>
      </p:pic>
      <p:cxnSp>
        <p:nvCxnSpPr>
          <p:cNvPr id="13" name="Straight Arrow Connector 12"/>
          <p:cNvCxnSpPr/>
          <p:nvPr/>
        </p:nvCxnSpPr>
        <p:spPr>
          <a:xfrm flipH="1">
            <a:off x="2895600" y="2711670"/>
            <a:ext cx="4016428" cy="425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99187" y="3313747"/>
            <a:ext cx="3032234" cy="425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743200" y="4510811"/>
            <a:ext cx="4335518" cy="1149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713890" y="5294321"/>
            <a:ext cx="2487010" cy="503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14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EXAMPLE</a:t>
            </a:r>
            <a:endParaRPr lang="en-GB" dirty="0"/>
          </a:p>
        </p:txBody>
      </p:sp>
      <p:sp>
        <p:nvSpPr>
          <p:cNvPr id="3" name="Content Placeholder 2"/>
          <p:cNvSpPr>
            <a:spLocks noGrp="1"/>
          </p:cNvSpPr>
          <p:nvPr>
            <p:ph idx="1"/>
          </p:nvPr>
        </p:nvSpPr>
        <p:spPr>
          <a:xfrm>
            <a:off x="6810702" y="2194560"/>
            <a:ext cx="4695497" cy="4291472"/>
          </a:xfrm>
        </p:spPr>
        <p:txBody>
          <a:bodyPr>
            <a:normAutofit/>
          </a:bodyPr>
          <a:lstStyle/>
          <a:p>
            <a:r>
              <a:rPr lang="en-US" dirty="0" err="1" smtClean="0"/>
              <a:t>Get_From_Device</a:t>
            </a:r>
            <a:r>
              <a:rPr lang="en-US" dirty="0" smtClean="0"/>
              <a:t>():</a:t>
            </a:r>
          </a:p>
          <a:p>
            <a:pPr lvl="1"/>
            <a:r>
              <a:rPr lang="en-US" dirty="0" smtClean="0"/>
              <a:t>Use </a:t>
            </a:r>
            <a:r>
              <a:rPr lang="en-US" b="1" dirty="0" err="1" smtClean="0"/>
              <a:t>cudaMemcpy</a:t>
            </a:r>
            <a:r>
              <a:rPr lang="en-US" b="1" dirty="0" smtClean="0"/>
              <a:t>() </a:t>
            </a:r>
            <a:r>
              <a:rPr lang="en-US" dirty="0" smtClean="0"/>
              <a:t>to transfer the data from </a:t>
            </a:r>
            <a:r>
              <a:rPr lang="en-US" dirty="0" err="1"/>
              <a:t>d</a:t>
            </a:r>
            <a:r>
              <a:rPr lang="en-US" dirty="0" err="1" smtClean="0"/>
              <a:t>_a</a:t>
            </a:r>
            <a:r>
              <a:rPr lang="en-US" dirty="0" smtClean="0"/>
              <a:t> to </a:t>
            </a:r>
            <a:r>
              <a:rPr lang="en-US" dirty="0" err="1" smtClean="0"/>
              <a:t>h_b</a:t>
            </a:r>
            <a:r>
              <a:rPr lang="en-US" dirty="0" smtClean="0"/>
              <a:t>.</a:t>
            </a:r>
          </a:p>
          <a:p>
            <a:pPr lvl="1"/>
            <a:r>
              <a:rPr lang="en-US" dirty="0" smtClean="0"/>
              <a:t>We use the </a:t>
            </a:r>
            <a:r>
              <a:rPr lang="en-US" b="1" dirty="0" err="1" smtClean="0"/>
              <a:t>cudaMemcpyDeviceToHost</a:t>
            </a:r>
            <a:r>
              <a:rPr lang="en-US" dirty="0" smtClean="0"/>
              <a:t> argument to perform the transfer.</a:t>
            </a:r>
          </a:p>
          <a:p>
            <a:pPr lvl="1"/>
            <a:r>
              <a:rPr lang="en-US" dirty="0" smtClean="0"/>
              <a:t>The form is identical to the </a:t>
            </a:r>
            <a:r>
              <a:rPr lang="en-US" dirty="0" err="1" smtClean="0"/>
              <a:t>Send_To_Device</a:t>
            </a:r>
            <a:r>
              <a:rPr lang="en-US" dirty="0" smtClean="0"/>
              <a:t> function, only there is a minor change to the arguments in the </a:t>
            </a:r>
            <a:r>
              <a:rPr lang="en-US" dirty="0" err="1" smtClean="0"/>
              <a:t>cudaMemcpy</a:t>
            </a:r>
            <a:r>
              <a:rPr lang="en-US" dirty="0" smtClean="0"/>
              <a:t>() function.</a:t>
            </a:r>
            <a:endParaRPr lang="en-US" dirty="0"/>
          </a:p>
          <a:p>
            <a:pPr lvl="1"/>
            <a:endParaRPr lang="en-GB" dirty="0"/>
          </a:p>
        </p:txBody>
      </p:sp>
      <p:pic>
        <p:nvPicPr>
          <p:cNvPr id="4" name="Picture 3"/>
          <p:cNvPicPr>
            <a:picLocks noChangeAspect="1"/>
          </p:cNvPicPr>
          <p:nvPr/>
        </p:nvPicPr>
        <p:blipFill>
          <a:blip r:embed="rId2"/>
          <a:stretch>
            <a:fillRect/>
          </a:stretch>
        </p:blipFill>
        <p:spPr>
          <a:xfrm>
            <a:off x="162252" y="3363983"/>
            <a:ext cx="6648450" cy="1952625"/>
          </a:xfrm>
          <a:prstGeom prst="rect">
            <a:avLst/>
          </a:prstGeom>
        </p:spPr>
      </p:pic>
      <p:cxnSp>
        <p:nvCxnSpPr>
          <p:cNvPr id="8" name="Straight Arrow Connector 7"/>
          <p:cNvCxnSpPr/>
          <p:nvPr/>
        </p:nvCxnSpPr>
        <p:spPr>
          <a:xfrm flipH="1">
            <a:off x="2475186" y="2771389"/>
            <a:ext cx="4725714" cy="1784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461641" y="3668922"/>
            <a:ext cx="2581604" cy="887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429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a:xfrm>
            <a:off x="412124" y="2246076"/>
            <a:ext cx="11397803" cy="4399423"/>
          </a:xfrm>
        </p:spPr>
        <p:txBody>
          <a:bodyPr>
            <a:normAutofit lnSpcReduction="10000"/>
          </a:bodyPr>
          <a:lstStyle/>
          <a:p>
            <a:r>
              <a:rPr lang="en-US" dirty="0" smtClean="0"/>
              <a:t>Overview of the code contained here:</a:t>
            </a:r>
            <a:endParaRPr lang="en-US" dirty="0" smtClean="0"/>
          </a:p>
          <a:p>
            <a:pPr lvl="1"/>
            <a:r>
              <a:rPr lang="en-US" dirty="0" smtClean="0"/>
              <a:t>Create three codes: </a:t>
            </a:r>
            <a:r>
              <a:rPr lang="en-US" dirty="0" err="1" smtClean="0"/>
              <a:t>main.c</a:t>
            </a:r>
            <a:r>
              <a:rPr lang="en-US" dirty="0" smtClean="0"/>
              <a:t>, gpumain.cu and </a:t>
            </a:r>
            <a:r>
              <a:rPr lang="en-US" dirty="0" err="1" smtClean="0"/>
              <a:t>gpumain.h</a:t>
            </a:r>
            <a:r>
              <a:rPr lang="en-US" dirty="0" smtClean="0"/>
              <a:t>.</a:t>
            </a:r>
            <a:endParaRPr lang="en-US" dirty="0"/>
          </a:p>
          <a:p>
            <a:pPr lvl="1"/>
            <a:r>
              <a:rPr lang="en-US" dirty="0" smtClean="0"/>
              <a:t>Create three variables – </a:t>
            </a:r>
            <a:r>
              <a:rPr lang="en-US" dirty="0" err="1" smtClean="0"/>
              <a:t>h_a</a:t>
            </a:r>
            <a:r>
              <a:rPr lang="en-US" dirty="0"/>
              <a:t> </a:t>
            </a:r>
            <a:r>
              <a:rPr lang="en-US" dirty="0" smtClean="0"/>
              <a:t>and </a:t>
            </a:r>
            <a:r>
              <a:rPr lang="en-US" dirty="0" err="1" smtClean="0"/>
              <a:t>h_b</a:t>
            </a:r>
            <a:r>
              <a:rPr lang="en-US" dirty="0" smtClean="0"/>
              <a:t> (on the host) and </a:t>
            </a:r>
            <a:r>
              <a:rPr lang="en-US" dirty="0" err="1" smtClean="0"/>
              <a:t>d_a</a:t>
            </a:r>
            <a:r>
              <a:rPr lang="en-US" dirty="0" smtClean="0"/>
              <a:t> (on the device).</a:t>
            </a:r>
          </a:p>
          <a:p>
            <a:pPr lvl="1"/>
            <a:r>
              <a:rPr lang="en-US" dirty="0" err="1" smtClean="0"/>
              <a:t>h_a</a:t>
            </a:r>
            <a:r>
              <a:rPr lang="en-US" dirty="0" smtClean="0"/>
              <a:t>, </a:t>
            </a:r>
            <a:r>
              <a:rPr lang="en-US" dirty="0" err="1" smtClean="0"/>
              <a:t>h_b</a:t>
            </a:r>
            <a:r>
              <a:rPr lang="en-US" dirty="0" smtClean="0"/>
              <a:t> and </a:t>
            </a:r>
            <a:r>
              <a:rPr lang="en-US" dirty="0" err="1" smtClean="0"/>
              <a:t>d_A</a:t>
            </a:r>
            <a:r>
              <a:rPr lang="en-US" dirty="0" smtClean="0"/>
              <a:t> are all arrays of floats containing N = 100 elements.</a:t>
            </a:r>
          </a:p>
          <a:p>
            <a:pPr lvl="1"/>
            <a:r>
              <a:rPr lang="en-US" dirty="0" smtClean="0"/>
              <a:t>Create 3 functions – </a:t>
            </a:r>
            <a:r>
              <a:rPr lang="en-US" dirty="0" err="1" smtClean="0"/>
              <a:t>allocate_memory</a:t>
            </a:r>
            <a:r>
              <a:rPr lang="en-US" dirty="0" smtClean="0"/>
              <a:t>, </a:t>
            </a:r>
            <a:r>
              <a:rPr lang="en-US" dirty="0" err="1" smtClean="0"/>
              <a:t>free_memory</a:t>
            </a:r>
            <a:r>
              <a:rPr lang="en-US" dirty="0" smtClean="0"/>
              <a:t> and </a:t>
            </a:r>
            <a:r>
              <a:rPr lang="en-US" dirty="0" err="1" smtClean="0"/>
              <a:t>copy_memory</a:t>
            </a:r>
            <a:r>
              <a:rPr lang="en-US" dirty="0" smtClean="0"/>
              <a:t>().</a:t>
            </a:r>
          </a:p>
          <a:p>
            <a:pPr lvl="1"/>
            <a:endParaRPr lang="en-US" dirty="0" smtClean="0"/>
          </a:p>
          <a:p>
            <a:r>
              <a:rPr lang="en-US" dirty="0" smtClean="0"/>
              <a:t>Goals</a:t>
            </a:r>
          </a:p>
          <a:p>
            <a:pPr lvl="1"/>
            <a:r>
              <a:rPr lang="en-US" dirty="0" smtClean="0"/>
              <a:t>Reserve memory for </a:t>
            </a:r>
            <a:r>
              <a:rPr lang="en-US" dirty="0" err="1" smtClean="0"/>
              <a:t>h_a</a:t>
            </a:r>
            <a:r>
              <a:rPr lang="en-US" dirty="0" smtClean="0"/>
              <a:t>, </a:t>
            </a:r>
            <a:r>
              <a:rPr lang="en-US" dirty="0" err="1" smtClean="0"/>
              <a:t>h_b</a:t>
            </a:r>
            <a:r>
              <a:rPr lang="en-US" dirty="0" smtClean="0"/>
              <a:t> and </a:t>
            </a:r>
            <a:r>
              <a:rPr lang="en-US" dirty="0" err="1" smtClean="0"/>
              <a:t>d_a</a:t>
            </a:r>
            <a:r>
              <a:rPr lang="en-US" dirty="0" smtClean="0"/>
              <a:t> on the device and host.</a:t>
            </a:r>
          </a:p>
          <a:p>
            <a:pPr lvl="1"/>
            <a:r>
              <a:rPr lang="en-US" dirty="0" smtClean="0"/>
              <a:t>Create </a:t>
            </a:r>
            <a:r>
              <a:rPr lang="en-US" dirty="0" err="1" smtClean="0"/>
              <a:t>h_a</a:t>
            </a:r>
            <a:r>
              <a:rPr lang="en-US" dirty="0" smtClean="0"/>
              <a:t> to initially contain </a:t>
            </a:r>
            <a:r>
              <a:rPr lang="en-US" dirty="0" smtClean="0"/>
              <a:t>non-zero </a:t>
            </a:r>
            <a:r>
              <a:rPr lang="en-US" dirty="0" smtClean="0"/>
              <a:t>values: </a:t>
            </a:r>
            <a:r>
              <a:rPr lang="en-US" dirty="0" err="1" smtClean="0"/>
              <a:t>h_a</a:t>
            </a:r>
            <a:r>
              <a:rPr lang="en-US" dirty="0" smtClean="0"/>
              <a:t> = </a:t>
            </a:r>
            <a:r>
              <a:rPr lang="en-US" dirty="0" smtClean="0"/>
              <a:t>[....]</a:t>
            </a:r>
            <a:endParaRPr lang="en-US" dirty="0" smtClean="0"/>
          </a:p>
          <a:p>
            <a:pPr lvl="1"/>
            <a:r>
              <a:rPr lang="en-US" dirty="0" smtClean="0"/>
              <a:t>Create </a:t>
            </a:r>
            <a:r>
              <a:rPr lang="en-US" dirty="0" err="1" smtClean="0"/>
              <a:t>h_b</a:t>
            </a:r>
            <a:r>
              <a:rPr lang="en-US" dirty="0" smtClean="0"/>
              <a:t> to contain zeros: </a:t>
            </a:r>
            <a:r>
              <a:rPr lang="en-US" dirty="0" err="1" smtClean="0"/>
              <a:t>h_b</a:t>
            </a:r>
            <a:r>
              <a:rPr lang="en-US" dirty="0" smtClean="0"/>
              <a:t> = [0, 0, 0,….]</a:t>
            </a:r>
          </a:p>
          <a:p>
            <a:pPr lvl="1"/>
            <a:r>
              <a:rPr lang="en-US" dirty="0" smtClean="0"/>
              <a:t>Copy </a:t>
            </a:r>
            <a:r>
              <a:rPr lang="en-US" dirty="0" err="1" smtClean="0"/>
              <a:t>h_a</a:t>
            </a:r>
            <a:r>
              <a:rPr lang="en-US" dirty="0" smtClean="0"/>
              <a:t> to </a:t>
            </a:r>
            <a:r>
              <a:rPr lang="en-US" dirty="0" err="1" smtClean="0"/>
              <a:t>to</a:t>
            </a:r>
            <a:r>
              <a:rPr lang="en-US" dirty="0" smtClean="0"/>
              <a:t> </a:t>
            </a:r>
            <a:r>
              <a:rPr lang="en-US" dirty="0" err="1" smtClean="0"/>
              <a:t>d_a</a:t>
            </a:r>
            <a:r>
              <a:rPr lang="en-US" dirty="0" smtClean="0"/>
              <a:t> on the GPU device.</a:t>
            </a:r>
          </a:p>
          <a:p>
            <a:pPr lvl="1"/>
            <a:r>
              <a:rPr lang="en-US" dirty="0" smtClean="0"/>
              <a:t>Copy </a:t>
            </a:r>
            <a:r>
              <a:rPr lang="en-US" dirty="0" err="1" smtClean="0"/>
              <a:t>d_a</a:t>
            </a:r>
            <a:r>
              <a:rPr lang="en-US" dirty="0" smtClean="0"/>
              <a:t> to </a:t>
            </a:r>
            <a:r>
              <a:rPr lang="en-US" dirty="0" err="1" smtClean="0"/>
              <a:t>h_b</a:t>
            </a:r>
            <a:r>
              <a:rPr lang="en-US" dirty="0" smtClean="0"/>
              <a:t> on the host.</a:t>
            </a:r>
          </a:p>
          <a:p>
            <a:pPr lvl="1"/>
            <a:r>
              <a:rPr lang="en-US" dirty="0" smtClean="0"/>
              <a:t>Confirm that </a:t>
            </a:r>
            <a:r>
              <a:rPr lang="en-US" dirty="0" err="1" smtClean="0"/>
              <a:t>h_b</a:t>
            </a:r>
            <a:r>
              <a:rPr lang="en-US" dirty="0" smtClean="0"/>
              <a:t> now contains the values </a:t>
            </a:r>
            <a:r>
              <a:rPr lang="en-US" dirty="0" err="1" smtClean="0"/>
              <a:t>h_b</a:t>
            </a:r>
            <a:r>
              <a:rPr lang="en-US" dirty="0" smtClean="0"/>
              <a:t> = [0,1,2,3….99]</a:t>
            </a:r>
          </a:p>
          <a:p>
            <a:pPr lvl="1"/>
            <a:endParaRPr lang="en-US" dirty="0"/>
          </a:p>
        </p:txBody>
      </p:sp>
      <p:sp>
        <p:nvSpPr>
          <p:cNvPr id="4" name="Rounded Rectangle 3"/>
          <p:cNvSpPr/>
          <p:nvPr/>
        </p:nvSpPr>
        <p:spPr>
          <a:xfrm>
            <a:off x="8882743" y="5290457"/>
            <a:ext cx="3200400" cy="1175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a:t>
            </a:r>
            <a:r>
              <a:rPr lang="en-US" dirty="0" err="1" smtClean="0"/>
              <a:t>h_b</a:t>
            </a:r>
            <a:r>
              <a:rPr lang="en-US" dirty="0" smtClean="0"/>
              <a:t> contains data, then the process must have worked!</a:t>
            </a:r>
            <a:endParaRPr lang="en-GB" dirty="0"/>
          </a:p>
        </p:txBody>
      </p:sp>
    </p:spTree>
    <p:extLst>
      <p:ext uri="{BB962C8B-B14F-4D97-AF65-F5344CB8AC3E}">
        <p14:creationId xmlns:p14="http://schemas.microsoft.com/office/powerpoint/2010/main" val="3032373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a:xfrm>
            <a:off x="7380513" y="1938864"/>
            <a:ext cx="4011401" cy="4399423"/>
          </a:xfrm>
        </p:spPr>
        <p:txBody>
          <a:bodyPr>
            <a:normAutofit/>
          </a:bodyPr>
          <a:lstStyle/>
          <a:p>
            <a:r>
              <a:rPr lang="en-US" dirty="0" smtClean="0"/>
              <a:t>After you’ve written this code, write a code which does this.</a:t>
            </a:r>
          </a:p>
          <a:p>
            <a:r>
              <a:rPr lang="en-US" dirty="0" smtClean="0"/>
              <a:t>Whe</a:t>
            </a:r>
            <a:r>
              <a:rPr lang="en-US" dirty="0" smtClean="0"/>
              <a:t>n you are done, you can go home!</a:t>
            </a:r>
            <a:endParaRPr lang="en-US" dirty="0"/>
          </a:p>
        </p:txBody>
      </p:sp>
      <p:sp>
        <p:nvSpPr>
          <p:cNvPr id="5" name="Rectangle 4"/>
          <p:cNvSpPr/>
          <p:nvPr/>
        </p:nvSpPr>
        <p:spPr>
          <a:xfrm>
            <a:off x="449319" y="1618592"/>
            <a:ext cx="6096000" cy="5039969"/>
          </a:xfrm>
          <a:prstGeom prst="rect">
            <a:avLst/>
          </a:prstGeom>
        </p:spPr>
        <p:txBody>
          <a:bodyPr>
            <a:spAutoFit/>
          </a:bodyPr>
          <a:lstStyle/>
          <a:p>
            <a:pPr>
              <a:lnSpc>
                <a:spcPct val="107000"/>
              </a:lnSpc>
              <a:spcAft>
                <a:spcPts val="800"/>
              </a:spcAft>
            </a:pPr>
            <a:r>
              <a:rPr lang="en-GB" sz="1600" dirty="0">
                <a:latin typeface="Calibri" panose="020F0502020204030204" pitchFamily="34" charset="0"/>
                <a:ea typeface="PMingLiU" panose="02020500000000000000" pitchFamily="18" charset="-120"/>
                <a:cs typeface="Times New Roman" panose="02020603050405020304" pitchFamily="18" charset="0"/>
              </a:rPr>
              <a:t>Write a GPU (CUDA) code which performs the following tasks</a:t>
            </a:r>
            <a:r>
              <a:rPr lang="en-GB" sz="1600" dirty="0" smtClean="0">
                <a:latin typeface="Calibri" panose="020F0502020204030204" pitchFamily="34" charset="0"/>
                <a:ea typeface="PMingLiU" panose="02020500000000000000" pitchFamily="18" charset="-120"/>
                <a:cs typeface="Times New Roman" panose="02020603050405020304" pitchFamily="18" charset="0"/>
              </a:rPr>
              <a:t>. </a:t>
            </a:r>
            <a:r>
              <a:rPr lang="en-GB" sz="1600" dirty="0">
                <a:latin typeface="Calibri" panose="020F0502020204030204" pitchFamily="34" charset="0"/>
                <a:ea typeface="PMingLiU" panose="02020500000000000000" pitchFamily="18" charset="-120"/>
                <a:cs typeface="Times New Roman" panose="02020603050405020304" pitchFamily="18" charset="0"/>
              </a:rPr>
              <a:t>You should use a </a:t>
            </a:r>
            <a:r>
              <a:rPr lang="en-GB" sz="1600" dirty="0" err="1">
                <a:latin typeface="Calibri" panose="020F0502020204030204" pitchFamily="34" charset="0"/>
                <a:ea typeface="PMingLiU" panose="02020500000000000000" pitchFamily="18" charset="-120"/>
                <a:cs typeface="Times New Roman" panose="02020603050405020304" pitchFamily="18" charset="0"/>
              </a:rPr>
              <a:t>makefile</a:t>
            </a:r>
            <a:r>
              <a:rPr lang="en-GB" sz="1600" dirty="0">
                <a:latin typeface="Calibri" panose="020F0502020204030204" pitchFamily="34" charset="0"/>
                <a:ea typeface="PMingLiU" panose="02020500000000000000" pitchFamily="18" charset="-120"/>
                <a:cs typeface="Times New Roman" panose="02020603050405020304" pitchFamily="18" charset="0"/>
              </a:rPr>
              <a:t> to help compile your codes.</a:t>
            </a:r>
            <a:endParaRPr lang="en-GB" sz="1400" dirty="0">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spcAft>
                <a:spcPts val="0"/>
              </a:spcAft>
              <a:buFont typeface="+mj-lt"/>
              <a:buAutoNum type="arabicPeriod"/>
            </a:pPr>
            <a:r>
              <a:rPr lang="en-GB" sz="1600" dirty="0">
                <a:latin typeface="Calibri" panose="020F0502020204030204" pitchFamily="34" charset="0"/>
                <a:ea typeface="PMingLiU" panose="02020500000000000000" pitchFamily="18" charset="-120"/>
                <a:cs typeface="Times New Roman" panose="02020603050405020304" pitchFamily="18" charset="0"/>
              </a:rPr>
              <a:t>Use </a:t>
            </a:r>
            <a:r>
              <a:rPr lang="en-GB" sz="1600" dirty="0" err="1">
                <a:latin typeface="Calibri" panose="020F0502020204030204" pitchFamily="34" charset="0"/>
                <a:ea typeface="PMingLiU" panose="02020500000000000000" pitchFamily="18" charset="-120"/>
                <a:cs typeface="Times New Roman" panose="02020603050405020304" pitchFamily="18" charset="0"/>
              </a:rPr>
              <a:t>malloc</a:t>
            </a:r>
            <a:r>
              <a:rPr lang="en-GB" sz="1600" dirty="0">
                <a:latin typeface="Calibri" panose="020F0502020204030204" pitchFamily="34" charset="0"/>
                <a:ea typeface="PMingLiU" panose="02020500000000000000" pitchFamily="18" charset="-120"/>
                <a:cs typeface="Times New Roman" panose="02020603050405020304" pitchFamily="18" charset="0"/>
              </a:rPr>
              <a:t> to create three arrays of floating point variables (</a:t>
            </a:r>
            <a:r>
              <a:rPr lang="en-GB" sz="1600" dirty="0" err="1">
                <a:latin typeface="Calibri" panose="020F0502020204030204" pitchFamily="34" charset="0"/>
                <a:ea typeface="PMingLiU" panose="02020500000000000000" pitchFamily="18" charset="-120"/>
                <a:cs typeface="Times New Roman" panose="02020603050405020304" pitchFamily="18" charset="0"/>
              </a:rPr>
              <a:t>a,b,c</a:t>
            </a:r>
            <a:r>
              <a:rPr lang="en-GB" sz="1600" dirty="0">
                <a:latin typeface="Calibri" panose="020F0502020204030204" pitchFamily="34" charset="0"/>
                <a:ea typeface="PMingLiU" panose="02020500000000000000" pitchFamily="18" charset="-120"/>
                <a:cs typeface="Times New Roman" panose="02020603050405020304" pitchFamily="18" charset="0"/>
              </a:rPr>
              <a:t>) on the host (CPU) machine. These arrays should be of length N (for array a and b) and length 2N (for array c).</a:t>
            </a:r>
            <a:endParaRPr lang="en-GB" sz="1400" dirty="0">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spcAft>
                <a:spcPts val="0"/>
              </a:spcAft>
              <a:buFont typeface="+mj-lt"/>
              <a:buAutoNum type="arabicPeriod"/>
            </a:pPr>
            <a:r>
              <a:rPr lang="en-GB" sz="1600" dirty="0">
                <a:latin typeface="Calibri" panose="020F0502020204030204" pitchFamily="34" charset="0"/>
                <a:ea typeface="PMingLiU" panose="02020500000000000000" pitchFamily="18" charset="-120"/>
                <a:cs typeface="Times New Roman" panose="02020603050405020304" pitchFamily="18" charset="0"/>
              </a:rPr>
              <a:t>Use CUDA to allocate memory for a single array a on the GPU device. The array should be of length 2N, also using floating point variables.</a:t>
            </a:r>
            <a:endParaRPr lang="en-GB" sz="1400" dirty="0">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spcAft>
                <a:spcPts val="0"/>
              </a:spcAft>
              <a:buFont typeface="+mj-lt"/>
              <a:buAutoNum type="arabicPeriod"/>
            </a:pPr>
            <a:r>
              <a:rPr lang="en-GB" sz="1600" dirty="0">
                <a:latin typeface="Calibri" panose="020F0502020204030204" pitchFamily="34" charset="0"/>
                <a:ea typeface="PMingLiU" panose="02020500000000000000" pitchFamily="18" charset="-120"/>
                <a:cs typeface="Times New Roman" panose="02020603050405020304" pitchFamily="18" charset="0"/>
              </a:rPr>
              <a:t>Fill variables a and b on the host with random data.</a:t>
            </a:r>
            <a:endParaRPr lang="en-GB" sz="1400" dirty="0">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spcAft>
                <a:spcPts val="0"/>
              </a:spcAft>
              <a:buFont typeface="+mj-lt"/>
              <a:buAutoNum type="arabicPeriod"/>
            </a:pPr>
            <a:r>
              <a:rPr lang="en-GB" sz="1600" dirty="0">
                <a:latin typeface="Calibri" panose="020F0502020204030204" pitchFamily="34" charset="0"/>
                <a:ea typeface="PMingLiU" panose="02020500000000000000" pitchFamily="18" charset="-120"/>
                <a:cs typeface="Times New Roman" panose="02020603050405020304" pitchFamily="18" charset="0"/>
              </a:rPr>
              <a:t>Copy the data from a (on the host) into the first half of a (on the GPU).</a:t>
            </a:r>
            <a:endParaRPr lang="en-GB" sz="1400" dirty="0">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spcAft>
                <a:spcPts val="0"/>
              </a:spcAft>
              <a:buFont typeface="+mj-lt"/>
              <a:buAutoNum type="arabicPeriod"/>
            </a:pPr>
            <a:r>
              <a:rPr lang="en-GB" sz="1600" dirty="0">
                <a:latin typeface="Calibri" panose="020F0502020204030204" pitchFamily="34" charset="0"/>
                <a:ea typeface="PMingLiU" panose="02020500000000000000" pitchFamily="18" charset="-120"/>
                <a:cs typeface="Times New Roman" panose="02020603050405020304" pitchFamily="18" charset="0"/>
              </a:rPr>
              <a:t>Copy the data from b (on the host) into the second half of a (on the GPU).</a:t>
            </a:r>
            <a:endParaRPr lang="en-GB" sz="1400" dirty="0">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spcAft>
                <a:spcPts val="0"/>
              </a:spcAft>
              <a:buFont typeface="+mj-lt"/>
              <a:buAutoNum type="arabicPeriod"/>
            </a:pPr>
            <a:r>
              <a:rPr lang="en-GB" sz="1600" dirty="0">
                <a:latin typeface="Calibri" panose="020F0502020204030204" pitchFamily="34" charset="0"/>
                <a:ea typeface="PMingLiU" panose="02020500000000000000" pitchFamily="18" charset="-120"/>
                <a:cs typeface="Times New Roman" panose="02020603050405020304" pitchFamily="18" charset="0"/>
              </a:rPr>
              <a:t>Copy the data from a (on the GPU) back into c (on the host).</a:t>
            </a:r>
            <a:endParaRPr lang="en-GB" sz="1400" dirty="0">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spcAft>
                <a:spcPts val="800"/>
              </a:spcAft>
              <a:buFont typeface="+mj-lt"/>
              <a:buAutoNum type="arabicPeriod"/>
            </a:pPr>
            <a:r>
              <a:rPr lang="en-GB" sz="1600" dirty="0">
                <a:latin typeface="Calibri" panose="020F0502020204030204" pitchFamily="34" charset="0"/>
                <a:ea typeface="PMingLiU" panose="02020500000000000000" pitchFamily="18" charset="-120"/>
                <a:cs typeface="Times New Roman" panose="02020603050405020304" pitchFamily="18" charset="0"/>
              </a:rPr>
              <a:t>Check to make sure the data is correct.</a:t>
            </a:r>
            <a:endParaRPr lang="en-GB" sz="1400" dirty="0">
              <a:latin typeface="Calibri" panose="020F0502020204030204" pitchFamily="34" charset="0"/>
              <a:ea typeface="PMingLiU" panose="02020500000000000000" pitchFamily="18" charset="-120"/>
              <a:cs typeface="Times New Roman" panose="02020603050405020304" pitchFamily="18" charset="0"/>
            </a:endParaRPr>
          </a:p>
          <a:p>
            <a:pPr>
              <a:lnSpc>
                <a:spcPct val="107000"/>
              </a:lnSpc>
              <a:spcAft>
                <a:spcPts val="800"/>
              </a:spcAft>
            </a:pPr>
            <a:r>
              <a:rPr lang="en-GB" sz="1600" dirty="0">
                <a:latin typeface="Calibri" panose="020F0502020204030204" pitchFamily="34" charset="0"/>
                <a:ea typeface="PMingLiU" panose="02020500000000000000" pitchFamily="18" charset="-120"/>
                <a:cs typeface="Times New Roman" panose="02020603050405020304" pitchFamily="18" charset="0"/>
              </a:rPr>
              <a:t>This process is described in Figure 1. Don’t forget to check the code for errors and use CUDA </a:t>
            </a:r>
            <a:r>
              <a:rPr lang="en-GB" sz="1600" dirty="0" err="1">
                <a:latin typeface="Calibri" panose="020F0502020204030204" pitchFamily="34" charset="0"/>
                <a:ea typeface="PMingLiU" panose="02020500000000000000" pitchFamily="18" charset="-120"/>
                <a:cs typeface="Times New Roman" panose="02020603050405020304" pitchFamily="18" charset="0"/>
              </a:rPr>
              <a:t>error_type</a:t>
            </a:r>
            <a:r>
              <a:rPr lang="en-GB" sz="1600" dirty="0">
                <a:latin typeface="Calibri" panose="020F0502020204030204" pitchFamily="34" charset="0"/>
                <a:ea typeface="PMingLiU" panose="02020500000000000000" pitchFamily="18" charset="-120"/>
                <a:cs typeface="Times New Roman" panose="02020603050405020304" pitchFamily="18" charset="0"/>
              </a:rPr>
              <a:t> variables during the memory copying process.</a:t>
            </a:r>
            <a:endParaRPr lang="en-GB" sz="1400" dirty="0">
              <a:effectLst/>
              <a:latin typeface="Calibri" panose="020F0502020204030204" pitchFamily="34" charset="0"/>
              <a:ea typeface="PMingLiU" panose="02020500000000000000" pitchFamily="18" charset="-12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3717" y="3825068"/>
            <a:ext cx="5124994" cy="2249160"/>
          </a:xfrm>
          <a:prstGeom prst="rect">
            <a:avLst/>
          </a:prstGeom>
          <a:noFill/>
          <a:ln>
            <a:noFill/>
          </a:ln>
        </p:spPr>
      </p:pic>
    </p:spTree>
    <p:extLst>
      <p:ext uri="{BB962C8B-B14F-4D97-AF65-F5344CB8AC3E}">
        <p14:creationId xmlns:p14="http://schemas.microsoft.com/office/powerpoint/2010/main" val="123399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lnSpcReduction="10000"/>
          </a:bodyPr>
          <a:lstStyle/>
          <a:p>
            <a:r>
              <a:rPr lang="en-US" dirty="0" smtClean="0"/>
              <a:t>When dealing with memory transfers and allocation on the device,  the </a:t>
            </a:r>
            <a:r>
              <a:rPr lang="en-US" dirty="0" smtClean="0"/>
              <a:t>most common error </a:t>
            </a:r>
            <a:r>
              <a:rPr lang="en-US" dirty="0" smtClean="0"/>
              <a:t>is the </a:t>
            </a:r>
            <a:r>
              <a:rPr lang="en-US" dirty="0" smtClean="0"/>
              <a:t>“Segmentation Fault”.</a:t>
            </a:r>
          </a:p>
          <a:p>
            <a:endParaRPr lang="en-US" dirty="0"/>
          </a:p>
          <a:p>
            <a:r>
              <a:rPr lang="en-US" dirty="0" smtClean="0"/>
              <a:t>Segmentation Faults occur when the program attempts to access memory which is:</a:t>
            </a:r>
          </a:p>
          <a:p>
            <a:pPr lvl="1"/>
            <a:r>
              <a:rPr lang="en-US" dirty="0" smtClean="0"/>
              <a:t>Out of bounds of the original allocation of memory declared, and/or</a:t>
            </a:r>
          </a:p>
          <a:p>
            <a:pPr lvl="1"/>
            <a:r>
              <a:rPr lang="en-US" dirty="0" smtClean="0"/>
              <a:t>Not permitted or able to be accessed by the program.</a:t>
            </a:r>
          </a:p>
          <a:p>
            <a:pPr lvl="1"/>
            <a:endParaRPr lang="en-US" dirty="0"/>
          </a:p>
          <a:p>
            <a:r>
              <a:rPr lang="en-US" dirty="0" smtClean="0"/>
              <a:t>The error </a:t>
            </a:r>
            <a:r>
              <a:rPr lang="en-US" dirty="0" smtClean="0"/>
              <a:t>may arise </a:t>
            </a:r>
            <a:r>
              <a:rPr lang="en-US" dirty="0" smtClean="0"/>
              <a:t>when students </a:t>
            </a:r>
            <a:r>
              <a:rPr lang="en-US" dirty="0" smtClean="0"/>
              <a:t>tried </a:t>
            </a:r>
            <a:r>
              <a:rPr lang="en-US" dirty="0" smtClean="0"/>
              <a:t>to use this command:</a:t>
            </a:r>
          </a:p>
          <a:p>
            <a:endParaRPr lang="en-US" dirty="0"/>
          </a:p>
          <a:p>
            <a:pPr marL="0" indent="0">
              <a:buNone/>
            </a:pPr>
            <a:r>
              <a:rPr lang="en-US" dirty="0" smtClean="0"/>
              <a:t>	</a:t>
            </a:r>
            <a:r>
              <a:rPr lang="en-US" dirty="0" err="1" smtClean="0"/>
              <a:t>printf</a:t>
            </a:r>
            <a:r>
              <a:rPr lang="en-US" dirty="0" smtClean="0"/>
              <a:t>(“Value of </a:t>
            </a:r>
            <a:r>
              <a:rPr lang="en-US" dirty="0" err="1" smtClean="0"/>
              <a:t>d_a</a:t>
            </a:r>
            <a:r>
              <a:rPr lang="en-US" dirty="0" smtClean="0"/>
              <a:t>[%d] = %f\n”, </a:t>
            </a:r>
            <a:r>
              <a:rPr lang="en-US" dirty="0" err="1" smtClean="0"/>
              <a:t>i</a:t>
            </a:r>
            <a:r>
              <a:rPr lang="en-US" dirty="0" smtClean="0"/>
              <a:t>, </a:t>
            </a:r>
            <a:r>
              <a:rPr lang="en-US" dirty="0" err="1" smtClean="0"/>
              <a:t>d_a</a:t>
            </a:r>
            <a:r>
              <a:rPr lang="en-US" dirty="0" smtClean="0"/>
              <a:t>[</a:t>
            </a:r>
            <a:r>
              <a:rPr lang="en-US" dirty="0" err="1" smtClean="0"/>
              <a:t>i</a:t>
            </a:r>
            <a:r>
              <a:rPr lang="en-US" dirty="0" smtClean="0"/>
              <a:t>]);</a:t>
            </a: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
        <p:nvSpPr>
          <p:cNvPr id="5" name="TextBox 4"/>
          <p:cNvSpPr txBox="1"/>
          <p:nvPr/>
        </p:nvSpPr>
        <p:spPr>
          <a:xfrm>
            <a:off x="7968343" y="5467851"/>
            <a:ext cx="4101737" cy="646331"/>
          </a:xfrm>
          <a:prstGeom prst="rect">
            <a:avLst/>
          </a:prstGeom>
          <a:noFill/>
        </p:spPr>
        <p:txBody>
          <a:bodyPr wrap="square" rtlCol="0">
            <a:spAutoFit/>
          </a:bodyPr>
          <a:lstStyle/>
          <a:p>
            <a:r>
              <a:rPr lang="en-US" b="1" dirty="0" smtClean="0"/>
              <a:t>That is, if </a:t>
            </a:r>
            <a:r>
              <a:rPr lang="en-US" b="1" dirty="0" err="1" smtClean="0"/>
              <a:t>d_a</a:t>
            </a:r>
            <a:r>
              <a:rPr lang="en-US" b="1" dirty="0" smtClean="0"/>
              <a:t> is allocated on the device. We </a:t>
            </a:r>
            <a:r>
              <a:rPr lang="en-US" b="1" u="sng" dirty="0" smtClean="0"/>
              <a:t>cannot</a:t>
            </a:r>
            <a:r>
              <a:rPr lang="en-US" b="1" dirty="0" smtClean="0"/>
              <a:t> print it’s values!</a:t>
            </a:r>
            <a:endParaRPr lang="en-GB" b="1" dirty="0"/>
          </a:p>
        </p:txBody>
      </p:sp>
    </p:spTree>
    <p:extLst>
      <p:ext uri="{BB962C8B-B14F-4D97-AF65-F5344CB8AC3E}">
        <p14:creationId xmlns:p14="http://schemas.microsoft.com/office/powerpoint/2010/main" val="2991829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dirty="0" smtClean="0"/>
              <a:t>When the CPU attempts to access the memory on the GPU device, we will see </a:t>
            </a:r>
            <a:r>
              <a:rPr lang="en-US" dirty="0" smtClean="0"/>
              <a:t>this </a:t>
            </a:r>
            <a:r>
              <a:rPr lang="en-US" dirty="0" smtClean="0"/>
              <a:t>error.</a:t>
            </a:r>
          </a:p>
          <a:p>
            <a:endParaRPr lang="en-US" dirty="0"/>
          </a:p>
          <a:p>
            <a:r>
              <a:rPr lang="en-US" dirty="0" smtClean="0"/>
              <a:t>The values contained within the array </a:t>
            </a:r>
            <a:r>
              <a:rPr lang="en-US" dirty="0" err="1" smtClean="0"/>
              <a:t>d_a</a:t>
            </a:r>
            <a:r>
              <a:rPr lang="en-US" dirty="0" smtClean="0"/>
              <a:t> cannot be accessed or used by the CPU because of the separated architecture.</a:t>
            </a:r>
          </a:p>
          <a:p>
            <a:endParaRPr lang="en-US" dirty="0"/>
          </a:p>
          <a:p>
            <a:r>
              <a:rPr lang="en-US" dirty="0" smtClean="0"/>
              <a:t>The variable </a:t>
            </a:r>
            <a:r>
              <a:rPr lang="en-US" dirty="0" err="1" smtClean="0"/>
              <a:t>d_a</a:t>
            </a:r>
            <a:r>
              <a:rPr lang="en-US" dirty="0" smtClean="0"/>
              <a:t> can only be used by the GPU device.</a:t>
            </a:r>
          </a:p>
          <a:p>
            <a:endParaRPr lang="en-US" dirty="0"/>
          </a:p>
          <a:p>
            <a:r>
              <a:rPr lang="en-US" dirty="0" smtClean="0"/>
              <a:t>In this case, how do we </a:t>
            </a:r>
            <a:r>
              <a:rPr lang="en-US" dirty="0" smtClean="0"/>
              <a:t>check if the values held </a:t>
            </a:r>
            <a:r>
              <a:rPr lang="en-US" dirty="0" smtClean="0"/>
              <a:t>in </a:t>
            </a:r>
            <a:r>
              <a:rPr lang="en-US" dirty="0" err="1" smtClean="0"/>
              <a:t>d_a</a:t>
            </a:r>
            <a:r>
              <a:rPr lang="en-US" dirty="0" smtClean="0"/>
              <a:t> are correct? How do we know if our data allocation or operations are valid?</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20449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and ERRORS</a:t>
            </a:r>
            <a:endParaRPr lang="en-US" dirty="0"/>
          </a:p>
        </p:txBody>
      </p:sp>
      <p:sp>
        <p:nvSpPr>
          <p:cNvPr id="3" name="Content Placeholder 2"/>
          <p:cNvSpPr>
            <a:spLocks noGrp="1"/>
          </p:cNvSpPr>
          <p:nvPr>
            <p:ph idx="1"/>
          </p:nvPr>
        </p:nvSpPr>
        <p:spPr/>
        <p:txBody>
          <a:bodyPr/>
          <a:lstStyle/>
          <a:p>
            <a:r>
              <a:rPr lang="en-US" dirty="0" smtClean="0"/>
              <a:t>One of the commands </a:t>
            </a:r>
            <a:r>
              <a:rPr lang="en-US" dirty="0" smtClean="0"/>
              <a:t>demonstrated in your first code this </a:t>
            </a:r>
            <a:r>
              <a:rPr lang="en-US" dirty="0" smtClean="0"/>
              <a:t>week </a:t>
            </a:r>
            <a:r>
              <a:rPr lang="en-US" dirty="0" smtClean="0"/>
              <a:t>was:</a:t>
            </a:r>
          </a:p>
          <a:p>
            <a:endParaRPr lang="en-US" dirty="0"/>
          </a:p>
          <a:p>
            <a:endParaRPr lang="en-US" dirty="0" smtClean="0"/>
          </a:p>
          <a:p>
            <a:r>
              <a:rPr lang="en-US" dirty="0" smtClean="0"/>
              <a:t>An alternate form for using this function is:</a:t>
            </a:r>
          </a:p>
          <a:p>
            <a:endParaRPr lang="en-US" dirty="0"/>
          </a:p>
          <a:p>
            <a:endParaRPr lang="en-US" dirty="0" smtClean="0"/>
          </a:p>
          <a:p>
            <a:r>
              <a:rPr lang="en-US" dirty="0" smtClean="0"/>
              <a:t>The “Error” variable is what the </a:t>
            </a:r>
            <a:r>
              <a:rPr lang="en-US" dirty="0" err="1" smtClean="0"/>
              <a:t>cudaMalloc</a:t>
            </a:r>
            <a:r>
              <a:rPr lang="en-US" dirty="0" smtClean="0"/>
              <a:t> function returns to the CPU upon completion of its operations.</a:t>
            </a:r>
            <a:endParaRPr lang="en-US"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
        <p:nvSpPr>
          <p:cNvPr id="5" name="Rectangle 4"/>
          <p:cNvSpPr/>
          <p:nvPr/>
        </p:nvSpPr>
        <p:spPr>
          <a:xfrm>
            <a:off x="3155137" y="2872859"/>
            <a:ext cx="4567276" cy="369332"/>
          </a:xfrm>
          <a:prstGeom prst="rect">
            <a:avLst/>
          </a:prstGeom>
        </p:spPr>
        <p:txBody>
          <a:bodyPr wrap="none">
            <a:spAutoFit/>
          </a:bodyPr>
          <a:lstStyle/>
          <a:p>
            <a:r>
              <a:rPr lang="en-US" dirty="0"/>
              <a:t>Error = </a:t>
            </a:r>
            <a:r>
              <a:rPr lang="en-US" dirty="0" err="1"/>
              <a:t>cudaMalloc</a:t>
            </a:r>
            <a:r>
              <a:rPr lang="en-US" dirty="0"/>
              <a:t>((void**)&amp;</a:t>
            </a:r>
            <a:r>
              <a:rPr lang="en-US" dirty="0" err="1"/>
              <a:t>d_a</a:t>
            </a:r>
            <a:r>
              <a:rPr lang="en-US" dirty="0"/>
              <a:t>, size); </a:t>
            </a:r>
          </a:p>
        </p:txBody>
      </p:sp>
      <p:sp>
        <p:nvSpPr>
          <p:cNvPr id="6" name="Rectangle 5"/>
          <p:cNvSpPr/>
          <p:nvPr/>
        </p:nvSpPr>
        <p:spPr>
          <a:xfrm>
            <a:off x="3155137" y="4021956"/>
            <a:ext cx="3818674" cy="369332"/>
          </a:xfrm>
          <a:prstGeom prst="rect">
            <a:avLst/>
          </a:prstGeom>
        </p:spPr>
        <p:txBody>
          <a:bodyPr wrap="none">
            <a:spAutoFit/>
          </a:bodyPr>
          <a:lstStyle/>
          <a:p>
            <a:r>
              <a:rPr lang="en-US" dirty="0" err="1" smtClean="0"/>
              <a:t>cudaMalloc</a:t>
            </a:r>
            <a:r>
              <a:rPr lang="en-US" dirty="0"/>
              <a:t>((void**)&amp;</a:t>
            </a:r>
            <a:r>
              <a:rPr lang="en-US" dirty="0" err="1"/>
              <a:t>d_a</a:t>
            </a:r>
            <a:r>
              <a:rPr lang="en-US" dirty="0"/>
              <a:t>, size); </a:t>
            </a:r>
          </a:p>
        </p:txBody>
      </p:sp>
    </p:spTree>
    <p:extLst>
      <p:ext uri="{BB962C8B-B14F-4D97-AF65-F5344CB8AC3E}">
        <p14:creationId xmlns:p14="http://schemas.microsoft.com/office/powerpoint/2010/main" val="424882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and ERRORS</a:t>
            </a:r>
            <a:endParaRPr lang="en-US" dirty="0"/>
          </a:p>
        </p:txBody>
      </p:sp>
      <p:sp>
        <p:nvSpPr>
          <p:cNvPr id="3" name="Content Placeholder 2"/>
          <p:cNvSpPr>
            <a:spLocks noGrp="1"/>
          </p:cNvSpPr>
          <p:nvPr>
            <p:ph idx="1"/>
          </p:nvPr>
        </p:nvSpPr>
        <p:spPr/>
        <p:txBody>
          <a:bodyPr/>
          <a:lstStyle/>
          <a:p>
            <a:r>
              <a:rPr lang="en-US" dirty="0" smtClean="0"/>
              <a:t>The variable “Error” is a special data type – a structure containing many smaller pieces of information.</a:t>
            </a:r>
          </a:p>
          <a:p>
            <a:endParaRPr lang="en-US" dirty="0"/>
          </a:p>
          <a:p>
            <a:r>
              <a:rPr lang="en-US" dirty="0" smtClean="0"/>
              <a:t>In CUDA, this data type is known as a “CUDA Error Data Type”.</a:t>
            </a:r>
          </a:p>
          <a:p>
            <a:endParaRPr lang="en-US" dirty="0"/>
          </a:p>
          <a:p>
            <a:r>
              <a:rPr lang="en-US" dirty="0" smtClean="0"/>
              <a:t>These variables are declared by:</a:t>
            </a:r>
            <a:endParaRPr lang="en-US"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7" name="Rectangle 6"/>
          <p:cNvSpPr/>
          <p:nvPr/>
        </p:nvSpPr>
        <p:spPr>
          <a:xfrm>
            <a:off x="4587208" y="4887396"/>
            <a:ext cx="2074607" cy="369332"/>
          </a:xfrm>
          <a:prstGeom prst="rect">
            <a:avLst/>
          </a:prstGeom>
        </p:spPr>
        <p:txBody>
          <a:bodyPr wrap="none">
            <a:spAutoFit/>
          </a:bodyPr>
          <a:lstStyle/>
          <a:p>
            <a:r>
              <a:rPr lang="en-US" b="1" dirty="0" err="1"/>
              <a:t>cudaError_t</a:t>
            </a:r>
            <a:r>
              <a:rPr lang="en-US" dirty="0"/>
              <a:t> Error;</a:t>
            </a:r>
          </a:p>
        </p:txBody>
      </p:sp>
      <p:sp>
        <p:nvSpPr>
          <p:cNvPr id="8" name="TextBox 7"/>
          <p:cNvSpPr txBox="1"/>
          <p:nvPr/>
        </p:nvSpPr>
        <p:spPr>
          <a:xfrm>
            <a:off x="2357438" y="5586413"/>
            <a:ext cx="3614737" cy="646331"/>
          </a:xfrm>
          <a:prstGeom prst="rect">
            <a:avLst/>
          </a:prstGeom>
          <a:noFill/>
        </p:spPr>
        <p:txBody>
          <a:bodyPr wrap="square" rtlCol="0">
            <a:spAutoFit/>
          </a:bodyPr>
          <a:lstStyle/>
          <a:p>
            <a:r>
              <a:rPr lang="en-US" dirty="0" smtClean="0"/>
              <a:t>Data structure name</a:t>
            </a:r>
          </a:p>
          <a:p>
            <a:r>
              <a:rPr lang="en-US" dirty="0" smtClean="0"/>
              <a:t>(i.e. just like float, or </a:t>
            </a:r>
            <a:r>
              <a:rPr lang="en-US" dirty="0" err="1" smtClean="0"/>
              <a:t>int</a:t>
            </a:r>
            <a:r>
              <a:rPr lang="en-US" dirty="0" smtClean="0"/>
              <a:t>)</a:t>
            </a:r>
            <a:endParaRPr lang="en-US" dirty="0"/>
          </a:p>
        </p:txBody>
      </p:sp>
      <p:sp>
        <p:nvSpPr>
          <p:cNvPr id="9" name="TextBox 8"/>
          <p:cNvSpPr txBox="1"/>
          <p:nvPr/>
        </p:nvSpPr>
        <p:spPr>
          <a:xfrm>
            <a:off x="6400801" y="5572354"/>
            <a:ext cx="3614737" cy="369332"/>
          </a:xfrm>
          <a:prstGeom prst="rect">
            <a:avLst/>
          </a:prstGeom>
          <a:noFill/>
        </p:spPr>
        <p:txBody>
          <a:bodyPr wrap="square" rtlCol="0">
            <a:spAutoFit/>
          </a:bodyPr>
          <a:lstStyle/>
          <a:p>
            <a:r>
              <a:rPr lang="en-US" dirty="0" smtClean="0"/>
              <a:t>Name of variable.</a:t>
            </a:r>
            <a:endParaRPr lang="en-US" dirty="0"/>
          </a:p>
        </p:txBody>
      </p:sp>
      <p:cxnSp>
        <p:nvCxnSpPr>
          <p:cNvPr id="11" name="Straight Arrow Connector 10"/>
          <p:cNvCxnSpPr/>
          <p:nvPr/>
        </p:nvCxnSpPr>
        <p:spPr>
          <a:xfrm flipV="1">
            <a:off x="4400550" y="5256728"/>
            <a:ext cx="614363" cy="315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300788" y="5256728"/>
            <a:ext cx="514350" cy="315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8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and ERRORS</a:t>
            </a:r>
            <a:endParaRPr lang="en-US" dirty="0"/>
          </a:p>
        </p:txBody>
      </p:sp>
      <p:sp>
        <p:nvSpPr>
          <p:cNvPr id="3" name="Content Placeholder 2"/>
          <p:cNvSpPr>
            <a:spLocks noGrp="1"/>
          </p:cNvSpPr>
          <p:nvPr>
            <p:ph idx="1"/>
          </p:nvPr>
        </p:nvSpPr>
        <p:spPr/>
        <p:txBody>
          <a:bodyPr/>
          <a:lstStyle/>
          <a:p>
            <a:r>
              <a:rPr lang="en-US" dirty="0" smtClean="0"/>
              <a:t>Each time we use a CUDA function (of almost any kind), we can use this tool to let us know if something has gone wrong.</a:t>
            </a:r>
          </a:p>
          <a:p>
            <a:endParaRPr lang="en-US" dirty="0"/>
          </a:p>
          <a:p>
            <a:endParaRPr lang="en-US" dirty="0" smtClean="0"/>
          </a:p>
          <a:p>
            <a:r>
              <a:rPr lang="en-US" dirty="0" smtClean="0"/>
              <a:t>By using CUDA Error Types, we can see where things have gone wrong on the GPU side of the computation.</a:t>
            </a:r>
            <a:endParaRPr lang="en-US" dirty="0"/>
          </a:p>
          <a:p>
            <a:endParaRPr lang="en-US" dirty="0" smtClean="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Rectangle 4"/>
          <p:cNvSpPr/>
          <p:nvPr/>
        </p:nvSpPr>
        <p:spPr>
          <a:xfrm>
            <a:off x="2357438" y="3069629"/>
            <a:ext cx="8458200" cy="369332"/>
          </a:xfrm>
          <a:prstGeom prst="rect">
            <a:avLst/>
          </a:prstGeom>
        </p:spPr>
        <p:txBody>
          <a:bodyPr wrap="square">
            <a:spAutoFit/>
          </a:bodyPr>
          <a:lstStyle/>
          <a:p>
            <a:r>
              <a:rPr lang="en-US" dirty="0" err="1"/>
              <a:t>printf</a:t>
            </a:r>
            <a:r>
              <a:rPr lang="en-US" dirty="0"/>
              <a:t>("CUDA </a:t>
            </a:r>
            <a:r>
              <a:rPr lang="en-US" dirty="0" smtClean="0"/>
              <a:t>error </a:t>
            </a:r>
            <a:r>
              <a:rPr lang="en-US" dirty="0"/>
              <a:t>= %s\n", </a:t>
            </a:r>
            <a:r>
              <a:rPr lang="en-US" dirty="0" err="1" smtClean="0"/>
              <a:t>cudaGetErrorString</a:t>
            </a:r>
            <a:r>
              <a:rPr lang="en-US" dirty="0" smtClean="0"/>
              <a:t>(Error</a:t>
            </a:r>
            <a:r>
              <a:rPr lang="en-US" dirty="0"/>
              <a:t>));</a:t>
            </a:r>
          </a:p>
        </p:txBody>
      </p:sp>
    </p:spTree>
    <p:extLst>
      <p:ext uri="{BB962C8B-B14F-4D97-AF65-F5344CB8AC3E}">
        <p14:creationId xmlns:p14="http://schemas.microsoft.com/office/powerpoint/2010/main" val="112622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and ERRORS</a:t>
            </a:r>
            <a:endParaRPr lang="en-US" dirty="0"/>
          </a:p>
        </p:txBody>
      </p:sp>
      <p:sp>
        <p:nvSpPr>
          <p:cNvPr id="3" name="Content Placeholder 2"/>
          <p:cNvSpPr>
            <a:spLocks noGrp="1"/>
          </p:cNvSpPr>
          <p:nvPr>
            <p:ph idx="1"/>
          </p:nvPr>
        </p:nvSpPr>
        <p:spPr/>
        <p:txBody>
          <a:bodyPr/>
          <a:lstStyle/>
          <a:p>
            <a:r>
              <a:rPr lang="en-US" dirty="0" smtClean="0"/>
              <a:t>Sample Code for </a:t>
            </a:r>
            <a:r>
              <a:rPr lang="en-US" dirty="0" smtClean="0"/>
              <a:t>today’s tutorial</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
        <p:nvSpPr>
          <p:cNvPr id="5" name="Rectangle 4"/>
          <p:cNvSpPr/>
          <p:nvPr/>
        </p:nvSpPr>
        <p:spPr>
          <a:xfrm>
            <a:off x="1000125" y="2775461"/>
            <a:ext cx="8458200" cy="2862322"/>
          </a:xfrm>
          <a:prstGeom prst="rect">
            <a:avLst/>
          </a:prstGeom>
        </p:spPr>
        <p:txBody>
          <a:bodyPr wrap="square">
            <a:spAutoFit/>
          </a:bodyPr>
          <a:lstStyle/>
          <a:p>
            <a:r>
              <a:rPr lang="en-US" dirty="0"/>
              <a:t>v</a:t>
            </a:r>
            <a:r>
              <a:rPr lang="en-US" dirty="0" smtClean="0"/>
              <a:t>oid </a:t>
            </a:r>
            <a:r>
              <a:rPr lang="en-US" dirty="0" err="1" smtClean="0"/>
              <a:t>Copy_Memory</a:t>
            </a:r>
            <a:r>
              <a:rPr lang="en-US" dirty="0" smtClean="0"/>
              <a:t>() {</a:t>
            </a:r>
          </a:p>
          <a:p>
            <a:r>
              <a:rPr lang="en-US" dirty="0" smtClean="0"/>
              <a:t>	</a:t>
            </a:r>
            <a:r>
              <a:rPr lang="en-US" dirty="0" err="1" smtClean="0"/>
              <a:t>size_t</a:t>
            </a:r>
            <a:r>
              <a:rPr lang="en-US" dirty="0" smtClean="0"/>
              <a:t> size = N*</a:t>
            </a:r>
            <a:r>
              <a:rPr lang="en-US" dirty="0" err="1" smtClean="0"/>
              <a:t>sizeof</a:t>
            </a:r>
            <a:r>
              <a:rPr lang="en-US" dirty="0" smtClean="0"/>
              <a:t>(float);</a:t>
            </a:r>
          </a:p>
          <a:p>
            <a:r>
              <a:rPr lang="en-US" dirty="0" smtClean="0"/>
              <a:t>	</a:t>
            </a:r>
            <a:r>
              <a:rPr lang="en-US" dirty="0" err="1" smtClean="0"/>
              <a:t>cudaError_t</a:t>
            </a:r>
            <a:r>
              <a:rPr lang="en-US" dirty="0" smtClean="0"/>
              <a:t> Error;</a:t>
            </a:r>
          </a:p>
          <a:p>
            <a:r>
              <a:rPr lang="en-US" dirty="0"/>
              <a:t>	</a:t>
            </a:r>
            <a:r>
              <a:rPr lang="en-US" dirty="0" smtClean="0"/>
              <a:t>// Copy </a:t>
            </a:r>
            <a:r>
              <a:rPr lang="en-US" dirty="0" err="1" smtClean="0"/>
              <a:t>h_a</a:t>
            </a:r>
            <a:r>
              <a:rPr lang="en-US" dirty="0" smtClean="0"/>
              <a:t> to </a:t>
            </a:r>
            <a:r>
              <a:rPr lang="en-US" dirty="0" err="1" smtClean="0"/>
              <a:t>d_a</a:t>
            </a:r>
            <a:endParaRPr lang="en-US" dirty="0" smtClean="0"/>
          </a:p>
          <a:p>
            <a:r>
              <a:rPr lang="en-US" dirty="0" smtClean="0"/>
              <a:t>	Error = </a:t>
            </a:r>
            <a:r>
              <a:rPr lang="en-US" dirty="0" err="1" smtClean="0"/>
              <a:t>cudaMemcpy</a:t>
            </a:r>
            <a:r>
              <a:rPr lang="en-US" dirty="0" smtClean="0"/>
              <a:t>(</a:t>
            </a:r>
            <a:r>
              <a:rPr lang="en-US" dirty="0" err="1" smtClean="0"/>
              <a:t>d_a</a:t>
            </a:r>
            <a:r>
              <a:rPr lang="en-US" dirty="0" smtClean="0"/>
              <a:t>, </a:t>
            </a:r>
            <a:r>
              <a:rPr lang="en-US" dirty="0" err="1" smtClean="0"/>
              <a:t>h_a</a:t>
            </a:r>
            <a:r>
              <a:rPr lang="en-US" dirty="0" smtClean="0"/>
              <a:t>, size, </a:t>
            </a:r>
            <a:r>
              <a:rPr lang="en-US" dirty="0" err="1" smtClean="0"/>
              <a:t>cudaMemcpyHostToDevice</a:t>
            </a:r>
            <a:r>
              <a:rPr lang="en-US" dirty="0" smtClean="0"/>
              <a:t>);</a:t>
            </a:r>
          </a:p>
          <a:p>
            <a:r>
              <a:rPr lang="en-US" dirty="0"/>
              <a:t>	</a:t>
            </a:r>
            <a:r>
              <a:rPr lang="en-US" dirty="0" err="1" smtClean="0"/>
              <a:t>printf</a:t>
            </a:r>
            <a:r>
              <a:rPr lang="en-US" dirty="0" smtClean="0"/>
              <a:t>(“Error = %s\n”, </a:t>
            </a:r>
            <a:r>
              <a:rPr lang="en-US" dirty="0" err="1" smtClean="0"/>
              <a:t>cudaGetErrorString</a:t>
            </a:r>
            <a:r>
              <a:rPr lang="en-US" dirty="0" smtClean="0"/>
              <a:t>(Error));</a:t>
            </a:r>
          </a:p>
          <a:p>
            <a:r>
              <a:rPr lang="en-US" dirty="0" smtClean="0"/>
              <a:t>	// Copy </a:t>
            </a:r>
            <a:r>
              <a:rPr lang="en-US" dirty="0" err="1" smtClean="0"/>
              <a:t>d_a</a:t>
            </a:r>
            <a:r>
              <a:rPr lang="en-US" dirty="0" smtClean="0"/>
              <a:t> to </a:t>
            </a:r>
            <a:r>
              <a:rPr lang="en-US" dirty="0" err="1" smtClean="0"/>
              <a:t>h_b</a:t>
            </a:r>
            <a:endParaRPr lang="en-US" dirty="0" smtClean="0"/>
          </a:p>
          <a:p>
            <a:r>
              <a:rPr lang="en-US" dirty="0"/>
              <a:t>	Error = </a:t>
            </a:r>
            <a:r>
              <a:rPr lang="en-US" dirty="0" err="1" smtClean="0"/>
              <a:t>cudaMemcpy</a:t>
            </a:r>
            <a:r>
              <a:rPr lang="en-US" dirty="0" smtClean="0"/>
              <a:t>(</a:t>
            </a:r>
            <a:r>
              <a:rPr lang="en-US" dirty="0" err="1" smtClean="0"/>
              <a:t>h_b</a:t>
            </a:r>
            <a:r>
              <a:rPr lang="en-US" dirty="0" smtClean="0"/>
              <a:t>, </a:t>
            </a:r>
            <a:r>
              <a:rPr lang="en-US" dirty="0" err="1" smtClean="0"/>
              <a:t>d_a</a:t>
            </a:r>
            <a:r>
              <a:rPr lang="en-US" dirty="0"/>
              <a:t>, size, </a:t>
            </a:r>
            <a:r>
              <a:rPr lang="en-US" dirty="0" err="1"/>
              <a:t>cudaMemcpyHostToDevice</a:t>
            </a:r>
            <a:r>
              <a:rPr lang="en-US" dirty="0"/>
              <a:t>);</a:t>
            </a:r>
          </a:p>
          <a:p>
            <a:r>
              <a:rPr lang="en-US" dirty="0"/>
              <a:t>	</a:t>
            </a:r>
            <a:r>
              <a:rPr lang="en-US" dirty="0" err="1"/>
              <a:t>printf</a:t>
            </a:r>
            <a:r>
              <a:rPr lang="en-US" dirty="0"/>
              <a:t>(“Error = %s\n”, </a:t>
            </a:r>
            <a:r>
              <a:rPr lang="en-US" dirty="0" err="1"/>
              <a:t>cudaGetErrorString</a:t>
            </a:r>
            <a:r>
              <a:rPr lang="en-US" dirty="0"/>
              <a:t>(Error</a:t>
            </a:r>
            <a:r>
              <a:rPr lang="en-US" dirty="0" smtClean="0"/>
              <a:t>));</a:t>
            </a:r>
          </a:p>
          <a:p>
            <a:r>
              <a:rPr lang="en-US" dirty="0" smtClean="0"/>
              <a:t>}</a:t>
            </a:r>
            <a:endParaRPr lang="en-US" dirty="0"/>
          </a:p>
        </p:txBody>
      </p:sp>
      <p:sp>
        <p:nvSpPr>
          <p:cNvPr id="6" name="TextBox 5"/>
          <p:cNvSpPr txBox="1"/>
          <p:nvPr/>
        </p:nvSpPr>
        <p:spPr>
          <a:xfrm>
            <a:off x="8305801" y="5498989"/>
            <a:ext cx="3200399" cy="923330"/>
          </a:xfrm>
          <a:prstGeom prst="rect">
            <a:avLst/>
          </a:prstGeom>
          <a:noFill/>
        </p:spPr>
        <p:txBody>
          <a:bodyPr wrap="square" rtlCol="0">
            <a:spAutoFit/>
          </a:bodyPr>
          <a:lstStyle/>
          <a:p>
            <a:r>
              <a:rPr lang="en-US" dirty="0" smtClean="0"/>
              <a:t>&gt;&gt; ./</a:t>
            </a:r>
            <a:r>
              <a:rPr lang="en-US" dirty="0" err="1" smtClean="0"/>
              <a:t>test.run</a:t>
            </a:r>
            <a:endParaRPr lang="en-US" dirty="0" smtClean="0"/>
          </a:p>
          <a:p>
            <a:r>
              <a:rPr lang="en-US" dirty="0" smtClean="0"/>
              <a:t>Error = no error</a:t>
            </a:r>
          </a:p>
          <a:p>
            <a:r>
              <a:rPr lang="en-US" dirty="0" smtClean="0"/>
              <a:t>Error = invalid argument</a:t>
            </a:r>
          </a:p>
        </p:txBody>
      </p:sp>
    </p:spTree>
    <p:extLst>
      <p:ext uri="{BB962C8B-B14F-4D97-AF65-F5344CB8AC3E}">
        <p14:creationId xmlns:p14="http://schemas.microsoft.com/office/powerpoint/2010/main" val="14740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and ERRORS</a:t>
            </a:r>
            <a:endParaRPr lang="en-US" dirty="0"/>
          </a:p>
        </p:txBody>
      </p:sp>
      <p:sp>
        <p:nvSpPr>
          <p:cNvPr id="3" name="Content Placeholder 2"/>
          <p:cNvSpPr>
            <a:spLocks noGrp="1"/>
          </p:cNvSpPr>
          <p:nvPr>
            <p:ph idx="1"/>
          </p:nvPr>
        </p:nvSpPr>
        <p:spPr/>
        <p:txBody>
          <a:bodyPr/>
          <a:lstStyle/>
          <a:p>
            <a:r>
              <a:rPr lang="en-US" dirty="0" smtClean="0"/>
              <a:t>This code will compile and run without any reported errors or segmentation faults.</a:t>
            </a:r>
          </a:p>
          <a:p>
            <a:endParaRPr lang="en-US" dirty="0"/>
          </a:p>
          <a:p>
            <a:r>
              <a:rPr lang="en-US" dirty="0" smtClean="0"/>
              <a:t>However, the results will be incorrect. Examination of the CUDA Error type reveals the error:</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extBox 5"/>
          <p:cNvSpPr txBox="1"/>
          <p:nvPr/>
        </p:nvSpPr>
        <p:spPr>
          <a:xfrm>
            <a:off x="400051" y="4830807"/>
            <a:ext cx="3200399" cy="923330"/>
          </a:xfrm>
          <a:prstGeom prst="rect">
            <a:avLst/>
          </a:prstGeom>
          <a:noFill/>
        </p:spPr>
        <p:txBody>
          <a:bodyPr wrap="square" rtlCol="0">
            <a:spAutoFit/>
          </a:bodyPr>
          <a:lstStyle/>
          <a:p>
            <a:r>
              <a:rPr lang="en-US" dirty="0" smtClean="0"/>
              <a:t>&gt;&gt; ./</a:t>
            </a:r>
            <a:r>
              <a:rPr lang="en-US" dirty="0" err="1" smtClean="0"/>
              <a:t>test.run</a:t>
            </a:r>
            <a:endParaRPr lang="en-US" dirty="0" smtClean="0"/>
          </a:p>
          <a:p>
            <a:r>
              <a:rPr lang="en-US" dirty="0" smtClean="0"/>
              <a:t>Error = no error</a:t>
            </a:r>
          </a:p>
          <a:p>
            <a:r>
              <a:rPr lang="en-US" dirty="0" smtClean="0"/>
              <a:t>Error = invalid argument</a:t>
            </a:r>
          </a:p>
        </p:txBody>
      </p:sp>
      <p:sp>
        <p:nvSpPr>
          <p:cNvPr id="7" name="Rectangle 6"/>
          <p:cNvSpPr/>
          <p:nvPr/>
        </p:nvSpPr>
        <p:spPr>
          <a:xfrm>
            <a:off x="4014788" y="3861311"/>
            <a:ext cx="8458200" cy="2862322"/>
          </a:xfrm>
          <a:prstGeom prst="rect">
            <a:avLst/>
          </a:prstGeom>
        </p:spPr>
        <p:txBody>
          <a:bodyPr wrap="square">
            <a:spAutoFit/>
          </a:bodyPr>
          <a:lstStyle/>
          <a:p>
            <a:r>
              <a:rPr lang="en-US" dirty="0"/>
              <a:t>v</a:t>
            </a:r>
            <a:r>
              <a:rPr lang="en-US" dirty="0" smtClean="0"/>
              <a:t>oid </a:t>
            </a:r>
            <a:r>
              <a:rPr lang="en-US" dirty="0" err="1" smtClean="0"/>
              <a:t>Copy_Memory</a:t>
            </a:r>
            <a:r>
              <a:rPr lang="en-US" dirty="0" smtClean="0"/>
              <a:t>() {</a:t>
            </a:r>
          </a:p>
          <a:p>
            <a:r>
              <a:rPr lang="en-US" dirty="0" smtClean="0"/>
              <a:t>	</a:t>
            </a:r>
            <a:r>
              <a:rPr lang="en-US" dirty="0" err="1" smtClean="0"/>
              <a:t>size_t</a:t>
            </a:r>
            <a:r>
              <a:rPr lang="en-US" dirty="0" smtClean="0"/>
              <a:t> size = N*</a:t>
            </a:r>
            <a:r>
              <a:rPr lang="en-US" dirty="0" err="1" smtClean="0"/>
              <a:t>sizeof</a:t>
            </a:r>
            <a:r>
              <a:rPr lang="en-US" dirty="0" smtClean="0"/>
              <a:t>(float);</a:t>
            </a:r>
          </a:p>
          <a:p>
            <a:r>
              <a:rPr lang="en-US" dirty="0" smtClean="0"/>
              <a:t>	</a:t>
            </a:r>
            <a:r>
              <a:rPr lang="en-US" dirty="0" err="1" smtClean="0"/>
              <a:t>cudaError_t</a:t>
            </a:r>
            <a:r>
              <a:rPr lang="en-US" dirty="0" smtClean="0"/>
              <a:t> Error;</a:t>
            </a:r>
          </a:p>
          <a:p>
            <a:r>
              <a:rPr lang="en-US" dirty="0"/>
              <a:t>	</a:t>
            </a:r>
            <a:r>
              <a:rPr lang="en-US" dirty="0" smtClean="0"/>
              <a:t>// Copy </a:t>
            </a:r>
            <a:r>
              <a:rPr lang="en-US" dirty="0" err="1" smtClean="0"/>
              <a:t>h_a</a:t>
            </a:r>
            <a:r>
              <a:rPr lang="en-US" dirty="0" smtClean="0"/>
              <a:t> to </a:t>
            </a:r>
            <a:r>
              <a:rPr lang="en-US" dirty="0" err="1" smtClean="0"/>
              <a:t>d_a</a:t>
            </a:r>
            <a:endParaRPr lang="en-US" dirty="0" smtClean="0"/>
          </a:p>
          <a:p>
            <a:r>
              <a:rPr lang="en-US" dirty="0" smtClean="0"/>
              <a:t>	Error = </a:t>
            </a:r>
            <a:r>
              <a:rPr lang="en-US" dirty="0" err="1" smtClean="0"/>
              <a:t>cudaMemcpy</a:t>
            </a:r>
            <a:r>
              <a:rPr lang="en-US" dirty="0" smtClean="0"/>
              <a:t>(</a:t>
            </a:r>
            <a:r>
              <a:rPr lang="en-US" dirty="0" err="1" smtClean="0"/>
              <a:t>d_a</a:t>
            </a:r>
            <a:r>
              <a:rPr lang="en-US" dirty="0" smtClean="0"/>
              <a:t>, </a:t>
            </a:r>
            <a:r>
              <a:rPr lang="en-US" dirty="0" err="1" smtClean="0"/>
              <a:t>h_a</a:t>
            </a:r>
            <a:r>
              <a:rPr lang="en-US" dirty="0" smtClean="0"/>
              <a:t>, size, </a:t>
            </a:r>
            <a:r>
              <a:rPr lang="en-US" dirty="0" err="1" smtClean="0"/>
              <a:t>cudaMemcpyHostToDevice</a:t>
            </a:r>
            <a:r>
              <a:rPr lang="en-US" dirty="0" smtClean="0"/>
              <a:t>);</a:t>
            </a:r>
          </a:p>
          <a:p>
            <a:r>
              <a:rPr lang="en-US" dirty="0"/>
              <a:t>	</a:t>
            </a:r>
            <a:r>
              <a:rPr lang="en-US" dirty="0" err="1" smtClean="0"/>
              <a:t>printf</a:t>
            </a:r>
            <a:r>
              <a:rPr lang="en-US" dirty="0" smtClean="0"/>
              <a:t>(“Error = %s\n”, </a:t>
            </a:r>
            <a:r>
              <a:rPr lang="en-US" dirty="0" err="1" smtClean="0"/>
              <a:t>cudaGetErrorString</a:t>
            </a:r>
            <a:r>
              <a:rPr lang="en-US" dirty="0" smtClean="0"/>
              <a:t>(Error));</a:t>
            </a:r>
          </a:p>
          <a:p>
            <a:r>
              <a:rPr lang="en-US" dirty="0" smtClean="0"/>
              <a:t>	// Copy </a:t>
            </a:r>
            <a:r>
              <a:rPr lang="en-US" dirty="0" err="1" smtClean="0"/>
              <a:t>d_a</a:t>
            </a:r>
            <a:r>
              <a:rPr lang="en-US" dirty="0" smtClean="0"/>
              <a:t> to </a:t>
            </a:r>
            <a:r>
              <a:rPr lang="en-US" dirty="0" err="1" smtClean="0"/>
              <a:t>h_b</a:t>
            </a:r>
            <a:endParaRPr lang="en-US" dirty="0" smtClean="0"/>
          </a:p>
          <a:p>
            <a:r>
              <a:rPr lang="en-US" dirty="0"/>
              <a:t>	Error = </a:t>
            </a:r>
            <a:r>
              <a:rPr lang="en-US" dirty="0" err="1" smtClean="0"/>
              <a:t>cudaMemcpy</a:t>
            </a:r>
            <a:r>
              <a:rPr lang="en-US" dirty="0" smtClean="0"/>
              <a:t>(</a:t>
            </a:r>
            <a:r>
              <a:rPr lang="en-US" dirty="0" err="1" smtClean="0"/>
              <a:t>h_b</a:t>
            </a:r>
            <a:r>
              <a:rPr lang="en-US" dirty="0" smtClean="0"/>
              <a:t>, </a:t>
            </a:r>
            <a:r>
              <a:rPr lang="en-US" dirty="0" err="1" smtClean="0"/>
              <a:t>d_a</a:t>
            </a:r>
            <a:r>
              <a:rPr lang="en-US" dirty="0"/>
              <a:t>, size, </a:t>
            </a:r>
            <a:r>
              <a:rPr lang="en-US" dirty="0" err="1"/>
              <a:t>cudaMemcpyHostToDevice</a:t>
            </a:r>
            <a:r>
              <a:rPr lang="en-US" dirty="0"/>
              <a:t>);</a:t>
            </a:r>
          </a:p>
          <a:p>
            <a:r>
              <a:rPr lang="en-US" dirty="0"/>
              <a:t>	</a:t>
            </a:r>
            <a:r>
              <a:rPr lang="en-US" dirty="0" err="1"/>
              <a:t>printf</a:t>
            </a:r>
            <a:r>
              <a:rPr lang="en-US" dirty="0"/>
              <a:t>(“Error = %s\n”, </a:t>
            </a:r>
            <a:r>
              <a:rPr lang="en-US" dirty="0" err="1"/>
              <a:t>cudaGetErrorString</a:t>
            </a:r>
            <a:r>
              <a:rPr lang="en-US" dirty="0"/>
              <a:t>(Error</a:t>
            </a:r>
            <a:r>
              <a:rPr lang="en-US" dirty="0" smtClean="0"/>
              <a:t>));</a:t>
            </a:r>
          </a:p>
          <a:p>
            <a:r>
              <a:rPr lang="en-US" dirty="0" smtClean="0"/>
              <a:t>}</a:t>
            </a:r>
            <a:endParaRPr lang="en-US" dirty="0"/>
          </a:p>
        </p:txBody>
      </p:sp>
      <p:sp>
        <p:nvSpPr>
          <p:cNvPr id="8" name="Oval 7"/>
          <p:cNvSpPr/>
          <p:nvPr/>
        </p:nvSpPr>
        <p:spPr>
          <a:xfrm>
            <a:off x="8562975" y="5626230"/>
            <a:ext cx="3629025" cy="6038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98808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2025</TotalTime>
  <Words>1723</Words>
  <Application>Microsoft Office PowerPoint</Application>
  <PresentationFormat>Widescreen</PresentationFormat>
  <Paragraphs>265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PMingLiU</vt:lpstr>
      <vt:lpstr>PMingLiU</vt:lpstr>
      <vt:lpstr>Arial</vt:lpstr>
      <vt:lpstr>Calibri</vt:lpstr>
      <vt:lpstr>Century Gothic</vt:lpstr>
      <vt:lpstr>Courier New</vt:lpstr>
      <vt:lpstr>Times New Roman</vt:lpstr>
      <vt:lpstr>Verdana</vt:lpstr>
      <vt:lpstr>Vapor Trail</vt:lpstr>
      <vt:lpstr>Introduction to Multi-Core CPU and GPU Computation   多核心CPU和GPU計算</vt:lpstr>
      <vt:lpstr>Today’s class</vt:lpstr>
      <vt:lpstr>Review</vt:lpstr>
      <vt:lpstr>Review</vt:lpstr>
      <vt:lpstr>CUDA and ERRORS</vt:lpstr>
      <vt:lpstr>CUDA and ERRORS</vt:lpstr>
      <vt:lpstr>CUDA and ERRORS</vt:lpstr>
      <vt:lpstr>CUDA and ERRORS</vt:lpstr>
      <vt:lpstr>CUDA and ERRORS</vt:lpstr>
      <vt:lpstr>CUDA and ERRORS</vt:lpstr>
      <vt:lpstr>CUDA and ERRORS</vt:lpstr>
      <vt:lpstr>CUDA Error codes</vt:lpstr>
      <vt:lpstr>CUDA Error codes (2)</vt:lpstr>
      <vt:lpstr>Memory Transfer for GPU/CPU</vt:lpstr>
      <vt:lpstr>TALKING TO THE GPU</vt:lpstr>
      <vt:lpstr>TALKING TO THE GPU</vt:lpstr>
      <vt:lpstr>TALKING TO THE GPU</vt:lpstr>
      <vt:lpstr>Memory Copying</vt:lpstr>
      <vt:lpstr>Memory Copying</vt:lpstr>
      <vt:lpstr>Memory Copying</vt:lpstr>
      <vt:lpstr>MEMORY COPYING</vt:lpstr>
      <vt:lpstr>MEMORY COPYING</vt:lpstr>
      <vt:lpstr>MEMORY COPYING</vt:lpstr>
      <vt:lpstr>COMPLETE EXAMPLE</vt:lpstr>
      <vt:lpstr>COMPLETE EXAMPLE</vt:lpstr>
      <vt:lpstr>COMPLETE EXAMPLE</vt:lpstr>
      <vt:lpstr>COMPLETE EXAMPLE</vt:lpstr>
      <vt:lpstr>TUTORIAL</vt:lpstr>
      <vt:lpstr>TUTORIAL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Multi-Core CPU and GPU Computation   多核心CPU和GPU計算</dc:title>
  <dc:creator>NCKU</dc:creator>
  <cp:lastModifiedBy>NCKU</cp:lastModifiedBy>
  <cp:revision>218</cp:revision>
  <dcterms:created xsi:type="dcterms:W3CDTF">2014-09-14T00:46:14Z</dcterms:created>
  <dcterms:modified xsi:type="dcterms:W3CDTF">2015-12-02T01:29:47Z</dcterms:modified>
</cp:coreProperties>
</file>