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9" r:id="rId17"/>
    <p:sldId id="288" r:id="rId18"/>
    <p:sldId id="290" r:id="rId19"/>
    <p:sldId id="291" r:id="rId20"/>
    <p:sldId id="292" r:id="rId21"/>
    <p:sldId id="293" r:id="rId22"/>
    <p:sldId id="294" r:id="rId23"/>
    <p:sldId id="272" r:id="rId24"/>
    <p:sldId id="295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1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1AF3-6452-4D2C-B5B7-6F79D0F34C5D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CFA17-8F35-4AF8-B79F-AC15805F5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0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17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CREATION ON THE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previously reviewed threads during the </a:t>
            </a:r>
            <a:r>
              <a:rPr lang="en-US" dirty="0" err="1" smtClean="0"/>
              <a:t>OpenMP</a:t>
            </a:r>
            <a:r>
              <a:rPr lang="en-US" dirty="0" smtClean="0"/>
              <a:t> part of the course.</a:t>
            </a:r>
          </a:p>
          <a:p>
            <a:endParaRPr lang="en-US" dirty="0"/>
          </a:p>
          <a:p>
            <a:r>
              <a:rPr lang="en-US" dirty="0" err="1" smtClean="0"/>
              <a:t>OpenMP</a:t>
            </a:r>
            <a:r>
              <a:rPr lang="en-US" dirty="0" smtClean="0"/>
              <a:t> threads are each controlled by a complete CPU core, which means that:</a:t>
            </a:r>
          </a:p>
          <a:p>
            <a:pPr lvl="1"/>
            <a:r>
              <a:rPr lang="en-US" dirty="0" smtClean="0"/>
              <a:t>Each thread is quite “heavy”  - i.e. can do very complicated work.</a:t>
            </a:r>
          </a:p>
          <a:p>
            <a:pPr lvl="1"/>
            <a:r>
              <a:rPr lang="en-US" dirty="0" smtClean="0"/>
              <a:t>There are often an equal number of threads to the number of CPU cores available in the system.</a:t>
            </a:r>
          </a:p>
          <a:p>
            <a:pPr lvl="1"/>
            <a:endParaRPr lang="en-US" dirty="0"/>
          </a:p>
          <a:p>
            <a:r>
              <a:rPr lang="en-US" dirty="0" smtClean="0"/>
              <a:t>CUDA also makes uses of threads, but in a very different way due to the different requirements of the GPU’s core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3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CREATION ON THE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to understanding how (and why) threads on the GPU device are created differently, we need to understand what the GPU device is made for.</a:t>
            </a:r>
          </a:p>
          <a:p>
            <a:endParaRPr lang="en-US" dirty="0"/>
          </a:p>
          <a:p>
            <a:r>
              <a:rPr lang="en-US" dirty="0" smtClean="0"/>
              <a:t>The GPU is designed to:</a:t>
            </a:r>
          </a:p>
          <a:p>
            <a:pPr lvl="1"/>
            <a:r>
              <a:rPr lang="en-US" dirty="0" smtClean="0"/>
              <a:t>Perform computations in support of rendering operations, and</a:t>
            </a:r>
          </a:p>
          <a:p>
            <a:pPr lvl="1"/>
            <a:r>
              <a:rPr lang="en-US" dirty="0" smtClean="0"/>
              <a:t>Support display operations.</a:t>
            </a:r>
          </a:p>
          <a:p>
            <a:pPr lvl="1"/>
            <a:endParaRPr lang="en-US" dirty="0"/>
          </a:p>
          <a:p>
            <a:r>
              <a:rPr lang="en-US" dirty="0" smtClean="0"/>
              <a:t>The rendering process is quite simple to understand. Consider the process of rendering a three dimensional object onto a two dimensional plane.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400426" y="3543307"/>
            <a:ext cx="120015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CREATION ON THE GPU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6300788" y="3400425"/>
            <a:ext cx="28575" cy="307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315075" y="1700213"/>
            <a:ext cx="1714500" cy="168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8029575" y="1685931"/>
            <a:ext cx="28575" cy="307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343650" y="4786313"/>
            <a:ext cx="1714500" cy="168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00375" y="3971925"/>
            <a:ext cx="120015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181474" y="4686307"/>
            <a:ext cx="400051" cy="4286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174330" y="3543307"/>
            <a:ext cx="400051" cy="4286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86088" y="3543307"/>
            <a:ext cx="400051" cy="4286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701213" y="3386138"/>
            <a:ext cx="1028700" cy="27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915525" y="3657600"/>
            <a:ext cx="814388" cy="31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00576" y="3543307"/>
            <a:ext cx="5314949" cy="214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7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CREATION ON THE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modern visualizations, there are often many millions of three dimensional objects in our scene.</a:t>
            </a:r>
          </a:p>
          <a:p>
            <a:endParaRPr lang="en-US" dirty="0"/>
          </a:p>
          <a:p>
            <a:r>
              <a:rPr lang="en-US" dirty="0" smtClean="0"/>
              <a:t>Each object / node needs to perform the transformation computation to determine the pixel location on the monitor – millions of computations.</a:t>
            </a:r>
          </a:p>
          <a:p>
            <a:endParaRPr lang="en-US" dirty="0"/>
          </a:p>
          <a:p>
            <a:r>
              <a:rPr lang="en-US" dirty="0" smtClean="0"/>
              <a:t>Similar rendering / shading computations are also performed by pixel – 1920 x 1080 = &gt; 2 million pixels.</a:t>
            </a:r>
          </a:p>
          <a:p>
            <a:endParaRPr lang="en-US" dirty="0"/>
          </a:p>
          <a:p>
            <a:r>
              <a:rPr lang="en-US" dirty="0" smtClean="0"/>
              <a:t>Each of these operations on the GPU is handled by its own thread.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5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CREATION ON THE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Here, we begin to see the main differences between a GPU thread and an </a:t>
            </a:r>
            <a:r>
              <a:rPr lang="en-US" dirty="0" err="1" smtClean="0"/>
              <a:t>OpenMP</a:t>
            </a:r>
            <a:r>
              <a:rPr lang="en-US" dirty="0" smtClean="0"/>
              <a:t> thread:</a:t>
            </a:r>
          </a:p>
          <a:p>
            <a:endParaRPr lang="en-US" dirty="0"/>
          </a:p>
          <a:p>
            <a:pPr lvl="1"/>
            <a:r>
              <a:rPr lang="en-US" dirty="0" smtClean="0"/>
              <a:t>There are often millions of GPU threads.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Each GPU thread has a very specific purpose, and is often used for very simple computation.</a:t>
            </a:r>
          </a:p>
          <a:p>
            <a:pPr lvl="1"/>
            <a:endParaRPr lang="en-US" dirty="0"/>
          </a:p>
          <a:p>
            <a:r>
              <a:rPr lang="en-US" dirty="0" smtClean="0"/>
              <a:t>In GPU programming, the main challenge is understanding how millions of threads are operated by the GPU hardware.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CREATION ON THE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Therefore, for the GPU to perform its original task correctly:</a:t>
            </a:r>
          </a:p>
          <a:p>
            <a:endParaRPr lang="en-US" dirty="0"/>
          </a:p>
          <a:p>
            <a:pPr lvl="1"/>
            <a:r>
              <a:rPr lang="en-US" dirty="0" smtClean="0"/>
              <a:t>The SP’s contained within the Streaming Multi-Processors (SMP, SMM, </a:t>
            </a:r>
            <a:r>
              <a:rPr lang="en-US" dirty="0" err="1" smtClean="0"/>
              <a:t>etc</a:t>
            </a:r>
            <a:r>
              <a:rPr lang="en-US" dirty="0" smtClean="0"/>
              <a:t>) do NOT need to talk to each other. They were designed to compute independently.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Hence, communication between SP’s is generally discouraged.</a:t>
            </a:r>
          </a:p>
          <a:p>
            <a:pPr lvl="1"/>
            <a:endParaRPr lang="en-US" dirty="0"/>
          </a:p>
          <a:p>
            <a:r>
              <a:rPr lang="en-US" dirty="0" smtClean="0"/>
              <a:t>Since these SP’s don’t need to talk to each other (much), SP’s contained within different SMP’s don’t communicate – ever.</a:t>
            </a:r>
          </a:p>
          <a:p>
            <a:endParaRPr lang="en-US" dirty="0"/>
          </a:p>
          <a:p>
            <a:r>
              <a:rPr lang="en-US" dirty="0" smtClean="0"/>
              <a:t>So, communication between SMP’s is – generally – impossible.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25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CREATION ON THE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– how do we do this?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7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GPU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92" y="2272930"/>
            <a:ext cx="5107038" cy="4229470"/>
          </a:xfrm>
        </p:spPr>
        <p:txBody>
          <a:bodyPr>
            <a:normAutofit/>
          </a:bodyPr>
          <a:lstStyle/>
          <a:p>
            <a:r>
              <a:rPr lang="en-US" dirty="0" smtClean="0"/>
              <a:t>The GPU is accustomed to creating millions of threads.</a:t>
            </a:r>
          </a:p>
          <a:p>
            <a:endParaRPr lang="en-US" dirty="0"/>
          </a:p>
          <a:p>
            <a:r>
              <a:rPr lang="en-US" dirty="0" smtClean="0"/>
              <a:t>This number is too large to treat each thread individually – hence, we group these threads </a:t>
            </a:r>
            <a:r>
              <a:rPr lang="en-US" dirty="0" smtClean="0"/>
              <a:t>into groups, called “thread blocks”.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create a large number of thread blocks, each containing a large number of threads, to solve large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631" y="2272930"/>
            <a:ext cx="3975222" cy="4444568"/>
          </a:xfrm>
          <a:prstGeom prst="rect">
            <a:avLst/>
          </a:prstGeom>
        </p:spPr>
      </p:pic>
      <p:pic>
        <p:nvPicPr>
          <p:cNvPr id="1026" name="Picture 2" descr="http://docs.nvidia.com/cuda/cuda-c-programming-guide/graphics/grid-of-thread-bloc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498" y="2834640"/>
            <a:ext cx="3797502" cy="329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GPU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91" y="2272930"/>
            <a:ext cx="6044037" cy="4229470"/>
          </a:xfrm>
        </p:spPr>
        <p:txBody>
          <a:bodyPr>
            <a:normAutofit/>
          </a:bodyPr>
          <a:lstStyle/>
          <a:p>
            <a:r>
              <a:rPr lang="en-US" dirty="0" smtClean="0"/>
              <a:t>We have complete control over how many threads are contained within each group of threads (i.e. blocks).</a:t>
            </a:r>
          </a:p>
          <a:p>
            <a:endParaRPr lang="en-US" dirty="0"/>
          </a:p>
          <a:p>
            <a:r>
              <a:rPr lang="en-US" dirty="0" smtClean="0"/>
              <a:t>We also have complete control over how many blocks we create.</a:t>
            </a:r>
          </a:p>
          <a:p>
            <a:endParaRPr lang="en-US" dirty="0"/>
          </a:p>
          <a:p>
            <a:r>
              <a:rPr lang="en-US" dirty="0" smtClean="0"/>
              <a:t>Total number of threads =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No. of threads / block * No. of blocks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27223" y="2272930"/>
            <a:ext cx="2055223" cy="197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0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794171" y="2490651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1</a:t>
            </a:r>
            <a:endParaRPr lang="en-GB" sz="1100" dirty="0"/>
          </a:p>
        </p:txBody>
      </p:sp>
      <p:sp>
        <p:nvSpPr>
          <p:cNvPr id="9" name="Rectangle 8"/>
          <p:cNvSpPr/>
          <p:nvPr/>
        </p:nvSpPr>
        <p:spPr>
          <a:xfrm>
            <a:off x="6817723" y="2508068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0</a:t>
            </a:r>
            <a:endParaRPr lang="en-GB" sz="1100" dirty="0"/>
          </a:p>
        </p:txBody>
      </p:sp>
      <p:sp>
        <p:nvSpPr>
          <p:cNvPr id="10" name="Rectangle 9"/>
          <p:cNvSpPr/>
          <p:nvPr/>
        </p:nvSpPr>
        <p:spPr>
          <a:xfrm>
            <a:off x="6817723" y="3553096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2</a:t>
            </a:r>
            <a:endParaRPr lang="en-GB" sz="1100" dirty="0"/>
          </a:p>
        </p:txBody>
      </p:sp>
      <p:sp>
        <p:nvSpPr>
          <p:cNvPr id="11" name="Rectangle 10"/>
          <p:cNvSpPr/>
          <p:nvPr/>
        </p:nvSpPr>
        <p:spPr>
          <a:xfrm>
            <a:off x="7794171" y="3553096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3</a:t>
            </a:r>
            <a:endParaRPr lang="en-GB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9305108" y="2272930"/>
            <a:ext cx="2055223" cy="197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472056" y="2490651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1</a:t>
            </a:r>
            <a:endParaRPr lang="en-GB" sz="1100" dirty="0"/>
          </a:p>
        </p:txBody>
      </p:sp>
      <p:sp>
        <p:nvSpPr>
          <p:cNvPr id="14" name="Rectangle 13"/>
          <p:cNvSpPr/>
          <p:nvPr/>
        </p:nvSpPr>
        <p:spPr>
          <a:xfrm>
            <a:off x="9495608" y="2508068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0</a:t>
            </a:r>
            <a:endParaRPr lang="en-GB" sz="1100" dirty="0"/>
          </a:p>
        </p:txBody>
      </p:sp>
      <p:sp>
        <p:nvSpPr>
          <p:cNvPr id="15" name="Rectangle 14"/>
          <p:cNvSpPr/>
          <p:nvPr/>
        </p:nvSpPr>
        <p:spPr>
          <a:xfrm>
            <a:off x="9495608" y="3553096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2</a:t>
            </a:r>
            <a:endParaRPr lang="en-GB" sz="1100" dirty="0"/>
          </a:p>
        </p:txBody>
      </p:sp>
      <p:sp>
        <p:nvSpPr>
          <p:cNvPr id="16" name="Rectangle 15"/>
          <p:cNvSpPr/>
          <p:nvPr/>
        </p:nvSpPr>
        <p:spPr>
          <a:xfrm>
            <a:off x="10472056" y="3553096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3</a:t>
            </a:r>
            <a:endParaRPr lang="en-GB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6568439" y="4525547"/>
            <a:ext cx="2055223" cy="197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7735387" y="4743268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1</a:t>
            </a:r>
            <a:endParaRPr lang="en-GB" sz="1100" dirty="0"/>
          </a:p>
        </p:txBody>
      </p:sp>
      <p:sp>
        <p:nvSpPr>
          <p:cNvPr id="19" name="Rectangle 18"/>
          <p:cNvSpPr/>
          <p:nvPr/>
        </p:nvSpPr>
        <p:spPr>
          <a:xfrm>
            <a:off x="6758939" y="4760685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0</a:t>
            </a:r>
            <a:endParaRPr lang="en-GB" sz="1100" dirty="0"/>
          </a:p>
        </p:txBody>
      </p:sp>
      <p:sp>
        <p:nvSpPr>
          <p:cNvPr id="20" name="Rectangle 19"/>
          <p:cNvSpPr/>
          <p:nvPr/>
        </p:nvSpPr>
        <p:spPr>
          <a:xfrm>
            <a:off x="6758939" y="5805713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2</a:t>
            </a:r>
            <a:endParaRPr lang="en-GB" sz="1100" dirty="0"/>
          </a:p>
        </p:txBody>
      </p:sp>
      <p:sp>
        <p:nvSpPr>
          <p:cNvPr id="21" name="Rectangle 20"/>
          <p:cNvSpPr/>
          <p:nvPr/>
        </p:nvSpPr>
        <p:spPr>
          <a:xfrm>
            <a:off x="7735387" y="5805713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3</a:t>
            </a:r>
            <a:endParaRPr lang="en-GB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9305108" y="4525547"/>
            <a:ext cx="2055223" cy="197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0472056" y="4743268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1</a:t>
            </a:r>
            <a:endParaRPr lang="en-GB" sz="1100" dirty="0"/>
          </a:p>
        </p:txBody>
      </p:sp>
      <p:sp>
        <p:nvSpPr>
          <p:cNvPr id="24" name="Rectangle 23"/>
          <p:cNvSpPr/>
          <p:nvPr/>
        </p:nvSpPr>
        <p:spPr>
          <a:xfrm>
            <a:off x="9495608" y="4760685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0</a:t>
            </a:r>
            <a:endParaRPr lang="en-GB" sz="1100" dirty="0"/>
          </a:p>
        </p:txBody>
      </p:sp>
      <p:sp>
        <p:nvSpPr>
          <p:cNvPr id="25" name="Rectangle 24"/>
          <p:cNvSpPr/>
          <p:nvPr/>
        </p:nvSpPr>
        <p:spPr>
          <a:xfrm>
            <a:off x="9495608" y="5805713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2</a:t>
            </a:r>
            <a:endParaRPr lang="en-GB" sz="1100" dirty="0"/>
          </a:p>
        </p:txBody>
      </p:sp>
      <p:sp>
        <p:nvSpPr>
          <p:cNvPr id="26" name="Rectangle 25"/>
          <p:cNvSpPr/>
          <p:nvPr/>
        </p:nvSpPr>
        <p:spPr>
          <a:xfrm>
            <a:off x="10472056" y="5805713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3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6448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GPU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91" y="2272930"/>
            <a:ext cx="6044037" cy="4229470"/>
          </a:xfrm>
        </p:spPr>
        <p:txBody>
          <a:bodyPr>
            <a:normAutofit/>
          </a:bodyPr>
          <a:lstStyle/>
          <a:p>
            <a:r>
              <a:rPr lang="en-US" dirty="0" smtClean="0"/>
              <a:t>So, in this case, we have:</a:t>
            </a:r>
          </a:p>
          <a:p>
            <a:endParaRPr lang="en-US" dirty="0"/>
          </a:p>
          <a:p>
            <a:pPr lvl="1"/>
            <a:r>
              <a:rPr lang="en-US" dirty="0" smtClean="0"/>
              <a:t>4 Blocks of threads.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Each block contains 4 threads.</a:t>
            </a:r>
          </a:p>
          <a:p>
            <a:pPr lvl="1"/>
            <a:endParaRPr lang="en-US" dirty="0"/>
          </a:p>
          <a:p>
            <a:r>
              <a:rPr lang="en-US" dirty="0" smtClean="0"/>
              <a:t>So, in total we have 16 threads using this approach.</a:t>
            </a:r>
          </a:p>
          <a:p>
            <a:endParaRPr lang="en-US" dirty="0"/>
          </a:p>
          <a:p>
            <a:r>
              <a:rPr lang="en-US" dirty="0" smtClean="0"/>
              <a:t>If we wanted, we could create 1 block with 1 threads (i.e. serial computation).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27223" y="2272930"/>
            <a:ext cx="2055223" cy="197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0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794171" y="2490651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1</a:t>
            </a:r>
            <a:endParaRPr lang="en-GB" sz="1100" dirty="0"/>
          </a:p>
        </p:txBody>
      </p:sp>
      <p:sp>
        <p:nvSpPr>
          <p:cNvPr id="9" name="Rectangle 8"/>
          <p:cNvSpPr/>
          <p:nvPr/>
        </p:nvSpPr>
        <p:spPr>
          <a:xfrm>
            <a:off x="6817723" y="2508068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0</a:t>
            </a:r>
            <a:endParaRPr lang="en-GB" sz="1100" dirty="0"/>
          </a:p>
        </p:txBody>
      </p:sp>
      <p:sp>
        <p:nvSpPr>
          <p:cNvPr id="10" name="Rectangle 9"/>
          <p:cNvSpPr/>
          <p:nvPr/>
        </p:nvSpPr>
        <p:spPr>
          <a:xfrm>
            <a:off x="6817723" y="3553096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2</a:t>
            </a:r>
            <a:endParaRPr lang="en-GB" sz="1100" dirty="0"/>
          </a:p>
        </p:txBody>
      </p:sp>
      <p:sp>
        <p:nvSpPr>
          <p:cNvPr id="11" name="Rectangle 10"/>
          <p:cNvSpPr/>
          <p:nvPr/>
        </p:nvSpPr>
        <p:spPr>
          <a:xfrm>
            <a:off x="7794171" y="3553096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3</a:t>
            </a:r>
            <a:endParaRPr lang="en-GB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9305108" y="2272930"/>
            <a:ext cx="2055223" cy="197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472056" y="2490651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1</a:t>
            </a:r>
            <a:endParaRPr lang="en-GB" sz="1100" dirty="0"/>
          </a:p>
        </p:txBody>
      </p:sp>
      <p:sp>
        <p:nvSpPr>
          <p:cNvPr id="14" name="Rectangle 13"/>
          <p:cNvSpPr/>
          <p:nvPr/>
        </p:nvSpPr>
        <p:spPr>
          <a:xfrm>
            <a:off x="9495608" y="2508068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0</a:t>
            </a:r>
            <a:endParaRPr lang="en-GB" sz="1100" dirty="0"/>
          </a:p>
        </p:txBody>
      </p:sp>
      <p:sp>
        <p:nvSpPr>
          <p:cNvPr id="15" name="Rectangle 14"/>
          <p:cNvSpPr/>
          <p:nvPr/>
        </p:nvSpPr>
        <p:spPr>
          <a:xfrm>
            <a:off x="9495608" y="3553096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2</a:t>
            </a:r>
            <a:endParaRPr lang="en-GB" sz="1100" dirty="0"/>
          </a:p>
        </p:txBody>
      </p:sp>
      <p:sp>
        <p:nvSpPr>
          <p:cNvPr id="16" name="Rectangle 15"/>
          <p:cNvSpPr/>
          <p:nvPr/>
        </p:nvSpPr>
        <p:spPr>
          <a:xfrm>
            <a:off x="10472056" y="3553096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3</a:t>
            </a:r>
            <a:endParaRPr lang="en-GB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6568439" y="4525547"/>
            <a:ext cx="2055223" cy="197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7735387" y="4743268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1</a:t>
            </a:r>
            <a:endParaRPr lang="en-GB" sz="1100" dirty="0"/>
          </a:p>
        </p:txBody>
      </p:sp>
      <p:sp>
        <p:nvSpPr>
          <p:cNvPr id="19" name="Rectangle 18"/>
          <p:cNvSpPr/>
          <p:nvPr/>
        </p:nvSpPr>
        <p:spPr>
          <a:xfrm>
            <a:off x="6758939" y="4760685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0</a:t>
            </a:r>
            <a:endParaRPr lang="en-GB" sz="1100" dirty="0"/>
          </a:p>
        </p:txBody>
      </p:sp>
      <p:sp>
        <p:nvSpPr>
          <p:cNvPr id="20" name="Rectangle 19"/>
          <p:cNvSpPr/>
          <p:nvPr/>
        </p:nvSpPr>
        <p:spPr>
          <a:xfrm>
            <a:off x="6758939" y="5805713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2</a:t>
            </a:r>
            <a:endParaRPr lang="en-GB" sz="1100" dirty="0"/>
          </a:p>
        </p:txBody>
      </p:sp>
      <p:sp>
        <p:nvSpPr>
          <p:cNvPr id="21" name="Rectangle 20"/>
          <p:cNvSpPr/>
          <p:nvPr/>
        </p:nvSpPr>
        <p:spPr>
          <a:xfrm>
            <a:off x="7735387" y="5805713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3</a:t>
            </a:r>
            <a:endParaRPr lang="en-GB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9305108" y="4525547"/>
            <a:ext cx="2055223" cy="197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0472056" y="4743268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1</a:t>
            </a:r>
            <a:endParaRPr lang="en-GB" sz="1100" dirty="0"/>
          </a:p>
        </p:txBody>
      </p:sp>
      <p:sp>
        <p:nvSpPr>
          <p:cNvPr id="24" name="Rectangle 23"/>
          <p:cNvSpPr/>
          <p:nvPr/>
        </p:nvSpPr>
        <p:spPr>
          <a:xfrm>
            <a:off x="9495608" y="4760685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0</a:t>
            </a:r>
            <a:endParaRPr lang="en-GB" sz="1100" dirty="0"/>
          </a:p>
        </p:txBody>
      </p:sp>
      <p:sp>
        <p:nvSpPr>
          <p:cNvPr id="25" name="Rectangle 24"/>
          <p:cNvSpPr/>
          <p:nvPr/>
        </p:nvSpPr>
        <p:spPr>
          <a:xfrm>
            <a:off x="9495608" y="5805713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2</a:t>
            </a:r>
            <a:endParaRPr lang="en-GB" sz="1100" dirty="0"/>
          </a:p>
        </p:txBody>
      </p:sp>
      <p:sp>
        <p:nvSpPr>
          <p:cNvPr id="26" name="Rectangle 25"/>
          <p:cNvSpPr/>
          <p:nvPr/>
        </p:nvSpPr>
        <p:spPr>
          <a:xfrm>
            <a:off x="10472056" y="5805713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3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624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each groups progress on their major assignments.</a:t>
            </a:r>
          </a:p>
          <a:p>
            <a:endParaRPr lang="en-US" dirty="0"/>
          </a:p>
          <a:p>
            <a:r>
              <a:rPr lang="en-US" dirty="0" smtClean="0"/>
              <a:t>GPU Hardware – SMPs (SMX’s), SPs and memory.</a:t>
            </a:r>
          </a:p>
          <a:p>
            <a:endParaRPr lang="en-US" dirty="0"/>
          </a:p>
          <a:p>
            <a:r>
              <a:rPr lang="en-US" dirty="0" smtClean="0"/>
              <a:t>Thread Creation on the GPU</a:t>
            </a:r>
          </a:p>
          <a:p>
            <a:pPr lvl="1"/>
            <a:r>
              <a:rPr lang="en-US" dirty="0" smtClean="0"/>
              <a:t>Single threads</a:t>
            </a:r>
          </a:p>
          <a:p>
            <a:pPr lvl="1"/>
            <a:r>
              <a:rPr lang="en-US" dirty="0" smtClean="0"/>
              <a:t>Multiple threads</a:t>
            </a:r>
          </a:p>
          <a:p>
            <a:pPr lvl="1"/>
            <a:endParaRPr lang="en-US" dirty="0"/>
          </a:p>
          <a:p>
            <a:r>
              <a:rPr lang="en-US" dirty="0" smtClean="0"/>
              <a:t>Launching a simple kernel on the GPU</a:t>
            </a:r>
          </a:p>
        </p:txBody>
      </p:sp>
    </p:spTree>
    <p:extLst>
      <p:ext uri="{BB962C8B-B14F-4D97-AF65-F5344CB8AC3E}">
        <p14:creationId xmlns:p14="http://schemas.microsoft.com/office/powerpoint/2010/main" val="502736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GPU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91" y="2272930"/>
            <a:ext cx="11144167" cy="4229470"/>
          </a:xfrm>
        </p:spPr>
        <p:txBody>
          <a:bodyPr>
            <a:normAutofit/>
          </a:bodyPr>
          <a:lstStyle/>
          <a:p>
            <a:r>
              <a:rPr lang="en-US" dirty="0" smtClean="0"/>
              <a:t>When we perform computation on the GPU, each of these blocks of threads is passed to the GPU separately.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93371" y="3605341"/>
            <a:ext cx="2055223" cy="197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0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560319" y="3823062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1</a:t>
            </a:r>
            <a:endParaRPr lang="en-GB" sz="1100" dirty="0"/>
          </a:p>
        </p:txBody>
      </p:sp>
      <p:sp>
        <p:nvSpPr>
          <p:cNvPr id="9" name="Rectangle 8"/>
          <p:cNvSpPr/>
          <p:nvPr/>
        </p:nvSpPr>
        <p:spPr>
          <a:xfrm>
            <a:off x="1583871" y="3840479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0</a:t>
            </a:r>
            <a:endParaRPr lang="en-GB" sz="1100" dirty="0"/>
          </a:p>
        </p:txBody>
      </p:sp>
      <p:sp>
        <p:nvSpPr>
          <p:cNvPr id="10" name="Rectangle 9"/>
          <p:cNvSpPr/>
          <p:nvPr/>
        </p:nvSpPr>
        <p:spPr>
          <a:xfrm>
            <a:off x="1583871" y="4885507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2</a:t>
            </a:r>
            <a:endParaRPr lang="en-GB" sz="1100" dirty="0"/>
          </a:p>
        </p:txBody>
      </p:sp>
      <p:sp>
        <p:nvSpPr>
          <p:cNvPr id="11" name="Rectangle 10"/>
          <p:cNvSpPr/>
          <p:nvPr/>
        </p:nvSpPr>
        <p:spPr>
          <a:xfrm>
            <a:off x="2850423" y="5059681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3</a:t>
            </a:r>
            <a:endParaRPr lang="en-GB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1756951" y="3953688"/>
            <a:ext cx="2055223" cy="197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923899" y="4171409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1</a:t>
            </a:r>
            <a:endParaRPr lang="en-GB" sz="1100" dirty="0"/>
          </a:p>
        </p:txBody>
      </p:sp>
      <p:sp>
        <p:nvSpPr>
          <p:cNvPr id="14" name="Rectangle 13"/>
          <p:cNvSpPr/>
          <p:nvPr/>
        </p:nvSpPr>
        <p:spPr>
          <a:xfrm>
            <a:off x="1947451" y="4188826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0</a:t>
            </a:r>
            <a:endParaRPr lang="en-GB" sz="1100" dirty="0"/>
          </a:p>
        </p:txBody>
      </p:sp>
      <p:sp>
        <p:nvSpPr>
          <p:cNvPr id="15" name="Rectangle 14"/>
          <p:cNvSpPr/>
          <p:nvPr/>
        </p:nvSpPr>
        <p:spPr>
          <a:xfrm>
            <a:off x="1947451" y="5233854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2</a:t>
            </a:r>
            <a:endParaRPr lang="en-GB" sz="1100" dirty="0"/>
          </a:p>
        </p:txBody>
      </p:sp>
      <p:sp>
        <p:nvSpPr>
          <p:cNvPr id="16" name="Rectangle 15"/>
          <p:cNvSpPr/>
          <p:nvPr/>
        </p:nvSpPr>
        <p:spPr>
          <a:xfrm>
            <a:off x="2923899" y="5233854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3</a:t>
            </a:r>
            <a:endParaRPr lang="en-GB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2124345" y="4246871"/>
            <a:ext cx="2055223" cy="197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291293" y="4464592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1</a:t>
            </a:r>
            <a:endParaRPr lang="en-GB" sz="1100" dirty="0"/>
          </a:p>
        </p:txBody>
      </p:sp>
      <p:sp>
        <p:nvSpPr>
          <p:cNvPr id="19" name="Rectangle 18"/>
          <p:cNvSpPr/>
          <p:nvPr/>
        </p:nvSpPr>
        <p:spPr>
          <a:xfrm>
            <a:off x="2314845" y="4482009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0</a:t>
            </a:r>
            <a:endParaRPr lang="en-GB" sz="1100" dirty="0"/>
          </a:p>
        </p:txBody>
      </p:sp>
      <p:sp>
        <p:nvSpPr>
          <p:cNvPr id="20" name="Rectangle 19"/>
          <p:cNvSpPr/>
          <p:nvPr/>
        </p:nvSpPr>
        <p:spPr>
          <a:xfrm>
            <a:off x="2314845" y="5527037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2</a:t>
            </a:r>
            <a:endParaRPr lang="en-GB" sz="1100" dirty="0"/>
          </a:p>
        </p:txBody>
      </p:sp>
      <p:sp>
        <p:nvSpPr>
          <p:cNvPr id="21" name="Rectangle 20"/>
          <p:cNvSpPr/>
          <p:nvPr/>
        </p:nvSpPr>
        <p:spPr>
          <a:xfrm>
            <a:off x="3291293" y="5527037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3</a:t>
            </a:r>
            <a:endParaRPr lang="en-GB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2523305" y="4643118"/>
            <a:ext cx="2055223" cy="197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3690253" y="4860839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1</a:t>
            </a:r>
            <a:endParaRPr lang="en-GB" sz="1100" dirty="0"/>
          </a:p>
        </p:txBody>
      </p:sp>
      <p:sp>
        <p:nvSpPr>
          <p:cNvPr id="24" name="Rectangle 23"/>
          <p:cNvSpPr/>
          <p:nvPr/>
        </p:nvSpPr>
        <p:spPr>
          <a:xfrm>
            <a:off x="2713805" y="4878256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0</a:t>
            </a:r>
            <a:endParaRPr lang="en-GB" sz="1100" dirty="0"/>
          </a:p>
        </p:txBody>
      </p:sp>
      <p:sp>
        <p:nvSpPr>
          <p:cNvPr id="25" name="Rectangle 24"/>
          <p:cNvSpPr/>
          <p:nvPr/>
        </p:nvSpPr>
        <p:spPr>
          <a:xfrm>
            <a:off x="2713805" y="5923284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2</a:t>
            </a:r>
            <a:endParaRPr lang="en-GB" sz="1100" dirty="0"/>
          </a:p>
        </p:txBody>
      </p:sp>
      <p:sp>
        <p:nvSpPr>
          <p:cNvPr id="26" name="Rectangle 25"/>
          <p:cNvSpPr/>
          <p:nvPr/>
        </p:nvSpPr>
        <p:spPr>
          <a:xfrm>
            <a:off x="3690253" y="5923284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3</a:t>
            </a:r>
            <a:endParaRPr lang="en-GB" sz="1100" dirty="0"/>
          </a:p>
        </p:txBody>
      </p:sp>
      <p:sp>
        <p:nvSpPr>
          <p:cNvPr id="27" name="Rectangle 26"/>
          <p:cNvSpPr/>
          <p:nvPr/>
        </p:nvSpPr>
        <p:spPr>
          <a:xfrm>
            <a:off x="5597470" y="3803916"/>
            <a:ext cx="5729288" cy="270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53928" y="5895202"/>
            <a:ext cx="5345201" cy="507054"/>
          </a:xfrm>
          <a:prstGeom prst="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Memory and/or 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873131" y="3935058"/>
            <a:ext cx="1120252" cy="1720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567342" y="3931912"/>
            <a:ext cx="1120252" cy="1720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65945" y="3935057"/>
            <a:ext cx="1120252" cy="1720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894823" y="3936262"/>
            <a:ext cx="1120252" cy="1720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GPU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91" y="2272930"/>
            <a:ext cx="11144167" cy="4229470"/>
          </a:xfrm>
        </p:spPr>
        <p:txBody>
          <a:bodyPr>
            <a:normAutofit/>
          </a:bodyPr>
          <a:lstStyle/>
          <a:p>
            <a:r>
              <a:rPr lang="en-US" dirty="0" smtClean="0"/>
              <a:t>But – since each GPU device has a different number of SMP’s, and each problem has different numbers of blocks with different numbers of threads, how is this work shared?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93371" y="3605341"/>
            <a:ext cx="2055223" cy="197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0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560319" y="3823062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1</a:t>
            </a:r>
            <a:endParaRPr lang="en-GB" sz="1100" dirty="0"/>
          </a:p>
        </p:txBody>
      </p:sp>
      <p:sp>
        <p:nvSpPr>
          <p:cNvPr id="9" name="Rectangle 8"/>
          <p:cNvSpPr/>
          <p:nvPr/>
        </p:nvSpPr>
        <p:spPr>
          <a:xfrm>
            <a:off x="1583871" y="3840479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0</a:t>
            </a:r>
            <a:endParaRPr lang="en-GB" sz="1100" dirty="0"/>
          </a:p>
        </p:txBody>
      </p:sp>
      <p:sp>
        <p:nvSpPr>
          <p:cNvPr id="10" name="Rectangle 9"/>
          <p:cNvSpPr/>
          <p:nvPr/>
        </p:nvSpPr>
        <p:spPr>
          <a:xfrm>
            <a:off x="1583871" y="4885507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2</a:t>
            </a:r>
            <a:endParaRPr lang="en-GB" sz="1100" dirty="0"/>
          </a:p>
        </p:txBody>
      </p:sp>
      <p:sp>
        <p:nvSpPr>
          <p:cNvPr id="11" name="Rectangle 10"/>
          <p:cNvSpPr/>
          <p:nvPr/>
        </p:nvSpPr>
        <p:spPr>
          <a:xfrm>
            <a:off x="2850423" y="5059681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3</a:t>
            </a:r>
            <a:endParaRPr lang="en-GB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1756951" y="3953688"/>
            <a:ext cx="2055223" cy="197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923899" y="4171409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1</a:t>
            </a:r>
            <a:endParaRPr lang="en-GB" sz="1100" dirty="0"/>
          </a:p>
        </p:txBody>
      </p:sp>
      <p:sp>
        <p:nvSpPr>
          <p:cNvPr id="14" name="Rectangle 13"/>
          <p:cNvSpPr/>
          <p:nvPr/>
        </p:nvSpPr>
        <p:spPr>
          <a:xfrm>
            <a:off x="1947451" y="4188826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0</a:t>
            </a:r>
            <a:endParaRPr lang="en-GB" sz="1100" dirty="0"/>
          </a:p>
        </p:txBody>
      </p:sp>
      <p:sp>
        <p:nvSpPr>
          <p:cNvPr id="15" name="Rectangle 14"/>
          <p:cNvSpPr/>
          <p:nvPr/>
        </p:nvSpPr>
        <p:spPr>
          <a:xfrm>
            <a:off x="1947451" y="5233854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2</a:t>
            </a:r>
            <a:endParaRPr lang="en-GB" sz="1100" dirty="0"/>
          </a:p>
        </p:txBody>
      </p:sp>
      <p:sp>
        <p:nvSpPr>
          <p:cNvPr id="16" name="Rectangle 15"/>
          <p:cNvSpPr/>
          <p:nvPr/>
        </p:nvSpPr>
        <p:spPr>
          <a:xfrm>
            <a:off x="2923899" y="5233854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3</a:t>
            </a:r>
            <a:endParaRPr lang="en-GB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2124345" y="4246871"/>
            <a:ext cx="2055223" cy="197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291293" y="4464592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1</a:t>
            </a:r>
            <a:endParaRPr lang="en-GB" sz="1100" dirty="0"/>
          </a:p>
        </p:txBody>
      </p:sp>
      <p:sp>
        <p:nvSpPr>
          <p:cNvPr id="19" name="Rectangle 18"/>
          <p:cNvSpPr/>
          <p:nvPr/>
        </p:nvSpPr>
        <p:spPr>
          <a:xfrm>
            <a:off x="2314845" y="4482009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0</a:t>
            </a:r>
            <a:endParaRPr lang="en-GB" sz="1100" dirty="0"/>
          </a:p>
        </p:txBody>
      </p:sp>
      <p:sp>
        <p:nvSpPr>
          <p:cNvPr id="20" name="Rectangle 19"/>
          <p:cNvSpPr/>
          <p:nvPr/>
        </p:nvSpPr>
        <p:spPr>
          <a:xfrm>
            <a:off x="2314845" y="5527037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2</a:t>
            </a:r>
            <a:endParaRPr lang="en-GB" sz="1100" dirty="0"/>
          </a:p>
        </p:txBody>
      </p:sp>
      <p:sp>
        <p:nvSpPr>
          <p:cNvPr id="21" name="Rectangle 20"/>
          <p:cNvSpPr/>
          <p:nvPr/>
        </p:nvSpPr>
        <p:spPr>
          <a:xfrm>
            <a:off x="3291293" y="5527037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3</a:t>
            </a:r>
            <a:endParaRPr lang="en-GB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2523305" y="4643118"/>
            <a:ext cx="2055223" cy="1976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3690253" y="4860839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1</a:t>
            </a:r>
            <a:endParaRPr lang="en-GB" sz="1100" dirty="0"/>
          </a:p>
        </p:txBody>
      </p:sp>
      <p:sp>
        <p:nvSpPr>
          <p:cNvPr id="24" name="Rectangle 23"/>
          <p:cNvSpPr/>
          <p:nvPr/>
        </p:nvSpPr>
        <p:spPr>
          <a:xfrm>
            <a:off x="2713805" y="4878256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0</a:t>
            </a:r>
            <a:endParaRPr lang="en-GB" sz="1100" dirty="0"/>
          </a:p>
        </p:txBody>
      </p:sp>
      <p:sp>
        <p:nvSpPr>
          <p:cNvPr id="25" name="Rectangle 24"/>
          <p:cNvSpPr/>
          <p:nvPr/>
        </p:nvSpPr>
        <p:spPr>
          <a:xfrm>
            <a:off x="2713805" y="5923284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2</a:t>
            </a:r>
            <a:endParaRPr lang="en-GB" sz="1100" dirty="0"/>
          </a:p>
        </p:txBody>
      </p:sp>
      <p:sp>
        <p:nvSpPr>
          <p:cNvPr id="26" name="Rectangle 25"/>
          <p:cNvSpPr/>
          <p:nvPr/>
        </p:nvSpPr>
        <p:spPr>
          <a:xfrm>
            <a:off x="3690253" y="5923284"/>
            <a:ext cx="766354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 3</a:t>
            </a:r>
            <a:endParaRPr lang="en-GB" sz="1100" dirty="0"/>
          </a:p>
        </p:txBody>
      </p:sp>
      <p:sp>
        <p:nvSpPr>
          <p:cNvPr id="27" name="Rectangle 26"/>
          <p:cNvSpPr/>
          <p:nvPr/>
        </p:nvSpPr>
        <p:spPr>
          <a:xfrm>
            <a:off x="5597470" y="3803916"/>
            <a:ext cx="5729288" cy="270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53928" y="5895202"/>
            <a:ext cx="5345201" cy="507054"/>
          </a:xfrm>
          <a:prstGeom prst="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Memory and/or 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873131" y="3935058"/>
            <a:ext cx="1120252" cy="1720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567342" y="3931912"/>
            <a:ext cx="1120252" cy="1720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65945" y="3935057"/>
            <a:ext cx="1120252" cy="1720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894823" y="3936262"/>
            <a:ext cx="1120252" cy="1720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GPU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92" y="2272930"/>
            <a:ext cx="5081066" cy="4229470"/>
          </a:xfrm>
        </p:spPr>
        <p:txBody>
          <a:bodyPr>
            <a:normAutofit/>
          </a:bodyPr>
          <a:lstStyle/>
          <a:p>
            <a:r>
              <a:rPr lang="en-US" dirty="0" smtClean="0"/>
              <a:t>We pass these blocks of threads for processing on SMP’s as they become available.</a:t>
            </a:r>
          </a:p>
          <a:p>
            <a:endParaRPr lang="en-US" dirty="0" smtClean="0"/>
          </a:p>
          <a:p>
            <a:r>
              <a:rPr lang="en-US" dirty="0" smtClean="0"/>
              <a:t>Sometimes, SMP’s are large enough (or blocks are small enough) so we can fit more than one block in an SMP (if we need to)</a:t>
            </a:r>
            <a:endParaRPr lang="en-US" dirty="0"/>
          </a:p>
          <a:p>
            <a:r>
              <a:rPr lang="en-US" dirty="0" smtClean="0"/>
              <a:t>If there was only 1 SMP, we would have to queue each block if the blocks didn’t fit.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740731" y="2053702"/>
            <a:ext cx="1385051" cy="1405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9796055" y="2188542"/>
            <a:ext cx="541020" cy="3570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 0</a:t>
            </a:r>
            <a:endParaRPr lang="en-GB" sz="800" dirty="0"/>
          </a:p>
        </p:txBody>
      </p:sp>
      <p:sp>
        <p:nvSpPr>
          <p:cNvPr id="27" name="Rectangle 26"/>
          <p:cNvSpPr/>
          <p:nvPr/>
        </p:nvSpPr>
        <p:spPr>
          <a:xfrm>
            <a:off x="5597470" y="3803916"/>
            <a:ext cx="5729288" cy="270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53928" y="5895202"/>
            <a:ext cx="5345201" cy="507054"/>
          </a:xfrm>
          <a:prstGeom prst="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Memory and/or 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873131" y="3935058"/>
            <a:ext cx="1120252" cy="1720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567342" y="3931912"/>
            <a:ext cx="1120252" cy="1720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65945" y="3935057"/>
            <a:ext cx="1120252" cy="1720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894823" y="3936262"/>
            <a:ext cx="1120252" cy="17205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504462" y="2169092"/>
            <a:ext cx="541020" cy="3570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 1</a:t>
            </a:r>
            <a:endParaRPr lang="en-GB" sz="800" dirty="0"/>
          </a:p>
        </p:txBody>
      </p:sp>
      <p:sp>
        <p:nvSpPr>
          <p:cNvPr id="32" name="Rectangle 31"/>
          <p:cNvSpPr/>
          <p:nvPr/>
        </p:nvSpPr>
        <p:spPr>
          <a:xfrm>
            <a:off x="9796055" y="2968086"/>
            <a:ext cx="541020" cy="3570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 2</a:t>
            </a:r>
            <a:endParaRPr lang="en-GB" sz="800" dirty="0"/>
          </a:p>
        </p:txBody>
      </p:sp>
      <p:sp>
        <p:nvSpPr>
          <p:cNvPr id="33" name="Rectangle 32"/>
          <p:cNvSpPr/>
          <p:nvPr/>
        </p:nvSpPr>
        <p:spPr>
          <a:xfrm>
            <a:off x="10551152" y="2968085"/>
            <a:ext cx="541020" cy="3570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 3</a:t>
            </a:r>
            <a:endParaRPr lang="en-GB" sz="800" dirty="0"/>
          </a:p>
        </p:txBody>
      </p:sp>
      <p:sp>
        <p:nvSpPr>
          <p:cNvPr id="34" name="Rounded Rectangle 33"/>
          <p:cNvSpPr/>
          <p:nvPr/>
        </p:nvSpPr>
        <p:spPr>
          <a:xfrm>
            <a:off x="8386197" y="2042217"/>
            <a:ext cx="1385051" cy="1405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8441521" y="2177057"/>
            <a:ext cx="541020" cy="3570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 0</a:t>
            </a:r>
            <a:endParaRPr lang="en-GB" sz="800" dirty="0"/>
          </a:p>
        </p:txBody>
      </p:sp>
      <p:sp>
        <p:nvSpPr>
          <p:cNvPr id="37" name="Rectangle 36"/>
          <p:cNvSpPr/>
          <p:nvPr/>
        </p:nvSpPr>
        <p:spPr>
          <a:xfrm>
            <a:off x="9149928" y="2157607"/>
            <a:ext cx="541020" cy="3570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 1</a:t>
            </a:r>
            <a:endParaRPr lang="en-GB" sz="800" dirty="0"/>
          </a:p>
        </p:txBody>
      </p:sp>
      <p:sp>
        <p:nvSpPr>
          <p:cNvPr id="41" name="Rectangle 40"/>
          <p:cNvSpPr/>
          <p:nvPr/>
        </p:nvSpPr>
        <p:spPr>
          <a:xfrm>
            <a:off x="8441521" y="2956601"/>
            <a:ext cx="541020" cy="3570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 2</a:t>
            </a:r>
            <a:endParaRPr lang="en-GB" sz="800" dirty="0"/>
          </a:p>
        </p:txBody>
      </p:sp>
      <p:sp>
        <p:nvSpPr>
          <p:cNvPr id="42" name="Rectangle 41"/>
          <p:cNvSpPr/>
          <p:nvPr/>
        </p:nvSpPr>
        <p:spPr>
          <a:xfrm>
            <a:off x="9196618" y="2956600"/>
            <a:ext cx="541020" cy="3570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 3</a:t>
            </a:r>
            <a:endParaRPr lang="en-GB" sz="800" dirty="0"/>
          </a:p>
        </p:txBody>
      </p:sp>
      <p:sp>
        <p:nvSpPr>
          <p:cNvPr id="43" name="Rounded Rectangle 42"/>
          <p:cNvSpPr/>
          <p:nvPr/>
        </p:nvSpPr>
        <p:spPr>
          <a:xfrm>
            <a:off x="7044066" y="2061300"/>
            <a:ext cx="1385051" cy="1405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7099390" y="2196140"/>
            <a:ext cx="541020" cy="3570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 0</a:t>
            </a:r>
            <a:endParaRPr lang="en-GB" sz="800" dirty="0"/>
          </a:p>
        </p:txBody>
      </p:sp>
      <p:sp>
        <p:nvSpPr>
          <p:cNvPr id="45" name="Rectangle 44"/>
          <p:cNvSpPr/>
          <p:nvPr/>
        </p:nvSpPr>
        <p:spPr>
          <a:xfrm>
            <a:off x="7807797" y="2176690"/>
            <a:ext cx="541020" cy="3570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 1</a:t>
            </a:r>
            <a:endParaRPr lang="en-GB" sz="800" dirty="0"/>
          </a:p>
        </p:txBody>
      </p:sp>
      <p:sp>
        <p:nvSpPr>
          <p:cNvPr id="46" name="Rectangle 45"/>
          <p:cNvSpPr/>
          <p:nvPr/>
        </p:nvSpPr>
        <p:spPr>
          <a:xfrm>
            <a:off x="7099390" y="2975684"/>
            <a:ext cx="541020" cy="3570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 2</a:t>
            </a:r>
            <a:endParaRPr lang="en-GB" sz="800" dirty="0"/>
          </a:p>
        </p:txBody>
      </p:sp>
      <p:sp>
        <p:nvSpPr>
          <p:cNvPr id="47" name="Rectangle 46"/>
          <p:cNvSpPr/>
          <p:nvPr/>
        </p:nvSpPr>
        <p:spPr>
          <a:xfrm>
            <a:off x="7854487" y="2975683"/>
            <a:ext cx="541020" cy="3570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 3</a:t>
            </a:r>
            <a:endParaRPr lang="en-GB" sz="800" dirty="0"/>
          </a:p>
        </p:txBody>
      </p:sp>
      <p:sp>
        <p:nvSpPr>
          <p:cNvPr id="48" name="Rounded Rectangle 47"/>
          <p:cNvSpPr/>
          <p:nvPr/>
        </p:nvSpPr>
        <p:spPr>
          <a:xfrm>
            <a:off x="5671885" y="2082774"/>
            <a:ext cx="1385051" cy="1405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0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5727209" y="2217614"/>
            <a:ext cx="541020" cy="3570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 0</a:t>
            </a:r>
            <a:endParaRPr lang="en-GB" sz="800" dirty="0"/>
          </a:p>
        </p:txBody>
      </p:sp>
      <p:sp>
        <p:nvSpPr>
          <p:cNvPr id="50" name="Rectangle 49"/>
          <p:cNvSpPr/>
          <p:nvPr/>
        </p:nvSpPr>
        <p:spPr>
          <a:xfrm>
            <a:off x="6435616" y="2198164"/>
            <a:ext cx="541020" cy="3570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 1</a:t>
            </a:r>
            <a:endParaRPr lang="en-GB" sz="800" dirty="0"/>
          </a:p>
        </p:txBody>
      </p:sp>
      <p:sp>
        <p:nvSpPr>
          <p:cNvPr id="51" name="Rectangle 50"/>
          <p:cNvSpPr/>
          <p:nvPr/>
        </p:nvSpPr>
        <p:spPr>
          <a:xfrm>
            <a:off x="5727209" y="2997158"/>
            <a:ext cx="541020" cy="3570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 2</a:t>
            </a:r>
            <a:endParaRPr lang="en-GB" sz="800" dirty="0"/>
          </a:p>
        </p:txBody>
      </p:sp>
      <p:sp>
        <p:nvSpPr>
          <p:cNvPr id="52" name="Rectangle 51"/>
          <p:cNvSpPr/>
          <p:nvPr/>
        </p:nvSpPr>
        <p:spPr>
          <a:xfrm>
            <a:off x="6482306" y="2997157"/>
            <a:ext cx="541020" cy="3570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Thread 3</a:t>
            </a:r>
            <a:endParaRPr lang="en-GB" sz="800" dirty="0"/>
          </a:p>
        </p:txBody>
      </p:sp>
      <p:sp>
        <p:nvSpPr>
          <p:cNvPr id="5" name="Down Arrow 4"/>
          <p:cNvSpPr/>
          <p:nvPr/>
        </p:nvSpPr>
        <p:spPr>
          <a:xfrm>
            <a:off x="6069768" y="3431627"/>
            <a:ext cx="757646" cy="121483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Down Arrow 52"/>
          <p:cNvSpPr/>
          <p:nvPr/>
        </p:nvSpPr>
        <p:spPr>
          <a:xfrm>
            <a:off x="7402693" y="3357579"/>
            <a:ext cx="757646" cy="121483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Down Arrow 53"/>
          <p:cNvSpPr/>
          <p:nvPr/>
        </p:nvSpPr>
        <p:spPr>
          <a:xfrm>
            <a:off x="8762929" y="3373955"/>
            <a:ext cx="757646" cy="121483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Down Arrow 54"/>
          <p:cNvSpPr/>
          <p:nvPr/>
        </p:nvSpPr>
        <p:spPr>
          <a:xfrm>
            <a:off x="10134600" y="3411546"/>
            <a:ext cx="757646" cy="121483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61" y="2057401"/>
            <a:ext cx="6405880" cy="4533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GPU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92" y="2272930"/>
            <a:ext cx="5107038" cy="42294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To summarize:</a:t>
            </a:r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 smtClean="0"/>
              <a:t>thread block is then passed into a Streaming Multi-Processor.</a:t>
            </a:r>
          </a:p>
          <a:p>
            <a:endParaRPr lang="en-US" dirty="0"/>
          </a:p>
          <a:p>
            <a:r>
              <a:rPr lang="en-US" dirty="0" smtClean="0"/>
              <a:t>Work contained within each block of threads is shared among the Streaming Processors (SP’s) inside each block.</a:t>
            </a:r>
          </a:p>
          <a:p>
            <a:endParaRPr lang="en-US" dirty="0"/>
          </a:p>
          <a:p>
            <a:r>
              <a:rPr lang="en-US" dirty="0" smtClean="0"/>
              <a:t>In this way, we can have thousands of threads running at the same time on the GPU.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 descr="http://docs.nvidia.com/cuda/cuda-c-programming-guide/graphics/grid-of-thread-block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6" t="54882" r="16855" b="1029"/>
          <a:stretch/>
        </p:blipFill>
        <p:spPr bwMode="auto">
          <a:xfrm rot="5400000">
            <a:off x="5713052" y="3059699"/>
            <a:ext cx="1058733" cy="6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docs.nvidia.com/cuda/cuda-c-programming-guide/graphics/grid-of-thread-block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6" t="54882" r="16855" b="1029"/>
          <a:stretch/>
        </p:blipFill>
        <p:spPr bwMode="auto">
          <a:xfrm rot="5400000">
            <a:off x="6434412" y="3059699"/>
            <a:ext cx="1058733" cy="6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docs.nvidia.com/cuda/cuda-c-programming-guide/graphics/grid-of-thread-block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6" t="54882" r="16855" b="1029"/>
          <a:stretch/>
        </p:blipFill>
        <p:spPr bwMode="auto">
          <a:xfrm rot="5400000">
            <a:off x="7155772" y="3059699"/>
            <a:ext cx="1058733" cy="6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3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CODING FOR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92" y="2272930"/>
            <a:ext cx="11007922" cy="4229470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happens if we have an algorithm which cannot use all of the cores inside the GPU?</a:t>
            </a:r>
          </a:p>
          <a:p>
            <a:endParaRPr lang="en-US" dirty="0"/>
          </a:p>
          <a:p>
            <a:r>
              <a:rPr lang="en-US" dirty="0" smtClean="0"/>
              <a:t>Perhaps we have an algorithm which is sequential – i.e. cannot be made parallel.</a:t>
            </a:r>
          </a:p>
          <a:p>
            <a:endParaRPr lang="en-US" dirty="0"/>
          </a:p>
          <a:p>
            <a:r>
              <a:rPr lang="en-US" dirty="0" smtClean="0"/>
              <a:t>Then we need to create one thread, and one block, and then pass information onto the GPU.</a:t>
            </a:r>
          </a:p>
          <a:p>
            <a:endParaRPr lang="en-US" dirty="0"/>
          </a:p>
          <a:p>
            <a:r>
              <a:rPr lang="en-US" dirty="0" smtClean="0"/>
              <a:t>Let’s get started.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61" y="2057401"/>
            <a:ext cx="6405880" cy="4533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GPU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92" y="2272930"/>
            <a:ext cx="5107038" cy="4229470"/>
          </a:xfrm>
        </p:spPr>
        <p:txBody>
          <a:bodyPr>
            <a:normAutofit/>
          </a:bodyPr>
          <a:lstStyle/>
          <a:p>
            <a:r>
              <a:rPr lang="en-US" dirty="0" smtClean="0"/>
              <a:t>If we want to run a serial computation on the GPU, we need to:</a:t>
            </a:r>
          </a:p>
          <a:p>
            <a:endParaRPr lang="en-US" dirty="0"/>
          </a:p>
          <a:p>
            <a:pPr lvl="1"/>
            <a:r>
              <a:rPr lang="en-US" dirty="0" smtClean="0"/>
              <a:t>Tell the GPU that we will use exactly 1 block of threads.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Tell the GPU that we will use 1 thread per thread block.</a:t>
            </a:r>
          </a:p>
          <a:p>
            <a:pPr lvl="1"/>
            <a:endParaRPr lang="en-US" dirty="0"/>
          </a:p>
          <a:p>
            <a:r>
              <a:rPr lang="en-US" dirty="0" smtClean="0"/>
              <a:t>Then the total number of threads on the GPU = 1 = serial!!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5679441" y="3125155"/>
            <a:ext cx="1188720" cy="487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thread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65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080760" cy="4024125"/>
          </a:xfrm>
        </p:spPr>
        <p:txBody>
          <a:bodyPr/>
          <a:lstStyle/>
          <a:p>
            <a:r>
              <a:rPr lang="en-US" dirty="0" smtClean="0"/>
              <a:t>Consider the simplest possible example:</a:t>
            </a:r>
          </a:p>
          <a:p>
            <a:endParaRPr lang="en-US" dirty="0"/>
          </a:p>
          <a:p>
            <a:pPr lvl="1"/>
            <a:r>
              <a:rPr lang="en-US" dirty="0" smtClean="0"/>
              <a:t>Take an array a* and multiply it by 2.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Save the result back into a.</a:t>
            </a:r>
          </a:p>
          <a:p>
            <a:pPr lvl="1"/>
            <a:endParaRPr lang="en-US" dirty="0"/>
          </a:p>
          <a:p>
            <a:r>
              <a:rPr lang="en-US" dirty="0" smtClean="0"/>
              <a:t>The CPU function is shown on the right.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make this a GPU function?</a:t>
            </a:r>
          </a:p>
          <a:p>
            <a:endParaRPr lang="en-US" dirty="0"/>
          </a:p>
          <a:p>
            <a:pPr lvl="1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200900" y="3425597"/>
            <a:ext cx="47167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void </a:t>
            </a:r>
            <a:r>
              <a:rPr lang="en-GB" dirty="0" err="1"/>
              <a:t>CPUSerialFunction</a:t>
            </a:r>
            <a:r>
              <a:rPr lang="en-GB" dirty="0"/>
              <a:t>(float *a) {</a:t>
            </a:r>
          </a:p>
          <a:p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r>
              <a:rPr lang="en-GB" dirty="0"/>
              <a:t>	for 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N;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r>
              <a:rPr lang="en-GB" dirty="0"/>
              <a:t>		a[</a:t>
            </a:r>
            <a:r>
              <a:rPr lang="en-GB" dirty="0" err="1"/>
              <a:t>i</a:t>
            </a:r>
            <a:r>
              <a:rPr lang="en-GB" dirty="0"/>
              <a:t>] = 2.0*a[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16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9860280" cy="2021839"/>
          </a:xfrm>
        </p:spPr>
        <p:txBody>
          <a:bodyPr>
            <a:normAutofit/>
          </a:bodyPr>
          <a:lstStyle/>
          <a:p>
            <a:r>
              <a:rPr lang="en-US" dirty="0" smtClean="0"/>
              <a:t>The transformation is quite simple.</a:t>
            </a:r>
          </a:p>
          <a:p>
            <a:endParaRPr lang="en-US" dirty="0" smtClean="0"/>
          </a:p>
          <a:p>
            <a:r>
              <a:rPr lang="en-US" dirty="0" smtClean="0"/>
              <a:t>There are two types of functions which can be run on the GPU – functions which are callable from the CPU, and functions which are only called from the GPU.</a:t>
            </a:r>
          </a:p>
          <a:p>
            <a:endParaRPr lang="en-US" dirty="0"/>
          </a:p>
          <a:p>
            <a:pPr lvl="1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200900" y="4461917"/>
            <a:ext cx="47167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void </a:t>
            </a:r>
            <a:r>
              <a:rPr lang="en-GB" dirty="0" err="1"/>
              <a:t>CPUSerialFunction</a:t>
            </a:r>
            <a:r>
              <a:rPr lang="en-GB" dirty="0"/>
              <a:t>(float *a) {</a:t>
            </a:r>
          </a:p>
          <a:p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r>
              <a:rPr lang="en-GB" dirty="0"/>
              <a:t>	for 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N;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r>
              <a:rPr lang="en-GB" dirty="0"/>
              <a:t>		a[</a:t>
            </a:r>
            <a:r>
              <a:rPr lang="en-GB" dirty="0" err="1"/>
              <a:t>i</a:t>
            </a:r>
            <a:r>
              <a:rPr lang="en-GB" dirty="0"/>
              <a:t>] = 2.0*a[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44619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__global__ void </a:t>
            </a:r>
            <a:r>
              <a:rPr lang="en-GB" dirty="0" err="1"/>
              <a:t>GPUSerialFunction</a:t>
            </a:r>
            <a:r>
              <a:rPr lang="en-GB" dirty="0"/>
              <a:t>(float *a) {</a:t>
            </a:r>
          </a:p>
          <a:p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r>
              <a:rPr lang="en-GB" dirty="0"/>
              <a:t>	for 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N;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r>
              <a:rPr lang="en-GB" dirty="0"/>
              <a:t>		a[</a:t>
            </a:r>
            <a:r>
              <a:rPr lang="en-GB" dirty="0" err="1"/>
              <a:t>i</a:t>
            </a:r>
            <a:r>
              <a:rPr lang="en-GB" dirty="0"/>
              <a:t>] = 2.0*a[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8240" y="6300360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GPU function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00900" y="6300360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Serial function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071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9860280" cy="2021839"/>
          </a:xfrm>
        </p:spPr>
        <p:txBody>
          <a:bodyPr>
            <a:normAutofit/>
          </a:bodyPr>
          <a:lstStyle/>
          <a:p>
            <a:r>
              <a:rPr lang="en-US" dirty="0" smtClean="0"/>
              <a:t>Functions which can be called from the CPU are known as global functions. </a:t>
            </a:r>
          </a:p>
          <a:p>
            <a:endParaRPr lang="en-US" dirty="0"/>
          </a:p>
          <a:p>
            <a:r>
              <a:rPr lang="en-US" dirty="0" smtClean="0"/>
              <a:t>Hence, we insert the __global__ phrase in front of the function declaration / definition.</a:t>
            </a:r>
          </a:p>
          <a:p>
            <a:endParaRPr lang="en-US" dirty="0"/>
          </a:p>
          <a:p>
            <a:pPr lvl="1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200900" y="4461917"/>
            <a:ext cx="47167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void </a:t>
            </a:r>
            <a:r>
              <a:rPr lang="en-GB" dirty="0" err="1"/>
              <a:t>CPUSerialFunction</a:t>
            </a:r>
            <a:r>
              <a:rPr lang="en-GB" dirty="0"/>
              <a:t>(float *a) {</a:t>
            </a:r>
          </a:p>
          <a:p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r>
              <a:rPr lang="en-GB" dirty="0"/>
              <a:t>	for 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N;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r>
              <a:rPr lang="en-GB" dirty="0"/>
              <a:t>		a[</a:t>
            </a:r>
            <a:r>
              <a:rPr lang="en-GB" dirty="0" err="1"/>
              <a:t>i</a:t>
            </a:r>
            <a:r>
              <a:rPr lang="en-GB" dirty="0"/>
              <a:t>] = 2.0*a[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44619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__global__ void </a:t>
            </a:r>
            <a:r>
              <a:rPr lang="en-GB" dirty="0" err="1"/>
              <a:t>GPUSerialFunction</a:t>
            </a:r>
            <a:r>
              <a:rPr lang="en-GB" dirty="0"/>
              <a:t>(float *a) {</a:t>
            </a:r>
          </a:p>
          <a:p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r>
              <a:rPr lang="en-GB" dirty="0"/>
              <a:t>	for 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N;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r>
              <a:rPr lang="en-GB" dirty="0"/>
              <a:t>		a[</a:t>
            </a:r>
            <a:r>
              <a:rPr lang="en-GB" dirty="0" err="1"/>
              <a:t>i</a:t>
            </a:r>
            <a:r>
              <a:rPr lang="en-GB" dirty="0"/>
              <a:t>] = 2.0*a[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8240" y="6300360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GPU function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00900" y="6300360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Serial function</a:t>
            </a:r>
            <a:endParaRPr lang="en-GB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4461917"/>
            <a:ext cx="1305560" cy="384403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66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9860280" cy="2021839"/>
          </a:xfrm>
        </p:spPr>
        <p:txBody>
          <a:bodyPr>
            <a:normAutofit/>
          </a:bodyPr>
          <a:lstStyle/>
          <a:p>
            <a:r>
              <a:rPr lang="en-US" dirty="0" smtClean="0"/>
              <a:t>There are several things worth mentioning:</a:t>
            </a:r>
          </a:p>
          <a:p>
            <a:pPr lvl="1"/>
            <a:r>
              <a:rPr lang="en-US" dirty="0" smtClean="0"/>
              <a:t>This function is still a serial computation – you can see, the computation is performed over N elements.</a:t>
            </a:r>
          </a:p>
          <a:p>
            <a:pPr lvl="1"/>
            <a:r>
              <a:rPr lang="en-US" dirty="0" smtClean="0"/>
              <a:t>The variable *a used in the argument of the function must be declared on the GPU device.</a:t>
            </a:r>
          </a:p>
          <a:p>
            <a:endParaRPr lang="en-US" dirty="0"/>
          </a:p>
          <a:p>
            <a:pPr lvl="1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200900" y="4461917"/>
            <a:ext cx="47167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void </a:t>
            </a:r>
            <a:r>
              <a:rPr lang="en-GB" dirty="0" err="1"/>
              <a:t>CPUSerialFunction</a:t>
            </a:r>
            <a:r>
              <a:rPr lang="en-GB" dirty="0"/>
              <a:t>(float *a) {</a:t>
            </a:r>
          </a:p>
          <a:p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r>
              <a:rPr lang="en-GB" dirty="0"/>
              <a:t>	for 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N;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r>
              <a:rPr lang="en-GB" dirty="0"/>
              <a:t>		a[</a:t>
            </a:r>
            <a:r>
              <a:rPr lang="en-GB" dirty="0" err="1"/>
              <a:t>i</a:t>
            </a:r>
            <a:r>
              <a:rPr lang="en-GB" dirty="0"/>
              <a:t>] = 2.0*a[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44619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__global__ void </a:t>
            </a:r>
            <a:r>
              <a:rPr lang="en-GB" dirty="0" err="1"/>
              <a:t>GPUSerialFunction</a:t>
            </a:r>
            <a:r>
              <a:rPr lang="en-GB" dirty="0"/>
              <a:t>(float *a) {</a:t>
            </a:r>
          </a:p>
          <a:p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r>
              <a:rPr lang="en-GB" dirty="0"/>
              <a:t>	for 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N;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r>
              <a:rPr lang="en-GB" dirty="0"/>
              <a:t>		a[</a:t>
            </a:r>
            <a:r>
              <a:rPr lang="en-GB" dirty="0" err="1"/>
              <a:t>i</a:t>
            </a:r>
            <a:r>
              <a:rPr lang="en-GB" dirty="0"/>
              <a:t>] = 2.0*a[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8240" y="6300360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GPU function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00900" y="6300360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Serial function</a:t>
            </a:r>
            <a:endParaRPr lang="en-GB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566920" y="4461917"/>
            <a:ext cx="1010920" cy="384403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7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GPU 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layout of the GPU device helps dictate (control) how we write our programs and design our algorithms.</a:t>
            </a:r>
          </a:p>
          <a:p>
            <a:endParaRPr lang="en-US" dirty="0"/>
          </a:p>
          <a:p>
            <a:r>
              <a:rPr lang="en-US" dirty="0" smtClean="0"/>
              <a:t>As a preview / summary, we can see that:</a:t>
            </a:r>
          </a:p>
          <a:p>
            <a:endParaRPr lang="en-US" dirty="0"/>
          </a:p>
          <a:p>
            <a:pPr lvl="1"/>
            <a:r>
              <a:rPr lang="en-US" dirty="0" smtClean="0"/>
              <a:t>The GPU contains a small number of Streaming Multi-Processors (SMPs’), generally referred to as SMX (Kepler) or SMM (Maxwell).</a:t>
            </a:r>
          </a:p>
          <a:p>
            <a:pPr lvl="1"/>
            <a:r>
              <a:rPr lang="en-US" dirty="0" smtClean="0"/>
              <a:t>Each SMP (SMM) contains a larger number of streaming processors.</a:t>
            </a:r>
          </a:p>
          <a:p>
            <a:pPr lvl="1"/>
            <a:r>
              <a:rPr lang="en-US" dirty="0" smtClean="0"/>
              <a:t>Each SMP/SMM has access to its own cache, plus global memory.</a:t>
            </a:r>
          </a:p>
        </p:txBody>
      </p:sp>
    </p:spTree>
    <p:extLst>
      <p:ext uri="{BB962C8B-B14F-4D97-AF65-F5344CB8AC3E}">
        <p14:creationId xmlns:p14="http://schemas.microsoft.com/office/powerpoint/2010/main" val="701682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426200" cy="4368800"/>
          </a:xfrm>
        </p:spPr>
        <p:txBody>
          <a:bodyPr>
            <a:normAutofit/>
          </a:bodyPr>
          <a:lstStyle/>
          <a:p>
            <a:r>
              <a:rPr lang="en-US" dirty="0" smtClean="0"/>
              <a:t>We still need to write a C function to run this function on the GPU.</a:t>
            </a:r>
          </a:p>
          <a:p>
            <a:r>
              <a:rPr lang="en-US" dirty="0" smtClean="0"/>
              <a:t>The summary of the program is:</a:t>
            </a:r>
          </a:p>
          <a:p>
            <a:pPr lvl="1"/>
            <a:r>
              <a:rPr lang="en-US" dirty="0" smtClean="0"/>
              <a:t>Allocate Memory() – Allocate the memory inside the CPU (host) and GPU (device).</a:t>
            </a:r>
          </a:p>
          <a:p>
            <a:pPr lvl="1"/>
            <a:r>
              <a:rPr lang="en-US" dirty="0" err="1" smtClean="0"/>
              <a:t>Send_To_Device</a:t>
            </a:r>
            <a:r>
              <a:rPr lang="en-US" dirty="0" smtClean="0"/>
              <a:t>() – Send the data from the host to the device.</a:t>
            </a:r>
          </a:p>
          <a:p>
            <a:pPr lvl="1"/>
            <a:r>
              <a:rPr lang="en-US" dirty="0" err="1" smtClean="0"/>
              <a:t>Call_GPUSerial_Function</a:t>
            </a:r>
            <a:r>
              <a:rPr lang="en-US" dirty="0" smtClean="0"/>
              <a:t>() – Perform a computation using a single SP.</a:t>
            </a:r>
          </a:p>
          <a:p>
            <a:pPr lvl="1"/>
            <a:r>
              <a:rPr lang="en-US" dirty="0" err="1" smtClean="0"/>
              <a:t>Get_From_Device</a:t>
            </a:r>
            <a:r>
              <a:rPr lang="en-US" dirty="0" smtClean="0"/>
              <a:t>() – Get the resulting data from the GPU to the CPU.</a:t>
            </a:r>
          </a:p>
          <a:p>
            <a:pPr lvl="1"/>
            <a:r>
              <a:rPr lang="en-US" dirty="0" err="1" smtClean="0"/>
              <a:t>Free_Memory</a:t>
            </a:r>
            <a:r>
              <a:rPr lang="en-US" dirty="0" smtClean="0"/>
              <a:t>() – Free the data from memory on the host and device.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1910080"/>
            <a:ext cx="3703373" cy="47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426200" cy="4368800"/>
          </a:xfrm>
        </p:spPr>
        <p:txBody>
          <a:bodyPr>
            <a:normAutofit/>
          </a:bodyPr>
          <a:lstStyle/>
          <a:p>
            <a:r>
              <a:rPr lang="en-US" dirty="0" smtClean="0"/>
              <a:t>It is important to see that the C function – </a:t>
            </a:r>
            <a:r>
              <a:rPr lang="en-US" dirty="0" err="1" smtClean="0"/>
              <a:t>main.c</a:t>
            </a:r>
            <a:r>
              <a:rPr lang="en-US" dirty="0" smtClean="0"/>
              <a:t> – contains no CUDA related code.</a:t>
            </a:r>
          </a:p>
          <a:p>
            <a:endParaRPr lang="en-US" dirty="0"/>
          </a:p>
          <a:p>
            <a:r>
              <a:rPr lang="en-US" dirty="0" smtClean="0"/>
              <a:t>We use functions – which are defined inside the CUDA file – to perform GPU operations.</a:t>
            </a:r>
          </a:p>
          <a:p>
            <a:endParaRPr lang="en-US" dirty="0"/>
          </a:p>
          <a:p>
            <a:r>
              <a:rPr lang="en-US" dirty="0" smtClean="0"/>
              <a:t>These functions are called “wrapping functions”, because they “wrap” the GPU code and allow it to be used by the CPU.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1910080"/>
            <a:ext cx="3703373" cy="47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2245360"/>
            <a:ext cx="5740400" cy="4368800"/>
          </a:xfrm>
        </p:spPr>
        <p:txBody>
          <a:bodyPr>
            <a:normAutofit/>
          </a:bodyPr>
          <a:lstStyle/>
          <a:p>
            <a:r>
              <a:rPr lang="en-US" dirty="0" smtClean="0"/>
              <a:t>Memory allocation and freeing of memory is the same as we covered previously in class.</a:t>
            </a:r>
          </a:p>
          <a:p>
            <a:endParaRPr lang="en-US" dirty="0"/>
          </a:p>
          <a:p>
            <a:r>
              <a:rPr lang="en-US" dirty="0" err="1" smtClean="0"/>
              <a:t>malloc</a:t>
            </a:r>
            <a:r>
              <a:rPr lang="en-US" dirty="0" smtClean="0"/>
              <a:t>() is used for the host variables *</a:t>
            </a:r>
            <a:r>
              <a:rPr lang="en-US" dirty="0" err="1" smtClean="0"/>
              <a:t>h_a</a:t>
            </a:r>
            <a:r>
              <a:rPr lang="en-US" dirty="0" smtClean="0"/>
              <a:t> and *</a:t>
            </a:r>
            <a:r>
              <a:rPr lang="en-US" dirty="0" err="1" smtClean="0"/>
              <a:t>h_b</a:t>
            </a:r>
            <a:r>
              <a:rPr lang="en-US" dirty="0" smtClean="0"/>
              <a:t>. (</a:t>
            </a:r>
            <a:r>
              <a:rPr lang="en-US" dirty="0" err="1" smtClean="0"/>
              <a:t>posix_memalign</a:t>
            </a:r>
            <a:r>
              <a:rPr lang="en-US" dirty="0" smtClean="0"/>
              <a:t> is OK too)</a:t>
            </a:r>
          </a:p>
          <a:p>
            <a:endParaRPr lang="en-US" dirty="0"/>
          </a:p>
          <a:p>
            <a:r>
              <a:rPr lang="en-US" dirty="0" err="1" smtClean="0"/>
              <a:t>cudaMalloc</a:t>
            </a:r>
            <a:r>
              <a:rPr lang="en-US" dirty="0" smtClean="0"/>
              <a:t> is used for the GPU variable *</a:t>
            </a:r>
            <a:r>
              <a:rPr lang="en-US" dirty="0" err="1" smtClean="0"/>
              <a:t>d_a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17" y="1950720"/>
            <a:ext cx="4937387" cy="46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3957320" cy="4368800"/>
          </a:xfrm>
        </p:spPr>
        <p:txBody>
          <a:bodyPr>
            <a:normAutofit/>
          </a:bodyPr>
          <a:lstStyle/>
          <a:p>
            <a:r>
              <a:rPr lang="en-US" dirty="0" smtClean="0"/>
              <a:t>We have an array containing N floats.</a:t>
            </a:r>
          </a:p>
          <a:p>
            <a:endParaRPr lang="en-US" dirty="0"/>
          </a:p>
          <a:p>
            <a:r>
              <a:rPr lang="en-US" dirty="0" smtClean="0"/>
              <a:t>Hence, we are sending N*</a:t>
            </a:r>
            <a:r>
              <a:rPr lang="en-US" dirty="0" err="1" smtClean="0"/>
              <a:t>sizeof</a:t>
            </a:r>
            <a:r>
              <a:rPr lang="en-US" dirty="0" smtClean="0"/>
              <a:t>(float) data to the GPU.</a:t>
            </a:r>
          </a:p>
          <a:p>
            <a:endParaRPr lang="en-US" dirty="0"/>
          </a:p>
          <a:p>
            <a:r>
              <a:rPr lang="en-US" dirty="0" smtClean="0"/>
              <a:t>Remember to be careful with how we use the </a:t>
            </a:r>
            <a:r>
              <a:rPr lang="en-US" dirty="0" err="1" smtClean="0"/>
              <a:t>HostToDevice</a:t>
            </a:r>
            <a:r>
              <a:rPr lang="en-US" dirty="0" smtClean="0"/>
              <a:t> and </a:t>
            </a:r>
            <a:r>
              <a:rPr lang="en-US" dirty="0" err="1" smtClean="0"/>
              <a:t>DeviceToHost</a:t>
            </a:r>
            <a:r>
              <a:rPr lang="en-US" dirty="0" smtClean="0"/>
              <a:t> arguments with </a:t>
            </a:r>
            <a:r>
              <a:rPr lang="en-US" dirty="0" err="1" smtClean="0"/>
              <a:t>cudaMemcpy</a:t>
            </a:r>
            <a:r>
              <a:rPr lang="en-US" dirty="0" smtClean="0"/>
              <a:t>().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232" y="2194560"/>
            <a:ext cx="68865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5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3957320" cy="4368800"/>
          </a:xfrm>
        </p:spPr>
        <p:txBody>
          <a:bodyPr>
            <a:normAutofit/>
          </a:bodyPr>
          <a:lstStyle/>
          <a:p>
            <a:r>
              <a:rPr lang="en-US" dirty="0" smtClean="0"/>
              <a:t>You can see that we copy the variable </a:t>
            </a:r>
            <a:r>
              <a:rPr lang="en-US" dirty="0" err="1" smtClean="0"/>
              <a:t>h_a</a:t>
            </a:r>
            <a:r>
              <a:rPr lang="en-US" dirty="0" smtClean="0"/>
              <a:t> into the GPU variable </a:t>
            </a:r>
            <a:r>
              <a:rPr lang="en-US" dirty="0" err="1" smtClean="0"/>
              <a:t>d_a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our computation is complete, we copy the result from </a:t>
            </a:r>
            <a:r>
              <a:rPr lang="en-US" dirty="0" err="1" smtClean="0"/>
              <a:t>d_a</a:t>
            </a:r>
            <a:r>
              <a:rPr lang="en-US" dirty="0" smtClean="0"/>
              <a:t> back into </a:t>
            </a:r>
            <a:r>
              <a:rPr lang="en-US" dirty="0" err="1" smtClean="0"/>
              <a:t>h_b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our solution will be contained within the </a:t>
            </a:r>
            <a:r>
              <a:rPr lang="en-US" dirty="0" err="1" smtClean="0"/>
              <a:t>h_b</a:t>
            </a:r>
            <a:r>
              <a:rPr lang="en-US" dirty="0" smtClean="0"/>
              <a:t> variable.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232" y="2194560"/>
            <a:ext cx="6886575" cy="40576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81800" y="3384957"/>
            <a:ext cx="1010920" cy="384403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6791960" y="5498237"/>
            <a:ext cx="1010920" cy="384403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3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494614" cy="4318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Now, to calling our GPU function with our wrapper function.</a:t>
            </a:r>
          </a:p>
          <a:p>
            <a:endParaRPr lang="en-US" dirty="0"/>
          </a:p>
          <a:p>
            <a:r>
              <a:rPr lang="en-US" dirty="0" smtClean="0"/>
              <a:t>When we call our function, we need to:</a:t>
            </a:r>
          </a:p>
          <a:p>
            <a:endParaRPr lang="en-US" dirty="0"/>
          </a:p>
          <a:p>
            <a:pPr lvl="1"/>
            <a:r>
              <a:rPr lang="en-US" dirty="0" smtClean="0"/>
              <a:t>Tell the GPU which data to use.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Tell the GPU how to share the work across the SMP’s and SP’s.</a:t>
            </a:r>
          </a:p>
          <a:p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703060" y="5768318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GPU function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03060" y="3476922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Wrapper function</a:t>
            </a:r>
            <a:endParaRPr lang="en-GB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431" y="4216399"/>
            <a:ext cx="4947116" cy="15565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043" y="2194560"/>
            <a:ext cx="6468054" cy="12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1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494614" cy="4318000"/>
          </a:xfrm>
        </p:spPr>
        <p:txBody>
          <a:bodyPr>
            <a:normAutofit/>
          </a:bodyPr>
          <a:lstStyle/>
          <a:p>
            <a:r>
              <a:rPr lang="en-US" dirty="0" smtClean="0"/>
              <a:t>Because we are only using 1 thread and 1 block, that single thread needs to manage all N elements of the array *a.</a:t>
            </a:r>
          </a:p>
          <a:p>
            <a:endParaRPr lang="en-US" dirty="0"/>
          </a:p>
          <a:p>
            <a:r>
              <a:rPr lang="en-US" dirty="0" smtClean="0"/>
              <a:t>Hence, we need to have a for loop inside our function.</a:t>
            </a:r>
          </a:p>
          <a:p>
            <a:endParaRPr lang="en-US" dirty="0"/>
          </a:p>
          <a:p>
            <a:r>
              <a:rPr lang="en-US" dirty="0" smtClean="0"/>
              <a:t>If we use one thread per element (next week) then this for loop will disappear.</a:t>
            </a:r>
          </a:p>
          <a:p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703060" y="5768318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GPU function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03060" y="3476922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Wrapper function</a:t>
            </a:r>
            <a:endParaRPr lang="en-GB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431" y="4216399"/>
            <a:ext cx="4947116" cy="15565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043" y="2194560"/>
            <a:ext cx="6468054" cy="128236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58280" y="4744213"/>
            <a:ext cx="3175000" cy="823467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9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1089640" cy="4318000"/>
          </a:xfrm>
        </p:spPr>
        <p:txBody>
          <a:bodyPr>
            <a:normAutofit/>
          </a:bodyPr>
          <a:lstStyle/>
          <a:p>
            <a:r>
              <a:rPr lang="en-US" dirty="0" smtClean="0"/>
              <a:t>Remember, we are performing a serial GPU computation first: that means:</a:t>
            </a:r>
          </a:p>
          <a:p>
            <a:pPr lvl="1"/>
            <a:r>
              <a:rPr lang="en-US" dirty="0" smtClean="0"/>
              <a:t>1 Thread per block, and </a:t>
            </a:r>
          </a:p>
          <a:p>
            <a:pPr lvl="1"/>
            <a:r>
              <a:rPr lang="en-US" dirty="0" smtClean="0"/>
              <a:t>1 Thread Block in the entire simulation.</a:t>
            </a:r>
          </a:p>
          <a:p>
            <a:r>
              <a:rPr lang="en-US" dirty="0" smtClean="0"/>
              <a:t>Here, I’ve introduced the number of threads per block as </a:t>
            </a:r>
            <a:r>
              <a:rPr lang="en-US" b="1" dirty="0" err="1" smtClean="0"/>
              <a:t>threadsPerBlock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total number of blocks in the simulation will be </a:t>
            </a:r>
            <a:r>
              <a:rPr lang="en-US" b="1" dirty="0" err="1" smtClean="0"/>
              <a:t>blocksPerGrid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11" y="4638039"/>
            <a:ext cx="8558018" cy="1696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91680" y="4316214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1 thread per block.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101840" y="4925814"/>
            <a:ext cx="376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 1 block of threads.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60720" y="4561840"/>
            <a:ext cx="133096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32120" y="5110480"/>
            <a:ext cx="1526986" cy="42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33040"/>
            <a:ext cx="11089640" cy="4318000"/>
          </a:xfrm>
        </p:spPr>
        <p:txBody>
          <a:bodyPr>
            <a:normAutofit/>
          </a:bodyPr>
          <a:lstStyle/>
          <a:p>
            <a:r>
              <a:rPr lang="en-US" dirty="0" smtClean="0"/>
              <a:t>When we call our GPU function, we will use the command: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this case, we have:</a:t>
            </a:r>
            <a:endParaRPr lang="en-US" dirty="0"/>
          </a:p>
          <a:p>
            <a:pPr lvl="1"/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11" y="4638039"/>
            <a:ext cx="8558018" cy="1696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7880" y="3316208"/>
            <a:ext cx="1180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Function_Name</a:t>
            </a:r>
            <a:r>
              <a:rPr lang="en-US" b="1" dirty="0" smtClean="0"/>
              <a:t>&lt;&lt;&lt;</a:t>
            </a:r>
            <a:r>
              <a:rPr lang="en-US" b="1" i="1" dirty="0" smtClean="0"/>
              <a:t>Information about blocks, Information about threads</a:t>
            </a:r>
            <a:r>
              <a:rPr lang="en-US" b="1" dirty="0" smtClean="0"/>
              <a:t>&gt;&gt;(Function arguments)</a:t>
            </a:r>
            <a:endParaRPr lang="en-GB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390140" y="5486399"/>
            <a:ext cx="8227060" cy="538481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833360" y="3921758"/>
            <a:ext cx="380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 course, we need to use the device variable (</a:t>
            </a:r>
            <a:r>
              <a:rPr lang="en-US" dirty="0" err="1" smtClean="0"/>
              <a:t>d_a</a:t>
            </a:r>
            <a:r>
              <a:rPr lang="en-US" dirty="0" smtClean="0"/>
              <a:t>) here. </a:t>
            </a:r>
          </a:p>
          <a:p>
            <a:r>
              <a:rPr lang="en-US" dirty="0" smtClean="0"/>
              <a:t>We cannot use CPU variables.</a:t>
            </a:r>
            <a:endParaRPr lang="en-GB" dirty="0"/>
          </a:p>
        </p:txBody>
      </p:sp>
      <p:sp>
        <p:nvSpPr>
          <p:cNvPr id="7" name="Down Arrow 6"/>
          <p:cNvSpPr/>
          <p:nvPr/>
        </p:nvSpPr>
        <p:spPr>
          <a:xfrm>
            <a:off x="9735820" y="4845088"/>
            <a:ext cx="485140" cy="742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9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75840"/>
            <a:ext cx="11089640" cy="4318000"/>
          </a:xfrm>
        </p:spPr>
        <p:txBody>
          <a:bodyPr>
            <a:normAutofit/>
          </a:bodyPr>
          <a:lstStyle/>
          <a:p>
            <a:r>
              <a:rPr lang="en-US" dirty="0" smtClean="0"/>
              <a:t>Of course, the code runs: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015" y="3332388"/>
            <a:ext cx="4863185" cy="1991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30" y="2979257"/>
            <a:ext cx="5418290" cy="2697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2500" y="5882780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Makefile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89140" y="5919024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 from code execution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380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GPU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Representation of the GPU hardware: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5838" y="3000375"/>
            <a:ext cx="1022985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5863" y="3157538"/>
            <a:ext cx="2000250" cy="232705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5863" y="5086349"/>
            <a:ext cx="2000250" cy="428625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5863" y="5773961"/>
            <a:ext cx="9544049" cy="685800"/>
          </a:xfrm>
          <a:prstGeom prst="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Memory and/or 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86138" y="3187923"/>
            <a:ext cx="2000250" cy="232705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86138" y="5116734"/>
            <a:ext cx="2000250" cy="428625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6413" y="3187923"/>
            <a:ext cx="2000250" cy="232705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86413" y="5116734"/>
            <a:ext cx="2000250" cy="428625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82063" y="3242359"/>
            <a:ext cx="2000250" cy="232705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82063" y="5171170"/>
            <a:ext cx="2000250" cy="428625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0039" y="4202502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3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75840"/>
            <a:ext cx="10017034" cy="4318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the next 15 minutes, please write a code which:</a:t>
            </a:r>
          </a:p>
          <a:p>
            <a:endParaRPr lang="en-US" dirty="0"/>
          </a:p>
          <a:p>
            <a:pPr lvl="1"/>
            <a:r>
              <a:rPr lang="en-US" dirty="0" smtClean="0"/>
              <a:t>Creates 2 arrays on the host : </a:t>
            </a:r>
            <a:r>
              <a:rPr lang="en-US" dirty="0" err="1" smtClean="0"/>
              <a:t>h_a</a:t>
            </a:r>
            <a:r>
              <a:rPr lang="en-US" dirty="0" smtClean="0"/>
              <a:t> and </a:t>
            </a:r>
            <a:r>
              <a:rPr lang="en-US" dirty="0" err="1" smtClean="0"/>
              <a:t>h_b</a:t>
            </a:r>
            <a:r>
              <a:rPr lang="en-US" dirty="0"/>
              <a:t> </a:t>
            </a:r>
            <a:r>
              <a:rPr lang="en-US" dirty="0" smtClean="0"/>
              <a:t>containing N elements.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Creates 1 array on the host: </a:t>
            </a:r>
            <a:r>
              <a:rPr lang="en-US" dirty="0" err="1" smtClean="0"/>
              <a:t>d_a</a:t>
            </a:r>
            <a:r>
              <a:rPr lang="en-US" dirty="0" smtClean="0"/>
              <a:t>, also containing N elements.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Initialize </a:t>
            </a:r>
            <a:r>
              <a:rPr lang="en-US" dirty="0" err="1" smtClean="0"/>
              <a:t>h_a</a:t>
            </a:r>
            <a:r>
              <a:rPr lang="en-US" dirty="0" smtClean="0"/>
              <a:t> = [0,1,2,3......N-1] but leaves </a:t>
            </a:r>
            <a:r>
              <a:rPr lang="en-US" dirty="0" err="1" smtClean="0"/>
              <a:t>h_b</a:t>
            </a:r>
            <a:r>
              <a:rPr lang="en-US" dirty="0" smtClean="0"/>
              <a:t> = [0,0,0,0......0]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Copies </a:t>
            </a:r>
            <a:r>
              <a:rPr lang="en-US" dirty="0" err="1" smtClean="0"/>
              <a:t>h_a</a:t>
            </a:r>
            <a:r>
              <a:rPr lang="en-US" dirty="0" smtClean="0"/>
              <a:t> to </a:t>
            </a:r>
            <a:r>
              <a:rPr lang="en-US" dirty="0" err="1" smtClean="0"/>
              <a:t>d_a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Run a GPU kernel function with 1 thread, 1 block to double </a:t>
            </a:r>
            <a:r>
              <a:rPr lang="en-US" dirty="0" err="1" smtClean="0"/>
              <a:t>d_a</a:t>
            </a:r>
            <a:r>
              <a:rPr lang="en-US" dirty="0" smtClean="0"/>
              <a:t> (i.e. </a:t>
            </a:r>
            <a:r>
              <a:rPr lang="en-US" dirty="0" err="1" smtClean="0"/>
              <a:t>d_a</a:t>
            </a:r>
            <a:r>
              <a:rPr lang="en-US" dirty="0" smtClean="0"/>
              <a:t> = 2*</a:t>
            </a:r>
            <a:r>
              <a:rPr lang="en-US" dirty="0" err="1" smtClean="0"/>
              <a:t>d_a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Copy the answer back to the host, into </a:t>
            </a:r>
            <a:r>
              <a:rPr lang="en-US" dirty="0" err="1" smtClean="0"/>
              <a:t>h_b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 the answer, free all memory.</a:t>
            </a:r>
          </a:p>
          <a:p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83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75840"/>
            <a:ext cx="10017034" cy="4318000"/>
          </a:xfrm>
        </p:spPr>
        <p:txBody>
          <a:bodyPr>
            <a:normAutofit/>
          </a:bodyPr>
          <a:lstStyle/>
          <a:p>
            <a:r>
              <a:rPr lang="en-US" dirty="0" smtClean="0"/>
              <a:t>After this, I’ll show you how to use more than 1 thread to perform parallel computation.</a:t>
            </a:r>
          </a:p>
          <a:p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4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GPU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713514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Picture of Maxwell architecture:</a:t>
            </a:r>
          </a:p>
          <a:p>
            <a:endParaRPr lang="en-US" dirty="0"/>
          </a:p>
          <a:p>
            <a:r>
              <a:rPr lang="en-US" dirty="0" smtClean="0"/>
              <a:t>SMM = (Maxwell) Streaming Multiprocessor</a:t>
            </a:r>
          </a:p>
          <a:p>
            <a:endParaRPr lang="en-US" dirty="0"/>
          </a:p>
          <a:p>
            <a:r>
              <a:rPr lang="en-US" dirty="0" smtClean="0"/>
              <a:t>We can see each has access to global memory and some local L2 cache.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http://www.pcper.com/files/imagecache/article_max_width/review/2014-02-17/b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18" y="2194560"/>
            <a:ext cx="573405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8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GPU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657975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Each Streaming Multi-processor contains a large amount of streaming processors.</a:t>
            </a:r>
          </a:p>
          <a:p>
            <a:endParaRPr lang="en-US" dirty="0"/>
          </a:p>
          <a:p>
            <a:r>
              <a:rPr lang="en-US" dirty="0" smtClean="0"/>
              <a:t>Each SP is able to use local memory to work together with other SP – however, generally speaking, they are designed to work alone.</a:t>
            </a:r>
          </a:p>
          <a:p>
            <a:endParaRPr lang="en-US" dirty="0"/>
          </a:p>
          <a:p>
            <a:r>
              <a:rPr lang="en-US" dirty="0" smtClean="0"/>
              <a:t>Each SMP is designed to perform computations on a single group of threads. This group of threads is known as a </a:t>
            </a:r>
            <a:r>
              <a:rPr lang="en-US" b="1" dirty="0" smtClean="0"/>
              <a:t>block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00975" y="2114793"/>
            <a:ext cx="3286125" cy="352200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9563" y="5104260"/>
            <a:ext cx="3000376" cy="428625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0975" y="5773961"/>
            <a:ext cx="3286125" cy="685800"/>
          </a:xfrm>
          <a:prstGeom prst="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Memory and/or 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9563" y="2757488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58213" y="2757488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186863" y="2757488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815513" y="2757488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58452" y="2757487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29563" y="3331359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558213" y="3331359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86863" y="3331359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815513" y="3331359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458452" y="3331358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29563" y="3912682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558213" y="3912682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186863" y="3912682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815513" y="3912682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458452" y="3912681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29563" y="4494004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558213" y="4494004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86863" y="4494004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815513" y="4494004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458452" y="4494003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6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GPU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657975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Since each thread within a block is performed on the same SMP, each thread within a block can have access to the same local memory on-chip.</a:t>
            </a:r>
          </a:p>
          <a:p>
            <a:endParaRPr lang="en-US" dirty="0"/>
          </a:p>
          <a:p>
            <a:r>
              <a:rPr lang="en-US" dirty="0" smtClean="0"/>
              <a:t>The question remains, however: how do we split our work into blocks of threads?</a:t>
            </a:r>
          </a:p>
          <a:p>
            <a:endParaRPr lang="en-US" dirty="0"/>
          </a:p>
          <a:p>
            <a:r>
              <a:rPr lang="en-US" dirty="0" smtClean="0"/>
              <a:t>The solution is associated with how we store our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00975" y="2114793"/>
            <a:ext cx="3286125" cy="352200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9563" y="5104260"/>
            <a:ext cx="3000376" cy="428625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0975" y="5773961"/>
            <a:ext cx="3286125" cy="685800"/>
          </a:xfrm>
          <a:prstGeom prst="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Memory and/or L2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9563" y="2757488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58213" y="2757488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186863" y="2757488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815513" y="2757488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58452" y="2757487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29563" y="3331359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558213" y="3331359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86863" y="3331359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815513" y="3331359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458452" y="3331358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29563" y="3912682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558213" y="3912682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186863" y="3912682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815513" y="3912682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458452" y="3912681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29563" y="4494004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558213" y="4494004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86863" y="4494004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815513" y="4494004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458452" y="4494003"/>
            <a:ext cx="528637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GPU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94560"/>
            <a:ext cx="467868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In the move from Kepler to Maxwell, we can see that the engineers have created smaller groups of SMP’s inside the SMM.</a:t>
            </a:r>
          </a:p>
          <a:p>
            <a:endParaRPr lang="en-US" dirty="0"/>
          </a:p>
          <a:p>
            <a:r>
              <a:rPr lang="en-US" dirty="0" smtClean="0"/>
              <a:t>Let’s compare...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http://cdn2.ubergizmo.com/wp-content/uploads/2014/02/nvidia-kepler-vs-maxwell-s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1" y="1752521"/>
            <a:ext cx="5836920" cy="490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20692" y="5773783"/>
            <a:ext cx="2142308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GTX-Titan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917872" y="6357202"/>
            <a:ext cx="1547948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GTX-Titan X</a:t>
            </a:r>
            <a:endParaRPr lang="en-GB" dirty="0"/>
          </a:p>
        </p:txBody>
      </p:sp>
      <p:cxnSp>
        <p:nvCxnSpPr>
          <p:cNvPr id="10" name="Straight Arrow Connector 9"/>
          <p:cNvCxnSpPr>
            <a:stCxn id="36" idx="3"/>
          </p:cNvCxnSpPr>
          <p:nvPr/>
        </p:nvCxnSpPr>
        <p:spPr>
          <a:xfrm flipV="1">
            <a:off x="8465820" y="6296298"/>
            <a:ext cx="495300" cy="24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890512" y="5451566"/>
            <a:ext cx="77831" cy="5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GPU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565673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Comparison of GK110 and GM200-400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AutoShape 2" descr="http://cdn.wccftech.com/wp-content/uploads/2015/05/NVIDIA-GM200-Block-Diagram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http://images.anandtech.com/doci/5840/GK110Block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5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2116</TotalTime>
  <Words>2466</Words>
  <Application>Microsoft Office PowerPoint</Application>
  <PresentationFormat>Widescreen</PresentationFormat>
  <Paragraphs>511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新細明體</vt:lpstr>
      <vt:lpstr>Arial</vt:lpstr>
      <vt:lpstr>Calibri</vt:lpstr>
      <vt:lpstr>Century Gothic</vt:lpstr>
      <vt:lpstr>Vapor Trail</vt:lpstr>
      <vt:lpstr>Introduction to Multi-Core CPU and GPU Computation   多核心CPU和GPU計算</vt:lpstr>
      <vt:lpstr>Today’s class</vt:lpstr>
      <vt:lpstr>REVIEW OF GPU HARDWARE</vt:lpstr>
      <vt:lpstr>REVIEW OF GPU HARDWARE</vt:lpstr>
      <vt:lpstr>REVIEW OF GPU HARDWARE</vt:lpstr>
      <vt:lpstr>REVIEW OF GPU HARDWARE</vt:lpstr>
      <vt:lpstr>REVIEW OF GPU HARDWARE</vt:lpstr>
      <vt:lpstr>REVIEW OF GPU HARDWARE</vt:lpstr>
      <vt:lpstr>REVIEW OF GPU HARDWARE</vt:lpstr>
      <vt:lpstr>THREAD CREATION ON THE GPU</vt:lpstr>
      <vt:lpstr>THREAD CREATION ON THE GPU</vt:lpstr>
      <vt:lpstr>THREAD CREATION ON THE GPU</vt:lpstr>
      <vt:lpstr>THREAD CREATION ON THE GPU</vt:lpstr>
      <vt:lpstr>THREAD CREATION ON THE GPU</vt:lpstr>
      <vt:lpstr>THREAD CREATION ON THE GPU</vt:lpstr>
      <vt:lpstr>THREAD CREATION ON THE GPU</vt:lpstr>
      <vt:lpstr>REVIEW OF GPU HARDWARE</vt:lpstr>
      <vt:lpstr>REVIEW OF GPU HARDWARE</vt:lpstr>
      <vt:lpstr>REVIEW OF GPU HARDWARE</vt:lpstr>
      <vt:lpstr>REVIEW OF GPU HARDWARE</vt:lpstr>
      <vt:lpstr>REVIEW OF GPU HARDWARE</vt:lpstr>
      <vt:lpstr>REVIEW OF GPU HARDWARE</vt:lpstr>
      <vt:lpstr>REVIEW OF GPU HARDWARE</vt:lpstr>
      <vt:lpstr>Serial CODING FOR GPU</vt:lpstr>
      <vt:lpstr>SERIAL GPU COMPUTATION</vt:lpstr>
      <vt:lpstr>SERIAL GPU COMPUTATION</vt:lpstr>
      <vt:lpstr>SERIAL GPU COMPUTATION</vt:lpstr>
      <vt:lpstr>SERIAL GPU COMPUTATION</vt:lpstr>
      <vt:lpstr>SERIAL GPU COMPUTATION</vt:lpstr>
      <vt:lpstr>SERIAL GPU COMPUTATION</vt:lpstr>
      <vt:lpstr>SERIAL GPU COMPUTATION</vt:lpstr>
      <vt:lpstr>SERIAL GPU COMPUTATION</vt:lpstr>
      <vt:lpstr>SERIAL GPU COMPUTATION</vt:lpstr>
      <vt:lpstr>SERIAL GPU COMPUTATION</vt:lpstr>
      <vt:lpstr>SERIAL GPU COMPUTATION</vt:lpstr>
      <vt:lpstr>SERIAL GPU COMPUTATION</vt:lpstr>
      <vt:lpstr>SERIAL GPU COMPUTATION</vt:lpstr>
      <vt:lpstr>SERIAL GPU COMPUTATION</vt:lpstr>
      <vt:lpstr>SERIAL GPU COMPUTATION</vt:lpstr>
      <vt:lpstr>SERIAL GPU COMPUTATION</vt:lpstr>
      <vt:lpstr>NEXT...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224</cp:revision>
  <dcterms:created xsi:type="dcterms:W3CDTF">2014-09-14T00:46:14Z</dcterms:created>
  <dcterms:modified xsi:type="dcterms:W3CDTF">2015-12-09T04:46:28Z</dcterms:modified>
</cp:coreProperties>
</file>