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8"/>
  </p:notesMasterIdLst>
  <p:sldIdLst>
    <p:sldId id="256" r:id="rId2"/>
    <p:sldId id="325" r:id="rId3"/>
    <p:sldId id="357" r:id="rId4"/>
    <p:sldId id="358" r:id="rId5"/>
    <p:sldId id="355" r:id="rId6"/>
    <p:sldId id="364" r:id="rId7"/>
    <p:sldId id="376" r:id="rId8"/>
    <p:sldId id="378" r:id="rId9"/>
    <p:sldId id="377" r:id="rId10"/>
    <p:sldId id="379" r:id="rId11"/>
    <p:sldId id="385" r:id="rId12"/>
    <p:sldId id="383" r:id="rId13"/>
    <p:sldId id="380" r:id="rId14"/>
    <p:sldId id="386" r:id="rId15"/>
    <p:sldId id="387" r:id="rId16"/>
    <p:sldId id="388" r:id="rId17"/>
    <p:sldId id="391" r:id="rId18"/>
    <p:sldId id="392" r:id="rId19"/>
    <p:sldId id="393" r:id="rId20"/>
    <p:sldId id="389" r:id="rId21"/>
    <p:sldId id="390" r:id="rId22"/>
    <p:sldId id="394" r:id="rId23"/>
    <p:sldId id="395" r:id="rId24"/>
    <p:sldId id="396" r:id="rId25"/>
    <p:sldId id="397" r:id="rId26"/>
    <p:sldId id="39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4B7A9-5933-48B9-B570-3BEEBD19C1E8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1B6AC-F206-4F5E-A316-604462DCA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69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3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99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8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1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2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5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DCC-BC72-4263-8A10-570C189FA8F6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mith@mail.nck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Introduction to Multi-Core CPU and GPU Computation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AU" sz="3600" dirty="0"/>
              <a:t> 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zh-TW" altLang="en-US" sz="3600" dirty="0"/>
              <a:t>多核心</a:t>
            </a:r>
            <a:r>
              <a:rPr lang="en-AU" sz="3600" dirty="0"/>
              <a:t>CPU</a:t>
            </a:r>
            <a:r>
              <a:rPr lang="zh-TW" altLang="en-US" sz="3600" dirty="0"/>
              <a:t>和</a:t>
            </a:r>
            <a:r>
              <a:rPr lang="en-AU" sz="3600" dirty="0"/>
              <a:t>GPU</a:t>
            </a:r>
            <a:r>
              <a:rPr lang="zh-TW" altLang="en-US" sz="3600" dirty="0"/>
              <a:t>計算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/>
              <a:t>18</a:t>
            </a:r>
            <a:r>
              <a:rPr lang="en-US" dirty="0" smtClean="0"/>
              <a:t>				Prof. Matthew Smith, </a:t>
            </a:r>
            <a:r>
              <a:rPr lang="en-US" dirty="0" smtClean="0">
                <a:hlinkClick r:id="rId2"/>
              </a:rPr>
              <a:t>msmith@mail.ncku.edu.tw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392" y="764373"/>
            <a:ext cx="9875808" cy="1293028"/>
          </a:xfrm>
        </p:spPr>
        <p:txBody>
          <a:bodyPr/>
          <a:lstStyle/>
          <a:p>
            <a:r>
              <a:rPr lang="en-US" dirty="0" smtClean="0"/>
              <a:t>MOVING to PARALLEL ON THE GPU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7819845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First, let’s review the concept of threads in blocks.</a:t>
            </a:r>
          </a:p>
          <a:p>
            <a:endParaRPr lang="en-US" dirty="0"/>
          </a:p>
          <a:p>
            <a:r>
              <a:rPr lang="en-US" dirty="0" smtClean="0"/>
              <a:t>Each of these blocks is passed to an SMP for computation.</a:t>
            </a:r>
          </a:p>
          <a:p>
            <a:endParaRPr lang="en-US" dirty="0"/>
          </a:p>
          <a:p>
            <a:r>
              <a:rPr lang="en-US" dirty="0" smtClean="0"/>
              <a:t>Each thread has it’s own unique ID within it’s block.</a:t>
            </a:r>
          </a:p>
          <a:p>
            <a:endParaRPr lang="en-US" dirty="0"/>
          </a:p>
          <a:p>
            <a:r>
              <a:rPr lang="en-US" dirty="0" smtClean="0"/>
              <a:t>If there are 256 threads per block (T</a:t>
            </a:r>
            <a:r>
              <a:rPr lang="en-US" baseline="-25000" dirty="0" smtClean="0"/>
              <a:t>PB</a:t>
            </a:r>
            <a:r>
              <a:rPr lang="en-US" dirty="0" smtClean="0"/>
              <a:t>), the threads are given an ID ranging from </a:t>
            </a:r>
            <a:r>
              <a:rPr lang="en-US" b="1" dirty="0" smtClean="0"/>
              <a:t>0 to 255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9032739" y="2874199"/>
            <a:ext cx="1728181" cy="186643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612" y="2943326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121" y="2943326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866" y="2943326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672" y="2943326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418" y="2943326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012" y="2943326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521" y="2943326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266" y="2943326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072" y="2943326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818" y="2943326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9032739" y="4809762"/>
            <a:ext cx="1659054" cy="1223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 dirty="0">
                <a:solidFill>
                  <a:schemeClr val="tx1"/>
                </a:solidFill>
                <a:latin typeface="Verdana" panose="020B0604030504040204" pitchFamily="34" charset="0"/>
              </a:rPr>
              <a:t>A “block” of GPU threads</a:t>
            </a: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 dirty="0">
                <a:solidFill>
                  <a:schemeClr val="tx1"/>
                </a:solidFill>
                <a:latin typeface="Verdana" panose="020B0604030504040204" pitchFamily="34" charset="0"/>
              </a:rPr>
              <a:t>(containing T</a:t>
            </a:r>
            <a:r>
              <a:rPr lang="en-US" sz="1633" b="1" baseline="-25000" dirty="0">
                <a:solidFill>
                  <a:schemeClr val="tx1"/>
                </a:solidFill>
                <a:latin typeface="Verdana" panose="020B0604030504040204" pitchFamily="34" charset="0"/>
              </a:rPr>
              <a:t>PB</a:t>
            </a:r>
            <a:r>
              <a:rPr lang="en-US" sz="1633" b="1" dirty="0">
                <a:solidFill>
                  <a:schemeClr val="tx1"/>
                </a:solidFill>
                <a:latin typeface="Verdana" panose="020B0604030504040204" pitchFamily="34" charset="0"/>
              </a:rPr>
              <a:t> threads)</a:t>
            </a:r>
          </a:p>
        </p:txBody>
      </p:sp>
    </p:spTree>
    <p:extLst>
      <p:ext uri="{BB962C8B-B14F-4D97-AF65-F5344CB8AC3E}">
        <p14:creationId xmlns:p14="http://schemas.microsoft.com/office/powerpoint/2010/main" val="13802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392" y="764373"/>
            <a:ext cx="9875808" cy="1293028"/>
          </a:xfrm>
        </p:spPr>
        <p:txBody>
          <a:bodyPr/>
          <a:lstStyle/>
          <a:p>
            <a:r>
              <a:rPr lang="en-US" dirty="0" smtClean="0"/>
              <a:t>MOVING to PARALLEL ON THE GPU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977113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In the case of large problems, we often need many more threads than 256.</a:t>
            </a:r>
          </a:p>
          <a:p>
            <a:endParaRPr lang="en-US" dirty="0"/>
          </a:p>
          <a:p>
            <a:r>
              <a:rPr lang="en-US" dirty="0" smtClean="0"/>
              <a:t>In this case, we require many blocks.</a:t>
            </a:r>
          </a:p>
          <a:p>
            <a:endParaRPr lang="en-US" dirty="0"/>
          </a:p>
          <a:p>
            <a:r>
              <a:rPr lang="en-US" dirty="0" smtClean="0"/>
              <a:t>Each block is given it’s own ID – much like threads – ranging from 0 to (NB-1) when NB blocks are used.</a:t>
            </a:r>
            <a:endParaRPr lang="en-GB" dirty="0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3222030" y="4829429"/>
            <a:ext cx="1129079" cy="13134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17" name="Picture 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903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412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58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964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709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303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558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4834999" y="4829429"/>
            <a:ext cx="1129079" cy="13134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25" name="Picture 3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873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382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127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3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79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273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527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8"/>
          <p:cNvSpPr>
            <a:spLocks noChangeArrowheads="1"/>
          </p:cNvSpPr>
          <p:nvPr/>
        </p:nvSpPr>
        <p:spPr bwMode="auto">
          <a:xfrm>
            <a:off x="6514359" y="4829428"/>
            <a:ext cx="1129079" cy="13134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33" name="Picture 3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32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741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486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92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038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32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886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8104285" y="4829428"/>
            <a:ext cx="1129079" cy="13134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41" name="Picture 4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159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668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413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219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965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5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559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813" y="4898556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3383327" y="6142847"/>
            <a:ext cx="103690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0</a:t>
            </a:r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4904127" y="6142847"/>
            <a:ext cx="103690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1</a:t>
            </a:r>
          </a:p>
        </p:txBody>
      </p: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6376104" y="6142846"/>
            <a:ext cx="1589927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(NB-2)</a:t>
            </a: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7966031" y="6142846"/>
            <a:ext cx="1589927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Block (NB-1)</a:t>
            </a:r>
          </a:p>
        </p:txBody>
      </p:sp>
    </p:spTree>
    <p:extLst>
      <p:ext uri="{BB962C8B-B14F-4D97-AF65-F5344CB8AC3E}">
        <p14:creationId xmlns:p14="http://schemas.microsoft.com/office/powerpoint/2010/main" val="71681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THREAD HEIRARCHY</a:t>
            </a:r>
            <a:endParaRPr lang="en-US" dirty="0"/>
          </a:p>
        </p:txBody>
      </p:sp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497" y="3385941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2929479" y="5403592"/>
            <a:ext cx="1935563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>
                <a:solidFill>
                  <a:schemeClr val="tx1"/>
                </a:solidFill>
                <a:latin typeface="Verdana" panose="020B0604030504040204" pitchFamily="34" charset="0"/>
              </a:rPr>
              <a:t>1 GPU Thread</a:t>
            </a:r>
          </a:p>
        </p:txBody>
      </p: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6249902" y="3507816"/>
            <a:ext cx="1129079" cy="13134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128019" name="Picture 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775" y="357694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055" name="Text Box 55"/>
          <p:cNvSpPr txBox="1">
            <a:spLocks noChangeArrowheads="1"/>
          </p:cNvSpPr>
          <p:nvPr/>
        </p:nvSpPr>
        <p:spPr bwMode="auto">
          <a:xfrm>
            <a:off x="6411199" y="4821234"/>
            <a:ext cx="103690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US" dirty="0" smtClean="0"/>
              <a:t>In the previous example, we employed a single block with a single thread.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5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THREAD HEIRARCHY</a:t>
            </a:r>
            <a:endParaRPr lang="en-US" dirty="0"/>
          </a:p>
        </p:txBody>
      </p: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2816589" y="4622396"/>
            <a:ext cx="1129079" cy="13134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128019" name="Picture 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462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20" name="Picture 2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971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21" name="Picture 2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717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22" name="Picture 2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523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23" name="Picture 2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68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24" name="Picture 2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862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26" name="Picture 2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17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030" name="Rectangle 30"/>
          <p:cNvSpPr>
            <a:spLocks noChangeArrowheads="1"/>
          </p:cNvSpPr>
          <p:nvPr/>
        </p:nvSpPr>
        <p:spPr bwMode="auto">
          <a:xfrm>
            <a:off x="4429558" y="4622396"/>
            <a:ext cx="1129079" cy="13134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128031" name="Picture 3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432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32" name="Picture 3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941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33" name="Picture 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686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34" name="Picture 3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492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35" name="Picture 3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38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36" name="Picture 3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832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37" name="Picture 3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086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038" name="Rectangle 38"/>
          <p:cNvSpPr>
            <a:spLocks noChangeArrowheads="1"/>
          </p:cNvSpPr>
          <p:nvPr/>
        </p:nvSpPr>
        <p:spPr bwMode="auto">
          <a:xfrm>
            <a:off x="6108918" y="4622395"/>
            <a:ext cx="1129079" cy="13134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128039" name="Picture 3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791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40" name="Picture 4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300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41" name="Picture 4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045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42" name="Picture 4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851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43" name="Picture 4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597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44" name="Picture 4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191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45" name="Picture 4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445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046" name="Rectangle 46"/>
          <p:cNvSpPr>
            <a:spLocks noChangeArrowheads="1"/>
          </p:cNvSpPr>
          <p:nvPr/>
        </p:nvSpPr>
        <p:spPr bwMode="auto">
          <a:xfrm>
            <a:off x="7698844" y="4622395"/>
            <a:ext cx="1129079" cy="13134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128047" name="Picture 4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718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48" name="Picture 4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227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49" name="Picture 4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972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50" name="Picture 5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78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51" name="Picture 5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524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52" name="Picture 5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118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53" name="Picture 5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372" y="4691523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055" name="Text Box 55"/>
          <p:cNvSpPr txBox="1">
            <a:spLocks noChangeArrowheads="1"/>
          </p:cNvSpPr>
          <p:nvPr/>
        </p:nvSpPr>
        <p:spPr bwMode="auto">
          <a:xfrm>
            <a:off x="2977886" y="5935814"/>
            <a:ext cx="103690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Block 0</a:t>
            </a:r>
          </a:p>
        </p:txBody>
      </p:sp>
      <p:sp>
        <p:nvSpPr>
          <p:cNvPr id="128056" name="Text Box 56"/>
          <p:cNvSpPr txBox="1">
            <a:spLocks noChangeArrowheads="1"/>
          </p:cNvSpPr>
          <p:nvPr/>
        </p:nvSpPr>
        <p:spPr bwMode="auto">
          <a:xfrm>
            <a:off x="4498686" y="5935814"/>
            <a:ext cx="103690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1</a:t>
            </a:r>
          </a:p>
        </p:txBody>
      </p:sp>
      <p:sp>
        <p:nvSpPr>
          <p:cNvPr id="128057" name="Text Box 57"/>
          <p:cNvSpPr txBox="1">
            <a:spLocks noChangeArrowheads="1"/>
          </p:cNvSpPr>
          <p:nvPr/>
        </p:nvSpPr>
        <p:spPr bwMode="auto">
          <a:xfrm>
            <a:off x="5970663" y="5935813"/>
            <a:ext cx="1589927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(NB-2)</a:t>
            </a:r>
          </a:p>
        </p:txBody>
      </p:sp>
      <p:sp>
        <p:nvSpPr>
          <p:cNvPr id="128058" name="Text Box 58"/>
          <p:cNvSpPr txBox="1">
            <a:spLocks noChangeArrowheads="1"/>
          </p:cNvSpPr>
          <p:nvPr/>
        </p:nvSpPr>
        <p:spPr bwMode="auto">
          <a:xfrm>
            <a:off x="7560590" y="5935813"/>
            <a:ext cx="1589927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Block (NB-1)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US" dirty="0" smtClean="0"/>
              <a:t>In reality, we are going to use a large number of threads per block (T</a:t>
            </a:r>
            <a:r>
              <a:rPr lang="en-US" baseline="-25000" dirty="0" smtClean="0"/>
              <a:t>BP</a:t>
            </a:r>
            <a:r>
              <a:rPr lang="en-US" dirty="0" smtClean="0"/>
              <a:t>) and a large number of blocks.</a:t>
            </a:r>
            <a:endParaRPr lang="en-GB" dirty="0"/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 rot="16200000">
            <a:off x="2489924" y="4106274"/>
            <a:ext cx="85401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</a:t>
            </a:r>
            <a:r>
              <a:rPr lang="en-US" sz="1100" dirty="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 rot="16200000">
            <a:off x="3245531" y="3971695"/>
            <a:ext cx="117516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T</a:t>
            </a:r>
            <a:r>
              <a:rPr lang="en-US" sz="1100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PB</a:t>
            </a: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-1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 rot="16200000">
            <a:off x="4121119" y="4087616"/>
            <a:ext cx="85401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</a:t>
            </a:r>
            <a:r>
              <a:rPr lang="en-US" sz="1100" dirty="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59" name="Text Box 55"/>
          <p:cNvSpPr txBox="1">
            <a:spLocks noChangeArrowheads="1"/>
          </p:cNvSpPr>
          <p:nvPr/>
        </p:nvSpPr>
        <p:spPr bwMode="auto">
          <a:xfrm rot="16200000">
            <a:off x="4840250" y="3946891"/>
            <a:ext cx="117516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T</a:t>
            </a:r>
            <a:r>
              <a:rPr lang="en-US" sz="1100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PB</a:t>
            </a: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-1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0" name="Text Box 55"/>
          <p:cNvSpPr txBox="1">
            <a:spLocks noChangeArrowheads="1"/>
          </p:cNvSpPr>
          <p:nvPr/>
        </p:nvSpPr>
        <p:spPr bwMode="auto">
          <a:xfrm rot="16200000">
            <a:off x="5800383" y="4124247"/>
            <a:ext cx="85401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</a:t>
            </a:r>
            <a:r>
              <a:rPr lang="en-US" sz="1100" dirty="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 rot="16200000">
            <a:off x="6573242" y="3972416"/>
            <a:ext cx="117516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T</a:t>
            </a:r>
            <a:r>
              <a:rPr lang="en-US" sz="1100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PB</a:t>
            </a: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-1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2" name="Text Box 55"/>
          <p:cNvSpPr txBox="1">
            <a:spLocks noChangeArrowheads="1"/>
          </p:cNvSpPr>
          <p:nvPr/>
        </p:nvSpPr>
        <p:spPr bwMode="auto">
          <a:xfrm rot="16200000">
            <a:off x="7390672" y="4106274"/>
            <a:ext cx="85401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</a:t>
            </a:r>
            <a:r>
              <a:rPr lang="en-US" sz="1100" dirty="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63" name="Text Box 55"/>
          <p:cNvSpPr txBox="1">
            <a:spLocks noChangeArrowheads="1"/>
          </p:cNvSpPr>
          <p:nvPr/>
        </p:nvSpPr>
        <p:spPr bwMode="auto">
          <a:xfrm rot="16200000">
            <a:off x="8146279" y="3971695"/>
            <a:ext cx="117516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T</a:t>
            </a:r>
            <a:r>
              <a:rPr lang="en-US" sz="1100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PB</a:t>
            </a: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-1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4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14418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dirty="0" smtClean="0"/>
              <a:t>A[0]</a:t>
            </a:r>
            <a:endParaRPr lang="en-US" sz="1000" dirty="0"/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18990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dirty="0" smtClean="0"/>
              <a:t>A[1]</a:t>
            </a:r>
            <a:endParaRPr lang="en-US" sz="1000" dirty="0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23562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28134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2706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37278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41850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46422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50994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55566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60138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64710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69282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73854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78426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82998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20"/>
          <p:cNvSpPr>
            <a:spLocks noChangeArrowheads="1"/>
          </p:cNvSpPr>
          <p:nvPr/>
        </p:nvSpPr>
        <p:spPr bwMode="auto">
          <a:xfrm>
            <a:off x="87570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1"/>
          <p:cNvSpPr>
            <a:spLocks noChangeArrowheads="1"/>
          </p:cNvSpPr>
          <p:nvPr/>
        </p:nvSpPr>
        <p:spPr bwMode="auto">
          <a:xfrm>
            <a:off x="92142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22"/>
          <p:cNvSpPr>
            <a:spLocks noChangeArrowheads="1"/>
          </p:cNvSpPr>
          <p:nvPr/>
        </p:nvSpPr>
        <p:spPr bwMode="auto">
          <a:xfrm>
            <a:off x="96714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23"/>
          <p:cNvSpPr>
            <a:spLocks noChangeArrowheads="1"/>
          </p:cNvSpPr>
          <p:nvPr/>
        </p:nvSpPr>
        <p:spPr bwMode="auto">
          <a:xfrm>
            <a:off x="10128625" y="2494331"/>
            <a:ext cx="593724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dirty="0" smtClean="0"/>
              <a:t>A[N-1]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720306" y="2582199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14513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dirty="0" smtClean="0"/>
              <a:t>B[0]</a:t>
            </a:r>
            <a:endParaRPr lang="en-US" sz="1000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auto">
          <a:xfrm>
            <a:off x="19085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dirty="0"/>
              <a:t>B</a:t>
            </a:r>
            <a:r>
              <a:rPr lang="en-US" sz="1000" dirty="0" smtClean="0"/>
              <a:t>[1]</a:t>
            </a:r>
            <a:endParaRPr lang="en-US" sz="1000" dirty="0"/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23657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28229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801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37373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41945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46517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2"/>
          <p:cNvSpPr>
            <a:spLocks noChangeArrowheads="1"/>
          </p:cNvSpPr>
          <p:nvPr/>
        </p:nvSpPr>
        <p:spPr bwMode="auto">
          <a:xfrm>
            <a:off x="51089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55661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60233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15"/>
          <p:cNvSpPr>
            <a:spLocks noChangeArrowheads="1"/>
          </p:cNvSpPr>
          <p:nvPr/>
        </p:nvSpPr>
        <p:spPr bwMode="auto">
          <a:xfrm>
            <a:off x="64805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16"/>
          <p:cNvSpPr>
            <a:spLocks noChangeArrowheads="1"/>
          </p:cNvSpPr>
          <p:nvPr/>
        </p:nvSpPr>
        <p:spPr bwMode="auto">
          <a:xfrm>
            <a:off x="69377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17"/>
          <p:cNvSpPr>
            <a:spLocks noChangeArrowheads="1"/>
          </p:cNvSpPr>
          <p:nvPr/>
        </p:nvSpPr>
        <p:spPr bwMode="auto">
          <a:xfrm>
            <a:off x="73949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18"/>
          <p:cNvSpPr>
            <a:spLocks noChangeArrowheads="1"/>
          </p:cNvSpPr>
          <p:nvPr/>
        </p:nvSpPr>
        <p:spPr bwMode="auto">
          <a:xfrm>
            <a:off x="78521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19"/>
          <p:cNvSpPr>
            <a:spLocks noChangeArrowheads="1"/>
          </p:cNvSpPr>
          <p:nvPr/>
        </p:nvSpPr>
        <p:spPr bwMode="auto">
          <a:xfrm>
            <a:off x="83093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87665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21"/>
          <p:cNvSpPr>
            <a:spLocks noChangeArrowheads="1"/>
          </p:cNvSpPr>
          <p:nvPr/>
        </p:nvSpPr>
        <p:spPr bwMode="auto">
          <a:xfrm>
            <a:off x="92237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96809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3"/>
          <p:cNvSpPr>
            <a:spLocks noChangeArrowheads="1"/>
          </p:cNvSpPr>
          <p:nvPr/>
        </p:nvSpPr>
        <p:spPr bwMode="auto">
          <a:xfrm>
            <a:off x="10138145" y="3175366"/>
            <a:ext cx="593724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dirty="0"/>
              <a:t>B</a:t>
            </a:r>
            <a:r>
              <a:rPr lang="en-US" sz="1000" dirty="0" smtClean="0"/>
              <a:t>[N-1]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729826" y="3263234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13472" y="764373"/>
            <a:ext cx="9392728" cy="1293028"/>
          </a:xfrm>
        </p:spPr>
        <p:txBody>
          <a:bodyPr/>
          <a:lstStyle/>
          <a:p>
            <a:r>
              <a:rPr lang="en-US" dirty="0" smtClean="0"/>
              <a:t>MOVING TO PARALLEL ON THE GPU</a:t>
            </a:r>
            <a:endParaRPr lang="en-GB" dirty="0"/>
          </a:p>
        </p:txBody>
      </p:sp>
      <p:sp>
        <p:nvSpPr>
          <p:cNvPr id="82" name="Rectangle 18"/>
          <p:cNvSpPr>
            <a:spLocks noChangeArrowheads="1"/>
          </p:cNvSpPr>
          <p:nvPr/>
        </p:nvSpPr>
        <p:spPr bwMode="auto">
          <a:xfrm>
            <a:off x="1979392" y="4988291"/>
            <a:ext cx="1129079" cy="13134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83" name="Picture 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65" y="505741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74" y="505741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520" y="505741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26" y="505741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071" y="505741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65" y="505741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920" y="505741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30"/>
          <p:cNvSpPr>
            <a:spLocks noChangeArrowheads="1"/>
          </p:cNvSpPr>
          <p:nvPr/>
        </p:nvSpPr>
        <p:spPr bwMode="auto">
          <a:xfrm>
            <a:off x="3765898" y="4988450"/>
            <a:ext cx="1129079" cy="13134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91" name="Picture 3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772" y="5057577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3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81" y="5057577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026" y="5057577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3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32" y="5057577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3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578" y="5057577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172" y="5057577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3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426" y="5057577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38"/>
          <p:cNvSpPr>
            <a:spLocks noChangeArrowheads="1"/>
          </p:cNvSpPr>
          <p:nvPr/>
        </p:nvSpPr>
        <p:spPr bwMode="auto">
          <a:xfrm>
            <a:off x="7744805" y="4987900"/>
            <a:ext cx="1129079" cy="13134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99" name="Picture 3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678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187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32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738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484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078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332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46"/>
          <p:cNvSpPr>
            <a:spLocks noChangeArrowheads="1"/>
          </p:cNvSpPr>
          <p:nvPr/>
        </p:nvSpPr>
        <p:spPr bwMode="auto">
          <a:xfrm>
            <a:off x="9334731" y="4987900"/>
            <a:ext cx="1129079" cy="13134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107" name="Picture 4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605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114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859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5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65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5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411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5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005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5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259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 Box 55"/>
          <p:cNvSpPr txBox="1">
            <a:spLocks noChangeArrowheads="1"/>
          </p:cNvSpPr>
          <p:nvPr/>
        </p:nvSpPr>
        <p:spPr bwMode="auto">
          <a:xfrm>
            <a:off x="2140689" y="6301709"/>
            <a:ext cx="103690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Block 0</a:t>
            </a:r>
          </a:p>
        </p:txBody>
      </p:sp>
      <p:sp>
        <p:nvSpPr>
          <p:cNvPr id="115" name="Text Box 56"/>
          <p:cNvSpPr txBox="1">
            <a:spLocks noChangeArrowheads="1"/>
          </p:cNvSpPr>
          <p:nvPr/>
        </p:nvSpPr>
        <p:spPr bwMode="auto">
          <a:xfrm>
            <a:off x="3835026" y="6301868"/>
            <a:ext cx="103690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1</a:t>
            </a:r>
          </a:p>
        </p:txBody>
      </p:sp>
      <p:sp>
        <p:nvSpPr>
          <p:cNvPr id="116" name="Text Box 57"/>
          <p:cNvSpPr txBox="1">
            <a:spLocks noChangeArrowheads="1"/>
          </p:cNvSpPr>
          <p:nvPr/>
        </p:nvSpPr>
        <p:spPr bwMode="auto">
          <a:xfrm>
            <a:off x="7606550" y="6301318"/>
            <a:ext cx="1589927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(NB-2)</a:t>
            </a:r>
          </a:p>
        </p:txBody>
      </p:sp>
      <p:sp>
        <p:nvSpPr>
          <p:cNvPr id="117" name="Text Box 58"/>
          <p:cNvSpPr txBox="1">
            <a:spLocks noChangeArrowheads="1"/>
          </p:cNvSpPr>
          <p:nvPr/>
        </p:nvSpPr>
        <p:spPr bwMode="auto">
          <a:xfrm>
            <a:off x="9196477" y="6301318"/>
            <a:ext cx="1589927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Block (NB-1)</a:t>
            </a:r>
          </a:p>
        </p:txBody>
      </p:sp>
      <p:sp>
        <p:nvSpPr>
          <p:cNvPr id="118" name="Text Box 55"/>
          <p:cNvSpPr txBox="1">
            <a:spLocks noChangeArrowheads="1"/>
          </p:cNvSpPr>
          <p:nvPr/>
        </p:nvSpPr>
        <p:spPr bwMode="auto">
          <a:xfrm rot="16200000">
            <a:off x="1652727" y="4472169"/>
            <a:ext cx="85401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</a:t>
            </a:r>
            <a:r>
              <a:rPr lang="en-US" sz="1100" dirty="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19" name="Text Box 55"/>
          <p:cNvSpPr txBox="1">
            <a:spLocks noChangeArrowheads="1"/>
          </p:cNvSpPr>
          <p:nvPr/>
        </p:nvSpPr>
        <p:spPr bwMode="auto">
          <a:xfrm rot="16200000">
            <a:off x="2408334" y="4337590"/>
            <a:ext cx="117516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T</a:t>
            </a:r>
            <a:r>
              <a:rPr lang="en-US" sz="1100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PB</a:t>
            </a: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-1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0" name="Text Box 55"/>
          <p:cNvSpPr txBox="1">
            <a:spLocks noChangeArrowheads="1"/>
          </p:cNvSpPr>
          <p:nvPr/>
        </p:nvSpPr>
        <p:spPr bwMode="auto">
          <a:xfrm rot="16200000">
            <a:off x="3457459" y="4453670"/>
            <a:ext cx="85401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</a:t>
            </a:r>
            <a:r>
              <a:rPr lang="en-US" sz="1100" dirty="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21" name="Text Box 55"/>
          <p:cNvSpPr txBox="1">
            <a:spLocks noChangeArrowheads="1"/>
          </p:cNvSpPr>
          <p:nvPr/>
        </p:nvSpPr>
        <p:spPr bwMode="auto">
          <a:xfrm rot="16200000">
            <a:off x="4176590" y="4312945"/>
            <a:ext cx="117516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T</a:t>
            </a:r>
            <a:r>
              <a:rPr lang="en-US" sz="1100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PB</a:t>
            </a: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-1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2" name="Text Box 55"/>
          <p:cNvSpPr txBox="1">
            <a:spLocks noChangeArrowheads="1"/>
          </p:cNvSpPr>
          <p:nvPr/>
        </p:nvSpPr>
        <p:spPr bwMode="auto">
          <a:xfrm rot="16200000">
            <a:off x="7436270" y="4489752"/>
            <a:ext cx="85401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</a:t>
            </a:r>
            <a:r>
              <a:rPr lang="en-US" sz="1100" dirty="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23" name="Text Box 55"/>
          <p:cNvSpPr txBox="1">
            <a:spLocks noChangeArrowheads="1"/>
          </p:cNvSpPr>
          <p:nvPr/>
        </p:nvSpPr>
        <p:spPr bwMode="auto">
          <a:xfrm rot="16200000">
            <a:off x="8209129" y="4337921"/>
            <a:ext cx="117516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T</a:t>
            </a:r>
            <a:r>
              <a:rPr lang="en-US" sz="1100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PB</a:t>
            </a: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-1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4" name="Text Box 55"/>
          <p:cNvSpPr txBox="1">
            <a:spLocks noChangeArrowheads="1"/>
          </p:cNvSpPr>
          <p:nvPr/>
        </p:nvSpPr>
        <p:spPr bwMode="auto">
          <a:xfrm rot="16200000">
            <a:off x="9026559" y="4471779"/>
            <a:ext cx="85401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</a:t>
            </a:r>
            <a:r>
              <a:rPr lang="en-US" sz="1100" dirty="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25" name="Text Box 55"/>
          <p:cNvSpPr txBox="1">
            <a:spLocks noChangeArrowheads="1"/>
          </p:cNvSpPr>
          <p:nvPr/>
        </p:nvSpPr>
        <p:spPr bwMode="auto">
          <a:xfrm rot="16200000">
            <a:off x="9782166" y="4337200"/>
            <a:ext cx="117516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T</a:t>
            </a:r>
            <a:r>
              <a:rPr lang="en-US" sz="1100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PB</a:t>
            </a: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-1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8945" y="4408098"/>
            <a:ext cx="2276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how do we take our problem – a vector addition problem c[</a:t>
            </a:r>
            <a:r>
              <a:rPr lang="en-US" dirty="0" err="1" smtClean="0"/>
              <a:t>i</a:t>
            </a:r>
            <a:r>
              <a:rPr lang="en-US" dirty="0" smtClean="0"/>
              <a:t>] = a[</a:t>
            </a:r>
            <a:r>
              <a:rPr lang="en-US" dirty="0" err="1" smtClean="0"/>
              <a:t>i</a:t>
            </a:r>
            <a:r>
              <a:rPr lang="en-US" dirty="0" smtClean="0"/>
              <a:t>] + b[</a:t>
            </a:r>
            <a:r>
              <a:rPr lang="en-US" dirty="0" err="1" smtClean="0"/>
              <a:t>i</a:t>
            </a:r>
            <a:r>
              <a:rPr lang="en-US" dirty="0" smtClean="0"/>
              <a:t>] – and make use of these threads?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3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14418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dirty="0" smtClean="0"/>
              <a:t>A[0]</a:t>
            </a:r>
            <a:endParaRPr lang="en-US" sz="1000" dirty="0"/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18990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dirty="0" smtClean="0"/>
              <a:t>A[1]</a:t>
            </a:r>
            <a:endParaRPr lang="en-US" sz="1000" dirty="0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23562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28134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2706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37278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41850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46422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50994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55566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60138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64710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69282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73854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78426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82998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20"/>
          <p:cNvSpPr>
            <a:spLocks noChangeArrowheads="1"/>
          </p:cNvSpPr>
          <p:nvPr/>
        </p:nvSpPr>
        <p:spPr bwMode="auto">
          <a:xfrm>
            <a:off x="87570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1"/>
          <p:cNvSpPr>
            <a:spLocks noChangeArrowheads="1"/>
          </p:cNvSpPr>
          <p:nvPr/>
        </p:nvSpPr>
        <p:spPr bwMode="auto">
          <a:xfrm>
            <a:off x="92142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22"/>
          <p:cNvSpPr>
            <a:spLocks noChangeArrowheads="1"/>
          </p:cNvSpPr>
          <p:nvPr/>
        </p:nvSpPr>
        <p:spPr bwMode="auto">
          <a:xfrm>
            <a:off x="9671425" y="2494331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23"/>
          <p:cNvSpPr>
            <a:spLocks noChangeArrowheads="1"/>
          </p:cNvSpPr>
          <p:nvPr/>
        </p:nvSpPr>
        <p:spPr bwMode="auto">
          <a:xfrm>
            <a:off x="10128625" y="2494331"/>
            <a:ext cx="593724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dirty="0" smtClean="0"/>
              <a:t>A[N-1]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720306" y="2582199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14513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dirty="0" smtClean="0"/>
              <a:t>B[0]</a:t>
            </a:r>
            <a:endParaRPr lang="en-US" sz="1000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auto">
          <a:xfrm>
            <a:off x="19085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dirty="0"/>
              <a:t>B</a:t>
            </a:r>
            <a:r>
              <a:rPr lang="en-US" sz="1000" dirty="0" smtClean="0"/>
              <a:t>[1]</a:t>
            </a:r>
            <a:endParaRPr lang="en-US" sz="1000" dirty="0"/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23657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28229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801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37373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41945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46517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2"/>
          <p:cNvSpPr>
            <a:spLocks noChangeArrowheads="1"/>
          </p:cNvSpPr>
          <p:nvPr/>
        </p:nvSpPr>
        <p:spPr bwMode="auto">
          <a:xfrm>
            <a:off x="51089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55661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60233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15"/>
          <p:cNvSpPr>
            <a:spLocks noChangeArrowheads="1"/>
          </p:cNvSpPr>
          <p:nvPr/>
        </p:nvSpPr>
        <p:spPr bwMode="auto">
          <a:xfrm>
            <a:off x="64805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16"/>
          <p:cNvSpPr>
            <a:spLocks noChangeArrowheads="1"/>
          </p:cNvSpPr>
          <p:nvPr/>
        </p:nvSpPr>
        <p:spPr bwMode="auto">
          <a:xfrm>
            <a:off x="69377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17"/>
          <p:cNvSpPr>
            <a:spLocks noChangeArrowheads="1"/>
          </p:cNvSpPr>
          <p:nvPr/>
        </p:nvSpPr>
        <p:spPr bwMode="auto">
          <a:xfrm>
            <a:off x="73949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18"/>
          <p:cNvSpPr>
            <a:spLocks noChangeArrowheads="1"/>
          </p:cNvSpPr>
          <p:nvPr/>
        </p:nvSpPr>
        <p:spPr bwMode="auto">
          <a:xfrm>
            <a:off x="78521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19"/>
          <p:cNvSpPr>
            <a:spLocks noChangeArrowheads="1"/>
          </p:cNvSpPr>
          <p:nvPr/>
        </p:nvSpPr>
        <p:spPr bwMode="auto">
          <a:xfrm>
            <a:off x="83093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87665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21"/>
          <p:cNvSpPr>
            <a:spLocks noChangeArrowheads="1"/>
          </p:cNvSpPr>
          <p:nvPr/>
        </p:nvSpPr>
        <p:spPr bwMode="auto">
          <a:xfrm>
            <a:off x="92237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9680945" y="3175366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3"/>
          <p:cNvSpPr>
            <a:spLocks noChangeArrowheads="1"/>
          </p:cNvSpPr>
          <p:nvPr/>
        </p:nvSpPr>
        <p:spPr bwMode="auto">
          <a:xfrm>
            <a:off x="10138145" y="3175366"/>
            <a:ext cx="593724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dirty="0"/>
              <a:t>B</a:t>
            </a:r>
            <a:r>
              <a:rPr lang="en-US" sz="1000" dirty="0" smtClean="0"/>
              <a:t>[N-1]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729826" y="3263234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13472" y="764373"/>
            <a:ext cx="9392728" cy="1293028"/>
          </a:xfrm>
        </p:spPr>
        <p:txBody>
          <a:bodyPr/>
          <a:lstStyle/>
          <a:p>
            <a:r>
              <a:rPr lang="en-US" dirty="0" smtClean="0"/>
              <a:t>MOVING TO PARALLEL ON THE GPU</a:t>
            </a:r>
            <a:endParaRPr lang="en-GB" dirty="0"/>
          </a:p>
        </p:txBody>
      </p:sp>
      <p:sp>
        <p:nvSpPr>
          <p:cNvPr id="82" name="Rectangle 18"/>
          <p:cNvSpPr>
            <a:spLocks noChangeArrowheads="1"/>
          </p:cNvSpPr>
          <p:nvPr/>
        </p:nvSpPr>
        <p:spPr bwMode="auto">
          <a:xfrm>
            <a:off x="1979392" y="4988291"/>
            <a:ext cx="1129079" cy="13134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83" name="Picture 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65" y="505741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74" y="505741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520" y="505741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26" y="505741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071" y="505741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65" y="505741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920" y="505741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30"/>
          <p:cNvSpPr>
            <a:spLocks noChangeArrowheads="1"/>
          </p:cNvSpPr>
          <p:nvPr/>
        </p:nvSpPr>
        <p:spPr bwMode="auto">
          <a:xfrm>
            <a:off x="3765898" y="4988450"/>
            <a:ext cx="1129079" cy="13134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91" name="Picture 3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772" y="5057577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3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81" y="5057577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026" y="5057577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3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32" y="5057577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3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578" y="5057577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172" y="5057577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3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426" y="5057577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38"/>
          <p:cNvSpPr>
            <a:spLocks noChangeArrowheads="1"/>
          </p:cNvSpPr>
          <p:nvPr/>
        </p:nvSpPr>
        <p:spPr bwMode="auto">
          <a:xfrm>
            <a:off x="7744805" y="4987900"/>
            <a:ext cx="1129079" cy="13134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99" name="Picture 3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678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187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32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738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484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078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332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46"/>
          <p:cNvSpPr>
            <a:spLocks noChangeArrowheads="1"/>
          </p:cNvSpPr>
          <p:nvPr/>
        </p:nvSpPr>
        <p:spPr bwMode="auto">
          <a:xfrm>
            <a:off x="9334731" y="4987900"/>
            <a:ext cx="1129079" cy="13134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107" name="Picture 4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605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114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859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5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65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5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411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5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005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5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259" y="5057028"/>
            <a:ext cx="324034" cy="124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 Box 55"/>
          <p:cNvSpPr txBox="1">
            <a:spLocks noChangeArrowheads="1"/>
          </p:cNvSpPr>
          <p:nvPr/>
        </p:nvSpPr>
        <p:spPr bwMode="auto">
          <a:xfrm>
            <a:off x="2140689" y="6301709"/>
            <a:ext cx="103690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Block 0</a:t>
            </a:r>
          </a:p>
        </p:txBody>
      </p:sp>
      <p:sp>
        <p:nvSpPr>
          <p:cNvPr id="115" name="Text Box 56"/>
          <p:cNvSpPr txBox="1">
            <a:spLocks noChangeArrowheads="1"/>
          </p:cNvSpPr>
          <p:nvPr/>
        </p:nvSpPr>
        <p:spPr bwMode="auto">
          <a:xfrm>
            <a:off x="3835026" y="6301868"/>
            <a:ext cx="103690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1</a:t>
            </a:r>
          </a:p>
        </p:txBody>
      </p:sp>
      <p:sp>
        <p:nvSpPr>
          <p:cNvPr id="116" name="Text Box 57"/>
          <p:cNvSpPr txBox="1">
            <a:spLocks noChangeArrowheads="1"/>
          </p:cNvSpPr>
          <p:nvPr/>
        </p:nvSpPr>
        <p:spPr bwMode="auto">
          <a:xfrm>
            <a:off x="7606550" y="6301318"/>
            <a:ext cx="1589927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(NB-2)</a:t>
            </a:r>
          </a:p>
        </p:txBody>
      </p:sp>
      <p:sp>
        <p:nvSpPr>
          <p:cNvPr id="117" name="Text Box 58"/>
          <p:cNvSpPr txBox="1">
            <a:spLocks noChangeArrowheads="1"/>
          </p:cNvSpPr>
          <p:nvPr/>
        </p:nvSpPr>
        <p:spPr bwMode="auto">
          <a:xfrm>
            <a:off x="9196477" y="6301318"/>
            <a:ext cx="1589927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Block (NB-1)</a:t>
            </a:r>
          </a:p>
        </p:txBody>
      </p:sp>
      <p:sp>
        <p:nvSpPr>
          <p:cNvPr id="118" name="Text Box 55"/>
          <p:cNvSpPr txBox="1">
            <a:spLocks noChangeArrowheads="1"/>
          </p:cNvSpPr>
          <p:nvPr/>
        </p:nvSpPr>
        <p:spPr bwMode="auto">
          <a:xfrm rot="16200000">
            <a:off x="1652727" y="4472169"/>
            <a:ext cx="85401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</a:t>
            </a:r>
            <a:r>
              <a:rPr lang="en-US" sz="1100" dirty="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19" name="Text Box 55"/>
          <p:cNvSpPr txBox="1">
            <a:spLocks noChangeArrowheads="1"/>
          </p:cNvSpPr>
          <p:nvPr/>
        </p:nvSpPr>
        <p:spPr bwMode="auto">
          <a:xfrm rot="16200000">
            <a:off x="2408334" y="4337590"/>
            <a:ext cx="117516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T</a:t>
            </a:r>
            <a:r>
              <a:rPr lang="en-US" sz="1100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PB</a:t>
            </a: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-1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0" name="Text Box 55"/>
          <p:cNvSpPr txBox="1">
            <a:spLocks noChangeArrowheads="1"/>
          </p:cNvSpPr>
          <p:nvPr/>
        </p:nvSpPr>
        <p:spPr bwMode="auto">
          <a:xfrm rot="16200000">
            <a:off x="3457459" y="4453670"/>
            <a:ext cx="85401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</a:t>
            </a:r>
            <a:r>
              <a:rPr lang="en-US" sz="1100" dirty="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21" name="Text Box 55"/>
          <p:cNvSpPr txBox="1">
            <a:spLocks noChangeArrowheads="1"/>
          </p:cNvSpPr>
          <p:nvPr/>
        </p:nvSpPr>
        <p:spPr bwMode="auto">
          <a:xfrm rot="16200000">
            <a:off x="4176590" y="4312945"/>
            <a:ext cx="117516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T</a:t>
            </a:r>
            <a:r>
              <a:rPr lang="en-US" sz="1100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PB</a:t>
            </a: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-1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2" name="Text Box 55"/>
          <p:cNvSpPr txBox="1">
            <a:spLocks noChangeArrowheads="1"/>
          </p:cNvSpPr>
          <p:nvPr/>
        </p:nvSpPr>
        <p:spPr bwMode="auto">
          <a:xfrm rot="16200000">
            <a:off x="7436270" y="4489752"/>
            <a:ext cx="85401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</a:t>
            </a:r>
            <a:r>
              <a:rPr lang="en-US" sz="1100" dirty="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23" name="Text Box 55"/>
          <p:cNvSpPr txBox="1">
            <a:spLocks noChangeArrowheads="1"/>
          </p:cNvSpPr>
          <p:nvPr/>
        </p:nvSpPr>
        <p:spPr bwMode="auto">
          <a:xfrm rot="16200000">
            <a:off x="8209129" y="4337921"/>
            <a:ext cx="117516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T</a:t>
            </a:r>
            <a:r>
              <a:rPr lang="en-US" sz="1100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PB</a:t>
            </a: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-1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4" name="Text Box 55"/>
          <p:cNvSpPr txBox="1">
            <a:spLocks noChangeArrowheads="1"/>
          </p:cNvSpPr>
          <p:nvPr/>
        </p:nvSpPr>
        <p:spPr bwMode="auto">
          <a:xfrm rot="16200000">
            <a:off x="9026559" y="4471779"/>
            <a:ext cx="85401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</a:t>
            </a:r>
            <a:r>
              <a:rPr lang="en-US" sz="1100" dirty="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25" name="Text Box 55"/>
          <p:cNvSpPr txBox="1">
            <a:spLocks noChangeArrowheads="1"/>
          </p:cNvSpPr>
          <p:nvPr/>
        </p:nvSpPr>
        <p:spPr bwMode="auto">
          <a:xfrm rot="16200000">
            <a:off x="9782166" y="4337200"/>
            <a:ext cx="117516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T</a:t>
            </a:r>
            <a:r>
              <a:rPr lang="en-US" sz="1100" baseline="-25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PB</a:t>
            </a:r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</a:rPr>
              <a:t>-1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8945" y="4408098"/>
            <a:ext cx="2276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Let’s use 1 thread per element of our array.</a:t>
            </a:r>
          </a:p>
          <a:p>
            <a:endParaRPr lang="en-US" dirty="0"/>
          </a:p>
          <a:p>
            <a:r>
              <a:rPr lang="en-US" dirty="0" smtClean="0"/>
              <a:t>This means we need to share the work in our array across the blocks.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7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693319" y="2998264"/>
            <a:ext cx="0" cy="1843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988839" y="2960963"/>
            <a:ext cx="0" cy="1843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401300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Let’s use TPB threads per blocks. If each thread computes c[</a:t>
            </a:r>
            <a:r>
              <a:rPr lang="en-US" dirty="0" err="1" smtClean="0"/>
              <a:t>i</a:t>
            </a:r>
            <a:r>
              <a:rPr lang="en-US" dirty="0" smtClean="0"/>
              <a:t>] = a[</a:t>
            </a:r>
            <a:r>
              <a:rPr lang="en-US" dirty="0" err="1" smtClean="0"/>
              <a:t>i</a:t>
            </a:r>
            <a:r>
              <a:rPr lang="en-US" dirty="0" smtClean="0"/>
              <a:t>] + b[</a:t>
            </a:r>
            <a:r>
              <a:rPr lang="en-US" dirty="0" err="1" smtClean="0"/>
              <a:t>i</a:t>
            </a:r>
            <a:r>
              <a:rPr lang="en-US" dirty="0" smtClean="0"/>
              <a:t>] for a single </a:t>
            </a:r>
            <a:r>
              <a:rPr lang="en-US" dirty="0" err="1" smtClean="0"/>
              <a:t>i</a:t>
            </a:r>
            <a:r>
              <a:rPr lang="en-US" dirty="0" smtClean="0"/>
              <a:t>, how many blocks do we need to compute N elements?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1407319" y="32014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dirty="0" smtClean="0"/>
              <a:t>A[0]</a:t>
            </a:r>
            <a:endParaRPr lang="en-US" sz="1000" dirty="0"/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1864519" y="32014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dirty="0" smtClean="0"/>
              <a:t>A[1]</a:t>
            </a:r>
            <a:endParaRPr lang="en-US" sz="1000" dirty="0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2321719" y="32014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2778919" y="32014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236119" y="32014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3693319" y="32014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4150519" y="32014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4607719" y="32014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5064919" y="32014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5522119" y="32014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5979319" y="32014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6436519" y="32014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6893719" y="32014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7"/>
          <p:cNvSpPr>
            <a:spLocks noChangeArrowheads="1"/>
          </p:cNvSpPr>
          <p:nvPr/>
        </p:nvSpPr>
        <p:spPr bwMode="auto">
          <a:xfrm>
            <a:off x="7350919" y="32014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7808119" y="32014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8265319" y="32014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20"/>
          <p:cNvSpPr>
            <a:spLocks noChangeArrowheads="1"/>
          </p:cNvSpPr>
          <p:nvPr/>
        </p:nvSpPr>
        <p:spPr bwMode="auto">
          <a:xfrm>
            <a:off x="8722519" y="32014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1"/>
          <p:cNvSpPr>
            <a:spLocks noChangeArrowheads="1"/>
          </p:cNvSpPr>
          <p:nvPr/>
        </p:nvSpPr>
        <p:spPr bwMode="auto">
          <a:xfrm>
            <a:off x="9179719" y="32014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22"/>
          <p:cNvSpPr>
            <a:spLocks noChangeArrowheads="1"/>
          </p:cNvSpPr>
          <p:nvPr/>
        </p:nvSpPr>
        <p:spPr bwMode="auto">
          <a:xfrm>
            <a:off x="9636919" y="32014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23"/>
          <p:cNvSpPr>
            <a:spLocks noChangeArrowheads="1"/>
          </p:cNvSpPr>
          <p:nvPr/>
        </p:nvSpPr>
        <p:spPr bwMode="auto">
          <a:xfrm>
            <a:off x="10094119" y="3201472"/>
            <a:ext cx="593724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dirty="0" smtClean="0"/>
              <a:t>A[N-1]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289340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1416839" y="3882507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dirty="0" smtClean="0"/>
              <a:t>B[0]</a:t>
            </a:r>
            <a:endParaRPr lang="en-US" sz="1000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auto">
          <a:xfrm>
            <a:off x="1874039" y="3882507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dirty="0"/>
              <a:t>B</a:t>
            </a:r>
            <a:r>
              <a:rPr lang="en-US" sz="1000" dirty="0" smtClean="0"/>
              <a:t>[1]</a:t>
            </a:r>
            <a:endParaRPr lang="en-US" sz="1000" dirty="0"/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2331239" y="3882507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2788439" y="3882507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3245639" y="3882507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3702839" y="3882507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4160039" y="3882507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4617239" y="3882507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2"/>
          <p:cNvSpPr>
            <a:spLocks noChangeArrowheads="1"/>
          </p:cNvSpPr>
          <p:nvPr/>
        </p:nvSpPr>
        <p:spPr bwMode="auto">
          <a:xfrm>
            <a:off x="5074439" y="3882507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5531639" y="3882507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5988839" y="3882507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15"/>
          <p:cNvSpPr>
            <a:spLocks noChangeArrowheads="1"/>
          </p:cNvSpPr>
          <p:nvPr/>
        </p:nvSpPr>
        <p:spPr bwMode="auto">
          <a:xfrm>
            <a:off x="6446039" y="3882507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16"/>
          <p:cNvSpPr>
            <a:spLocks noChangeArrowheads="1"/>
          </p:cNvSpPr>
          <p:nvPr/>
        </p:nvSpPr>
        <p:spPr bwMode="auto">
          <a:xfrm>
            <a:off x="6903239" y="3882507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17"/>
          <p:cNvSpPr>
            <a:spLocks noChangeArrowheads="1"/>
          </p:cNvSpPr>
          <p:nvPr/>
        </p:nvSpPr>
        <p:spPr bwMode="auto">
          <a:xfrm>
            <a:off x="7360439" y="3882507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18"/>
          <p:cNvSpPr>
            <a:spLocks noChangeArrowheads="1"/>
          </p:cNvSpPr>
          <p:nvPr/>
        </p:nvSpPr>
        <p:spPr bwMode="auto">
          <a:xfrm>
            <a:off x="7817639" y="3882507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19"/>
          <p:cNvSpPr>
            <a:spLocks noChangeArrowheads="1"/>
          </p:cNvSpPr>
          <p:nvPr/>
        </p:nvSpPr>
        <p:spPr bwMode="auto">
          <a:xfrm>
            <a:off x="8274839" y="3882507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8732039" y="3882507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21"/>
          <p:cNvSpPr>
            <a:spLocks noChangeArrowheads="1"/>
          </p:cNvSpPr>
          <p:nvPr/>
        </p:nvSpPr>
        <p:spPr bwMode="auto">
          <a:xfrm>
            <a:off x="9189239" y="3882507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9646439" y="3882507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3"/>
          <p:cNvSpPr>
            <a:spLocks noChangeArrowheads="1"/>
          </p:cNvSpPr>
          <p:nvPr/>
        </p:nvSpPr>
        <p:spPr bwMode="auto">
          <a:xfrm>
            <a:off x="10103639" y="3882507"/>
            <a:ext cx="593724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dirty="0"/>
              <a:t>B</a:t>
            </a:r>
            <a:r>
              <a:rPr lang="en-US" sz="1000" dirty="0" smtClean="0"/>
              <a:t>[N-1]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695320" y="3970375"/>
            <a:ext cx="5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8274839" y="2998264"/>
            <a:ext cx="0" cy="1843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0687843" y="2960963"/>
            <a:ext cx="0" cy="1843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14501" y="4598401"/>
            <a:ext cx="98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0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261247" y="4619384"/>
            <a:ext cx="98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1</a:t>
            </a:r>
            <a:endParaRPr lang="en-US" dirty="0"/>
          </a:p>
        </p:txBody>
      </p:sp>
      <p:sp>
        <p:nvSpPr>
          <p:cNvPr id="83" name="Title 1"/>
          <p:cNvSpPr>
            <a:spLocks noGrp="1"/>
          </p:cNvSpPr>
          <p:nvPr>
            <p:ph type="title"/>
          </p:nvPr>
        </p:nvSpPr>
        <p:spPr>
          <a:xfrm>
            <a:off x="2053087" y="764373"/>
            <a:ext cx="9453113" cy="1293028"/>
          </a:xfrm>
        </p:spPr>
        <p:txBody>
          <a:bodyPr/>
          <a:lstStyle/>
          <a:p>
            <a:r>
              <a:rPr lang="en-US" dirty="0"/>
              <a:t>MOVING TO PARALLEL ON THE GPU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55560" y="4602635"/>
            <a:ext cx="129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…</a:t>
            </a:r>
            <a:endParaRPr lang="en-US" dirty="0"/>
          </a:p>
        </p:txBody>
      </p:sp>
      <p:graphicFrame>
        <p:nvGraphicFramePr>
          <p:cNvPr id="85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333006"/>
              </p:ext>
            </p:extLst>
          </p:nvPr>
        </p:nvGraphicFramePr>
        <p:xfrm>
          <a:off x="4493419" y="5401208"/>
          <a:ext cx="2946394" cy="957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485720" imgH="482400" progId="Equation.3">
                  <p:embed/>
                </p:oleObj>
              </mc:Choice>
              <mc:Fallback>
                <p:oleObj name="Equation" r:id="rId3" imgW="1485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3419" y="5401208"/>
                        <a:ext cx="2946394" cy="957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8790782" y="4619384"/>
            <a:ext cx="176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(NB-1)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7972" y="5386598"/>
            <a:ext cx="3343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say that each block contains T</a:t>
            </a:r>
            <a:r>
              <a:rPr lang="en-US" baseline="-25000" dirty="0" smtClean="0"/>
              <a:t>PB</a:t>
            </a:r>
            <a:r>
              <a:rPr lang="en-US" dirty="0" smtClean="0"/>
              <a:t> threads per block, we will have….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589039" y="5663597"/>
            <a:ext cx="33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NB blocks.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8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605421" y="3943265"/>
            <a:ext cx="7428235" cy="139203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401300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Hence, we can modify our wrapper function accordingly.</a:t>
            </a:r>
          </a:p>
          <a:p>
            <a:r>
              <a:rPr lang="en-US" dirty="0" smtClean="0"/>
              <a:t>Using N elements, with T</a:t>
            </a:r>
            <a:r>
              <a:rPr lang="en-US" baseline="-25000" dirty="0" smtClean="0"/>
              <a:t>PB</a:t>
            </a:r>
            <a:r>
              <a:rPr lang="en-US" dirty="0" smtClean="0"/>
              <a:t> = 256 and each thread controlling one element, we will need a total of                   blocks.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83" name="Title 1"/>
          <p:cNvSpPr>
            <a:spLocks noGrp="1"/>
          </p:cNvSpPr>
          <p:nvPr>
            <p:ph type="title"/>
          </p:nvPr>
        </p:nvSpPr>
        <p:spPr>
          <a:xfrm>
            <a:off x="2053087" y="764373"/>
            <a:ext cx="9453113" cy="1293028"/>
          </a:xfrm>
        </p:spPr>
        <p:txBody>
          <a:bodyPr/>
          <a:lstStyle/>
          <a:p>
            <a:r>
              <a:rPr lang="en-US" dirty="0"/>
              <a:t>MOVING TO PARALLEL ON THE GPU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422" y="4080424"/>
            <a:ext cx="7493550" cy="2704439"/>
          </a:xfrm>
          <a:prstGeom prst="rect">
            <a:avLst/>
          </a:prstGeom>
        </p:spPr>
      </p:pic>
      <p:graphicFrame>
        <p:nvGraphicFramePr>
          <p:cNvPr id="8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631948"/>
              </p:ext>
            </p:extLst>
          </p:nvPr>
        </p:nvGraphicFramePr>
        <p:xfrm>
          <a:off x="5351835" y="2934897"/>
          <a:ext cx="1347545" cy="437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4" imgW="1485720" imgH="482400" progId="Equation.3">
                  <p:embed/>
                </p:oleObj>
              </mc:Choice>
              <mc:Fallback>
                <p:oleObj name="Equation" r:id="rId4" imgW="1485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835" y="2934897"/>
                        <a:ext cx="1347545" cy="437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98972" y="5532278"/>
            <a:ext cx="363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 code – using 1 thread per block and one block.</a:t>
            </a:r>
            <a:endParaRPr lang="en-GB" dirty="0"/>
          </a:p>
        </p:txBody>
      </p:sp>
      <p:sp>
        <p:nvSpPr>
          <p:cNvPr id="89" name="TextBox 88"/>
          <p:cNvSpPr txBox="1"/>
          <p:nvPr/>
        </p:nvSpPr>
        <p:spPr>
          <a:xfrm>
            <a:off x="8098972" y="4206622"/>
            <a:ext cx="385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code </a:t>
            </a:r>
            <a:r>
              <a:rPr lang="en-US" dirty="0" smtClean="0">
                <a:sym typeface="Wingdings" panose="05000000000000000000" pitchFamily="2" charset="2"/>
              </a:rPr>
              <a:t> 256 threads per blocks, (</a:t>
            </a:r>
            <a:r>
              <a:rPr lang="en-US" dirty="0" err="1" smtClean="0">
                <a:sym typeface="Wingdings" panose="05000000000000000000" pitchFamily="2" charset="2"/>
              </a:rPr>
              <a:t>int</a:t>
            </a:r>
            <a:r>
              <a:rPr lang="en-US" dirty="0" smtClean="0">
                <a:sym typeface="Wingdings" panose="05000000000000000000" pitchFamily="2" charset="2"/>
              </a:rPr>
              <a:t>)(N+TPB-1)/TPB blocks.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48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401300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Since we are allowing each thread to manage one element of our array, the GPU function itself will need to change.</a:t>
            </a:r>
          </a:p>
          <a:p>
            <a:endParaRPr lang="en-US" dirty="0"/>
          </a:p>
          <a:p>
            <a:r>
              <a:rPr lang="en-US" dirty="0" smtClean="0"/>
              <a:t>You’ll need to create a new GPU kernel accordingly...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83" name="Title 1"/>
          <p:cNvSpPr>
            <a:spLocks noGrp="1"/>
          </p:cNvSpPr>
          <p:nvPr>
            <p:ph type="title"/>
          </p:nvPr>
        </p:nvSpPr>
        <p:spPr>
          <a:xfrm>
            <a:off x="2053087" y="764373"/>
            <a:ext cx="9453113" cy="1293028"/>
          </a:xfrm>
        </p:spPr>
        <p:txBody>
          <a:bodyPr/>
          <a:lstStyle/>
          <a:p>
            <a:r>
              <a:rPr lang="en-US" dirty="0"/>
              <a:t>MOVING TO PARALLEL ON THE GPU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22" y="4080424"/>
            <a:ext cx="7493550" cy="27044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25543" y="6034019"/>
            <a:ext cx="36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GPUSerialFunction</a:t>
            </a:r>
            <a:r>
              <a:rPr lang="en-US" dirty="0" smtClean="0"/>
              <a:t>(float *a)</a:t>
            </a:r>
            <a:endParaRPr lang="en-GB" dirty="0"/>
          </a:p>
        </p:txBody>
      </p:sp>
      <p:sp>
        <p:nvSpPr>
          <p:cNvPr id="89" name="TextBox 88"/>
          <p:cNvSpPr txBox="1"/>
          <p:nvPr/>
        </p:nvSpPr>
        <p:spPr>
          <a:xfrm>
            <a:off x="7968343" y="4665130"/>
            <a:ext cx="277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GPUFunction</a:t>
            </a:r>
            <a:r>
              <a:rPr lang="en-US" dirty="0" smtClean="0"/>
              <a:t>(float *a)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895322" y="4870579"/>
            <a:ext cx="1073021" cy="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352522" y="6254219"/>
            <a:ext cx="1073021" cy="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MOVING TO PARALLEL ON THE GPU</a:t>
            </a:r>
            <a:endParaRPr lang="en-US" sz="3447" dirty="0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1740984" y="2184710"/>
            <a:ext cx="8433525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177" b="1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1810111" y="2253837"/>
            <a:ext cx="1935563" cy="4147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0</a:t>
            </a: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3814802" y="2253837"/>
            <a:ext cx="1935563" cy="4147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1</a:t>
            </a: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5819492" y="2253837"/>
            <a:ext cx="1935563" cy="4147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7824182" y="2253837"/>
            <a:ext cx="1935563" cy="4147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(NB-1)</a:t>
            </a: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651720" y="5718363"/>
            <a:ext cx="11395494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dirty="0" smtClean="0">
                <a:solidFill>
                  <a:schemeClr val="tx1"/>
                </a:solidFill>
                <a:latin typeface="Verdana" panose="020B0604030504040204" pitchFamily="34" charset="0"/>
              </a:rPr>
              <a:t>How do we know which element is controlled by which thread and which block?</a:t>
            </a:r>
            <a:endParaRPr lang="en-US" sz="2177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71017" name="Rectangle 9"/>
          <p:cNvSpPr>
            <a:spLocks noChangeArrowheads="1"/>
          </p:cNvSpPr>
          <p:nvPr/>
        </p:nvSpPr>
        <p:spPr bwMode="auto">
          <a:xfrm>
            <a:off x="1925323" y="3083365"/>
            <a:ext cx="1728181" cy="186643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171018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196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19" name="Picture 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70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20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450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21" name="Picture 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256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22" name="Picture 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002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23" name="Picture 1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96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24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10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25" name="Picture 1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850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26" name="Picture 1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656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27" name="Picture 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02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3953056" y="3083365"/>
            <a:ext cx="1728181" cy="186643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171029" name="Picture 2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29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0" name="Picture 2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438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1" name="Picture 2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183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2" name="Picture 2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89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3" name="Picture 2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73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4" name="Picture 2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29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5" name="Picture 2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838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6" name="Picture 2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583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7" name="Picture 2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389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8" name="Picture 3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3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5957747" y="3083365"/>
            <a:ext cx="1728181" cy="186643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171040" name="Picture 3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619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1" name="Picture 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28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2" name="Picture 3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74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3" name="Picture 3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680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4" name="Picture 3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2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5" name="Picture 3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019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6" name="Picture 3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28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7" name="Picture 3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74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8" name="Picture 4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080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9" name="Picture 4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82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050" name="Rectangle 42"/>
          <p:cNvSpPr>
            <a:spLocks noChangeArrowheads="1"/>
          </p:cNvSpPr>
          <p:nvPr/>
        </p:nvSpPr>
        <p:spPr bwMode="auto">
          <a:xfrm>
            <a:off x="8008522" y="3083365"/>
            <a:ext cx="1728181" cy="186643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171051" name="Picture 4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9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52" name="Picture 4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904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53" name="Picture 4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649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54" name="Picture 4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45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55" name="Picture 4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01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56" name="Picture 4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794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57" name="Picture 4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03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58" name="Picture 5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049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59" name="Picture 5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85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60" name="Picture 5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00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061" name="AutoShape 53"/>
          <p:cNvSpPr>
            <a:spLocks noChangeArrowheads="1"/>
          </p:cNvSpPr>
          <p:nvPr/>
        </p:nvSpPr>
        <p:spPr bwMode="auto">
          <a:xfrm>
            <a:off x="2501384" y="2668601"/>
            <a:ext cx="553018" cy="622145"/>
          </a:xfrm>
          <a:prstGeom prst="down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1062" name="AutoShape 54"/>
          <p:cNvSpPr>
            <a:spLocks noChangeArrowheads="1"/>
          </p:cNvSpPr>
          <p:nvPr/>
        </p:nvSpPr>
        <p:spPr bwMode="auto">
          <a:xfrm>
            <a:off x="4575201" y="2599474"/>
            <a:ext cx="553018" cy="622145"/>
          </a:xfrm>
          <a:prstGeom prst="down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1063" name="AutoShape 55"/>
          <p:cNvSpPr>
            <a:spLocks noChangeArrowheads="1"/>
          </p:cNvSpPr>
          <p:nvPr/>
        </p:nvSpPr>
        <p:spPr bwMode="auto">
          <a:xfrm>
            <a:off x="6510764" y="2599474"/>
            <a:ext cx="553018" cy="622145"/>
          </a:xfrm>
          <a:prstGeom prst="down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1064" name="AutoShape 56"/>
          <p:cNvSpPr>
            <a:spLocks noChangeArrowheads="1"/>
          </p:cNvSpPr>
          <p:nvPr/>
        </p:nvSpPr>
        <p:spPr bwMode="auto">
          <a:xfrm>
            <a:off x="8584582" y="2599474"/>
            <a:ext cx="553018" cy="622145"/>
          </a:xfrm>
          <a:prstGeom prst="down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1065" name="Text Box 57"/>
          <p:cNvSpPr txBox="1">
            <a:spLocks noChangeArrowheads="1"/>
          </p:cNvSpPr>
          <p:nvPr/>
        </p:nvSpPr>
        <p:spPr bwMode="auto">
          <a:xfrm>
            <a:off x="1671857" y="1769947"/>
            <a:ext cx="424844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71066" name="Text Box 58"/>
          <p:cNvSpPr txBox="1">
            <a:spLocks noChangeArrowheads="1"/>
          </p:cNvSpPr>
          <p:nvPr/>
        </p:nvSpPr>
        <p:spPr bwMode="auto">
          <a:xfrm>
            <a:off x="3261784" y="1769947"/>
            <a:ext cx="62214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255</a:t>
            </a:r>
          </a:p>
        </p:txBody>
      </p:sp>
      <p:sp>
        <p:nvSpPr>
          <p:cNvPr id="171067" name="Text Box 59"/>
          <p:cNvSpPr txBox="1">
            <a:spLocks noChangeArrowheads="1"/>
          </p:cNvSpPr>
          <p:nvPr/>
        </p:nvSpPr>
        <p:spPr bwMode="auto">
          <a:xfrm>
            <a:off x="1740984" y="5018928"/>
            <a:ext cx="424844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71068" name="Text Box 60"/>
          <p:cNvSpPr txBox="1">
            <a:spLocks noChangeArrowheads="1"/>
          </p:cNvSpPr>
          <p:nvPr/>
        </p:nvSpPr>
        <p:spPr bwMode="auto">
          <a:xfrm>
            <a:off x="3330911" y="5018928"/>
            <a:ext cx="62214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255</a:t>
            </a:r>
          </a:p>
        </p:txBody>
      </p:sp>
      <p:sp>
        <p:nvSpPr>
          <p:cNvPr id="171070" name="Text Box 62"/>
          <p:cNvSpPr txBox="1">
            <a:spLocks noChangeArrowheads="1"/>
          </p:cNvSpPr>
          <p:nvPr/>
        </p:nvSpPr>
        <p:spPr bwMode="auto">
          <a:xfrm>
            <a:off x="2224875" y="5288573"/>
            <a:ext cx="129037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Thread ID</a:t>
            </a:r>
          </a:p>
        </p:txBody>
      </p:sp>
    </p:spTree>
    <p:extLst>
      <p:ext uri="{BB962C8B-B14F-4D97-AF65-F5344CB8AC3E}">
        <p14:creationId xmlns:p14="http://schemas.microsoft.com/office/powerpoint/2010/main" val="1054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PREVIOUS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8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MOVING TO PARALLEL ON THE GPU</a:t>
            </a:r>
            <a:endParaRPr lang="en-US" sz="3447" dirty="0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1740984" y="2184710"/>
            <a:ext cx="8433525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177" b="1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1810111" y="2253837"/>
            <a:ext cx="1935563" cy="4147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0</a:t>
            </a: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3814802" y="2253837"/>
            <a:ext cx="1935563" cy="4147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1</a:t>
            </a: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5819492" y="2253837"/>
            <a:ext cx="1935563" cy="4147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7824182" y="2253837"/>
            <a:ext cx="1935563" cy="4147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(NB-1)</a:t>
            </a: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651720" y="5718363"/>
            <a:ext cx="11395494" cy="76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dirty="0" smtClean="0">
                <a:solidFill>
                  <a:schemeClr val="tx1"/>
                </a:solidFill>
                <a:latin typeface="Verdana" panose="020B0604030504040204" pitchFamily="34" charset="0"/>
              </a:rPr>
              <a:t>Simple: if we have 256 threads per block (TPB = 256), </a:t>
            </a:r>
            <a:r>
              <a:rPr lang="en-US" sz="2177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threads 0 to 255 </a:t>
            </a:r>
            <a:r>
              <a:rPr lang="en-US" sz="2177" dirty="0" smtClean="0">
                <a:solidFill>
                  <a:schemeClr val="tx1"/>
                </a:solidFill>
                <a:latin typeface="Verdana" panose="020B0604030504040204" pitchFamily="34" charset="0"/>
              </a:rPr>
              <a:t>in </a:t>
            </a:r>
            <a:r>
              <a:rPr lang="en-US" sz="2177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block 0 </a:t>
            </a:r>
            <a:r>
              <a:rPr lang="en-US" sz="2177" dirty="0" smtClean="0">
                <a:solidFill>
                  <a:schemeClr val="tx1"/>
                </a:solidFill>
                <a:latin typeface="Verdana" panose="020B0604030504040204" pitchFamily="34" charset="0"/>
              </a:rPr>
              <a:t>will take care of elements </a:t>
            </a:r>
            <a:r>
              <a:rPr lang="en-US" sz="2177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0 to 255</a:t>
            </a:r>
            <a:r>
              <a:rPr lang="en-US" sz="2177" dirty="0" smtClean="0">
                <a:solidFill>
                  <a:schemeClr val="tx1"/>
                </a:solidFill>
                <a:latin typeface="Verdana" panose="020B0604030504040204" pitchFamily="34" charset="0"/>
              </a:rPr>
              <a:t>.</a:t>
            </a:r>
            <a:endParaRPr lang="en-US" sz="2177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71017" name="Rectangle 9"/>
          <p:cNvSpPr>
            <a:spLocks noChangeArrowheads="1"/>
          </p:cNvSpPr>
          <p:nvPr/>
        </p:nvSpPr>
        <p:spPr bwMode="auto">
          <a:xfrm>
            <a:off x="1925323" y="3083365"/>
            <a:ext cx="1728181" cy="186643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171018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196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19" name="Picture 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70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20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450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21" name="Picture 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256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22" name="Picture 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002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23" name="Picture 1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96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24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10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25" name="Picture 1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850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26" name="Picture 1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656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27" name="Picture 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02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3953056" y="3083365"/>
            <a:ext cx="1728181" cy="186643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171029" name="Picture 2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29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0" name="Picture 2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438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1" name="Picture 2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183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2" name="Picture 2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89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3" name="Picture 2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73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4" name="Picture 2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29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5" name="Picture 2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838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6" name="Picture 2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583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7" name="Picture 2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389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8" name="Picture 3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3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5957747" y="3083365"/>
            <a:ext cx="1728181" cy="186643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171040" name="Picture 3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619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1" name="Picture 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28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2" name="Picture 3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74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3" name="Picture 3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680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4" name="Picture 3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2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5" name="Picture 3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019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6" name="Picture 3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28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7" name="Picture 3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74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8" name="Picture 4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080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9" name="Picture 4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82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050" name="Rectangle 42"/>
          <p:cNvSpPr>
            <a:spLocks noChangeArrowheads="1"/>
          </p:cNvSpPr>
          <p:nvPr/>
        </p:nvSpPr>
        <p:spPr bwMode="auto">
          <a:xfrm>
            <a:off x="8008522" y="3083365"/>
            <a:ext cx="1728181" cy="186643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171051" name="Picture 4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9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52" name="Picture 4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904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53" name="Picture 4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649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54" name="Picture 4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45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55" name="Picture 4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01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56" name="Picture 4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794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57" name="Picture 4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03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58" name="Picture 5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049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59" name="Picture 5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85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60" name="Picture 5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00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061" name="AutoShape 53"/>
          <p:cNvSpPr>
            <a:spLocks noChangeArrowheads="1"/>
          </p:cNvSpPr>
          <p:nvPr/>
        </p:nvSpPr>
        <p:spPr bwMode="auto">
          <a:xfrm>
            <a:off x="2501384" y="2668601"/>
            <a:ext cx="553018" cy="622145"/>
          </a:xfrm>
          <a:prstGeom prst="down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1062" name="AutoShape 54"/>
          <p:cNvSpPr>
            <a:spLocks noChangeArrowheads="1"/>
          </p:cNvSpPr>
          <p:nvPr/>
        </p:nvSpPr>
        <p:spPr bwMode="auto">
          <a:xfrm>
            <a:off x="4575201" y="2599474"/>
            <a:ext cx="553018" cy="622145"/>
          </a:xfrm>
          <a:prstGeom prst="down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1063" name="AutoShape 55"/>
          <p:cNvSpPr>
            <a:spLocks noChangeArrowheads="1"/>
          </p:cNvSpPr>
          <p:nvPr/>
        </p:nvSpPr>
        <p:spPr bwMode="auto">
          <a:xfrm>
            <a:off x="6510764" y="2599474"/>
            <a:ext cx="553018" cy="622145"/>
          </a:xfrm>
          <a:prstGeom prst="down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1064" name="AutoShape 56"/>
          <p:cNvSpPr>
            <a:spLocks noChangeArrowheads="1"/>
          </p:cNvSpPr>
          <p:nvPr/>
        </p:nvSpPr>
        <p:spPr bwMode="auto">
          <a:xfrm>
            <a:off x="8584582" y="2599474"/>
            <a:ext cx="553018" cy="622145"/>
          </a:xfrm>
          <a:prstGeom prst="down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1065" name="Text Box 57"/>
          <p:cNvSpPr txBox="1">
            <a:spLocks noChangeArrowheads="1"/>
          </p:cNvSpPr>
          <p:nvPr/>
        </p:nvSpPr>
        <p:spPr bwMode="auto">
          <a:xfrm>
            <a:off x="1671857" y="1769947"/>
            <a:ext cx="424844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71066" name="Text Box 58"/>
          <p:cNvSpPr txBox="1">
            <a:spLocks noChangeArrowheads="1"/>
          </p:cNvSpPr>
          <p:nvPr/>
        </p:nvSpPr>
        <p:spPr bwMode="auto">
          <a:xfrm>
            <a:off x="3261784" y="1769947"/>
            <a:ext cx="62214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255</a:t>
            </a:r>
          </a:p>
        </p:txBody>
      </p:sp>
      <p:sp>
        <p:nvSpPr>
          <p:cNvPr id="171067" name="Text Box 59"/>
          <p:cNvSpPr txBox="1">
            <a:spLocks noChangeArrowheads="1"/>
          </p:cNvSpPr>
          <p:nvPr/>
        </p:nvSpPr>
        <p:spPr bwMode="auto">
          <a:xfrm>
            <a:off x="1740984" y="5018928"/>
            <a:ext cx="424844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71068" name="Text Box 60"/>
          <p:cNvSpPr txBox="1">
            <a:spLocks noChangeArrowheads="1"/>
          </p:cNvSpPr>
          <p:nvPr/>
        </p:nvSpPr>
        <p:spPr bwMode="auto">
          <a:xfrm>
            <a:off x="3330911" y="5018928"/>
            <a:ext cx="62214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255</a:t>
            </a:r>
          </a:p>
        </p:txBody>
      </p:sp>
      <p:sp>
        <p:nvSpPr>
          <p:cNvPr id="171070" name="Text Box 62"/>
          <p:cNvSpPr txBox="1">
            <a:spLocks noChangeArrowheads="1"/>
          </p:cNvSpPr>
          <p:nvPr/>
        </p:nvSpPr>
        <p:spPr bwMode="auto">
          <a:xfrm>
            <a:off x="2224875" y="5288573"/>
            <a:ext cx="129037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Thread ID</a:t>
            </a:r>
          </a:p>
        </p:txBody>
      </p:sp>
    </p:spTree>
    <p:extLst>
      <p:ext uri="{BB962C8B-B14F-4D97-AF65-F5344CB8AC3E}">
        <p14:creationId xmlns:p14="http://schemas.microsoft.com/office/powerpoint/2010/main" val="15467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MOVING TO PARALLEL ON THE GPU</a:t>
            </a:r>
            <a:endParaRPr lang="en-US" sz="3447" dirty="0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1740984" y="2184710"/>
            <a:ext cx="8433525" cy="5530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177" b="1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1810111" y="2253837"/>
            <a:ext cx="1935563" cy="4147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0</a:t>
            </a: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3814802" y="2253837"/>
            <a:ext cx="1935563" cy="4147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1</a:t>
            </a: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5819492" y="2253837"/>
            <a:ext cx="1935563" cy="4147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7824182" y="2253837"/>
            <a:ext cx="1935563" cy="4147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Block (NB-1)</a:t>
            </a: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1395091" y="5939099"/>
            <a:ext cx="10784290" cy="42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Threads 0</a:t>
            </a:r>
            <a:r>
              <a:rPr lang="en-US" sz="2177" dirty="0" smtClean="0">
                <a:solidFill>
                  <a:schemeClr val="tx1"/>
                </a:solidFill>
                <a:latin typeface="Verdana" panose="020B0604030504040204" pitchFamily="34" charset="0"/>
              </a:rPr>
              <a:t> to 255 from </a:t>
            </a:r>
            <a:r>
              <a:rPr lang="en-US" sz="2177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block 1</a:t>
            </a:r>
            <a:r>
              <a:rPr lang="en-US" sz="2177" dirty="0" smtClean="0">
                <a:solidFill>
                  <a:schemeClr val="tx1"/>
                </a:solidFill>
                <a:latin typeface="Verdana" panose="020B0604030504040204" pitchFamily="34" charset="0"/>
              </a:rPr>
              <a:t> will manage elements </a:t>
            </a:r>
            <a:r>
              <a:rPr lang="en-US" sz="2177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256 to 511</a:t>
            </a:r>
            <a:r>
              <a:rPr lang="en-US" sz="2177" dirty="0" smtClean="0">
                <a:solidFill>
                  <a:schemeClr val="tx1"/>
                </a:solidFill>
                <a:latin typeface="Verdana" panose="020B0604030504040204" pitchFamily="34" charset="0"/>
              </a:rPr>
              <a:t>... </a:t>
            </a:r>
            <a:endParaRPr lang="en-US" sz="2177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71017" name="Rectangle 9"/>
          <p:cNvSpPr>
            <a:spLocks noChangeArrowheads="1"/>
          </p:cNvSpPr>
          <p:nvPr/>
        </p:nvSpPr>
        <p:spPr bwMode="auto">
          <a:xfrm>
            <a:off x="1925323" y="3083365"/>
            <a:ext cx="1728181" cy="186643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171018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196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19" name="Picture 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70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20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450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21" name="Picture 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256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22" name="Picture 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002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23" name="Picture 1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96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24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10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25" name="Picture 1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850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26" name="Picture 1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656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27" name="Picture 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02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3953056" y="3083365"/>
            <a:ext cx="1728181" cy="186643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171029" name="Picture 2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29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0" name="Picture 2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438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1" name="Picture 2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183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2" name="Picture 2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89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3" name="Picture 2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73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4" name="Picture 2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29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5" name="Picture 2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838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6" name="Picture 2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583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7" name="Picture 2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389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38" name="Picture 3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3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5957747" y="3083365"/>
            <a:ext cx="1728181" cy="186643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171040" name="Picture 3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619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1" name="Picture 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28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2" name="Picture 3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74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3" name="Picture 3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680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4" name="Picture 3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2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5" name="Picture 3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019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6" name="Picture 3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28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7" name="Picture 3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74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8" name="Picture 4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080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49" name="Picture 4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82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050" name="Rectangle 42"/>
          <p:cNvSpPr>
            <a:spLocks noChangeArrowheads="1"/>
          </p:cNvSpPr>
          <p:nvPr/>
        </p:nvSpPr>
        <p:spPr bwMode="auto">
          <a:xfrm>
            <a:off x="8008522" y="3083365"/>
            <a:ext cx="1728181" cy="186643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pic>
        <p:nvPicPr>
          <p:cNvPr id="171051" name="Picture 4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9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52" name="Picture 4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904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53" name="Picture 4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649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54" name="Picture 4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45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55" name="Picture 4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01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56" name="Picture 4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794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57" name="Picture 4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03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58" name="Picture 5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049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59" name="Picture 5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855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60" name="Picture 5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00" y="3152492"/>
            <a:ext cx="460848" cy="1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061" name="AutoShape 53"/>
          <p:cNvSpPr>
            <a:spLocks noChangeArrowheads="1"/>
          </p:cNvSpPr>
          <p:nvPr/>
        </p:nvSpPr>
        <p:spPr bwMode="auto">
          <a:xfrm>
            <a:off x="2501384" y="2668601"/>
            <a:ext cx="553018" cy="622145"/>
          </a:xfrm>
          <a:prstGeom prst="down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1062" name="AutoShape 54"/>
          <p:cNvSpPr>
            <a:spLocks noChangeArrowheads="1"/>
          </p:cNvSpPr>
          <p:nvPr/>
        </p:nvSpPr>
        <p:spPr bwMode="auto">
          <a:xfrm>
            <a:off x="4575201" y="2599474"/>
            <a:ext cx="553018" cy="622145"/>
          </a:xfrm>
          <a:prstGeom prst="down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1063" name="AutoShape 55"/>
          <p:cNvSpPr>
            <a:spLocks noChangeArrowheads="1"/>
          </p:cNvSpPr>
          <p:nvPr/>
        </p:nvSpPr>
        <p:spPr bwMode="auto">
          <a:xfrm>
            <a:off x="6510764" y="2599474"/>
            <a:ext cx="553018" cy="622145"/>
          </a:xfrm>
          <a:prstGeom prst="down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1064" name="AutoShape 56"/>
          <p:cNvSpPr>
            <a:spLocks noChangeArrowheads="1"/>
          </p:cNvSpPr>
          <p:nvPr/>
        </p:nvSpPr>
        <p:spPr bwMode="auto">
          <a:xfrm>
            <a:off x="8584582" y="2599474"/>
            <a:ext cx="553018" cy="622145"/>
          </a:xfrm>
          <a:prstGeom prst="down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71065" name="Text Box 57"/>
          <p:cNvSpPr txBox="1">
            <a:spLocks noChangeArrowheads="1"/>
          </p:cNvSpPr>
          <p:nvPr/>
        </p:nvSpPr>
        <p:spPr bwMode="auto">
          <a:xfrm>
            <a:off x="3741833" y="1769946"/>
            <a:ext cx="741197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256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71066" name="Text Box 58"/>
          <p:cNvSpPr txBox="1">
            <a:spLocks noChangeArrowheads="1"/>
          </p:cNvSpPr>
          <p:nvPr/>
        </p:nvSpPr>
        <p:spPr bwMode="auto">
          <a:xfrm>
            <a:off x="5394128" y="1777436"/>
            <a:ext cx="62214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 smtClean="0">
                <a:solidFill>
                  <a:schemeClr val="tx1"/>
                </a:solidFill>
                <a:latin typeface="Verdana" panose="020B0604030504040204" pitchFamily="34" charset="0"/>
              </a:rPr>
              <a:t>511</a:t>
            </a:r>
            <a:endParaRPr lang="en-US" sz="1633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71067" name="Text Box 59"/>
          <p:cNvSpPr txBox="1">
            <a:spLocks noChangeArrowheads="1"/>
          </p:cNvSpPr>
          <p:nvPr/>
        </p:nvSpPr>
        <p:spPr bwMode="auto">
          <a:xfrm>
            <a:off x="3791758" y="5002995"/>
            <a:ext cx="424844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71068" name="Text Box 60"/>
          <p:cNvSpPr txBox="1">
            <a:spLocks noChangeArrowheads="1"/>
          </p:cNvSpPr>
          <p:nvPr/>
        </p:nvSpPr>
        <p:spPr bwMode="auto">
          <a:xfrm>
            <a:off x="5381685" y="5002995"/>
            <a:ext cx="62214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255</a:t>
            </a:r>
          </a:p>
        </p:txBody>
      </p:sp>
      <p:sp>
        <p:nvSpPr>
          <p:cNvPr id="171070" name="Text Box 62"/>
          <p:cNvSpPr txBox="1">
            <a:spLocks noChangeArrowheads="1"/>
          </p:cNvSpPr>
          <p:nvPr/>
        </p:nvSpPr>
        <p:spPr bwMode="auto">
          <a:xfrm>
            <a:off x="4275649" y="5272640"/>
            <a:ext cx="1290375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dirty="0">
                <a:solidFill>
                  <a:schemeClr val="tx1"/>
                </a:solidFill>
                <a:latin typeface="Verdana" panose="020B0604030504040204" pitchFamily="34" charset="0"/>
              </a:rPr>
              <a:t>Thread ID</a:t>
            </a:r>
          </a:p>
        </p:txBody>
      </p:sp>
    </p:spTree>
    <p:extLst>
      <p:ext uri="{BB962C8B-B14F-4D97-AF65-F5344CB8AC3E}">
        <p14:creationId xmlns:p14="http://schemas.microsoft.com/office/powerpoint/2010/main" val="199717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that we have N = 20 elements and we use 4 threads per block. </a:t>
            </a:r>
          </a:p>
          <a:p>
            <a:r>
              <a:rPr lang="en-US" dirty="0" smtClean="0"/>
              <a:t>How do we compute the global index into our memory from our block ID and our thread ID?</a:t>
            </a:r>
            <a:endParaRPr lang="en-US" dirty="0"/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2363129" y="4010173"/>
            <a:ext cx="414764" cy="414764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2777892" y="4010173"/>
            <a:ext cx="414764" cy="41476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3192656" y="4010173"/>
            <a:ext cx="414764" cy="414764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3607419" y="4010173"/>
            <a:ext cx="414764" cy="41476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35176" name="Rectangle 8"/>
          <p:cNvSpPr>
            <a:spLocks noChangeArrowheads="1"/>
          </p:cNvSpPr>
          <p:nvPr/>
        </p:nvSpPr>
        <p:spPr bwMode="auto">
          <a:xfrm>
            <a:off x="5266474" y="4010173"/>
            <a:ext cx="414764" cy="414764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35177" name="Rectangle 9"/>
          <p:cNvSpPr>
            <a:spLocks noChangeArrowheads="1"/>
          </p:cNvSpPr>
          <p:nvPr/>
        </p:nvSpPr>
        <p:spPr bwMode="auto">
          <a:xfrm>
            <a:off x="5681237" y="4010173"/>
            <a:ext cx="414764" cy="41476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35178" name="Rectangle 10"/>
          <p:cNvSpPr>
            <a:spLocks noChangeArrowheads="1"/>
          </p:cNvSpPr>
          <p:nvPr/>
        </p:nvSpPr>
        <p:spPr bwMode="auto">
          <a:xfrm>
            <a:off x="6096001" y="4010173"/>
            <a:ext cx="414764" cy="414764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35179" name="Rectangle 11"/>
          <p:cNvSpPr>
            <a:spLocks noChangeArrowheads="1"/>
          </p:cNvSpPr>
          <p:nvPr/>
        </p:nvSpPr>
        <p:spPr bwMode="auto">
          <a:xfrm>
            <a:off x="6510764" y="4010173"/>
            <a:ext cx="414764" cy="41476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7824182" y="4010173"/>
            <a:ext cx="414764" cy="414764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8238946" y="4010173"/>
            <a:ext cx="414764" cy="41476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8653709" y="4010173"/>
            <a:ext cx="414764" cy="414764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35183" name="Rectangle 15"/>
          <p:cNvSpPr>
            <a:spLocks noChangeArrowheads="1"/>
          </p:cNvSpPr>
          <p:nvPr/>
        </p:nvSpPr>
        <p:spPr bwMode="auto">
          <a:xfrm>
            <a:off x="9068473" y="4010173"/>
            <a:ext cx="414764" cy="41476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35184" name="Rectangle 16"/>
          <p:cNvSpPr>
            <a:spLocks noChangeArrowheads="1"/>
          </p:cNvSpPr>
          <p:nvPr/>
        </p:nvSpPr>
        <p:spPr bwMode="auto">
          <a:xfrm>
            <a:off x="2363129" y="5541053"/>
            <a:ext cx="414764" cy="414764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35185" name="Rectangle 17"/>
          <p:cNvSpPr>
            <a:spLocks noChangeArrowheads="1"/>
          </p:cNvSpPr>
          <p:nvPr/>
        </p:nvSpPr>
        <p:spPr bwMode="auto">
          <a:xfrm>
            <a:off x="2777892" y="5541053"/>
            <a:ext cx="414764" cy="41476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35186" name="Rectangle 18"/>
          <p:cNvSpPr>
            <a:spLocks noChangeArrowheads="1"/>
          </p:cNvSpPr>
          <p:nvPr/>
        </p:nvSpPr>
        <p:spPr bwMode="auto">
          <a:xfrm>
            <a:off x="3192656" y="5541053"/>
            <a:ext cx="414764" cy="414764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35187" name="Rectangle 19"/>
          <p:cNvSpPr>
            <a:spLocks noChangeArrowheads="1"/>
          </p:cNvSpPr>
          <p:nvPr/>
        </p:nvSpPr>
        <p:spPr bwMode="auto">
          <a:xfrm>
            <a:off x="3607419" y="5541053"/>
            <a:ext cx="414764" cy="41476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35188" name="Rectangle 20"/>
          <p:cNvSpPr>
            <a:spLocks noChangeArrowheads="1"/>
          </p:cNvSpPr>
          <p:nvPr/>
        </p:nvSpPr>
        <p:spPr bwMode="auto">
          <a:xfrm>
            <a:off x="5266474" y="5543934"/>
            <a:ext cx="414764" cy="414764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35189" name="Rectangle 21"/>
          <p:cNvSpPr>
            <a:spLocks noChangeArrowheads="1"/>
          </p:cNvSpPr>
          <p:nvPr/>
        </p:nvSpPr>
        <p:spPr bwMode="auto">
          <a:xfrm>
            <a:off x="5681237" y="5543934"/>
            <a:ext cx="414764" cy="41476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35190" name="Rectangle 22"/>
          <p:cNvSpPr>
            <a:spLocks noChangeArrowheads="1"/>
          </p:cNvSpPr>
          <p:nvPr/>
        </p:nvSpPr>
        <p:spPr bwMode="auto">
          <a:xfrm>
            <a:off x="6096001" y="5543934"/>
            <a:ext cx="414764" cy="414764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35191" name="Rectangle 23"/>
          <p:cNvSpPr>
            <a:spLocks noChangeArrowheads="1"/>
          </p:cNvSpPr>
          <p:nvPr/>
        </p:nvSpPr>
        <p:spPr bwMode="auto">
          <a:xfrm>
            <a:off x="6510764" y="5543934"/>
            <a:ext cx="414764" cy="41476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35192" name="Text Box 24"/>
          <p:cNvSpPr txBox="1">
            <a:spLocks noChangeArrowheads="1"/>
          </p:cNvSpPr>
          <p:nvPr/>
        </p:nvSpPr>
        <p:spPr bwMode="auto">
          <a:xfrm>
            <a:off x="2624814" y="4549402"/>
            <a:ext cx="120480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 dirty="0">
                <a:solidFill>
                  <a:schemeClr val="tx1"/>
                </a:solidFill>
                <a:latin typeface="Verdana" panose="020B0604030504040204" pitchFamily="34" charset="0"/>
              </a:rPr>
              <a:t>Block 0</a:t>
            </a:r>
          </a:p>
        </p:txBody>
      </p:sp>
      <p:sp>
        <p:nvSpPr>
          <p:cNvPr id="135193" name="Text Box 25"/>
          <p:cNvSpPr txBox="1">
            <a:spLocks noChangeArrowheads="1"/>
          </p:cNvSpPr>
          <p:nvPr/>
        </p:nvSpPr>
        <p:spPr bwMode="auto">
          <a:xfrm>
            <a:off x="5542983" y="4494064"/>
            <a:ext cx="1106036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 dirty="0">
                <a:solidFill>
                  <a:schemeClr val="tx1"/>
                </a:solidFill>
                <a:latin typeface="Verdana" panose="020B0604030504040204" pitchFamily="34" charset="0"/>
              </a:rPr>
              <a:t>Block 1</a:t>
            </a:r>
          </a:p>
        </p:txBody>
      </p:sp>
      <p:sp>
        <p:nvSpPr>
          <p:cNvPr id="135194" name="Text Box 26"/>
          <p:cNvSpPr txBox="1">
            <a:spLocks noChangeArrowheads="1"/>
          </p:cNvSpPr>
          <p:nvPr/>
        </p:nvSpPr>
        <p:spPr bwMode="auto">
          <a:xfrm>
            <a:off x="8100691" y="4494064"/>
            <a:ext cx="1243334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 dirty="0">
                <a:solidFill>
                  <a:schemeClr val="tx1"/>
                </a:solidFill>
                <a:latin typeface="Verdana" panose="020B0604030504040204" pitchFamily="34" charset="0"/>
              </a:rPr>
              <a:t>Block 2</a:t>
            </a:r>
          </a:p>
        </p:txBody>
      </p:sp>
      <p:sp>
        <p:nvSpPr>
          <p:cNvPr id="135195" name="Text Box 27"/>
          <p:cNvSpPr txBox="1">
            <a:spLocks noChangeArrowheads="1"/>
          </p:cNvSpPr>
          <p:nvPr/>
        </p:nvSpPr>
        <p:spPr bwMode="auto">
          <a:xfrm>
            <a:off x="2708765" y="6027825"/>
            <a:ext cx="1313418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 dirty="0">
                <a:solidFill>
                  <a:schemeClr val="tx1"/>
                </a:solidFill>
                <a:latin typeface="Verdana" panose="020B0604030504040204" pitchFamily="34" charset="0"/>
              </a:rPr>
              <a:t>Block 3</a:t>
            </a:r>
          </a:p>
        </p:txBody>
      </p:sp>
      <p:sp>
        <p:nvSpPr>
          <p:cNvPr id="135196" name="Text Box 28"/>
          <p:cNvSpPr txBox="1">
            <a:spLocks noChangeArrowheads="1"/>
          </p:cNvSpPr>
          <p:nvPr/>
        </p:nvSpPr>
        <p:spPr bwMode="auto">
          <a:xfrm>
            <a:off x="5612110" y="6027825"/>
            <a:ext cx="1203028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 dirty="0">
                <a:solidFill>
                  <a:schemeClr val="tx1"/>
                </a:solidFill>
                <a:latin typeface="Verdana" panose="020B0604030504040204" pitchFamily="34" charset="0"/>
              </a:rPr>
              <a:t>Block 4</a:t>
            </a:r>
          </a:p>
        </p:txBody>
      </p:sp>
      <p:sp>
        <p:nvSpPr>
          <p:cNvPr id="135198" name="Rectangle 30"/>
          <p:cNvSpPr>
            <a:spLocks noChangeArrowheads="1"/>
          </p:cNvSpPr>
          <p:nvPr/>
        </p:nvSpPr>
        <p:spPr bwMode="auto">
          <a:xfrm>
            <a:off x="2777892" y="3595410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35199" name="Rectangle 31"/>
          <p:cNvSpPr>
            <a:spLocks noChangeArrowheads="1"/>
          </p:cNvSpPr>
          <p:nvPr/>
        </p:nvSpPr>
        <p:spPr bwMode="auto">
          <a:xfrm>
            <a:off x="3192656" y="3595410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35200" name="Rectangle 32"/>
          <p:cNvSpPr>
            <a:spLocks noChangeArrowheads="1"/>
          </p:cNvSpPr>
          <p:nvPr/>
        </p:nvSpPr>
        <p:spPr bwMode="auto">
          <a:xfrm>
            <a:off x="3607419" y="3595410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135201" name="Rectangle 33"/>
          <p:cNvSpPr>
            <a:spLocks noChangeArrowheads="1"/>
          </p:cNvSpPr>
          <p:nvPr/>
        </p:nvSpPr>
        <p:spPr bwMode="auto">
          <a:xfrm>
            <a:off x="5266474" y="3595410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35202" name="Rectangle 34"/>
          <p:cNvSpPr>
            <a:spLocks noChangeArrowheads="1"/>
          </p:cNvSpPr>
          <p:nvPr/>
        </p:nvSpPr>
        <p:spPr bwMode="auto">
          <a:xfrm>
            <a:off x="5681237" y="3595410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135203" name="Rectangle 35"/>
          <p:cNvSpPr>
            <a:spLocks noChangeArrowheads="1"/>
          </p:cNvSpPr>
          <p:nvPr/>
        </p:nvSpPr>
        <p:spPr bwMode="auto">
          <a:xfrm>
            <a:off x="6096001" y="3595410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135204" name="Rectangle 36"/>
          <p:cNvSpPr>
            <a:spLocks noChangeArrowheads="1"/>
          </p:cNvSpPr>
          <p:nvPr/>
        </p:nvSpPr>
        <p:spPr bwMode="auto">
          <a:xfrm>
            <a:off x="6510764" y="3595410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135205" name="Rectangle 37"/>
          <p:cNvSpPr>
            <a:spLocks noChangeArrowheads="1"/>
          </p:cNvSpPr>
          <p:nvPr/>
        </p:nvSpPr>
        <p:spPr bwMode="auto">
          <a:xfrm>
            <a:off x="7824182" y="3595410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135206" name="Rectangle 38"/>
          <p:cNvSpPr>
            <a:spLocks noChangeArrowheads="1"/>
          </p:cNvSpPr>
          <p:nvPr/>
        </p:nvSpPr>
        <p:spPr bwMode="auto">
          <a:xfrm>
            <a:off x="8238946" y="3595410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9</a:t>
            </a:r>
          </a:p>
        </p:txBody>
      </p:sp>
      <p:sp>
        <p:nvSpPr>
          <p:cNvPr id="135207" name="Rectangle 39"/>
          <p:cNvSpPr>
            <a:spLocks noChangeArrowheads="1"/>
          </p:cNvSpPr>
          <p:nvPr/>
        </p:nvSpPr>
        <p:spPr bwMode="auto">
          <a:xfrm>
            <a:off x="8653709" y="3595410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10</a:t>
            </a:r>
          </a:p>
        </p:txBody>
      </p:sp>
      <p:sp>
        <p:nvSpPr>
          <p:cNvPr id="135208" name="Rectangle 40"/>
          <p:cNvSpPr>
            <a:spLocks noChangeArrowheads="1"/>
          </p:cNvSpPr>
          <p:nvPr/>
        </p:nvSpPr>
        <p:spPr bwMode="auto">
          <a:xfrm>
            <a:off x="9068473" y="3595410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11</a:t>
            </a:r>
          </a:p>
        </p:txBody>
      </p:sp>
      <p:sp>
        <p:nvSpPr>
          <p:cNvPr id="135210" name="Rectangle 42"/>
          <p:cNvSpPr>
            <a:spLocks noChangeArrowheads="1"/>
          </p:cNvSpPr>
          <p:nvPr/>
        </p:nvSpPr>
        <p:spPr bwMode="auto">
          <a:xfrm>
            <a:off x="2363129" y="5116209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12</a:t>
            </a:r>
          </a:p>
        </p:txBody>
      </p:sp>
      <p:sp>
        <p:nvSpPr>
          <p:cNvPr id="135211" name="Rectangle 43"/>
          <p:cNvSpPr>
            <a:spLocks noChangeArrowheads="1"/>
          </p:cNvSpPr>
          <p:nvPr/>
        </p:nvSpPr>
        <p:spPr bwMode="auto">
          <a:xfrm>
            <a:off x="2777892" y="5116209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13</a:t>
            </a:r>
          </a:p>
        </p:txBody>
      </p:sp>
      <p:sp>
        <p:nvSpPr>
          <p:cNvPr id="135212" name="Rectangle 44"/>
          <p:cNvSpPr>
            <a:spLocks noChangeArrowheads="1"/>
          </p:cNvSpPr>
          <p:nvPr/>
        </p:nvSpPr>
        <p:spPr bwMode="auto">
          <a:xfrm>
            <a:off x="3192656" y="5116209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14</a:t>
            </a:r>
          </a:p>
        </p:txBody>
      </p:sp>
      <p:sp>
        <p:nvSpPr>
          <p:cNvPr id="135213" name="Rectangle 45"/>
          <p:cNvSpPr>
            <a:spLocks noChangeArrowheads="1"/>
          </p:cNvSpPr>
          <p:nvPr/>
        </p:nvSpPr>
        <p:spPr bwMode="auto">
          <a:xfrm>
            <a:off x="3607419" y="5116209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15</a:t>
            </a:r>
          </a:p>
        </p:txBody>
      </p:sp>
      <p:sp>
        <p:nvSpPr>
          <p:cNvPr id="135214" name="Rectangle 46"/>
          <p:cNvSpPr>
            <a:spLocks noChangeArrowheads="1"/>
          </p:cNvSpPr>
          <p:nvPr/>
        </p:nvSpPr>
        <p:spPr bwMode="auto">
          <a:xfrm>
            <a:off x="5681237" y="5116209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17</a:t>
            </a:r>
          </a:p>
        </p:txBody>
      </p:sp>
      <p:sp>
        <p:nvSpPr>
          <p:cNvPr id="135215" name="Rectangle 47"/>
          <p:cNvSpPr>
            <a:spLocks noChangeArrowheads="1"/>
          </p:cNvSpPr>
          <p:nvPr/>
        </p:nvSpPr>
        <p:spPr bwMode="auto">
          <a:xfrm>
            <a:off x="6096001" y="5116209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18</a:t>
            </a:r>
          </a:p>
        </p:txBody>
      </p:sp>
      <p:sp>
        <p:nvSpPr>
          <p:cNvPr id="135216" name="Rectangle 48"/>
          <p:cNvSpPr>
            <a:spLocks noChangeArrowheads="1"/>
          </p:cNvSpPr>
          <p:nvPr/>
        </p:nvSpPr>
        <p:spPr bwMode="auto">
          <a:xfrm>
            <a:off x="6510764" y="5116209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19</a:t>
            </a:r>
          </a:p>
        </p:txBody>
      </p:sp>
      <p:sp>
        <p:nvSpPr>
          <p:cNvPr id="135218" name="Rectangle 50"/>
          <p:cNvSpPr>
            <a:spLocks noChangeArrowheads="1"/>
          </p:cNvSpPr>
          <p:nvPr/>
        </p:nvSpPr>
        <p:spPr bwMode="auto">
          <a:xfrm>
            <a:off x="2363129" y="3595410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0</a:t>
            </a:r>
          </a:p>
        </p:txBody>
      </p:sp>
      <p:sp>
        <p:nvSpPr>
          <p:cNvPr id="135219" name="Rectangle 51"/>
          <p:cNvSpPr>
            <a:spLocks noChangeArrowheads="1"/>
          </p:cNvSpPr>
          <p:nvPr/>
        </p:nvSpPr>
        <p:spPr bwMode="auto">
          <a:xfrm>
            <a:off x="5266474" y="5116209"/>
            <a:ext cx="414764" cy="41476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633">
                <a:solidFill>
                  <a:schemeClr val="tx1"/>
                </a:solidFill>
                <a:latin typeface="Verdana" panose="020B0604030504040204" pitchFamily="34" charset="0"/>
              </a:rPr>
              <a:t>16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7340292" y="5355755"/>
            <a:ext cx="4977161" cy="92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dirty="0">
                <a:solidFill>
                  <a:schemeClr val="tx1"/>
                </a:solidFill>
                <a:latin typeface="Verdana" panose="020B0604030504040204" pitchFamily="34" charset="0"/>
              </a:rPr>
              <a:t>Cell index = Thread ID </a:t>
            </a:r>
            <a:endParaRPr lang="en-US" sz="2177" dirty="0" smtClean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177" dirty="0" smtClean="0">
                <a:solidFill>
                  <a:schemeClr val="tx1"/>
                </a:solidFill>
                <a:latin typeface="Verdana" panose="020B0604030504040204" pitchFamily="34" charset="0"/>
              </a:rPr>
              <a:t>+ </a:t>
            </a:r>
            <a:r>
              <a:rPr lang="en-US" sz="2177" dirty="0">
                <a:solidFill>
                  <a:schemeClr val="tx1"/>
                </a:solidFill>
                <a:latin typeface="Verdana" panose="020B0604030504040204" pitchFamily="34" charset="0"/>
              </a:rPr>
              <a:t>(Block ID * Threads Per Block)</a:t>
            </a:r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2624814" y="764373"/>
            <a:ext cx="8881386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MOVING TO PARALLEL ON THE GPU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204646" y="3632938"/>
            <a:ext cx="174371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Global Index</a:t>
            </a:r>
            <a:endParaRPr lang="en-US" sz="1633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cxnSp>
        <p:nvCxnSpPr>
          <p:cNvPr id="4" name="Straight Arrow Connector 3"/>
          <p:cNvCxnSpPr>
            <a:stCxn id="52" idx="3"/>
            <a:endCxn id="135218" idx="1"/>
          </p:cNvCxnSpPr>
          <p:nvPr/>
        </p:nvCxnSpPr>
        <p:spPr>
          <a:xfrm flipV="1">
            <a:off x="1948365" y="3802792"/>
            <a:ext cx="414764" cy="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24"/>
          <p:cNvSpPr txBox="1">
            <a:spLocks noChangeArrowheads="1"/>
          </p:cNvSpPr>
          <p:nvPr/>
        </p:nvSpPr>
        <p:spPr bwMode="auto">
          <a:xfrm>
            <a:off x="195728" y="4081317"/>
            <a:ext cx="196001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Thread ID</a:t>
            </a:r>
            <a:endParaRPr lang="en-US" sz="1633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948365" y="4231405"/>
            <a:ext cx="414764" cy="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839100" y="4552354"/>
            <a:ext cx="1960019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33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Block ID</a:t>
            </a:r>
            <a:endParaRPr lang="en-US" sz="1633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066786" y="4721265"/>
            <a:ext cx="414764" cy="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31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48150" y="1950098"/>
            <a:ext cx="7611058" cy="25659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2194560"/>
            <a:ext cx="4014788" cy="4308877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previous example – a[</a:t>
            </a:r>
            <a:r>
              <a:rPr lang="en-US" dirty="0" err="1" smtClean="0"/>
              <a:t>i</a:t>
            </a:r>
            <a:r>
              <a:rPr lang="en-US" dirty="0" smtClean="0"/>
              <a:t>] = 2*a[</a:t>
            </a:r>
            <a:r>
              <a:rPr lang="en-US" dirty="0" err="1" smtClean="0"/>
              <a:t>i</a:t>
            </a:r>
            <a:r>
              <a:rPr lang="en-US" dirty="0" smtClean="0"/>
              <a:t>] over N elements.</a:t>
            </a:r>
          </a:p>
          <a:p>
            <a:endParaRPr lang="en-US" dirty="0"/>
          </a:p>
          <a:p>
            <a:r>
              <a:rPr lang="en-US" dirty="0" smtClean="0"/>
              <a:t>Using 1 thread meant we required a for loop inside the GPU kernel.</a:t>
            </a:r>
          </a:p>
          <a:p>
            <a:endParaRPr lang="en-US" dirty="0"/>
          </a:p>
          <a:p>
            <a:r>
              <a:rPr lang="en-US" dirty="0" smtClean="0"/>
              <a:t>If we have a thread managing 1 element, we no longer require a for loop.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416629" y="764373"/>
            <a:ext cx="9089571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MOVING TO PARALLEL ON THE GPU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8150" y="2057401"/>
            <a:ext cx="7258050" cy="4457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71991" y="3165763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Parallel Example</a:t>
            </a:r>
            <a:endParaRPr lang="en-GB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9181322" y="5569251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Serial Example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3602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2194560"/>
            <a:ext cx="4014788" cy="43088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this case, we have introduced several new variables.</a:t>
            </a:r>
          </a:p>
          <a:p>
            <a:endParaRPr lang="en-US" dirty="0"/>
          </a:p>
          <a:p>
            <a:r>
              <a:rPr lang="en-US" dirty="0" err="1" smtClean="0"/>
              <a:t>blockDim.x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The number of threads contained within each block.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blockIdx.x</a:t>
            </a:r>
            <a:r>
              <a:rPr lang="en-US" dirty="0" smtClean="0">
                <a:sym typeface="Wingdings" panose="05000000000000000000" pitchFamily="2" charset="2"/>
              </a:rPr>
              <a:t>  The block ID number (from 0 to NB)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threadIdx.x</a:t>
            </a:r>
            <a:r>
              <a:rPr lang="en-US" dirty="0" smtClean="0">
                <a:sym typeface="Wingdings" panose="05000000000000000000" pitchFamily="2" charset="2"/>
              </a:rPr>
              <a:t>  The thread ID within that block.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416629" y="764373"/>
            <a:ext cx="9089571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MOVING TO PARALLEL ON THE GPU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2057401"/>
            <a:ext cx="7258050" cy="4457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71991" y="3165763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Parallel Example</a:t>
            </a:r>
            <a:endParaRPr lang="en-GB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9181322" y="5569251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Serial Example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3264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2194560"/>
            <a:ext cx="4014788" cy="4308877"/>
          </a:xfrm>
        </p:spPr>
        <p:txBody>
          <a:bodyPr>
            <a:normAutofit/>
          </a:bodyPr>
          <a:lstStyle/>
          <a:p>
            <a:r>
              <a:rPr lang="en-US" dirty="0" smtClean="0"/>
              <a:t>To compute the array index </a:t>
            </a:r>
            <a:r>
              <a:rPr lang="en-US" dirty="0" err="1" smtClean="0"/>
              <a:t>i</a:t>
            </a:r>
            <a:r>
              <a:rPr lang="en-US" dirty="0" smtClean="0"/>
              <a:t> from these values is just as we predicted: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416629" y="764373"/>
            <a:ext cx="9089571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MOVING TO PARALLEL ON THE GPU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2057401"/>
            <a:ext cx="7258050" cy="4457700"/>
          </a:xfrm>
          <a:prstGeom prst="rect">
            <a:avLst/>
          </a:prstGeom>
        </p:spPr>
      </p:pic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459978" y="3445910"/>
            <a:ext cx="3380581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Previous slide(s)</a:t>
            </a: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</a:rPr>
              <a:t>Cell 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</a:rPr>
              <a:t>index = Thread ID </a:t>
            </a:r>
            <a:endParaRPr lang="en-US" sz="1400" dirty="0" smtClean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</a:rPr>
              <a:t>+ 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</a:rPr>
              <a:t>(Block ID * Threads Per Block)</a:t>
            </a:r>
          </a:p>
        </p:txBody>
      </p:sp>
      <p:sp>
        <p:nvSpPr>
          <p:cNvPr id="7" name="Text Box 52"/>
          <p:cNvSpPr txBox="1">
            <a:spLocks noChangeArrowheads="1"/>
          </p:cNvSpPr>
          <p:nvPr/>
        </p:nvSpPr>
        <p:spPr bwMode="auto">
          <a:xfrm>
            <a:off x="459977" y="5169142"/>
            <a:ext cx="338058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defTabSz="912813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1281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Verdana" panose="020B0604030504040204" pitchFamily="34" charset="0"/>
              </a:rPr>
              <a:t>This code</a:t>
            </a: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</a:rPr>
              <a:t>Cell 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</a:rPr>
              <a:t>index =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</a:rPr>
              <a:t>threadIdx.x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</a:rPr>
              <a:t> + 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</a:rPr>
              <a:t>blockDim.x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</a:rPr>
              <a:t>*</a:t>
            </a:r>
            <a:r>
              <a:rPr lang="en-US" sz="1400" dirty="0" err="1" smtClean="0">
                <a:solidFill>
                  <a:schemeClr val="tx1"/>
                </a:solidFill>
                <a:latin typeface="Verdana" panose="020B0604030504040204" pitchFamily="34" charset="0"/>
              </a:rPr>
              <a:t>blockIdx.x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71991" y="3165763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Parallel Example</a:t>
            </a:r>
            <a:endParaRPr lang="en-GB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9181322" y="5569251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Serial Example</a:t>
            </a:r>
            <a:endParaRPr lang="en-GB" b="1" u="sng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72408" y="2929812"/>
            <a:ext cx="1567543" cy="300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the information provided today, and from the last class, write a code which will:</a:t>
            </a:r>
          </a:p>
          <a:p>
            <a:endParaRPr lang="en-US" dirty="0"/>
          </a:p>
          <a:p>
            <a:pPr lvl="1"/>
            <a:r>
              <a:rPr lang="en-US" dirty="0" smtClean="0"/>
              <a:t>Initialize an array a on the GPU containing 1000 elements.</a:t>
            </a:r>
          </a:p>
          <a:p>
            <a:pPr lvl="1"/>
            <a:r>
              <a:rPr lang="en-US" dirty="0" smtClean="0"/>
              <a:t>Using one thread to manage one element, compute the </a:t>
            </a:r>
            <a:r>
              <a:rPr lang="en-US" dirty="0" err="1" smtClean="0"/>
              <a:t>sqrt</a:t>
            </a:r>
            <a:r>
              <a:rPr lang="en-US" dirty="0" smtClean="0"/>
              <a:t>(a) on the GPU, and</a:t>
            </a:r>
          </a:p>
          <a:p>
            <a:pPr lvl="1"/>
            <a:r>
              <a:rPr lang="en-US" dirty="0" smtClean="0"/>
              <a:t>Return the answer to the host.</a:t>
            </a:r>
          </a:p>
          <a:p>
            <a:pPr lvl="1"/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printf</a:t>
            </a:r>
            <a:r>
              <a:rPr lang="en-US" dirty="0" smtClean="0"/>
              <a:t> to show me the first 5 values of your array a after computing.</a:t>
            </a:r>
          </a:p>
          <a:p>
            <a:endParaRPr lang="en-US" dirty="0"/>
          </a:p>
          <a:p>
            <a:r>
              <a:rPr lang="en-US" dirty="0" smtClean="0"/>
              <a:t>Show me before you leave!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6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GPU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9860280" cy="2021839"/>
          </a:xfrm>
        </p:spPr>
        <p:txBody>
          <a:bodyPr>
            <a:normAutofit/>
          </a:bodyPr>
          <a:lstStyle/>
          <a:p>
            <a:r>
              <a:rPr lang="en-US" dirty="0" smtClean="0"/>
              <a:t>Last class I wrote a GPU code which would use a single thread on the GPU.</a:t>
            </a:r>
          </a:p>
          <a:p>
            <a:r>
              <a:rPr lang="en-US" dirty="0" smtClean="0"/>
              <a:t>This is a serial computation, and not very efficient.</a:t>
            </a:r>
          </a:p>
          <a:p>
            <a:endParaRPr lang="en-US" dirty="0"/>
          </a:p>
          <a:p>
            <a:pPr lvl="1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200900" y="3961585"/>
            <a:ext cx="47167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void </a:t>
            </a:r>
            <a:r>
              <a:rPr lang="en-GB" dirty="0" err="1"/>
              <a:t>CPUSerialFunction</a:t>
            </a:r>
            <a:r>
              <a:rPr lang="en-GB" dirty="0"/>
              <a:t>(float *a) {</a:t>
            </a:r>
          </a:p>
          <a:p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r>
              <a:rPr lang="en-GB" dirty="0"/>
              <a:t>	for (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N;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r>
              <a:rPr lang="en-GB" dirty="0"/>
              <a:t>		a[</a:t>
            </a:r>
            <a:r>
              <a:rPr lang="en-GB" dirty="0" err="1"/>
              <a:t>i</a:t>
            </a:r>
            <a:r>
              <a:rPr lang="en-GB" dirty="0"/>
              <a:t>] = 2.0*a[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396158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__global__ void </a:t>
            </a:r>
            <a:r>
              <a:rPr lang="en-GB" dirty="0" err="1"/>
              <a:t>GPUSerialFunction</a:t>
            </a:r>
            <a:r>
              <a:rPr lang="en-GB" dirty="0"/>
              <a:t>(float *a) {</a:t>
            </a:r>
          </a:p>
          <a:p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r>
              <a:rPr lang="en-GB" dirty="0"/>
              <a:t>	for (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N;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r>
              <a:rPr lang="en-GB" dirty="0"/>
              <a:t>		a[</a:t>
            </a:r>
            <a:r>
              <a:rPr lang="en-GB" dirty="0" err="1"/>
              <a:t>i</a:t>
            </a:r>
            <a:r>
              <a:rPr lang="en-GB" dirty="0"/>
              <a:t>] = 2.0*a[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8240" y="5800028"/>
            <a:ext cx="422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GPU function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00900" y="5800028"/>
            <a:ext cx="422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Serial function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266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GPU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9860280" cy="2021839"/>
          </a:xfrm>
        </p:spPr>
        <p:txBody>
          <a:bodyPr>
            <a:normAutofit/>
          </a:bodyPr>
          <a:lstStyle/>
          <a:p>
            <a:r>
              <a:rPr lang="en-US" dirty="0" smtClean="0"/>
              <a:t>You may recall that GPU functions – which are callable from the host – begin with the __global__ prefix.</a:t>
            </a:r>
          </a:p>
          <a:p>
            <a:endParaRPr lang="en-US" dirty="0"/>
          </a:p>
          <a:p>
            <a:pPr lvl="1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200900" y="3918452"/>
            <a:ext cx="47167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void </a:t>
            </a:r>
            <a:r>
              <a:rPr lang="en-GB" dirty="0" err="1"/>
              <a:t>CPUSerialFunction</a:t>
            </a:r>
            <a:r>
              <a:rPr lang="en-GB" dirty="0"/>
              <a:t>(float *a) {</a:t>
            </a:r>
          </a:p>
          <a:p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r>
              <a:rPr lang="en-GB" dirty="0"/>
              <a:t>	for (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N;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r>
              <a:rPr lang="en-GB" dirty="0"/>
              <a:t>		a[</a:t>
            </a:r>
            <a:r>
              <a:rPr lang="en-GB" dirty="0" err="1"/>
              <a:t>i</a:t>
            </a:r>
            <a:r>
              <a:rPr lang="en-GB" dirty="0"/>
              <a:t>] = 2.0*a[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391845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__global__ void </a:t>
            </a:r>
            <a:r>
              <a:rPr lang="en-GB" dirty="0" err="1"/>
              <a:t>GPUSerialFunction</a:t>
            </a:r>
            <a:r>
              <a:rPr lang="en-GB" dirty="0"/>
              <a:t>(float *a) {</a:t>
            </a:r>
          </a:p>
          <a:p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;</a:t>
            </a:r>
          </a:p>
          <a:p>
            <a:r>
              <a:rPr lang="en-GB" dirty="0"/>
              <a:t>	for (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N;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r>
              <a:rPr lang="en-GB" dirty="0"/>
              <a:t>		a[</a:t>
            </a:r>
            <a:r>
              <a:rPr lang="en-GB" dirty="0" err="1"/>
              <a:t>i</a:t>
            </a:r>
            <a:r>
              <a:rPr lang="en-GB" dirty="0"/>
              <a:t>] = 2.0*a[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r>
              <a:rPr lang="en-GB" dirty="0"/>
              <a:t>	}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8240" y="5756895"/>
            <a:ext cx="422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GPU function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00900" y="5756895"/>
            <a:ext cx="422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Serial function</a:t>
            </a:r>
            <a:endParaRPr lang="en-GB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3918452"/>
            <a:ext cx="1305560" cy="384403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77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GPU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426200" cy="4368800"/>
          </a:xfrm>
        </p:spPr>
        <p:txBody>
          <a:bodyPr>
            <a:normAutofit/>
          </a:bodyPr>
          <a:lstStyle/>
          <a:p>
            <a:r>
              <a:rPr lang="en-US" dirty="0" smtClean="0"/>
              <a:t>We still need to write a C function to run this function on the GPU.</a:t>
            </a:r>
          </a:p>
          <a:p>
            <a:r>
              <a:rPr lang="en-US" dirty="0" smtClean="0"/>
              <a:t>The summary of the program is:</a:t>
            </a:r>
          </a:p>
          <a:p>
            <a:pPr lvl="1"/>
            <a:r>
              <a:rPr lang="en-US" dirty="0" smtClean="0"/>
              <a:t>Allocate Memory() – Allocate the memory inside the CPU (host) and GPU (device).</a:t>
            </a:r>
          </a:p>
          <a:p>
            <a:pPr lvl="1"/>
            <a:r>
              <a:rPr lang="en-US" dirty="0" err="1" smtClean="0"/>
              <a:t>Send_To_Device</a:t>
            </a:r>
            <a:r>
              <a:rPr lang="en-US" dirty="0" smtClean="0"/>
              <a:t>() – Send the data from the host to the device.</a:t>
            </a:r>
          </a:p>
          <a:p>
            <a:pPr lvl="1"/>
            <a:r>
              <a:rPr lang="en-US" dirty="0" err="1" smtClean="0"/>
              <a:t>Call_GPUSerial_Function</a:t>
            </a:r>
            <a:r>
              <a:rPr lang="en-US" dirty="0" smtClean="0"/>
              <a:t>() – Perform a computation using a single SP.</a:t>
            </a:r>
          </a:p>
          <a:p>
            <a:pPr lvl="1"/>
            <a:r>
              <a:rPr lang="en-US" dirty="0" err="1" smtClean="0"/>
              <a:t>Get_From_Device</a:t>
            </a:r>
            <a:r>
              <a:rPr lang="en-US" dirty="0" smtClean="0"/>
              <a:t>() – Get the resulting data from the GPU to the CPU.</a:t>
            </a:r>
          </a:p>
          <a:p>
            <a:pPr lvl="1"/>
            <a:r>
              <a:rPr lang="en-US" dirty="0" err="1" smtClean="0"/>
              <a:t>Free_Memory</a:t>
            </a:r>
            <a:r>
              <a:rPr lang="en-US" dirty="0" smtClean="0"/>
              <a:t>() – Free the data from memory on the host and device.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95" y="1910080"/>
            <a:ext cx="3703373" cy="47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GPU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21" y="2194560"/>
            <a:ext cx="4494614" cy="4318000"/>
          </a:xfrm>
        </p:spPr>
        <p:txBody>
          <a:bodyPr>
            <a:normAutofit/>
          </a:bodyPr>
          <a:lstStyle/>
          <a:p>
            <a:r>
              <a:rPr lang="en-US" dirty="0" smtClean="0"/>
              <a:t>The threads employed on the GPU are grouped together into “blocks” of threads.</a:t>
            </a:r>
          </a:p>
          <a:p>
            <a:endParaRPr lang="en-US" dirty="0"/>
          </a:p>
          <a:p>
            <a:r>
              <a:rPr lang="en-US" dirty="0" smtClean="0"/>
              <a:t>In this instance, we create a serial computation by:</a:t>
            </a:r>
          </a:p>
          <a:p>
            <a:endParaRPr lang="en-US" dirty="0"/>
          </a:p>
          <a:p>
            <a:pPr lvl="1"/>
            <a:r>
              <a:rPr lang="en-US" dirty="0" smtClean="0"/>
              <a:t>Using 1 thread per block,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Using 1 block.</a:t>
            </a:r>
          </a:p>
          <a:p>
            <a:endParaRPr lang="en-US" dirty="0"/>
          </a:p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703060" y="5768318"/>
            <a:ext cx="422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GPU function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03060" y="3476922"/>
            <a:ext cx="422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Wrapper function</a:t>
            </a:r>
            <a:endParaRPr lang="en-GB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431" y="4216399"/>
            <a:ext cx="4947116" cy="15565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043" y="2194560"/>
            <a:ext cx="6468054" cy="12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GPU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21" y="2194560"/>
            <a:ext cx="4494614" cy="4318000"/>
          </a:xfrm>
        </p:spPr>
        <p:txBody>
          <a:bodyPr>
            <a:normAutofit/>
          </a:bodyPr>
          <a:lstStyle/>
          <a:p>
            <a:r>
              <a:rPr lang="en-US" dirty="0" smtClean="0"/>
              <a:t>Because we only have one block and one thread per block, we have one thread in total.</a:t>
            </a:r>
          </a:p>
          <a:p>
            <a:endParaRPr lang="en-US" dirty="0"/>
          </a:p>
          <a:p>
            <a:r>
              <a:rPr lang="en-US" dirty="0" smtClean="0"/>
              <a:t>We have N elements in our array – meaning that our function </a:t>
            </a:r>
            <a:r>
              <a:rPr lang="en-US" b="1" dirty="0" smtClean="0"/>
              <a:t>requires a for loop </a:t>
            </a:r>
            <a:r>
              <a:rPr lang="en-US" dirty="0" smtClean="0"/>
              <a:t>to compute the value of a[</a:t>
            </a:r>
            <a:r>
              <a:rPr lang="en-US" dirty="0" err="1" smtClean="0"/>
              <a:t>i</a:t>
            </a:r>
            <a:r>
              <a:rPr lang="en-US" dirty="0" smtClean="0"/>
              <a:t>] for </a:t>
            </a:r>
            <a:r>
              <a:rPr lang="en-US" dirty="0" err="1" smtClean="0"/>
              <a:t>i</a:t>
            </a:r>
            <a:r>
              <a:rPr lang="en-US" dirty="0" smtClean="0"/>
              <a:t> = 0 to N-1.</a:t>
            </a:r>
          </a:p>
          <a:p>
            <a:endParaRPr lang="en-US" dirty="0"/>
          </a:p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703060" y="5768318"/>
            <a:ext cx="422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GPU function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03060" y="3476922"/>
            <a:ext cx="422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Wrapper function</a:t>
            </a:r>
            <a:endParaRPr lang="en-GB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431" y="4216399"/>
            <a:ext cx="4947116" cy="15565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043" y="2194560"/>
            <a:ext cx="6468054" cy="128236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638026" y="4744213"/>
            <a:ext cx="3014931" cy="837078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94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COMPUTING ON THE GPU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2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392" y="764373"/>
            <a:ext cx="9875808" cy="1293028"/>
          </a:xfrm>
        </p:spPr>
        <p:txBody>
          <a:bodyPr/>
          <a:lstStyle/>
          <a:p>
            <a:r>
              <a:rPr lang="en-US" dirty="0" smtClean="0"/>
              <a:t>MOVING to PARALLEL ON THE GPU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should follow that, if we wish to perform a parallel computation on the GPU, that we need to do two additional tasks: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Assign more than 1 thread per block, and/or assign more than 1 block of threads.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Adjust the __global__ GPU kernel (i.e. function) to take into account the additional threads.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49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5007</TotalTime>
  <Words>1428</Words>
  <Application>Microsoft Office PowerPoint</Application>
  <PresentationFormat>Widescreen</PresentationFormat>
  <Paragraphs>330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新細明體</vt:lpstr>
      <vt:lpstr>Arial</vt:lpstr>
      <vt:lpstr>Calibri</vt:lpstr>
      <vt:lpstr>Century Gothic</vt:lpstr>
      <vt:lpstr>Verdana</vt:lpstr>
      <vt:lpstr>Wingdings</vt:lpstr>
      <vt:lpstr>Vapor Trail</vt:lpstr>
      <vt:lpstr>Equation</vt:lpstr>
      <vt:lpstr>Introduction to Multi-Core CPU and GPU Computation   多核心CPU和GPU計算</vt:lpstr>
      <vt:lpstr>REVIEW OF PREVIOUS CLASS</vt:lpstr>
      <vt:lpstr>SERIAL GPU COMPUTATION</vt:lpstr>
      <vt:lpstr>SERIAL GPU COMPUTATION</vt:lpstr>
      <vt:lpstr>SERIAL GPU COMPUTATION</vt:lpstr>
      <vt:lpstr>SERIAL GPU COMPUTATION</vt:lpstr>
      <vt:lpstr>SERIAL GPU COMPUTATION</vt:lpstr>
      <vt:lpstr>PARALLEL COMPUTING ON THE GPU</vt:lpstr>
      <vt:lpstr>MOVING to PARALLEL ON THE GPU</vt:lpstr>
      <vt:lpstr>MOVING to PARALLEL ON THE GPU</vt:lpstr>
      <vt:lpstr>MOVING to PARALLEL ON THE GPU</vt:lpstr>
      <vt:lpstr>REVIEW OF THREAD HEIRARCHY</vt:lpstr>
      <vt:lpstr>REVIEW OF THREAD HEIRARCHY</vt:lpstr>
      <vt:lpstr>MOVING TO PARALLEL ON THE GPU</vt:lpstr>
      <vt:lpstr>MOVING TO PARALLEL ON THE GPU</vt:lpstr>
      <vt:lpstr>MOVING TO PARALLEL ON THE GPU</vt:lpstr>
      <vt:lpstr>MOVING TO PARALLEL ON THE GPU</vt:lpstr>
      <vt:lpstr>MOVING TO PARALLEL ON THE GPU</vt:lpstr>
      <vt:lpstr>MOVING TO PARALLEL ON THE GPU</vt:lpstr>
      <vt:lpstr>MOVING TO PARALLEL ON THE GPU</vt:lpstr>
      <vt:lpstr>MOVING TO PARALLEL ON THE GPU</vt:lpstr>
      <vt:lpstr>PowerPoint Presentation</vt:lpstr>
      <vt:lpstr>PowerPoint Presentation</vt:lpstr>
      <vt:lpstr>PowerPoint Presentation</vt:lpstr>
      <vt:lpstr>PowerPoint Presentation</vt:lpstr>
      <vt:lpstr>Now...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Multi-Core CPU and GPU Computation   多核心CPU和GPU計算</dc:title>
  <dc:creator>NCKU</dc:creator>
  <cp:lastModifiedBy>NCKU</cp:lastModifiedBy>
  <cp:revision>493</cp:revision>
  <dcterms:created xsi:type="dcterms:W3CDTF">2014-09-14T00:46:14Z</dcterms:created>
  <dcterms:modified xsi:type="dcterms:W3CDTF">2015-12-09T06:03:15Z</dcterms:modified>
</cp:coreProperties>
</file>