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5"/>
  </p:notesMasterIdLst>
  <p:sldIdLst>
    <p:sldId id="256" r:id="rId2"/>
    <p:sldId id="257" r:id="rId3"/>
    <p:sldId id="302" r:id="rId4"/>
    <p:sldId id="304" r:id="rId5"/>
    <p:sldId id="303" r:id="rId6"/>
    <p:sldId id="306" r:id="rId7"/>
    <p:sldId id="305" r:id="rId8"/>
    <p:sldId id="307" r:id="rId9"/>
    <p:sldId id="308" r:id="rId10"/>
    <p:sldId id="309" r:id="rId11"/>
    <p:sldId id="310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4B7A9-5933-48B9-B570-3BEEBD19C1E8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1B6AC-F206-4F5E-A316-604462DCA7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694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1F4DDCC-BC72-4263-8A10-570C189FA8F6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9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86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131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399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553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383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912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224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73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45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27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82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15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25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77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02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24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4DDCC-BC72-4263-8A10-570C189FA8F6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40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smith@mail.nck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3600" dirty="0"/>
              <a:t>Introduction to Multi-Core CPU and GPU Computation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en-AU" sz="3600" dirty="0"/>
              <a:t> 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zh-TW" altLang="en-US" sz="3600" dirty="0"/>
              <a:t>多核心</a:t>
            </a:r>
            <a:r>
              <a:rPr lang="en-AU" sz="3600" dirty="0"/>
              <a:t>CPU</a:t>
            </a:r>
            <a:r>
              <a:rPr lang="zh-TW" altLang="en-US" sz="3600" dirty="0"/>
              <a:t>和</a:t>
            </a:r>
            <a:r>
              <a:rPr lang="en-AU" sz="3600" dirty="0"/>
              <a:t>GPU</a:t>
            </a:r>
            <a:r>
              <a:rPr lang="zh-TW" altLang="en-US" sz="3600" dirty="0"/>
              <a:t>計算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Class 22				Prof. Matthew Smith, </a:t>
            </a:r>
            <a:r>
              <a:rPr lang="en-US" dirty="0" smtClean="0">
                <a:hlinkClick r:id="rId2"/>
              </a:rPr>
              <a:t>msmith@mail.ncku.edu.tw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8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SOLVER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585909"/>
            <a:ext cx="6543675" cy="4829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0" y="2087230"/>
            <a:ext cx="5409801" cy="42849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43075" y="6229350"/>
            <a:ext cx="204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GPU solver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02560" y="6244709"/>
            <a:ext cx="444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OpenMP and OpenMP/AVX solver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9954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SOLVER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8375" y="2057401"/>
            <a:ext cx="5924549" cy="4357687"/>
          </a:xfrm>
        </p:spPr>
        <p:txBody>
          <a:bodyPr>
            <a:normAutofit/>
          </a:bodyPr>
          <a:lstStyle/>
          <a:p>
            <a:r>
              <a:rPr lang="en-US" dirty="0" smtClean="0"/>
              <a:t>To compute the new temperature (stored in </a:t>
            </a:r>
            <a:r>
              <a:rPr lang="en-US" dirty="0" err="1" smtClean="0"/>
              <a:t>d_b</a:t>
            </a:r>
            <a:r>
              <a:rPr lang="en-US" dirty="0" smtClean="0"/>
              <a:t>), we assign one CUDA thread to each cell.</a:t>
            </a:r>
          </a:p>
          <a:p>
            <a:endParaRPr lang="en-US" dirty="0"/>
          </a:p>
          <a:p>
            <a:r>
              <a:rPr lang="en-US" dirty="0" smtClean="0"/>
              <a:t>Just like our OpenMP solution, we require knowledge of the </a:t>
            </a:r>
            <a:r>
              <a:rPr lang="en-US" dirty="0" err="1" smtClean="0"/>
              <a:t>x_cell</a:t>
            </a:r>
            <a:r>
              <a:rPr lang="en-US" dirty="0" smtClean="0"/>
              <a:t>, </a:t>
            </a:r>
            <a:r>
              <a:rPr lang="en-US" dirty="0" err="1" smtClean="0"/>
              <a:t>y_cell</a:t>
            </a:r>
            <a:r>
              <a:rPr lang="en-US" dirty="0" smtClean="0"/>
              <a:t> and </a:t>
            </a:r>
            <a:r>
              <a:rPr lang="en-US" dirty="0" err="1" smtClean="0"/>
              <a:t>z_cell</a:t>
            </a:r>
            <a:r>
              <a:rPr lang="en-US" dirty="0" smtClean="0"/>
              <a:t> (index in our Cartesian grid) in order to compute neighbors.</a:t>
            </a:r>
          </a:p>
          <a:p>
            <a:endParaRPr lang="en-US" dirty="0"/>
          </a:p>
          <a:p>
            <a:r>
              <a:rPr lang="en-US" dirty="0" smtClean="0"/>
              <a:t>Here, we store neighbor temperatures in local (register) variables called left, right, etc.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443038"/>
            <a:ext cx="5762625" cy="49720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57225" y="2443163"/>
            <a:ext cx="37290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28663" y="2057401"/>
            <a:ext cx="37290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38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SOLVER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443038"/>
            <a:ext cx="5762625" cy="4972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866" y="1633817"/>
            <a:ext cx="5134334" cy="47955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43075" y="6229350"/>
            <a:ext cx="204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GPU solver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02560" y="6244709"/>
            <a:ext cx="444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OpenMP and OpenMP/AVX solver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4414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SOLVER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363" y="2057401"/>
            <a:ext cx="11358562" cy="4357687"/>
          </a:xfrm>
        </p:spPr>
        <p:txBody>
          <a:bodyPr>
            <a:normAutofit/>
          </a:bodyPr>
          <a:lstStyle/>
          <a:p>
            <a:r>
              <a:rPr lang="en-US" dirty="0" smtClean="0"/>
              <a:t>Before, we used a separate loop to update temperature – now, we compute the new temperature (placed inside </a:t>
            </a:r>
            <a:r>
              <a:rPr lang="en-US" dirty="0" err="1" smtClean="0"/>
              <a:t>d_b</a:t>
            </a:r>
            <a:r>
              <a:rPr lang="en-US" dirty="0" smtClean="0"/>
              <a:t>) after assigning neighbor values.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5727515"/>
            <a:ext cx="11077575" cy="8875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2817853"/>
            <a:ext cx="10058400" cy="29096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05175" y="3707792"/>
            <a:ext cx="204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GPU solver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05025" y="5617316"/>
            <a:ext cx="444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OpenMP solver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3652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SOLVER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1850" y="2057401"/>
            <a:ext cx="4648200" cy="4357687"/>
          </a:xfrm>
        </p:spPr>
        <p:txBody>
          <a:bodyPr>
            <a:normAutofit/>
          </a:bodyPr>
          <a:lstStyle/>
          <a:p>
            <a:r>
              <a:rPr lang="en-US" dirty="0" smtClean="0"/>
              <a:t>Because we place the new temperature (after a single time step) into variable </a:t>
            </a:r>
            <a:r>
              <a:rPr lang="en-US" dirty="0" err="1" smtClean="0"/>
              <a:t>d_b</a:t>
            </a:r>
            <a:r>
              <a:rPr lang="en-US" dirty="0" smtClean="0"/>
              <a:t>, we need to copy it over </a:t>
            </a:r>
            <a:r>
              <a:rPr lang="en-US" dirty="0" err="1" smtClean="0"/>
              <a:t>d_a</a:t>
            </a:r>
            <a:r>
              <a:rPr lang="en-US" dirty="0" smtClean="0"/>
              <a:t> each time step.</a:t>
            </a:r>
          </a:p>
          <a:p>
            <a:endParaRPr lang="en-US" dirty="0"/>
          </a:p>
          <a:p>
            <a:r>
              <a:rPr lang="en-US" dirty="0" smtClean="0"/>
              <a:t>We use </a:t>
            </a:r>
            <a:r>
              <a:rPr lang="en-US" dirty="0" err="1" smtClean="0"/>
              <a:t>cudaMemcpy</a:t>
            </a:r>
            <a:r>
              <a:rPr lang="en-US" dirty="0" smtClean="0"/>
              <a:t>() to do this in a convenient manner, using the </a:t>
            </a:r>
            <a:r>
              <a:rPr lang="en-US" i="1" dirty="0" err="1" smtClean="0"/>
              <a:t>cudaMemcpyDeviceToDevice</a:t>
            </a:r>
            <a:r>
              <a:rPr lang="en-US" dirty="0" smtClean="0"/>
              <a:t> argument.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7" y="2353756"/>
            <a:ext cx="6505575" cy="2247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2169" y="4920792"/>
            <a:ext cx="58446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number of threads per block begins to influence performance when:</a:t>
            </a:r>
          </a:p>
          <a:p>
            <a:endParaRPr lang="en-US" dirty="0"/>
          </a:p>
          <a:p>
            <a:r>
              <a:rPr lang="en-US" dirty="0" smtClean="0"/>
              <a:t>	TPB &lt; 128, and</a:t>
            </a:r>
          </a:p>
          <a:p>
            <a:endParaRPr lang="en-US" dirty="0"/>
          </a:p>
          <a:p>
            <a:r>
              <a:rPr lang="en-US" dirty="0" smtClean="0"/>
              <a:t>	TPB &gt; 1024. 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608894" y="5797955"/>
            <a:ext cx="3648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Using TPB = 128 and 256 results in optimal performance.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7124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71" y="764373"/>
            <a:ext cx="10021529" cy="12930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GPU SOLVER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 course, the results are identical to those obtained using AVX / OpenMP.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80826"/>
            <a:ext cx="6427651" cy="2637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348" y="2838091"/>
            <a:ext cx="4346852" cy="386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5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71" y="764373"/>
            <a:ext cx="10021529" cy="12930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Performance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8" y="2194560"/>
            <a:ext cx="4716625" cy="44046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GPU computation is much faster than using 16 cores.</a:t>
            </a:r>
          </a:p>
          <a:p>
            <a:endParaRPr lang="en-US" dirty="0"/>
          </a:p>
          <a:p>
            <a:r>
              <a:rPr lang="en-US" dirty="0" smtClean="0"/>
              <a:t>The total computational time was about 11.5 seconds.</a:t>
            </a:r>
          </a:p>
          <a:p>
            <a:endParaRPr lang="en-US" dirty="0"/>
          </a:p>
          <a:p>
            <a:r>
              <a:rPr lang="en-US" dirty="0" smtClean="0"/>
              <a:t>This is approximately </a:t>
            </a:r>
            <a:r>
              <a:rPr lang="en-US" b="1" dirty="0" smtClean="0"/>
              <a:t>181x</a:t>
            </a:r>
            <a:r>
              <a:rPr lang="en-US" dirty="0" smtClean="0"/>
              <a:t> faster than our previous result.</a:t>
            </a:r>
          </a:p>
          <a:p>
            <a:endParaRPr lang="en-US" dirty="0" smtClean="0"/>
          </a:p>
          <a:p>
            <a:r>
              <a:rPr lang="en-US" dirty="0" smtClean="0"/>
              <a:t>The GPU code required about </a:t>
            </a:r>
            <a:r>
              <a:rPr lang="en-US" b="1" dirty="0" smtClean="0"/>
              <a:t>15 minutes </a:t>
            </a:r>
            <a:r>
              <a:rPr lang="en-US" dirty="0" smtClean="0"/>
              <a:t>to create – after using a standard GPU code as a starting point.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021949"/>
              </p:ext>
            </p:extLst>
          </p:nvPr>
        </p:nvGraphicFramePr>
        <p:xfrm>
          <a:off x="5691481" y="2057401"/>
          <a:ext cx="6129175" cy="4070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765"/>
                <a:gridCol w="1590146"/>
                <a:gridCol w="1765264"/>
              </a:tblGrid>
              <a:tr h="3998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Code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Speedup</a:t>
                      </a:r>
                      <a:endParaRPr lang="en-GB" sz="1400" dirty="0"/>
                    </a:p>
                  </a:txBody>
                  <a:tcPr/>
                </a:tc>
              </a:tr>
              <a:tr h="3998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Serial code, no optimization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2085 seconds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1x</a:t>
                      </a:r>
                      <a:endParaRPr lang="en-GB" sz="1400" dirty="0"/>
                    </a:p>
                  </a:txBody>
                  <a:tcPr/>
                </a:tc>
              </a:tr>
              <a:tr h="55870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Serial code, -O3 optimization</a:t>
                      </a:r>
                      <a:r>
                        <a:rPr lang="en-US" sz="1400" baseline="0" dirty="0" smtClean="0"/>
                        <a:t> (auto-</a:t>
                      </a:r>
                      <a:r>
                        <a:rPr lang="en-US" sz="1400" baseline="0" dirty="0" err="1" smtClean="0"/>
                        <a:t>vectorization</a:t>
                      </a:r>
                      <a:r>
                        <a:rPr lang="en-US" sz="1400" baseline="0" dirty="0" smtClean="0"/>
                        <a:t> using SSE)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720 seconds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~2.9x</a:t>
                      </a:r>
                      <a:endParaRPr lang="en-GB" sz="1400" dirty="0"/>
                    </a:p>
                  </a:txBody>
                  <a:tcPr/>
                </a:tc>
              </a:tr>
              <a:tr h="3998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OpenMP code, -O3 opt,</a:t>
                      </a:r>
                      <a:r>
                        <a:rPr lang="en-US" sz="1400" baseline="0" dirty="0" smtClean="0"/>
                        <a:t> 16 cores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89 seconds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~23.4x</a:t>
                      </a:r>
                      <a:endParaRPr lang="en-GB" sz="1400" dirty="0"/>
                    </a:p>
                  </a:txBody>
                  <a:tcPr/>
                </a:tc>
              </a:tr>
              <a:tr h="3998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OpenMP code with AVX, -O3,</a:t>
                      </a:r>
                      <a:r>
                        <a:rPr lang="en-US" sz="1400" baseline="0" dirty="0" smtClean="0"/>
                        <a:t> 16 cores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72 seconds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~29x</a:t>
                      </a:r>
                      <a:endParaRPr lang="en-GB" sz="1400" dirty="0"/>
                    </a:p>
                  </a:txBody>
                  <a:tcPr/>
                </a:tc>
              </a:tr>
              <a:tr h="55870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OpenMP code</a:t>
                      </a:r>
                      <a:r>
                        <a:rPr lang="en-US" sz="1400" baseline="0" dirty="0" smtClean="0"/>
                        <a:t> with AVX, -O3, 16 cores, </a:t>
                      </a:r>
                      <a:r>
                        <a:rPr lang="en-US" sz="1400" baseline="0" dirty="0" err="1" smtClean="0"/>
                        <a:t>Binded</a:t>
                      </a:r>
                      <a:r>
                        <a:rPr lang="en-US" sz="1400" baseline="0" dirty="0" smtClean="0"/>
                        <a:t> Threads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46.9 seconds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~44.4x</a:t>
                      </a:r>
                      <a:endParaRPr lang="en-GB" sz="1400" b="0" dirty="0"/>
                    </a:p>
                  </a:txBody>
                  <a:tcPr/>
                </a:tc>
              </a:tr>
              <a:tr h="55870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GPU – 256 threads per block, GTX-TITAN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11.57 seconds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~ 180.2 x</a:t>
                      </a:r>
                      <a:endParaRPr lang="en-GB" sz="1400" b="0" dirty="0"/>
                    </a:p>
                  </a:txBody>
                  <a:tcPr/>
                </a:tc>
              </a:tr>
              <a:tr h="55870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GPU – 256 threads per block, shared memory, GTX-TITAN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11.49 seconds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~</a:t>
                      </a:r>
                      <a:r>
                        <a:rPr lang="en-US" sz="1400" b="1" baseline="0" dirty="0" smtClean="0"/>
                        <a:t> 181.4 x</a:t>
                      </a:r>
                      <a:endParaRPr lang="en-GB" sz="1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88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71" y="764373"/>
            <a:ext cx="10021529" cy="12930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WHOLE GPU CODE</a:t>
            </a:r>
            <a:endParaRPr lang="en-GB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4373"/>
            <a:ext cx="7233060" cy="58681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374" y="1850012"/>
            <a:ext cx="4811886" cy="414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3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well written OpenMP or serial code should be quite simple to transform into a CUDA application.</a:t>
            </a:r>
          </a:p>
          <a:p>
            <a:endParaRPr lang="en-US" dirty="0"/>
          </a:p>
          <a:p>
            <a:r>
              <a:rPr lang="en-US" dirty="0" smtClean="0"/>
              <a:t>The key is to remember the simple steps involved: allocation of memory, transfer of data to GPU, computation on GPU (be sure to leave the CPU idle), transfer of data to CPU, freeing of memory.</a:t>
            </a:r>
          </a:p>
          <a:p>
            <a:endParaRPr lang="en-US" dirty="0"/>
          </a:p>
          <a:p>
            <a:r>
              <a:rPr lang="en-US" dirty="0" smtClean="0"/>
              <a:t>The performance increase is significant </a:t>
            </a:r>
            <a:r>
              <a:rPr lang="en-US" dirty="0" smtClean="0">
                <a:sym typeface="Wingdings" panose="05000000000000000000" pitchFamily="2" charset="2"/>
              </a:rPr>
              <a:t> from longer than half and hour to approximately 10 seconds. (about 180x)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Larger simulations will demonstrate an increased performance increase!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044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TUTORIAL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6742522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Students now have a choice.</a:t>
            </a:r>
          </a:p>
          <a:p>
            <a:r>
              <a:rPr lang="en-US" dirty="0" smtClean="0"/>
              <a:t>The tutorial this week – which students have </a:t>
            </a:r>
            <a:r>
              <a:rPr lang="en-US" b="1" u="sng" dirty="0" smtClean="0"/>
              <a:t>two weeks to complete </a:t>
            </a:r>
            <a:r>
              <a:rPr lang="en-US" dirty="0" smtClean="0"/>
              <a:t>– is the simulation of 2D transient heat flow on the GPU over an irregular geometry.</a:t>
            </a:r>
          </a:p>
          <a:p>
            <a:r>
              <a:rPr lang="en-US" dirty="0" smtClean="0"/>
              <a:t>You should be able to modify the code I’ve provided here to solve this problem quite easily.</a:t>
            </a:r>
          </a:p>
          <a:p>
            <a:endParaRPr lang="en-US" dirty="0"/>
          </a:p>
          <a:p>
            <a:r>
              <a:rPr lang="en-US" dirty="0" smtClean="0"/>
              <a:t>Or, you could work on your </a:t>
            </a:r>
            <a:r>
              <a:rPr lang="en-US" dirty="0" smtClean="0"/>
              <a:t>major assignment</a:t>
            </a:r>
            <a:r>
              <a:rPr lang="en-US" dirty="0" smtClean="0"/>
              <a:t>. It’s your call.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950" y="2057401"/>
            <a:ext cx="3581250" cy="358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8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of Finite Difference Techniques to Parallel Computing</a:t>
            </a:r>
          </a:p>
          <a:p>
            <a:endParaRPr lang="en-US" dirty="0"/>
          </a:p>
          <a:p>
            <a:r>
              <a:rPr lang="en-US" dirty="0" smtClean="0"/>
              <a:t>Case Study – 3D Transient Heat Conduction </a:t>
            </a:r>
          </a:p>
          <a:p>
            <a:endParaRPr lang="en-US" dirty="0"/>
          </a:p>
          <a:p>
            <a:r>
              <a:rPr lang="en-US" dirty="0" smtClean="0"/>
              <a:t>Previously, we did this using AVX and OpenMP.</a:t>
            </a:r>
          </a:p>
          <a:p>
            <a:endParaRPr lang="en-US" dirty="0"/>
          </a:p>
          <a:p>
            <a:r>
              <a:rPr lang="en-US" dirty="0" smtClean="0"/>
              <a:t>Today, we look at the GPU implementation.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468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TUTORIAL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6742522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Tutorial – things to do: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Change my 3D GPU code (or </a:t>
            </a:r>
            <a:r>
              <a:rPr lang="en-US" b="1" dirty="0" smtClean="0"/>
              <a:t>write your </a:t>
            </a:r>
            <a:r>
              <a:rPr lang="en-US" b="1" dirty="0" smtClean="0"/>
              <a:t>own</a:t>
            </a:r>
            <a:r>
              <a:rPr lang="en-US" dirty="0" smtClean="0"/>
              <a:t>) to 2D by setting (</a:t>
            </a:r>
            <a:r>
              <a:rPr lang="en-US" dirty="0" err="1" smtClean="0"/>
              <a:t>i</a:t>
            </a:r>
            <a:r>
              <a:rPr lang="en-US" dirty="0" smtClean="0"/>
              <a:t>) NZ = 1, and (ii) removing the Z-direction terms for the computation of b[</a:t>
            </a:r>
            <a:r>
              <a:rPr lang="en-US" dirty="0" err="1" smtClean="0"/>
              <a:t>i</a:t>
            </a:r>
            <a:r>
              <a:rPr lang="en-US" dirty="0" smtClean="0"/>
              <a:t>] in the GPU kernel.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Load the geometry from the image file into </a:t>
            </a:r>
            <a:r>
              <a:rPr lang="en-US" dirty="0" err="1" smtClean="0"/>
              <a:t>MATLAb</a:t>
            </a:r>
            <a:r>
              <a:rPr lang="en-US" dirty="0" smtClean="0"/>
              <a:t>, and then into a text file for loading by your C/C++ code.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950" y="2057401"/>
            <a:ext cx="3581250" cy="358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2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TUTORIAL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6742522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Processing the geometry information of the disk brake problem is simple:</a:t>
            </a:r>
          </a:p>
          <a:p>
            <a:endParaRPr lang="en-US" dirty="0"/>
          </a:p>
          <a:p>
            <a:r>
              <a:rPr lang="en-US" dirty="0" smtClean="0"/>
              <a:t>In MATLAB, use A = </a:t>
            </a:r>
            <a:r>
              <a:rPr lang="en-US" dirty="0" err="1" smtClean="0"/>
              <a:t>imread</a:t>
            </a:r>
            <a:r>
              <a:rPr lang="en-US" dirty="0" smtClean="0"/>
              <a:t>(FILENAME) which will create an [NX,NY,3] size variable (A) which contains the RGB component for each pixel.</a:t>
            </a:r>
          </a:p>
          <a:p>
            <a:endParaRPr lang="en-US" dirty="0"/>
          </a:p>
          <a:p>
            <a:r>
              <a:rPr lang="en-US" dirty="0" smtClean="0"/>
              <a:t>For your tutorial, you can set the number of cells in the X-Y direction to be equal to the number of pixels (NX,NY).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950" y="2057401"/>
            <a:ext cx="3581250" cy="358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TUTORIAL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2194560"/>
            <a:ext cx="6742522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A casual inspection – using MESH or SURF – of this data shows us how to insert the data into our simulation.</a:t>
            </a:r>
          </a:p>
          <a:p>
            <a:endParaRPr lang="en-US" dirty="0"/>
          </a:p>
          <a:p>
            <a:r>
              <a:rPr lang="en-US" dirty="0" smtClean="0"/>
              <a:t>For example, I’ve attached an image of the red component of the RGB data from the image.</a:t>
            </a:r>
          </a:p>
          <a:p>
            <a:endParaRPr lang="en-US" dirty="0"/>
          </a:p>
          <a:p>
            <a:r>
              <a:rPr lang="en-US" dirty="0" smtClean="0"/>
              <a:t>In this case, anything with an R component less than 200 is going to be the solid disk brake, while R &gt;= 201 is going to be air. 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2057401"/>
            <a:ext cx="5343525" cy="400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29538" y="5900738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 ~ 255, air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101013" y="5286375"/>
            <a:ext cx="614362" cy="50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048875" y="5953627"/>
            <a:ext cx="1895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 &lt; 250, part of the brake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0987088" y="4914900"/>
            <a:ext cx="271462" cy="98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TUTORIAL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2194560"/>
            <a:ext cx="6742522" cy="40241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Following this, you can use MATLAB to create a body variable and save it to file using IMWRITE.</a:t>
            </a:r>
          </a:p>
          <a:p>
            <a:endParaRPr lang="en-US" dirty="0"/>
          </a:p>
          <a:p>
            <a:r>
              <a:rPr lang="en-US" dirty="0" smtClean="0"/>
              <a:t>After the body data has been loaded into your 2D simulation, you need to consider:</a:t>
            </a:r>
          </a:p>
          <a:p>
            <a:endParaRPr lang="en-US" dirty="0"/>
          </a:p>
          <a:p>
            <a:pPr lvl="1"/>
            <a:r>
              <a:rPr lang="en-US" dirty="0" smtClean="0"/>
              <a:t>Heat source – the brake itself, which moves in time around the outer rim of the brake, and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Heat losses – transfer of heat from the brake to the ambient via (</a:t>
            </a:r>
            <a:r>
              <a:rPr lang="en-US" dirty="0" err="1" smtClean="0"/>
              <a:t>i</a:t>
            </a:r>
            <a:r>
              <a:rPr lang="en-US" dirty="0" smtClean="0"/>
              <a:t>) radiation, and (ii) convection, a function of the radial distance.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2057401"/>
            <a:ext cx="53435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6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71" y="764373"/>
            <a:ext cx="10021529" cy="12930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CASE STUDY – 3D Transient Heat Transfer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8" y="2194560"/>
            <a:ext cx="4716625" cy="44046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was our previous result.</a:t>
            </a:r>
          </a:p>
          <a:p>
            <a:endParaRPr lang="en-US" dirty="0"/>
          </a:p>
          <a:p>
            <a:r>
              <a:rPr lang="en-US" dirty="0" smtClean="0"/>
              <a:t>The fastest time was recording using:</a:t>
            </a:r>
          </a:p>
          <a:p>
            <a:endParaRPr lang="en-US" dirty="0"/>
          </a:p>
          <a:p>
            <a:pPr lvl="1"/>
            <a:r>
              <a:rPr lang="en-US" dirty="0" smtClean="0"/>
              <a:t>OpenMP to share work across 16 CPU cores.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AVX intrinsic functions.</a:t>
            </a:r>
          </a:p>
          <a:p>
            <a:pPr lvl="1"/>
            <a:endParaRPr lang="en-US" dirty="0"/>
          </a:p>
          <a:p>
            <a:r>
              <a:rPr lang="en-US" dirty="0" smtClean="0"/>
              <a:t>This was 46.9 seconds, a 44x speedup over the standard C code.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796081"/>
              </p:ext>
            </p:extLst>
          </p:nvPr>
        </p:nvGraphicFramePr>
        <p:xfrm>
          <a:off x="5710335" y="2777180"/>
          <a:ext cx="6129175" cy="29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765"/>
                <a:gridCol w="1590146"/>
                <a:gridCol w="1765264"/>
              </a:tblGrid>
              <a:tr h="3998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Code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Speedup</a:t>
                      </a:r>
                      <a:endParaRPr lang="en-GB" sz="1400" dirty="0"/>
                    </a:p>
                  </a:txBody>
                  <a:tcPr/>
                </a:tc>
              </a:tr>
              <a:tr h="3998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Serial code, no optimization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2085 seconds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1x</a:t>
                      </a:r>
                      <a:endParaRPr lang="en-GB" sz="1400" dirty="0"/>
                    </a:p>
                  </a:txBody>
                  <a:tcPr/>
                </a:tc>
              </a:tr>
              <a:tr h="55870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Serial code, -O3 optimization</a:t>
                      </a:r>
                      <a:r>
                        <a:rPr lang="en-US" sz="1400" baseline="0" dirty="0" smtClean="0"/>
                        <a:t> (auto-</a:t>
                      </a:r>
                      <a:r>
                        <a:rPr lang="en-US" sz="1400" baseline="0" dirty="0" err="1" smtClean="0"/>
                        <a:t>vectorization</a:t>
                      </a:r>
                      <a:r>
                        <a:rPr lang="en-US" sz="1400" baseline="0" dirty="0" smtClean="0"/>
                        <a:t> using SSE)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720 seconds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~2.9x</a:t>
                      </a:r>
                      <a:endParaRPr lang="en-GB" sz="1400" dirty="0"/>
                    </a:p>
                  </a:txBody>
                  <a:tcPr/>
                </a:tc>
              </a:tr>
              <a:tr h="3998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OpenMP code, -O3 opt,</a:t>
                      </a:r>
                      <a:r>
                        <a:rPr lang="en-US" sz="1400" baseline="0" dirty="0" smtClean="0"/>
                        <a:t> 16 cores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89 seconds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~23.4x</a:t>
                      </a:r>
                      <a:endParaRPr lang="en-GB" sz="1400" dirty="0"/>
                    </a:p>
                  </a:txBody>
                  <a:tcPr/>
                </a:tc>
              </a:tr>
              <a:tr h="3998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OpenMP code with AVX, -O3,</a:t>
                      </a:r>
                      <a:r>
                        <a:rPr lang="en-US" sz="1400" baseline="0" dirty="0" smtClean="0"/>
                        <a:t> 16 cores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72 seconds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~29x</a:t>
                      </a:r>
                      <a:endParaRPr lang="en-GB" sz="1400" dirty="0"/>
                    </a:p>
                  </a:txBody>
                  <a:tcPr/>
                </a:tc>
              </a:tr>
              <a:tr h="55870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OpenMP code</a:t>
                      </a:r>
                      <a:r>
                        <a:rPr lang="en-US" sz="1400" baseline="0" dirty="0" smtClean="0"/>
                        <a:t> with AVX, -O3, 16 cores, </a:t>
                      </a:r>
                      <a:r>
                        <a:rPr lang="en-US" sz="1400" baseline="0" dirty="0" err="1" smtClean="0"/>
                        <a:t>Binded</a:t>
                      </a:r>
                      <a:r>
                        <a:rPr lang="en-US" sz="1400" baseline="0" dirty="0" smtClean="0"/>
                        <a:t> Threads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46.9 seconds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~</a:t>
                      </a:r>
                      <a:r>
                        <a:rPr lang="en-US" sz="1400" b="1" dirty="0" smtClean="0"/>
                        <a:t>44.4x</a:t>
                      </a:r>
                      <a:endParaRPr lang="en-GB" sz="1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16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GPU solution is made of three files:</a:t>
            </a:r>
          </a:p>
          <a:p>
            <a:endParaRPr lang="en-US" dirty="0"/>
          </a:p>
          <a:p>
            <a:pPr lvl="1"/>
            <a:r>
              <a:rPr lang="en-US" dirty="0" err="1" smtClean="0"/>
              <a:t>main.c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Contains the </a:t>
            </a:r>
            <a:r>
              <a:rPr lang="en-US" dirty="0" err="1" smtClean="0">
                <a:sym typeface="Wingdings" panose="05000000000000000000" pitchFamily="2" charset="2"/>
              </a:rPr>
              <a:t>int</a:t>
            </a:r>
            <a:r>
              <a:rPr lang="en-US" dirty="0" smtClean="0">
                <a:sym typeface="Wingdings" panose="05000000000000000000" pitchFamily="2" charset="2"/>
              </a:rPr>
              <a:t> main() function and is the primary point of entry. Manages all CPU work, including initialization and saving to file.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cuda_main.cu  Contains all memory control and GPU functions. 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cuda_main.h</a:t>
            </a:r>
            <a:r>
              <a:rPr lang="en-US" dirty="0" smtClean="0">
                <a:sym typeface="Wingdings" panose="05000000000000000000" pitchFamily="2" charset="2"/>
              </a:rPr>
              <a:t>  Contains function declarations for both CUDA and C files.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162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463" y="1571625"/>
            <a:ext cx="6415087" cy="5100637"/>
          </a:xfrm>
        </p:spPr>
        <p:txBody>
          <a:bodyPr>
            <a:normAutofit/>
          </a:bodyPr>
          <a:lstStyle/>
          <a:p>
            <a:r>
              <a:rPr lang="en-US" dirty="0" smtClean="0"/>
              <a:t>The GPU code for a 3D heat transfer problem looks much like all of the other codes.</a:t>
            </a:r>
          </a:p>
          <a:p>
            <a:endParaRPr lang="en-US" dirty="0"/>
          </a:p>
          <a:p>
            <a:r>
              <a:rPr lang="en-US" dirty="0" smtClean="0"/>
              <a:t>The process is identical:</a:t>
            </a:r>
          </a:p>
          <a:p>
            <a:endParaRPr lang="en-US" dirty="0"/>
          </a:p>
          <a:p>
            <a:pPr lvl="1"/>
            <a:r>
              <a:rPr lang="en-US" dirty="0" smtClean="0"/>
              <a:t>Allocate memory on the host and device (step 1)</a:t>
            </a:r>
          </a:p>
          <a:p>
            <a:pPr lvl="1"/>
            <a:r>
              <a:rPr lang="en-US" dirty="0" smtClean="0"/>
              <a:t>Initialize the problem (step 2)</a:t>
            </a:r>
          </a:p>
          <a:p>
            <a:pPr lvl="1"/>
            <a:r>
              <a:rPr lang="en-US" dirty="0" smtClean="0"/>
              <a:t>Send information to the GPU (step 3)</a:t>
            </a:r>
          </a:p>
          <a:p>
            <a:pPr lvl="1"/>
            <a:r>
              <a:rPr lang="en-US" dirty="0" smtClean="0"/>
              <a:t>Perform the simulation (step 4)</a:t>
            </a:r>
          </a:p>
          <a:p>
            <a:pPr lvl="1"/>
            <a:r>
              <a:rPr lang="en-US" dirty="0" smtClean="0"/>
              <a:t>Get information from the GPU (step 5)</a:t>
            </a:r>
          </a:p>
          <a:p>
            <a:pPr lvl="1"/>
            <a:r>
              <a:rPr lang="en-US" dirty="0" smtClean="0"/>
              <a:t>Save the result (step 6)</a:t>
            </a:r>
          </a:p>
          <a:p>
            <a:pPr lvl="1"/>
            <a:r>
              <a:rPr lang="en-US" dirty="0" smtClean="0"/>
              <a:t>Free data on the host and device (step 7)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50" y="2037311"/>
            <a:ext cx="5191124" cy="441587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9282112" y="2786063"/>
            <a:ext cx="428625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8853486" y="3151745"/>
            <a:ext cx="428625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8310561" y="3705225"/>
            <a:ext cx="428625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9282111" y="4186237"/>
            <a:ext cx="428625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8310560" y="4722018"/>
            <a:ext cx="428625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7881935" y="5574656"/>
            <a:ext cx="428625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8391522" y="5931844"/>
            <a:ext cx="428625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240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SOLVER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4373"/>
            <a:ext cx="6659546" cy="56650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799" y="1772501"/>
            <a:ext cx="5740934" cy="465687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43075" y="6229350"/>
            <a:ext cx="204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GPU solver</a:t>
            </a:r>
            <a:endParaRPr lang="en-GB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502560" y="6244709"/>
            <a:ext cx="444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OpenMP and OpenMP/AVX solver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7755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SOLVER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5077" y="2057401"/>
            <a:ext cx="4967847" cy="3507581"/>
          </a:xfrm>
        </p:spPr>
        <p:txBody>
          <a:bodyPr>
            <a:normAutofit/>
          </a:bodyPr>
          <a:lstStyle/>
          <a:p>
            <a:r>
              <a:rPr lang="en-US" dirty="0" smtClean="0"/>
              <a:t>The initialization employs the same code we used before, only replacing the a and body variables with </a:t>
            </a:r>
            <a:r>
              <a:rPr lang="en-US" dirty="0" err="1" smtClean="0"/>
              <a:t>h_a</a:t>
            </a:r>
            <a:r>
              <a:rPr lang="en-US" dirty="0" smtClean="0"/>
              <a:t> and </a:t>
            </a:r>
            <a:r>
              <a:rPr lang="en-US" dirty="0" err="1" smtClean="0"/>
              <a:t>h_body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temperature for our 3D problem is stored in a 1D array in exactly the same way we stored it before.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56"/>
            <a:ext cx="6904507" cy="687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7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SOLVER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702" y="1973400"/>
            <a:ext cx="6023298" cy="47517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1793620"/>
            <a:ext cx="5514975" cy="51112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43075" y="6229350"/>
            <a:ext cx="204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GPU solver</a:t>
            </a:r>
            <a:endParaRPr lang="en-GB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02560" y="6244709"/>
            <a:ext cx="444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OpenMP and OpenMP/AVX solver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78921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SOLVER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5077" y="2057401"/>
            <a:ext cx="4967847" cy="4357687"/>
          </a:xfrm>
        </p:spPr>
        <p:txBody>
          <a:bodyPr>
            <a:normAutofit/>
          </a:bodyPr>
          <a:lstStyle/>
          <a:p>
            <a:r>
              <a:rPr lang="en-US" dirty="0" smtClean="0"/>
              <a:t>Memory initialization and freeing needs to be adjusted to take into account the GPU memory.</a:t>
            </a:r>
          </a:p>
          <a:p>
            <a:endParaRPr lang="en-US" dirty="0"/>
          </a:p>
          <a:p>
            <a:r>
              <a:rPr lang="en-US" dirty="0" smtClean="0"/>
              <a:t>We need to allocate 2 variables on the host here – </a:t>
            </a:r>
            <a:r>
              <a:rPr lang="en-US" dirty="0" err="1" smtClean="0"/>
              <a:t>h_a</a:t>
            </a:r>
            <a:r>
              <a:rPr lang="en-US" dirty="0" smtClean="0"/>
              <a:t> (temperature), and </a:t>
            </a:r>
            <a:r>
              <a:rPr lang="en-US" dirty="0" err="1" smtClean="0"/>
              <a:t>h_body</a:t>
            </a:r>
            <a:r>
              <a:rPr lang="en-US" dirty="0" smtClean="0"/>
              <a:t> (same as before).</a:t>
            </a:r>
          </a:p>
          <a:p>
            <a:endParaRPr lang="en-US" dirty="0"/>
          </a:p>
          <a:p>
            <a:r>
              <a:rPr lang="en-US" dirty="0" smtClean="0"/>
              <a:t>We allocate 3 variables on the device  - </a:t>
            </a:r>
            <a:r>
              <a:rPr lang="en-US" dirty="0" err="1" smtClean="0"/>
              <a:t>d_a</a:t>
            </a:r>
            <a:r>
              <a:rPr lang="en-US" dirty="0" smtClean="0"/>
              <a:t>, </a:t>
            </a:r>
            <a:r>
              <a:rPr lang="en-US" dirty="0" err="1" smtClean="0"/>
              <a:t>d_b</a:t>
            </a:r>
            <a:r>
              <a:rPr lang="en-US" dirty="0" smtClean="0"/>
              <a:t> and </a:t>
            </a:r>
            <a:r>
              <a:rPr lang="en-US" dirty="0" err="1" smtClean="0"/>
              <a:t>d_body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571621"/>
            <a:ext cx="65436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4223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3934</TotalTime>
  <Words>1273</Words>
  <Application>Microsoft Office PowerPoint</Application>
  <PresentationFormat>Widescreen</PresentationFormat>
  <Paragraphs>195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新細明體</vt:lpstr>
      <vt:lpstr>Arial</vt:lpstr>
      <vt:lpstr>Calibri</vt:lpstr>
      <vt:lpstr>Century Gothic</vt:lpstr>
      <vt:lpstr>Wingdings</vt:lpstr>
      <vt:lpstr>Vapor Trail</vt:lpstr>
      <vt:lpstr>Introduction to Multi-Core CPU and GPU Computation   多核心CPU和GPU計算</vt:lpstr>
      <vt:lpstr>Today’s Class…</vt:lpstr>
      <vt:lpstr>CASE STUDY – 3D Transient Heat Transfer</vt:lpstr>
      <vt:lpstr>GPU IMPLEMENTATION</vt:lpstr>
      <vt:lpstr>GPU IMPLEMENTATION</vt:lpstr>
      <vt:lpstr>GPU SOLVER</vt:lpstr>
      <vt:lpstr>GPU SOLVER</vt:lpstr>
      <vt:lpstr>GPU SOLVER</vt:lpstr>
      <vt:lpstr>GPU SOLVER</vt:lpstr>
      <vt:lpstr>GPU SOLVER</vt:lpstr>
      <vt:lpstr>GPU SOLVER</vt:lpstr>
      <vt:lpstr>GPU SOLVER</vt:lpstr>
      <vt:lpstr>GPU SOLVER</vt:lpstr>
      <vt:lpstr>GPU SOLVER</vt:lpstr>
      <vt:lpstr>GPU SOLVER</vt:lpstr>
      <vt:lpstr>Performance</vt:lpstr>
      <vt:lpstr>WHOLE GPU CODE</vt:lpstr>
      <vt:lpstr>CONCLUSIONS</vt:lpstr>
      <vt:lpstr>TODAY’s TUTORIAL</vt:lpstr>
      <vt:lpstr>TODAY’s TUTORIAL</vt:lpstr>
      <vt:lpstr>TODAY’s TUTORIAL</vt:lpstr>
      <vt:lpstr>TODAY’s TUTORIAL</vt:lpstr>
      <vt:lpstr>TODAY’s TUTORIAL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Multi-Core CPU and GPU Computation   多核心CPU和GPU計算</dc:title>
  <dc:creator>NCKU</dc:creator>
  <cp:lastModifiedBy>NCKU</cp:lastModifiedBy>
  <cp:revision>344</cp:revision>
  <dcterms:created xsi:type="dcterms:W3CDTF">2014-09-14T00:46:14Z</dcterms:created>
  <dcterms:modified xsi:type="dcterms:W3CDTF">2015-12-16T01:12:03Z</dcterms:modified>
</cp:coreProperties>
</file>