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ti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51"/>
  </p:notesMasterIdLst>
  <p:sldIdLst>
    <p:sldId id="256" r:id="rId2"/>
    <p:sldId id="257" r:id="rId3"/>
    <p:sldId id="322" r:id="rId4"/>
    <p:sldId id="323" r:id="rId5"/>
    <p:sldId id="324" r:id="rId6"/>
    <p:sldId id="325"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26" r:id="rId20"/>
    <p:sldId id="327" r:id="rId21"/>
    <p:sldId id="328" r:id="rId22"/>
    <p:sldId id="329" r:id="rId23"/>
    <p:sldId id="330" r:id="rId24"/>
    <p:sldId id="331" r:id="rId25"/>
    <p:sldId id="332" r:id="rId26"/>
    <p:sldId id="333" r:id="rId27"/>
    <p:sldId id="334"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76" r:id="rId44"/>
    <p:sldId id="377" r:id="rId45"/>
    <p:sldId id="378" r:id="rId46"/>
    <p:sldId id="379" r:id="rId47"/>
    <p:sldId id="362" r:id="rId48"/>
    <p:sldId id="375" r:id="rId49"/>
    <p:sldId id="38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02" d="100"/>
          <a:sy n="102" d="100"/>
        </p:scale>
        <p:origin x="138"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B7A9-5933-48B9-B570-3BEEBD19C1E8}" type="datetimeFigureOut">
              <a:rPr lang="en-GB" smtClean="0"/>
              <a:t>23/12/2015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1B6AC-F206-4F5E-A316-604462DCA7F9}" type="slidenum">
              <a:rPr lang="en-GB" smtClean="0"/>
              <a:t>‹#›</a:t>
            </a:fld>
            <a:endParaRPr lang="en-GB"/>
          </a:p>
        </p:txBody>
      </p:sp>
    </p:spTree>
    <p:extLst>
      <p:ext uri="{BB962C8B-B14F-4D97-AF65-F5344CB8AC3E}">
        <p14:creationId xmlns:p14="http://schemas.microsoft.com/office/powerpoint/2010/main" val="2477694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1F4DDCC-BC72-4263-8A10-570C189FA8F6}" type="datetimeFigureOut">
              <a:rPr lang="en-GB" smtClean="0"/>
              <a:t>23/12/2015</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7349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4DDCC-BC72-4263-8A10-570C189FA8F6}" type="datetimeFigureOut">
              <a:rPr lang="en-GB" smtClean="0"/>
              <a:t>23/12/2015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7548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F4DDCC-BC72-4263-8A10-570C189FA8F6}" type="datetimeFigureOut">
              <a:rPr lang="en-GB" smtClean="0"/>
              <a:t>23/12/2015</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813131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F4DDCC-BC72-4263-8A10-570C189FA8F6}" type="datetimeFigureOut">
              <a:rPr lang="en-GB" smtClean="0"/>
              <a:t>23/12/2015</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399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1F4DDCC-BC72-4263-8A10-570C189FA8F6}" type="datetimeFigureOut">
              <a:rPr lang="en-GB" smtClean="0"/>
              <a:t>23/12/2015</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72255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1F4DDCC-BC72-4263-8A10-570C189FA8F6}" type="datetimeFigureOut">
              <a:rPr lang="en-GB" smtClean="0"/>
              <a:t>23/12/2015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017383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1F4DDCC-BC72-4263-8A10-570C189FA8F6}" type="datetimeFigureOut">
              <a:rPr lang="en-GB" smtClean="0"/>
              <a:t>23/12/2015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749912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F4DDCC-BC72-4263-8A10-570C189FA8F6}" type="datetimeFigureOut">
              <a:rPr lang="en-GB" smtClean="0"/>
              <a:t>23/12/2015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869224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1F4DDCC-BC72-4263-8A10-570C189FA8F6}" type="datetimeFigureOut">
              <a:rPr lang="en-GB" smtClean="0"/>
              <a:t>23/12/2015</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04173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F4DDCC-BC72-4263-8A10-570C189FA8F6}" type="datetimeFigureOut">
              <a:rPr lang="en-GB" smtClean="0"/>
              <a:t>23/12/2015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44845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1F4DDCC-BC72-4263-8A10-570C189FA8F6}" type="datetimeFigureOut">
              <a:rPr lang="en-GB" smtClean="0"/>
              <a:t>23/12/2015</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90827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F4DDCC-BC72-4263-8A10-570C189FA8F6}" type="datetimeFigureOut">
              <a:rPr lang="en-GB" smtClean="0"/>
              <a:t>23/12/2015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32982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F4DDCC-BC72-4263-8A10-570C189FA8F6}" type="datetimeFigureOut">
              <a:rPr lang="en-GB" smtClean="0"/>
              <a:t>23/12/2015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62115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F4DDCC-BC72-4263-8A10-570C189FA8F6}" type="datetimeFigureOut">
              <a:rPr lang="en-GB" smtClean="0"/>
              <a:t>23/12/2015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76725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4DDCC-BC72-4263-8A10-570C189FA8F6}" type="datetimeFigureOut">
              <a:rPr lang="en-GB" smtClean="0"/>
              <a:t>23/12/2015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50577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4DDCC-BC72-4263-8A10-570C189FA8F6}" type="datetimeFigureOut">
              <a:rPr lang="en-GB" smtClean="0"/>
              <a:t>23/12/2015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38002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4DDCC-BC72-4263-8A10-570C189FA8F6}" type="datetimeFigureOut">
              <a:rPr lang="en-GB" smtClean="0"/>
              <a:t>23/12/2015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9532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4DDCC-BC72-4263-8A10-570C189FA8F6}" type="datetimeFigureOut">
              <a:rPr lang="en-GB" smtClean="0"/>
              <a:t>23/12/2015</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93FC4A-9F54-42D6-8E60-232985C9D24B}" type="slidenum">
              <a:rPr lang="en-GB" smtClean="0"/>
              <a:t>‹#›</a:t>
            </a:fld>
            <a:endParaRPr lang="en-GB"/>
          </a:p>
        </p:txBody>
      </p:sp>
    </p:spTree>
    <p:extLst>
      <p:ext uri="{BB962C8B-B14F-4D97-AF65-F5344CB8AC3E}">
        <p14:creationId xmlns:p14="http://schemas.microsoft.com/office/powerpoint/2010/main" val="205140913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smith@mail.ncku.edu.t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AU" sz="3600" dirty="0"/>
              <a:t>Introduction to Multi-Core CPU and GPU Computation</a:t>
            </a:r>
            <a:r>
              <a:rPr lang="en-GB" sz="3600" dirty="0"/>
              <a:t/>
            </a:r>
            <a:br>
              <a:rPr lang="en-GB" sz="3600" dirty="0"/>
            </a:br>
            <a:r>
              <a:rPr lang="en-AU" sz="3600" dirty="0"/>
              <a:t> </a:t>
            </a:r>
            <a:r>
              <a:rPr lang="en-GB" sz="3600" dirty="0"/>
              <a:t/>
            </a:r>
            <a:br>
              <a:rPr lang="en-GB" sz="3600" dirty="0"/>
            </a:br>
            <a:r>
              <a:rPr lang="zh-TW" altLang="en-US" sz="3600" dirty="0"/>
              <a:t>多核心</a:t>
            </a:r>
            <a:r>
              <a:rPr lang="en-AU" sz="3600" dirty="0"/>
              <a:t>CPU</a:t>
            </a:r>
            <a:r>
              <a:rPr lang="zh-TW" altLang="en-US" sz="3600" dirty="0"/>
              <a:t>和</a:t>
            </a:r>
            <a:r>
              <a:rPr lang="en-AU" sz="3600" dirty="0"/>
              <a:t>GPU</a:t>
            </a:r>
            <a:r>
              <a:rPr lang="zh-TW" altLang="en-US" sz="3600" dirty="0"/>
              <a:t>計算</a:t>
            </a:r>
            <a:endParaRPr lang="en-GB" sz="3600" dirty="0"/>
          </a:p>
        </p:txBody>
      </p:sp>
      <p:sp>
        <p:nvSpPr>
          <p:cNvPr id="3" name="Subtitle 2"/>
          <p:cNvSpPr>
            <a:spLocks noGrp="1"/>
          </p:cNvSpPr>
          <p:nvPr>
            <p:ph type="subTitle" idx="1"/>
          </p:nvPr>
        </p:nvSpPr>
        <p:spPr/>
        <p:txBody>
          <a:bodyPr>
            <a:normAutofit fontScale="85000" lnSpcReduction="10000"/>
          </a:bodyPr>
          <a:lstStyle/>
          <a:p>
            <a:endParaRPr lang="en-US" dirty="0" smtClean="0"/>
          </a:p>
          <a:p>
            <a:r>
              <a:rPr lang="en-US" dirty="0" smtClean="0"/>
              <a:t>Class </a:t>
            </a:r>
            <a:r>
              <a:rPr lang="en-US" dirty="0" smtClean="0"/>
              <a:t>20</a:t>
            </a:r>
            <a:r>
              <a:rPr lang="en-US" dirty="0" smtClean="0"/>
              <a:t>				Prof. Matthew Smith, </a:t>
            </a:r>
            <a:r>
              <a:rPr lang="en-US" dirty="0" smtClean="0">
                <a:hlinkClick r:id="rId2"/>
              </a:rPr>
              <a:t>msmith@mail.ncku.edu.tw</a:t>
            </a:r>
            <a:endParaRPr lang="en-US" dirty="0" smtClean="0"/>
          </a:p>
          <a:p>
            <a:endParaRPr lang="en-GB" dirty="0"/>
          </a:p>
        </p:txBody>
      </p:sp>
    </p:spTree>
    <p:extLst>
      <p:ext uri="{BB962C8B-B14F-4D97-AF65-F5344CB8AC3E}">
        <p14:creationId xmlns:p14="http://schemas.microsoft.com/office/powerpoint/2010/main" val="95851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smtClean="0"/>
              <a:t>SHARED MEMORY IN CUDA</a:t>
            </a:r>
            <a:endParaRPr lang="en-US" dirty="0"/>
          </a:p>
        </p:txBody>
      </p:sp>
      <p:pic>
        <p:nvPicPr>
          <p:cNvPr id="152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127" y="2183945"/>
            <a:ext cx="7742253" cy="3230259"/>
          </a:xfrm>
          <a:prstGeom prst="rect">
            <a:avLst/>
          </a:prstGeom>
          <a:noFill/>
          <a:extLst>
            <a:ext uri="{909E8E84-426E-40DD-AFC4-6F175D3DCCD1}">
              <a14:hiddenFill xmlns:a14="http://schemas.microsoft.com/office/drawing/2010/main">
                <a:solidFill>
                  <a:srgbClr val="FFFFFF"/>
                </a:solidFill>
              </a14:hiddenFill>
            </a:ext>
          </a:extLst>
        </p:spPr>
      </p:pic>
      <p:sp>
        <p:nvSpPr>
          <p:cNvPr id="152585" name="Text Box 9"/>
          <p:cNvSpPr txBox="1">
            <a:spLocks noChangeArrowheads="1"/>
          </p:cNvSpPr>
          <p:nvPr/>
        </p:nvSpPr>
        <p:spPr bwMode="auto">
          <a:xfrm>
            <a:off x="1528631" y="5467872"/>
            <a:ext cx="9411243"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b="1" dirty="0">
                <a:solidFill>
                  <a:schemeClr val="tx1"/>
                </a:solidFill>
                <a:latin typeface="Verdana" panose="020B0604030504040204" pitchFamily="34" charset="0"/>
              </a:rPr>
              <a:t>Newer GPU devices (i.e. </a:t>
            </a:r>
            <a:r>
              <a:rPr lang="en-US" sz="1633" b="1" dirty="0" smtClean="0">
                <a:solidFill>
                  <a:schemeClr val="tx1"/>
                </a:solidFill>
                <a:latin typeface="Verdana" panose="020B0604030504040204" pitchFamily="34" charset="0"/>
              </a:rPr>
              <a:t>GTX Titan, GTX680</a:t>
            </a:r>
            <a:r>
              <a:rPr lang="en-US" sz="1633" b="1" dirty="0">
                <a:solidFill>
                  <a:schemeClr val="tx1"/>
                </a:solidFill>
                <a:latin typeface="Verdana" panose="020B0604030504040204" pitchFamily="34" charset="0"/>
              </a:rPr>
              <a:t>, 670) have 64 KB shared memory.</a:t>
            </a:r>
          </a:p>
        </p:txBody>
      </p:sp>
      <p:sp>
        <p:nvSpPr>
          <p:cNvPr id="5" name="Text Box 9"/>
          <p:cNvSpPr txBox="1">
            <a:spLocks noChangeArrowheads="1"/>
          </p:cNvSpPr>
          <p:nvPr/>
        </p:nvSpPr>
        <p:spPr bwMode="auto">
          <a:xfrm>
            <a:off x="4039161" y="5865160"/>
            <a:ext cx="4390187"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b="1" dirty="0" smtClean="0">
                <a:solidFill>
                  <a:schemeClr val="tx1"/>
                </a:solidFill>
                <a:latin typeface="Verdana" panose="020B0604030504040204" pitchFamily="34" charset="0"/>
              </a:rPr>
              <a:t>Older Devices have less than this. </a:t>
            </a:r>
            <a:endParaRPr lang="en-US" sz="1633" b="1" dirty="0">
              <a:solidFill>
                <a:schemeClr val="tx1"/>
              </a:solidFill>
              <a:latin typeface="Verdana" panose="020B0604030504040204" pitchFamily="34" charset="0"/>
            </a:endParaRPr>
          </a:p>
        </p:txBody>
      </p:sp>
      <p:sp>
        <p:nvSpPr>
          <p:cNvPr id="6" name="Oval 5"/>
          <p:cNvSpPr>
            <a:spLocks noChangeArrowheads="1"/>
          </p:cNvSpPr>
          <p:nvPr/>
        </p:nvSpPr>
        <p:spPr bwMode="auto">
          <a:xfrm>
            <a:off x="1844591" y="3067203"/>
            <a:ext cx="8646428" cy="1101674"/>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Tree>
    <p:extLst>
      <p:ext uri="{BB962C8B-B14F-4D97-AF65-F5344CB8AC3E}">
        <p14:creationId xmlns:p14="http://schemas.microsoft.com/office/powerpoint/2010/main" val="17403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056068" y="764373"/>
            <a:ext cx="10450132" cy="1293028"/>
          </a:xfrm>
        </p:spPr>
        <p:txBody>
          <a:bodyPr/>
          <a:lstStyle/>
          <a:p>
            <a:r>
              <a:rPr lang="en-US" dirty="0" smtClean="0"/>
              <a:t>SHARED MEMORY IN CUDA</a:t>
            </a:r>
            <a:endParaRPr lang="en-US" dirty="0"/>
          </a:p>
        </p:txBody>
      </p:sp>
      <p:pic>
        <p:nvPicPr>
          <p:cNvPr id="165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874" y="2253838"/>
            <a:ext cx="7742253" cy="2570669"/>
          </a:xfrm>
          <a:prstGeom prst="rect">
            <a:avLst/>
          </a:prstGeom>
          <a:noFill/>
          <a:extLst>
            <a:ext uri="{909E8E84-426E-40DD-AFC4-6F175D3DCCD1}">
              <a14:hiddenFill xmlns:a14="http://schemas.microsoft.com/office/drawing/2010/main">
                <a:solidFill>
                  <a:srgbClr val="FFFFFF"/>
                </a:solidFill>
              </a14:hiddenFill>
            </a:ext>
          </a:extLst>
        </p:spPr>
      </p:pic>
      <p:sp>
        <p:nvSpPr>
          <p:cNvPr id="165892" name="Text Box 4"/>
          <p:cNvSpPr txBox="1">
            <a:spLocks noChangeArrowheads="1"/>
          </p:cNvSpPr>
          <p:nvPr/>
        </p:nvSpPr>
        <p:spPr bwMode="auto">
          <a:xfrm>
            <a:off x="691703" y="5242222"/>
            <a:ext cx="11178861" cy="929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just"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Here is a list of the different forms of memory available for use on the GPU.</a:t>
            </a:r>
          </a:p>
          <a:p>
            <a:pPr algn="just" hangingPunct="1">
              <a:lnSpc>
                <a:spcPct val="100000"/>
              </a:lnSpc>
              <a:spcBef>
                <a:spcPct val="50000"/>
              </a:spcBef>
              <a:buClrTx/>
              <a:buSzTx/>
              <a:buFontTx/>
              <a:buNone/>
            </a:pPr>
            <a:endParaRPr lang="en-US" sz="2177" dirty="0">
              <a:solidFill>
                <a:schemeClr val="tx1"/>
              </a:solidFill>
              <a:latin typeface="Verdana" panose="020B0604030504040204" pitchFamily="34" charset="0"/>
            </a:endParaRPr>
          </a:p>
        </p:txBody>
      </p:sp>
    </p:spTree>
    <p:extLst>
      <p:ext uri="{BB962C8B-B14F-4D97-AF65-F5344CB8AC3E}">
        <p14:creationId xmlns:p14="http://schemas.microsoft.com/office/powerpoint/2010/main" val="4199449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056068" y="764373"/>
            <a:ext cx="10450132" cy="1293028"/>
          </a:xfrm>
        </p:spPr>
        <p:txBody>
          <a:bodyPr/>
          <a:lstStyle/>
          <a:p>
            <a:r>
              <a:rPr lang="en-US" dirty="0" smtClean="0"/>
              <a:t>SHARED MEMORY IN CUDA</a:t>
            </a:r>
            <a:endParaRPr lang="en-US" dirty="0"/>
          </a:p>
        </p:txBody>
      </p:sp>
      <p:pic>
        <p:nvPicPr>
          <p:cNvPr id="165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874" y="2253838"/>
            <a:ext cx="7742253" cy="2570669"/>
          </a:xfrm>
          <a:prstGeom prst="rect">
            <a:avLst/>
          </a:prstGeom>
          <a:noFill/>
          <a:extLst>
            <a:ext uri="{909E8E84-426E-40DD-AFC4-6F175D3DCCD1}">
              <a14:hiddenFill xmlns:a14="http://schemas.microsoft.com/office/drawing/2010/main">
                <a:solidFill>
                  <a:srgbClr val="FFFFFF"/>
                </a:solidFill>
              </a14:hiddenFill>
            </a:ext>
          </a:extLst>
        </p:spPr>
      </p:pic>
      <p:sp>
        <p:nvSpPr>
          <p:cNvPr id="165892" name="Text Box 4"/>
          <p:cNvSpPr txBox="1">
            <a:spLocks noChangeArrowheads="1"/>
          </p:cNvSpPr>
          <p:nvPr/>
        </p:nvSpPr>
        <p:spPr bwMode="auto">
          <a:xfrm>
            <a:off x="275303" y="5061420"/>
            <a:ext cx="11410127" cy="126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just"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Previously, we have been using global memory. This is allocated by the host using </a:t>
            </a:r>
            <a:r>
              <a:rPr lang="en-US" sz="2177" dirty="0" err="1" smtClean="0">
                <a:solidFill>
                  <a:schemeClr val="tx1"/>
                </a:solidFill>
                <a:latin typeface="Verdana" panose="020B0604030504040204" pitchFamily="34" charset="0"/>
              </a:rPr>
              <a:t>cudaMalloc</a:t>
            </a:r>
            <a:r>
              <a:rPr lang="en-US" sz="2177" dirty="0" smtClean="0">
                <a:solidFill>
                  <a:schemeClr val="tx1"/>
                </a:solidFill>
                <a:latin typeface="Verdana" panose="020B0604030504040204" pitchFamily="34" charset="0"/>
              </a:rPr>
              <a:t>(), and remains active until it is freed using </a:t>
            </a:r>
            <a:r>
              <a:rPr lang="en-US" sz="2177" dirty="0" err="1" smtClean="0">
                <a:solidFill>
                  <a:schemeClr val="tx1"/>
                </a:solidFill>
                <a:latin typeface="Verdana" panose="020B0604030504040204" pitchFamily="34" charset="0"/>
              </a:rPr>
              <a:t>cudaFree</a:t>
            </a:r>
            <a:r>
              <a:rPr lang="en-US" sz="2177" dirty="0" smtClean="0">
                <a:solidFill>
                  <a:schemeClr val="tx1"/>
                </a:solidFill>
                <a:latin typeface="Verdana" panose="020B0604030504040204" pitchFamily="34" charset="0"/>
              </a:rPr>
              <a:t>.</a:t>
            </a:r>
          </a:p>
          <a:p>
            <a:pPr algn="just"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Note that global memory is “off chip” – meaning the performance is very </a:t>
            </a:r>
            <a:r>
              <a:rPr lang="en-US" sz="2177" b="1" dirty="0" smtClean="0">
                <a:solidFill>
                  <a:schemeClr val="tx1"/>
                </a:solidFill>
                <a:latin typeface="Verdana" panose="020B0604030504040204" pitchFamily="34" charset="0"/>
              </a:rPr>
              <a:t>slow</a:t>
            </a:r>
            <a:r>
              <a:rPr lang="en-US" sz="2177" dirty="0" smtClean="0">
                <a:solidFill>
                  <a:schemeClr val="tx1"/>
                </a:solidFill>
                <a:latin typeface="Verdana" panose="020B0604030504040204" pitchFamily="34" charset="0"/>
              </a:rPr>
              <a:t>.</a:t>
            </a:r>
            <a:endParaRPr lang="en-US" sz="2177" dirty="0">
              <a:solidFill>
                <a:schemeClr val="tx1"/>
              </a:solidFill>
              <a:latin typeface="Verdana" panose="020B0604030504040204" pitchFamily="34" charset="0"/>
            </a:endParaRPr>
          </a:p>
        </p:txBody>
      </p:sp>
      <p:sp>
        <p:nvSpPr>
          <p:cNvPr id="165893" name="Oval 5"/>
          <p:cNvSpPr>
            <a:spLocks noChangeArrowheads="1"/>
          </p:cNvSpPr>
          <p:nvPr/>
        </p:nvSpPr>
        <p:spPr bwMode="auto">
          <a:xfrm>
            <a:off x="1791281" y="3539172"/>
            <a:ext cx="8916048" cy="983667"/>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Tree>
    <p:extLst>
      <p:ext uri="{BB962C8B-B14F-4D97-AF65-F5344CB8AC3E}">
        <p14:creationId xmlns:p14="http://schemas.microsoft.com/office/powerpoint/2010/main" val="2650056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blinds(horizontal)">
                                      <p:cBhvr>
                                        <p:cTn id="7" dur="500"/>
                                        <p:tgtEl>
                                          <p:spTgt spid="16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056068" y="764373"/>
            <a:ext cx="10450132" cy="1293028"/>
          </a:xfrm>
        </p:spPr>
        <p:txBody>
          <a:bodyPr/>
          <a:lstStyle/>
          <a:p>
            <a:r>
              <a:rPr lang="en-US" dirty="0" smtClean="0"/>
              <a:t>SHARED MEMORY IN CUDA</a:t>
            </a:r>
            <a:endParaRPr lang="en-US" dirty="0"/>
          </a:p>
        </p:txBody>
      </p:sp>
      <p:pic>
        <p:nvPicPr>
          <p:cNvPr id="165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874" y="2253838"/>
            <a:ext cx="7742253" cy="2570669"/>
          </a:xfrm>
          <a:prstGeom prst="rect">
            <a:avLst/>
          </a:prstGeom>
          <a:noFill/>
          <a:extLst>
            <a:ext uri="{909E8E84-426E-40DD-AFC4-6F175D3DCCD1}">
              <a14:hiddenFill xmlns:a14="http://schemas.microsoft.com/office/drawing/2010/main">
                <a:solidFill>
                  <a:srgbClr val="FFFFFF"/>
                </a:solidFill>
              </a14:hiddenFill>
            </a:ext>
          </a:extLst>
        </p:spPr>
      </p:pic>
      <p:sp>
        <p:nvSpPr>
          <p:cNvPr id="165892" name="Text Box 4"/>
          <p:cNvSpPr txBox="1">
            <a:spLocks noChangeArrowheads="1"/>
          </p:cNvSpPr>
          <p:nvPr/>
        </p:nvSpPr>
        <p:spPr bwMode="auto">
          <a:xfrm>
            <a:off x="2859508" y="5020944"/>
            <a:ext cx="6843252" cy="427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just"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Today, I will introduce you to shared memory. </a:t>
            </a:r>
            <a:endParaRPr lang="en-US" sz="2177" dirty="0">
              <a:solidFill>
                <a:schemeClr val="tx1"/>
              </a:solidFill>
              <a:latin typeface="Verdana" panose="020B0604030504040204" pitchFamily="34" charset="0"/>
            </a:endParaRPr>
          </a:p>
        </p:txBody>
      </p:sp>
      <p:sp>
        <p:nvSpPr>
          <p:cNvPr id="165893" name="Oval 5"/>
          <p:cNvSpPr>
            <a:spLocks noChangeArrowheads="1"/>
          </p:cNvSpPr>
          <p:nvPr/>
        </p:nvSpPr>
        <p:spPr bwMode="auto">
          <a:xfrm>
            <a:off x="1751952" y="3352800"/>
            <a:ext cx="8896383" cy="688259"/>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Tree>
    <p:extLst>
      <p:ext uri="{BB962C8B-B14F-4D97-AF65-F5344CB8AC3E}">
        <p14:creationId xmlns:p14="http://schemas.microsoft.com/office/powerpoint/2010/main" val="3055924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blinds(horizontal)">
                                      <p:cBhvr>
                                        <p:cTn id="7" dur="500"/>
                                        <p:tgtEl>
                                          <p:spTgt spid="16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056068" y="764373"/>
            <a:ext cx="10450132" cy="1293028"/>
          </a:xfrm>
        </p:spPr>
        <p:txBody>
          <a:bodyPr/>
          <a:lstStyle/>
          <a:p>
            <a:r>
              <a:rPr lang="en-US" dirty="0" smtClean="0"/>
              <a:t>SHARED MEMORY IN CUDA</a:t>
            </a:r>
            <a:endParaRPr lang="en-US" dirty="0"/>
          </a:p>
        </p:txBody>
      </p:sp>
      <p:pic>
        <p:nvPicPr>
          <p:cNvPr id="165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874" y="2253838"/>
            <a:ext cx="7742253" cy="2570669"/>
          </a:xfrm>
          <a:prstGeom prst="rect">
            <a:avLst/>
          </a:prstGeom>
          <a:noFill/>
          <a:extLst>
            <a:ext uri="{909E8E84-426E-40DD-AFC4-6F175D3DCCD1}">
              <a14:hiddenFill xmlns:a14="http://schemas.microsoft.com/office/drawing/2010/main">
                <a:solidFill>
                  <a:srgbClr val="FFFFFF"/>
                </a:solidFill>
              </a14:hiddenFill>
            </a:ext>
          </a:extLst>
        </p:spPr>
      </p:pic>
      <p:sp>
        <p:nvSpPr>
          <p:cNvPr id="165892" name="Text Box 4"/>
          <p:cNvSpPr txBox="1">
            <a:spLocks noChangeArrowheads="1"/>
          </p:cNvSpPr>
          <p:nvPr/>
        </p:nvSpPr>
        <p:spPr bwMode="auto">
          <a:xfrm>
            <a:off x="506569" y="5061420"/>
            <a:ext cx="11178861" cy="1599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just"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Shared memory is shared by all of the SP within an SMX/SMP/SMM.</a:t>
            </a:r>
          </a:p>
          <a:p>
            <a:pPr algn="just"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Since blocks of threads are all performed on the same SMP, all threads can see the same memory. Hence, variables created in Shared memory have the lifetime of the block they are created in.</a:t>
            </a:r>
            <a:endParaRPr lang="en-US" sz="2177" dirty="0">
              <a:solidFill>
                <a:schemeClr val="tx1"/>
              </a:solidFill>
              <a:latin typeface="Verdana" panose="020B0604030504040204" pitchFamily="34" charset="0"/>
            </a:endParaRPr>
          </a:p>
        </p:txBody>
      </p:sp>
      <p:sp>
        <p:nvSpPr>
          <p:cNvPr id="6" name="Oval 5"/>
          <p:cNvSpPr>
            <a:spLocks noChangeArrowheads="1"/>
          </p:cNvSpPr>
          <p:nvPr/>
        </p:nvSpPr>
        <p:spPr bwMode="auto">
          <a:xfrm>
            <a:off x="1751952" y="3352800"/>
            <a:ext cx="8896383" cy="688259"/>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Tree>
    <p:extLst>
      <p:ext uri="{BB962C8B-B14F-4D97-AF65-F5344CB8AC3E}">
        <p14:creationId xmlns:p14="http://schemas.microsoft.com/office/powerpoint/2010/main" val="157843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056068" y="764373"/>
            <a:ext cx="10450132" cy="1293028"/>
          </a:xfrm>
        </p:spPr>
        <p:txBody>
          <a:bodyPr/>
          <a:lstStyle/>
          <a:p>
            <a:r>
              <a:rPr lang="en-US" dirty="0" smtClean="0"/>
              <a:t>SHARED MEMORY IN CUDA</a:t>
            </a:r>
            <a:endParaRPr lang="en-US" dirty="0"/>
          </a:p>
        </p:txBody>
      </p:sp>
      <p:sp>
        <p:nvSpPr>
          <p:cNvPr id="165892" name="Text Box 4"/>
          <p:cNvSpPr txBox="1">
            <a:spLocks noChangeArrowheads="1"/>
          </p:cNvSpPr>
          <p:nvPr/>
        </p:nvSpPr>
        <p:spPr bwMode="auto">
          <a:xfrm>
            <a:off x="496738" y="2269059"/>
            <a:ext cx="3809792" cy="428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just"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Shared memory is shared by all of the SP within an SMX/SMP/SMM.</a:t>
            </a:r>
          </a:p>
          <a:p>
            <a:pPr algn="just"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Since blocks of threads are all performed on the same SMP, all threads can see the same memory. Hence, variables created in Shared memory have the lifetime of the block they are created in.</a:t>
            </a:r>
            <a:endParaRPr lang="en-US" sz="2177" dirty="0">
              <a:solidFill>
                <a:schemeClr val="tx1"/>
              </a:solidFill>
              <a:latin typeface="Verdana" panose="020B0604030504040204" pitchFamily="34" charset="0"/>
            </a:endParaRPr>
          </a:p>
        </p:txBody>
      </p:sp>
      <p:pic>
        <p:nvPicPr>
          <p:cNvPr id="7" name="Picture 7" descr="sm-vs-smx"/>
          <p:cNvPicPr>
            <a:picLocks noChangeAspect="1" noChangeArrowheads="1"/>
          </p:cNvPicPr>
          <p:nvPr/>
        </p:nvPicPr>
        <p:blipFill rotWithShape="1">
          <a:blip r:embed="rId2">
            <a:extLst>
              <a:ext uri="{28A0092B-C50C-407E-A947-70E740481C1C}">
                <a14:useLocalDpi xmlns:a14="http://schemas.microsoft.com/office/drawing/2010/main" val="0"/>
              </a:ext>
            </a:extLst>
          </a:blip>
          <a:srcRect t="630" r="33242" b="1"/>
          <a:stretch/>
        </p:blipFill>
        <p:spPr bwMode="auto">
          <a:xfrm>
            <a:off x="5144085" y="1897625"/>
            <a:ext cx="2810211" cy="478505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8"/>
          <p:cNvSpPr>
            <a:spLocks noChangeArrowheads="1"/>
          </p:cNvSpPr>
          <p:nvPr/>
        </p:nvSpPr>
        <p:spPr bwMode="auto">
          <a:xfrm>
            <a:off x="5736769" y="3000072"/>
            <a:ext cx="1615971" cy="277264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9" name="Picture 19"/>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67641" y="3069199"/>
            <a:ext cx="684041" cy="26236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0"/>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4150" y="3069199"/>
            <a:ext cx="684041" cy="26236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05896" y="3069199"/>
            <a:ext cx="684041" cy="26236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43702" y="3069199"/>
            <a:ext cx="684041" cy="26236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05447" y="3069199"/>
            <a:ext cx="684041" cy="26236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28041" y="3069199"/>
            <a:ext cx="684041" cy="262367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6"/>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6296" y="3069199"/>
            <a:ext cx="684041" cy="26236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47587" y="2880852"/>
            <a:ext cx="3362632" cy="3139321"/>
          </a:xfrm>
          <a:prstGeom prst="rect">
            <a:avLst/>
          </a:prstGeom>
          <a:noFill/>
        </p:spPr>
        <p:txBody>
          <a:bodyPr wrap="square" rtlCol="0">
            <a:spAutoFit/>
          </a:bodyPr>
          <a:lstStyle/>
          <a:p>
            <a:r>
              <a:rPr lang="en-US" dirty="0" smtClean="0"/>
              <a:t>Each block of threads is computed within the same SMX at the same time.</a:t>
            </a:r>
          </a:p>
          <a:p>
            <a:endParaRPr lang="en-US" dirty="0"/>
          </a:p>
          <a:p>
            <a:r>
              <a:rPr lang="en-US" dirty="0" smtClean="0"/>
              <a:t>Hence, each thread within a block can access shared memory at the same time.</a:t>
            </a:r>
          </a:p>
          <a:p>
            <a:endParaRPr lang="en-US" dirty="0"/>
          </a:p>
          <a:p>
            <a:endParaRPr lang="en-US" dirty="0" smtClean="0"/>
          </a:p>
          <a:p>
            <a:r>
              <a:rPr lang="en-US" dirty="0" smtClean="0"/>
              <a:t>This is why its called shared memory.</a:t>
            </a:r>
            <a:endParaRPr lang="en-GB" dirty="0"/>
          </a:p>
        </p:txBody>
      </p:sp>
    </p:spTree>
    <p:extLst>
      <p:ext uri="{BB962C8B-B14F-4D97-AF65-F5344CB8AC3E}">
        <p14:creationId xmlns:p14="http://schemas.microsoft.com/office/powerpoint/2010/main" val="340140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arn(inVertical)">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a:t>SHARED MEMORY IN CUDA</a:t>
            </a:r>
          </a:p>
        </p:txBody>
      </p:sp>
      <p:sp>
        <p:nvSpPr>
          <p:cNvPr id="153603" name="Rectangle 3"/>
          <p:cNvSpPr>
            <a:spLocks noGrp="1" noChangeArrowheads="1"/>
          </p:cNvSpPr>
          <p:nvPr>
            <p:ph type="body" idx="1"/>
          </p:nvPr>
        </p:nvSpPr>
        <p:spPr/>
        <p:txBody>
          <a:bodyPr/>
          <a:lstStyle/>
          <a:p>
            <a:pPr>
              <a:lnSpc>
                <a:spcPct val="90000"/>
              </a:lnSpc>
            </a:pPr>
            <a:r>
              <a:rPr lang="en-US" dirty="0"/>
              <a:t>Shared Memory is also much faster than global memory. (4 cycles)</a:t>
            </a:r>
          </a:p>
          <a:p>
            <a:pPr>
              <a:lnSpc>
                <a:spcPct val="90000"/>
              </a:lnSpc>
            </a:pPr>
            <a:endParaRPr lang="en-US" dirty="0"/>
          </a:p>
          <a:p>
            <a:pPr>
              <a:lnSpc>
                <a:spcPct val="90000"/>
              </a:lnSpc>
            </a:pPr>
            <a:r>
              <a:rPr lang="en-US" dirty="0"/>
              <a:t>On older devices, the difference in speed was as much as 150x!</a:t>
            </a:r>
          </a:p>
          <a:p>
            <a:pPr>
              <a:lnSpc>
                <a:spcPct val="90000"/>
              </a:lnSpc>
            </a:pPr>
            <a:endParaRPr lang="en-US" dirty="0"/>
          </a:p>
          <a:p>
            <a:pPr>
              <a:lnSpc>
                <a:spcPct val="90000"/>
              </a:lnSpc>
            </a:pPr>
            <a:r>
              <a:rPr lang="en-US" dirty="0"/>
              <a:t>It is common practice to place commonly used variables in shared memory for use</a:t>
            </a:r>
            <a:r>
              <a:rPr lang="en-US" dirty="0" smtClean="0"/>
              <a:t>.</a:t>
            </a:r>
          </a:p>
          <a:p>
            <a:pPr>
              <a:lnSpc>
                <a:spcPct val="90000"/>
              </a:lnSpc>
            </a:pPr>
            <a:endParaRPr lang="en-US" dirty="0"/>
          </a:p>
          <a:p>
            <a:pPr>
              <a:lnSpc>
                <a:spcPct val="90000"/>
              </a:lnSpc>
            </a:pPr>
            <a:r>
              <a:rPr lang="en-US" dirty="0" smtClean="0"/>
              <a:t>If we are going to perform a computation, we can use the variables stored in shared memory – and only send the results of the computation back to global memory.</a:t>
            </a:r>
            <a:endParaRPr lang="en-US" dirty="0"/>
          </a:p>
        </p:txBody>
      </p:sp>
    </p:spTree>
    <p:extLst>
      <p:ext uri="{BB962C8B-B14F-4D97-AF65-F5344CB8AC3E}">
        <p14:creationId xmlns:p14="http://schemas.microsoft.com/office/powerpoint/2010/main" val="1364434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a:t>SHARED MEMORY IN CUDA</a:t>
            </a:r>
          </a:p>
        </p:txBody>
      </p:sp>
      <p:sp>
        <p:nvSpPr>
          <p:cNvPr id="153603" name="Rectangle 3"/>
          <p:cNvSpPr>
            <a:spLocks noGrp="1" noChangeArrowheads="1"/>
          </p:cNvSpPr>
          <p:nvPr>
            <p:ph type="body" idx="1"/>
          </p:nvPr>
        </p:nvSpPr>
        <p:spPr>
          <a:xfrm>
            <a:off x="685800" y="2194560"/>
            <a:ext cx="4967748" cy="4024125"/>
          </a:xfrm>
        </p:spPr>
        <p:txBody>
          <a:bodyPr>
            <a:normAutofit lnSpcReduction="10000"/>
          </a:bodyPr>
          <a:lstStyle/>
          <a:p>
            <a:pPr>
              <a:lnSpc>
                <a:spcPct val="90000"/>
              </a:lnSpc>
            </a:pPr>
            <a:r>
              <a:rPr lang="en-US" dirty="0" smtClean="0"/>
              <a:t>The only challenge with shared memory is the size.</a:t>
            </a:r>
          </a:p>
          <a:p>
            <a:pPr>
              <a:lnSpc>
                <a:spcPct val="90000"/>
              </a:lnSpc>
            </a:pPr>
            <a:endParaRPr lang="en-US" dirty="0"/>
          </a:p>
          <a:p>
            <a:pPr>
              <a:lnSpc>
                <a:spcPct val="90000"/>
              </a:lnSpc>
            </a:pPr>
            <a:r>
              <a:rPr lang="en-US" dirty="0" smtClean="0"/>
              <a:t>There is not a lot of shared memory available for each thread to use.</a:t>
            </a:r>
          </a:p>
          <a:p>
            <a:pPr>
              <a:lnSpc>
                <a:spcPct val="90000"/>
              </a:lnSpc>
            </a:pPr>
            <a:endParaRPr lang="en-US" dirty="0"/>
          </a:p>
          <a:p>
            <a:pPr>
              <a:lnSpc>
                <a:spcPct val="90000"/>
              </a:lnSpc>
            </a:pPr>
            <a:r>
              <a:rPr lang="en-US" dirty="0" smtClean="0"/>
              <a:t>This is because it is possible that there may be more than one block running within an SMX at once (don’t count on this happening, though)</a:t>
            </a:r>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158" y="2851355"/>
            <a:ext cx="5930519" cy="24743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33158" y="5761703"/>
            <a:ext cx="5930519" cy="646331"/>
          </a:xfrm>
          <a:prstGeom prst="rect">
            <a:avLst/>
          </a:prstGeom>
          <a:noFill/>
        </p:spPr>
        <p:txBody>
          <a:bodyPr wrap="square" rtlCol="0">
            <a:spAutoFit/>
          </a:bodyPr>
          <a:lstStyle/>
          <a:p>
            <a:r>
              <a:rPr lang="en-US" dirty="0" smtClean="0"/>
              <a:t>Hence, we need to find a way to fit the information each thread needs into this small space.</a:t>
            </a:r>
            <a:endParaRPr lang="en-GB" dirty="0"/>
          </a:p>
        </p:txBody>
      </p:sp>
    </p:spTree>
    <p:extLst>
      <p:ext uri="{BB962C8B-B14F-4D97-AF65-F5344CB8AC3E}">
        <p14:creationId xmlns:p14="http://schemas.microsoft.com/office/powerpoint/2010/main" val="3096802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a:t>SHARED MEMORY IN CUDA</a:t>
            </a:r>
          </a:p>
        </p:txBody>
      </p:sp>
      <p:sp>
        <p:nvSpPr>
          <p:cNvPr id="153603" name="Rectangle 3"/>
          <p:cNvSpPr>
            <a:spLocks noGrp="1" noChangeArrowheads="1"/>
          </p:cNvSpPr>
          <p:nvPr>
            <p:ph type="body" idx="1"/>
          </p:nvPr>
        </p:nvSpPr>
        <p:spPr>
          <a:xfrm>
            <a:off x="685800" y="2194560"/>
            <a:ext cx="4967748" cy="4024125"/>
          </a:xfrm>
        </p:spPr>
        <p:txBody>
          <a:bodyPr>
            <a:normAutofit/>
          </a:bodyPr>
          <a:lstStyle/>
          <a:p>
            <a:pPr>
              <a:lnSpc>
                <a:spcPct val="90000"/>
              </a:lnSpc>
            </a:pPr>
            <a:r>
              <a:rPr lang="en-US" dirty="0" smtClean="0"/>
              <a:t>Also worth mentioning is the location</a:t>
            </a:r>
          </a:p>
          <a:p>
            <a:pPr>
              <a:lnSpc>
                <a:spcPct val="90000"/>
              </a:lnSpc>
            </a:pPr>
            <a:endParaRPr lang="en-US" dirty="0"/>
          </a:p>
          <a:p>
            <a:pPr lvl="1"/>
            <a:r>
              <a:rPr lang="en-US" dirty="0" smtClean="0"/>
              <a:t>Shared : On-Chip.</a:t>
            </a:r>
          </a:p>
          <a:p>
            <a:pPr lvl="1"/>
            <a:endParaRPr lang="en-US" dirty="0"/>
          </a:p>
          <a:p>
            <a:pPr lvl="1"/>
            <a:r>
              <a:rPr lang="en-US" dirty="0" smtClean="0"/>
              <a:t>Global : Off-Chip.</a:t>
            </a:r>
          </a:p>
          <a:p>
            <a:pPr lvl="1"/>
            <a:endParaRPr lang="en-US" dirty="0"/>
          </a:p>
          <a:p>
            <a:r>
              <a:rPr lang="en-US" dirty="0" smtClean="0"/>
              <a:t>This means we have to manually move the information from global memory into shared memory.</a:t>
            </a:r>
            <a:endParaRPr lang="en-US" dirty="0"/>
          </a:p>
        </p:txBody>
      </p:sp>
      <p:pic>
        <p:nvPicPr>
          <p:cNvPr id="6" name="Picture 4" descr="M03A"/>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01032" y="2477323"/>
            <a:ext cx="6390968" cy="336191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6410632" y="2861187"/>
            <a:ext cx="658762" cy="5801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7038667" y="3315521"/>
            <a:ext cx="1176184" cy="1091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ight Arrow 4"/>
          <p:cNvSpPr/>
          <p:nvPr/>
        </p:nvSpPr>
        <p:spPr>
          <a:xfrm rot="2572762">
            <a:off x="6711438" y="3247891"/>
            <a:ext cx="978924" cy="597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3785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 OF PREVIOUS </a:t>
            </a:r>
            <a:r>
              <a:rPr lang="en-US" dirty="0" smtClean="0"/>
              <a:t>1D VECTOR COMPUTATION</a:t>
            </a:r>
            <a:endParaRPr lang="en-GB" dirty="0"/>
          </a:p>
        </p:txBody>
      </p:sp>
    </p:spTree>
    <p:extLst>
      <p:ext uri="{BB962C8B-B14F-4D97-AF65-F5344CB8AC3E}">
        <p14:creationId xmlns:p14="http://schemas.microsoft.com/office/powerpoint/2010/main" val="4234230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GB" dirty="0"/>
          </a:p>
        </p:txBody>
      </p:sp>
      <p:sp>
        <p:nvSpPr>
          <p:cNvPr id="3" name="Content Placeholder 2"/>
          <p:cNvSpPr>
            <a:spLocks noGrp="1"/>
          </p:cNvSpPr>
          <p:nvPr>
            <p:ph idx="1"/>
          </p:nvPr>
        </p:nvSpPr>
        <p:spPr/>
        <p:txBody>
          <a:bodyPr>
            <a:normAutofit/>
          </a:bodyPr>
          <a:lstStyle/>
          <a:p>
            <a:r>
              <a:rPr lang="en-US" dirty="0" smtClean="0"/>
              <a:t>Review of last week’s activity.</a:t>
            </a:r>
          </a:p>
          <a:p>
            <a:endParaRPr lang="en-US" dirty="0"/>
          </a:p>
          <a:p>
            <a:r>
              <a:rPr lang="en-US" dirty="0" smtClean="0"/>
              <a:t>Introduction to Shared Memory on the GPU</a:t>
            </a:r>
            <a:endParaRPr lang="en-US" dirty="0"/>
          </a:p>
          <a:p>
            <a:pPr marL="457200" lvl="1" indent="0">
              <a:buNone/>
            </a:pPr>
            <a:endParaRPr lang="en-US" dirty="0" smtClean="0"/>
          </a:p>
        </p:txBody>
      </p:sp>
    </p:spTree>
    <p:extLst>
      <p:ext uri="{BB962C8B-B14F-4D97-AF65-F5344CB8AC3E}">
        <p14:creationId xmlns:p14="http://schemas.microsoft.com/office/powerpoint/2010/main" val="1914681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dirty="0" smtClean="0"/>
              <a:t>REVIEW</a:t>
            </a:r>
            <a:endParaRPr lang="en-US" dirty="0"/>
          </a:p>
        </p:txBody>
      </p:sp>
      <p:sp>
        <p:nvSpPr>
          <p:cNvPr id="128018" name="Rectangle 18"/>
          <p:cNvSpPr>
            <a:spLocks noChangeArrowheads="1"/>
          </p:cNvSpPr>
          <p:nvPr/>
        </p:nvSpPr>
        <p:spPr bwMode="auto">
          <a:xfrm>
            <a:off x="2816589" y="4622396"/>
            <a:ext cx="1129079" cy="131341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28019" name="Picture 1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47462"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20" name="Picture 2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23971"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21" name="Picture 2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5717"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22" name="Picture 2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23523"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23" name="Picture 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85268"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24" name="Picture 2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7862"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26" name="Picture 2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46117"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sp>
        <p:nvSpPr>
          <p:cNvPr id="128030" name="Rectangle 30"/>
          <p:cNvSpPr>
            <a:spLocks noChangeArrowheads="1"/>
          </p:cNvSpPr>
          <p:nvPr/>
        </p:nvSpPr>
        <p:spPr bwMode="auto">
          <a:xfrm>
            <a:off x="4429558" y="4622396"/>
            <a:ext cx="1129079" cy="131341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28031" name="Picture 3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0432"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32" name="Picture 3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36941"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33" name="Picture 3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8686"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34" name="Picture 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36492"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35"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8238"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36" name="Picture 3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20832"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37" name="Picture 3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59086"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sp>
        <p:nvSpPr>
          <p:cNvPr id="128038" name="Rectangle 38"/>
          <p:cNvSpPr>
            <a:spLocks noChangeArrowheads="1"/>
          </p:cNvSpPr>
          <p:nvPr/>
        </p:nvSpPr>
        <p:spPr bwMode="auto">
          <a:xfrm>
            <a:off x="6108918" y="4622395"/>
            <a:ext cx="1129079" cy="131341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28039" name="Picture 3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39791"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40" name="Picture 4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6300"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41" name="Picture 4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78045"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42" name="Picture 4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15851"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43" name="Picture 4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597"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44" name="Picture 4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0191"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45" name="Picture 4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38445"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sp>
        <p:nvSpPr>
          <p:cNvPr id="128046" name="Rectangle 46"/>
          <p:cNvSpPr>
            <a:spLocks noChangeArrowheads="1"/>
          </p:cNvSpPr>
          <p:nvPr/>
        </p:nvSpPr>
        <p:spPr bwMode="auto">
          <a:xfrm>
            <a:off x="7698844" y="4622395"/>
            <a:ext cx="1129079" cy="131341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28047" name="Picture 4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9718"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48" name="Picture 4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6227"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49" name="Picture 4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67972"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50" name="Picture 5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05778"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51" name="Picture 5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7524"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52" name="Picture 5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0118"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28053" name="Picture 5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28372" y="4691523"/>
            <a:ext cx="324034" cy="1242850"/>
          </a:xfrm>
          <a:prstGeom prst="rect">
            <a:avLst/>
          </a:prstGeom>
          <a:noFill/>
          <a:extLst>
            <a:ext uri="{909E8E84-426E-40DD-AFC4-6F175D3DCCD1}">
              <a14:hiddenFill xmlns:a14="http://schemas.microsoft.com/office/drawing/2010/main">
                <a:solidFill>
                  <a:srgbClr val="FFFFFF"/>
                </a:solidFill>
              </a14:hiddenFill>
            </a:ext>
          </a:extLst>
        </p:spPr>
      </p:pic>
      <p:sp>
        <p:nvSpPr>
          <p:cNvPr id="128055" name="Text Box 55"/>
          <p:cNvSpPr txBox="1">
            <a:spLocks noChangeArrowheads="1"/>
          </p:cNvSpPr>
          <p:nvPr/>
        </p:nvSpPr>
        <p:spPr bwMode="auto">
          <a:xfrm>
            <a:off x="2977886" y="5935814"/>
            <a:ext cx="1036909"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dirty="0">
                <a:solidFill>
                  <a:schemeClr val="tx1"/>
                </a:solidFill>
                <a:latin typeface="Verdana" panose="020B0604030504040204" pitchFamily="34" charset="0"/>
              </a:rPr>
              <a:t>Block 0</a:t>
            </a:r>
          </a:p>
        </p:txBody>
      </p:sp>
      <p:sp>
        <p:nvSpPr>
          <p:cNvPr id="128056" name="Text Box 56"/>
          <p:cNvSpPr txBox="1">
            <a:spLocks noChangeArrowheads="1"/>
          </p:cNvSpPr>
          <p:nvPr/>
        </p:nvSpPr>
        <p:spPr bwMode="auto">
          <a:xfrm>
            <a:off x="4498686" y="5935814"/>
            <a:ext cx="1036909"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Block 1</a:t>
            </a:r>
          </a:p>
        </p:txBody>
      </p:sp>
      <p:sp>
        <p:nvSpPr>
          <p:cNvPr id="128057" name="Text Box 57"/>
          <p:cNvSpPr txBox="1">
            <a:spLocks noChangeArrowheads="1"/>
          </p:cNvSpPr>
          <p:nvPr/>
        </p:nvSpPr>
        <p:spPr bwMode="auto">
          <a:xfrm>
            <a:off x="5970663" y="5935813"/>
            <a:ext cx="1589927"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Block (NB-2)</a:t>
            </a:r>
          </a:p>
        </p:txBody>
      </p:sp>
      <p:sp>
        <p:nvSpPr>
          <p:cNvPr id="128058" name="Text Box 58"/>
          <p:cNvSpPr txBox="1">
            <a:spLocks noChangeArrowheads="1"/>
          </p:cNvSpPr>
          <p:nvPr/>
        </p:nvSpPr>
        <p:spPr bwMode="auto">
          <a:xfrm>
            <a:off x="7560590" y="5935813"/>
            <a:ext cx="1589927"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dirty="0">
                <a:solidFill>
                  <a:schemeClr val="tx1"/>
                </a:solidFill>
                <a:latin typeface="Verdana" panose="020B0604030504040204" pitchFamily="34" charset="0"/>
              </a:rPr>
              <a:t>Block (NB-1)</a:t>
            </a:r>
          </a:p>
        </p:txBody>
      </p:sp>
      <p:sp>
        <p:nvSpPr>
          <p:cNvPr id="2" name="Slide Number Placeholder 1"/>
          <p:cNvSpPr>
            <a:spLocks noGrp="1"/>
          </p:cNvSpPr>
          <p:nvPr>
            <p:ph type="sldNum" sz="quarter" idx="12"/>
          </p:nvPr>
        </p:nvSpPr>
        <p:spPr/>
        <p:txBody>
          <a:bodyPr/>
          <a:lstStyle/>
          <a:p>
            <a:fld id="{6D22F896-40B5-4ADD-8801-0D06FADFA095}" type="slidenum">
              <a:rPr lang="en-US" smtClean="0"/>
              <a:t>20</a:t>
            </a:fld>
            <a:endParaRPr lang="en-US" dirty="0"/>
          </a:p>
        </p:txBody>
      </p:sp>
      <p:sp>
        <p:nvSpPr>
          <p:cNvPr id="55" name="Content Placeholder 2"/>
          <p:cNvSpPr>
            <a:spLocks noGrp="1"/>
          </p:cNvSpPr>
          <p:nvPr>
            <p:ph idx="1"/>
          </p:nvPr>
        </p:nvSpPr>
        <p:spPr>
          <a:xfrm>
            <a:off x="685800" y="2194560"/>
            <a:ext cx="10820400" cy="4024125"/>
          </a:xfrm>
        </p:spPr>
        <p:txBody>
          <a:bodyPr/>
          <a:lstStyle/>
          <a:p>
            <a:r>
              <a:rPr lang="en-US" dirty="0" smtClean="0"/>
              <a:t>We create threads on the GPU device in large numbers by (</a:t>
            </a:r>
            <a:r>
              <a:rPr lang="en-US" dirty="0" err="1" smtClean="0"/>
              <a:t>i</a:t>
            </a:r>
            <a:r>
              <a:rPr lang="en-US" dirty="0" smtClean="0"/>
              <a:t>) creating groups of threads, known as blocks, containing T</a:t>
            </a:r>
            <a:r>
              <a:rPr lang="en-US" baseline="-25000" dirty="0" smtClean="0"/>
              <a:t>PB</a:t>
            </a:r>
            <a:r>
              <a:rPr lang="en-US" dirty="0" smtClean="0"/>
              <a:t> threads, and (ii) creating large numbers of blocks. </a:t>
            </a:r>
          </a:p>
          <a:p>
            <a:r>
              <a:rPr lang="en-US" dirty="0" smtClean="0"/>
              <a:t>Each thread has it’s own ID (from 0 to T</a:t>
            </a:r>
            <a:r>
              <a:rPr lang="en-US" baseline="-25000" dirty="0" smtClean="0"/>
              <a:t>PB</a:t>
            </a:r>
            <a:r>
              <a:rPr lang="en-US" dirty="0" smtClean="0"/>
              <a:t>-1) and each block has it’s own ID.</a:t>
            </a:r>
            <a:endParaRPr lang="en-GB" dirty="0"/>
          </a:p>
        </p:txBody>
      </p:sp>
      <p:sp>
        <p:nvSpPr>
          <p:cNvPr id="56" name="Text Box 55"/>
          <p:cNvSpPr txBox="1">
            <a:spLocks noChangeArrowheads="1"/>
          </p:cNvSpPr>
          <p:nvPr/>
        </p:nvSpPr>
        <p:spPr bwMode="auto">
          <a:xfrm rot="16200000">
            <a:off x="2489924" y="4106274"/>
            <a:ext cx="85401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a:t>
            </a:r>
            <a:r>
              <a:rPr lang="en-US" sz="1100" dirty="0">
                <a:solidFill>
                  <a:schemeClr val="tx1"/>
                </a:solidFill>
                <a:latin typeface="Verdana" panose="020B0604030504040204" pitchFamily="34" charset="0"/>
              </a:rPr>
              <a:t>0</a:t>
            </a:r>
          </a:p>
        </p:txBody>
      </p:sp>
      <p:sp>
        <p:nvSpPr>
          <p:cNvPr id="57" name="Text Box 55"/>
          <p:cNvSpPr txBox="1">
            <a:spLocks noChangeArrowheads="1"/>
          </p:cNvSpPr>
          <p:nvPr/>
        </p:nvSpPr>
        <p:spPr bwMode="auto">
          <a:xfrm rot="16200000">
            <a:off x="3245531" y="3971695"/>
            <a:ext cx="11751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T</a:t>
            </a:r>
            <a:r>
              <a:rPr lang="en-US" sz="1100" baseline="-25000" dirty="0" smtClean="0">
                <a:solidFill>
                  <a:schemeClr val="tx1"/>
                </a:solidFill>
                <a:latin typeface="Verdana" panose="020B0604030504040204" pitchFamily="34" charset="0"/>
              </a:rPr>
              <a:t>PB</a:t>
            </a:r>
            <a:r>
              <a:rPr lang="en-US" sz="1100" dirty="0" smtClean="0">
                <a:solidFill>
                  <a:schemeClr val="tx1"/>
                </a:solidFill>
                <a:latin typeface="Verdana" panose="020B0604030504040204" pitchFamily="34" charset="0"/>
              </a:rPr>
              <a:t>-1</a:t>
            </a:r>
            <a:endParaRPr lang="en-US" sz="1100" dirty="0">
              <a:solidFill>
                <a:schemeClr val="tx1"/>
              </a:solidFill>
              <a:latin typeface="Verdana" panose="020B0604030504040204" pitchFamily="34" charset="0"/>
            </a:endParaRPr>
          </a:p>
        </p:txBody>
      </p:sp>
      <p:sp>
        <p:nvSpPr>
          <p:cNvPr id="58" name="Text Box 55"/>
          <p:cNvSpPr txBox="1">
            <a:spLocks noChangeArrowheads="1"/>
          </p:cNvSpPr>
          <p:nvPr/>
        </p:nvSpPr>
        <p:spPr bwMode="auto">
          <a:xfrm rot="16200000">
            <a:off x="4121119" y="4087616"/>
            <a:ext cx="85401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a:t>
            </a:r>
            <a:r>
              <a:rPr lang="en-US" sz="1100" dirty="0">
                <a:solidFill>
                  <a:schemeClr val="tx1"/>
                </a:solidFill>
                <a:latin typeface="Verdana" panose="020B0604030504040204" pitchFamily="34" charset="0"/>
              </a:rPr>
              <a:t>0</a:t>
            </a:r>
          </a:p>
        </p:txBody>
      </p:sp>
      <p:sp>
        <p:nvSpPr>
          <p:cNvPr id="59" name="Text Box 55"/>
          <p:cNvSpPr txBox="1">
            <a:spLocks noChangeArrowheads="1"/>
          </p:cNvSpPr>
          <p:nvPr/>
        </p:nvSpPr>
        <p:spPr bwMode="auto">
          <a:xfrm rot="16200000">
            <a:off x="4840250" y="3946891"/>
            <a:ext cx="11751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T</a:t>
            </a:r>
            <a:r>
              <a:rPr lang="en-US" sz="1100" baseline="-25000" dirty="0" smtClean="0">
                <a:solidFill>
                  <a:schemeClr val="tx1"/>
                </a:solidFill>
                <a:latin typeface="Verdana" panose="020B0604030504040204" pitchFamily="34" charset="0"/>
              </a:rPr>
              <a:t>PB</a:t>
            </a:r>
            <a:r>
              <a:rPr lang="en-US" sz="1100" dirty="0" smtClean="0">
                <a:solidFill>
                  <a:schemeClr val="tx1"/>
                </a:solidFill>
                <a:latin typeface="Verdana" panose="020B0604030504040204" pitchFamily="34" charset="0"/>
              </a:rPr>
              <a:t>-1</a:t>
            </a:r>
            <a:endParaRPr lang="en-US" sz="1100" dirty="0">
              <a:solidFill>
                <a:schemeClr val="tx1"/>
              </a:solidFill>
              <a:latin typeface="Verdana" panose="020B0604030504040204" pitchFamily="34" charset="0"/>
            </a:endParaRPr>
          </a:p>
        </p:txBody>
      </p:sp>
      <p:sp>
        <p:nvSpPr>
          <p:cNvPr id="60" name="Text Box 55"/>
          <p:cNvSpPr txBox="1">
            <a:spLocks noChangeArrowheads="1"/>
          </p:cNvSpPr>
          <p:nvPr/>
        </p:nvSpPr>
        <p:spPr bwMode="auto">
          <a:xfrm rot="16200000">
            <a:off x="5800383" y="4124247"/>
            <a:ext cx="85401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a:t>
            </a:r>
            <a:r>
              <a:rPr lang="en-US" sz="1100" dirty="0">
                <a:solidFill>
                  <a:schemeClr val="tx1"/>
                </a:solidFill>
                <a:latin typeface="Verdana" panose="020B0604030504040204" pitchFamily="34" charset="0"/>
              </a:rPr>
              <a:t>0</a:t>
            </a:r>
          </a:p>
        </p:txBody>
      </p:sp>
      <p:sp>
        <p:nvSpPr>
          <p:cNvPr id="61" name="Text Box 55"/>
          <p:cNvSpPr txBox="1">
            <a:spLocks noChangeArrowheads="1"/>
          </p:cNvSpPr>
          <p:nvPr/>
        </p:nvSpPr>
        <p:spPr bwMode="auto">
          <a:xfrm rot="16200000">
            <a:off x="6573242" y="3972416"/>
            <a:ext cx="11751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T</a:t>
            </a:r>
            <a:r>
              <a:rPr lang="en-US" sz="1100" baseline="-25000" dirty="0" smtClean="0">
                <a:solidFill>
                  <a:schemeClr val="tx1"/>
                </a:solidFill>
                <a:latin typeface="Verdana" panose="020B0604030504040204" pitchFamily="34" charset="0"/>
              </a:rPr>
              <a:t>PB</a:t>
            </a:r>
            <a:r>
              <a:rPr lang="en-US" sz="1100" dirty="0" smtClean="0">
                <a:solidFill>
                  <a:schemeClr val="tx1"/>
                </a:solidFill>
                <a:latin typeface="Verdana" panose="020B0604030504040204" pitchFamily="34" charset="0"/>
              </a:rPr>
              <a:t>-1</a:t>
            </a:r>
            <a:endParaRPr lang="en-US" sz="1100" dirty="0">
              <a:solidFill>
                <a:schemeClr val="tx1"/>
              </a:solidFill>
              <a:latin typeface="Verdana" panose="020B0604030504040204" pitchFamily="34" charset="0"/>
            </a:endParaRPr>
          </a:p>
        </p:txBody>
      </p:sp>
      <p:sp>
        <p:nvSpPr>
          <p:cNvPr id="62" name="Text Box 55"/>
          <p:cNvSpPr txBox="1">
            <a:spLocks noChangeArrowheads="1"/>
          </p:cNvSpPr>
          <p:nvPr/>
        </p:nvSpPr>
        <p:spPr bwMode="auto">
          <a:xfrm rot="16200000">
            <a:off x="7390672" y="4106274"/>
            <a:ext cx="85401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a:t>
            </a:r>
            <a:r>
              <a:rPr lang="en-US" sz="1100" dirty="0">
                <a:solidFill>
                  <a:schemeClr val="tx1"/>
                </a:solidFill>
                <a:latin typeface="Verdana" panose="020B0604030504040204" pitchFamily="34" charset="0"/>
              </a:rPr>
              <a:t>0</a:t>
            </a:r>
          </a:p>
        </p:txBody>
      </p:sp>
      <p:sp>
        <p:nvSpPr>
          <p:cNvPr id="63" name="Text Box 55"/>
          <p:cNvSpPr txBox="1">
            <a:spLocks noChangeArrowheads="1"/>
          </p:cNvSpPr>
          <p:nvPr/>
        </p:nvSpPr>
        <p:spPr bwMode="auto">
          <a:xfrm rot="16200000">
            <a:off x="8146279" y="3971695"/>
            <a:ext cx="11751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T</a:t>
            </a:r>
            <a:r>
              <a:rPr lang="en-US" sz="1100" baseline="-25000" dirty="0" smtClean="0">
                <a:solidFill>
                  <a:schemeClr val="tx1"/>
                </a:solidFill>
                <a:latin typeface="Verdana" panose="020B0604030504040204" pitchFamily="34" charset="0"/>
              </a:rPr>
              <a:t>PB</a:t>
            </a:r>
            <a:r>
              <a:rPr lang="en-US" sz="1100" dirty="0" smtClean="0">
                <a:solidFill>
                  <a:schemeClr val="tx1"/>
                </a:solidFill>
                <a:latin typeface="Verdana" panose="020B0604030504040204" pitchFamily="34" charset="0"/>
              </a:rPr>
              <a:t>-1</a:t>
            </a:r>
            <a:endParaRPr lang="en-US" sz="11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2118031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
        <p:nvSpPr>
          <p:cNvPr id="37" name="Rectangle 4"/>
          <p:cNvSpPr>
            <a:spLocks noChangeArrowheads="1"/>
          </p:cNvSpPr>
          <p:nvPr/>
        </p:nvSpPr>
        <p:spPr bwMode="auto">
          <a:xfrm>
            <a:off x="14418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t>A[0]</a:t>
            </a:r>
            <a:endParaRPr lang="en-US" sz="1000" dirty="0"/>
          </a:p>
        </p:txBody>
      </p:sp>
      <p:sp>
        <p:nvSpPr>
          <p:cNvPr id="38" name="Rectangle 5"/>
          <p:cNvSpPr>
            <a:spLocks noChangeArrowheads="1"/>
          </p:cNvSpPr>
          <p:nvPr/>
        </p:nvSpPr>
        <p:spPr bwMode="auto">
          <a:xfrm>
            <a:off x="18990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t>A[1]</a:t>
            </a:r>
            <a:endParaRPr lang="en-US" sz="1000" dirty="0"/>
          </a:p>
        </p:txBody>
      </p:sp>
      <p:sp>
        <p:nvSpPr>
          <p:cNvPr id="39" name="Rectangle 6"/>
          <p:cNvSpPr>
            <a:spLocks noChangeArrowheads="1"/>
          </p:cNvSpPr>
          <p:nvPr/>
        </p:nvSpPr>
        <p:spPr bwMode="auto">
          <a:xfrm>
            <a:off x="23562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7"/>
          <p:cNvSpPr>
            <a:spLocks noChangeArrowheads="1"/>
          </p:cNvSpPr>
          <p:nvPr/>
        </p:nvSpPr>
        <p:spPr bwMode="auto">
          <a:xfrm>
            <a:off x="28134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8"/>
          <p:cNvSpPr>
            <a:spLocks noChangeArrowheads="1"/>
          </p:cNvSpPr>
          <p:nvPr/>
        </p:nvSpPr>
        <p:spPr bwMode="auto">
          <a:xfrm>
            <a:off x="32706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9"/>
          <p:cNvSpPr>
            <a:spLocks noChangeArrowheads="1"/>
          </p:cNvSpPr>
          <p:nvPr/>
        </p:nvSpPr>
        <p:spPr bwMode="auto">
          <a:xfrm>
            <a:off x="37278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10"/>
          <p:cNvSpPr>
            <a:spLocks noChangeArrowheads="1"/>
          </p:cNvSpPr>
          <p:nvPr/>
        </p:nvSpPr>
        <p:spPr bwMode="auto">
          <a:xfrm>
            <a:off x="41850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11"/>
          <p:cNvSpPr>
            <a:spLocks noChangeArrowheads="1"/>
          </p:cNvSpPr>
          <p:nvPr/>
        </p:nvSpPr>
        <p:spPr bwMode="auto">
          <a:xfrm>
            <a:off x="46422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12"/>
          <p:cNvSpPr>
            <a:spLocks noChangeArrowheads="1"/>
          </p:cNvSpPr>
          <p:nvPr/>
        </p:nvSpPr>
        <p:spPr bwMode="auto">
          <a:xfrm>
            <a:off x="50994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13"/>
          <p:cNvSpPr>
            <a:spLocks noChangeArrowheads="1"/>
          </p:cNvSpPr>
          <p:nvPr/>
        </p:nvSpPr>
        <p:spPr bwMode="auto">
          <a:xfrm>
            <a:off x="55566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Rectangle 14"/>
          <p:cNvSpPr>
            <a:spLocks noChangeArrowheads="1"/>
          </p:cNvSpPr>
          <p:nvPr/>
        </p:nvSpPr>
        <p:spPr bwMode="auto">
          <a:xfrm>
            <a:off x="60138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5"/>
          <p:cNvSpPr>
            <a:spLocks noChangeArrowheads="1"/>
          </p:cNvSpPr>
          <p:nvPr/>
        </p:nvSpPr>
        <p:spPr bwMode="auto">
          <a:xfrm>
            <a:off x="64710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Rectangle 16"/>
          <p:cNvSpPr>
            <a:spLocks noChangeArrowheads="1"/>
          </p:cNvSpPr>
          <p:nvPr/>
        </p:nvSpPr>
        <p:spPr bwMode="auto">
          <a:xfrm>
            <a:off x="69282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7"/>
          <p:cNvSpPr>
            <a:spLocks noChangeArrowheads="1"/>
          </p:cNvSpPr>
          <p:nvPr/>
        </p:nvSpPr>
        <p:spPr bwMode="auto">
          <a:xfrm>
            <a:off x="73854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8"/>
          <p:cNvSpPr>
            <a:spLocks noChangeArrowheads="1"/>
          </p:cNvSpPr>
          <p:nvPr/>
        </p:nvSpPr>
        <p:spPr bwMode="auto">
          <a:xfrm>
            <a:off x="78426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9"/>
          <p:cNvSpPr>
            <a:spLocks noChangeArrowheads="1"/>
          </p:cNvSpPr>
          <p:nvPr/>
        </p:nvSpPr>
        <p:spPr bwMode="auto">
          <a:xfrm>
            <a:off x="82998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Rectangle 20"/>
          <p:cNvSpPr>
            <a:spLocks noChangeArrowheads="1"/>
          </p:cNvSpPr>
          <p:nvPr/>
        </p:nvSpPr>
        <p:spPr bwMode="auto">
          <a:xfrm>
            <a:off x="87570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Rectangle 21"/>
          <p:cNvSpPr>
            <a:spLocks noChangeArrowheads="1"/>
          </p:cNvSpPr>
          <p:nvPr/>
        </p:nvSpPr>
        <p:spPr bwMode="auto">
          <a:xfrm>
            <a:off x="92142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Rectangle 22"/>
          <p:cNvSpPr>
            <a:spLocks noChangeArrowheads="1"/>
          </p:cNvSpPr>
          <p:nvPr/>
        </p:nvSpPr>
        <p:spPr bwMode="auto">
          <a:xfrm>
            <a:off x="9671425" y="2494331"/>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Rectangle 23"/>
          <p:cNvSpPr>
            <a:spLocks noChangeArrowheads="1"/>
          </p:cNvSpPr>
          <p:nvPr/>
        </p:nvSpPr>
        <p:spPr bwMode="auto">
          <a:xfrm>
            <a:off x="10128625" y="2494331"/>
            <a:ext cx="593724"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t>A[N-1]</a:t>
            </a:r>
            <a:endParaRPr lang="en-US" sz="1000" dirty="0"/>
          </a:p>
        </p:txBody>
      </p:sp>
      <p:sp>
        <p:nvSpPr>
          <p:cNvPr id="5" name="TextBox 4"/>
          <p:cNvSpPr txBox="1"/>
          <p:nvPr/>
        </p:nvSpPr>
        <p:spPr>
          <a:xfrm>
            <a:off x="720306" y="2582199"/>
            <a:ext cx="528637" cy="369332"/>
          </a:xfrm>
          <a:prstGeom prst="rect">
            <a:avLst/>
          </a:prstGeom>
          <a:noFill/>
        </p:spPr>
        <p:txBody>
          <a:bodyPr wrap="square" rtlCol="0">
            <a:spAutoFit/>
          </a:bodyPr>
          <a:lstStyle/>
          <a:p>
            <a:r>
              <a:rPr lang="en-US" dirty="0" smtClean="0"/>
              <a:t>A</a:t>
            </a:r>
            <a:endParaRPr lang="en-US" dirty="0"/>
          </a:p>
        </p:txBody>
      </p:sp>
      <p:sp>
        <p:nvSpPr>
          <p:cNvPr id="57" name="Rectangle 4"/>
          <p:cNvSpPr>
            <a:spLocks noChangeArrowheads="1"/>
          </p:cNvSpPr>
          <p:nvPr/>
        </p:nvSpPr>
        <p:spPr bwMode="auto">
          <a:xfrm>
            <a:off x="14513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t>B[0]</a:t>
            </a:r>
            <a:endParaRPr lang="en-US" sz="1000" dirty="0"/>
          </a:p>
        </p:txBody>
      </p:sp>
      <p:sp>
        <p:nvSpPr>
          <p:cNvPr id="58" name="Rectangle 5"/>
          <p:cNvSpPr>
            <a:spLocks noChangeArrowheads="1"/>
          </p:cNvSpPr>
          <p:nvPr/>
        </p:nvSpPr>
        <p:spPr bwMode="auto">
          <a:xfrm>
            <a:off x="19085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t>B</a:t>
            </a:r>
            <a:r>
              <a:rPr lang="en-US" sz="1000" dirty="0" smtClean="0"/>
              <a:t>[1]</a:t>
            </a:r>
            <a:endParaRPr lang="en-US" sz="1000" dirty="0"/>
          </a:p>
        </p:txBody>
      </p:sp>
      <p:sp>
        <p:nvSpPr>
          <p:cNvPr id="59" name="Rectangle 6"/>
          <p:cNvSpPr>
            <a:spLocks noChangeArrowheads="1"/>
          </p:cNvSpPr>
          <p:nvPr/>
        </p:nvSpPr>
        <p:spPr bwMode="auto">
          <a:xfrm>
            <a:off x="23657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Rectangle 7"/>
          <p:cNvSpPr>
            <a:spLocks noChangeArrowheads="1"/>
          </p:cNvSpPr>
          <p:nvPr/>
        </p:nvSpPr>
        <p:spPr bwMode="auto">
          <a:xfrm>
            <a:off x="28229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Rectangle 8"/>
          <p:cNvSpPr>
            <a:spLocks noChangeArrowheads="1"/>
          </p:cNvSpPr>
          <p:nvPr/>
        </p:nvSpPr>
        <p:spPr bwMode="auto">
          <a:xfrm>
            <a:off x="32801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Rectangle 9"/>
          <p:cNvSpPr>
            <a:spLocks noChangeArrowheads="1"/>
          </p:cNvSpPr>
          <p:nvPr/>
        </p:nvSpPr>
        <p:spPr bwMode="auto">
          <a:xfrm>
            <a:off x="37373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Rectangle 10"/>
          <p:cNvSpPr>
            <a:spLocks noChangeArrowheads="1"/>
          </p:cNvSpPr>
          <p:nvPr/>
        </p:nvSpPr>
        <p:spPr bwMode="auto">
          <a:xfrm>
            <a:off x="41945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
          <p:cNvSpPr>
            <a:spLocks noChangeArrowheads="1"/>
          </p:cNvSpPr>
          <p:nvPr/>
        </p:nvSpPr>
        <p:spPr bwMode="auto">
          <a:xfrm>
            <a:off x="46517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Rectangle 12"/>
          <p:cNvSpPr>
            <a:spLocks noChangeArrowheads="1"/>
          </p:cNvSpPr>
          <p:nvPr/>
        </p:nvSpPr>
        <p:spPr bwMode="auto">
          <a:xfrm>
            <a:off x="51089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Rectangle 13"/>
          <p:cNvSpPr>
            <a:spLocks noChangeArrowheads="1"/>
          </p:cNvSpPr>
          <p:nvPr/>
        </p:nvSpPr>
        <p:spPr bwMode="auto">
          <a:xfrm>
            <a:off x="55661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Rectangle 14"/>
          <p:cNvSpPr>
            <a:spLocks noChangeArrowheads="1"/>
          </p:cNvSpPr>
          <p:nvPr/>
        </p:nvSpPr>
        <p:spPr bwMode="auto">
          <a:xfrm>
            <a:off x="60233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Rectangle 15"/>
          <p:cNvSpPr>
            <a:spLocks noChangeArrowheads="1"/>
          </p:cNvSpPr>
          <p:nvPr/>
        </p:nvSpPr>
        <p:spPr bwMode="auto">
          <a:xfrm>
            <a:off x="64805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Rectangle 16"/>
          <p:cNvSpPr>
            <a:spLocks noChangeArrowheads="1"/>
          </p:cNvSpPr>
          <p:nvPr/>
        </p:nvSpPr>
        <p:spPr bwMode="auto">
          <a:xfrm>
            <a:off x="69377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Rectangle 17"/>
          <p:cNvSpPr>
            <a:spLocks noChangeArrowheads="1"/>
          </p:cNvSpPr>
          <p:nvPr/>
        </p:nvSpPr>
        <p:spPr bwMode="auto">
          <a:xfrm>
            <a:off x="73949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Rectangle 18"/>
          <p:cNvSpPr>
            <a:spLocks noChangeArrowheads="1"/>
          </p:cNvSpPr>
          <p:nvPr/>
        </p:nvSpPr>
        <p:spPr bwMode="auto">
          <a:xfrm>
            <a:off x="78521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Rectangle 19"/>
          <p:cNvSpPr>
            <a:spLocks noChangeArrowheads="1"/>
          </p:cNvSpPr>
          <p:nvPr/>
        </p:nvSpPr>
        <p:spPr bwMode="auto">
          <a:xfrm>
            <a:off x="83093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Rectangle 20"/>
          <p:cNvSpPr>
            <a:spLocks noChangeArrowheads="1"/>
          </p:cNvSpPr>
          <p:nvPr/>
        </p:nvSpPr>
        <p:spPr bwMode="auto">
          <a:xfrm>
            <a:off x="87665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Rectangle 21"/>
          <p:cNvSpPr>
            <a:spLocks noChangeArrowheads="1"/>
          </p:cNvSpPr>
          <p:nvPr/>
        </p:nvSpPr>
        <p:spPr bwMode="auto">
          <a:xfrm>
            <a:off x="92237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Rectangle 22"/>
          <p:cNvSpPr>
            <a:spLocks noChangeArrowheads="1"/>
          </p:cNvSpPr>
          <p:nvPr/>
        </p:nvSpPr>
        <p:spPr bwMode="auto">
          <a:xfrm>
            <a:off x="9680945" y="3175366"/>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Rectangle 23"/>
          <p:cNvSpPr>
            <a:spLocks noChangeArrowheads="1"/>
          </p:cNvSpPr>
          <p:nvPr/>
        </p:nvSpPr>
        <p:spPr bwMode="auto">
          <a:xfrm>
            <a:off x="10138145" y="3175366"/>
            <a:ext cx="593724"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t>B</a:t>
            </a:r>
            <a:r>
              <a:rPr lang="en-US" sz="1000" dirty="0" smtClean="0"/>
              <a:t>[N-1]</a:t>
            </a:r>
            <a:endParaRPr lang="en-US" sz="1000" dirty="0"/>
          </a:p>
        </p:txBody>
      </p:sp>
      <p:sp>
        <p:nvSpPr>
          <p:cNvPr id="77" name="TextBox 76"/>
          <p:cNvSpPr txBox="1"/>
          <p:nvPr/>
        </p:nvSpPr>
        <p:spPr>
          <a:xfrm>
            <a:off x="729826" y="3263234"/>
            <a:ext cx="528637" cy="369332"/>
          </a:xfrm>
          <a:prstGeom prst="rect">
            <a:avLst/>
          </a:prstGeom>
          <a:noFill/>
        </p:spPr>
        <p:txBody>
          <a:bodyPr wrap="square" rtlCol="0">
            <a:spAutoFit/>
          </a:bodyPr>
          <a:lstStyle/>
          <a:p>
            <a:r>
              <a:rPr lang="en-US" dirty="0"/>
              <a:t>B</a:t>
            </a:r>
          </a:p>
        </p:txBody>
      </p:sp>
      <p:sp>
        <p:nvSpPr>
          <p:cNvPr id="6" name="Title 5"/>
          <p:cNvSpPr>
            <a:spLocks noGrp="1"/>
          </p:cNvSpPr>
          <p:nvPr>
            <p:ph type="title"/>
          </p:nvPr>
        </p:nvSpPr>
        <p:spPr>
          <a:xfrm>
            <a:off x="2113472" y="764373"/>
            <a:ext cx="9392728" cy="1293028"/>
          </a:xfrm>
        </p:spPr>
        <p:txBody>
          <a:bodyPr/>
          <a:lstStyle/>
          <a:p>
            <a:r>
              <a:rPr lang="en-US" dirty="0" smtClean="0"/>
              <a:t>REVIEW</a:t>
            </a:r>
            <a:endParaRPr lang="en-GB" dirty="0"/>
          </a:p>
        </p:txBody>
      </p:sp>
      <p:sp>
        <p:nvSpPr>
          <p:cNvPr id="82" name="Rectangle 18"/>
          <p:cNvSpPr>
            <a:spLocks noChangeArrowheads="1"/>
          </p:cNvSpPr>
          <p:nvPr/>
        </p:nvSpPr>
        <p:spPr bwMode="auto">
          <a:xfrm>
            <a:off x="1979392" y="4988291"/>
            <a:ext cx="1129079" cy="131341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83" name="Picture 1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0265" y="505741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86774" y="505741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8520" y="505741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6326" y="505741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48071" y="505741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70665" y="505741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08920" y="5057418"/>
            <a:ext cx="324034" cy="1242850"/>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30"/>
          <p:cNvSpPr>
            <a:spLocks noChangeArrowheads="1"/>
          </p:cNvSpPr>
          <p:nvPr/>
        </p:nvSpPr>
        <p:spPr bwMode="auto">
          <a:xfrm>
            <a:off x="3765898" y="4988450"/>
            <a:ext cx="1129079" cy="131341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91" name="Picture 3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96772" y="5057577"/>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3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73281" y="5057577"/>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3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35026" y="5057577"/>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72832" y="5057577"/>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34578" y="5057577"/>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3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57172" y="5057577"/>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3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95426" y="5057577"/>
            <a:ext cx="324034" cy="1242850"/>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38"/>
          <p:cNvSpPr>
            <a:spLocks noChangeArrowheads="1"/>
          </p:cNvSpPr>
          <p:nvPr/>
        </p:nvSpPr>
        <p:spPr bwMode="auto">
          <a:xfrm>
            <a:off x="7744805" y="4987900"/>
            <a:ext cx="1129079" cy="131341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99" name="Picture 3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75678"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4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2187"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13932"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4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1738"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4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13484"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4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6078"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4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4332"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sp>
        <p:nvSpPr>
          <p:cNvPr id="106" name="Rectangle 46"/>
          <p:cNvSpPr>
            <a:spLocks noChangeArrowheads="1"/>
          </p:cNvSpPr>
          <p:nvPr/>
        </p:nvSpPr>
        <p:spPr bwMode="auto">
          <a:xfrm>
            <a:off x="9334731" y="4987900"/>
            <a:ext cx="1129079" cy="131341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07" name="Picture 4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65605"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42114"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03859"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5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41665"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5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03411"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5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26005"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5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64259" y="5057028"/>
            <a:ext cx="324034" cy="1242850"/>
          </a:xfrm>
          <a:prstGeom prst="rect">
            <a:avLst/>
          </a:prstGeom>
          <a:noFill/>
          <a:extLst>
            <a:ext uri="{909E8E84-426E-40DD-AFC4-6F175D3DCCD1}">
              <a14:hiddenFill xmlns:a14="http://schemas.microsoft.com/office/drawing/2010/main">
                <a:solidFill>
                  <a:srgbClr val="FFFFFF"/>
                </a:solidFill>
              </a14:hiddenFill>
            </a:ext>
          </a:extLst>
        </p:spPr>
      </p:pic>
      <p:sp>
        <p:nvSpPr>
          <p:cNvPr id="114" name="Text Box 55"/>
          <p:cNvSpPr txBox="1">
            <a:spLocks noChangeArrowheads="1"/>
          </p:cNvSpPr>
          <p:nvPr/>
        </p:nvSpPr>
        <p:spPr bwMode="auto">
          <a:xfrm>
            <a:off x="2140689" y="6301709"/>
            <a:ext cx="1036909"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dirty="0">
                <a:solidFill>
                  <a:schemeClr val="tx1"/>
                </a:solidFill>
                <a:latin typeface="Verdana" panose="020B0604030504040204" pitchFamily="34" charset="0"/>
              </a:rPr>
              <a:t>Block 0</a:t>
            </a:r>
          </a:p>
        </p:txBody>
      </p:sp>
      <p:sp>
        <p:nvSpPr>
          <p:cNvPr id="115" name="Text Box 56"/>
          <p:cNvSpPr txBox="1">
            <a:spLocks noChangeArrowheads="1"/>
          </p:cNvSpPr>
          <p:nvPr/>
        </p:nvSpPr>
        <p:spPr bwMode="auto">
          <a:xfrm>
            <a:off x="3835026" y="6301868"/>
            <a:ext cx="1036909"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Block 1</a:t>
            </a:r>
          </a:p>
        </p:txBody>
      </p:sp>
      <p:sp>
        <p:nvSpPr>
          <p:cNvPr id="116" name="Text Box 57"/>
          <p:cNvSpPr txBox="1">
            <a:spLocks noChangeArrowheads="1"/>
          </p:cNvSpPr>
          <p:nvPr/>
        </p:nvSpPr>
        <p:spPr bwMode="auto">
          <a:xfrm>
            <a:off x="7606550" y="6301318"/>
            <a:ext cx="1589927"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Block (NB-2)</a:t>
            </a:r>
          </a:p>
        </p:txBody>
      </p:sp>
      <p:sp>
        <p:nvSpPr>
          <p:cNvPr id="117" name="Text Box 58"/>
          <p:cNvSpPr txBox="1">
            <a:spLocks noChangeArrowheads="1"/>
          </p:cNvSpPr>
          <p:nvPr/>
        </p:nvSpPr>
        <p:spPr bwMode="auto">
          <a:xfrm>
            <a:off x="9196477" y="6301318"/>
            <a:ext cx="1589927"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dirty="0">
                <a:solidFill>
                  <a:schemeClr val="tx1"/>
                </a:solidFill>
                <a:latin typeface="Verdana" panose="020B0604030504040204" pitchFamily="34" charset="0"/>
              </a:rPr>
              <a:t>Block (NB-1)</a:t>
            </a:r>
          </a:p>
        </p:txBody>
      </p:sp>
      <p:sp>
        <p:nvSpPr>
          <p:cNvPr id="118" name="Text Box 55"/>
          <p:cNvSpPr txBox="1">
            <a:spLocks noChangeArrowheads="1"/>
          </p:cNvSpPr>
          <p:nvPr/>
        </p:nvSpPr>
        <p:spPr bwMode="auto">
          <a:xfrm rot="16200000">
            <a:off x="1652727" y="4472169"/>
            <a:ext cx="85401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a:t>
            </a:r>
            <a:r>
              <a:rPr lang="en-US" sz="1100" dirty="0">
                <a:solidFill>
                  <a:schemeClr val="tx1"/>
                </a:solidFill>
                <a:latin typeface="Verdana" panose="020B0604030504040204" pitchFamily="34" charset="0"/>
              </a:rPr>
              <a:t>0</a:t>
            </a:r>
          </a:p>
        </p:txBody>
      </p:sp>
      <p:sp>
        <p:nvSpPr>
          <p:cNvPr id="119" name="Text Box 55"/>
          <p:cNvSpPr txBox="1">
            <a:spLocks noChangeArrowheads="1"/>
          </p:cNvSpPr>
          <p:nvPr/>
        </p:nvSpPr>
        <p:spPr bwMode="auto">
          <a:xfrm rot="16200000">
            <a:off x="2408334" y="4337590"/>
            <a:ext cx="11751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T</a:t>
            </a:r>
            <a:r>
              <a:rPr lang="en-US" sz="1100" baseline="-25000" dirty="0" smtClean="0">
                <a:solidFill>
                  <a:schemeClr val="tx1"/>
                </a:solidFill>
                <a:latin typeface="Verdana" panose="020B0604030504040204" pitchFamily="34" charset="0"/>
              </a:rPr>
              <a:t>PB</a:t>
            </a:r>
            <a:r>
              <a:rPr lang="en-US" sz="1100" dirty="0" smtClean="0">
                <a:solidFill>
                  <a:schemeClr val="tx1"/>
                </a:solidFill>
                <a:latin typeface="Verdana" panose="020B0604030504040204" pitchFamily="34" charset="0"/>
              </a:rPr>
              <a:t>-1</a:t>
            </a:r>
            <a:endParaRPr lang="en-US" sz="1100" dirty="0">
              <a:solidFill>
                <a:schemeClr val="tx1"/>
              </a:solidFill>
              <a:latin typeface="Verdana" panose="020B0604030504040204" pitchFamily="34" charset="0"/>
            </a:endParaRPr>
          </a:p>
        </p:txBody>
      </p:sp>
      <p:sp>
        <p:nvSpPr>
          <p:cNvPr id="120" name="Text Box 55"/>
          <p:cNvSpPr txBox="1">
            <a:spLocks noChangeArrowheads="1"/>
          </p:cNvSpPr>
          <p:nvPr/>
        </p:nvSpPr>
        <p:spPr bwMode="auto">
          <a:xfrm rot="16200000">
            <a:off x="3457459" y="4453670"/>
            <a:ext cx="85401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a:t>
            </a:r>
            <a:r>
              <a:rPr lang="en-US" sz="1100" dirty="0">
                <a:solidFill>
                  <a:schemeClr val="tx1"/>
                </a:solidFill>
                <a:latin typeface="Verdana" panose="020B0604030504040204" pitchFamily="34" charset="0"/>
              </a:rPr>
              <a:t>0</a:t>
            </a:r>
          </a:p>
        </p:txBody>
      </p:sp>
      <p:sp>
        <p:nvSpPr>
          <p:cNvPr id="121" name="Text Box 55"/>
          <p:cNvSpPr txBox="1">
            <a:spLocks noChangeArrowheads="1"/>
          </p:cNvSpPr>
          <p:nvPr/>
        </p:nvSpPr>
        <p:spPr bwMode="auto">
          <a:xfrm rot="16200000">
            <a:off x="4176590" y="4312945"/>
            <a:ext cx="11751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T</a:t>
            </a:r>
            <a:r>
              <a:rPr lang="en-US" sz="1100" baseline="-25000" dirty="0" smtClean="0">
                <a:solidFill>
                  <a:schemeClr val="tx1"/>
                </a:solidFill>
                <a:latin typeface="Verdana" panose="020B0604030504040204" pitchFamily="34" charset="0"/>
              </a:rPr>
              <a:t>PB</a:t>
            </a:r>
            <a:r>
              <a:rPr lang="en-US" sz="1100" dirty="0" smtClean="0">
                <a:solidFill>
                  <a:schemeClr val="tx1"/>
                </a:solidFill>
                <a:latin typeface="Verdana" panose="020B0604030504040204" pitchFamily="34" charset="0"/>
              </a:rPr>
              <a:t>-1</a:t>
            </a:r>
            <a:endParaRPr lang="en-US" sz="1100" dirty="0">
              <a:solidFill>
                <a:schemeClr val="tx1"/>
              </a:solidFill>
              <a:latin typeface="Verdana" panose="020B0604030504040204" pitchFamily="34" charset="0"/>
            </a:endParaRPr>
          </a:p>
        </p:txBody>
      </p:sp>
      <p:sp>
        <p:nvSpPr>
          <p:cNvPr id="122" name="Text Box 55"/>
          <p:cNvSpPr txBox="1">
            <a:spLocks noChangeArrowheads="1"/>
          </p:cNvSpPr>
          <p:nvPr/>
        </p:nvSpPr>
        <p:spPr bwMode="auto">
          <a:xfrm rot="16200000">
            <a:off x="7436270" y="4489752"/>
            <a:ext cx="85401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a:t>
            </a:r>
            <a:r>
              <a:rPr lang="en-US" sz="1100" dirty="0">
                <a:solidFill>
                  <a:schemeClr val="tx1"/>
                </a:solidFill>
                <a:latin typeface="Verdana" panose="020B0604030504040204" pitchFamily="34" charset="0"/>
              </a:rPr>
              <a:t>0</a:t>
            </a:r>
          </a:p>
        </p:txBody>
      </p:sp>
      <p:sp>
        <p:nvSpPr>
          <p:cNvPr id="123" name="Text Box 55"/>
          <p:cNvSpPr txBox="1">
            <a:spLocks noChangeArrowheads="1"/>
          </p:cNvSpPr>
          <p:nvPr/>
        </p:nvSpPr>
        <p:spPr bwMode="auto">
          <a:xfrm rot="16200000">
            <a:off x="8209129" y="4337921"/>
            <a:ext cx="11751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T</a:t>
            </a:r>
            <a:r>
              <a:rPr lang="en-US" sz="1100" baseline="-25000" dirty="0" smtClean="0">
                <a:solidFill>
                  <a:schemeClr val="tx1"/>
                </a:solidFill>
                <a:latin typeface="Verdana" panose="020B0604030504040204" pitchFamily="34" charset="0"/>
              </a:rPr>
              <a:t>PB</a:t>
            </a:r>
            <a:r>
              <a:rPr lang="en-US" sz="1100" dirty="0" smtClean="0">
                <a:solidFill>
                  <a:schemeClr val="tx1"/>
                </a:solidFill>
                <a:latin typeface="Verdana" panose="020B0604030504040204" pitchFamily="34" charset="0"/>
              </a:rPr>
              <a:t>-1</a:t>
            </a:r>
            <a:endParaRPr lang="en-US" sz="1100" dirty="0">
              <a:solidFill>
                <a:schemeClr val="tx1"/>
              </a:solidFill>
              <a:latin typeface="Verdana" panose="020B0604030504040204" pitchFamily="34" charset="0"/>
            </a:endParaRPr>
          </a:p>
        </p:txBody>
      </p:sp>
      <p:sp>
        <p:nvSpPr>
          <p:cNvPr id="124" name="Text Box 55"/>
          <p:cNvSpPr txBox="1">
            <a:spLocks noChangeArrowheads="1"/>
          </p:cNvSpPr>
          <p:nvPr/>
        </p:nvSpPr>
        <p:spPr bwMode="auto">
          <a:xfrm rot="16200000">
            <a:off x="9026559" y="4471779"/>
            <a:ext cx="85401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a:t>
            </a:r>
            <a:r>
              <a:rPr lang="en-US" sz="1100" dirty="0">
                <a:solidFill>
                  <a:schemeClr val="tx1"/>
                </a:solidFill>
                <a:latin typeface="Verdana" panose="020B0604030504040204" pitchFamily="34" charset="0"/>
              </a:rPr>
              <a:t>0</a:t>
            </a:r>
          </a:p>
        </p:txBody>
      </p:sp>
      <p:sp>
        <p:nvSpPr>
          <p:cNvPr id="125" name="Text Box 55"/>
          <p:cNvSpPr txBox="1">
            <a:spLocks noChangeArrowheads="1"/>
          </p:cNvSpPr>
          <p:nvPr/>
        </p:nvSpPr>
        <p:spPr bwMode="auto">
          <a:xfrm rot="16200000">
            <a:off x="9782166" y="4337200"/>
            <a:ext cx="11751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100" dirty="0" smtClean="0">
                <a:solidFill>
                  <a:schemeClr val="tx1"/>
                </a:solidFill>
                <a:latin typeface="Verdana" panose="020B0604030504040204" pitchFamily="34" charset="0"/>
              </a:rPr>
              <a:t>Thread T</a:t>
            </a:r>
            <a:r>
              <a:rPr lang="en-US" sz="1100" baseline="-25000" dirty="0" smtClean="0">
                <a:solidFill>
                  <a:schemeClr val="tx1"/>
                </a:solidFill>
                <a:latin typeface="Verdana" panose="020B0604030504040204" pitchFamily="34" charset="0"/>
              </a:rPr>
              <a:t>PB</a:t>
            </a:r>
            <a:r>
              <a:rPr lang="en-US" sz="1100" dirty="0" smtClean="0">
                <a:solidFill>
                  <a:schemeClr val="tx1"/>
                </a:solidFill>
                <a:latin typeface="Verdana" panose="020B0604030504040204" pitchFamily="34" charset="0"/>
              </a:rPr>
              <a:t>-1</a:t>
            </a:r>
            <a:endParaRPr lang="en-US" sz="1100" dirty="0">
              <a:solidFill>
                <a:schemeClr val="tx1"/>
              </a:solidFill>
              <a:latin typeface="Verdana" panose="020B0604030504040204" pitchFamily="34" charset="0"/>
            </a:endParaRPr>
          </a:p>
        </p:txBody>
      </p:sp>
      <p:sp>
        <p:nvSpPr>
          <p:cNvPr id="8" name="TextBox 7"/>
          <p:cNvSpPr txBox="1"/>
          <p:nvPr/>
        </p:nvSpPr>
        <p:spPr>
          <a:xfrm>
            <a:off x="5108945" y="4408098"/>
            <a:ext cx="2276480" cy="2031325"/>
          </a:xfrm>
          <a:prstGeom prst="rect">
            <a:avLst/>
          </a:prstGeom>
          <a:noFill/>
        </p:spPr>
        <p:txBody>
          <a:bodyPr wrap="square" rtlCol="0">
            <a:spAutoFit/>
          </a:bodyPr>
          <a:lstStyle/>
          <a:p>
            <a:r>
              <a:rPr lang="en-US" dirty="0" smtClean="0"/>
              <a:t>In the previous example, we allowed one thread from each block to control one element of our computation.</a:t>
            </a:r>
            <a:endParaRPr lang="en-GB" dirty="0"/>
          </a:p>
        </p:txBody>
      </p:sp>
      <p:cxnSp>
        <p:nvCxnSpPr>
          <p:cNvPr id="3" name="Straight Arrow Connector 2"/>
          <p:cNvCxnSpPr>
            <a:endCxn id="57" idx="2"/>
          </p:cNvCxnSpPr>
          <p:nvPr/>
        </p:nvCxnSpPr>
        <p:spPr>
          <a:xfrm flipH="1" flipV="1">
            <a:off x="1679945" y="3632566"/>
            <a:ext cx="460744" cy="1532558"/>
          </a:xfrm>
          <a:prstGeom prst="straightConnector1">
            <a:avLst/>
          </a:prstGeom>
          <a:ln w="22225">
            <a:solidFill>
              <a:srgbClr val="92D050"/>
            </a:solidFill>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endCxn id="58" idx="2"/>
          </p:cNvCxnSpPr>
          <p:nvPr/>
        </p:nvCxnSpPr>
        <p:spPr>
          <a:xfrm flipH="1" flipV="1">
            <a:off x="2137145" y="3632566"/>
            <a:ext cx="121294" cy="1478705"/>
          </a:xfrm>
          <a:prstGeom prst="straightConnector1">
            <a:avLst/>
          </a:prstGeom>
          <a:ln w="22225">
            <a:solidFill>
              <a:srgbClr val="92D050"/>
            </a:solidFill>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59" idx="2"/>
          </p:cNvCxnSpPr>
          <p:nvPr/>
        </p:nvCxnSpPr>
        <p:spPr>
          <a:xfrm flipV="1">
            <a:off x="2387115" y="3632566"/>
            <a:ext cx="207230" cy="1505632"/>
          </a:xfrm>
          <a:prstGeom prst="straightConnector1">
            <a:avLst/>
          </a:prstGeom>
          <a:ln w="22225">
            <a:solidFill>
              <a:srgbClr val="92D050"/>
            </a:solidFill>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76" idx="2"/>
          </p:cNvCxnSpPr>
          <p:nvPr/>
        </p:nvCxnSpPr>
        <p:spPr>
          <a:xfrm flipV="1">
            <a:off x="10372167" y="3632566"/>
            <a:ext cx="62840" cy="1423742"/>
          </a:xfrm>
          <a:prstGeom prst="straightConnector1">
            <a:avLst/>
          </a:prstGeom>
          <a:ln w="22225">
            <a:solidFill>
              <a:srgbClr val="92D050"/>
            </a:solidFill>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endCxn id="75" idx="2"/>
          </p:cNvCxnSpPr>
          <p:nvPr/>
        </p:nvCxnSpPr>
        <p:spPr>
          <a:xfrm flipH="1" flipV="1">
            <a:off x="9909545" y="3632566"/>
            <a:ext cx="305274" cy="1476034"/>
          </a:xfrm>
          <a:prstGeom prst="straightConnector1">
            <a:avLst/>
          </a:prstGeom>
          <a:ln w="22225">
            <a:solidFill>
              <a:srgbClr val="92D050"/>
            </a:solidFill>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endCxn id="74" idx="2"/>
          </p:cNvCxnSpPr>
          <p:nvPr/>
        </p:nvCxnSpPr>
        <p:spPr>
          <a:xfrm flipH="1" flipV="1">
            <a:off x="9452345" y="3632566"/>
            <a:ext cx="556002" cy="1415684"/>
          </a:xfrm>
          <a:prstGeom prst="straightConnector1">
            <a:avLst/>
          </a:prstGeom>
          <a:ln w="22225">
            <a:solidFill>
              <a:srgbClr val="92D050"/>
            </a:solidFill>
            <a:headEnd w="med"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077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693319" y="3210390"/>
            <a:ext cx="0" cy="184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988839" y="3173089"/>
            <a:ext cx="0" cy="1843087"/>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85800" y="2194560"/>
            <a:ext cx="10401300" cy="4024125"/>
          </a:xfrm>
        </p:spPr>
        <p:txBody>
          <a:bodyPr>
            <a:normAutofit/>
          </a:bodyPr>
          <a:lstStyle/>
          <a:p>
            <a:r>
              <a:rPr lang="en-US" dirty="0" smtClean="0"/>
              <a:t>By sharing the computation across N elements across blocks of threads with TPB threads per block, we can compute the correct number of blocks.</a:t>
            </a:r>
            <a:endParaRPr lang="en-US" dirty="0"/>
          </a:p>
          <a:p>
            <a:endParaRPr lang="en-US" dirty="0" smtClean="0"/>
          </a:p>
          <a:p>
            <a:pPr marL="0" indent="0">
              <a:buNone/>
            </a:pPr>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sp>
        <p:nvSpPr>
          <p:cNvPr id="37" name="Rectangle 4"/>
          <p:cNvSpPr>
            <a:spLocks noChangeArrowheads="1"/>
          </p:cNvSpPr>
          <p:nvPr/>
        </p:nvSpPr>
        <p:spPr bwMode="auto">
          <a:xfrm>
            <a:off x="14073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t>A[0]</a:t>
            </a:r>
            <a:endParaRPr lang="en-US" sz="1000" dirty="0"/>
          </a:p>
        </p:txBody>
      </p:sp>
      <p:sp>
        <p:nvSpPr>
          <p:cNvPr id="38" name="Rectangle 5"/>
          <p:cNvSpPr>
            <a:spLocks noChangeArrowheads="1"/>
          </p:cNvSpPr>
          <p:nvPr/>
        </p:nvSpPr>
        <p:spPr bwMode="auto">
          <a:xfrm>
            <a:off x="18645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t>A[1]</a:t>
            </a:r>
            <a:endParaRPr lang="en-US" sz="1000" dirty="0"/>
          </a:p>
        </p:txBody>
      </p:sp>
      <p:sp>
        <p:nvSpPr>
          <p:cNvPr id="39" name="Rectangle 6"/>
          <p:cNvSpPr>
            <a:spLocks noChangeArrowheads="1"/>
          </p:cNvSpPr>
          <p:nvPr/>
        </p:nvSpPr>
        <p:spPr bwMode="auto">
          <a:xfrm>
            <a:off x="23217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7"/>
          <p:cNvSpPr>
            <a:spLocks noChangeArrowheads="1"/>
          </p:cNvSpPr>
          <p:nvPr/>
        </p:nvSpPr>
        <p:spPr bwMode="auto">
          <a:xfrm>
            <a:off x="27789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8"/>
          <p:cNvSpPr>
            <a:spLocks noChangeArrowheads="1"/>
          </p:cNvSpPr>
          <p:nvPr/>
        </p:nvSpPr>
        <p:spPr bwMode="auto">
          <a:xfrm>
            <a:off x="32361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9"/>
          <p:cNvSpPr>
            <a:spLocks noChangeArrowheads="1"/>
          </p:cNvSpPr>
          <p:nvPr/>
        </p:nvSpPr>
        <p:spPr bwMode="auto">
          <a:xfrm>
            <a:off x="36933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10"/>
          <p:cNvSpPr>
            <a:spLocks noChangeArrowheads="1"/>
          </p:cNvSpPr>
          <p:nvPr/>
        </p:nvSpPr>
        <p:spPr bwMode="auto">
          <a:xfrm>
            <a:off x="41505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11"/>
          <p:cNvSpPr>
            <a:spLocks noChangeArrowheads="1"/>
          </p:cNvSpPr>
          <p:nvPr/>
        </p:nvSpPr>
        <p:spPr bwMode="auto">
          <a:xfrm>
            <a:off x="46077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12"/>
          <p:cNvSpPr>
            <a:spLocks noChangeArrowheads="1"/>
          </p:cNvSpPr>
          <p:nvPr/>
        </p:nvSpPr>
        <p:spPr bwMode="auto">
          <a:xfrm>
            <a:off x="50649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13"/>
          <p:cNvSpPr>
            <a:spLocks noChangeArrowheads="1"/>
          </p:cNvSpPr>
          <p:nvPr/>
        </p:nvSpPr>
        <p:spPr bwMode="auto">
          <a:xfrm>
            <a:off x="55221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Rectangle 14"/>
          <p:cNvSpPr>
            <a:spLocks noChangeArrowheads="1"/>
          </p:cNvSpPr>
          <p:nvPr/>
        </p:nvSpPr>
        <p:spPr bwMode="auto">
          <a:xfrm>
            <a:off x="59793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5"/>
          <p:cNvSpPr>
            <a:spLocks noChangeArrowheads="1"/>
          </p:cNvSpPr>
          <p:nvPr/>
        </p:nvSpPr>
        <p:spPr bwMode="auto">
          <a:xfrm>
            <a:off x="64365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Rectangle 16"/>
          <p:cNvSpPr>
            <a:spLocks noChangeArrowheads="1"/>
          </p:cNvSpPr>
          <p:nvPr/>
        </p:nvSpPr>
        <p:spPr bwMode="auto">
          <a:xfrm>
            <a:off x="68937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7"/>
          <p:cNvSpPr>
            <a:spLocks noChangeArrowheads="1"/>
          </p:cNvSpPr>
          <p:nvPr/>
        </p:nvSpPr>
        <p:spPr bwMode="auto">
          <a:xfrm>
            <a:off x="73509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8"/>
          <p:cNvSpPr>
            <a:spLocks noChangeArrowheads="1"/>
          </p:cNvSpPr>
          <p:nvPr/>
        </p:nvSpPr>
        <p:spPr bwMode="auto">
          <a:xfrm>
            <a:off x="78081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9"/>
          <p:cNvSpPr>
            <a:spLocks noChangeArrowheads="1"/>
          </p:cNvSpPr>
          <p:nvPr/>
        </p:nvSpPr>
        <p:spPr bwMode="auto">
          <a:xfrm>
            <a:off x="82653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Rectangle 20"/>
          <p:cNvSpPr>
            <a:spLocks noChangeArrowheads="1"/>
          </p:cNvSpPr>
          <p:nvPr/>
        </p:nvSpPr>
        <p:spPr bwMode="auto">
          <a:xfrm>
            <a:off x="87225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Rectangle 21"/>
          <p:cNvSpPr>
            <a:spLocks noChangeArrowheads="1"/>
          </p:cNvSpPr>
          <p:nvPr/>
        </p:nvSpPr>
        <p:spPr bwMode="auto">
          <a:xfrm>
            <a:off x="91797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Rectangle 22"/>
          <p:cNvSpPr>
            <a:spLocks noChangeArrowheads="1"/>
          </p:cNvSpPr>
          <p:nvPr/>
        </p:nvSpPr>
        <p:spPr bwMode="auto">
          <a:xfrm>
            <a:off x="9636919" y="3413598"/>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Rectangle 23"/>
          <p:cNvSpPr>
            <a:spLocks noChangeArrowheads="1"/>
          </p:cNvSpPr>
          <p:nvPr/>
        </p:nvSpPr>
        <p:spPr bwMode="auto">
          <a:xfrm>
            <a:off x="10094119" y="3413598"/>
            <a:ext cx="593724"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t>A[N-1]</a:t>
            </a:r>
            <a:endParaRPr lang="en-US" sz="1000" dirty="0"/>
          </a:p>
        </p:txBody>
      </p:sp>
      <p:sp>
        <p:nvSpPr>
          <p:cNvPr id="5" name="TextBox 4"/>
          <p:cNvSpPr txBox="1"/>
          <p:nvPr/>
        </p:nvSpPr>
        <p:spPr>
          <a:xfrm>
            <a:off x="685800" y="3501466"/>
            <a:ext cx="528637" cy="369332"/>
          </a:xfrm>
          <a:prstGeom prst="rect">
            <a:avLst/>
          </a:prstGeom>
          <a:noFill/>
        </p:spPr>
        <p:txBody>
          <a:bodyPr wrap="square" rtlCol="0">
            <a:spAutoFit/>
          </a:bodyPr>
          <a:lstStyle/>
          <a:p>
            <a:r>
              <a:rPr lang="en-US" dirty="0" smtClean="0"/>
              <a:t>A</a:t>
            </a:r>
            <a:endParaRPr lang="en-US" dirty="0"/>
          </a:p>
        </p:txBody>
      </p:sp>
      <p:sp>
        <p:nvSpPr>
          <p:cNvPr id="57" name="Rectangle 4"/>
          <p:cNvSpPr>
            <a:spLocks noChangeArrowheads="1"/>
          </p:cNvSpPr>
          <p:nvPr/>
        </p:nvSpPr>
        <p:spPr bwMode="auto">
          <a:xfrm>
            <a:off x="14168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t>B[0]</a:t>
            </a:r>
            <a:endParaRPr lang="en-US" sz="1000" dirty="0"/>
          </a:p>
        </p:txBody>
      </p:sp>
      <p:sp>
        <p:nvSpPr>
          <p:cNvPr id="58" name="Rectangle 5"/>
          <p:cNvSpPr>
            <a:spLocks noChangeArrowheads="1"/>
          </p:cNvSpPr>
          <p:nvPr/>
        </p:nvSpPr>
        <p:spPr bwMode="auto">
          <a:xfrm>
            <a:off x="18740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t>B</a:t>
            </a:r>
            <a:r>
              <a:rPr lang="en-US" sz="1000" dirty="0" smtClean="0"/>
              <a:t>[1]</a:t>
            </a:r>
            <a:endParaRPr lang="en-US" sz="1000" dirty="0"/>
          </a:p>
        </p:txBody>
      </p:sp>
      <p:sp>
        <p:nvSpPr>
          <p:cNvPr id="59" name="Rectangle 6"/>
          <p:cNvSpPr>
            <a:spLocks noChangeArrowheads="1"/>
          </p:cNvSpPr>
          <p:nvPr/>
        </p:nvSpPr>
        <p:spPr bwMode="auto">
          <a:xfrm>
            <a:off x="23312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Rectangle 7"/>
          <p:cNvSpPr>
            <a:spLocks noChangeArrowheads="1"/>
          </p:cNvSpPr>
          <p:nvPr/>
        </p:nvSpPr>
        <p:spPr bwMode="auto">
          <a:xfrm>
            <a:off x="27884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Rectangle 8"/>
          <p:cNvSpPr>
            <a:spLocks noChangeArrowheads="1"/>
          </p:cNvSpPr>
          <p:nvPr/>
        </p:nvSpPr>
        <p:spPr bwMode="auto">
          <a:xfrm>
            <a:off x="32456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Rectangle 9"/>
          <p:cNvSpPr>
            <a:spLocks noChangeArrowheads="1"/>
          </p:cNvSpPr>
          <p:nvPr/>
        </p:nvSpPr>
        <p:spPr bwMode="auto">
          <a:xfrm>
            <a:off x="37028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Rectangle 10"/>
          <p:cNvSpPr>
            <a:spLocks noChangeArrowheads="1"/>
          </p:cNvSpPr>
          <p:nvPr/>
        </p:nvSpPr>
        <p:spPr bwMode="auto">
          <a:xfrm>
            <a:off x="41600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
          <p:cNvSpPr>
            <a:spLocks noChangeArrowheads="1"/>
          </p:cNvSpPr>
          <p:nvPr/>
        </p:nvSpPr>
        <p:spPr bwMode="auto">
          <a:xfrm>
            <a:off x="46172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Rectangle 12"/>
          <p:cNvSpPr>
            <a:spLocks noChangeArrowheads="1"/>
          </p:cNvSpPr>
          <p:nvPr/>
        </p:nvSpPr>
        <p:spPr bwMode="auto">
          <a:xfrm>
            <a:off x="50744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Rectangle 13"/>
          <p:cNvSpPr>
            <a:spLocks noChangeArrowheads="1"/>
          </p:cNvSpPr>
          <p:nvPr/>
        </p:nvSpPr>
        <p:spPr bwMode="auto">
          <a:xfrm>
            <a:off x="55316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Rectangle 14"/>
          <p:cNvSpPr>
            <a:spLocks noChangeArrowheads="1"/>
          </p:cNvSpPr>
          <p:nvPr/>
        </p:nvSpPr>
        <p:spPr bwMode="auto">
          <a:xfrm>
            <a:off x="59888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Rectangle 15"/>
          <p:cNvSpPr>
            <a:spLocks noChangeArrowheads="1"/>
          </p:cNvSpPr>
          <p:nvPr/>
        </p:nvSpPr>
        <p:spPr bwMode="auto">
          <a:xfrm>
            <a:off x="64460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Rectangle 16"/>
          <p:cNvSpPr>
            <a:spLocks noChangeArrowheads="1"/>
          </p:cNvSpPr>
          <p:nvPr/>
        </p:nvSpPr>
        <p:spPr bwMode="auto">
          <a:xfrm>
            <a:off x="69032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Rectangle 17"/>
          <p:cNvSpPr>
            <a:spLocks noChangeArrowheads="1"/>
          </p:cNvSpPr>
          <p:nvPr/>
        </p:nvSpPr>
        <p:spPr bwMode="auto">
          <a:xfrm>
            <a:off x="73604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Rectangle 18"/>
          <p:cNvSpPr>
            <a:spLocks noChangeArrowheads="1"/>
          </p:cNvSpPr>
          <p:nvPr/>
        </p:nvSpPr>
        <p:spPr bwMode="auto">
          <a:xfrm>
            <a:off x="78176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Rectangle 19"/>
          <p:cNvSpPr>
            <a:spLocks noChangeArrowheads="1"/>
          </p:cNvSpPr>
          <p:nvPr/>
        </p:nvSpPr>
        <p:spPr bwMode="auto">
          <a:xfrm>
            <a:off x="82748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Rectangle 20"/>
          <p:cNvSpPr>
            <a:spLocks noChangeArrowheads="1"/>
          </p:cNvSpPr>
          <p:nvPr/>
        </p:nvSpPr>
        <p:spPr bwMode="auto">
          <a:xfrm>
            <a:off x="87320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Rectangle 21"/>
          <p:cNvSpPr>
            <a:spLocks noChangeArrowheads="1"/>
          </p:cNvSpPr>
          <p:nvPr/>
        </p:nvSpPr>
        <p:spPr bwMode="auto">
          <a:xfrm>
            <a:off x="91892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Rectangle 22"/>
          <p:cNvSpPr>
            <a:spLocks noChangeArrowheads="1"/>
          </p:cNvSpPr>
          <p:nvPr/>
        </p:nvSpPr>
        <p:spPr bwMode="auto">
          <a:xfrm>
            <a:off x="9646439" y="409463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Rectangle 23"/>
          <p:cNvSpPr>
            <a:spLocks noChangeArrowheads="1"/>
          </p:cNvSpPr>
          <p:nvPr/>
        </p:nvSpPr>
        <p:spPr bwMode="auto">
          <a:xfrm>
            <a:off x="10103639" y="4094633"/>
            <a:ext cx="593724"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t>B</a:t>
            </a:r>
            <a:r>
              <a:rPr lang="en-US" sz="1000" dirty="0" smtClean="0"/>
              <a:t>[N-1]</a:t>
            </a:r>
            <a:endParaRPr lang="en-US" sz="1000" dirty="0"/>
          </a:p>
        </p:txBody>
      </p:sp>
      <p:sp>
        <p:nvSpPr>
          <p:cNvPr id="77" name="TextBox 76"/>
          <p:cNvSpPr txBox="1"/>
          <p:nvPr/>
        </p:nvSpPr>
        <p:spPr>
          <a:xfrm>
            <a:off x="695320" y="4182501"/>
            <a:ext cx="528637" cy="369332"/>
          </a:xfrm>
          <a:prstGeom prst="rect">
            <a:avLst/>
          </a:prstGeom>
          <a:noFill/>
        </p:spPr>
        <p:txBody>
          <a:bodyPr wrap="square" rtlCol="0">
            <a:spAutoFit/>
          </a:bodyPr>
          <a:lstStyle/>
          <a:p>
            <a:r>
              <a:rPr lang="en-US" dirty="0"/>
              <a:t>B</a:t>
            </a:r>
          </a:p>
        </p:txBody>
      </p:sp>
      <p:cxnSp>
        <p:nvCxnSpPr>
          <p:cNvPr id="79" name="Straight Connector 78"/>
          <p:cNvCxnSpPr/>
          <p:nvPr/>
        </p:nvCxnSpPr>
        <p:spPr>
          <a:xfrm>
            <a:off x="8274839" y="3210390"/>
            <a:ext cx="0" cy="184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0687843" y="3173089"/>
            <a:ext cx="0" cy="1843087"/>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714501" y="4810527"/>
            <a:ext cx="988214" cy="369332"/>
          </a:xfrm>
          <a:prstGeom prst="rect">
            <a:avLst/>
          </a:prstGeom>
          <a:noFill/>
        </p:spPr>
        <p:txBody>
          <a:bodyPr wrap="square" rtlCol="0">
            <a:spAutoFit/>
          </a:bodyPr>
          <a:lstStyle/>
          <a:p>
            <a:r>
              <a:rPr lang="en-US" dirty="0" smtClean="0"/>
              <a:t>Block 0</a:t>
            </a:r>
            <a:endParaRPr lang="en-US" dirty="0"/>
          </a:p>
        </p:txBody>
      </p:sp>
      <p:sp>
        <p:nvSpPr>
          <p:cNvPr id="82" name="TextBox 81"/>
          <p:cNvSpPr txBox="1"/>
          <p:nvPr/>
        </p:nvSpPr>
        <p:spPr>
          <a:xfrm>
            <a:off x="4261247" y="4831510"/>
            <a:ext cx="988214" cy="369332"/>
          </a:xfrm>
          <a:prstGeom prst="rect">
            <a:avLst/>
          </a:prstGeom>
          <a:noFill/>
        </p:spPr>
        <p:txBody>
          <a:bodyPr wrap="square" rtlCol="0">
            <a:spAutoFit/>
          </a:bodyPr>
          <a:lstStyle/>
          <a:p>
            <a:r>
              <a:rPr lang="en-US" dirty="0" smtClean="0"/>
              <a:t>Block 1</a:t>
            </a:r>
            <a:endParaRPr lang="en-US" dirty="0"/>
          </a:p>
        </p:txBody>
      </p:sp>
      <p:sp>
        <p:nvSpPr>
          <p:cNvPr id="83" name="Title 1"/>
          <p:cNvSpPr>
            <a:spLocks noGrp="1"/>
          </p:cNvSpPr>
          <p:nvPr>
            <p:ph type="title"/>
          </p:nvPr>
        </p:nvSpPr>
        <p:spPr>
          <a:xfrm>
            <a:off x="2053087" y="764373"/>
            <a:ext cx="9453113" cy="1293028"/>
          </a:xfrm>
        </p:spPr>
        <p:txBody>
          <a:bodyPr/>
          <a:lstStyle/>
          <a:p>
            <a:r>
              <a:rPr lang="en-US" dirty="0" smtClean="0"/>
              <a:t>REVIEW</a:t>
            </a:r>
            <a:endParaRPr lang="en-US" dirty="0"/>
          </a:p>
        </p:txBody>
      </p:sp>
      <p:sp>
        <p:nvSpPr>
          <p:cNvPr id="84" name="TextBox 83"/>
          <p:cNvSpPr txBox="1"/>
          <p:nvPr/>
        </p:nvSpPr>
        <p:spPr>
          <a:xfrm>
            <a:off x="6455560" y="4814761"/>
            <a:ext cx="1293817" cy="369332"/>
          </a:xfrm>
          <a:prstGeom prst="rect">
            <a:avLst/>
          </a:prstGeom>
          <a:noFill/>
        </p:spPr>
        <p:txBody>
          <a:bodyPr wrap="square" rtlCol="0">
            <a:spAutoFit/>
          </a:bodyPr>
          <a:lstStyle/>
          <a:p>
            <a:r>
              <a:rPr lang="en-US" dirty="0" smtClean="0"/>
              <a:t>Block …</a:t>
            </a:r>
            <a:endParaRPr lang="en-US" dirty="0"/>
          </a:p>
        </p:txBody>
      </p:sp>
      <p:graphicFrame>
        <p:nvGraphicFramePr>
          <p:cNvPr id="85" name="Object 52"/>
          <p:cNvGraphicFramePr>
            <a:graphicFrameLocks noChangeAspect="1"/>
          </p:cNvGraphicFramePr>
          <p:nvPr>
            <p:extLst/>
          </p:nvPr>
        </p:nvGraphicFramePr>
        <p:xfrm>
          <a:off x="4175925" y="5401208"/>
          <a:ext cx="2946394" cy="957316"/>
        </p:xfrm>
        <a:graphic>
          <a:graphicData uri="http://schemas.openxmlformats.org/presentationml/2006/ole">
            <mc:AlternateContent xmlns:mc="http://schemas.openxmlformats.org/markup-compatibility/2006">
              <mc:Choice xmlns:v="urn:schemas-microsoft-com:vml" Requires="v">
                <p:oleObj spid="_x0000_s1031" name="Equation" r:id="rId3" imgW="1485720" imgH="482400" progId="Equation.3">
                  <p:embed/>
                </p:oleObj>
              </mc:Choice>
              <mc:Fallback>
                <p:oleObj name="Equation" r:id="rId3" imgW="14857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925" y="5401208"/>
                        <a:ext cx="2946394" cy="957316"/>
                      </a:xfrm>
                      <a:prstGeom prst="rect">
                        <a:avLst/>
                      </a:prstGeom>
                      <a:noFill/>
                      <a:ln>
                        <a:noFill/>
                      </a:ln>
                      <a:effectLst/>
                    </p:spPr>
                  </p:pic>
                </p:oleObj>
              </mc:Fallback>
            </mc:AlternateContent>
          </a:graphicData>
        </a:graphic>
      </p:graphicFrame>
      <p:sp>
        <p:nvSpPr>
          <p:cNvPr id="86" name="TextBox 85"/>
          <p:cNvSpPr txBox="1"/>
          <p:nvPr/>
        </p:nvSpPr>
        <p:spPr>
          <a:xfrm>
            <a:off x="8790782" y="4831510"/>
            <a:ext cx="1761718" cy="369332"/>
          </a:xfrm>
          <a:prstGeom prst="rect">
            <a:avLst/>
          </a:prstGeom>
          <a:noFill/>
        </p:spPr>
        <p:txBody>
          <a:bodyPr wrap="square" rtlCol="0">
            <a:spAutoFit/>
          </a:bodyPr>
          <a:lstStyle/>
          <a:p>
            <a:r>
              <a:rPr lang="en-US" dirty="0" smtClean="0"/>
              <a:t>Block (NB-1)</a:t>
            </a:r>
            <a:endParaRPr lang="en-US" dirty="0"/>
          </a:p>
        </p:txBody>
      </p:sp>
      <p:sp>
        <p:nvSpPr>
          <p:cNvPr id="8" name="TextBox 7"/>
          <p:cNvSpPr txBox="1"/>
          <p:nvPr/>
        </p:nvSpPr>
        <p:spPr>
          <a:xfrm>
            <a:off x="917972" y="5386598"/>
            <a:ext cx="3343275" cy="923330"/>
          </a:xfrm>
          <a:prstGeom prst="rect">
            <a:avLst/>
          </a:prstGeom>
          <a:noFill/>
        </p:spPr>
        <p:txBody>
          <a:bodyPr wrap="square" rtlCol="0">
            <a:spAutoFit/>
          </a:bodyPr>
          <a:lstStyle/>
          <a:p>
            <a:r>
              <a:rPr lang="en-US" dirty="0" smtClean="0"/>
              <a:t>If we say that each block contains T</a:t>
            </a:r>
            <a:r>
              <a:rPr lang="en-US" baseline="-25000" dirty="0" smtClean="0"/>
              <a:t>PB</a:t>
            </a:r>
            <a:r>
              <a:rPr lang="en-US" dirty="0" smtClean="0"/>
              <a:t> threads per block, we will have….</a:t>
            </a:r>
            <a:endParaRPr lang="en-US" dirty="0"/>
          </a:p>
        </p:txBody>
      </p:sp>
      <p:sp>
        <p:nvSpPr>
          <p:cNvPr id="87" name="TextBox 86"/>
          <p:cNvSpPr txBox="1"/>
          <p:nvPr/>
        </p:nvSpPr>
        <p:spPr>
          <a:xfrm>
            <a:off x="7434378" y="5663597"/>
            <a:ext cx="3343275" cy="369332"/>
          </a:xfrm>
          <a:prstGeom prst="rect">
            <a:avLst/>
          </a:prstGeom>
          <a:noFill/>
        </p:spPr>
        <p:txBody>
          <a:bodyPr wrap="square" rtlCol="0">
            <a:spAutoFit/>
          </a:bodyPr>
          <a:lstStyle/>
          <a:p>
            <a:r>
              <a:rPr lang="en-US" dirty="0" smtClean="0"/>
              <a:t>NB blocks.</a:t>
            </a:r>
            <a:endParaRPr lang="en-US" dirty="0"/>
          </a:p>
        </p:txBody>
      </p:sp>
    </p:spTree>
    <p:extLst>
      <p:ext uri="{BB962C8B-B14F-4D97-AF65-F5344CB8AC3E}">
        <p14:creationId xmlns:p14="http://schemas.microsoft.com/office/powerpoint/2010/main" val="3068210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10513142" cy="2406937"/>
          </a:xfrm>
        </p:spPr>
        <p:txBody>
          <a:bodyPr>
            <a:normAutofit lnSpcReduction="10000"/>
          </a:bodyPr>
          <a:lstStyle/>
          <a:p>
            <a:r>
              <a:rPr lang="en-US" dirty="0" smtClean="0"/>
              <a:t>The information regarding the number of threads per block and the total number of blocks is defined prior to launching the GPU kernel.</a:t>
            </a:r>
          </a:p>
          <a:p>
            <a:endParaRPr lang="en-US" dirty="0"/>
          </a:p>
          <a:p>
            <a:r>
              <a:rPr lang="en-US" dirty="0" smtClean="0"/>
              <a:t>To launch the GPU kernel “</a:t>
            </a:r>
            <a:r>
              <a:rPr lang="en-US" dirty="0" err="1" smtClean="0"/>
              <a:t>GPUFunction</a:t>
            </a:r>
            <a:r>
              <a:rPr lang="en-US" dirty="0" smtClean="0"/>
              <a:t>”, we use the form:</a:t>
            </a:r>
          </a:p>
          <a:p>
            <a:pPr marL="0" indent="0">
              <a:buNone/>
            </a:pPr>
            <a:endParaRPr lang="en-US" dirty="0"/>
          </a:p>
          <a:p>
            <a:pPr marL="0" indent="0">
              <a:buNone/>
            </a:pPr>
            <a:r>
              <a:rPr lang="en-US" dirty="0" smtClean="0"/>
              <a:t>	</a:t>
            </a:r>
            <a:r>
              <a:rPr lang="en-US" b="1" dirty="0" err="1" smtClean="0"/>
              <a:t>GPUFunction</a:t>
            </a:r>
            <a:r>
              <a:rPr lang="en-US" b="1" dirty="0" smtClean="0"/>
              <a:t>&lt;&lt;&lt;</a:t>
            </a:r>
            <a:r>
              <a:rPr lang="en-US" b="1" dirty="0" err="1" smtClean="0"/>
              <a:t>blocksPerGrid</a:t>
            </a:r>
            <a:r>
              <a:rPr lang="en-US" b="1" dirty="0" smtClean="0"/>
              <a:t>, </a:t>
            </a:r>
            <a:r>
              <a:rPr lang="en-US" b="1" dirty="0" err="1" smtClean="0"/>
              <a:t>threadsPerBlock</a:t>
            </a:r>
            <a:r>
              <a:rPr lang="en-US" b="1" dirty="0" smtClean="0"/>
              <a:t>&gt;&gt;&gt;(</a:t>
            </a:r>
            <a:r>
              <a:rPr lang="en-US" b="1" dirty="0" err="1" smtClean="0"/>
              <a:t>d_a</a:t>
            </a:r>
            <a:r>
              <a:rPr lang="en-US" b="1" dirty="0" smtClean="0"/>
              <a:t>);</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
        <p:nvSpPr>
          <p:cNvPr id="83" name="Title 1"/>
          <p:cNvSpPr>
            <a:spLocks noGrp="1"/>
          </p:cNvSpPr>
          <p:nvPr>
            <p:ph type="title"/>
          </p:nvPr>
        </p:nvSpPr>
        <p:spPr>
          <a:xfrm>
            <a:off x="2053087" y="764373"/>
            <a:ext cx="9453113" cy="1293028"/>
          </a:xfrm>
        </p:spPr>
        <p:txBody>
          <a:bodyPr/>
          <a:lstStyle/>
          <a:p>
            <a:r>
              <a:rPr lang="en-US" dirty="0" smtClean="0"/>
              <a:t>REVIEW</a:t>
            </a:r>
            <a:endParaRPr lang="en-US" dirty="0"/>
          </a:p>
        </p:txBody>
      </p:sp>
      <p:pic>
        <p:nvPicPr>
          <p:cNvPr id="2" name="Picture 1"/>
          <p:cNvPicPr>
            <a:picLocks noChangeAspect="1"/>
          </p:cNvPicPr>
          <p:nvPr/>
        </p:nvPicPr>
        <p:blipFill rotWithShape="1">
          <a:blip r:embed="rId2">
            <a:clrChange>
              <a:clrFrom>
                <a:srgbClr val="FFFFFF"/>
              </a:clrFrom>
              <a:clrTo>
                <a:srgbClr val="FFFFFF">
                  <a:alpha val="0"/>
                </a:srgbClr>
              </a:clrTo>
            </a:clrChange>
          </a:blip>
          <a:srcRect l="1" r="-563" b="50921"/>
          <a:stretch/>
        </p:blipFill>
        <p:spPr>
          <a:xfrm>
            <a:off x="2571874" y="4999029"/>
            <a:ext cx="7535688" cy="1327318"/>
          </a:xfrm>
          <a:prstGeom prst="rect">
            <a:avLst/>
          </a:prstGeom>
        </p:spPr>
      </p:pic>
    </p:spTree>
    <p:extLst>
      <p:ext uri="{BB962C8B-B14F-4D97-AF65-F5344CB8AC3E}">
        <p14:creationId xmlns:p14="http://schemas.microsoft.com/office/powerpoint/2010/main" val="1425874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 y="2194560"/>
            <a:ext cx="4014788" cy="4308877"/>
          </a:xfrm>
        </p:spPr>
        <p:txBody>
          <a:bodyPr>
            <a:normAutofit lnSpcReduction="10000"/>
          </a:bodyPr>
          <a:lstStyle/>
          <a:p>
            <a:r>
              <a:rPr lang="en-US" dirty="0" smtClean="0"/>
              <a:t>Since we have a one-to-one mapping of threads to cells, each thread will control a single element </a:t>
            </a:r>
            <a:r>
              <a:rPr lang="en-US" dirty="0" err="1" smtClean="0"/>
              <a:t>i</a:t>
            </a:r>
            <a:r>
              <a:rPr lang="en-US" dirty="0" smtClean="0"/>
              <a:t> of the array.</a:t>
            </a:r>
          </a:p>
          <a:p>
            <a:endParaRPr lang="en-US" dirty="0"/>
          </a:p>
          <a:p>
            <a:r>
              <a:rPr lang="en-US" dirty="0" smtClean="0"/>
              <a:t>We need only make sure that </a:t>
            </a:r>
            <a:r>
              <a:rPr lang="en-US" dirty="0" err="1" smtClean="0"/>
              <a:t>i</a:t>
            </a:r>
            <a:r>
              <a:rPr lang="en-US" dirty="0" smtClean="0"/>
              <a:t> is a valid index (from 0 to N-1).</a:t>
            </a:r>
          </a:p>
          <a:p>
            <a:endParaRPr lang="en-US" dirty="0"/>
          </a:p>
          <a:p>
            <a:r>
              <a:rPr lang="en-US" dirty="0" smtClean="0"/>
              <a:t>This function will be called N times, by N different threads.</a:t>
            </a:r>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
        <p:nvSpPr>
          <p:cNvPr id="9" name="Title 1"/>
          <p:cNvSpPr txBox="1">
            <a:spLocks/>
          </p:cNvSpPr>
          <p:nvPr/>
        </p:nvSpPr>
        <p:spPr>
          <a:xfrm>
            <a:off x="2416629" y="764373"/>
            <a:ext cx="9089571"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smtClean="0"/>
              <a:t>REVIEW</a:t>
            </a:r>
            <a:endParaRPr lang="en-US" dirty="0"/>
          </a:p>
        </p:txBody>
      </p:sp>
      <p:pic>
        <p:nvPicPr>
          <p:cNvPr id="2" name="Picture 1"/>
          <p:cNvPicPr>
            <a:picLocks noChangeAspect="1"/>
          </p:cNvPicPr>
          <p:nvPr/>
        </p:nvPicPr>
        <p:blipFill rotWithShape="1">
          <a:blip r:embed="rId2">
            <a:clrChange>
              <a:clrFrom>
                <a:srgbClr val="FFFFFF"/>
              </a:clrFrom>
              <a:clrTo>
                <a:srgbClr val="FFFFFF">
                  <a:alpha val="0"/>
                </a:srgbClr>
              </a:clrTo>
            </a:clrChange>
          </a:blip>
          <a:srcRect r="305" b="44913"/>
          <a:stretch/>
        </p:blipFill>
        <p:spPr>
          <a:xfrm>
            <a:off x="4580942" y="3060292"/>
            <a:ext cx="7235927" cy="2455605"/>
          </a:xfrm>
          <a:prstGeom prst="rect">
            <a:avLst/>
          </a:prstGeom>
        </p:spPr>
      </p:pic>
      <p:sp>
        <p:nvSpPr>
          <p:cNvPr id="6" name="TextBox 5"/>
          <p:cNvSpPr txBox="1"/>
          <p:nvPr/>
        </p:nvSpPr>
        <p:spPr>
          <a:xfrm>
            <a:off x="4532794" y="5761703"/>
            <a:ext cx="7659206" cy="369332"/>
          </a:xfrm>
          <a:prstGeom prst="rect">
            <a:avLst/>
          </a:prstGeom>
          <a:noFill/>
        </p:spPr>
        <p:txBody>
          <a:bodyPr wrap="square" rtlCol="0">
            <a:spAutoFit/>
          </a:bodyPr>
          <a:lstStyle/>
          <a:p>
            <a:r>
              <a:rPr lang="en-US" dirty="0" err="1" smtClean="0"/>
              <a:t>i</a:t>
            </a:r>
            <a:r>
              <a:rPr lang="en-US" dirty="0" smtClean="0"/>
              <a:t> = index to our array </a:t>
            </a:r>
            <a:r>
              <a:rPr lang="en-US" dirty="0" smtClean="0">
                <a:sym typeface="Wingdings" panose="05000000000000000000" pitchFamily="2" charset="2"/>
              </a:rPr>
              <a:t> Computed from the block and thread ID.</a:t>
            </a:r>
            <a:endParaRPr lang="en-GB" dirty="0"/>
          </a:p>
        </p:txBody>
      </p:sp>
    </p:spTree>
    <p:extLst>
      <p:ext uri="{BB962C8B-B14F-4D97-AF65-F5344CB8AC3E}">
        <p14:creationId xmlns:p14="http://schemas.microsoft.com/office/powerpoint/2010/main" val="140970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GB" dirty="0"/>
          </a:p>
        </p:txBody>
      </p:sp>
      <p:sp>
        <p:nvSpPr>
          <p:cNvPr id="3" name="Content Placeholder 2"/>
          <p:cNvSpPr>
            <a:spLocks noGrp="1"/>
          </p:cNvSpPr>
          <p:nvPr>
            <p:ph idx="1"/>
          </p:nvPr>
        </p:nvSpPr>
        <p:spPr/>
        <p:txBody>
          <a:bodyPr>
            <a:normAutofit fontScale="92500"/>
          </a:bodyPr>
          <a:lstStyle/>
          <a:p>
            <a:r>
              <a:rPr lang="en-US" dirty="0" smtClean="0"/>
              <a:t>The design of the code itself is quite simple. Your codes will always follow this pattern:</a:t>
            </a:r>
          </a:p>
          <a:p>
            <a:endParaRPr lang="en-US" dirty="0"/>
          </a:p>
          <a:p>
            <a:pPr marL="914400" lvl="1" indent="-457200">
              <a:buFont typeface="+mj-lt"/>
              <a:buAutoNum type="arabicPeriod"/>
            </a:pPr>
            <a:r>
              <a:rPr lang="en-US" dirty="0" smtClean="0"/>
              <a:t>Allocate memory on the host and GPU using </a:t>
            </a:r>
            <a:r>
              <a:rPr lang="en-US" dirty="0" err="1" smtClean="0"/>
              <a:t>malloc</a:t>
            </a:r>
            <a:r>
              <a:rPr lang="en-US" dirty="0" smtClean="0"/>
              <a:t> and </a:t>
            </a:r>
            <a:r>
              <a:rPr lang="en-US" dirty="0" err="1" smtClean="0"/>
              <a:t>cudaMalloc</a:t>
            </a:r>
            <a:r>
              <a:rPr lang="en-US" dirty="0" smtClean="0"/>
              <a:t>.</a:t>
            </a:r>
          </a:p>
          <a:p>
            <a:pPr marL="914400" lvl="1" indent="-457200">
              <a:buFont typeface="+mj-lt"/>
              <a:buAutoNum type="arabicPeriod"/>
            </a:pPr>
            <a:endParaRPr lang="en-US" dirty="0"/>
          </a:p>
          <a:p>
            <a:pPr marL="914400" lvl="1" indent="-457200">
              <a:buFont typeface="+mj-lt"/>
              <a:buAutoNum type="arabicPeriod"/>
            </a:pPr>
            <a:r>
              <a:rPr lang="en-US" dirty="0" smtClean="0"/>
              <a:t>Initialize the values of your host variables. Copy these values to their GPU equivalents using </a:t>
            </a:r>
            <a:r>
              <a:rPr lang="en-US" dirty="0" err="1" smtClean="0"/>
              <a:t>cudaMemcpy</a:t>
            </a:r>
            <a:r>
              <a:rPr lang="en-US" dirty="0" smtClean="0"/>
              <a:t>.</a:t>
            </a:r>
          </a:p>
          <a:p>
            <a:pPr marL="914400" lvl="1" indent="-457200">
              <a:buFont typeface="+mj-lt"/>
              <a:buAutoNum type="arabicPeriod"/>
            </a:pPr>
            <a:endParaRPr lang="en-US" dirty="0"/>
          </a:p>
          <a:p>
            <a:pPr marL="914400" lvl="1" indent="-457200">
              <a:buFont typeface="+mj-lt"/>
              <a:buAutoNum type="arabicPeriod"/>
            </a:pPr>
            <a:r>
              <a:rPr lang="en-US" dirty="0" smtClean="0"/>
              <a:t>Perform your GPU computation.</a:t>
            </a:r>
          </a:p>
          <a:p>
            <a:pPr marL="914400" lvl="1" indent="-457200">
              <a:buFont typeface="+mj-lt"/>
              <a:buAutoNum type="arabicPeriod"/>
            </a:pPr>
            <a:endParaRPr lang="en-US" dirty="0"/>
          </a:p>
          <a:p>
            <a:pPr marL="914400" lvl="1" indent="-457200">
              <a:buFont typeface="+mj-lt"/>
              <a:buAutoNum type="arabicPeriod"/>
            </a:pPr>
            <a:r>
              <a:rPr lang="en-US" dirty="0" smtClean="0"/>
              <a:t>Copy the solution back to the CPU using </a:t>
            </a:r>
            <a:r>
              <a:rPr lang="en-US" dirty="0" err="1" smtClean="0"/>
              <a:t>cudaMemcpy</a:t>
            </a:r>
            <a:r>
              <a:rPr lang="en-US" dirty="0" smtClean="0"/>
              <a:t>.</a:t>
            </a:r>
          </a:p>
          <a:p>
            <a:pPr marL="914400" lvl="1" indent="-457200">
              <a:buFont typeface="+mj-lt"/>
              <a:buAutoNum type="arabicPeriod"/>
            </a:pPr>
            <a:endParaRPr lang="en-US" dirty="0"/>
          </a:p>
          <a:p>
            <a:pPr marL="914400" lvl="1" indent="-457200">
              <a:buFont typeface="+mj-lt"/>
              <a:buAutoNum type="arabicPeriod"/>
            </a:pPr>
            <a:r>
              <a:rPr lang="en-US" dirty="0" smtClean="0"/>
              <a:t>Save your results, and free memory using free and </a:t>
            </a:r>
            <a:r>
              <a:rPr lang="en-US" dirty="0" err="1" smtClean="0"/>
              <a:t>cudaFree</a:t>
            </a:r>
            <a:r>
              <a:rPr lang="en-US" dirty="0" smtClean="0"/>
              <a:t>.</a:t>
            </a:r>
          </a:p>
          <a:p>
            <a:endParaRPr lang="en-US" dirty="0"/>
          </a:p>
          <a:p>
            <a:pPr marL="914400" lvl="1" indent="-457200">
              <a:buFont typeface="+mj-lt"/>
              <a:buAutoNum type="arabicPeriod"/>
            </a:pPr>
            <a:endParaRPr lang="en-GB" dirty="0"/>
          </a:p>
        </p:txBody>
      </p:sp>
      <p:sp>
        <p:nvSpPr>
          <p:cNvPr id="4" name="Rounded Rectangle 3"/>
          <p:cNvSpPr/>
          <p:nvPr/>
        </p:nvSpPr>
        <p:spPr>
          <a:xfrm>
            <a:off x="9065342" y="4316362"/>
            <a:ext cx="2851355"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90% of all problems from the last class were because (</a:t>
            </a:r>
            <a:r>
              <a:rPr lang="en-US" dirty="0" err="1" smtClean="0"/>
              <a:t>i</a:t>
            </a:r>
            <a:r>
              <a:rPr lang="en-US" dirty="0" smtClean="0"/>
              <a:t>) one of these steps was not done, or (ii) the order was incorrect.</a:t>
            </a:r>
            <a:endParaRPr lang="en-GB" dirty="0"/>
          </a:p>
        </p:txBody>
      </p:sp>
    </p:spTree>
    <p:extLst>
      <p:ext uri="{BB962C8B-B14F-4D97-AF65-F5344CB8AC3E}">
        <p14:creationId xmlns:p14="http://schemas.microsoft.com/office/powerpoint/2010/main" val="5147125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GB" dirty="0"/>
          </a:p>
        </p:txBody>
      </p:sp>
      <p:sp>
        <p:nvSpPr>
          <p:cNvPr id="3" name="Content Placeholder 2"/>
          <p:cNvSpPr>
            <a:spLocks noGrp="1"/>
          </p:cNvSpPr>
          <p:nvPr>
            <p:ph idx="1"/>
          </p:nvPr>
        </p:nvSpPr>
        <p:spPr>
          <a:xfrm>
            <a:off x="6597446" y="2214225"/>
            <a:ext cx="5427406" cy="4491375"/>
          </a:xfrm>
        </p:spPr>
        <p:txBody>
          <a:bodyPr>
            <a:normAutofit lnSpcReduction="10000"/>
          </a:bodyPr>
          <a:lstStyle/>
          <a:p>
            <a:r>
              <a:rPr lang="en-US" dirty="0" smtClean="0"/>
              <a:t>Example – the main function from the previous class.</a:t>
            </a:r>
          </a:p>
          <a:p>
            <a:endParaRPr lang="en-US" dirty="0"/>
          </a:p>
          <a:p>
            <a:r>
              <a:rPr lang="en-US" dirty="0" smtClean="0"/>
              <a:t>The </a:t>
            </a:r>
            <a:r>
              <a:rPr lang="en-US" dirty="0" err="1" smtClean="0"/>
              <a:t>Allocate_Memory</a:t>
            </a:r>
            <a:r>
              <a:rPr lang="en-US" dirty="0" smtClean="0"/>
              <a:t>(), </a:t>
            </a:r>
            <a:r>
              <a:rPr lang="en-US" dirty="0" err="1" smtClean="0"/>
              <a:t>Free_Memory</a:t>
            </a:r>
            <a:r>
              <a:rPr lang="en-US" dirty="0" smtClean="0"/>
              <a:t>(), </a:t>
            </a:r>
            <a:r>
              <a:rPr lang="en-US" dirty="0" err="1" smtClean="0"/>
              <a:t>Send_To_Device</a:t>
            </a:r>
            <a:r>
              <a:rPr lang="en-US" dirty="0" smtClean="0"/>
              <a:t>() and </a:t>
            </a:r>
            <a:r>
              <a:rPr lang="en-US" dirty="0" err="1" smtClean="0"/>
              <a:t>Get_From_Device</a:t>
            </a:r>
            <a:r>
              <a:rPr lang="en-US" dirty="0" smtClean="0"/>
              <a:t>() functions were written on the board, and included in notes, from previous classes.</a:t>
            </a:r>
          </a:p>
          <a:p>
            <a:endParaRPr lang="en-US" dirty="0"/>
          </a:p>
          <a:p>
            <a:r>
              <a:rPr lang="en-US" dirty="0" smtClean="0"/>
              <a:t>Since all your codes will look like this, you should use this code as a template (i.e. starting point) for class activities.</a:t>
            </a:r>
          </a:p>
          <a:p>
            <a:endParaRPr lang="en-US" dirty="0"/>
          </a:p>
        </p:txBody>
      </p:sp>
      <p:pic>
        <p:nvPicPr>
          <p:cNvPr id="6" name="Picture 5"/>
          <p:cNvPicPr>
            <a:picLocks noChangeAspect="1"/>
          </p:cNvPicPr>
          <p:nvPr/>
        </p:nvPicPr>
        <p:blipFill>
          <a:blip r:embed="rId2"/>
          <a:stretch>
            <a:fillRect/>
          </a:stretch>
        </p:blipFill>
        <p:spPr>
          <a:xfrm>
            <a:off x="193573" y="140876"/>
            <a:ext cx="6108904" cy="6465733"/>
          </a:xfrm>
          <a:prstGeom prst="rect">
            <a:avLst/>
          </a:prstGeom>
        </p:spPr>
      </p:pic>
    </p:spTree>
    <p:extLst>
      <p:ext uri="{BB962C8B-B14F-4D97-AF65-F5344CB8AC3E}">
        <p14:creationId xmlns:p14="http://schemas.microsoft.com/office/powerpoint/2010/main" val="3133249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APPLYING SHARED </a:t>
            </a:r>
            <a:r>
              <a:rPr lang="en-US" dirty="0" smtClean="0"/>
              <a:t>MEMORY ON GPU</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87240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sz="3447" dirty="0"/>
              <a:t>Conventional use of Shared Memory in GPU</a:t>
            </a:r>
          </a:p>
        </p:txBody>
      </p:sp>
      <p:sp>
        <p:nvSpPr>
          <p:cNvPr id="168965" name="Rectangle 5"/>
          <p:cNvSpPr>
            <a:spLocks noChangeArrowheads="1"/>
          </p:cNvSpPr>
          <p:nvPr/>
        </p:nvSpPr>
        <p:spPr bwMode="auto">
          <a:xfrm>
            <a:off x="1740984" y="2184710"/>
            <a:ext cx="8433525" cy="5530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r" hangingPunct="1">
              <a:lnSpc>
                <a:spcPct val="100000"/>
              </a:lnSpc>
              <a:buClrTx/>
              <a:buSzTx/>
              <a:buFontTx/>
              <a:buNone/>
            </a:pPr>
            <a:r>
              <a:rPr lang="en-US" sz="2177" b="1">
                <a:solidFill>
                  <a:schemeClr val="tx1"/>
                </a:solidFill>
                <a:latin typeface="Verdana" panose="020B0604030504040204" pitchFamily="34" charset="0"/>
              </a:rPr>
              <a:t>a</a:t>
            </a:r>
          </a:p>
        </p:txBody>
      </p:sp>
      <p:sp>
        <p:nvSpPr>
          <p:cNvPr id="168966" name="Text Box 6"/>
          <p:cNvSpPr txBox="1">
            <a:spLocks noChangeArrowheads="1"/>
          </p:cNvSpPr>
          <p:nvPr/>
        </p:nvSpPr>
        <p:spPr bwMode="auto">
          <a:xfrm>
            <a:off x="6994655" y="2875983"/>
            <a:ext cx="3387236" cy="7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2177">
                <a:solidFill>
                  <a:schemeClr val="tx1"/>
                </a:solidFill>
                <a:latin typeface="Verdana" panose="020B0604030504040204" pitchFamily="34" charset="0"/>
              </a:rPr>
              <a:t>Large variable </a:t>
            </a:r>
            <a:r>
              <a:rPr lang="en-US" sz="2177" i="1">
                <a:solidFill>
                  <a:schemeClr val="tx1"/>
                </a:solidFill>
                <a:latin typeface="Verdana" panose="020B0604030504040204" pitchFamily="34" charset="0"/>
              </a:rPr>
              <a:t>a</a:t>
            </a:r>
            <a:r>
              <a:rPr lang="en-US" sz="2177">
                <a:solidFill>
                  <a:schemeClr val="tx1"/>
                </a:solidFill>
                <a:latin typeface="Verdana" panose="020B0604030504040204" pitchFamily="34" charset="0"/>
              </a:rPr>
              <a:t> exists in global memory</a:t>
            </a:r>
          </a:p>
        </p:txBody>
      </p:sp>
      <p:sp>
        <p:nvSpPr>
          <p:cNvPr id="168967" name="Rectangle 7"/>
          <p:cNvSpPr>
            <a:spLocks noChangeArrowheads="1"/>
          </p:cNvSpPr>
          <p:nvPr/>
        </p:nvSpPr>
        <p:spPr bwMode="auto">
          <a:xfrm>
            <a:off x="1740984" y="4051146"/>
            <a:ext cx="8433525" cy="5530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r" hangingPunct="1">
              <a:lnSpc>
                <a:spcPct val="100000"/>
              </a:lnSpc>
              <a:buClrTx/>
              <a:buSzTx/>
              <a:buFontTx/>
              <a:buNone/>
            </a:pPr>
            <a:r>
              <a:rPr lang="en-US" sz="2177" b="1">
                <a:solidFill>
                  <a:schemeClr val="tx1"/>
                </a:solidFill>
                <a:latin typeface="Verdana" panose="020B0604030504040204" pitchFamily="34" charset="0"/>
              </a:rPr>
              <a:t>a</a:t>
            </a:r>
          </a:p>
        </p:txBody>
      </p:sp>
      <p:sp>
        <p:nvSpPr>
          <p:cNvPr id="168968" name="Rectangle 8"/>
          <p:cNvSpPr>
            <a:spLocks noChangeArrowheads="1"/>
          </p:cNvSpPr>
          <p:nvPr/>
        </p:nvSpPr>
        <p:spPr bwMode="auto">
          <a:xfrm>
            <a:off x="1810111" y="4120273"/>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68969" name="Rectangle 9"/>
          <p:cNvSpPr>
            <a:spLocks noChangeArrowheads="1"/>
          </p:cNvSpPr>
          <p:nvPr/>
        </p:nvSpPr>
        <p:spPr bwMode="auto">
          <a:xfrm>
            <a:off x="3814802" y="4120273"/>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68970" name="Rectangle 10"/>
          <p:cNvSpPr>
            <a:spLocks noChangeArrowheads="1"/>
          </p:cNvSpPr>
          <p:nvPr/>
        </p:nvSpPr>
        <p:spPr bwMode="auto">
          <a:xfrm>
            <a:off x="5819492" y="4120273"/>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68971" name="Rectangle 11"/>
          <p:cNvSpPr>
            <a:spLocks noChangeArrowheads="1"/>
          </p:cNvSpPr>
          <p:nvPr/>
        </p:nvSpPr>
        <p:spPr bwMode="auto">
          <a:xfrm>
            <a:off x="7824182" y="4120273"/>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68972" name="Text Box 12"/>
          <p:cNvSpPr txBox="1">
            <a:spLocks noChangeArrowheads="1"/>
          </p:cNvSpPr>
          <p:nvPr/>
        </p:nvSpPr>
        <p:spPr bwMode="auto">
          <a:xfrm>
            <a:off x="7063782" y="4742419"/>
            <a:ext cx="3387236" cy="143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2177">
                <a:solidFill>
                  <a:schemeClr val="tx1"/>
                </a:solidFill>
                <a:latin typeface="Verdana" panose="020B0604030504040204" pitchFamily="34" charset="0"/>
              </a:rPr>
              <a:t>We can break this down into chunks which will fit into shared memory.</a:t>
            </a:r>
          </a:p>
        </p:txBody>
      </p:sp>
    </p:spTree>
    <p:extLst>
      <p:ext uri="{BB962C8B-B14F-4D97-AF65-F5344CB8AC3E}">
        <p14:creationId xmlns:p14="http://schemas.microsoft.com/office/powerpoint/2010/main" val="488417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sz="3447"/>
              <a:t>Conventional use of Shared Memory in GPU</a:t>
            </a:r>
          </a:p>
        </p:txBody>
      </p:sp>
      <p:sp>
        <p:nvSpPr>
          <p:cNvPr id="169989" name="Rectangle 5"/>
          <p:cNvSpPr>
            <a:spLocks noChangeArrowheads="1"/>
          </p:cNvSpPr>
          <p:nvPr/>
        </p:nvSpPr>
        <p:spPr bwMode="auto">
          <a:xfrm>
            <a:off x="1740984" y="2184710"/>
            <a:ext cx="8433525" cy="5530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r" hangingPunct="1">
              <a:lnSpc>
                <a:spcPct val="100000"/>
              </a:lnSpc>
              <a:buClrTx/>
              <a:buSzTx/>
              <a:buFontTx/>
              <a:buNone/>
            </a:pPr>
            <a:r>
              <a:rPr lang="en-US" sz="2177" b="1">
                <a:solidFill>
                  <a:schemeClr val="tx1"/>
                </a:solidFill>
                <a:latin typeface="Verdana" panose="020B0604030504040204" pitchFamily="34" charset="0"/>
              </a:rPr>
              <a:t>a</a:t>
            </a:r>
          </a:p>
        </p:txBody>
      </p:sp>
      <p:sp>
        <p:nvSpPr>
          <p:cNvPr id="169990" name="Rectangle 6"/>
          <p:cNvSpPr>
            <a:spLocks noChangeArrowheads="1"/>
          </p:cNvSpPr>
          <p:nvPr/>
        </p:nvSpPr>
        <p:spPr bwMode="auto">
          <a:xfrm>
            <a:off x="1810111"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69991" name="Rectangle 7"/>
          <p:cNvSpPr>
            <a:spLocks noChangeArrowheads="1"/>
          </p:cNvSpPr>
          <p:nvPr/>
        </p:nvSpPr>
        <p:spPr bwMode="auto">
          <a:xfrm>
            <a:off x="381480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69992" name="Rectangle 8"/>
          <p:cNvSpPr>
            <a:spLocks noChangeArrowheads="1"/>
          </p:cNvSpPr>
          <p:nvPr/>
        </p:nvSpPr>
        <p:spPr bwMode="auto">
          <a:xfrm>
            <a:off x="581949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69993" name="Rectangle 9"/>
          <p:cNvSpPr>
            <a:spLocks noChangeArrowheads="1"/>
          </p:cNvSpPr>
          <p:nvPr/>
        </p:nvSpPr>
        <p:spPr bwMode="auto">
          <a:xfrm>
            <a:off x="782418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69994" name="Text Box 10"/>
          <p:cNvSpPr txBox="1">
            <a:spLocks noChangeArrowheads="1"/>
          </p:cNvSpPr>
          <p:nvPr/>
        </p:nvSpPr>
        <p:spPr bwMode="auto">
          <a:xfrm>
            <a:off x="2086620" y="5088055"/>
            <a:ext cx="8018762" cy="7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2177">
                <a:solidFill>
                  <a:schemeClr val="tx1"/>
                </a:solidFill>
                <a:latin typeface="Verdana" panose="020B0604030504040204" pitchFamily="34" charset="0"/>
              </a:rPr>
              <a:t>Each one of these “chunks” might be controlled by a block of threads.</a:t>
            </a:r>
          </a:p>
        </p:txBody>
      </p:sp>
      <p:sp>
        <p:nvSpPr>
          <p:cNvPr id="169995" name="Rectangle 11"/>
          <p:cNvSpPr>
            <a:spLocks noChangeArrowheads="1"/>
          </p:cNvSpPr>
          <p:nvPr/>
        </p:nvSpPr>
        <p:spPr bwMode="auto">
          <a:xfrm>
            <a:off x="1925323"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69996" name="Picture 1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61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69997" name="Picture 1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27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69998" name="Picture 1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44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69999" name="Picture 1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22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00" name="Picture 1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940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01" name="Picture 1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65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02" name="Picture 1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31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03" name="Picture 1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48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04" name="Picture 2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926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05" name="Picture 2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544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0006" name="Rectangle 22"/>
          <p:cNvSpPr>
            <a:spLocks noChangeArrowheads="1"/>
          </p:cNvSpPr>
          <p:nvPr/>
        </p:nvSpPr>
        <p:spPr bwMode="auto">
          <a:xfrm>
            <a:off x="3953056"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0007" name="Picture 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39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08" name="Picture 2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04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09" name="Picture 2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21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10" name="Picture 2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599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11" name="Picture 2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17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12" name="Picture 2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43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13" name="Picture 2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08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14" name="Picture 3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25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15" name="Picture 3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03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16" name="Picture 3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21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0017" name="Rectangle 33"/>
          <p:cNvSpPr>
            <a:spLocks noChangeArrowheads="1"/>
          </p:cNvSpPr>
          <p:nvPr/>
        </p:nvSpPr>
        <p:spPr bwMode="auto">
          <a:xfrm>
            <a:off x="5957747"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0018" name="Picture 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86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19"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51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20" name="Picture 3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268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21" name="Picture 3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646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22" name="Picture 3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64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23" name="Picture 3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90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24" name="Picture 4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55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25" name="Picture 4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72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26" name="Picture 4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50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27" name="Picture 4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8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0028" name="Rectangle 44"/>
          <p:cNvSpPr>
            <a:spLocks noChangeArrowheads="1"/>
          </p:cNvSpPr>
          <p:nvPr/>
        </p:nvSpPr>
        <p:spPr bwMode="auto">
          <a:xfrm>
            <a:off x="8008522"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0029" name="Picture 4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939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30" name="Picture 4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90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31" name="Picture 4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76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32" name="Picture 4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154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33" name="Picture 4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7201"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34" name="Picture 5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9979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35" name="Picture 5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7630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36" name="Picture 5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80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37" name="Picture 5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758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0038" name="Picture 5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3760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0039" name="AutoShape 55"/>
          <p:cNvSpPr>
            <a:spLocks noChangeArrowheads="1"/>
          </p:cNvSpPr>
          <p:nvPr/>
        </p:nvSpPr>
        <p:spPr bwMode="auto">
          <a:xfrm>
            <a:off x="2501384" y="2668601"/>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0040" name="AutoShape 56"/>
          <p:cNvSpPr>
            <a:spLocks noChangeArrowheads="1"/>
          </p:cNvSpPr>
          <p:nvPr/>
        </p:nvSpPr>
        <p:spPr bwMode="auto">
          <a:xfrm>
            <a:off x="4575201" y="2599474"/>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0041" name="AutoShape 57"/>
          <p:cNvSpPr>
            <a:spLocks noChangeArrowheads="1"/>
          </p:cNvSpPr>
          <p:nvPr/>
        </p:nvSpPr>
        <p:spPr bwMode="auto">
          <a:xfrm>
            <a:off x="6510764" y="2599474"/>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0042" name="AutoShape 58"/>
          <p:cNvSpPr>
            <a:spLocks noChangeArrowheads="1"/>
          </p:cNvSpPr>
          <p:nvPr/>
        </p:nvSpPr>
        <p:spPr bwMode="auto">
          <a:xfrm>
            <a:off x="8584582" y="2599474"/>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Tree>
    <p:extLst>
      <p:ext uri="{BB962C8B-B14F-4D97-AF65-F5344CB8AC3E}">
        <p14:creationId xmlns:p14="http://schemas.microsoft.com/office/powerpoint/2010/main" val="2616294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95"/>
                                        </p:tgtEl>
                                        <p:attrNameLst>
                                          <p:attrName>style.visibility</p:attrName>
                                        </p:attrNameLst>
                                      </p:cBhvr>
                                      <p:to>
                                        <p:strVal val="visible"/>
                                      </p:to>
                                    </p:set>
                                    <p:animEffect transition="in" filter="blinds(horizontal)">
                                      <p:cBhvr>
                                        <p:cTn id="7" dur="500"/>
                                        <p:tgtEl>
                                          <p:spTgt spid="169995"/>
                                        </p:tgtEl>
                                      </p:cBhvr>
                                    </p:animEffect>
                                  </p:childTnLst>
                                </p:cTn>
                              </p:par>
                              <p:par>
                                <p:cTn id="8" presetID="3" presetClass="entr" presetSubtype="10" fill="hold" nodeType="withEffect">
                                  <p:stCondLst>
                                    <p:cond delay="0"/>
                                  </p:stCondLst>
                                  <p:childTnLst>
                                    <p:set>
                                      <p:cBhvr>
                                        <p:cTn id="9" dur="1" fill="hold">
                                          <p:stCondLst>
                                            <p:cond delay="0"/>
                                          </p:stCondLst>
                                        </p:cTn>
                                        <p:tgtEl>
                                          <p:spTgt spid="169996"/>
                                        </p:tgtEl>
                                        <p:attrNameLst>
                                          <p:attrName>style.visibility</p:attrName>
                                        </p:attrNameLst>
                                      </p:cBhvr>
                                      <p:to>
                                        <p:strVal val="visible"/>
                                      </p:to>
                                    </p:set>
                                    <p:animEffect transition="in" filter="blinds(horizontal)">
                                      <p:cBhvr>
                                        <p:cTn id="10" dur="500"/>
                                        <p:tgtEl>
                                          <p:spTgt spid="169996"/>
                                        </p:tgtEl>
                                      </p:cBhvr>
                                    </p:animEffect>
                                  </p:childTnLst>
                                </p:cTn>
                              </p:par>
                              <p:par>
                                <p:cTn id="11" presetID="3" presetClass="entr" presetSubtype="10" fill="hold" nodeType="withEffect">
                                  <p:stCondLst>
                                    <p:cond delay="0"/>
                                  </p:stCondLst>
                                  <p:childTnLst>
                                    <p:set>
                                      <p:cBhvr>
                                        <p:cTn id="12" dur="1" fill="hold">
                                          <p:stCondLst>
                                            <p:cond delay="0"/>
                                          </p:stCondLst>
                                        </p:cTn>
                                        <p:tgtEl>
                                          <p:spTgt spid="169997"/>
                                        </p:tgtEl>
                                        <p:attrNameLst>
                                          <p:attrName>style.visibility</p:attrName>
                                        </p:attrNameLst>
                                      </p:cBhvr>
                                      <p:to>
                                        <p:strVal val="visible"/>
                                      </p:to>
                                    </p:set>
                                    <p:animEffect transition="in" filter="blinds(horizontal)">
                                      <p:cBhvr>
                                        <p:cTn id="13" dur="500"/>
                                        <p:tgtEl>
                                          <p:spTgt spid="169997"/>
                                        </p:tgtEl>
                                      </p:cBhvr>
                                    </p:animEffect>
                                  </p:childTnLst>
                                </p:cTn>
                              </p:par>
                              <p:par>
                                <p:cTn id="14" presetID="3" presetClass="entr" presetSubtype="10" fill="hold" nodeType="withEffect">
                                  <p:stCondLst>
                                    <p:cond delay="0"/>
                                  </p:stCondLst>
                                  <p:childTnLst>
                                    <p:set>
                                      <p:cBhvr>
                                        <p:cTn id="15" dur="1" fill="hold">
                                          <p:stCondLst>
                                            <p:cond delay="0"/>
                                          </p:stCondLst>
                                        </p:cTn>
                                        <p:tgtEl>
                                          <p:spTgt spid="169998"/>
                                        </p:tgtEl>
                                        <p:attrNameLst>
                                          <p:attrName>style.visibility</p:attrName>
                                        </p:attrNameLst>
                                      </p:cBhvr>
                                      <p:to>
                                        <p:strVal val="visible"/>
                                      </p:to>
                                    </p:set>
                                    <p:animEffect transition="in" filter="blinds(horizontal)">
                                      <p:cBhvr>
                                        <p:cTn id="16" dur="500"/>
                                        <p:tgtEl>
                                          <p:spTgt spid="169998"/>
                                        </p:tgtEl>
                                      </p:cBhvr>
                                    </p:animEffect>
                                  </p:childTnLst>
                                </p:cTn>
                              </p:par>
                              <p:par>
                                <p:cTn id="17" presetID="3" presetClass="entr" presetSubtype="10" fill="hold" nodeType="withEffect">
                                  <p:stCondLst>
                                    <p:cond delay="0"/>
                                  </p:stCondLst>
                                  <p:childTnLst>
                                    <p:set>
                                      <p:cBhvr>
                                        <p:cTn id="18" dur="1" fill="hold">
                                          <p:stCondLst>
                                            <p:cond delay="0"/>
                                          </p:stCondLst>
                                        </p:cTn>
                                        <p:tgtEl>
                                          <p:spTgt spid="169999"/>
                                        </p:tgtEl>
                                        <p:attrNameLst>
                                          <p:attrName>style.visibility</p:attrName>
                                        </p:attrNameLst>
                                      </p:cBhvr>
                                      <p:to>
                                        <p:strVal val="visible"/>
                                      </p:to>
                                    </p:set>
                                    <p:animEffect transition="in" filter="blinds(horizontal)">
                                      <p:cBhvr>
                                        <p:cTn id="19" dur="500"/>
                                        <p:tgtEl>
                                          <p:spTgt spid="169999"/>
                                        </p:tgtEl>
                                      </p:cBhvr>
                                    </p:animEffect>
                                  </p:childTnLst>
                                </p:cTn>
                              </p:par>
                              <p:par>
                                <p:cTn id="20" presetID="3" presetClass="entr" presetSubtype="10" fill="hold" nodeType="withEffect">
                                  <p:stCondLst>
                                    <p:cond delay="0"/>
                                  </p:stCondLst>
                                  <p:childTnLst>
                                    <p:set>
                                      <p:cBhvr>
                                        <p:cTn id="21" dur="1" fill="hold">
                                          <p:stCondLst>
                                            <p:cond delay="0"/>
                                          </p:stCondLst>
                                        </p:cTn>
                                        <p:tgtEl>
                                          <p:spTgt spid="170000"/>
                                        </p:tgtEl>
                                        <p:attrNameLst>
                                          <p:attrName>style.visibility</p:attrName>
                                        </p:attrNameLst>
                                      </p:cBhvr>
                                      <p:to>
                                        <p:strVal val="visible"/>
                                      </p:to>
                                    </p:set>
                                    <p:animEffect transition="in" filter="blinds(horizontal)">
                                      <p:cBhvr>
                                        <p:cTn id="22" dur="500"/>
                                        <p:tgtEl>
                                          <p:spTgt spid="170000"/>
                                        </p:tgtEl>
                                      </p:cBhvr>
                                    </p:animEffect>
                                  </p:childTnLst>
                                </p:cTn>
                              </p:par>
                              <p:par>
                                <p:cTn id="23" presetID="3" presetClass="entr" presetSubtype="10" fill="hold" nodeType="withEffect">
                                  <p:stCondLst>
                                    <p:cond delay="0"/>
                                  </p:stCondLst>
                                  <p:childTnLst>
                                    <p:set>
                                      <p:cBhvr>
                                        <p:cTn id="24" dur="1" fill="hold">
                                          <p:stCondLst>
                                            <p:cond delay="0"/>
                                          </p:stCondLst>
                                        </p:cTn>
                                        <p:tgtEl>
                                          <p:spTgt spid="170001"/>
                                        </p:tgtEl>
                                        <p:attrNameLst>
                                          <p:attrName>style.visibility</p:attrName>
                                        </p:attrNameLst>
                                      </p:cBhvr>
                                      <p:to>
                                        <p:strVal val="visible"/>
                                      </p:to>
                                    </p:set>
                                    <p:animEffect transition="in" filter="blinds(horizontal)">
                                      <p:cBhvr>
                                        <p:cTn id="25" dur="500"/>
                                        <p:tgtEl>
                                          <p:spTgt spid="170001"/>
                                        </p:tgtEl>
                                      </p:cBhvr>
                                    </p:animEffect>
                                  </p:childTnLst>
                                </p:cTn>
                              </p:par>
                              <p:par>
                                <p:cTn id="26" presetID="3" presetClass="entr" presetSubtype="10" fill="hold" nodeType="withEffect">
                                  <p:stCondLst>
                                    <p:cond delay="0"/>
                                  </p:stCondLst>
                                  <p:childTnLst>
                                    <p:set>
                                      <p:cBhvr>
                                        <p:cTn id="27" dur="1" fill="hold">
                                          <p:stCondLst>
                                            <p:cond delay="0"/>
                                          </p:stCondLst>
                                        </p:cTn>
                                        <p:tgtEl>
                                          <p:spTgt spid="170002"/>
                                        </p:tgtEl>
                                        <p:attrNameLst>
                                          <p:attrName>style.visibility</p:attrName>
                                        </p:attrNameLst>
                                      </p:cBhvr>
                                      <p:to>
                                        <p:strVal val="visible"/>
                                      </p:to>
                                    </p:set>
                                    <p:animEffect transition="in" filter="blinds(horizontal)">
                                      <p:cBhvr>
                                        <p:cTn id="28" dur="500"/>
                                        <p:tgtEl>
                                          <p:spTgt spid="170002"/>
                                        </p:tgtEl>
                                      </p:cBhvr>
                                    </p:animEffect>
                                  </p:childTnLst>
                                </p:cTn>
                              </p:par>
                              <p:par>
                                <p:cTn id="29" presetID="3" presetClass="entr" presetSubtype="10" fill="hold" nodeType="withEffect">
                                  <p:stCondLst>
                                    <p:cond delay="0"/>
                                  </p:stCondLst>
                                  <p:childTnLst>
                                    <p:set>
                                      <p:cBhvr>
                                        <p:cTn id="30" dur="1" fill="hold">
                                          <p:stCondLst>
                                            <p:cond delay="0"/>
                                          </p:stCondLst>
                                        </p:cTn>
                                        <p:tgtEl>
                                          <p:spTgt spid="170003"/>
                                        </p:tgtEl>
                                        <p:attrNameLst>
                                          <p:attrName>style.visibility</p:attrName>
                                        </p:attrNameLst>
                                      </p:cBhvr>
                                      <p:to>
                                        <p:strVal val="visible"/>
                                      </p:to>
                                    </p:set>
                                    <p:animEffect transition="in" filter="blinds(horizontal)">
                                      <p:cBhvr>
                                        <p:cTn id="31" dur="500"/>
                                        <p:tgtEl>
                                          <p:spTgt spid="170003"/>
                                        </p:tgtEl>
                                      </p:cBhvr>
                                    </p:animEffect>
                                  </p:childTnLst>
                                </p:cTn>
                              </p:par>
                              <p:par>
                                <p:cTn id="32" presetID="3" presetClass="entr" presetSubtype="10" fill="hold" nodeType="withEffect">
                                  <p:stCondLst>
                                    <p:cond delay="0"/>
                                  </p:stCondLst>
                                  <p:childTnLst>
                                    <p:set>
                                      <p:cBhvr>
                                        <p:cTn id="33" dur="1" fill="hold">
                                          <p:stCondLst>
                                            <p:cond delay="0"/>
                                          </p:stCondLst>
                                        </p:cTn>
                                        <p:tgtEl>
                                          <p:spTgt spid="170004"/>
                                        </p:tgtEl>
                                        <p:attrNameLst>
                                          <p:attrName>style.visibility</p:attrName>
                                        </p:attrNameLst>
                                      </p:cBhvr>
                                      <p:to>
                                        <p:strVal val="visible"/>
                                      </p:to>
                                    </p:set>
                                    <p:animEffect transition="in" filter="blinds(horizontal)">
                                      <p:cBhvr>
                                        <p:cTn id="34" dur="500"/>
                                        <p:tgtEl>
                                          <p:spTgt spid="170004"/>
                                        </p:tgtEl>
                                      </p:cBhvr>
                                    </p:animEffect>
                                  </p:childTnLst>
                                </p:cTn>
                              </p:par>
                              <p:par>
                                <p:cTn id="35" presetID="3" presetClass="entr" presetSubtype="10" fill="hold" nodeType="withEffect">
                                  <p:stCondLst>
                                    <p:cond delay="0"/>
                                  </p:stCondLst>
                                  <p:childTnLst>
                                    <p:set>
                                      <p:cBhvr>
                                        <p:cTn id="36" dur="1" fill="hold">
                                          <p:stCondLst>
                                            <p:cond delay="0"/>
                                          </p:stCondLst>
                                        </p:cTn>
                                        <p:tgtEl>
                                          <p:spTgt spid="170005"/>
                                        </p:tgtEl>
                                        <p:attrNameLst>
                                          <p:attrName>style.visibility</p:attrName>
                                        </p:attrNameLst>
                                      </p:cBhvr>
                                      <p:to>
                                        <p:strVal val="visible"/>
                                      </p:to>
                                    </p:set>
                                    <p:animEffect transition="in" filter="blinds(horizontal)">
                                      <p:cBhvr>
                                        <p:cTn id="37" dur="500"/>
                                        <p:tgtEl>
                                          <p:spTgt spid="1700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0006"/>
                                        </p:tgtEl>
                                        <p:attrNameLst>
                                          <p:attrName>style.visibility</p:attrName>
                                        </p:attrNameLst>
                                      </p:cBhvr>
                                      <p:to>
                                        <p:strVal val="visible"/>
                                      </p:to>
                                    </p:set>
                                    <p:animEffect transition="in" filter="blinds(horizontal)">
                                      <p:cBhvr>
                                        <p:cTn id="42" dur="500"/>
                                        <p:tgtEl>
                                          <p:spTgt spid="170006"/>
                                        </p:tgtEl>
                                      </p:cBhvr>
                                    </p:animEffect>
                                  </p:childTnLst>
                                </p:cTn>
                              </p:par>
                              <p:par>
                                <p:cTn id="43" presetID="3" presetClass="entr" presetSubtype="10" fill="hold" nodeType="withEffect">
                                  <p:stCondLst>
                                    <p:cond delay="0"/>
                                  </p:stCondLst>
                                  <p:childTnLst>
                                    <p:set>
                                      <p:cBhvr>
                                        <p:cTn id="44" dur="1" fill="hold">
                                          <p:stCondLst>
                                            <p:cond delay="0"/>
                                          </p:stCondLst>
                                        </p:cTn>
                                        <p:tgtEl>
                                          <p:spTgt spid="170007"/>
                                        </p:tgtEl>
                                        <p:attrNameLst>
                                          <p:attrName>style.visibility</p:attrName>
                                        </p:attrNameLst>
                                      </p:cBhvr>
                                      <p:to>
                                        <p:strVal val="visible"/>
                                      </p:to>
                                    </p:set>
                                    <p:animEffect transition="in" filter="blinds(horizontal)">
                                      <p:cBhvr>
                                        <p:cTn id="45" dur="500"/>
                                        <p:tgtEl>
                                          <p:spTgt spid="170007"/>
                                        </p:tgtEl>
                                      </p:cBhvr>
                                    </p:animEffect>
                                  </p:childTnLst>
                                </p:cTn>
                              </p:par>
                              <p:par>
                                <p:cTn id="46" presetID="3" presetClass="entr" presetSubtype="10" fill="hold" nodeType="withEffect">
                                  <p:stCondLst>
                                    <p:cond delay="0"/>
                                  </p:stCondLst>
                                  <p:childTnLst>
                                    <p:set>
                                      <p:cBhvr>
                                        <p:cTn id="47" dur="1" fill="hold">
                                          <p:stCondLst>
                                            <p:cond delay="0"/>
                                          </p:stCondLst>
                                        </p:cTn>
                                        <p:tgtEl>
                                          <p:spTgt spid="170008"/>
                                        </p:tgtEl>
                                        <p:attrNameLst>
                                          <p:attrName>style.visibility</p:attrName>
                                        </p:attrNameLst>
                                      </p:cBhvr>
                                      <p:to>
                                        <p:strVal val="visible"/>
                                      </p:to>
                                    </p:set>
                                    <p:animEffect transition="in" filter="blinds(horizontal)">
                                      <p:cBhvr>
                                        <p:cTn id="48" dur="500"/>
                                        <p:tgtEl>
                                          <p:spTgt spid="170008"/>
                                        </p:tgtEl>
                                      </p:cBhvr>
                                    </p:animEffect>
                                  </p:childTnLst>
                                </p:cTn>
                              </p:par>
                              <p:par>
                                <p:cTn id="49" presetID="3" presetClass="entr" presetSubtype="10" fill="hold" nodeType="withEffect">
                                  <p:stCondLst>
                                    <p:cond delay="0"/>
                                  </p:stCondLst>
                                  <p:childTnLst>
                                    <p:set>
                                      <p:cBhvr>
                                        <p:cTn id="50" dur="1" fill="hold">
                                          <p:stCondLst>
                                            <p:cond delay="0"/>
                                          </p:stCondLst>
                                        </p:cTn>
                                        <p:tgtEl>
                                          <p:spTgt spid="170009"/>
                                        </p:tgtEl>
                                        <p:attrNameLst>
                                          <p:attrName>style.visibility</p:attrName>
                                        </p:attrNameLst>
                                      </p:cBhvr>
                                      <p:to>
                                        <p:strVal val="visible"/>
                                      </p:to>
                                    </p:set>
                                    <p:animEffect transition="in" filter="blinds(horizontal)">
                                      <p:cBhvr>
                                        <p:cTn id="51" dur="500"/>
                                        <p:tgtEl>
                                          <p:spTgt spid="170009"/>
                                        </p:tgtEl>
                                      </p:cBhvr>
                                    </p:animEffect>
                                  </p:childTnLst>
                                </p:cTn>
                              </p:par>
                              <p:par>
                                <p:cTn id="52" presetID="3" presetClass="entr" presetSubtype="10" fill="hold" nodeType="withEffect">
                                  <p:stCondLst>
                                    <p:cond delay="0"/>
                                  </p:stCondLst>
                                  <p:childTnLst>
                                    <p:set>
                                      <p:cBhvr>
                                        <p:cTn id="53" dur="1" fill="hold">
                                          <p:stCondLst>
                                            <p:cond delay="0"/>
                                          </p:stCondLst>
                                        </p:cTn>
                                        <p:tgtEl>
                                          <p:spTgt spid="170010"/>
                                        </p:tgtEl>
                                        <p:attrNameLst>
                                          <p:attrName>style.visibility</p:attrName>
                                        </p:attrNameLst>
                                      </p:cBhvr>
                                      <p:to>
                                        <p:strVal val="visible"/>
                                      </p:to>
                                    </p:set>
                                    <p:animEffect transition="in" filter="blinds(horizontal)">
                                      <p:cBhvr>
                                        <p:cTn id="54" dur="500"/>
                                        <p:tgtEl>
                                          <p:spTgt spid="170010"/>
                                        </p:tgtEl>
                                      </p:cBhvr>
                                    </p:animEffect>
                                  </p:childTnLst>
                                </p:cTn>
                              </p:par>
                              <p:par>
                                <p:cTn id="55" presetID="3" presetClass="entr" presetSubtype="10" fill="hold" nodeType="withEffect">
                                  <p:stCondLst>
                                    <p:cond delay="0"/>
                                  </p:stCondLst>
                                  <p:childTnLst>
                                    <p:set>
                                      <p:cBhvr>
                                        <p:cTn id="56" dur="1" fill="hold">
                                          <p:stCondLst>
                                            <p:cond delay="0"/>
                                          </p:stCondLst>
                                        </p:cTn>
                                        <p:tgtEl>
                                          <p:spTgt spid="170011"/>
                                        </p:tgtEl>
                                        <p:attrNameLst>
                                          <p:attrName>style.visibility</p:attrName>
                                        </p:attrNameLst>
                                      </p:cBhvr>
                                      <p:to>
                                        <p:strVal val="visible"/>
                                      </p:to>
                                    </p:set>
                                    <p:animEffect transition="in" filter="blinds(horizontal)">
                                      <p:cBhvr>
                                        <p:cTn id="57" dur="500"/>
                                        <p:tgtEl>
                                          <p:spTgt spid="170011"/>
                                        </p:tgtEl>
                                      </p:cBhvr>
                                    </p:animEffect>
                                  </p:childTnLst>
                                </p:cTn>
                              </p:par>
                              <p:par>
                                <p:cTn id="58" presetID="3" presetClass="entr" presetSubtype="10" fill="hold" nodeType="withEffect">
                                  <p:stCondLst>
                                    <p:cond delay="0"/>
                                  </p:stCondLst>
                                  <p:childTnLst>
                                    <p:set>
                                      <p:cBhvr>
                                        <p:cTn id="59" dur="1" fill="hold">
                                          <p:stCondLst>
                                            <p:cond delay="0"/>
                                          </p:stCondLst>
                                        </p:cTn>
                                        <p:tgtEl>
                                          <p:spTgt spid="170012"/>
                                        </p:tgtEl>
                                        <p:attrNameLst>
                                          <p:attrName>style.visibility</p:attrName>
                                        </p:attrNameLst>
                                      </p:cBhvr>
                                      <p:to>
                                        <p:strVal val="visible"/>
                                      </p:to>
                                    </p:set>
                                    <p:animEffect transition="in" filter="blinds(horizontal)">
                                      <p:cBhvr>
                                        <p:cTn id="60" dur="500"/>
                                        <p:tgtEl>
                                          <p:spTgt spid="170012"/>
                                        </p:tgtEl>
                                      </p:cBhvr>
                                    </p:animEffect>
                                  </p:childTnLst>
                                </p:cTn>
                              </p:par>
                              <p:par>
                                <p:cTn id="61" presetID="3" presetClass="entr" presetSubtype="10" fill="hold" nodeType="withEffect">
                                  <p:stCondLst>
                                    <p:cond delay="0"/>
                                  </p:stCondLst>
                                  <p:childTnLst>
                                    <p:set>
                                      <p:cBhvr>
                                        <p:cTn id="62" dur="1" fill="hold">
                                          <p:stCondLst>
                                            <p:cond delay="0"/>
                                          </p:stCondLst>
                                        </p:cTn>
                                        <p:tgtEl>
                                          <p:spTgt spid="170013"/>
                                        </p:tgtEl>
                                        <p:attrNameLst>
                                          <p:attrName>style.visibility</p:attrName>
                                        </p:attrNameLst>
                                      </p:cBhvr>
                                      <p:to>
                                        <p:strVal val="visible"/>
                                      </p:to>
                                    </p:set>
                                    <p:animEffect transition="in" filter="blinds(horizontal)">
                                      <p:cBhvr>
                                        <p:cTn id="63" dur="500"/>
                                        <p:tgtEl>
                                          <p:spTgt spid="170013"/>
                                        </p:tgtEl>
                                      </p:cBhvr>
                                    </p:animEffect>
                                  </p:childTnLst>
                                </p:cTn>
                              </p:par>
                              <p:par>
                                <p:cTn id="64" presetID="3" presetClass="entr" presetSubtype="10" fill="hold" nodeType="withEffect">
                                  <p:stCondLst>
                                    <p:cond delay="0"/>
                                  </p:stCondLst>
                                  <p:childTnLst>
                                    <p:set>
                                      <p:cBhvr>
                                        <p:cTn id="65" dur="1" fill="hold">
                                          <p:stCondLst>
                                            <p:cond delay="0"/>
                                          </p:stCondLst>
                                        </p:cTn>
                                        <p:tgtEl>
                                          <p:spTgt spid="170014"/>
                                        </p:tgtEl>
                                        <p:attrNameLst>
                                          <p:attrName>style.visibility</p:attrName>
                                        </p:attrNameLst>
                                      </p:cBhvr>
                                      <p:to>
                                        <p:strVal val="visible"/>
                                      </p:to>
                                    </p:set>
                                    <p:animEffect transition="in" filter="blinds(horizontal)">
                                      <p:cBhvr>
                                        <p:cTn id="66" dur="500"/>
                                        <p:tgtEl>
                                          <p:spTgt spid="170014"/>
                                        </p:tgtEl>
                                      </p:cBhvr>
                                    </p:animEffect>
                                  </p:childTnLst>
                                </p:cTn>
                              </p:par>
                              <p:par>
                                <p:cTn id="67" presetID="3" presetClass="entr" presetSubtype="10" fill="hold" nodeType="withEffect">
                                  <p:stCondLst>
                                    <p:cond delay="0"/>
                                  </p:stCondLst>
                                  <p:childTnLst>
                                    <p:set>
                                      <p:cBhvr>
                                        <p:cTn id="68" dur="1" fill="hold">
                                          <p:stCondLst>
                                            <p:cond delay="0"/>
                                          </p:stCondLst>
                                        </p:cTn>
                                        <p:tgtEl>
                                          <p:spTgt spid="170015"/>
                                        </p:tgtEl>
                                        <p:attrNameLst>
                                          <p:attrName>style.visibility</p:attrName>
                                        </p:attrNameLst>
                                      </p:cBhvr>
                                      <p:to>
                                        <p:strVal val="visible"/>
                                      </p:to>
                                    </p:set>
                                    <p:animEffect transition="in" filter="blinds(horizontal)">
                                      <p:cBhvr>
                                        <p:cTn id="69" dur="500"/>
                                        <p:tgtEl>
                                          <p:spTgt spid="170015"/>
                                        </p:tgtEl>
                                      </p:cBhvr>
                                    </p:animEffect>
                                  </p:childTnLst>
                                </p:cTn>
                              </p:par>
                              <p:par>
                                <p:cTn id="70" presetID="3" presetClass="entr" presetSubtype="10" fill="hold" nodeType="withEffect">
                                  <p:stCondLst>
                                    <p:cond delay="0"/>
                                  </p:stCondLst>
                                  <p:childTnLst>
                                    <p:set>
                                      <p:cBhvr>
                                        <p:cTn id="71" dur="1" fill="hold">
                                          <p:stCondLst>
                                            <p:cond delay="0"/>
                                          </p:stCondLst>
                                        </p:cTn>
                                        <p:tgtEl>
                                          <p:spTgt spid="170016"/>
                                        </p:tgtEl>
                                        <p:attrNameLst>
                                          <p:attrName>style.visibility</p:attrName>
                                        </p:attrNameLst>
                                      </p:cBhvr>
                                      <p:to>
                                        <p:strVal val="visible"/>
                                      </p:to>
                                    </p:set>
                                    <p:animEffect transition="in" filter="blinds(horizontal)">
                                      <p:cBhvr>
                                        <p:cTn id="72" dur="500"/>
                                        <p:tgtEl>
                                          <p:spTgt spid="17001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70017"/>
                                        </p:tgtEl>
                                        <p:attrNameLst>
                                          <p:attrName>style.visibility</p:attrName>
                                        </p:attrNameLst>
                                      </p:cBhvr>
                                      <p:to>
                                        <p:strVal val="visible"/>
                                      </p:to>
                                    </p:set>
                                    <p:animEffect transition="in" filter="blinds(horizontal)">
                                      <p:cBhvr>
                                        <p:cTn id="77" dur="500"/>
                                        <p:tgtEl>
                                          <p:spTgt spid="170017"/>
                                        </p:tgtEl>
                                      </p:cBhvr>
                                    </p:animEffect>
                                  </p:childTnLst>
                                </p:cTn>
                              </p:par>
                              <p:par>
                                <p:cTn id="78" presetID="3" presetClass="entr" presetSubtype="10" fill="hold" nodeType="withEffect">
                                  <p:stCondLst>
                                    <p:cond delay="0"/>
                                  </p:stCondLst>
                                  <p:childTnLst>
                                    <p:set>
                                      <p:cBhvr>
                                        <p:cTn id="79" dur="1" fill="hold">
                                          <p:stCondLst>
                                            <p:cond delay="0"/>
                                          </p:stCondLst>
                                        </p:cTn>
                                        <p:tgtEl>
                                          <p:spTgt spid="170018"/>
                                        </p:tgtEl>
                                        <p:attrNameLst>
                                          <p:attrName>style.visibility</p:attrName>
                                        </p:attrNameLst>
                                      </p:cBhvr>
                                      <p:to>
                                        <p:strVal val="visible"/>
                                      </p:to>
                                    </p:set>
                                    <p:animEffect transition="in" filter="blinds(horizontal)">
                                      <p:cBhvr>
                                        <p:cTn id="80" dur="500"/>
                                        <p:tgtEl>
                                          <p:spTgt spid="170018"/>
                                        </p:tgtEl>
                                      </p:cBhvr>
                                    </p:animEffect>
                                  </p:childTnLst>
                                </p:cTn>
                              </p:par>
                              <p:par>
                                <p:cTn id="81" presetID="3" presetClass="entr" presetSubtype="10" fill="hold" nodeType="withEffect">
                                  <p:stCondLst>
                                    <p:cond delay="0"/>
                                  </p:stCondLst>
                                  <p:childTnLst>
                                    <p:set>
                                      <p:cBhvr>
                                        <p:cTn id="82" dur="1" fill="hold">
                                          <p:stCondLst>
                                            <p:cond delay="0"/>
                                          </p:stCondLst>
                                        </p:cTn>
                                        <p:tgtEl>
                                          <p:spTgt spid="170019"/>
                                        </p:tgtEl>
                                        <p:attrNameLst>
                                          <p:attrName>style.visibility</p:attrName>
                                        </p:attrNameLst>
                                      </p:cBhvr>
                                      <p:to>
                                        <p:strVal val="visible"/>
                                      </p:to>
                                    </p:set>
                                    <p:animEffect transition="in" filter="blinds(horizontal)">
                                      <p:cBhvr>
                                        <p:cTn id="83" dur="500"/>
                                        <p:tgtEl>
                                          <p:spTgt spid="170019"/>
                                        </p:tgtEl>
                                      </p:cBhvr>
                                    </p:animEffect>
                                  </p:childTnLst>
                                </p:cTn>
                              </p:par>
                              <p:par>
                                <p:cTn id="84" presetID="3" presetClass="entr" presetSubtype="10" fill="hold" nodeType="withEffect">
                                  <p:stCondLst>
                                    <p:cond delay="0"/>
                                  </p:stCondLst>
                                  <p:childTnLst>
                                    <p:set>
                                      <p:cBhvr>
                                        <p:cTn id="85" dur="1" fill="hold">
                                          <p:stCondLst>
                                            <p:cond delay="0"/>
                                          </p:stCondLst>
                                        </p:cTn>
                                        <p:tgtEl>
                                          <p:spTgt spid="170020"/>
                                        </p:tgtEl>
                                        <p:attrNameLst>
                                          <p:attrName>style.visibility</p:attrName>
                                        </p:attrNameLst>
                                      </p:cBhvr>
                                      <p:to>
                                        <p:strVal val="visible"/>
                                      </p:to>
                                    </p:set>
                                    <p:animEffect transition="in" filter="blinds(horizontal)">
                                      <p:cBhvr>
                                        <p:cTn id="86" dur="500"/>
                                        <p:tgtEl>
                                          <p:spTgt spid="170020"/>
                                        </p:tgtEl>
                                      </p:cBhvr>
                                    </p:animEffect>
                                  </p:childTnLst>
                                </p:cTn>
                              </p:par>
                              <p:par>
                                <p:cTn id="87" presetID="3" presetClass="entr" presetSubtype="10" fill="hold" nodeType="withEffect">
                                  <p:stCondLst>
                                    <p:cond delay="0"/>
                                  </p:stCondLst>
                                  <p:childTnLst>
                                    <p:set>
                                      <p:cBhvr>
                                        <p:cTn id="88" dur="1" fill="hold">
                                          <p:stCondLst>
                                            <p:cond delay="0"/>
                                          </p:stCondLst>
                                        </p:cTn>
                                        <p:tgtEl>
                                          <p:spTgt spid="170021"/>
                                        </p:tgtEl>
                                        <p:attrNameLst>
                                          <p:attrName>style.visibility</p:attrName>
                                        </p:attrNameLst>
                                      </p:cBhvr>
                                      <p:to>
                                        <p:strVal val="visible"/>
                                      </p:to>
                                    </p:set>
                                    <p:animEffect transition="in" filter="blinds(horizontal)">
                                      <p:cBhvr>
                                        <p:cTn id="89" dur="500"/>
                                        <p:tgtEl>
                                          <p:spTgt spid="170021"/>
                                        </p:tgtEl>
                                      </p:cBhvr>
                                    </p:animEffect>
                                  </p:childTnLst>
                                </p:cTn>
                              </p:par>
                              <p:par>
                                <p:cTn id="90" presetID="3" presetClass="entr" presetSubtype="10" fill="hold" nodeType="withEffect">
                                  <p:stCondLst>
                                    <p:cond delay="0"/>
                                  </p:stCondLst>
                                  <p:childTnLst>
                                    <p:set>
                                      <p:cBhvr>
                                        <p:cTn id="91" dur="1" fill="hold">
                                          <p:stCondLst>
                                            <p:cond delay="0"/>
                                          </p:stCondLst>
                                        </p:cTn>
                                        <p:tgtEl>
                                          <p:spTgt spid="170022"/>
                                        </p:tgtEl>
                                        <p:attrNameLst>
                                          <p:attrName>style.visibility</p:attrName>
                                        </p:attrNameLst>
                                      </p:cBhvr>
                                      <p:to>
                                        <p:strVal val="visible"/>
                                      </p:to>
                                    </p:set>
                                    <p:animEffect transition="in" filter="blinds(horizontal)">
                                      <p:cBhvr>
                                        <p:cTn id="92" dur="500"/>
                                        <p:tgtEl>
                                          <p:spTgt spid="170022"/>
                                        </p:tgtEl>
                                      </p:cBhvr>
                                    </p:animEffect>
                                  </p:childTnLst>
                                </p:cTn>
                              </p:par>
                              <p:par>
                                <p:cTn id="93" presetID="3" presetClass="entr" presetSubtype="10" fill="hold" nodeType="withEffect">
                                  <p:stCondLst>
                                    <p:cond delay="0"/>
                                  </p:stCondLst>
                                  <p:childTnLst>
                                    <p:set>
                                      <p:cBhvr>
                                        <p:cTn id="94" dur="1" fill="hold">
                                          <p:stCondLst>
                                            <p:cond delay="0"/>
                                          </p:stCondLst>
                                        </p:cTn>
                                        <p:tgtEl>
                                          <p:spTgt spid="170023"/>
                                        </p:tgtEl>
                                        <p:attrNameLst>
                                          <p:attrName>style.visibility</p:attrName>
                                        </p:attrNameLst>
                                      </p:cBhvr>
                                      <p:to>
                                        <p:strVal val="visible"/>
                                      </p:to>
                                    </p:set>
                                    <p:animEffect transition="in" filter="blinds(horizontal)">
                                      <p:cBhvr>
                                        <p:cTn id="95" dur="500"/>
                                        <p:tgtEl>
                                          <p:spTgt spid="170023"/>
                                        </p:tgtEl>
                                      </p:cBhvr>
                                    </p:animEffect>
                                  </p:childTnLst>
                                </p:cTn>
                              </p:par>
                              <p:par>
                                <p:cTn id="96" presetID="3" presetClass="entr" presetSubtype="10" fill="hold" nodeType="withEffect">
                                  <p:stCondLst>
                                    <p:cond delay="0"/>
                                  </p:stCondLst>
                                  <p:childTnLst>
                                    <p:set>
                                      <p:cBhvr>
                                        <p:cTn id="97" dur="1" fill="hold">
                                          <p:stCondLst>
                                            <p:cond delay="0"/>
                                          </p:stCondLst>
                                        </p:cTn>
                                        <p:tgtEl>
                                          <p:spTgt spid="170024"/>
                                        </p:tgtEl>
                                        <p:attrNameLst>
                                          <p:attrName>style.visibility</p:attrName>
                                        </p:attrNameLst>
                                      </p:cBhvr>
                                      <p:to>
                                        <p:strVal val="visible"/>
                                      </p:to>
                                    </p:set>
                                    <p:animEffect transition="in" filter="blinds(horizontal)">
                                      <p:cBhvr>
                                        <p:cTn id="98" dur="500"/>
                                        <p:tgtEl>
                                          <p:spTgt spid="170024"/>
                                        </p:tgtEl>
                                      </p:cBhvr>
                                    </p:animEffect>
                                  </p:childTnLst>
                                </p:cTn>
                              </p:par>
                              <p:par>
                                <p:cTn id="99" presetID="3" presetClass="entr" presetSubtype="10" fill="hold" nodeType="withEffect">
                                  <p:stCondLst>
                                    <p:cond delay="0"/>
                                  </p:stCondLst>
                                  <p:childTnLst>
                                    <p:set>
                                      <p:cBhvr>
                                        <p:cTn id="100" dur="1" fill="hold">
                                          <p:stCondLst>
                                            <p:cond delay="0"/>
                                          </p:stCondLst>
                                        </p:cTn>
                                        <p:tgtEl>
                                          <p:spTgt spid="170025"/>
                                        </p:tgtEl>
                                        <p:attrNameLst>
                                          <p:attrName>style.visibility</p:attrName>
                                        </p:attrNameLst>
                                      </p:cBhvr>
                                      <p:to>
                                        <p:strVal val="visible"/>
                                      </p:to>
                                    </p:set>
                                    <p:animEffect transition="in" filter="blinds(horizontal)">
                                      <p:cBhvr>
                                        <p:cTn id="101" dur="500"/>
                                        <p:tgtEl>
                                          <p:spTgt spid="170025"/>
                                        </p:tgtEl>
                                      </p:cBhvr>
                                    </p:animEffect>
                                  </p:childTnLst>
                                </p:cTn>
                              </p:par>
                              <p:par>
                                <p:cTn id="102" presetID="3" presetClass="entr" presetSubtype="10" fill="hold" nodeType="withEffect">
                                  <p:stCondLst>
                                    <p:cond delay="0"/>
                                  </p:stCondLst>
                                  <p:childTnLst>
                                    <p:set>
                                      <p:cBhvr>
                                        <p:cTn id="103" dur="1" fill="hold">
                                          <p:stCondLst>
                                            <p:cond delay="0"/>
                                          </p:stCondLst>
                                        </p:cTn>
                                        <p:tgtEl>
                                          <p:spTgt spid="170026"/>
                                        </p:tgtEl>
                                        <p:attrNameLst>
                                          <p:attrName>style.visibility</p:attrName>
                                        </p:attrNameLst>
                                      </p:cBhvr>
                                      <p:to>
                                        <p:strVal val="visible"/>
                                      </p:to>
                                    </p:set>
                                    <p:animEffect transition="in" filter="blinds(horizontal)">
                                      <p:cBhvr>
                                        <p:cTn id="104" dur="500"/>
                                        <p:tgtEl>
                                          <p:spTgt spid="170026"/>
                                        </p:tgtEl>
                                      </p:cBhvr>
                                    </p:animEffect>
                                  </p:childTnLst>
                                </p:cTn>
                              </p:par>
                              <p:par>
                                <p:cTn id="105" presetID="3" presetClass="entr" presetSubtype="10" fill="hold" nodeType="withEffect">
                                  <p:stCondLst>
                                    <p:cond delay="0"/>
                                  </p:stCondLst>
                                  <p:childTnLst>
                                    <p:set>
                                      <p:cBhvr>
                                        <p:cTn id="106" dur="1" fill="hold">
                                          <p:stCondLst>
                                            <p:cond delay="0"/>
                                          </p:stCondLst>
                                        </p:cTn>
                                        <p:tgtEl>
                                          <p:spTgt spid="170027"/>
                                        </p:tgtEl>
                                        <p:attrNameLst>
                                          <p:attrName>style.visibility</p:attrName>
                                        </p:attrNameLst>
                                      </p:cBhvr>
                                      <p:to>
                                        <p:strVal val="visible"/>
                                      </p:to>
                                    </p:set>
                                    <p:animEffect transition="in" filter="blinds(horizontal)">
                                      <p:cBhvr>
                                        <p:cTn id="107" dur="500"/>
                                        <p:tgtEl>
                                          <p:spTgt spid="17002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70028"/>
                                        </p:tgtEl>
                                        <p:attrNameLst>
                                          <p:attrName>style.visibility</p:attrName>
                                        </p:attrNameLst>
                                      </p:cBhvr>
                                      <p:to>
                                        <p:strVal val="visible"/>
                                      </p:to>
                                    </p:set>
                                    <p:animEffect transition="in" filter="blinds(horizontal)">
                                      <p:cBhvr>
                                        <p:cTn id="112" dur="500"/>
                                        <p:tgtEl>
                                          <p:spTgt spid="170028"/>
                                        </p:tgtEl>
                                      </p:cBhvr>
                                    </p:animEffect>
                                  </p:childTnLst>
                                </p:cTn>
                              </p:par>
                              <p:par>
                                <p:cTn id="113" presetID="3" presetClass="entr" presetSubtype="10" fill="hold" nodeType="withEffect">
                                  <p:stCondLst>
                                    <p:cond delay="0"/>
                                  </p:stCondLst>
                                  <p:childTnLst>
                                    <p:set>
                                      <p:cBhvr>
                                        <p:cTn id="114" dur="1" fill="hold">
                                          <p:stCondLst>
                                            <p:cond delay="0"/>
                                          </p:stCondLst>
                                        </p:cTn>
                                        <p:tgtEl>
                                          <p:spTgt spid="170029"/>
                                        </p:tgtEl>
                                        <p:attrNameLst>
                                          <p:attrName>style.visibility</p:attrName>
                                        </p:attrNameLst>
                                      </p:cBhvr>
                                      <p:to>
                                        <p:strVal val="visible"/>
                                      </p:to>
                                    </p:set>
                                    <p:animEffect transition="in" filter="blinds(horizontal)">
                                      <p:cBhvr>
                                        <p:cTn id="115" dur="500"/>
                                        <p:tgtEl>
                                          <p:spTgt spid="170029"/>
                                        </p:tgtEl>
                                      </p:cBhvr>
                                    </p:animEffect>
                                  </p:childTnLst>
                                </p:cTn>
                              </p:par>
                              <p:par>
                                <p:cTn id="116" presetID="3" presetClass="entr" presetSubtype="10" fill="hold" nodeType="withEffect">
                                  <p:stCondLst>
                                    <p:cond delay="0"/>
                                  </p:stCondLst>
                                  <p:childTnLst>
                                    <p:set>
                                      <p:cBhvr>
                                        <p:cTn id="117" dur="1" fill="hold">
                                          <p:stCondLst>
                                            <p:cond delay="0"/>
                                          </p:stCondLst>
                                        </p:cTn>
                                        <p:tgtEl>
                                          <p:spTgt spid="170030"/>
                                        </p:tgtEl>
                                        <p:attrNameLst>
                                          <p:attrName>style.visibility</p:attrName>
                                        </p:attrNameLst>
                                      </p:cBhvr>
                                      <p:to>
                                        <p:strVal val="visible"/>
                                      </p:to>
                                    </p:set>
                                    <p:animEffect transition="in" filter="blinds(horizontal)">
                                      <p:cBhvr>
                                        <p:cTn id="118" dur="500"/>
                                        <p:tgtEl>
                                          <p:spTgt spid="170030"/>
                                        </p:tgtEl>
                                      </p:cBhvr>
                                    </p:animEffect>
                                  </p:childTnLst>
                                </p:cTn>
                              </p:par>
                              <p:par>
                                <p:cTn id="119" presetID="3" presetClass="entr" presetSubtype="10" fill="hold" nodeType="withEffect">
                                  <p:stCondLst>
                                    <p:cond delay="0"/>
                                  </p:stCondLst>
                                  <p:childTnLst>
                                    <p:set>
                                      <p:cBhvr>
                                        <p:cTn id="120" dur="1" fill="hold">
                                          <p:stCondLst>
                                            <p:cond delay="0"/>
                                          </p:stCondLst>
                                        </p:cTn>
                                        <p:tgtEl>
                                          <p:spTgt spid="170031"/>
                                        </p:tgtEl>
                                        <p:attrNameLst>
                                          <p:attrName>style.visibility</p:attrName>
                                        </p:attrNameLst>
                                      </p:cBhvr>
                                      <p:to>
                                        <p:strVal val="visible"/>
                                      </p:to>
                                    </p:set>
                                    <p:animEffect transition="in" filter="blinds(horizontal)">
                                      <p:cBhvr>
                                        <p:cTn id="121" dur="500"/>
                                        <p:tgtEl>
                                          <p:spTgt spid="170031"/>
                                        </p:tgtEl>
                                      </p:cBhvr>
                                    </p:animEffect>
                                  </p:childTnLst>
                                </p:cTn>
                              </p:par>
                              <p:par>
                                <p:cTn id="122" presetID="3" presetClass="entr" presetSubtype="10" fill="hold" nodeType="withEffect">
                                  <p:stCondLst>
                                    <p:cond delay="0"/>
                                  </p:stCondLst>
                                  <p:childTnLst>
                                    <p:set>
                                      <p:cBhvr>
                                        <p:cTn id="123" dur="1" fill="hold">
                                          <p:stCondLst>
                                            <p:cond delay="0"/>
                                          </p:stCondLst>
                                        </p:cTn>
                                        <p:tgtEl>
                                          <p:spTgt spid="170032"/>
                                        </p:tgtEl>
                                        <p:attrNameLst>
                                          <p:attrName>style.visibility</p:attrName>
                                        </p:attrNameLst>
                                      </p:cBhvr>
                                      <p:to>
                                        <p:strVal val="visible"/>
                                      </p:to>
                                    </p:set>
                                    <p:animEffect transition="in" filter="blinds(horizontal)">
                                      <p:cBhvr>
                                        <p:cTn id="124" dur="500"/>
                                        <p:tgtEl>
                                          <p:spTgt spid="170032"/>
                                        </p:tgtEl>
                                      </p:cBhvr>
                                    </p:animEffect>
                                  </p:childTnLst>
                                </p:cTn>
                              </p:par>
                              <p:par>
                                <p:cTn id="125" presetID="3" presetClass="entr" presetSubtype="10" fill="hold" nodeType="withEffect">
                                  <p:stCondLst>
                                    <p:cond delay="0"/>
                                  </p:stCondLst>
                                  <p:childTnLst>
                                    <p:set>
                                      <p:cBhvr>
                                        <p:cTn id="126" dur="1" fill="hold">
                                          <p:stCondLst>
                                            <p:cond delay="0"/>
                                          </p:stCondLst>
                                        </p:cTn>
                                        <p:tgtEl>
                                          <p:spTgt spid="170033"/>
                                        </p:tgtEl>
                                        <p:attrNameLst>
                                          <p:attrName>style.visibility</p:attrName>
                                        </p:attrNameLst>
                                      </p:cBhvr>
                                      <p:to>
                                        <p:strVal val="visible"/>
                                      </p:to>
                                    </p:set>
                                    <p:animEffect transition="in" filter="blinds(horizontal)">
                                      <p:cBhvr>
                                        <p:cTn id="127" dur="500"/>
                                        <p:tgtEl>
                                          <p:spTgt spid="170033"/>
                                        </p:tgtEl>
                                      </p:cBhvr>
                                    </p:animEffect>
                                  </p:childTnLst>
                                </p:cTn>
                              </p:par>
                              <p:par>
                                <p:cTn id="128" presetID="3" presetClass="entr" presetSubtype="10" fill="hold" nodeType="withEffect">
                                  <p:stCondLst>
                                    <p:cond delay="0"/>
                                  </p:stCondLst>
                                  <p:childTnLst>
                                    <p:set>
                                      <p:cBhvr>
                                        <p:cTn id="129" dur="1" fill="hold">
                                          <p:stCondLst>
                                            <p:cond delay="0"/>
                                          </p:stCondLst>
                                        </p:cTn>
                                        <p:tgtEl>
                                          <p:spTgt spid="170034"/>
                                        </p:tgtEl>
                                        <p:attrNameLst>
                                          <p:attrName>style.visibility</p:attrName>
                                        </p:attrNameLst>
                                      </p:cBhvr>
                                      <p:to>
                                        <p:strVal val="visible"/>
                                      </p:to>
                                    </p:set>
                                    <p:animEffect transition="in" filter="blinds(horizontal)">
                                      <p:cBhvr>
                                        <p:cTn id="130" dur="500"/>
                                        <p:tgtEl>
                                          <p:spTgt spid="170034"/>
                                        </p:tgtEl>
                                      </p:cBhvr>
                                    </p:animEffect>
                                  </p:childTnLst>
                                </p:cTn>
                              </p:par>
                              <p:par>
                                <p:cTn id="131" presetID="3" presetClass="entr" presetSubtype="10" fill="hold" nodeType="withEffect">
                                  <p:stCondLst>
                                    <p:cond delay="0"/>
                                  </p:stCondLst>
                                  <p:childTnLst>
                                    <p:set>
                                      <p:cBhvr>
                                        <p:cTn id="132" dur="1" fill="hold">
                                          <p:stCondLst>
                                            <p:cond delay="0"/>
                                          </p:stCondLst>
                                        </p:cTn>
                                        <p:tgtEl>
                                          <p:spTgt spid="170035"/>
                                        </p:tgtEl>
                                        <p:attrNameLst>
                                          <p:attrName>style.visibility</p:attrName>
                                        </p:attrNameLst>
                                      </p:cBhvr>
                                      <p:to>
                                        <p:strVal val="visible"/>
                                      </p:to>
                                    </p:set>
                                    <p:animEffect transition="in" filter="blinds(horizontal)">
                                      <p:cBhvr>
                                        <p:cTn id="133" dur="500"/>
                                        <p:tgtEl>
                                          <p:spTgt spid="170035"/>
                                        </p:tgtEl>
                                      </p:cBhvr>
                                    </p:animEffect>
                                  </p:childTnLst>
                                </p:cTn>
                              </p:par>
                              <p:par>
                                <p:cTn id="134" presetID="3" presetClass="entr" presetSubtype="10" fill="hold" nodeType="withEffect">
                                  <p:stCondLst>
                                    <p:cond delay="0"/>
                                  </p:stCondLst>
                                  <p:childTnLst>
                                    <p:set>
                                      <p:cBhvr>
                                        <p:cTn id="135" dur="1" fill="hold">
                                          <p:stCondLst>
                                            <p:cond delay="0"/>
                                          </p:stCondLst>
                                        </p:cTn>
                                        <p:tgtEl>
                                          <p:spTgt spid="170036"/>
                                        </p:tgtEl>
                                        <p:attrNameLst>
                                          <p:attrName>style.visibility</p:attrName>
                                        </p:attrNameLst>
                                      </p:cBhvr>
                                      <p:to>
                                        <p:strVal val="visible"/>
                                      </p:to>
                                    </p:set>
                                    <p:animEffect transition="in" filter="blinds(horizontal)">
                                      <p:cBhvr>
                                        <p:cTn id="136" dur="500"/>
                                        <p:tgtEl>
                                          <p:spTgt spid="170036"/>
                                        </p:tgtEl>
                                      </p:cBhvr>
                                    </p:animEffect>
                                  </p:childTnLst>
                                </p:cTn>
                              </p:par>
                              <p:par>
                                <p:cTn id="137" presetID="3" presetClass="entr" presetSubtype="10" fill="hold" nodeType="withEffect">
                                  <p:stCondLst>
                                    <p:cond delay="0"/>
                                  </p:stCondLst>
                                  <p:childTnLst>
                                    <p:set>
                                      <p:cBhvr>
                                        <p:cTn id="138" dur="1" fill="hold">
                                          <p:stCondLst>
                                            <p:cond delay="0"/>
                                          </p:stCondLst>
                                        </p:cTn>
                                        <p:tgtEl>
                                          <p:spTgt spid="170037"/>
                                        </p:tgtEl>
                                        <p:attrNameLst>
                                          <p:attrName>style.visibility</p:attrName>
                                        </p:attrNameLst>
                                      </p:cBhvr>
                                      <p:to>
                                        <p:strVal val="visible"/>
                                      </p:to>
                                    </p:set>
                                    <p:animEffect transition="in" filter="blinds(horizontal)">
                                      <p:cBhvr>
                                        <p:cTn id="139" dur="500"/>
                                        <p:tgtEl>
                                          <p:spTgt spid="170037"/>
                                        </p:tgtEl>
                                      </p:cBhvr>
                                    </p:animEffect>
                                  </p:childTnLst>
                                </p:cTn>
                              </p:par>
                              <p:par>
                                <p:cTn id="140" presetID="3" presetClass="entr" presetSubtype="10" fill="hold" nodeType="withEffect">
                                  <p:stCondLst>
                                    <p:cond delay="0"/>
                                  </p:stCondLst>
                                  <p:childTnLst>
                                    <p:set>
                                      <p:cBhvr>
                                        <p:cTn id="141" dur="1" fill="hold">
                                          <p:stCondLst>
                                            <p:cond delay="0"/>
                                          </p:stCondLst>
                                        </p:cTn>
                                        <p:tgtEl>
                                          <p:spTgt spid="170038"/>
                                        </p:tgtEl>
                                        <p:attrNameLst>
                                          <p:attrName>style.visibility</p:attrName>
                                        </p:attrNameLst>
                                      </p:cBhvr>
                                      <p:to>
                                        <p:strVal val="visible"/>
                                      </p:to>
                                    </p:set>
                                    <p:animEffect transition="in" filter="blinds(horizontal)">
                                      <p:cBhvr>
                                        <p:cTn id="142" dur="500"/>
                                        <p:tgtEl>
                                          <p:spTgt spid="170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5" grpId="0" animBg="1"/>
      <p:bldP spid="170006" grpId="0" animBg="1"/>
      <p:bldP spid="170017" grpId="0" animBg="1"/>
      <p:bldP spid="1700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a:t>
            </a:r>
            <a:r>
              <a:rPr lang="en-US" dirty="0" err="1" smtClean="0"/>
              <a:t>WeeK’s</a:t>
            </a:r>
            <a:r>
              <a:rPr lang="en-US" dirty="0" smtClean="0"/>
              <a:t> </a:t>
            </a:r>
            <a:r>
              <a:rPr lang="en-US" dirty="0" smtClean="0"/>
              <a:t>TUTORIAL</a:t>
            </a:r>
            <a:endParaRPr lang="en-GB" dirty="0"/>
          </a:p>
        </p:txBody>
      </p:sp>
      <p:sp>
        <p:nvSpPr>
          <p:cNvPr id="3" name="Content Placeholder 2"/>
          <p:cNvSpPr>
            <a:spLocks noGrp="1"/>
          </p:cNvSpPr>
          <p:nvPr>
            <p:ph idx="1"/>
          </p:nvPr>
        </p:nvSpPr>
        <p:spPr>
          <a:xfrm>
            <a:off x="571500" y="2194560"/>
            <a:ext cx="6742522" cy="4024125"/>
          </a:xfrm>
        </p:spPr>
        <p:txBody>
          <a:bodyPr>
            <a:normAutofit/>
          </a:bodyPr>
          <a:lstStyle/>
          <a:p>
            <a:r>
              <a:rPr lang="en-US" dirty="0" smtClean="0"/>
              <a:t>In last week’s tutorial, we looked at the transient 2D heat transfer across a brake disk with a moving heat source.</a:t>
            </a:r>
          </a:p>
          <a:p>
            <a:endParaRPr lang="en-US" dirty="0"/>
          </a:p>
          <a:p>
            <a:r>
              <a:rPr lang="en-US" dirty="0" smtClean="0"/>
              <a:t>You will still have the chance to finish this today, but in the meantime we can talk about a possible improvement to my method.</a:t>
            </a:r>
          </a:p>
          <a:p>
            <a:endParaRPr lang="en-US" dirty="0"/>
          </a:p>
          <a:p>
            <a:r>
              <a:rPr lang="en-US" dirty="0" smtClean="0"/>
              <a:t>Let’s review my approach first </a:t>
            </a:r>
            <a:r>
              <a:rPr lang="en-US" dirty="0" smtClean="0">
                <a:sym typeface="Wingdings" panose="05000000000000000000" pitchFamily="2" charset="2"/>
              </a:rPr>
              <a:t> Look at my source code.</a:t>
            </a:r>
            <a:endParaRPr lang="en-US" dirty="0" smtClean="0"/>
          </a:p>
          <a:p>
            <a:endParaRPr lang="en-US" dirty="0" smtClean="0"/>
          </a:p>
          <a:p>
            <a:pPr lvl="1"/>
            <a:endParaRPr lang="en-US" dirty="0"/>
          </a:p>
          <a:p>
            <a:pPr lvl="1"/>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900" y="2057401"/>
            <a:ext cx="5343525" cy="4000500"/>
          </a:xfrm>
          <a:prstGeom prst="rect">
            <a:avLst/>
          </a:prstGeom>
        </p:spPr>
      </p:pic>
    </p:spTree>
    <p:extLst>
      <p:ext uri="{BB962C8B-B14F-4D97-AF65-F5344CB8AC3E}">
        <p14:creationId xmlns:p14="http://schemas.microsoft.com/office/powerpoint/2010/main" val="38878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z="3447"/>
              <a:t>Conventional use of Shared Memory in GPU</a:t>
            </a:r>
          </a:p>
        </p:txBody>
      </p:sp>
      <p:sp>
        <p:nvSpPr>
          <p:cNvPr id="171011" name="Rectangle 3"/>
          <p:cNvSpPr>
            <a:spLocks noChangeArrowheads="1"/>
          </p:cNvSpPr>
          <p:nvPr/>
        </p:nvSpPr>
        <p:spPr bwMode="auto">
          <a:xfrm>
            <a:off x="1740984" y="2184710"/>
            <a:ext cx="8433525" cy="5530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r" hangingPunct="1">
              <a:lnSpc>
                <a:spcPct val="100000"/>
              </a:lnSpc>
              <a:buClrTx/>
              <a:buSzTx/>
              <a:buFontTx/>
              <a:buNone/>
            </a:pPr>
            <a:r>
              <a:rPr lang="en-US" sz="2177" b="1">
                <a:solidFill>
                  <a:schemeClr val="tx1"/>
                </a:solidFill>
                <a:latin typeface="Verdana" panose="020B0604030504040204" pitchFamily="34" charset="0"/>
              </a:rPr>
              <a:t>a</a:t>
            </a:r>
          </a:p>
        </p:txBody>
      </p:sp>
      <p:sp>
        <p:nvSpPr>
          <p:cNvPr id="171012" name="Rectangle 4"/>
          <p:cNvSpPr>
            <a:spLocks noChangeArrowheads="1"/>
          </p:cNvSpPr>
          <p:nvPr/>
        </p:nvSpPr>
        <p:spPr bwMode="auto">
          <a:xfrm>
            <a:off x="1810111"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0</a:t>
            </a:r>
          </a:p>
        </p:txBody>
      </p:sp>
      <p:sp>
        <p:nvSpPr>
          <p:cNvPr id="171013" name="Rectangle 5"/>
          <p:cNvSpPr>
            <a:spLocks noChangeArrowheads="1"/>
          </p:cNvSpPr>
          <p:nvPr/>
        </p:nvSpPr>
        <p:spPr bwMode="auto">
          <a:xfrm>
            <a:off x="381480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1</a:t>
            </a:r>
          </a:p>
        </p:txBody>
      </p:sp>
      <p:sp>
        <p:nvSpPr>
          <p:cNvPr id="171014" name="Rectangle 6"/>
          <p:cNvSpPr>
            <a:spLocks noChangeArrowheads="1"/>
          </p:cNvSpPr>
          <p:nvPr/>
        </p:nvSpPr>
        <p:spPr bwMode="auto">
          <a:xfrm>
            <a:off x="581949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a:t>
            </a:r>
          </a:p>
        </p:txBody>
      </p:sp>
      <p:sp>
        <p:nvSpPr>
          <p:cNvPr id="171015" name="Rectangle 7"/>
          <p:cNvSpPr>
            <a:spLocks noChangeArrowheads="1"/>
          </p:cNvSpPr>
          <p:nvPr/>
        </p:nvSpPr>
        <p:spPr bwMode="auto">
          <a:xfrm>
            <a:off x="782418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(NB-1)</a:t>
            </a:r>
          </a:p>
        </p:txBody>
      </p:sp>
      <p:sp>
        <p:nvSpPr>
          <p:cNvPr id="171016" name="Text Box 8"/>
          <p:cNvSpPr txBox="1">
            <a:spLocks noChangeArrowheads="1"/>
          </p:cNvSpPr>
          <p:nvPr/>
        </p:nvSpPr>
        <p:spPr bwMode="auto">
          <a:xfrm>
            <a:off x="2086620" y="5433691"/>
            <a:ext cx="8018762" cy="1097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2177" dirty="0">
                <a:solidFill>
                  <a:schemeClr val="tx1"/>
                </a:solidFill>
                <a:latin typeface="Verdana" panose="020B0604030504040204" pitchFamily="34" charset="0"/>
              </a:rPr>
              <a:t>For very convenient treatment, we can make the number of threads per block equal to the </a:t>
            </a:r>
            <a:r>
              <a:rPr lang="en-US" sz="2177" dirty="0" smtClean="0">
                <a:solidFill>
                  <a:schemeClr val="tx1"/>
                </a:solidFill>
                <a:latin typeface="Verdana" panose="020B0604030504040204" pitchFamily="34" charset="0"/>
              </a:rPr>
              <a:t>size of shared memory to be copied across.</a:t>
            </a:r>
            <a:endParaRPr lang="en-US" sz="2177" dirty="0">
              <a:solidFill>
                <a:schemeClr val="tx1"/>
              </a:solidFill>
              <a:latin typeface="Verdana" panose="020B0604030504040204" pitchFamily="34" charset="0"/>
            </a:endParaRPr>
          </a:p>
        </p:txBody>
      </p:sp>
      <p:sp>
        <p:nvSpPr>
          <p:cNvPr id="171017" name="Rectangle 9"/>
          <p:cNvSpPr>
            <a:spLocks noChangeArrowheads="1"/>
          </p:cNvSpPr>
          <p:nvPr/>
        </p:nvSpPr>
        <p:spPr bwMode="auto">
          <a:xfrm>
            <a:off x="1925323"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1018" name="Picture 1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61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19" name="Picture 1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27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0" name="Picture 1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44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1" name="Picture 1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22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2" name="Picture 1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940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3" name="Picture 1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65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4" name="Picture 1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31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5" name="Picture 1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48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6" name="Picture 1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926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7" name="Picture 1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544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1028" name="Rectangle 20"/>
          <p:cNvSpPr>
            <a:spLocks noChangeArrowheads="1"/>
          </p:cNvSpPr>
          <p:nvPr/>
        </p:nvSpPr>
        <p:spPr bwMode="auto">
          <a:xfrm>
            <a:off x="3953056"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1029" name="Picture 2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39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0" name="Picture 2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04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1" name="Picture 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21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2" name="Picture 2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599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3" name="Picture 2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17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4" name="Picture 2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43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5" name="Picture 2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08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6" name="Picture 2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25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7" name="Picture 2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03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8" name="Picture 3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21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1039" name="Rectangle 31"/>
          <p:cNvSpPr>
            <a:spLocks noChangeArrowheads="1"/>
          </p:cNvSpPr>
          <p:nvPr/>
        </p:nvSpPr>
        <p:spPr bwMode="auto">
          <a:xfrm>
            <a:off x="5957747"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1040" name="Picture 3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86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1" name="Picture 3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51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2" name="Picture 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268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3"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646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4" name="Picture 3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64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5" name="Picture 3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90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6" name="Picture 3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55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7" name="Picture 3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72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8" name="Picture 4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50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9" name="Picture 4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8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1050" name="Rectangle 42"/>
          <p:cNvSpPr>
            <a:spLocks noChangeArrowheads="1"/>
          </p:cNvSpPr>
          <p:nvPr/>
        </p:nvSpPr>
        <p:spPr bwMode="auto">
          <a:xfrm>
            <a:off x="8008522"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1051" name="Picture 4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939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2" name="Picture 4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90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3" name="Picture 4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76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4" name="Picture 4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154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5" name="Picture 4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7201"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6" name="Picture 4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9979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7" name="Picture 4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7630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8" name="Picture 5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80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9" name="Picture 5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758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60" name="Picture 5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3760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1061" name="AutoShape 53"/>
          <p:cNvSpPr>
            <a:spLocks noChangeArrowheads="1"/>
          </p:cNvSpPr>
          <p:nvPr/>
        </p:nvSpPr>
        <p:spPr bwMode="auto">
          <a:xfrm>
            <a:off x="2501384" y="2668601"/>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1062" name="AutoShape 54"/>
          <p:cNvSpPr>
            <a:spLocks noChangeArrowheads="1"/>
          </p:cNvSpPr>
          <p:nvPr/>
        </p:nvSpPr>
        <p:spPr bwMode="auto">
          <a:xfrm>
            <a:off x="4575201" y="2599474"/>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1063" name="AutoShape 55"/>
          <p:cNvSpPr>
            <a:spLocks noChangeArrowheads="1"/>
          </p:cNvSpPr>
          <p:nvPr/>
        </p:nvSpPr>
        <p:spPr bwMode="auto">
          <a:xfrm>
            <a:off x="6510764" y="2599474"/>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1064" name="AutoShape 56"/>
          <p:cNvSpPr>
            <a:spLocks noChangeArrowheads="1"/>
          </p:cNvSpPr>
          <p:nvPr/>
        </p:nvSpPr>
        <p:spPr bwMode="auto">
          <a:xfrm>
            <a:off x="8584582" y="2599474"/>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1065" name="Text Box 57"/>
          <p:cNvSpPr txBox="1">
            <a:spLocks noChangeArrowheads="1"/>
          </p:cNvSpPr>
          <p:nvPr/>
        </p:nvSpPr>
        <p:spPr bwMode="auto">
          <a:xfrm>
            <a:off x="1671857" y="1769947"/>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1066" name="Text Box 58"/>
          <p:cNvSpPr txBox="1">
            <a:spLocks noChangeArrowheads="1"/>
          </p:cNvSpPr>
          <p:nvPr/>
        </p:nvSpPr>
        <p:spPr bwMode="auto">
          <a:xfrm>
            <a:off x="3261784" y="1769947"/>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1067" name="Text Box 59"/>
          <p:cNvSpPr txBox="1">
            <a:spLocks noChangeArrowheads="1"/>
          </p:cNvSpPr>
          <p:nvPr/>
        </p:nvSpPr>
        <p:spPr bwMode="auto">
          <a:xfrm>
            <a:off x="1740984" y="5018928"/>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1068" name="Text Box 60"/>
          <p:cNvSpPr txBox="1">
            <a:spLocks noChangeArrowheads="1"/>
          </p:cNvSpPr>
          <p:nvPr/>
        </p:nvSpPr>
        <p:spPr bwMode="auto">
          <a:xfrm>
            <a:off x="3330911" y="5018928"/>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1069" name="Text Box 61"/>
          <p:cNvSpPr txBox="1">
            <a:spLocks noChangeArrowheads="1"/>
          </p:cNvSpPr>
          <p:nvPr/>
        </p:nvSpPr>
        <p:spPr bwMode="auto">
          <a:xfrm>
            <a:off x="3883929" y="1769947"/>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Shared Array Index</a:t>
            </a:r>
          </a:p>
        </p:txBody>
      </p:sp>
      <p:sp>
        <p:nvSpPr>
          <p:cNvPr id="171070" name="Text Box 62"/>
          <p:cNvSpPr txBox="1">
            <a:spLocks noChangeArrowheads="1"/>
          </p:cNvSpPr>
          <p:nvPr/>
        </p:nvSpPr>
        <p:spPr bwMode="auto">
          <a:xfrm>
            <a:off x="3953056" y="5018928"/>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Thread ID</a:t>
            </a:r>
          </a:p>
        </p:txBody>
      </p:sp>
    </p:spTree>
    <p:extLst>
      <p:ext uri="{BB962C8B-B14F-4D97-AF65-F5344CB8AC3E}">
        <p14:creationId xmlns:p14="http://schemas.microsoft.com/office/powerpoint/2010/main" val="19086171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z="3447"/>
              <a:t>Conventional use of Shared Memory in GPU</a:t>
            </a:r>
          </a:p>
        </p:txBody>
      </p:sp>
      <p:sp>
        <p:nvSpPr>
          <p:cNvPr id="171011" name="Rectangle 3"/>
          <p:cNvSpPr>
            <a:spLocks noChangeArrowheads="1"/>
          </p:cNvSpPr>
          <p:nvPr/>
        </p:nvSpPr>
        <p:spPr bwMode="auto">
          <a:xfrm>
            <a:off x="1740984" y="2184710"/>
            <a:ext cx="8433525" cy="5530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r" hangingPunct="1">
              <a:lnSpc>
                <a:spcPct val="100000"/>
              </a:lnSpc>
              <a:buClrTx/>
              <a:buSzTx/>
              <a:buFontTx/>
              <a:buNone/>
            </a:pPr>
            <a:r>
              <a:rPr lang="en-US" sz="2177" b="1">
                <a:solidFill>
                  <a:schemeClr val="tx1"/>
                </a:solidFill>
                <a:latin typeface="Verdana" panose="020B0604030504040204" pitchFamily="34" charset="0"/>
              </a:rPr>
              <a:t>a</a:t>
            </a:r>
          </a:p>
        </p:txBody>
      </p:sp>
      <p:sp>
        <p:nvSpPr>
          <p:cNvPr id="171012" name="Rectangle 4"/>
          <p:cNvSpPr>
            <a:spLocks noChangeArrowheads="1"/>
          </p:cNvSpPr>
          <p:nvPr/>
        </p:nvSpPr>
        <p:spPr bwMode="auto">
          <a:xfrm>
            <a:off x="1810111"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0</a:t>
            </a:r>
          </a:p>
        </p:txBody>
      </p:sp>
      <p:sp>
        <p:nvSpPr>
          <p:cNvPr id="171013" name="Rectangle 5"/>
          <p:cNvSpPr>
            <a:spLocks noChangeArrowheads="1"/>
          </p:cNvSpPr>
          <p:nvPr/>
        </p:nvSpPr>
        <p:spPr bwMode="auto">
          <a:xfrm>
            <a:off x="381480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1</a:t>
            </a:r>
          </a:p>
        </p:txBody>
      </p:sp>
      <p:sp>
        <p:nvSpPr>
          <p:cNvPr id="171014" name="Rectangle 6"/>
          <p:cNvSpPr>
            <a:spLocks noChangeArrowheads="1"/>
          </p:cNvSpPr>
          <p:nvPr/>
        </p:nvSpPr>
        <p:spPr bwMode="auto">
          <a:xfrm>
            <a:off x="581949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a:t>
            </a:r>
          </a:p>
        </p:txBody>
      </p:sp>
      <p:sp>
        <p:nvSpPr>
          <p:cNvPr id="171015" name="Rectangle 7"/>
          <p:cNvSpPr>
            <a:spLocks noChangeArrowheads="1"/>
          </p:cNvSpPr>
          <p:nvPr/>
        </p:nvSpPr>
        <p:spPr bwMode="auto">
          <a:xfrm>
            <a:off x="782418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(NB-1)</a:t>
            </a:r>
          </a:p>
        </p:txBody>
      </p:sp>
      <p:sp>
        <p:nvSpPr>
          <p:cNvPr id="171016" name="Text Box 8"/>
          <p:cNvSpPr txBox="1">
            <a:spLocks noChangeArrowheads="1"/>
          </p:cNvSpPr>
          <p:nvPr/>
        </p:nvSpPr>
        <p:spPr bwMode="auto">
          <a:xfrm>
            <a:off x="2086620" y="5433691"/>
            <a:ext cx="8018762" cy="7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This means that each thread can copy a small piece of information from global to shared memory by itself.</a:t>
            </a:r>
            <a:endParaRPr lang="en-US" sz="2177" dirty="0">
              <a:solidFill>
                <a:schemeClr val="tx1"/>
              </a:solidFill>
              <a:latin typeface="Verdana" panose="020B0604030504040204" pitchFamily="34" charset="0"/>
            </a:endParaRPr>
          </a:p>
        </p:txBody>
      </p:sp>
      <p:sp>
        <p:nvSpPr>
          <p:cNvPr id="171017" name="Rectangle 9"/>
          <p:cNvSpPr>
            <a:spLocks noChangeArrowheads="1"/>
          </p:cNvSpPr>
          <p:nvPr/>
        </p:nvSpPr>
        <p:spPr bwMode="auto">
          <a:xfrm>
            <a:off x="1925323"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1018" name="Picture 1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61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19" name="Picture 1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27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0" name="Picture 1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44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1" name="Picture 1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22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2" name="Picture 1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940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3" name="Picture 1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65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4" name="Picture 1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31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5" name="Picture 1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48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6" name="Picture 1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926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27" name="Picture 1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544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1028" name="Rectangle 20"/>
          <p:cNvSpPr>
            <a:spLocks noChangeArrowheads="1"/>
          </p:cNvSpPr>
          <p:nvPr/>
        </p:nvSpPr>
        <p:spPr bwMode="auto">
          <a:xfrm>
            <a:off x="3953056"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1029" name="Picture 2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39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0" name="Picture 2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04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1" name="Picture 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21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2" name="Picture 2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599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3" name="Picture 2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17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4" name="Picture 2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43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5" name="Picture 2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08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6" name="Picture 2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25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7" name="Picture 2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03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38" name="Picture 3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21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1039" name="Rectangle 31"/>
          <p:cNvSpPr>
            <a:spLocks noChangeArrowheads="1"/>
          </p:cNvSpPr>
          <p:nvPr/>
        </p:nvSpPr>
        <p:spPr bwMode="auto">
          <a:xfrm>
            <a:off x="5957747"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1040" name="Picture 3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86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1" name="Picture 3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51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2" name="Picture 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268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3"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646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4" name="Picture 3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64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5" name="Picture 3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90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6" name="Picture 3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55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7" name="Picture 3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72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8" name="Picture 4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50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49" name="Picture 4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8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1050" name="Rectangle 42"/>
          <p:cNvSpPr>
            <a:spLocks noChangeArrowheads="1"/>
          </p:cNvSpPr>
          <p:nvPr/>
        </p:nvSpPr>
        <p:spPr bwMode="auto">
          <a:xfrm>
            <a:off x="8008522"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1051" name="Picture 4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939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2" name="Picture 4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90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3" name="Picture 4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76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4" name="Picture 4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154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5" name="Picture 4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7201"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6" name="Picture 4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9979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7" name="Picture 4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7630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8" name="Picture 5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80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59" name="Picture 5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758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1060" name="Picture 5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3760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1061" name="AutoShape 53"/>
          <p:cNvSpPr>
            <a:spLocks noChangeArrowheads="1"/>
          </p:cNvSpPr>
          <p:nvPr/>
        </p:nvSpPr>
        <p:spPr bwMode="auto">
          <a:xfrm>
            <a:off x="2501384" y="2668601"/>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1062" name="AutoShape 54"/>
          <p:cNvSpPr>
            <a:spLocks noChangeArrowheads="1"/>
          </p:cNvSpPr>
          <p:nvPr/>
        </p:nvSpPr>
        <p:spPr bwMode="auto">
          <a:xfrm>
            <a:off x="4575201" y="2599474"/>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1063" name="AutoShape 55"/>
          <p:cNvSpPr>
            <a:spLocks noChangeArrowheads="1"/>
          </p:cNvSpPr>
          <p:nvPr/>
        </p:nvSpPr>
        <p:spPr bwMode="auto">
          <a:xfrm>
            <a:off x="6510764" y="2599474"/>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1064" name="AutoShape 56"/>
          <p:cNvSpPr>
            <a:spLocks noChangeArrowheads="1"/>
          </p:cNvSpPr>
          <p:nvPr/>
        </p:nvSpPr>
        <p:spPr bwMode="auto">
          <a:xfrm>
            <a:off x="8584582" y="2599474"/>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1065" name="Text Box 57"/>
          <p:cNvSpPr txBox="1">
            <a:spLocks noChangeArrowheads="1"/>
          </p:cNvSpPr>
          <p:nvPr/>
        </p:nvSpPr>
        <p:spPr bwMode="auto">
          <a:xfrm>
            <a:off x="1671857" y="1769947"/>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1066" name="Text Box 58"/>
          <p:cNvSpPr txBox="1">
            <a:spLocks noChangeArrowheads="1"/>
          </p:cNvSpPr>
          <p:nvPr/>
        </p:nvSpPr>
        <p:spPr bwMode="auto">
          <a:xfrm>
            <a:off x="3261784" y="1769947"/>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1067" name="Text Box 59"/>
          <p:cNvSpPr txBox="1">
            <a:spLocks noChangeArrowheads="1"/>
          </p:cNvSpPr>
          <p:nvPr/>
        </p:nvSpPr>
        <p:spPr bwMode="auto">
          <a:xfrm>
            <a:off x="1740984" y="5018928"/>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1068" name="Text Box 60"/>
          <p:cNvSpPr txBox="1">
            <a:spLocks noChangeArrowheads="1"/>
          </p:cNvSpPr>
          <p:nvPr/>
        </p:nvSpPr>
        <p:spPr bwMode="auto">
          <a:xfrm>
            <a:off x="3330911" y="5018928"/>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1069" name="Text Box 61"/>
          <p:cNvSpPr txBox="1">
            <a:spLocks noChangeArrowheads="1"/>
          </p:cNvSpPr>
          <p:nvPr/>
        </p:nvSpPr>
        <p:spPr bwMode="auto">
          <a:xfrm>
            <a:off x="3883929" y="1769947"/>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Shared Array Index</a:t>
            </a:r>
          </a:p>
        </p:txBody>
      </p:sp>
      <p:sp>
        <p:nvSpPr>
          <p:cNvPr id="171070" name="Text Box 62"/>
          <p:cNvSpPr txBox="1">
            <a:spLocks noChangeArrowheads="1"/>
          </p:cNvSpPr>
          <p:nvPr/>
        </p:nvSpPr>
        <p:spPr bwMode="auto">
          <a:xfrm>
            <a:off x="3953056" y="5018928"/>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Thread ID</a:t>
            </a:r>
          </a:p>
        </p:txBody>
      </p:sp>
    </p:spTree>
    <p:extLst>
      <p:ext uri="{BB962C8B-B14F-4D97-AF65-F5344CB8AC3E}">
        <p14:creationId xmlns:p14="http://schemas.microsoft.com/office/powerpoint/2010/main" val="11974119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z="3447"/>
              <a:t>Conventional use of Shared Memory in GPU</a:t>
            </a:r>
          </a:p>
        </p:txBody>
      </p:sp>
      <p:sp>
        <p:nvSpPr>
          <p:cNvPr id="172035" name="Rectangle 3"/>
          <p:cNvSpPr>
            <a:spLocks noChangeArrowheads="1"/>
          </p:cNvSpPr>
          <p:nvPr/>
        </p:nvSpPr>
        <p:spPr bwMode="auto">
          <a:xfrm>
            <a:off x="1740984" y="2184710"/>
            <a:ext cx="8433525" cy="5530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r" hangingPunct="1">
              <a:lnSpc>
                <a:spcPct val="100000"/>
              </a:lnSpc>
              <a:buClrTx/>
              <a:buSzTx/>
              <a:buFontTx/>
              <a:buNone/>
            </a:pPr>
            <a:r>
              <a:rPr lang="en-US" sz="2177" b="1">
                <a:solidFill>
                  <a:schemeClr val="tx1"/>
                </a:solidFill>
                <a:latin typeface="Verdana" panose="020B0604030504040204" pitchFamily="34" charset="0"/>
              </a:rPr>
              <a:t>a</a:t>
            </a:r>
          </a:p>
        </p:txBody>
      </p:sp>
      <p:sp>
        <p:nvSpPr>
          <p:cNvPr id="172036" name="Rectangle 4"/>
          <p:cNvSpPr>
            <a:spLocks noChangeArrowheads="1"/>
          </p:cNvSpPr>
          <p:nvPr/>
        </p:nvSpPr>
        <p:spPr bwMode="auto">
          <a:xfrm>
            <a:off x="1810111"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0</a:t>
            </a:r>
          </a:p>
        </p:txBody>
      </p:sp>
      <p:sp>
        <p:nvSpPr>
          <p:cNvPr id="172037" name="Rectangle 5"/>
          <p:cNvSpPr>
            <a:spLocks noChangeArrowheads="1"/>
          </p:cNvSpPr>
          <p:nvPr/>
        </p:nvSpPr>
        <p:spPr bwMode="auto">
          <a:xfrm>
            <a:off x="381480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1</a:t>
            </a:r>
          </a:p>
        </p:txBody>
      </p:sp>
      <p:sp>
        <p:nvSpPr>
          <p:cNvPr id="172038" name="Rectangle 6"/>
          <p:cNvSpPr>
            <a:spLocks noChangeArrowheads="1"/>
          </p:cNvSpPr>
          <p:nvPr/>
        </p:nvSpPr>
        <p:spPr bwMode="auto">
          <a:xfrm>
            <a:off x="581949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a:t>
            </a:r>
          </a:p>
        </p:txBody>
      </p:sp>
      <p:sp>
        <p:nvSpPr>
          <p:cNvPr id="172039" name="Rectangle 7"/>
          <p:cNvSpPr>
            <a:spLocks noChangeArrowheads="1"/>
          </p:cNvSpPr>
          <p:nvPr/>
        </p:nvSpPr>
        <p:spPr bwMode="auto">
          <a:xfrm>
            <a:off x="782418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(NB-1)</a:t>
            </a:r>
          </a:p>
        </p:txBody>
      </p:sp>
      <p:sp>
        <p:nvSpPr>
          <p:cNvPr id="172040" name="Text Box 8"/>
          <p:cNvSpPr txBox="1">
            <a:spLocks noChangeArrowheads="1"/>
          </p:cNvSpPr>
          <p:nvPr/>
        </p:nvSpPr>
        <p:spPr bwMode="auto">
          <a:xfrm>
            <a:off x="2086620" y="5433691"/>
            <a:ext cx="8018762" cy="7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2177" dirty="0">
                <a:solidFill>
                  <a:schemeClr val="tx1"/>
                </a:solidFill>
                <a:latin typeface="Verdana" panose="020B0604030504040204" pitchFamily="34" charset="0"/>
              </a:rPr>
              <a:t>We perform computations using the info on-chip in shared memory </a:t>
            </a:r>
            <a:r>
              <a:rPr lang="en-US" sz="2177" dirty="0" smtClean="0">
                <a:solidFill>
                  <a:schemeClr val="tx1"/>
                </a:solidFill>
                <a:latin typeface="Verdana" panose="020B0604030504040204" pitchFamily="34" charset="0"/>
              </a:rPr>
              <a:t>– NOT using the global memory.</a:t>
            </a:r>
            <a:endParaRPr lang="en-US" sz="2177" dirty="0">
              <a:solidFill>
                <a:schemeClr val="tx1"/>
              </a:solidFill>
              <a:latin typeface="Verdana" panose="020B0604030504040204" pitchFamily="34" charset="0"/>
            </a:endParaRPr>
          </a:p>
        </p:txBody>
      </p:sp>
      <p:sp>
        <p:nvSpPr>
          <p:cNvPr id="172041" name="Rectangle 9"/>
          <p:cNvSpPr>
            <a:spLocks noChangeArrowheads="1"/>
          </p:cNvSpPr>
          <p:nvPr/>
        </p:nvSpPr>
        <p:spPr bwMode="auto">
          <a:xfrm>
            <a:off x="1925323"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2042" name="Picture 1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61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3" name="Picture 1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27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4" name="Picture 1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44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5" name="Picture 1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22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6" name="Picture 1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940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7" name="Picture 1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65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8" name="Picture 1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31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9" name="Picture 1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48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0" name="Picture 1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926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1" name="Picture 1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544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2052" name="Rectangle 20"/>
          <p:cNvSpPr>
            <a:spLocks noChangeArrowheads="1"/>
          </p:cNvSpPr>
          <p:nvPr/>
        </p:nvSpPr>
        <p:spPr bwMode="auto">
          <a:xfrm>
            <a:off x="3953056"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2053" name="Picture 2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39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4" name="Picture 2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04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5" name="Picture 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21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6" name="Picture 2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599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7" name="Picture 2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17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8" name="Picture 2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43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9" name="Picture 2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08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0" name="Picture 2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25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1" name="Picture 2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03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2" name="Picture 3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21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2063" name="Rectangle 31"/>
          <p:cNvSpPr>
            <a:spLocks noChangeArrowheads="1"/>
          </p:cNvSpPr>
          <p:nvPr/>
        </p:nvSpPr>
        <p:spPr bwMode="auto">
          <a:xfrm>
            <a:off x="5957747"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2064" name="Picture 3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86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5" name="Picture 3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51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6" name="Picture 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268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7"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646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8" name="Picture 3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64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9" name="Picture 3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90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0" name="Picture 3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55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1" name="Picture 3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72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2" name="Picture 4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50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3" name="Picture 4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8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2074" name="Rectangle 42"/>
          <p:cNvSpPr>
            <a:spLocks noChangeArrowheads="1"/>
          </p:cNvSpPr>
          <p:nvPr/>
        </p:nvSpPr>
        <p:spPr bwMode="auto">
          <a:xfrm>
            <a:off x="8008522"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2075" name="Picture 4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939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6" name="Picture 4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90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7" name="Picture 4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76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8" name="Picture 4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154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9" name="Picture 4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7201"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80" name="Picture 4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9979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81" name="Picture 4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7630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82" name="Picture 5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80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83" name="Picture 5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758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84" name="Picture 5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3760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2089" name="Text Box 57"/>
          <p:cNvSpPr txBox="1">
            <a:spLocks noChangeArrowheads="1"/>
          </p:cNvSpPr>
          <p:nvPr/>
        </p:nvSpPr>
        <p:spPr bwMode="auto">
          <a:xfrm>
            <a:off x="1671857" y="1769947"/>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2090" name="Text Box 58"/>
          <p:cNvSpPr txBox="1">
            <a:spLocks noChangeArrowheads="1"/>
          </p:cNvSpPr>
          <p:nvPr/>
        </p:nvSpPr>
        <p:spPr bwMode="auto">
          <a:xfrm>
            <a:off x="3261784" y="1769947"/>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2091" name="Text Box 59"/>
          <p:cNvSpPr txBox="1">
            <a:spLocks noChangeArrowheads="1"/>
          </p:cNvSpPr>
          <p:nvPr/>
        </p:nvSpPr>
        <p:spPr bwMode="auto">
          <a:xfrm>
            <a:off x="1740984" y="5018928"/>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2092" name="Text Box 60"/>
          <p:cNvSpPr txBox="1">
            <a:spLocks noChangeArrowheads="1"/>
          </p:cNvSpPr>
          <p:nvPr/>
        </p:nvSpPr>
        <p:spPr bwMode="auto">
          <a:xfrm>
            <a:off x="3330911" y="5018928"/>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2093" name="Text Box 61"/>
          <p:cNvSpPr txBox="1">
            <a:spLocks noChangeArrowheads="1"/>
          </p:cNvSpPr>
          <p:nvPr/>
        </p:nvSpPr>
        <p:spPr bwMode="auto">
          <a:xfrm>
            <a:off x="3883929" y="1769947"/>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Shared Array Index</a:t>
            </a:r>
          </a:p>
        </p:txBody>
      </p:sp>
      <p:sp>
        <p:nvSpPr>
          <p:cNvPr id="172094" name="Text Box 62"/>
          <p:cNvSpPr txBox="1">
            <a:spLocks noChangeArrowheads="1"/>
          </p:cNvSpPr>
          <p:nvPr/>
        </p:nvSpPr>
        <p:spPr bwMode="auto">
          <a:xfrm>
            <a:off x="3953056" y="5018928"/>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Thread ID</a:t>
            </a:r>
          </a:p>
        </p:txBody>
      </p:sp>
      <p:sp>
        <p:nvSpPr>
          <p:cNvPr id="172095" name="Rectangle 63"/>
          <p:cNvSpPr>
            <a:spLocks noChangeArrowheads="1"/>
          </p:cNvSpPr>
          <p:nvPr/>
        </p:nvSpPr>
        <p:spPr bwMode="auto">
          <a:xfrm>
            <a:off x="2017493"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0</a:t>
            </a:r>
          </a:p>
        </p:txBody>
      </p:sp>
      <p:sp>
        <p:nvSpPr>
          <p:cNvPr id="172096" name="Rectangle 64"/>
          <p:cNvSpPr>
            <a:spLocks noChangeArrowheads="1"/>
          </p:cNvSpPr>
          <p:nvPr/>
        </p:nvSpPr>
        <p:spPr bwMode="auto">
          <a:xfrm>
            <a:off x="4052426"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1</a:t>
            </a:r>
          </a:p>
        </p:txBody>
      </p:sp>
      <p:sp>
        <p:nvSpPr>
          <p:cNvPr id="172097" name="Rectangle 65"/>
          <p:cNvSpPr>
            <a:spLocks noChangeArrowheads="1"/>
          </p:cNvSpPr>
          <p:nvPr/>
        </p:nvSpPr>
        <p:spPr bwMode="auto">
          <a:xfrm>
            <a:off x="6026873"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a:t>
            </a:r>
          </a:p>
        </p:txBody>
      </p:sp>
      <p:sp>
        <p:nvSpPr>
          <p:cNvPr id="172098" name="Rectangle 66"/>
          <p:cNvSpPr>
            <a:spLocks noChangeArrowheads="1"/>
          </p:cNvSpPr>
          <p:nvPr/>
        </p:nvSpPr>
        <p:spPr bwMode="auto">
          <a:xfrm>
            <a:off x="8100691"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(NB-1)</a:t>
            </a:r>
          </a:p>
        </p:txBody>
      </p:sp>
      <p:sp>
        <p:nvSpPr>
          <p:cNvPr id="172100" name="Line 68"/>
          <p:cNvSpPr>
            <a:spLocks noChangeShapeType="1"/>
          </p:cNvSpPr>
          <p:nvPr/>
        </p:nvSpPr>
        <p:spPr bwMode="auto">
          <a:xfrm flipH="1" flipV="1">
            <a:off x="2155747"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1" name="Line 69"/>
          <p:cNvSpPr>
            <a:spLocks noChangeShapeType="1"/>
          </p:cNvSpPr>
          <p:nvPr/>
        </p:nvSpPr>
        <p:spPr bwMode="auto">
          <a:xfrm flipV="1">
            <a:off x="2847020"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2" name="Line 70"/>
          <p:cNvSpPr>
            <a:spLocks noChangeShapeType="1"/>
          </p:cNvSpPr>
          <p:nvPr/>
        </p:nvSpPr>
        <p:spPr bwMode="auto">
          <a:xfrm flipH="1" flipV="1">
            <a:off x="2916147"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3" name="Line 71"/>
          <p:cNvSpPr>
            <a:spLocks noChangeShapeType="1"/>
          </p:cNvSpPr>
          <p:nvPr/>
        </p:nvSpPr>
        <p:spPr bwMode="auto">
          <a:xfrm flipV="1">
            <a:off x="2155747"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4" name="Line 72"/>
          <p:cNvSpPr>
            <a:spLocks noChangeShapeType="1"/>
          </p:cNvSpPr>
          <p:nvPr/>
        </p:nvSpPr>
        <p:spPr bwMode="auto">
          <a:xfrm flipH="1" flipV="1">
            <a:off x="4160438"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5" name="Line 73"/>
          <p:cNvSpPr>
            <a:spLocks noChangeShapeType="1"/>
          </p:cNvSpPr>
          <p:nvPr/>
        </p:nvSpPr>
        <p:spPr bwMode="auto">
          <a:xfrm flipV="1">
            <a:off x="4851710"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6" name="Line 74"/>
          <p:cNvSpPr>
            <a:spLocks noChangeShapeType="1"/>
          </p:cNvSpPr>
          <p:nvPr/>
        </p:nvSpPr>
        <p:spPr bwMode="auto">
          <a:xfrm flipH="1" flipV="1">
            <a:off x="4920838"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7" name="Line 75"/>
          <p:cNvSpPr>
            <a:spLocks noChangeShapeType="1"/>
          </p:cNvSpPr>
          <p:nvPr/>
        </p:nvSpPr>
        <p:spPr bwMode="auto">
          <a:xfrm flipV="1">
            <a:off x="4160438"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8" name="Line 76"/>
          <p:cNvSpPr>
            <a:spLocks noChangeShapeType="1"/>
          </p:cNvSpPr>
          <p:nvPr/>
        </p:nvSpPr>
        <p:spPr bwMode="auto">
          <a:xfrm flipH="1" flipV="1">
            <a:off x="6165128"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9" name="Line 77"/>
          <p:cNvSpPr>
            <a:spLocks noChangeShapeType="1"/>
          </p:cNvSpPr>
          <p:nvPr/>
        </p:nvSpPr>
        <p:spPr bwMode="auto">
          <a:xfrm flipV="1">
            <a:off x="6856401"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0" name="Line 78"/>
          <p:cNvSpPr>
            <a:spLocks noChangeShapeType="1"/>
          </p:cNvSpPr>
          <p:nvPr/>
        </p:nvSpPr>
        <p:spPr bwMode="auto">
          <a:xfrm flipH="1" flipV="1">
            <a:off x="6925528"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1" name="Line 79"/>
          <p:cNvSpPr>
            <a:spLocks noChangeShapeType="1"/>
          </p:cNvSpPr>
          <p:nvPr/>
        </p:nvSpPr>
        <p:spPr bwMode="auto">
          <a:xfrm flipV="1">
            <a:off x="6165128"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2" name="Line 80"/>
          <p:cNvSpPr>
            <a:spLocks noChangeShapeType="1"/>
          </p:cNvSpPr>
          <p:nvPr/>
        </p:nvSpPr>
        <p:spPr bwMode="auto">
          <a:xfrm flipH="1" flipV="1">
            <a:off x="8238946"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3" name="Line 81"/>
          <p:cNvSpPr>
            <a:spLocks noChangeShapeType="1"/>
          </p:cNvSpPr>
          <p:nvPr/>
        </p:nvSpPr>
        <p:spPr bwMode="auto">
          <a:xfrm flipV="1">
            <a:off x="8930218"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4" name="Line 82"/>
          <p:cNvSpPr>
            <a:spLocks noChangeShapeType="1"/>
          </p:cNvSpPr>
          <p:nvPr/>
        </p:nvSpPr>
        <p:spPr bwMode="auto">
          <a:xfrm flipH="1" flipV="1">
            <a:off x="8999346"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5" name="Line 83"/>
          <p:cNvSpPr>
            <a:spLocks noChangeShapeType="1"/>
          </p:cNvSpPr>
          <p:nvPr/>
        </p:nvSpPr>
        <p:spPr bwMode="auto">
          <a:xfrm flipV="1">
            <a:off x="8238946"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Tree>
    <p:extLst>
      <p:ext uri="{BB962C8B-B14F-4D97-AF65-F5344CB8AC3E}">
        <p14:creationId xmlns:p14="http://schemas.microsoft.com/office/powerpoint/2010/main" val="21223230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z="3447"/>
              <a:t>Conventional use of Shared Memory in GPU</a:t>
            </a:r>
          </a:p>
        </p:txBody>
      </p:sp>
      <p:sp>
        <p:nvSpPr>
          <p:cNvPr id="172035" name="Rectangle 3"/>
          <p:cNvSpPr>
            <a:spLocks noChangeArrowheads="1"/>
          </p:cNvSpPr>
          <p:nvPr/>
        </p:nvSpPr>
        <p:spPr bwMode="auto">
          <a:xfrm>
            <a:off x="1740984" y="2184710"/>
            <a:ext cx="8433525" cy="5530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r" hangingPunct="1">
              <a:lnSpc>
                <a:spcPct val="100000"/>
              </a:lnSpc>
              <a:buClrTx/>
              <a:buSzTx/>
              <a:buFontTx/>
              <a:buNone/>
            </a:pPr>
            <a:r>
              <a:rPr lang="en-US" sz="2177" b="1">
                <a:solidFill>
                  <a:schemeClr val="tx1"/>
                </a:solidFill>
                <a:latin typeface="Verdana" panose="020B0604030504040204" pitchFamily="34" charset="0"/>
              </a:rPr>
              <a:t>a</a:t>
            </a:r>
          </a:p>
        </p:txBody>
      </p:sp>
      <p:sp>
        <p:nvSpPr>
          <p:cNvPr id="172036" name="Rectangle 4"/>
          <p:cNvSpPr>
            <a:spLocks noChangeArrowheads="1"/>
          </p:cNvSpPr>
          <p:nvPr/>
        </p:nvSpPr>
        <p:spPr bwMode="auto">
          <a:xfrm>
            <a:off x="1810111"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0</a:t>
            </a:r>
          </a:p>
        </p:txBody>
      </p:sp>
      <p:sp>
        <p:nvSpPr>
          <p:cNvPr id="172037" name="Rectangle 5"/>
          <p:cNvSpPr>
            <a:spLocks noChangeArrowheads="1"/>
          </p:cNvSpPr>
          <p:nvPr/>
        </p:nvSpPr>
        <p:spPr bwMode="auto">
          <a:xfrm>
            <a:off x="381480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1</a:t>
            </a:r>
          </a:p>
        </p:txBody>
      </p:sp>
      <p:sp>
        <p:nvSpPr>
          <p:cNvPr id="172038" name="Rectangle 6"/>
          <p:cNvSpPr>
            <a:spLocks noChangeArrowheads="1"/>
          </p:cNvSpPr>
          <p:nvPr/>
        </p:nvSpPr>
        <p:spPr bwMode="auto">
          <a:xfrm>
            <a:off x="581949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a:t>
            </a:r>
          </a:p>
        </p:txBody>
      </p:sp>
      <p:sp>
        <p:nvSpPr>
          <p:cNvPr id="172039" name="Rectangle 7"/>
          <p:cNvSpPr>
            <a:spLocks noChangeArrowheads="1"/>
          </p:cNvSpPr>
          <p:nvPr/>
        </p:nvSpPr>
        <p:spPr bwMode="auto">
          <a:xfrm>
            <a:off x="782418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(NB-1)</a:t>
            </a:r>
          </a:p>
        </p:txBody>
      </p:sp>
      <p:sp>
        <p:nvSpPr>
          <p:cNvPr id="172040" name="Text Box 8"/>
          <p:cNvSpPr txBox="1">
            <a:spLocks noChangeArrowheads="1"/>
          </p:cNvSpPr>
          <p:nvPr/>
        </p:nvSpPr>
        <p:spPr bwMode="auto">
          <a:xfrm>
            <a:off x="673768" y="5433691"/>
            <a:ext cx="10984832" cy="7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Remember – each thread within a block can access any part of this shared memory data contained within the SMX the block is being computed on.</a:t>
            </a:r>
            <a:endParaRPr lang="en-US" sz="2177" dirty="0">
              <a:solidFill>
                <a:schemeClr val="tx1"/>
              </a:solidFill>
              <a:latin typeface="Verdana" panose="020B0604030504040204" pitchFamily="34" charset="0"/>
            </a:endParaRPr>
          </a:p>
        </p:txBody>
      </p:sp>
      <p:sp>
        <p:nvSpPr>
          <p:cNvPr id="172041" name="Rectangle 9"/>
          <p:cNvSpPr>
            <a:spLocks noChangeArrowheads="1"/>
          </p:cNvSpPr>
          <p:nvPr/>
        </p:nvSpPr>
        <p:spPr bwMode="auto">
          <a:xfrm>
            <a:off x="1925323"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2042" name="Picture 1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61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3" name="Picture 1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27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4" name="Picture 1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44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5" name="Picture 1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22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6" name="Picture 1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940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7" name="Picture 1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65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8" name="Picture 1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31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49" name="Picture 1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48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0" name="Picture 1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926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1" name="Picture 1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544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2052" name="Rectangle 20"/>
          <p:cNvSpPr>
            <a:spLocks noChangeArrowheads="1"/>
          </p:cNvSpPr>
          <p:nvPr/>
        </p:nvSpPr>
        <p:spPr bwMode="auto">
          <a:xfrm>
            <a:off x="3953056"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2053" name="Picture 2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39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4" name="Picture 2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04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5" name="Picture 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21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6" name="Picture 2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599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7" name="Picture 2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17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8" name="Picture 2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43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59" name="Picture 2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08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0" name="Picture 2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25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1" name="Picture 2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03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2" name="Picture 3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21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2063" name="Rectangle 31"/>
          <p:cNvSpPr>
            <a:spLocks noChangeArrowheads="1"/>
          </p:cNvSpPr>
          <p:nvPr/>
        </p:nvSpPr>
        <p:spPr bwMode="auto">
          <a:xfrm>
            <a:off x="5957747"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2064" name="Picture 3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86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5" name="Picture 3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51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6" name="Picture 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268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7"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646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8" name="Picture 3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64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69" name="Picture 3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90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0" name="Picture 3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55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1" name="Picture 3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72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2" name="Picture 4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50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3" name="Picture 4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8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2074" name="Rectangle 42"/>
          <p:cNvSpPr>
            <a:spLocks noChangeArrowheads="1"/>
          </p:cNvSpPr>
          <p:nvPr/>
        </p:nvSpPr>
        <p:spPr bwMode="auto">
          <a:xfrm>
            <a:off x="8008522"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2075" name="Picture 4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939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6" name="Picture 4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90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7" name="Picture 4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76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8" name="Picture 4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154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79" name="Picture 4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7201"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80" name="Picture 4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9979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81" name="Picture 4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7630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82" name="Picture 5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80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83" name="Picture 5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758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2084" name="Picture 5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3760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2089" name="Text Box 57"/>
          <p:cNvSpPr txBox="1">
            <a:spLocks noChangeArrowheads="1"/>
          </p:cNvSpPr>
          <p:nvPr/>
        </p:nvSpPr>
        <p:spPr bwMode="auto">
          <a:xfrm>
            <a:off x="1671857" y="1769947"/>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2090" name="Text Box 58"/>
          <p:cNvSpPr txBox="1">
            <a:spLocks noChangeArrowheads="1"/>
          </p:cNvSpPr>
          <p:nvPr/>
        </p:nvSpPr>
        <p:spPr bwMode="auto">
          <a:xfrm>
            <a:off x="3261784" y="1769947"/>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2091" name="Text Box 59"/>
          <p:cNvSpPr txBox="1">
            <a:spLocks noChangeArrowheads="1"/>
          </p:cNvSpPr>
          <p:nvPr/>
        </p:nvSpPr>
        <p:spPr bwMode="auto">
          <a:xfrm>
            <a:off x="1740984" y="5018928"/>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2092" name="Text Box 60"/>
          <p:cNvSpPr txBox="1">
            <a:spLocks noChangeArrowheads="1"/>
          </p:cNvSpPr>
          <p:nvPr/>
        </p:nvSpPr>
        <p:spPr bwMode="auto">
          <a:xfrm>
            <a:off x="3330911" y="5018928"/>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2093" name="Text Box 61"/>
          <p:cNvSpPr txBox="1">
            <a:spLocks noChangeArrowheads="1"/>
          </p:cNvSpPr>
          <p:nvPr/>
        </p:nvSpPr>
        <p:spPr bwMode="auto">
          <a:xfrm>
            <a:off x="3883929" y="1769947"/>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Shared Array Index</a:t>
            </a:r>
          </a:p>
        </p:txBody>
      </p:sp>
      <p:sp>
        <p:nvSpPr>
          <p:cNvPr id="172094" name="Text Box 62"/>
          <p:cNvSpPr txBox="1">
            <a:spLocks noChangeArrowheads="1"/>
          </p:cNvSpPr>
          <p:nvPr/>
        </p:nvSpPr>
        <p:spPr bwMode="auto">
          <a:xfrm>
            <a:off x="3953056" y="5018928"/>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Thread ID</a:t>
            </a:r>
          </a:p>
        </p:txBody>
      </p:sp>
      <p:sp>
        <p:nvSpPr>
          <p:cNvPr id="172095" name="Rectangle 63"/>
          <p:cNvSpPr>
            <a:spLocks noChangeArrowheads="1"/>
          </p:cNvSpPr>
          <p:nvPr/>
        </p:nvSpPr>
        <p:spPr bwMode="auto">
          <a:xfrm>
            <a:off x="2017493"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0</a:t>
            </a:r>
          </a:p>
        </p:txBody>
      </p:sp>
      <p:sp>
        <p:nvSpPr>
          <p:cNvPr id="172096" name="Rectangle 64"/>
          <p:cNvSpPr>
            <a:spLocks noChangeArrowheads="1"/>
          </p:cNvSpPr>
          <p:nvPr/>
        </p:nvSpPr>
        <p:spPr bwMode="auto">
          <a:xfrm>
            <a:off x="4052426"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1</a:t>
            </a:r>
          </a:p>
        </p:txBody>
      </p:sp>
      <p:sp>
        <p:nvSpPr>
          <p:cNvPr id="172097" name="Rectangle 65"/>
          <p:cNvSpPr>
            <a:spLocks noChangeArrowheads="1"/>
          </p:cNvSpPr>
          <p:nvPr/>
        </p:nvSpPr>
        <p:spPr bwMode="auto">
          <a:xfrm>
            <a:off x="6026873"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a:t>
            </a:r>
          </a:p>
        </p:txBody>
      </p:sp>
      <p:sp>
        <p:nvSpPr>
          <p:cNvPr id="172098" name="Rectangle 66"/>
          <p:cNvSpPr>
            <a:spLocks noChangeArrowheads="1"/>
          </p:cNvSpPr>
          <p:nvPr/>
        </p:nvSpPr>
        <p:spPr bwMode="auto">
          <a:xfrm>
            <a:off x="8100691"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(NB-1)</a:t>
            </a:r>
          </a:p>
        </p:txBody>
      </p:sp>
      <p:sp>
        <p:nvSpPr>
          <p:cNvPr id="172100" name="Line 68"/>
          <p:cNvSpPr>
            <a:spLocks noChangeShapeType="1"/>
          </p:cNvSpPr>
          <p:nvPr/>
        </p:nvSpPr>
        <p:spPr bwMode="auto">
          <a:xfrm flipH="1" flipV="1">
            <a:off x="2155747"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1" name="Line 69"/>
          <p:cNvSpPr>
            <a:spLocks noChangeShapeType="1"/>
          </p:cNvSpPr>
          <p:nvPr/>
        </p:nvSpPr>
        <p:spPr bwMode="auto">
          <a:xfrm flipV="1">
            <a:off x="2847020"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2" name="Line 70"/>
          <p:cNvSpPr>
            <a:spLocks noChangeShapeType="1"/>
          </p:cNvSpPr>
          <p:nvPr/>
        </p:nvSpPr>
        <p:spPr bwMode="auto">
          <a:xfrm flipH="1" flipV="1">
            <a:off x="2916147"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3" name="Line 71"/>
          <p:cNvSpPr>
            <a:spLocks noChangeShapeType="1"/>
          </p:cNvSpPr>
          <p:nvPr/>
        </p:nvSpPr>
        <p:spPr bwMode="auto">
          <a:xfrm flipV="1">
            <a:off x="2155747"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4" name="Line 72"/>
          <p:cNvSpPr>
            <a:spLocks noChangeShapeType="1"/>
          </p:cNvSpPr>
          <p:nvPr/>
        </p:nvSpPr>
        <p:spPr bwMode="auto">
          <a:xfrm flipH="1" flipV="1">
            <a:off x="4160438"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5" name="Line 73"/>
          <p:cNvSpPr>
            <a:spLocks noChangeShapeType="1"/>
          </p:cNvSpPr>
          <p:nvPr/>
        </p:nvSpPr>
        <p:spPr bwMode="auto">
          <a:xfrm flipV="1">
            <a:off x="4851710"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6" name="Line 74"/>
          <p:cNvSpPr>
            <a:spLocks noChangeShapeType="1"/>
          </p:cNvSpPr>
          <p:nvPr/>
        </p:nvSpPr>
        <p:spPr bwMode="auto">
          <a:xfrm flipH="1" flipV="1">
            <a:off x="4920838"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7" name="Line 75"/>
          <p:cNvSpPr>
            <a:spLocks noChangeShapeType="1"/>
          </p:cNvSpPr>
          <p:nvPr/>
        </p:nvSpPr>
        <p:spPr bwMode="auto">
          <a:xfrm flipV="1">
            <a:off x="4160438"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8" name="Line 76"/>
          <p:cNvSpPr>
            <a:spLocks noChangeShapeType="1"/>
          </p:cNvSpPr>
          <p:nvPr/>
        </p:nvSpPr>
        <p:spPr bwMode="auto">
          <a:xfrm flipH="1" flipV="1">
            <a:off x="6165128"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09" name="Line 77"/>
          <p:cNvSpPr>
            <a:spLocks noChangeShapeType="1"/>
          </p:cNvSpPr>
          <p:nvPr/>
        </p:nvSpPr>
        <p:spPr bwMode="auto">
          <a:xfrm flipV="1">
            <a:off x="6856401"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0" name="Line 78"/>
          <p:cNvSpPr>
            <a:spLocks noChangeShapeType="1"/>
          </p:cNvSpPr>
          <p:nvPr/>
        </p:nvSpPr>
        <p:spPr bwMode="auto">
          <a:xfrm flipH="1" flipV="1">
            <a:off x="6925528"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1" name="Line 79"/>
          <p:cNvSpPr>
            <a:spLocks noChangeShapeType="1"/>
          </p:cNvSpPr>
          <p:nvPr/>
        </p:nvSpPr>
        <p:spPr bwMode="auto">
          <a:xfrm flipV="1">
            <a:off x="6165128"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2" name="Line 80"/>
          <p:cNvSpPr>
            <a:spLocks noChangeShapeType="1"/>
          </p:cNvSpPr>
          <p:nvPr/>
        </p:nvSpPr>
        <p:spPr bwMode="auto">
          <a:xfrm flipH="1" flipV="1">
            <a:off x="8238946"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3" name="Line 81"/>
          <p:cNvSpPr>
            <a:spLocks noChangeShapeType="1"/>
          </p:cNvSpPr>
          <p:nvPr/>
        </p:nvSpPr>
        <p:spPr bwMode="auto">
          <a:xfrm flipV="1">
            <a:off x="8930218"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4" name="Line 82"/>
          <p:cNvSpPr>
            <a:spLocks noChangeShapeType="1"/>
          </p:cNvSpPr>
          <p:nvPr/>
        </p:nvSpPr>
        <p:spPr bwMode="auto">
          <a:xfrm flipH="1" flipV="1">
            <a:off x="8999346" y="3774637"/>
            <a:ext cx="345636"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72115" name="Line 83"/>
          <p:cNvSpPr>
            <a:spLocks noChangeShapeType="1"/>
          </p:cNvSpPr>
          <p:nvPr/>
        </p:nvSpPr>
        <p:spPr bwMode="auto">
          <a:xfrm flipV="1">
            <a:off x="8238946" y="3774637"/>
            <a:ext cx="553018" cy="82952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Tree>
    <p:extLst>
      <p:ext uri="{BB962C8B-B14F-4D97-AF65-F5344CB8AC3E}">
        <p14:creationId xmlns:p14="http://schemas.microsoft.com/office/powerpoint/2010/main" val="2080598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z="3447"/>
              <a:t>Conventional use of Shared Memory in GPU</a:t>
            </a:r>
          </a:p>
        </p:txBody>
      </p:sp>
      <p:sp>
        <p:nvSpPr>
          <p:cNvPr id="173059" name="Rectangle 3"/>
          <p:cNvSpPr>
            <a:spLocks noChangeArrowheads="1"/>
          </p:cNvSpPr>
          <p:nvPr/>
        </p:nvSpPr>
        <p:spPr bwMode="auto">
          <a:xfrm>
            <a:off x="1740984" y="2184710"/>
            <a:ext cx="8433525" cy="5530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r" hangingPunct="1">
              <a:lnSpc>
                <a:spcPct val="100000"/>
              </a:lnSpc>
              <a:buClrTx/>
              <a:buSzTx/>
              <a:buFontTx/>
              <a:buNone/>
            </a:pPr>
            <a:r>
              <a:rPr lang="en-US" sz="2177" b="1">
                <a:solidFill>
                  <a:schemeClr val="tx1"/>
                </a:solidFill>
                <a:latin typeface="Verdana" panose="020B0604030504040204" pitchFamily="34" charset="0"/>
              </a:rPr>
              <a:t>a</a:t>
            </a:r>
          </a:p>
        </p:txBody>
      </p:sp>
      <p:sp>
        <p:nvSpPr>
          <p:cNvPr id="173060" name="Rectangle 4"/>
          <p:cNvSpPr>
            <a:spLocks noChangeArrowheads="1"/>
          </p:cNvSpPr>
          <p:nvPr/>
        </p:nvSpPr>
        <p:spPr bwMode="auto">
          <a:xfrm>
            <a:off x="1810111"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0</a:t>
            </a:r>
          </a:p>
        </p:txBody>
      </p:sp>
      <p:sp>
        <p:nvSpPr>
          <p:cNvPr id="173061" name="Rectangle 5"/>
          <p:cNvSpPr>
            <a:spLocks noChangeArrowheads="1"/>
          </p:cNvSpPr>
          <p:nvPr/>
        </p:nvSpPr>
        <p:spPr bwMode="auto">
          <a:xfrm>
            <a:off x="381480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1</a:t>
            </a:r>
          </a:p>
        </p:txBody>
      </p:sp>
      <p:sp>
        <p:nvSpPr>
          <p:cNvPr id="173062" name="Rectangle 6"/>
          <p:cNvSpPr>
            <a:spLocks noChangeArrowheads="1"/>
          </p:cNvSpPr>
          <p:nvPr/>
        </p:nvSpPr>
        <p:spPr bwMode="auto">
          <a:xfrm>
            <a:off x="581949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a:t>
            </a:r>
          </a:p>
        </p:txBody>
      </p:sp>
      <p:sp>
        <p:nvSpPr>
          <p:cNvPr id="173063" name="Rectangle 7"/>
          <p:cNvSpPr>
            <a:spLocks noChangeArrowheads="1"/>
          </p:cNvSpPr>
          <p:nvPr/>
        </p:nvSpPr>
        <p:spPr bwMode="auto">
          <a:xfrm>
            <a:off x="782418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(NB-1)</a:t>
            </a:r>
          </a:p>
        </p:txBody>
      </p:sp>
      <p:sp>
        <p:nvSpPr>
          <p:cNvPr id="173064" name="Text Box 8"/>
          <p:cNvSpPr txBox="1">
            <a:spLocks noChangeArrowheads="1"/>
          </p:cNvSpPr>
          <p:nvPr/>
        </p:nvSpPr>
        <p:spPr bwMode="auto">
          <a:xfrm>
            <a:off x="1299411" y="5433691"/>
            <a:ext cx="9865894" cy="7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Once the computation is completed, the solution – contained within shared memory – can be moved back into global memory.</a:t>
            </a:r>
            <a:endParaRPr lang="en-US" sz="2177" dirty="0">
              <a:solidFill>
                <a:schemeClr val="tx1"/>
              </a:solidFill>
              <a:latin typeface="Verdana" panose="020B0604030504040204" pitchFamily="34" charset="0"/>
            </a:endParaRPr>
          </a:p>
        </p:txBody>
      </p:sp>
      <p:sp>
        <p:nvSpPr>
          <p:cNvPr id="173065" name="Rectangle 9"/>
          <p:cNvSpPr>
            <a:spLocks noChangeArrowheads="1"/>
          </p:cNvSpPr>
          <p:nvPr/>
        </p:nvSpPr>
        <p:spPr bwMode="auto">
          <a:xfrm>
            <a:off x="1925323"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3066" name="Picture 1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61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67" name="Picture 1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27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68" name="Picture 1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44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69" name="Picture 1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22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0" name="Picture 1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940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1" name="Picture 1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65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2" name="Picture 1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31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3" name="Picture 1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48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4" name="Picture 1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926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5" name="Picture 1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544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3076" name="Rectangle 20"/>
          <p:cNvSpPr>
            <a:spLocks noChangeArrowheads="1"/>
          </p:cNvSpPr>
          <p:nvPr/>
        </p:nvSpPr>
        <p:spPr bwMode="auto">
          <a:xfrm>
            <a:off x="3953056"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3077" name="Picture 2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39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8" name="Picture 2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04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9" name="Picture 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21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0" name="Picture 2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599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1" name="Picture 2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17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2" name="Picture 2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43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3" name="Picture 2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08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4" name="Picture 2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25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5" name="Picture 2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03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6" name="Picture 3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21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3087" name="Rectangle 31"/>
          <p:cNvSpPr>
            <a:spLocks noChangeArrowheads="1"/>
          </p:cNvSpPr>
          <p:nvPr/>
        </p:nvSpPr>
        <p:spPr bwMode="auto">
          <a:xfrm>
            <a:off x="5957747"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3088" name="Picture 3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86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9" name="Picture 3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51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0" name="Picture 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268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1"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646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2" name="Picture 3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64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3" name="Picture 3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90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4" name="Picture 3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55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5" name="Picture 3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72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6" name="Picture 4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50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7" name="Picture 4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8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3098" name="Rectangle 42"/>
          <p:cNvSpPr>
            <a:spLocks noChangeArrowheads="1"/>
          </p:cNvSpPr>
          <p:nvPr/>
        </p:nvSpPr>
        <p:spPr bwMode="auto">
          <a:xfrm>
            <a:off x="8008522"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3099" name="Picture 4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939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0" name="Picture 4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90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1" name="Picture 4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76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2" name="Picture 4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154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3" name="Picture 4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7201"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4" name="Picture 4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9979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5" name="Picture 4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7630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6" name="Picture 5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80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7" name="Picture 5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758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8" name="Picture 5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3760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3109" name="Text Box 53"/>
          <p:cNvSpPr txBox="1">
            <a:spLocks noChangeArrowheads="1"/>
          </p:cNvSpPr>
          <p:nvPr/>
        </p:nvSpPr>
        <p:spPr bwMode="auto">
          <a:xfrm>
            <a:off x="1671857" y="1769947"/>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3110" name="Text Box 54"/>
          <p:cNvSpPr txBox="1">
            <a:spLocks noChangeArrowheads="1"/>
          </p:cNvSpPr>
          <p:nvPr/>
        </p:nvSpPr>
        <p:spPr bwMode="auto">
          <a:xfrm>
            <a:off x="3261784" y="1769947"/>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3111" name="Text Box 55"/>
          <p:cNvSpPr txBox="1">
            <a:spLocks noChangeArrowheads="1"/>
          </p:cNvSpPr>
          <p:nvPr/>
        </p:nvSpPr>
        <p:spPr bwMode="auto">
          <a:xfrm>
            <a:off x="1740984" y="5018928"/>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3112" name="Text Box 56"/>
          <p:cNvSpPr txBox="1">
            <a:spLocks noChangeArrowheads="1"/>
          </p:cNvSpPr>
          <p:nvPr/>
        </p:nvSpPr>
        <p:spPr bwMode="auto">
          <a:xfrm>
            <a:off x="3330911" y="5018928"/>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3113" name="Text Box 57"/>
          <p:cNvSpPr txBox="1">
            <a:spLocks noChangeArrowheads="1"/>
          </p:cNvSpPr>
          <p:nvPr/>
        </p:nvSpPr>
        <p:spPr bwMode="auto">
          <a:xfrm>
            <a:off x="3883929" y="1769947"/>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Shared Array Index</a:t>
            </a:r>
          </a:p>
        </p:txBody>
      </p:sp>
      <p:sp>
        <p:nvSpPr>
          <p:cNvPr id="173114" name="Text Box 58"/>
          <p:cNvSpPr txBox="1">
            <a:spLocks noChangeArrowheads="1"/>
          </p:cNvSpPr>
          <p:nvPr/>
        </p:nvSpPr>
        <p:spPr bwMode="auto">
          <a:xfrm>
            <a:off x="3953056" y="5018928"/>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Thread ID</a:t>
            </a:r>
          </a:p>
        </p:txBody>
      </p:sp>
      <p:sp>
        <p:nvSpPr>
          <p:cNvPr id="173115" name="Rectangle 59"/>
          <p:cNvSpPr>
            <a:spLocks noChangeArrowheads="1"/>
          </p:cNvSpPr>
          <p:nvPr/>
        </p:nvSpPr>
        <p:spPr bwMode="auto">
          <a:xfrm>
            <a:off x="2017493"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0</a:t>
            </a:r>
          </a:p>
        </p:txBody>
      </p:sp>
      <p:sp>
        <p:nvSpPr>
          <p:cNvPr id="173116" name="Rectangle 60"/>
          <p:cNvSpPr>
            <a:spLocks noChangeArrowheads="1"/>
          </p:cNvSpPr>
          <p:nvPr/>
        </p:nvSpPr>
        <p:spPr bwMode="auto">
          <a:xfrm>
            <a:off x="4052426"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1</a:t>
            </a:r>
          </a:p>
        </p:txBody>
      </p:sp>
      <p:sp>
        <p:nvSpPr>
          <p:cNvPr id="173117" name="Rectangle 61"/>
          <p:cNvSpPr>
            <a:spLocks noChangeArrowheads="1"/>
          </p:cNvSpPr>
          <p:nvPr/>
        </p:nvSpPr>
        <p:spPr bwMode="auto">
          <a:xfrm>
            <a:off x="6026873"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a:t>
            </a:r>
          </a:p>
        </p:txBody>
      </p:sp>
      <p:sp>
        <p:nvSpPr>
          <p:cNvPr id="173118" name="Rectangle 62"/>
          <p:cNvSpPr>
            <a:spLocks noChangeArrowheads="1"/>
          </p:cNvSpPr>
          <p:nvPr/>
        </p:nvSpPr>
        <p:spPr bwMode="auto">
          <a:xfrm>
            <a:off x="8100691"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(NB-1)</a:t>
            </a:r>
          </a:p>
        </p:txBody>
      </p:sp>
      <p:sp>
        <p:nvSpPr>
          <p:cNvPr id="173135" name="AutoShape 79"/>
          <p:cNvSpPr>
            <a:spLocks noChangeArrowheads="1"/>
          </p:cNvSpPr>
          <p:nvPr/>
        </p:nvSpPr>
        <p:spPr bwMode="auto">
          <a:xfrm rot="10800000">
            <a:off x="2501384" y="2737728"/>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3136" name="AutoShape 80"/>
          <p:cNvSpPr>
            <a:spLocks noChangeArrowheads="1"/>
          </p:cNvSpPr>
          <p:nvPr/>
        </p:nvSpPr>
        <p:spPr bwMode="auto">
          <a:xfrm rot="10800000">
            <a:off x="4436947" y="2737728"/>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3137" name="AutoShape 81"/>
          <p:cNvSpPr>
            <a:spLocks noChangeArrowheads="1"/>
          </p:cNvSpPr>
          <p:nvPr/>
        </p:nvSpPr>
        <p:spPr bwMode="auto">
          <a:xfrm rot="10800000">
            <a:off x="6579892" y="2737728"/>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3138" name="AutoShape 82"/>
          <p:cNvSpPr>
            <a:spLocks noChangeArrowheads="1"/>
          </p:cNvSpPr>
          <p:nvPr/>
        </p:nvSpPr>
        <p:spPr bwMode="auto">
          <a:xfrm rot="10800000">
            <a:off x="8584582" y="2737728"/>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Tree>
    <p:extLst>
      <p:ext uri="{BB962C8B-B14F-4D97-AF65-F5344CB8AC3E}">
        <p14:creationId xmlns:p14="http://schemas.microsoft.com/office/powerpoint/2010/main" val="293483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3138"/>
                                        </p:tgtEl>
                                        <p:attrNameLst>
                                          <p:attrName>style.visibility</p:attrName>
                                        </p:attrNameLst>
                                      </p:cBhvr>
                                      <p:to>
                                        <p:strVal val="visible"/>
                                      </p:to>
                                    </p:set>
                                    <p:animEffect transition="in" filter="blinds(horizontal)">
                                      <p:cBhvr>
                                        <p:cTn id="7" dur="500"/>
                                        <p:tgtEl>
                                          <p:spTgt spid="1731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3137"/>
                                        </p:tgtEl>
                                        <p:attrNameLst>
                                          <p:attrName>style.visibility</p:attrName>
                                        </p:attrNameLst>
                                      </p:cBhvr>
                                      <p:to>
                                        <p:strVal val="visible"/>
                                      </p:to>
                                    </p:set>
                                    <p:animEffect transition="in" filter="blinds(horizontal)">
                                      <p:cBhvr>
                                        <p:cTn id="10" dur="500"/>
                                        <p:tgtEl>
                                          <p:spTgt spid="1731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3136"/>
                                        </p:tgtEl>
                                        <p:attrNameLst>
                                          <p:attrName>style.visibility</p:attrName>
                                        </p:attrNameLst>
                                      </p:cBhvr>
                                      <p:to>
                                        <p:strVal val="visible"/>
                                      </p:to>
                                    </p:set>
                                    <p:animEffect transition="in" filter="blinds(horizontal)">
                                      <p:cBhvr>
                                        <p:cTn id="13" dur="500"/>
                                        <p:tgtEl>
                                          <p:spTgt spid="17313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3135"/>
                                        </p:tgtEl>
                                        <p:attrNameLst>
                                          <p:attrName>style.visibility</p:attrName>
                                        </p:attrNameLst>
                                      </p:cBhvr>
                                      <p:to>
                                        <p:strVal val="visible"/>
                                      </p:to>
                                    </p:set>
                                    <p:animEffect transition="in" filter="blinds(horizontal)">
                                      <p:cBhvr>
                                        <p:cTn id="16" dur="500"/>
                                        <p:tgtEl>
                                          <p:spTgt spid="173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35" grpId="0" animBg="1"/>
      <p:bldP spid="173136" grpId="0" animBg="1"/>
      <p:bldP spid="173137" grpId="0" animBg="1"/>
      <p:bldP spid="17313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z="3447"/>
              <a:t>Conventional use of Shared Memory in GPU</a:t>
            </a:r>
          </a:p>
        </p:txBody>
      </p:sp>
      <p:sp>
        <p:nvSpPr>
          <p:cNvPr id="173059" name="Rectangle 3"/>
          <p:cNvSpPr>
            <a:spLocks noChangeArrowheads="1"/>
          </p:cNvSpPr>
          <p:nvPr/>
        </p:nvSpPr>
        <p:spPr bwMode="auto">
          <a:xfrm>
            <a:off x="1740984" y="2184710"/>
            <a:ext cx="8433525" cy="5530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r" hangingPunct="1">
              <a:lnSpc>
                <a:spcPct val="100000"/>
              </a:lnSpc>
              <a:buClrTx/>
              <a:buSzTx/>
              <a:buFontTx/>
              <a:buNone/>
            </a:pPr>
            <a:r>
              <a:rPr lang="en-US" sz="2177" b="1">
                <a:solidFill>
                  <a:schemeClr val="tx1"/>
                </a:solidFill>
                <a:latin typeface="Verdana" panose="020B0604030504040204" pitchFamily="34" charset="0"/>
              </a:rPr>
              <a:t>a</a:t>
            </a:r>
          </a:p>
        </p:txBody>
      </p:sp>
      <p:sp>
        <p:nvSpPr>
          <p:cNvPr id="173060" name="Rectangle 4"/>
          <p:cNvSpPr>
            <a:spLocks noChangeArrowheads="1"/>
          </p:cNvSpPr>
          <p:nvPr/>
        </p:nvSpPr>
        <p:spPr bwMode="auto">
          <a:xfrm>
            <a:off x="1810111"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0</a:t>
            </a:r>
          </a:p>
        </p:txBody>
      </p:sp>
      <p:sp>
        <p:nvSpPr>
          <p:cNvPr id="173061" name="Rectangle 5"/>
          <p:cNvSpPr>
            <a:spLocks noChangeArrowheads="1"/>
          </p:cNvSpPr>
          <p:nvPr/>
        </p:nvSpPr>
        <p:spPr bwMode="auto">
          <a:xfrm>
            <a:off x="381480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1</a:t>
            </a:r>
          </a:p>
        </p:txBody>
      </p:sp>
      <p:sp>
        <p:nvSpPr>
          <p:cNvPr id="173062" name="Rectangle 6"/>
          <p:cNvSpPr>
            <a:spLocks noChangeArrowheads="1"/>
          </p:cNvSpPr>
          <p:nvPr/>
        </p:nvSpPr>
        <p:spPr bwMode="auto">
          <a:xfrm>
            <a:off x="581949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a:t>
            </a:r>
          </a:p>
        </p:txBody>
      </p:sp>
      <p:sp>
        <p:nvSpPr>
          <p:cNvPr id="173063" name="Rectangle 7"/>
          <p:cNvSpPr>
            <a:spLocks noChangeArrowheads="1"/>
          </p:cNvSpPr>
          <p:nvPr/>
        </p:nvSpPr>
        <p:spPr bwMode="auto">
          <a:xfrm>
            <a:off x="7824182" y="2253837"/>
            <a:ext cx="1935563" cy="4147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(NB-1)</a:t>
            </a:r>
          </a:p>
        </p:txBody>
      </p:sp>
      <p:sp>
        <p:nvSpPr>
          <p:cNvPr id="173064" name="Text Box 8"/>
          <p:cNvSpPr txBox="1">
            <a:spLocks noChangeArrowheads="1"/>
          </p:cNvSpPr>
          <p:nvPr/>
        </p:nvSpPr>
        <p:spPr bwMode="auto">
          <a:xfrm>
            <a:off x="841154" y="5461919"/>
            <a:ext cx="10647947" cy="7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This step is critical because the information stored within the shared memory for that block will be </a:t>
            </a:r>
            <a:r>
              <a:rPr lang="en-US" sz="2177" b="1" dirty="0" smtClean="0">
                <a:solidFill>
                  <a:schemeClr val="tx1"/>
                </a:solidFill>
                <a:latin typeface="Verdana" panose="020B0604030504040204" pitchFamily="34" charset="0"/>
              </a:rPr>
              <a:t>deleted</a:t>
            </a:r>
            <a:r>
              <a:rPr lang="en-US" sz="2177" dirty="0" smtClean="0">
                <a:solidFill>
                  <a:schemeClr val="tx1"/>
                </a:solidFill>
                <a:latin typeface="Verdana" panose="020B0604030504040204" pitchFamily="34" charset="0"/>
              </a:rPr>
              <a:t> once the computation is completed.</a:t>
            </a:r>
            <a:endParaRPr lang="en-US" sz="2177" dirty="0">
              <a:solidFill>
                <a:schemeClr val="tx1"/>
              </a:solidFill>
              <a:latin typeface="Verdana" panose="020B0604030504040204" pitchFamily="34" charset="0"/>
            </a:endParaRPr>
          </a:p>
        </p:txBody>
      </p:sp>
      <p:sp>
        <p:nvSpPr>
          <p:cNvPr id="173065" name="Rectangle 9"/>
          <p:cNvSpPr>
            <a:spLocks noChangeArrowheads="1"/>
          </p:cNvSpPr>
          <p:nvPr/>
        </p:nvSpPr>
        <p:spPr bwMode="auto">
          <a:xfrm>
            <a:off x="1925323"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3066" name="Picture 1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61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67" name="Picture 1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27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68" name="Picture 1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44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69" name="Picture 1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22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0" name="Picture 1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940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1" name="Picture 1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659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2" name="Picture 1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310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3" name="Picture 1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485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4" name="Picture 1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92656"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5" name="Picture 1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54402"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3076" name="Rectangle 20"/>
          <p:cNvSpPr>
            <a:spLocks noChangeArrowheads="1"/>
          </p:cNvSpPr>
          <p:nvPr/>
        </p:nvSpPr>
        <p:spPr bwMode="auto">
          <a:xfrm>
            <a:off x="3953056"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3077" name="Picture 2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39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8" name="Picture 2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04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79" name="Picture 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21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0" name="Picture 2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599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1" name="Picture 2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17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2" name="Picture 2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432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3" name="Picture 2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083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4" name="Picture 2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258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5" name="Picture 2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038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6" name="Picture 3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213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3087" name="Rectangle 31"/>
          <p:cNvSpPr>
            <a:spLocks noChangeArrowheads="1"/>
          </p:cNvSpPr>
          <p:nvPr/>
        </p:nvSpPr>
        <p:spPr bwMode="auto">
          <a:xfrm>
            <a:off x="5957747"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3088" name="Picture 3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86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89" name="Picture 3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51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0" name="Picture 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268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1"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646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2" name="Picture 3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264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3" name="Picture 3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901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4" name="Picture 3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5528"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5" name="Picture 3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727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6" name="Picture 4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508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097" name="Picture 4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82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3098" name="Rectangle 42"/>
          <p:cNvSpPr>
            <a:spLocks noChangeArrowheads="1"/>
          </p:cNvSpPr>
          <p:nvPr/>
        </p:nvSpPr>
        <p:spPr bwMode="auto">
          <a:xfrm>
            <a:off x="8008522" y="3083365"/>
            <a:ext cx="1728181" cy="18664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pic>
        <p:nvPicPr>
          <p:cNvPr id="173099" name="Picture 4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939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0" name="Picture 4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590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1" name="Picture 4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76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2" name="Picture 4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154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3" name="Picture 4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7201"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4" name="Picture 48"/>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99794"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5" name="Picture 4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76303"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6" name="Picture 50"/>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8049"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7" name="Picture 5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75855"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pic>
        <p:nvPicPr>
          <p:cNvPr id="173108" name="Picture 5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37600" y="3152492"/>
            <a:ext cx="460848" cy="1767065"/>
          </a:xfrm>
          <a:prstGeom prst="rect">
            <a:avLst/>
          </a:prstGeom>
          <a:noFill/>
          <a:extLst>
            <a:ext uri="{909E8E84-426E-40DD-AFC4-6F175D3DCCD1}">
              <a14:hiddenFill xmlns:a14="http://schemas.microsoft.com/office/drawing/2010/main">
                <a:solidFill>
                  <a:srgbClr val="FFFFFF"/>
                </a:solidFill>
              </a14:hiddenFill>
            </a:ext>
          </a:extLst>
        </p:spPr>
      </p:pic>
      <p:sp>
        <p:nvSpPr>
          <p:cNvPr id="173109" name="Text Box 53"/>
          <p:cNvSpPr txBox="1">
            <a:spLocks noChangeArrowheads="1"/>
          </p:cNvSpPr>
          <p:nvPr/>
        </p:nvSpPr>
        <p:spPr bwMode="auto">
          <a:xfrm>
            <a:off x="1671857" y="1769947"/>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3110" name="Text Box 54"/>
          <p:cNvSpPr txBox="1">
            <a:spLocks noChangeArrowheads="1"/>
          </p:cNvSpPr>
          <p:nvPr/>
        </p:nvSpPr>
        <p:spPr bwMode="auto">
          <a:xfrm>
            <a:off x="3261784" y="1769947"/>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3111" name="Text Box 55"/>
          <p:cNvSpPr txBox="1">
            <a:spLocks noChangeArrowheads="1"/>
          </p:cNvSpPr>
          <p:nvPr/>
        </p:nvSpPr>
        <p:spPr bwMode="auto">
          <a:xfrm>
            <a:off x="1740984" y="5018928"/>
            <a:ext cx="424844"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0</a:t>
            </a:r>
          </a:p>
        </p:txBody>
      </p:sp>
      <p:sp>
        <p:nvSpPr>
          <p:cNvPr id="173112" name="Text Box 56"/>
          <p:cNvSpPr txBox="1">
            <a:spLocks noChangeArrowheads="1"/>
          </p:cNvSpPr>
          <p:nvPr/>
        </p:nvSpPr>
        <p:spPr bwMode="auto">
          <a:xfrm>
            <a:off x="3330911" y="5018928"/>
            <a:ext cx="622145"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255</a:t>
            </a:r>
          </a:p>
        </p:txBody>
      </p:sp>
      <p:sp>
        <p:nvSpPr>
          <p:cNvPr id="173113" name="Text Box 57"/>
          <p:cNvSpPr txBox="1">
            <a:spLocks noChangeArrowheads="1"/>
          </p:cNvSpPr>
          <p:nvPr/>
        </p:nvSpPr>
        <p:spPr bwMode="auto">
          <a:xfrm>
            <a:off x="3883929" y="1769947"/>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Shared Array Index</a:t>
            </a:r>
          </a:p>
        </p:txBody>
      </p:sp>
      <p:sp>
        <p:nvSpPr>
          <p:cNvPr id="173114" name="Text Box 58"/>
          <p:cNvSpPr txBox="1">
            <a:spLocks noChangeArrowheads="1"/>
          </p:cNvSpPr>
          <p:nvPr/>
        </p:nvSpPr>
        <p:spPr bwMode="auto">
          <a:xfrm>
            <a:off x="3953056" y="5018928"/>
            <a:ext cx="3525490" cy="343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633">
                <a:solidFill>
                  <a:schemeClr val="tx1"/>
                </a:solidFill>
                <a:latin typeface="Verdana" panose="020B0604030504040204" pitchFamily="34" charset="0"/>
              </a:rPr>
              <a:t>Thread ID</a:t>
            </a:r>
          </a:p>
        </p:txBody>
      </p:sp>
      <p:sp>
        <p:nvSpPr>
          <p:cNvPr id="173115" name="Rectangle 59"/>
          <p:cNvSpPr>
            <a:spLocks noChangeArrowheads="1"/>
          </p:cNvSpPr>
          <p:nvPr/>
        </p:nvSpPr>
        <p:spPr bwMode="auto">
          <a:xfrm>
            <a:off x="2017493"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0</a:t>
            </a:r>
          </a:p>
        </p:txBody>
      </p:sp>
      <p:sp>
        <p:nvSpPr>
          <p:cNvPr id="173116" name="Rectangle 60"/>
          <p:cNvSpPr>
            <a:spLocks noChangeArrowheads="1"/>
          </p:cNvSpPr>
          <p:nvPr/>
        </p:nvSpPr>
        <p:spPr bwMode="auto">
          <a:xfrm>
            <a:off x="4052426"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1</a:t>
            </a:r>
          </a:p>
        </p:txBody>
      </p:sp>
      <p:sp>
        <p:nvSpPr>
          <p:cNvPr id="173117" name="Rectangle 61"/>
          <p:cNvSpPr>
            <a:spLocks noChangeArrowheads="1"/>
          </p:cNvSpPr>
          <p:nvPr/>
        </p:nvSpPr>
        <p:spPr bwMode="auto">
          <a:xfrm>
            <a:off x="6026873"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a:t>
            </a:r>
          </a:p>
        </p:txBody>
      </p:sp>
      <p:sp>
        <p:nvSpPr>
          <p:cNvPr id="173118" name="Rectangle 62"/>
          <p:cNvSpPr>
            <a:spLocks noChangeArrowheads="1"/>
          </p:cNvSpPr>
          <p:nvPr/>
        </p:nvSpPr>
        <p:spPr bwMode="auto">
          <a:xfrm>
            <a:off x="8100691" y="3429001"/>
            <a:ext cx="1520800" cy="27650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buClrTx/>
              <a:buSzTx/>
              <a:buFontTx/>
              <a:buNone/>
            </a:pPr>
            <a:r>
              <a:rPr lang="en-US" sz="1633">
                <a:solidFill>
                  <a:schemeClr val="tx1"/>
                </a:solidFill>
                <a:latin typeface="Verdana" panose="020B0604030504040204" pitchFamily="34" charset="0"/>
              </a:rPr>
              <a:t>Block (NB-1)</a:t>
            </a:r>
          </a:p>
        </p:txBody>
      </p:sp>
      <p:sp>
        <p:nvSpPr>
          <p:cNvPr id="173135" name="AutoShape 79"/>
          <p:cNvSpPr>
            <a:spLocks noChangeArrowheads="1"/>
          </p:cNvSpPr>
          <p:nvPr/>
        </p:nvSpPr>
        <p:spPr bwMode="auto">
          <a:xfrm rot="10800000">
            <a:off x="2501384" y="2737728"/>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3136" name="AutoShape 80"/>
          <p:cNvSpPr>
            <a:spLocks noChangeArrowheads="1"/>
          </p:cNvSpPr>
          <p:nvPr/>
        </p:nvSpPr>
        <p:spPr bwMode="auto">
          <a:xfrm rot="10800000">
            <a:off x="4436947" y="2737728"/>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3137" name="AutoShape 81"/>
          <p:cNvSpPr>
            <a:spLocks noChangeArrowheads="1"/>
          </p:cNvSpPr>
          <p:nvPr/>
        </p:nvSpPr>
        <p:spPr bwMode="auto">
          <a:xfrm rot="10800000">
            <a:off x="6579892" y="2737728"/>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73138" name="AutoShape 82"/>
          <p:cNvSpPr>
            <a:spLocks noChangeArrowheads="1"/>
          </p:cNvSpPr>
          <p:nvPr/>
        </p:nvSpPr>
        <p:spPr bwMode="auto">
          <a:xfrm rot="10800000">
            <a:off x="8584582" y="2737728"/>
            <a:ext cx="553018" cy="622145"/>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Tree>
    <p:extLst>
      <p:ext uri="{BB962C8B-B14F-4D97-AF65-F5344CB8AC3E}">
        <p14:creationId xmlns:p14="http://schemas.microsoft.com/office/powerpoint/2010/main" val="174963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999579" y="1852863"/>
            <a:ext cx="5418389" cy="48579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232068" y="873329"/>
            <a:ext cx="10274132" cy="1293028"/>
          </a:xfrm>
        </p:spPr>
        <p:txBody>
          <a:bodyPr/>
          <a:lstStyle/>
          <a:p>
            <a:r>
              <a:rPr lang="en-US" dirty="0" smtClean="0"/>
              <a:t>SHARED MEMORY IN CUDA</a:t>
            </a:r>
            <a:endParaRPr lang="en-US" dirty="0"/>
          </a:p>
        </p:txBody>
      </p:sp>
      <p:sp>
        <p:nvSpPr>
          <p:cNvPr id="3" name="Content Placeholder 2"/>
          <p:cNvSpPr>
            <a:spLocks noGrp="1"/>
          </p:cNvSpPr>
          <p:nvPr>
            <p:ph idx="1"/>
          </p:nvPr>
        </p:nvSpPr>
        <p:spPr>
          <a:xfrm>
            <a:off x="685800" y="2194560"/>
            <a:ext cx="5096814" cy="4024125"/>
          </a:xfrm>
        </p:spPr>
        <p:txBody>
          <a:bodyPr>
            <a:normAutofit/>
          </a:bodyPr>
          <a:lstStyle/>
          <a:p>
            <a:r>
              <a:rPr lang="en-US" dirty="0" smtClean="0"/>
              <a:t>Setting up shared memory is very simple.</a:t>
            </a:r>
          </a:p>
          <a:p>
            <a:endParaRPr lang="en-US" dirty="0"/>
          </a:p>
          <a:p>
            <a:r>
              <a:rPr lang="en-US" dirty="0" smtClean="0"/>
              <a:t>Let’s say we are performing the computation:</a:t>
            </a:r>
          </a:p>
          <a:p>
            <a:pPr marL="0" indent="0">
              <a:buNone/>
            </a:pPr>
            <a:r>
              <a:rPr lang="en-US" dirty="0"/>
              <a:t>	b</a:t>
            </a:r>
            <a:r>
              <a:rPr lang="en-US" dirty="0" smtClean="0"/>
              <a:t>[</a:t>
            </a:r>
            <a:r>
              <a:rPr lang="en-US" dirty="0" err="1" smtClean="0"/>
              <a:t>i</a:t>
            </a:r>
            <a:r>
              <a:rPr lang="en-US" dirty="0" smtClean="0"/>
              <a:t>] = a[</a:t>
            </a:r>
            <a:r>
              <a:rPr lang="en-US" dirty="0" err="1" smtClean="0"/>
              <a:t>i</a:t>
            </a:r>
            <a:r>
              <a:rPr lang="en-US" dirty="0" smtClean="0"/>
              <a:t>] + </a:t>
            </a:r>
            <a:r>
              <a:rPr lang="en-US" dirty="0" err="1" smtClean="0"/>
              <a:t>sqrt</a:t>
            </a:r>
            <a:r>
              <a:rPr lang="en-US" dirty="0" smtClean="0"/>
              <a:t>(a[</a:t>
            </a:r>
            <a:r>
              <a:rPr lang="en-US" dirty="0" err="1" smtClean="0"/>
              <a:t>i</a:t>
            </a:r>
            <a:r>
              <a:rPr lang="en-US" dirty="0" smtClean="0"/>
              <a:t>])</a:t>
            </a:r>
          </a:p>
          <a:p>
            <a:pPr marL="0" indent="0">
              <a:buNone/>
            </a:pPr>
            <a:endParaRPr lang="en-US" dirty="0"/>
          </a:p>
          <a:p>
            <a:r>
              <a:rPr lang="en-US" dirty="0" smtClean="0"/>
              <a:t>This code places a into a section of shared memory</a:t>
            </a:r>
            <a:endParaRPr lang="en-US" dirty="0"/>
          </a:p>
        </p:txBody>
      </p:sp>
      <p:sp>
        <p:nvSpPr>
          <p:cNvPr id="6" name="Rectangle 3"/>
          <p:cNvSpPr txBox="1">
            <a:spLocks noChangeArrowheads="1"/>
          </p:cNvSpPr>
          <p:nvPr/>
        </p:nvSpPr>
        <p:spPr>
          <a:xfrm>
            <a:off x="6018996" y="2194560"/>
            <a:ext cx="8001480" cy="423404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buFont typeface="Wingdings" panose="05000000000000000000" pitchFamily="2" charset="2"/>
              <a:buNone/>
            </a:pPr>
            <a:r>
              <a:rPr lang="en-US" sz="1814" dirty="0" smtClean="0"/>
              <a:t>__global__ void SOMENAME(float *a, float *b)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I = </a:t>
            </a:r>
            <a:r>
              <a:rPr lang="en-US" sz="1814" dirty="0" err="1" smtClean="0"/>
              <a:t>threadIdx.x</a:t>
            </a:r>
            <a:r>
              <a:rPr lang="en-US" sz="1814" dirty="0" smtClean="0"/>
              <a:t>;	</a:t>
            </a:r>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a:t>
            </a:r>
            <a:r>
              <a:rPr lang="en-US" sz="1814" dirty="0" err="1" smtClean="0"/>
              <a:t>i</a:t>
            </a:r>
            <a:r>
              <a:rPr lang="en-US" sz="1814" dirty="0" smtClean="0"/>
              <a:t> = </a:t>
            </a:r>
            <a:r>
              <a:rPr lang="en-US" sz="1814" dirty="0" err="1" smtClean="0"/>
              <a:t>blockDim.x</a:t>
            </a:r>
            <a:r>
              <a:rPr lang="en-US" sz="1814" dirty="0" smtClean="0"/>
              <a:t> * </a:t>
            </a:r>
            <a:r>
              <a:rPr lang="en-US" sz="1814" dirty="0" err="1" smtClean="0"/>
              <a:t>blockIdx.x</a:t>
            </a:r>
            <a:r>
              <a:rPr lang="en-US" sz="1814" dirty="0" smtClean="0"/>
              <a:t> + I;</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__shared__ float </a:t>
            </a:r>
            <a:r>
              <a:rPr lang="en-US" sz="1814" dirty="0" err="1" smtClean="0"/>
              <a:t>a_shared</a:t>
            </a:r>
            <a:r>
              <a:rPr lang="en-US" sz="1814" dirty="0" smtClean="0"/>
              <a:t>[256];</a:t>
            </a:r>
          </a:p>
          <a:p>
            <a:pPr>
              <a:lnSpc>
                <a:spcPct val="80000"/>
              </a:lnSpc>
              <a:buFont typeface="Wingdings" panose="05000000000000000000" pitchFamily="2" charset="2"/>
              <a:buNone/>
            </a:pPr>
            <a:r>
              <a:rPr lang="en-US" sz="1814" dirty="0" smtClean="0"/>
              <a:t>		</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a:t>
            </a:r>
            <a:r>
              <a:rPr lang="en-US" sz="1814" dirty="0" err="1" smtClean="0"/>
              <a:t>i</a:t>
            </a:r>
            <a:r>
              <a:rPr lang="en-US" sz="1814" dirty="0" smtClean="0"/>
              <a:t>];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 Compute the square root</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t>
            </a:r>
            <a:r>
              <a:rPr lang="en-US" sz="1814" dirty="0" err="1" smtClean="0"/>
              <a:t>a_shared</a:t>
            </a:r>
            <a:r>
              <a:rPr lang="en-US" sz="1814" dirty="0" smtClean="0"/>
              <a:t>[I] + </a:t>
            </a:r>
            <a:r>
              <a:rPr lang="en-US" sz="1814" dirty="0" err="1" smtClean="0"/>
              <a:t>sqrt</a:t>
            </a:r>
            <a:r>
              <a:rPr lang="en-US" sz="1814" dirty="0" smtClean="0"/>
              <a:t>(</a:t>
            </a:r>
            <a:r>
              <a:rPr lang="en-US" sz="1814" dirty="0" err="1" smtClean="0"/>
              <a:t>a_shared</a:t>
            </a:r>
            <a:r>
              <a:rPr lang="en-US" sz="1814" dirty="0" smtClean="0"/>
              <a:t>[I]);</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 Map back to global memory</a:t>
            </a:r>
          </a:p>
          <a:p>
            <a:pPr>
              <a:lnSpc>
                <a:spcPct val="80000"/>
              </a:lnSpc>
              <a:buFont typeface="Wingdings" panose="05000000000000000000" pitchFamily="2" charset="2"/>
              <a:buNone/>
            </a:pPr>
            <a:r>
              <a:rPr lang="en-US" sz="1814" dirty="0" smtClean="0"/>
              <a:t>	b[</a:t>
            </a:r>
            <a:r>
              <a:rPr lang="en-US" sz="1814" dirty="0" err="1" smtClean="0"/>
              <a:t>i</a:t>
            </a:r>
            <a:r>
              <a:rPr lang="en-US" sz="1814" dirty="0" smtClean="0"/>
              <a:t>] = </a:t>
            </a:r>
            <a:r>
              <a:rPr lang="en-US" sz="1814" dirty="0" err="1" smtClean="0"/>
              <a:t>a_shared</a:t>
            </a:r>
            <a:r>
              <a:rPr lang="en-US" sz="1814" dirty="0" smtClean="0"/>
              <a:t>[I];	</a:t>
            </a:r>
          </a:p>
          <a:p>
            <a:pPr>
              <a:lnSpc>
                <a:spcPct val="80000"/>
              </a:lnSpc>
              <a:buFont typeface="Wingdings" panose="05000000000000000000" pitchFamily="2" charset="2"/>
              <a:buNone/>
            </a:pPr>
            <a:r>
              <a:rPr lang="en-US" sz="1814" dirty="0" smtClean="0"/>
              <a:t>}</a:t>
            </a:r>
            <a:endParaRPr lang="en-US" sz="1814" dirty="0"/>
          </a:p>
        </p:txBody>
      </p:sp>
    </p:spTree>
    <p:extLst>
      <p:ext uri="{BB962C8B-B14F-4D97-AF65-F5344CB8AC3E}">
        <p14:creationId xmlns:p14="http://schemas.microsoft.com/office/powerpoint/2010/main" val="1877752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068" y="873329"/>
            <a:ext cx="10274132" cy="1293028"/>
          </a:xfrm>
        </p:spPr>
        <p:txBody>
          <a:bodyPr/>
          <a:lstStyle/>
          <a:p>
            <a:r>
              <a:rPr lang="en-US" dirty="0" smtClean="0"/>
              <a:t>SHARED MEMORY IN CUDA</a:t>
            </a:r>
            <a:endParaRPr lang="en-US" dirty="0"/>
          </a:p>
        </p:txBody>
      </p:sp>
      <p:sp>
        <p:nvSpPr>
          <p:cNvPr id="3" name="Content Placeholder 2"/>
          <p:cNvSpPr>
            <a:spLocks noGrp="1"/>
          </p:cNvSpPr>
          <p:nvPr>
            <p:ph idx="1"/>
          </p:nvPr>
        </p:nvSpPr>
        <p:spPr>
          <a:xfrm>
            <a:off x="685800" y="2194560"/>
            <a:ext cx="5096814" cy="4024125"/>
          </a:xfrm>
        </p:spPr>
        <p:txBody>
          <a:bodyPr>
            <a:normAutofit/>
          </a:bodyPr>
          <a:lstStyle/>
          <a:p>
            <a:r>
              <a:rPr lang="en-US" dirty="0" smtClean="0"/>
              <a:t>Shared memory in the GPU is declared by:</a:t>
            </a:r>
          </a:p>
          <a:p>
            <a:endParaRPr lang="en-US" dirty="0"/>
          </a:p>
          <a:p>
            <a:pPr marL="0" indent="0">
              <a:buNone/>
            </a:pPr>
            <a:r>
              <a:rPr lang="en-US" b="1" dirty="0" smtClean="0"/>
              <a:t>__shared__ float </a:t>
            </a:r>
            <a:r>
              <a:rPr lang="en-US" b="1" dirty="0" err="1" smtClean="0"/>
              <a:t>a_shared</a:t>
            </a:r>
            <a:r>
              <a:rPr lang="en-US" b="1" dirty="0" smtClean="0"/>
              <a:t>[256];</a:t>
            </a:r>
          </a:p>
          <a:p>
            <a:pPr marL="0" indent="0">
              <a:buNone/>
            </a:pPr>
            <a:endParaRPr lang="en-US" dirty="0"/>
          </a:p>
          <a:p>
            <a:pPr marL="0" indent="0">
              <a:buNone/>
            </a:pPr>
            <a:r>
              <a:rPr lang="en-US" dirty="0" smtClean="0"/>
              <a:t>where </a:t>
            </a:r>
            <a:r>
              <a:rPr lang="en-US" dirty="0" err="1" smtClean="0"/>
              <a:t>a_shared</a:t>
            </a:r>
            <a:r>
              <a:rPr lang="en-US" dirty="0" smtClean="0"/>
              <a:t> is the name of the variable.</a:t>
            </a:r>
          </a:p>
          <a:p>
            <a:pPr marL="0" indent="0">
              <a:buNone/>
            </a:pPr>
            <a:endParaRPr lang="en-US" dirty="0"/>
          </a:p>
          <a:p>
            <a:pPr marL="0" indent="0">
              <a:buNone/>
            </a:pPr>
            <a:r>
              <a:rPr lang="en-US" dirty="0" smtClean="0"/>
              <a:t>This data can be 1D, 2D or 3D.</a:t>
            </a:r>
          </a:p>
        </p:txBody>
      </p:sp>
      <p:sp>
        <p:nvSpPr>
          <p:cNvPr id="6" name="Rectangle 3"/>
          <p:cNvSpPr txBox="1">
            <a:spLocks noChangeArrowheads="1"/>
          </p:cNvSpPr>
          <p:nvPr/>
        </p:nvSpPr>
        <p:spPr>
          <a:xfrm>
            <a:off x="6018996" y="2194560"/>
            <a:ext cx="8001480" cy="423404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buFont typeface="Wingdings" panose="05000000000000000000" pitchFamily="2" charset="2"/>
              <a:buNone/>
            </a:pPr>
            <a:r>
              <a:rPr lang="en-US" sz="1814" dirty="0" smtClean="0"/>
              <a:t>__global__ void SOMENAME(float *a, float *b)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I = </a:t>
            </a:r>
            <a:r>
              <a:rPr lang="en-US" sz="1814" dirty="0" err="1" smtClean="0"/>
              <a:t>threadIdx.x</a:t>
            </a:r>
            <a:r>
              <a:rPr lang="en-US" sz="1814" dirty="0" smtClean="0"/>
              <a:t>;	</a:t>
            </a:r>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a:t>
            </a:r>
            <a:r>
              <a:rPr lang="en-US" sz="1814" dirty="0" err="1" smtClean="0"/>
              <a:t>i</a:t>
            </a:r>
            <a:r>
              <a:rPr lang="en-US" sz="1814" dirty="0" smtClean="0"/>
              <a:t> = </a:t>
            </a:r>
            <a:r>
              <a:rPr lang="en-US" sz="1814" dirty="0" err="1" smtClean="0"/>
              <a:t>blockDim.x</a:t>
            </a:r>
            <a:r>
              <a:rPr lang="en-US" sz="1814" dirty="0" smtClean="0"/>
              <a:t> * </a:t>
            </a:r>
            <a:r>
              <a:rPr lang="en-US" sz="1814" dirty="0" err="1" smtClean="0"/>
              <a:t>blockIdx.x</a:t>
            </a:r>
            <a:r>
              <a:rPr lang="en-US" sz="1814" dirty="0" smtClean="0"/>
              <a:t> + I;</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__shared__ float </a:t>
            </a:r>
            <a:r>
              <a:rPr lang="en-US" sz="1814" dirty="0" err="1" smtClean="0"/>
              <a:t>a_shared</a:t>
            </a:r>
            <a:r>
              <a:rPr lang="en-US" sz="1814" dirty="0" smtClean="0"/>
              <a:t>[256];</a:t>
            </a:r>
          </a:p>
          <a:p>
            <a:pPr>
              <a:lnSpc>
                <a:spcPct val="80000"/>
              </a:lnSpc>
              <a:buFont typeface="Wingdings" panose="05000000000000000000" pitchFamily="2" charset="2"/>
              <a:buNone/>
            </a:pPr>
            <a:r>
              <a:rPr lang="en-US" sz="1814" dirty="0" smtClean="0"/>
              <a:t>		</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a:t>
            </a:r>
            <a:r>
              <a:rPr lang="en-US" sz="1814" dirty="0" err="1" smtClean="0"/>
              <a:t>i</a:t>
            </a:r>
            <a:r>
              <a:rPr lang="en-US" sz="1814" dirty="0" smtClean="0"/>
              <a:t>];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 Compute the square root</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t>
            </a:r>
            <a:r>
              <a:rPr lang="en-US" sz="1814" dirty="0" err="1" smtClean="0"/>
              <a:t>a_shared</a:t>
            </a:r>
            <a:r>
              <a:rPr lang="en-US" sz="1814" dirty="0" smtClean="0"/>
              <a:t>[I] + </a:t>
            </a:r>
            <a:r>
              <a:rPr lang="en-US" sz="1814" dirty="0" err="1" smtClean="0"/>
              <a:t>sqrt</a:t>
            </a:r>
            <a:r>
              <a:rPr lang="en-US" sz="1814" dirty="0" smtClean="0"/>
              <a:t>(</a:t>
            </a:r>
            <a:r>
              <a:rPr lang="en-US" sz="1814" dirty="0" err="1" smtClean="0"/>
              <a:t>a_shared</a:t>
            </a:r>
            <a:r>
              <a:rPr lang="en-US" sz="1814" dirty="0" smtClean="0"/>
              <a:t>[I]);</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 Map back to global memory</a:t>
            </a:r>
          </a:p>
          <a:p>
            <a:pPr>
              <a:lnSpc>
                <a:spcPct val="80000"/>
              </a:lnSpc>
              <a:buFont typeface="Wingdings" panose="05000000000000000000" pitchFamily="2" charset="2"/>
              <a:buNone/>
            </a:pPr>
            <a:r>
              <a:rPr lang="en-US" sz="1814" dirty="0" smtClean="0"/>
              <a:t>	b[</a:t>
            </a:r>
            <a:r>
              <a:rPr lang="en-US" sz="1814" dirty="0" err="1" smtClean="0"/>
              <a:t>i</a:t>
            </a:r>
            <a:r>
              <a:rPr lang="en-US" sz="1814" dirty="0" smtClean="0"/>
              <a:t>] = </a:t>
            </a:r>
            <a:r>
              <a:rPr lang="en-US" sz="1814" dirty="0" err="1" smtClean="0"/>
              <a:t>a_shared</a:t>
            </a:r>
            <a:r>
              <a:rPr lang="en-US" sz="1814" dirty="0" smtClean="0"/>
              <a:t>[I];	</a:t>
            </a:r>
          </a:p>
          <a:p>
            <a:pPr>
              <a:lnSpc>
                <a:spcPct val="80000"/>
              </a:lnSpc>
              <a:buFont typeface="Wingdings" panose="05000000000000000000" pitchFamily="2" charset="2"/>
              <a:buNone/>
            </a:pPr>
            <a:r>
              <a:rPr lang="en-US" sz="1814" dirty="0" smtClean="0"/>
              <a:t>}</a:t>
            </a:r>
            <a:endParaRPr lang="en-US" sz="1814" dirty="0"/>
          </a:p>
        </p:txBody>
      </p:sp>
    </p:spTree>
    <p:extLst>
      <p:ext uri="{BB962C8B-B14F-4D97-AF65-F5344CB8AC3E}">
        <p14:creationId xmlns:p14="http://schemas.microsoft.com/office/powerpoint/2010/main" val="1457306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068" y="873329"/>
            <a:ext cx="10274132" cy="1293028"/>
          </a:xfrm>
        </p:spPr>
        <p:txBody>
          <a:bodyPr/>
          <a:lstStyle/>
          <a:p>
            <a:r>
              <a:rPr lang="en-US" dirty="0"/>
              <a:t>SHARED MEMORY IN CUDA</a:t>
            </a:r>
          </a:p>
        </p:txBody>
      </p:sp>
      <p:sp>
        <p:nvSpPr>
          <p:cNvPr id="3" name="Content Placeholder 2"/>
          <p:cNvSpPr>
            <a:spLocks noGrp="1"/>
          </p:cNvSpPr>
          <p:nvPr>
            <p:ph idx="1"/>
          </p:nvPr>
        </p:nvSpPr>
        <p:spPr>
          <a:xfrm>
            <a:off x="685800" y="2194560"/>
            <a:ext cx="5096814" cy="4024125"/>
          </a:xfrm>
        </p:spPr>
        <p:txBody>
          <a:bodyPr>
            <a:normAutofit/>
          </a:bodyPr>
          <a:lstStyle/>
          <a:p>
            <a:r>
              <a:rPr lang="en-US" dirty="0" smtClean="0"/>
              <a:t>In this case, I have manually declared the size of our shared variable </a:t>
            </a:r>
            <a:r>
              <a:rPr lang="en-US" dirty="0" smtClean="0">
                <a:sym typeface="Wingdings" panose="05000000000000000000" pitchFamily="2" charset="2"/>
              </a:rPr>
              <a:t> a 1D array.</a:t>
            </a:r>
            <a:endParaRPr lang="en-US" dirty="0" smtClean="0"/>
          </a:p>
          <a:p>
            <a:endParaRPr lang="en-US" dirty="0"/>
          </a:p>
          <a:p>
            <a:r>
              <a:rPr lang="en-US" dirty="0" smtClean="0"/>
              <a:t>Ideally, since (again) we have one thread managing one element, the size of </a:t>
            </a:r>
            <a:r>
              <a:rPr lang="en-US" dirty="0" err="1" smtClean="0"/>
              <a:t>a_shared</a:t>
            </a:r>
            <a:r>
              <a:rPr lang="en-US" dirty="0" smtClean="0"/>
              <a:t> should be the same size as the number of threads within a block.</a:t>
            </a:r>
          </a:p>
          <a:p>
            <a:endParaRPr lang="en-US" dirty="0"/>
          </a:p>
          <a:p>
            <a:r>
              <a:rPr lang="en-US" dirty="0" smtClean="0"/>
              <a:t>Hence, </a:t>
            </a:r>
            <a:r>
              <a:rPr lang="en-US" dirty="0" err="1" smtClean="0"/>
              <a:t>blockDim.x</a:t>
            </a:r>
            <a:r>
              <a:rPr lang="en-US" dirty="0" smtClean="0"/>
              <a:t> = 256 here.</a:t>
            </a:r>
            <a:endParaRPr lang="en-US" dirty="0"/>
          </a:p>
        </p:txBody>
      </p:sp>
      <p:sp>
        <p:nvSpPr>
          <p:cNvPr id="6" name="Rectangle 3"/>
          <p:cNvSpPr txBox="1">
            <a:spLocks noChangeArrowheads="1"/>
          </p:cNvSpPr>
          <p:nvPr/>
        </p:nvSpPr>
        <p:spPr>
          <a:xfrm>
            <a:off x="6018996" y="2194560"/>
            <a:ext cx="8001480" cy="423404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buFont typeface="Wingdings" panose="05000000000000000000" pitchFamily="2" charset="2"/>
              <a:buNone/>
            </a:pPr>
            <a:r>
              <a:rPr lang="en-US" sz="1814" smtClean="0"/>
              <a:t>__global__ void SOMENAME(float *a, float *b) {</a:t>
            </a:r>
          </a:p>
          <a:p>
            <a:pPr>
              <a:lnSpc>
                <a:spcPct val="80000"/>
              </a:lnSpc>
              <a:buFont typeface="Wingdings" panose="05000000000000000000" pitchFamily="2" charset="2"/>
              <a:buNone/>
            </a:pPr>
            <a:endParaRPr lang="en-US" sz="1814" smtClean="0"/>
          </a:p>
          <a:p>
            <a:pPr>
              <a:lnSpc>
                <a:spcPct val="80000"/>
              </a:lnSpc>
              <a:buFont typeface="Wingdings" panose="05000000000000000000" pitchFamily="2" charset="2"/>
              <a:buNone/>
            </a:pPr>
            <a:r>
              <a:rPr lang="en-US" sz="1814" smtClean="0"/>
              <a:t>	int I = threadIdx.x;	</a:t>
            </a:r>
          </a:p>
          <a:p>
            <a:pPr>
              <a:lnSpc>
                <a:spcPct val="80000"/>
              </a:lnSpc>
              <a:buFont typeface="Wingdings" panose="05000000000000000000" pitchFamily="2" charset="2"/>
              <a:buNone/>
            </a:pPr>
            <a:r>
              <a:rPr lang="en-US" sz="1814" smtClean="0"/>
              <a:t>	int i = blockDim.x * blockIdx.x + I;</a:t>
            </a:r>
          </a:p>
          <a:p>
            <a:pPr>
              <a:lnSpc>
                <a:spcPct val="80000"/>
              </a:lnSpc>
              <a:buFont typeface="Wingdings" panose="05000000000000000000" pitchFamily="2" charset="2"/>
              <a:buNone/>
            </a:pPr>
            <a:endParaRPr lang="en-US" sz="1814" smtClean="0"/>
          </a:p>
          <a:p>
            <a:pPr>
              <a:lnSpc>
                <a:spcPct val="80000"/>
              </a:lnSpc>
              <a:buFont typeface="Wingdings" panose="05000000000000000000" pitchFamily="2" charset="2"/>
              <a:buNone/>
            </a:pPr>
            <a:r>
              <a:rPr lang="en-US" sz="1814" smtClean="0"/>
              <a:t>	__shared__ float a_shared[256];</a:t>
            </a:r>
          </a:p>
          <a:p>
            <a:pPr>
              <a:lnSpc>
                <a:spcPct val="80000"/>
              </a:lnSpc>
              <a:buFont typeface="Wingdings" panose="05000000000000000000" pitchFamily="2" charset="2"/>
              <a:buNone/>
            </a:pPr>
            <a:r>
              <a:rPr lang="en-US" sz="1814" smtClean="0"/>
              <a:t>		</a:t>
            </a:r>
          </a:p>
          <a:p>
            <a:pPr>
              <a:lnSpc>
                <a:spcPct val="80000"/>
              </a:lnSpc>
              <a:buFont typeface="Wingdings" panose="05000000000000000000" pitchFamily="2" charset="2"/>
              <a:buNone/>
            </a:pPr>
            <a:r>
              <a:rPr lang="en-US" sz="1814" smtClean="0"/>
              <a:t>	a_shared[I] = a[i];	</a:t>
            </a:r>
          </a:p>
          <a:p>
            <a:pPr>
              <a:lnSpc>
                <a:spcPct val="80000"/>
              </a:lnSpc>
              <a:buFont typeface="Wingdings" panose="05000000000000000000" pitchFamily="2" charset="2"/>
              <a:buNone/>
            </a:pPr>
            <a:endParaRPr lang="en-US" sz="1814" smtClean="0"/>
          </a:p>
          <a:p>
            <a:pPr>
              <a:lnSpc>
                <a:spcPct val="80000"/>
              </a:lnSpc>
              <a:buFont typeface="Wingdings" panose="05000000000000000000" pitchFamily="2" charset="2"/>
              <a:buNone/>
            </a:pPr>
            <a:r>
              <a:rPr lang="en-US" sz="1814" smtClean="0"/>
              <a:t>	// Compute the square root</a:t>
            </a:r>
          </a:p>
          <a:p>
            <a:pPr>
              <a:lnSpc>
                <a:spcPct val="80000"/>
              </a:lnSpc>
              <a:buFont typeface="Wingdings" panose="05000000000000000000" pitchFamily="2" charset="2"/>
              <a:buNone/>
            </a:pPr>
            <a:r>
              <a:rPr lang="en-US" sz="1814" smtClean="0"/>
              <a:t>	a_shared[I] = a_shared[I] + sqrt(a_shared[I]);</a:t>
            </a:r>
          </a:p>
          <a:p>
            <a:pPr>
              <a:lnSpc>
                <a:spcPct val="80000"/>
              </a:lnSpc>
              <a:buFont typeface="Wingdings" panose="05000000000000000000" pitchFamily="2" charset="2"/>
              <a:buNone/>
            </a:pPr>
            <a:endParaRPr lang="en-US" sz="1814" smtClean="0"/>
          </a:p>
          <a:p>
            <a:pPr>
              <a:lnSpc>
                <a:spcPct val="80000"/>
              </a:lnSpc>
              <a:buFont typeface="Wingdings" panose="05000000000000000000" pitchFamily="2" charset="2"/>
              <a:buNone/>
            </a:pPr>
            <a:r>
              <a:rPr lang="en-US" sz="1814" smtClean="0"/>
              <a:t>	// Map back to global memory</a:t>
            </a:r>
          </a:p>
          <a:p>
            <a:pPr>
              <a:lnSpc>
                <a:spcPct val="80000"/>
              </a:lnSpc>
              <a:buFont typeface="Wingdings" panose="05000000000000000000" pitchFamily="2" charset="2"/>
              <a:buNone/>
            </a:pPr>
            <a:r>
              <a:rPr lang="en-US" sz="1814" smtClean="0"/>
              <a:t>	b[i] = a_shared[I];	</a:t>
            </a:r>
          </a:p>
          <a:p>
            <a:pPr>
              <a:lnSpc>
                <a:spcPct val="80000"/>
              </a:lnSpc>
              <a:buFont typeface="Wingdings" panose="05000000000000000000" pitchFamily="2" charset="2"/>
              <a:buNone/>
            </a:pPr>
            <a:r>
              <a:rPr lang="en-US" sz="1814" smtClean="0"/>
              <a:t>}</a:t>
            </a:r>
            <a:endParaRPr lang="en-US" sz="1814" dirty="0"/>
          </a:p>
        </p:txBody>
      </p:sp>
      <p:cxnSp>
        <p:nvCxnSpPr>
          <p:cNvPr id="5" name="Straight Arrow Connector 4"/>
          <p:cNvCxnSpPr/>
          <p:nvPr/>
        </p:nvCxnSpPr>
        <p:spPr>
          <a:xfrm>
            <a:off x="7495675" y="3260558"/>
            <a:ext cx="1756610" cy="312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19735" y="2887579"/>
            <a:ext cx="2059969" cy="923330"/>
          </a:xfrm>
          <a:prstGeom prst="rect">
            <a:avLst/>
          </a:prstGeom>
          <a:noFill/>
        </p:spPr>
        <p:txBody>
          <a:bodyPr wrap="square" rtlCol="0">
            <a:spAutoFit/>
          </a:bodyPr>
          <a:lstStyle/>
          <a:p>
            <a:r>
              <a:rPr lang="en-US" dirty="0" smtClean="0"/>
              <a:t>In this example, these should be equal.</a:t>
            </a:r>
            <a:endParaRPr lang="en-GB" dirty="0"/>
          </a:p>
        </p:txBody>
      </p:sp>
    </p:spTree>
    <p:extLst>
      <p:ext uri="{BB962C8B-B14F-4D97-AF65-F5344CB8AC3E}">
        <p14:creationId xmlns:p14="http://schemas.microsoft.com/office/powerpoint/2010/main" val="31212851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068" y="873329"/>
            <a:ext cx="10274132" cy="1293028"/>
          </a:xfrm>
        </p:spPr>
        <p:txBody>
          <a:bodyPr/>
          <a:lstStyle/>
          <a:p>
            <a:r>
              <a:rPr lang="en-US" dirty="0"/>
              <a:t>SHARED MEMORY IN CUDA</a:t>
            </a:r>
          </a:p>
        </p:txBody>
      </p:sp>
      <p:sp>
        <p:nvSpPr>
          <p:cNvPr id="3" name="Content Placeholder 2"/>
          <p:cNvSpPr>
            <a:spLocks noGrp="1"/>
          </p:cNvSpPr>
          <p:nvPr>
            <p:ph idx="1"/>
          </p:nvPr>
        </p:nvSpPr>
        <p:spPr>
          <a:xfrm>
            <a:off x="685800" y="2194560"/>
            <a:ext cx="5096814" cy="4024125"/>
          </a:xfrm>
        </p:spPr>
        <p:txBody>
          <a:bodyPr>
            <a:normAutofit/>
          </a:bodyPr>
          <a:lstStyle/>
          <a:p>
            <a:r>
              <a:rPr lang="en-US" dirty="0" smtClean="0"/>
              <a:t>There is a potential risk here: if we were to use shared memory to accelerate our FTCS algorithm, we need each thread to look around and view other elements from shared memory.</a:t>
            </a:r>
          </a:p>
          <a:p>
            <a:endParaRPr lang="en-US" dirty="0"/>
          </a:p>
          <a:p>
            <a:r>
              <a:rPr lang="en-US" dirty="0" smtClean="0"/>
              <a:t>Remember, each thread manages its own element – it is therefore possible that some threads are faster/slower and their work is not complete…</a:t>
            </a:r>
            <a:endParaRPr lang="en-US" dirty="0"/>
          </a:p>
        </p:txBody>
      </p:sp>
      <p:sp>
        <p:nvSpPr>
          <p:cNvPr id="6" name="Rectangle 3"/>
          <p:cNvSpPr txBox="1">
            <a:spLocks noChangeArrowheads="1"/>
          </p:cNvSpPr>
          <p:nvPr/>
        </p:nvSpPr>
        <p:spPr>
          <a:xfrm>
            <a:off x="6018996" y="2194560"/>
            <a:ext cx="8001480" cy="423404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buFont typeface="Wingdings" panose="05000000000000000000" pitchFamily="2" charset="2"/>
              <a:buNone/>
            </a:pPr>
            <a:r>
              <a:rPr lang="en-US" sz="1814" smtClean="0"/>
              <a:t>__global__ void SOMENAME(float *a, float *b) {</a:t>
            </a:r>
          </a:p>
          <a:p>
            <a:pPr>
              <a:lnSpc>
                <a:spcPct val="80000"/>
              </a:lnSpc>
              <a:buFont typeface="Wingdings" panose="05000000000000000000" pitchFamily="2" charset="2"/>
              <a:buNone/>
            </a:pPr>
            <a:endParaRPr lang="en-US" sz="1814" smtClean="0"/>
          </a:p>
          <a:p>
            <a:pPr>
              <a:lnSpc>
                <a:spcPct val="80000"/>
              </a:lnSpc>
              <a:buFont typeface="Wingdings" panose="05000000000000000000" pitchFamily="2" charset="2"/>
              <a:buNone/>
            </a:pPr>
            <a:r>
              <a:rPr lang="en-US" sz="1814" smtClean="0"/>
              <a:t>	int I = threadIdx.x;	</a:t>
            </a:r>
          </a:p>
          <a:p>
            <a:pPr>
              <a:lnSpc>
                <a:spcPct val="80000"/>
              </a:lnSpc>
              <a:buFont typeface="Wingdings" panose="05000000000000000000" pitchFamily="2" charset="2"/>
              <a:buNone/>
            </a:pPr>
            <a:r>
              <a:rPr lang="en-US" sz="1814" smtClean="0"/>
              <a:t>	int i = blockDim.x * blockIdx.x + I;</a:t>
            </a:r>
          </a:p>
          <a:p>
            <a:pPr>
              <a:lnSpc>
                <a:spcPct val="80000"/>
              </a:lnSpc>
              <a:buFont typeface="Wingdings" panose="05000000000000000000" pitchFamily="2" charset="2"/>
              <a:buNone/>
            </a:pPr>
            <a:endParaRPr lang="en-US" sz="1814" smtClean="0"/>
          </a:p>
          <a:p>
            <a:pPr>
              <a:lnSpc>
                <a:spcPct val="80000"/>
              </a:lnSpc>
              <a:buFont typeface="Wingdings" panose="05000000000000000000" pitchFamily="2" charset="2"/>
              <a:buNone/>
            </a:pPr>
            <a:r>
              <a:rPr lang="en-US" sz="1814" smtClean="0"/>
              <a:t>	__shared__ float a_shared[256];</a:t>
            </a:r>
          </a:p>
          <a:p>
            <a:pPr>
              <a:lnSpc>
                <a:spcPct val="80000"/>
              </a:lnSpc>
              <a:buFont typeface="Wingdings" panose="05000000000000000000" pitchFamily="2" charset="2"/>
              <a:buNone/>
            </a:pPr>
            <a:r>
              <a:rPr lang="en-US" sz="1814" smtClean="0"/>
              <a:t>		</a:t>
            </a:r>
          </a:p>
          <a:p>
            <a:pPr>
              <a:lnSpc>
                <a:spcPct val="80000"/>
              </a:lnSpc>
              <a:buFont typeface="Wingdings" panose="05000000000000000000" pitchFamily="2" charset="2"/>
              <a:buNone/>
            </a:pPr>
            <a:r>
              <a:rPr lang="en-US" sz="1814" smtClean="0"/>
              <a:t>	a_shared[I] = a[i];	</a:t>
            </a:r>
          </a:p>
          <a:p>
            <a:pPr>
              <a:lnSpc>
                <a:spcPct val="80000"/>
              </a:lnSpc>
              <a:buFont typeface="Wingdings" panose="05000000000000000000" pitchFamily="2" charset="2"/>
              <a:buNone/>
            </a:pPr>
            <a:endParaRPr lang="en-US" sz="1814" smtClean="0"/>
          </a:p>
          <a:p>
            <a:pPr>
              <a:lnSpc>
                <a:spcPct val="80000"/>
              </a:lnSpc>
              <a:buFont typeface="Wingdings" panose="05000000000000000000" pitchFamily="2" charset="2"/>
              <a:buNone/>
            </a:pPr>
            <a:r>
              <a:rPr lang="en-US" sz="1814" smtClean="0"/>
              <a:t>	// Compute the square root</a:t>
            </a:r>
          </a:p>
          <a:p>
            <a:pPr>
              <a:lnSpc>
                <a:spcPct val="80000"/>
              </a:lnSpc>
              <a:buFont typeface="Wingdings" panose="05000000000000000000" pitchFamily="2" charset="2"/>
              <a:buNone/>
            </a:pPr>
            <a:r>
              <a:rPr lang="en-US" sz="1814" smtClean="0"/>
              <a:t>	a_shared[I] = a_shared[I] + sqrt(a_shared[I]);</a:t>
            </a:r>
          </a:p>
          <a:p>
            <a:pPr>
              <a:lnSpc>
                <a:spcPct val="80000"/>
              </a:lnSpc>
              <a:buFont typeface="Wingdings" panose="05000000000000000000" pitchFamily="2" charset="2"/>
              <a:buNone/>
            </a:pPr>
            <a:endParaRPr lang="en-US" sz="1814" smtClean="0"/>
          </a:p>
          <a:p>
            <a:pPr>
              <a:lnSpc>
                <a:spcPct val="80000"/>
              </a:lnSpc>
              <a:buFont typeface="Wingdings" panose="05000000000000000000" pitchFamily="2" charset="2"/>
              <a:buNone/>
            </a:pPr>
            <a:r>
              <a:rPr lang="en-US" sz="1814" smtClean="0"/>
              <a:t>	// Map back to global memory</a:t>
            </a:r>
          </a:p>
          <a:p>
            <a:pPr>
              <a:lnSpc>
                <a:spcPct val="80000"/>
              </a:lnSpc>
              <a:buFont typeface="Wingdings" panose="05000000000000000000" pitchFamily="2" charset="2"/>
              <a:buNone/>
            </a:pPr>
            <a:r>
              <a:rPr lang="en-US" sz="1814" smtClean="0"/>
              <a:t>	b[i] = a_shared[I];	</a:t>
            </a:r>
          </a:p>
          <a:p>
            <a:pPr>
              <a:lnSpc>
                <a:spcPct val="80000"/>
              </a:lnSpc>
              <a:buFont typeface="Wingdings" panose="05000000000000000000" pitchFamily="2" charset="2"/>
              <a:buNone/>
            </a:pPr>
            <a:r>
              <a:rPr lang="en-US" sz="1814" smtClean="0"/>
              <a:t>}</a:t>
            </a:r>
            <a:endParaRPr lang="en-US" sz="1814" dirty="0"/>
          </a:p>
        </p:txBody>
      </p:sp>
      <p:cxnSp>
        <p:nvCxnSpPr>
          <p:cNvPr id="7" name="Straight Arrow Connector 6"/>
          <p:cNvCxnSpPr/>
          <p:nvPr/>
        </p:nvCxnSpPr>
        <p:spPr>
          <a:xfrm flipV="1">
            <a:off x="5074276" y="4314423"/>
            <a:ext cx="1223493" cy="52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31876" y="3889420"/>
            <a:ext cx="3460124" cy="646331"/>
          </a:xfrm>
          <a:prstGeom prst="rect">
            <a:avLst/>
          </a:prstGeom>
          <a:noFill/>
        </p:spPr>
        <p:txBody>
          <a:bodyPr wrap="square" rtlCol="0">
            <a:spAutoFit/>
          </a:bodyPr>
          <a:lstStyle/>
          <a:p>
            <a:r>
              <a:rPr lang="en-US" dirty="0" smtClean="0"/>
              <a:t>Some threads might be faster…..</a:t>
            </a:r>
            <a:endParaRPr lang="en-US" dirty="0"/>
          </a:p>
        </p:txBody>
      </p:sp>
      <p:cxnSp>
        <p:nvCxnSpPr>
          <p:cNvPr id="10" name="Straight Arrow Connector 9"/>
          <p:cNvCxnSpPr/>
          <p:nvPr/>
        </p:nvCxnSpPr>
        <p:spPr>
          <a:xfrm flipH="1">
            <a:off x="8229600" y="4211392"/>
            <a:ext cx="502276" cy="1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50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a:t>
            </a:r>
            <a:r>
              <a:rPr lang="en-US" dirty="0" err="1"/>
              <a:t>WeeK’s</a:t>
            </a:r>
            <a:r>
              <a:rPr lang="en-US" dirty="0"/>
              <a:t> </a:t>
            </a:r>
            <a:r>
              <a:rPr lang="en-US" dirty="0" smtClean="0"/>
              <a:t>TUTORIAL</a:t>
            </a:r>
            <a:endParaRPr lang="en-GB" dirty="0"/>
          </a:p>
        </p:txBody>
      </p:sp>
      <p:sp>
        <p:nvSpPr>
          <p:cNvPr id="3" name="Content Placeholder 2"/>
          <p:cNvSpPr>
            <a:spLocks noGrp="1"/>
          </p:cNvSpPr>
          <p:nvPr>
            <p:ph idx="1"/>
          </p:nvPr>
        </p:nvSpPr>
        <p:spPr>
          <a:xfrm>
            <a:off x="571500" y="2194560"/>
            <a:ext cx="6742522" cy="4024125"/>
          </a:xfrm>
        </p:spPr>
        <p:txBody>
          <a:bodyPr>
            <a:normAutofit fontScale="92500" lnSpcReduction="10000"/>
          </a:bodyPr>
          <a:lstStyle/>
          <a:p>
            <a:r>
              <a:rPr lang="en-US" dirty="0" smtClean="0"/>
              <a:t>Although this code runs quickly on the GPU upstairs (my code: 500x500 cells, 10,000 time steps in about 3-5 seconds), it is not as quick as we would like it to be.</a:t>
            </a:r>
          </a:p>
          <a:p>
            <a:endParaRPr lang="en-US" dirty="0"/>
          </a:p>
          <a:p>
            <a:r>
              <a:rPr lang="en-US" dirty="0" smtClean="0"/>
              <a:t>Good measure of performance:</a:t>
            </a:r>
          </a:p>
          <a:p>
            <a:endParaRPr lang="en-US" dirty="0"/>
          </a:p>
          <a:p>
            <a:pPr lvl="1"/>
            <a:r>
              <a:rPr lang="en-US" dirty="0" smtClean="0"/>
              <a:t>Speedup compared to CPU (~180x), or</a:t>
            </a:r>
          </a:p>
          <a:p>
            <a:pPr lvl="1"/>
            <a:endParaRPr lang="en-US" dirty="0"/>
          </a:p>
          <a:p>
            <a:pPr lvl="1"/>
            <a:r>
              <a:rPr lang="en-US" dirty="0" smtClean="0"/>
              <a:t>Time (in seconds) per cell per </a:t>
            </a:r>
            <a:r>
              <a:rPr lang="en-US" dirty="0" err="1" smtClean="0"/>
              <a:t>timestep</a:t>
            </a:r>
            <a:r>
              <a:rPr lang="en-US" dirty="0" smtClean="0"/>
              <a:t> is an internationally accepted measure.</a:t>
            </a:r>
          </a:p>
          <a:p>
            <a:pPr lvl="1"/>
            <a:endParaRPr lang="en-US" dirty="0"/>
          </a:p>
          <a:p>
            <a:pPr marL="457200" lvl="1" indent="0">
              <a:buNone/>
            </a:pPr>
            <a:r>
              <a:rPr lang="en-US" dirty="0" smtClean="0"/>
              <a:t>(i.e. 5 seconds / (500x500 cells * 10000) = </a:t>
            </a:r>
            <a:r>
              <a:rPr lang="en-US" b="1" dirty="0" smtClean="0"/>
              <a:t>2e-9</a:t>
            </a:r>
            <a:r>
              <a:rPr lang="en-US" dirty="0" smtClean="0"/>
              <a:t>)</a:t>
            </a:r>
            <a:endParaRPr lang="en-US" dirty="0" smtClean="0"/>
          </a:p>
          <a:p>
            <a:endParaRPr lang="en-US" dirty="0" smtClean="0"/>
          </a:p>
          <a:p>
            <a:pPr lvl="1"/>
            <a:endParaRPr lang="en-US" dirty="0"/>
          </a:p>
          <a:p>
            <a:pPr lvl="1"/>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900" y="2057401"/>
            <a:ext cx="5343525" cy="4000500"/>
          </a:xfrm>
          <a:prstGeom prst="rect">
            <a:avLst/>
          </a:prstGeom>
        </p:spPr>
      </p:pic>
      <p:sp>
        <p:nvSpPr>
          <p:cNvPr id="4" name="TextBox 3"/>
          <p:cNvSpPr txBox="1"/>
          <p:nvPr/>
        </p:nvSpPr>
        <p:spPr>
          <a:xfrm>
            <a:off x="5610997" y="6355844"/>
            <a:ext cx="3179805" cy="369332"/>
          </a:xfrm>
          <a:prstGeom prst="rect">
            <a:avLst/>
          </a:prstGeom>
          <a:noFill/>
        </p:spPr>
        <p:txBody>
          <a:bodyPr wrap="square" rtlCol="0">
            <a:spAutoFit/>
          </a:bodyPr>
          <a:lstStyle/>
          <a:p>
            <a:r>
              <a:rPr lang="en-US" dirty="0" smtClean="0"/>
              <a:t>Not bad for a single GPU</a:t>
            </a:r>
            <a:endParaRPr lang="en-GB" dirty="0"/>
          </a:p>
        </p:txBody>
      </p:sp>
      <p:cxnSp>
        <p:nvCxnSpPr>
          <p:cNvPr id="7" name="Straight Arrow Connector 6"/>
          <p:cNvCxnSpPr/>
          <p:nvPr/>
        </p:nvCxnSpPr>
        <p:spPr>
          <a:xfrm flipH="1" flipV="1">
            <a:off x="6079524" y="6057901"/>
            <a:ext cx="691979" cy="297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8677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068" y="873329"/>
            <a:ext cx="10274132" cy="1293028"/>
          </a:xfrm>
        </p:spPr>
        <p:txBody>
          <a:bodyPr/>
          <a:lstStyle/>
          <a:p>
            <a:r>
              <a:rPr lang="en-US" dirty="0"/>
              <a:t>SHARED MEMORY IN CUDA</a:t>
            </a:r>
          </a:p>
        </p:txBody>
      </p:sp>
      <p:sp>
        <p:nvSpPr>
          <p:cNvPr id="3" name="Content Placeholder 2"/>
          <p:cNvSpPr>
            <a:spLocks noGrp="1"/>
          </p:cNvSpPr>
          <p:nvPr>
            <p:ph idx="1"/>
          </p:nvPr>
        </p:nvSpPr>
        <p:spPr>
          <a:xfrm>
            <a:off x="685800" y="2194560"/>
            <a:ext cx="5096814" cy="4024125"/>
          </a:xfrm>
        </p:spPr>
        <p:txBody>
          <a:bodyPr>
            <a:normAutofit/>
          </a:bodyPr>
          <a:lstStyle/>
          <a:p>
            <a:r>
              <a:rPr lang="en-US" dirty="0" smtClean="0"/>
              <a:t>Before we allow threads to view other thread’s sections of shared memory, we need to tell the GPU to make sure all threads in the block are finished.</a:t>
            </a:r>
          </a:p>
          <a:p>
            <a:endParaRPr lang="en-US" dirty="0"/>
          </a:p>
          <a:p>
            <a:r>
              <a:rPr lang="en-US" dirty="0" smtClean="0"/>
              <a:t>We use a special command for this:</a:t>
            </a:r>
          </a:p>
          <a:p>
            <a:endParaRPr lang="en-US" dirty="0"/>
          </a:p>
          <a:p>
            <a:pPr marL="0" indent="0">
              <a:buNone/>
            </a:pPr>
            <a:r>
              <a:rPr lang="en-US" dirty="0" smtClean="0"/>
              <a:t>	__</a:t>
            </a:r>
            <a:r>
              <a:rPr lang="en-US" dirty="0" err="1" smtClean="0"/>
              <a:t>syncthreads</a:t>
            </a:r>
            <a:r>
              <a:rPr lang="en-US" dirty="0" smtClean="0"/>
              <a:t>();</a:t>
            </a:r>
            <a:endParaRPr lang="en-US" dirty="0"/>
          </a:p>
        </p:txBody>
      </p:sp>
      <p:sp>
        <p:nvSpPr>
          <p:cNvPr id="9" name="Rectangle 3"/>
          <p:cNvSpPr txBox="1">
            <a:spLocks noChangeArrowheads="1"/>
          </p:cNvSpPr>
          <p:nvPr/>
        </p:nvSpPr>
        <p:spPr>
          <a:xfrm>
            <a:off x="5658388" y="1847654"/>
            <a:ext cx="8001480" cy="47179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buFont typeface="Wingdings" panose="05000000000000000000" pitchFamily="2" charset="2"/>
              <a:buNone/>
            </a:pPr>
            <a:r>
              <a:rPr lang="en-US" sz="1814" dirty="0" smtClean="0"/>
              <a:t>__global__ void SOMENAME(float *a, float *b)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I = </a:t>
            </a:r>
            <a:r>
              <a:rPr lang="en-US" sz="1814" dirty="0" err="1" smtClean="0"/>
              <a:t>threadIdx.x</a:t>
            </a:r>
            <a:r>
              <a:rPr lang="en-US" sz="1814" dirty="0" smtClean="0"/>
              <a:t>;	</a:t>
            </a:r>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a:t>
            </a:r>
            <a:r>
              <a:rPr lang="en-US" sz="1814" dirty="0" err="1" smtClean="0"/>
              <a:t>i</a:t>
            </a:r>
            <a:r>
              <a:rPr lang="en-US" sz="1814" dirty="0" smtClean="0"/>
              <a:t> = </a:t>
            </a:r>
            <a:r>
              <a:rPr lang="en-US" sz="1814" dirty="0" err="1" smtClean="0"/>
              <a:t>blockDim.x</a:t>
            </a:r>
            <a:r>
              <a:rPr lang="en-US" sz="1814" dirty="0" smtClean="0"/>
              <a:t> * </a:t>
            </a:r>
            <a:r>
              <a:rPr lang="en-US" sz="1814" dirty="0" err="1" smtClean="0"/>
              <a:t>blockIdx.x</a:t>
            </a:r>
            <a:r>
              <a:rPr lang="en-US" sz="1814" dirty="0" smtClean="0"/>
              <a:t> + I;</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__shared__ float </a:t>
            </a:r>
            <a:r>
              <a:rPr lang="en-US" sz="1814" dirty="0" err="1" smtClean="0"/>
              <a:t>a_shared</a:t>
            </a:r>
            <a:r>
              <a:rPr lang="en-US" sz="1814" dirty="0" smtClean="0"/>
              <a:t>[256];</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a:t>
            </a:r>
            <a:r>
              <a:rPr lang="en-US" sz="1814" dirty="0" err="1" smtClean="0"/>
              <a:t>i</a:t>
            </a:r>
            <a:r>
              <a:rPr lang="en-US" sz="1814" dirty="0" smtClean="0"/>
              <a:t>];	</a:t>
            </a:r>
          </a:p>
          <a:p>
            <a:pPr>
              <a:lnSpc>
                <a:spcPct val="80000"/>
              </a:lnSpc>
              <a:buFont typeface="Wingdings" panose="05000000000000000000" pitchFamily="2" charset="2"/>
              <a:buNone/>
            </a:pPr>
            <a:r>
              <a:rPr lang="en-US" sz="1814" dirty="0" smtClean="0"/>
              <a:t>	__</a:t>
            </a:r>
            <a:r>
              <a:rPr lang="en-US" sz="1814" dirty="0" err="1" smtClean="0"/>
              <a:t>syncthreads</a:t>
            </a:r>
            <a:r>
              <a:rPr lang="en-US" sz="1814" dirty="0" smtClean="0"/>
              <a:t>();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 Compute the square root</a:t>
            </a:r>
          </a:p>
          <a:p>
            <a:pPr>
              <a:lnSpc>
                <a:spcPct val="80000"/>
              </a:lnSpc>
              <a:buFont typeface="Wingdings" panose="05000000000000000000" pitchFamily="2" charset="2"/>
              <a:buNone/>
            </a:pPr>
            <a:r>
              <a:rPr lang="en-US" sz="1814" dirty="0" smtClean="0"/>
              <a:t>	if (I &gt; 0) {</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t>
            </a:r>
            <a:r>
              <a:rPr lang="en-US" sz="1814" dirty="0" err="1" smtClean="0"/>
              <a:t>a_shared</a:t>
            </a:r>
            <a:r>
              <a:rPr lang="en-US" sz="1814" dirty="0" smtClean="0"/>
              <a:t>[I] + </a:t>
            </a:r>
            <a:r>
              <a:rPr lang="en-US" sz="1814" dirty="0" err="1" smtClean="0"/>
              <a:t>sqrt</a:t>
            </a:r>
            <a:r>
              <a:rPr lang="en-US" sz="1814" dirty="0" smtClean="0"/>
              <a:t>(</a:t>
            </a:r>
            <a:r>
              <a:rPr lang="en-US" sz="1814" dirty="0" err="1" smtClean="0"/>
              <a:t>a_shared</a:t>
            </a:r>
            <a:r>
              <a:rPr lang="en-US" sz="1814" dirty="0" smtClean="0"/>
              <a:t>[I-1]);</a:t>
            </a:r>
          </a:p>
          <a:p>
            <a:pPr>
              <a:lnSpc>
                <a:spcPct val="80000"/>
              </a:lnSpc>
              <a:buFont typeface="Wingdings" panose="05000000000000000000" pitchFamily="2" charset="2"/>
              <a:buNone/>
            </a:pPr>
            <a:r>
              <a:rPr lang="en-US" sz="1814" dirty="0" smtClean="0"/>
              <a:t>	}</a:t>
            </a:r>
          </a:p>
          <a:p>
            <a:pPr>
              <a:lnSpc>
                <a:spcPct val="80000"/>
              </a:lnSpc>
              <a:buFont typeface="Wingdings" panose="05000000000000000000" pitchFamily="2" charset="2"/>
              <a:buNone/>
            </a:pPr>
            <a:r>
              <a:rPr lang="en-US" sz="1814" dirty="0" smtClean="0"/>
              <a:t>	// Map back to global memory</a:t>
            </a:r>
          </a:p>
          <a:p>
            <a:pPr>
              <a:lnSpc>
                <a:spcPct val="80000"/>
              </a:lnSpc>
              <a:buFont typeface="Wingdings" panose="05000000000000000000" pitchFamily="2" charset="2"/>
              <a:buNone/>
            </a:pPr>
            <a:r>
              <a:rPr lang="en-US" sz="1814" dirty="0" smtClean="0"/>
              <a:t>	b[</a:t>
            </a:r>
            <a:r>
              <a:rPr lang="en-US" sz="1814" dirty="0" err="1" smtClean="0"/>
              <a:t>i</a:t>
            </a:r>
            <a:r>
              <a:rPr lang="en-US" sz="1814" dirty="0" smtClean="0"/>
              <a:t>] = </a:t>
            </a:r>
            <a:r>
              <a:rPr lang="en-US" sz="1814" dirty="0" err="1" smtClean="0"/>
              <a:t>a_shared</a:t>
            </a:r>
            <a:r>
              <a:rPr lang="en-US" sz="1814" dirty="0" smtClean="0"/>
              <a:t>[I];	</a:t>
            </a:r>
          </a:p>
          <a:p>
            <a:pPr>
              <a:lnSpc>
                <a:spcPct val="80000"/>
              </a:lnSpc>
              <a:buFont typeface="Wingdings" panose="05000000000000000000" pitchFamily="2" charset="2"/>
              <a:buNone/>
            </a:pPr>
            <a:r>
              <a:rPr lang="en-US" sz="1814" dirty="0" smtClean="0"/>
              <a:t>}</a:t>
            </a:r>
            <a:endParaRPr lang="en-US" sz="1814" dirty="0"/>
          </a:p>
        </p:txBody>
      </p:sp>
      <p:sp>
        <p:nvSpPr>
          <p:cNvPr id="11" name="Oval 4"/>
          <p:cNvSpPr>
            <a:spLocks noChangeArrowheads="1"/>
          </p:cNvSpPr>
          <p:nvPr/>
        </p:nvSpPr>
        <p:spPr bwMode="auto">
          <a:xfrm>
            <a:off x="5397878" y="3621852"/>
            <a:ext cx="2972472" cy="622145"/>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2" name="Text Box 5"/>
          <p:cNvSpPr txBox="1">
            <a:spLocks noChangeArrowheads="1"/>
          </p:cNvSpPr>
          <p:nvPr/>
        </p:nvSpPr>
        <p:spPr bwMode="auto">
          <a:xfrm>
            <a:off x="9028317" y="3436103"/>
            <a:ext cx="2765090" cy="9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1814" b="1" dirty="0">
                <a:solidFill>
                  <a:schemeClr val="tx1"/>
                </a:solidFill>
                <a:latin typeface="Verdana" panose="020B0604030504040204" pitchFamily="34" charset="0"/>
              </a:rPr>
              <a:t>Make all of the threads wait here before continuing.</a:t>
            </a:r>
          </a:p>
        </p:txBody>
      </p:sp>
    </p:spTree>
    <p:extLst>
      <p:ext uri="{BB962C8B-B14F-4D97-AF65-F5344CB8AC3E}">
        <p14:creationId xmlns:p14="http://schemas.microsoft.com/office/powerpoint/2010/main" val="119426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068" y="873329"/>
            <a:ext cx="10274132" cy="1293028"/>
          </a:xfrm>
        </p:spPr>
        <p:txBody>
          <a:bodyPr/>
          <a:lstStyle/>
          <a:p>
            <a:r>
              <a:rPr lang="en-US" dirty="0" smtClean="0"/>
              <a:t>ADVANCED CUDA – SHARED MEMORY</a:t>
            </a:r>
            <a:endParaRPr lang="en-US" dirty="0"/>
          </a:p>
        </p:txBody>
      </p:sp>
      <p:sp>
        <p:nvSpPr>
          <p:cNvPr id="3" name="Content Placeholder 2"/>
          <p:cNvSpPr>
            <a:spLocks noGrp="1"/>
          </p:cNvSpPr>
          <p:nvPr>
            <p:ph idx="1"/>
          </p:nvPr>
        </p:nvSpPr>
        <p:spPr>
          <a:xfrm>
            <a:off x="685800" y="2194560"/>
            <a:ext cx="5096814" cy="4024125"/>
          </a:xfrm>
        </p:spPr>
        <p:txBody>
          <a:bodyPr>
            <a:normAutofit/>
          </a:bodyPr>
          <a:lstStyle/>
          <a:p>
            <a:r>
              <a:rPr lang="en-US" dirty="0" smtClean="0"/>
              <a:t>For example – let’s say we want to make our 1D FTCS faster.</a:t>
            </a:r>
          </a:p>
          <a:p>
            <a:endParaRPr lang="en-US" dirty="0"/>
          </a:p>
          <a:p>
            <a:r>
              <a:rPr lang="en-US" dirty="0" smtClean="0"/>
              <a:t>We can use shared memory to reduce the time required to look at </a:t>
            </a:r>
            <a:r>
              <a:rPr lang="en-US" dirty="0" err="1" smtClean="0"/>
              <a:t>neighbours</a:t>
            </a:r>
            <a:r>
              <a:rPr lang="en-US" dirty="0" smtClean="0"/>
              <a:t>.</a:t>
            </a:r>
          </a:p>
          <a:p>
            <a:endParaRPr lang="en-US" dirty="0"/>
          </a:p>
          <a:p>
            <a:r>
              <a:rPr lang="en-US" dirty="0" smtClean="0"/>
              <a:t>If we are in the middle of a block – use shared memory. Otherwise, use global.</a:t>
            </a:r>
            <a:endParaRPr lang="en-US" dirty="0"/>
          </a:p>
        </p:txBody>
      </p:sp>
      <p:sp>
        <p:nvSpPr>
          <p:cNvPr id="9" name="Rectangle 3"/>
          <p:cNvSpPr txBox="1">
            <a:spLocks noChangeArrowheads="1"/>
          </p:cNvSpPr>
          <p:nvPr/>
        </p:nvSpPr>
        <p:spPr>
          <a:xfrm>
            <a:off x="5658388" y="1847654"/>
            <a:ext cx="6212336" cy="50103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buFont typeface="Wingdings" panose="05000000000000000000" pitchFamily="2" charset="2"/>
              <a:buNone/>
            </a:pPr>
            <a:r>
              <a:rPr lang="en-US" sz="1814" dirty="0" smtClean="0"/>
              <a:t>__global__ void FTCS(float *a, float *b)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I = </a:t>
            </a:r>
            <a:r>
              <a:rPr lang="en-US" sz="1814" dirty="0" err="1" smtClean="0"/>
              <a:t>threadIdx.x</a:t>
            </a:r>
            <a:r>
              <a:rPr lang="en-US" sz="1814" dirty="0" smtClean="0"/>
              <a:t>;	</a:t>
            </a:r>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a:t>
            </a:r>
            <a:r>
              <a:rPr lang="en-US" sz="1814" dirty="0" err="1" smtClean="0"/>
              <a:t>i</a:t>
            </a:r>
            <a:r>
              <a:rPr lang="en-US" sz="1814" dirty="0" smtClean="0"/>
              <a:t> = </a:t>
            </a:r>
            <a:r>
              <a:rPr lang="en-US" sz="1814" dirty="0" err="1" smtClean="0"/>
              <a:t>blockDim.x</a:t>
            </a:r>
            <a:r>
              <a:rPr lang="en-US" sz="1814" dirty="0" smtClean="0"/>
              <a:t> * </a:t>
            </a:r>
            <a:r>
              <a:rPr lang="en-US" sz="1814" dirty="0" err="1" smtClean="0"/>
              <a:t>blockIdx.x</a:t>
            </a:r>
            <a:r>
              <a:rPr lang="en-US" sz="1814" dirty="0" smtClean="0"/>
              <a:t> + I;</a:t>
            </a:r>
          </a:p>
          <a:p>
            <a:pPr>
              <a:lnSpc>
                <a:spcPct val="80000"/>
              </a:lnSpc>
              <a:buFont typeface="Wingdings" panose="05000000000000000000" pitchFamily="2" charset="2"/>
              <a:buNone/>
            </a:pPr>
            <a:r>
              <a:rPr lang="en-US" sz="1814" dirty="0" smtClean="0"/>
              <a:t>	__shared__ float </a:t>
            </a:r>
            <a:r>
              <a:rPr lang="en-US" sz="1814" dirty="0" err="1" smtClean="0"/>
              <a:t>a_shared</a:t>
            </a:r>
            <a:r>
              <a:rPr lang="en-US" sz="1814" dirty="0" smtClean="0"/>
              <a:t>[256]; __shared__ float </a:t>
            </a:r>
            <a:r>
              <a:rPr lang="en-US" sz="1814" dirty="0" err="1" smtClean="0"/>
              <a:t>b_shared</a:t>
            </a:r>
            <a:r>
              <a:rPr lang="en-US" sz="1814" dirty="0" smtClean="0"/>
              <a:t>[256];</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a:t>
            </a:r>
            <a:r>
              <a:rPr lang="en-US" sz="1814" dirty="0" err="1" smtClean="0"/>
              <a:t>i</a:t>
            </a:r>
            <a:r>
              <a:rPr lang="en-US" sz="1814" dirty="0" smtClean="0"/>
              <a:t>];	</a:t>
            </a:r>
          </a:p>
          <a:p>
            <a:pPr>
              <a:lnSpc>
                <a:spcPct val="80000"/>
              </a:lnSpc>
              <a:buFont typeface="Wingdings" panose="05000000000000000000" pitchFamily="2" charset="2"/>
              <a:buNone/>
            </a:pPr>
            <a:r>
              <a:rPr lang="en-US" sz="1814" dirty="0" smtClean="0"/>
              <a:t>	__</a:t>
            </a:r>
            <a:r>
              <a:rPr lang="en-US" sz="1814" dirty="0" err="1" smtClean="0"/>
              <a:t>syncthreads</a:t>
            </a:r>
            <a:r>
              <a:rPr lang="en-US" sz="1814" dirty="0" smtClean="0"/>
              <a:t>();	</a:t>
            </a:r>
          </a:p>
          <a:p>
            <a:pPr>
              <a:lnSpc>
                <a:spcPct val="80000"/>
              </a:lnSpc>
              <a:buFont typeface="Wingdings" panose="05000000000000000000" pitchFamily="2" charset="2"/>
              <a:buNone/>
            </a:pPr>
            <a:r>
              <a:rPr lang="en-US" sz="1814" dirty="0" smtClean="0"/>
              <a:t>	// </a:t>
            </a:r>
            <a:r>
              <a:rPr lang="en-US" sz="1814" dirty="0" smtClean="0"/>
              <a:t>Solve for 1D FTCS Heat Transfer</a:t>
            </a:r>
            <a:endParaRPr lang="en-US" sz="1814" dirty="0" smtClean="0"/>
          </a:p>
          <a:p>
            <a:pPr>
              <a:lnSpc>
                <a:spcPct val="80000"/>
              </a:lnSpc>
              <a:buFont typeface="Wingdings" panose="05000000000000000000" pitchFamily="2" charset="2"/>
              <a:buNone/>
            </a:pPr>
            <a:r>
              <a:rPr lang="en-US" sz="1814" dirty="0" smtClean="0"/>
              <a:t>	if ((I &gt; 0) &amp;&amp; (I &lt; 255)) {</a:t>
            </a:r>
          </a:p>
          <a:p>
            <a:pPr>
              <a:lnSpc>
                <a:spcPct val="80000"/>
              </a:lnSpc>
              <a:buFont typeface="Wingdings" panose="05000000000000000000" pitchFamily="2" charset="2"/>
              <a:buNone/>
            </a:pPr>
            <a:r>
              <a:rPr lang="en-US" sz="1814" dirty="0"/>
              <a:t>	</a:t>
            </a:r>
            <a:r>
              <a:rPr lang="en-US" sz="1814" dirty="0" smtClean="0"/>
              <a:t>	// Use shared memory</a:t>
            </a:r>
          </a:p>
          <a:p>
            <a:pPr>
              <a:lnSpc>
                <a:spcPct val="80000"/>
              </a:lnSpc>
              <a:buFont typeface="Wingdings" panose="05000000000000000000" pitchFamily="2" charset="2"/>
              <a:buNone/>
            </a:pPr>
            <a:r>
              <a:rPr lang="en-US" sz="1814" dirty="0" smtClean="0"/>
              <a:t>		</a:t>
            </a:r>
            <a:r>
              <a:rPr lang="en-US" sz="1814" dirty="0" err="1"/>
              <a:t>b</a:t>
            </a:r>
            <a:r>
              <a:rPr lang="en-US" sz="1814" dirty="0" err="1" smtClean="0"/>
              <a:t>_shared</a:t>
            </a:r>
            <a:r>
              <a:rPr lang="en-US" sz="1814" dirty="0" smtClean="0"/>
              <a:t>[I] = </a:t>
            </a:r>
            <a:r>
              <a:rPr lang="en-US" sz="1814" dirty="0" err="1" smtClean="0"/>
              <a:t>a_shared</a:t>
            </a:r>
            <a:r>
              <a:rPr lang="en-US" sz="1814" dirty="0" smtClean="0"/>
              <a:t>[I] + </a:t>
            </a:r>
          </a:p>
          <a:p>
            <a:pPr>
              <a:lnSpc>
                <a:spcPct val="80000"/>
              </a:lnSpc>
              <a:buFont typeface="Wingdings" panose="05000000000000000000" pitchFamily="2" charset="2"/>
              <a:buNone/>
            </a:pPr>
            <a:r>
              <a:rPr lang="en-US" sz="1814" dirty="0"/>
              <a:t>		</a:t>
            </a:r>
            <a:r>
              <a:rPr lang="en-US" sz="1814" dirty="0" smtClean="0"/>
              <a:t>PHI*(</a:t>
            </a:r>
            <a:r>
              <a:rPr lang="en-US" sz="1814" dirty="0" err="1" smtClean="0"/>
              <a:t>a_shared</a:t>
            </a:r>
            <a:r>
              <a:rPr lang="en-US" sz="1814" dirty="0" smtClean="0"/>
              <a:t>[I-1] – 2.0*</a:t>
            </a:r>
            <a:r>
              <a:rPr lang="en-US" sz="1814" dirty="0" err="1" smtClean="0"/>
              <a:t>a_shared</a:t>
            </a:r>
            <a:r>
              <a:rPr lang="en-US" sz="1814" dirty="0" smtClean="0"/>
              <a:t>[I] + </a:t>
            </a:r>
            <a:r>
              <a:rPr lang="en-US" sz="1814" dirty="0" err="1" smtClean="0"/>
              <a:t>a_shared</a:t>
            </a:r>
            <a:r>
              <a:rPr lang="en-US" sz="1814" dirty="0" smtClean="0"/>
              <a:t>[I+1]);</a:t>
            </a:r>
          </a:p>
          <a:p>
            <a:pPr>
              <a:lnSpc>
                <a:spcPct val="80000"/>
              </a:lnSpc>
              <a:buFont typeface="Wingdings" panose="05000000000000000000" pitchFamily="2" charset="2"/>
              <a:buNone/>
            </a:pPr>
            <a:r>
              <a:rPr lang="en-US" sz="1814" dirty="0" smtClean="0"/>
              <a:t>	} else {</a:t>
            </a:r>
          </a:p>
          <a:p>
            <a:pPr>
              <a:lnSpc>
                <a:spcPct val="80000"/>
              </a:lnSpc>
              <a:buFont typeface="Wingdings" panose="05000000000000000000" pitchFamily="2" charset="2"/>
              <a:buNone/>
            </a:pPr>
            <a:r>
              <a:rPr lang="en-US" sz="1814" dirty="0" smtClean="0"/>
              <a:t>		// We need global memory </a:t>
            </a:r>
          </a:p>
          <a:p>
            <a:pPr>
              <a:lnSpc>
                <a:spcPct val="80000"/>
              </a:lnSpc>
              <a:buFont typeface="Wingdings" panose="05000000000000000000" pitchFamily="2" charset="2"/>
              <a:buNone/>
            </a:pPr>
            <a:r>
              <a:rPr lang="en-US" sz="1814" dirty="0"/>
              <a:t>	</a:t>
            </a:r>
            <a:r>
              <a:rPr lang="en-US" sz="1814" dirty="0" smtClean="0"/>
              <a:t>	</a:t>
            </a:r>
            <a:r>
              <a:rPr lang="en-US" sz="1814" dirty="0" err="1" smtClean="0"/>
              <a:t>b_shared</a:t>
            </a:r>
            <a:r>
              <a:rPr lang="en-US" sz="1814" dirty="0" smtClean="0"/>
              <a:t>[I] = </a:t>
            </a:r>
            <a:r>
              <a:rPr lang="en-US" sz="1814" dirty="0" err="1" smtClean="0"/>
              <a:t>a_shared</a:t>
            </a:r>
            <a:r>
              <a:rPr lang="en-US" sz="1814" dirty="0" smtClean="0"/>
              <a:t>[I] + PHI*(a[i-1] – 2.0*a[</a:t>
            </a:r>
            <a:r>
              <a:rPr lang="en-US" sz="1814" dirty="0" err="1" smtClean="0"/>
              <a:t>i</a:t>
            </a:r>
            <a:r>
              <a:rPr lang="en-US" sz="1814" dirty="0" smtClean="0"/>
              <a:t>] + a[i+1]);</a:t>
            </a:r>
            <a:endParaRPr lang="en-US" sz="1814" dirty="0"/>
          </a:p>
          <a:p>
            <a:pPr>
              <a:lnSpc>
                <a:spcPct val="80000"/>
              </a:lnSpc>
              <a:buFont typeface="Wingdings" panose="05000000000000000000" pitchFamily="2" charset="2"/>
              <a:buNone/>
            </a:pPr>
            <a:r>
              <a:rPr lang="en-US" sz="1814" dirty="0" smtClean="0"/>
              <a:t>	}</a:t>
            </a:r>
          </a:p>
          <a:p>
            <a:pPr>
              <a:lnSpc>
                <a:spcPct val="80000"/>
              </a:lnSpc>
              <a:buFont typeface="Wingdings" panose="05000000000000000000" pitchFamily="2" charset="2"/>
              <a:buNone/>
            </a:pPr>
            <a:r>
              <a:rPr lang="en-US" sz="1814" dirty="0" smtClean="0"/>
              <a:t>	// Map back to global memory</a:t>
            </a:r>
          </a:p>
          <a:p>
            <a:pPr>
              <a:lnSpc>
                <a:spcPct val="80000"/>
              </a:lnSpc>
              <a:buFont typeface="Wingdings" panose="05000000000000000000" pitchFamily="2" charset="2"/>
              <a:buNone/>
            </a:pPr>
            <a:r>
              <a:rPr lang="en-US" sz="1814" dirty="0" smtClean="0"/>
              <a:t>	b[</a:t>
            </a:r>
            <a:r>
              <a:rPr lang="en-US" sz="1814" dirty="0" err="1" smtClean="0"/>
              <a:t>i</a:t>
            </a:r>
            <a:r>
              <a:rPr lang="en-US" sz="1814" dirty="0" smtClean="0"/>
              <a:t>] = </a:t>
            </a:r>
            <a:r>
              <a:rPr lang="en-US" sz="1814" dirty="0" err="1"/>
              <a:t>b</a:t>
            </a:r>
            <a:r>
              <a:rPr lang="en-US" sz="1814" dirty="0" err="1" smtClean="0"/>
              <a:t>_shared</a:t>
            </a:r>
            <a:r>
              <a:rPr lang="en-US" sz="1814" dirty="0" smtClean="0"/>
              <a:t>[I];	</a:t>
            </a:r>
          </a:p>
          <a:p>
            <a:pPr>
              <a:lnSpc>
                <a:spcPct val="80000"/>
              </a:lnSpc>
              <a:buFont typeface="Wingdings" panose="05000000000000000000" pitchFamily="2" charset="2"/>
              <a:buNone/>
            </a:pPr>
            <a:r>
              <a:rPr lang="en-US" sz="1814" dirty="0" smtClean="0"/>
              <a:t>}</a:t>
            </a:r>
            <a:endParaRPr lang="en-US" sz="1814" dirty="0"/>
          </a:p>
        </p:txBody>
      </p:sp>
    </p:spTree>
    <p:extLst>
      <p:ext uri="{BB962C8B-B14F-4D97-AF65-F5344CB8AC3E}">
        <p14:creationId xmlns:p14="http://schemas.microsoft.com/office/powerpoint/2010/main" val="181188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5376929" y="1537741"/>
            <a:ext cx="6281671" cy="522400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232068" y="873329"/>
            <a:ext cx="10274132" cy="1293028"/>
          </a:xfrm>
        </p:spPr>
        <p:txBody>
          <a:bodyPr/>
          <a:lstStyle/>
          <a:p>
            <a:r>
              <a:rPr lang="en-US" dirty="0" smtClean="0"/>
              <a:t>ADVANCED CUDA – SHARED MEMORY</a:t>
            </a:r>
            <a:endParaRPr lang="en-US" dirty="0"/>
          </a:p>
        </p:txBody>
      </p:sp>
      <p:sp>
        <p:nvSpPr>
          <p:cNvPr id="9" name="Rectangle 3"/>
          <p:cNvSpPr txBox="1">
            <a:spLocks noChangeArrowheads="1"/>
          </p:cNvSpPr>
          <p:nvPr/>
        </p:nvSpPr>
        <p:spPr>
          <a:xfrm>
            <a:off x="5658388" y="1847654"/>
            <a:ext cx="6138660" cy="50103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buFont typeface="Wingdings" panose="05000000000000000000" pitchFamily="2" charset="2"/>
              <a:buNone/>
            </a:pPr>
            <a:r>
              <a:rPr lang="en-US" sz="1814" dirty="0" smtClean="0"/>
              <a:t>__global__ void FTCS(float *a, float *b)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I = </a:t>
            </a:r>
            <a:r>
              <a:rPr lang="en-US" sz="1814" dirty="0" err="1" smtClean="0"/>
              <a:t>threadIdx.x</a:t>
            </a:r>
            <a:r>
              <a:rPr lang="en-US" sz="1814" dirty="0" smtClean="0"/>
              <a:t>;	</a:t>
            </a:r>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a:t>
            </a:r>
            <a:r>
              <a:rPr lang="en-US" sz="1814" dirty="0" err="1" smtClean="0"/>
              <a:t>i</a:t>
            </a:r>
            <a:r>
              <a:rPr lang="en-US" sz="1814" dirty="0" smtClean="0"/>
              <a:t> = </a:t>
            </a:r>
            <a:r>
              <a:rPr lang="en-US" sz="1814" dirty="0" err="1" smtClean="0"/>
              <a:t>blockDim.x</a:t>
            </a:r>
            <a:r>
              <a:rPr lang="en-US" sz="1814" dirty="0" smtClean="0"/>
              <a:t> * </a:t>
            </a:r>
            <a:r>
              <a:rPr lang="en-US" sz="1814" dirty="0" err="1" smtClean="0"/>
              <a:t>blockIdx.x</a:t>
            </a:r>
            <a:r>
              <a:rPr lang="en-US" sz="1814" dirty="0" smtClean="0"/>
              <a:t> + I;</a:t>
            </a:r>
          </a:p>
          <a:p>
            <a:pPr>
              <a:lnSpc>
                <a:spcPct val="80000"/>
              </a:lnSpc>
              <a:buFont typeface="Wingdings" panose="05000000000000000000" pitchFamily="2" charset="2"/>
              <a:buNone/>
            </a:pPr>
            <a:r>
              <a:rPr lang="en-US" sz="1814" dirty="0" smtClean="0"/>
              <a:t>	__shared__ float </a:t>
            </a:r>
            <a:r>
              <a:rPr lang="en-US" sz="1814" dirty="0" err="1" smtClean="0"/>
              <a:t>a_shared</a:t>
            </a:r>
            <a:r>
              <a:rPr lang="en-US" sz="1814" dirty="0" smtClean="0"/>
              <a:t>[256]; __shared__ float </a:t>
            </a:r>
            <a:r>
              <a:rPr lang="en-US" sz="1814" dirty="0" err="1" smtClean="0"/>
              <a:t>b_shared</a:t>
            </a:r>
            <a:r>
              <a:rPr lang="en-US" sz="1814" dirty="0" smtClean="0"/>
              <a:t>[256];</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a:t>
            </a:r>
            <a:r>
              <a:rPr lang="en-US" sz="1814" dirty="0" err="1" smtClean="0"/>
              <a:t>i</a:t>
            </a:r>
            <a:r>
              <a:rPr lang="en-US" sz="1814" dirty="0" smtClean="0"/>
              <a:t>];	</a:t>
            </a:r>
          </a:p>
          <a:p>
            <a:pPr>
              <a:lnSpc>
                <a:spcPct val="80000"/>
              </a:lnSpc>
              <a:buFont typeface="Wingdings" panose="05000000000000000000" pitchFamily="2" charset="2"/>
              <a:buNone/>
            </a:pPr>
            <a:r>
              <a:rPr lang="en-US" sz="1814" dirty="0" smtClean="0"/>
              <a:t>	__</a:t>
            </a:r>
            <a:r>
              <a:rPr lang="en-US" sz="1814" dirty="0" err="1" smtClean="0"/>
              <a:t>syncthreads</a:t>
            </a:r>
            <a:r>
              <a:rPr lang="en-US" sz="1814" dirty="0" smtClean="0"/>
              <a:t>();	</a:t>
            </a:r>
          </a:p>
          <a:p>
            <a:pPr>
              <a:lnSpc>
                <a:spcPct val="80000"/>
              </a:lnSpc>
              <a:buFont typeface="Wingdings" panose="05000000000000000000" pitchFamily="2" charset="2"/>
              <a:buNone/>
            </a:pPr>
            <a:r>
              <a:rPr lang="en-US" sz="1814" dirty="0" smtClean="0"/>
              <a:t>	</a:t>
            </a:r>
            <a:r>
              <a:rPr lang="en-US" sz="1814" dirty="0" smtClean="0"/>
              <a:t>// </a:t>
            </a:r>
            <a:r>
              <a:rPr lang="en-US" sz="1814" dirty="0"/>
              <a:t>Solve for 1D FTCS Heat Transfer</a:t>
            </a:r>
            <a:endParaRPr lang="en-US" sz="1814" dirty="0" smtClean="0"/>
          </a:p>
          <a:p>
            <a:pPr>
              <a:lnSpc>
                <a:spcPct val="80000"/>
              </a:lnSpc>
              <a:buFont typeface="Wingdings" panose="05000000000000000000" pitchFamily="2" charset="2"/>
              <a:buNone/>
            </a:pPr>
            <a:r>
              <a:rPr lang="en-US" sz="1814" dirty="0" smtClean="0"/>
              <a:t>	if ((I &gt; 0) &amp;&amp; (I &lt; 255)) {</a:t>
            </a:r>
          </a:p>
          <a:p>
            <a:pPr>
              <a:lnSpc>
                <a:spcPct val="80000"/>
              </a:lnSpc>
              <a:buFont typeface="Wingdings" panose="05000000000000000000" pitchFamily="2" charset="2"/>
              <a:buNone/>
            </a:pPr>
            <a:r>
              <a:rPr lang="en-US" sz="1814" dirty="0"/>
              <a:t>	</a:t>
            </a:r>
            <a:r>
              <a:rPr lang="en-US" sz="1814" dirty="0" smtClean="0"/>
              <a:t>	// Use shared memory</a:t>
            </a:r>
          </a:p>
          <a:p>
            <a:pPr>
              <a:lnSpc>
                <a:spcPct val="80000"/>
              </a:lnSpc>
              <a:buFont typeface="Wingdings" panose="05000000000000000000" pitchFamily="2" charset="2"/>
              <a:buNone/>
            </a:pPr>
            <a:r>
              <a:rPr lang="en-US" sz="1814" dirty="0" smtClean="0"/>
              <a:t>		</a:t>
            </a:r>
            <a:r>
              <a:rPr lang="en-US" sz="1814" dirty="0" err="1"/>
              <a:t>b</a:t>
            </a:r>
            <a:r>
              <a:rPr lang="en-US" sz="1814" dirty="0" err="1" smtClean="0"/>
              <a:t>_shared</a:t>
            </a:r>
            <a:r>
              <a:rPr lang="en-US" sz="1814" dirty="0" smtClean="0"/>
              <a:t>[I] = </a:t>
            </a:r>
            <a:r>
              <a:rPr lang="en-US" sz="1814" dirty="0" err="1" smtClean="0"/>
              <a:t>a_shared</a:t>
            </a:r>
            <a:r>
              <a:rPr lang="en-US" sz="1814" dirty="0" smtClean="0"/>
              <a:t>[I] + </a:t>
            </a:r>
          </a:p>
          <a:p>
            <a:pPr>
              <a:lnSpc>
                <a:spcPct val="80000"/>
              </a:lnSpc>
              <a:buFont typeface="Wingdings" panose="05000000000000000000" pitchFamily="2" charset="2"/>
              <a:buNone/>
            </a:pPr>
            <a:r>
              <a:rPr lang="en-US" sz="1814" dirty="0"/>
              <a:t>		</a:t>
            </a:r>
            <a:r>
              <a:rPr lang="en-US" sz="1814" dirty="0" smtClean="0"/>
              <a:t>PHI*(</a:t>
            </a:r>
            <a:r>
              <a:rPr lang="en-US" sz="1814" dirty="0" err="1" smtClean="0"/>
              <a:t>a_shared</a:t>
            </a:r>
            <a:r>
              <a:rPr lang="en-US" sz="1814" dirty="0" smtClean="0"/>
              <a:t>[I-1] – 2.0*</a:t>
            </a:r>
            <a:r>
              <a:rPr lang="en-US" sz="1814" dirty="0" err="1" smtClean="0"/>
              <a:t>a_shared</a:t>
            </a:r>
            <a:r>
              <a:rPr lang="en-US" sz="1814" dirty="0" smtClean="0"/>
              <a:t>[I] + </a:t>
            </a:r>
            <a:r>
              <a:rPr lang="en-US" sz="1814" dirty="0" err="1" smtClean="0"/>
              <a:t>a_shared</a:t>
            </a:r>
            <a:r>
              <a:rPr lang="en-US" sz="1814" dirty="0" smtClean="0"/>
              <a:t>[I+1]);</a:t>
            </a:r>
          </a:p>
          <a:p>
            <a:pPr>
              <a:lnSpc>
                <a:spcPct val="80000"/>
              </a:lnSpc>
              <a:buFont typeface="Wingdings" panose="05000000000000000000" pitchFamily="2" charset="2"/>
              <a:buNone/>
            </a:pPr>
            <a:r>
              <a:rPr lang="en-US" sz="1814" dirty="0" smtClean="0"/>
              <a:t>	} else {</a:t>
            </a:r>
          </a:p>
          <a:p>
            <a:pPr>
              <a:lnSpc>
                <a:spcPct val="80000"/>
              </a:lnSpc>
              <a:buFont typeface="Wingdings" panose="05000000000000000000" pitchFamily="2" charset="2"/>
              <a:buNone/>
            </a:pPr>
            <a:r>
              <a:rPr lang="en-US" sz="1814" dirty="0" smtClean="0"/>
              <a:t>		// We need global memory </a:t>
            </a:r>
          </a:p>
          <a:p>
            <a:pPr>
              <a:lnSpc>
                <a:spcPct val="80000"/>
              </a:lnSpc>
              <a:buFont typeface="Wingdings" panose="05000000000000000000" pitchFamily="2" charset="2"/>
              <a:buNone/>
            </a:pPr>
            <a:r>
              <a:rPr lang="en-US" sz="1814" dirty="0"/>
              <a:t>	</a:t>
            </a:r>
            <a:r>
              <a:rPr lang="en-US" sz="1814" dirty="0" smtClean="0"/>
              <a:t>	</a:t>
            </a:r>
            <a:r>
              <a:rPr lang="en-US" sz="1814" dirty="0" err="1" smtClean="0"/>
              <a:t>b_shared</a:t>
            </a:r>
            <a:r>
              <a:rPr lang="en-US" sz="1814" dirty="0" smtClean="0"/>
              <a:t>[I] = </a:t>
            </a:r>
            <a:r>
              <a:rPr lang="en-US" sz="1814" dirty="0" err="1" smtClean="0"/>
              <a:t>a_shared</a:t>
            </a:r>
            <a:r>
              <a:rPr lang="en-US" sz="1814" dirty="0" smtClean="0"/>
              <a:t>[I] + PHI*(a[i-1] – 2.0*a[</a:t>
            </a:r>
            <a:r>
              <a:rPr lang="en-US" sz="1814" dirty="0" err="1" smtClean="0"/>
              <a:t>i</a:t>
            </a:r>
            <a:r>
              <a:rPr lang="en-US" sz="1814" dirty="0" smtClean="0"/>
              <a:t>] + a[i+1]);</a:t>
            </a:r>
            <a:endParaRPr lang="en-US" sz="1814" dirty="0"/>
          </a:p>
          <a:p>
            <a:pPr>
              <a:lnSpc>
                <a:spcPct val="80000"/>
              </a:lnSpc>
              <a:buFont typeface="Wingdings" panose="05000000000000000000" pitchFamily="2" charset="2"/>
              <a:buNone/>
            </a:pPr>
            <a:r>
              <a:rPr lang="en-US" sz="1814" dirty="0" smtClean="0"/>
              <a:t>	}</a:t>
            </a:r>
          </a:p>
          <a:p>
            <a:pPr>
              <a:lnSpc>
                <a:spcPct val="80000"/>
              </a:lnSpc>
              <a:buFont typeface="Wingdings" panose="05000000000000000000" pitchFamily="2" charset="2"/>
              <a:buNone/>
            </a:pPr>
            <a:r>
              <a:rPr lang="en-US" sz="1814" dirty="0" smtClean="0"/>
              <a:t>	// Map back to global memory</a:t>
            </a:r>
          </a:p>
          <a:p>
            <a:pPr>
              <a:lnSpc>
                <a:spcPct val="80000"/>
              </a:lnSpc>
              <a:buFont typeface="Wingdings" panose="05000000000000000000" pitchFamily="2" charset="2"/>
              <a:buNone/>
            </a:pPr>
            <a:r>
              <a:rPr lang="en-US" sz="1814" dirty="0" smtClean="0"/>
              <a:t>	b[</a:t>
            </a:r>
            <a:r>
              <a:rPr lang="en-US" sz="1814" dirty="0" err="1" smtClean="0"/>
              <a:t>i</a:t>
            </a:r>
            <a:r>
              <a:rPr lang="en-US" sz="1814" dirty="0" smtClean="0"/>
              <a:t>] = </a:t>
            </a:r>
            <a:r>
              <a:rPr lang="en-US" sz="1814" dirty="0" err="1"/>
              <a:t>b</a:t>
            </a:r>
            <a:r>
              <a:rPr lang="en-US" sz="1814" dirty="0" err="1" smtClean="0"/>
              <a:t>_shared</a:t>
            </a:r>
            <a:r>
              <a:rPr lang="en-US" sz="1814" dirty="0" smtClean="0"/>
              <a:t>[I];	</a:t>
            </a:r>
          </a:p>
          <a:p>
            <a:pPr>
              <a:lnSpc>
                <a:spcPct val="80000"/>
              </a:lnSpc>
              <a:buFont typeface="Wingdings" panose="05000000000000000000" pitchFamily="2" charset="2"/>
              <a:buNone/>
            </a:pPr>
            <a:r>
              <a:rPr lang="en-US" sz="1814" dirty="0" smtClean="0"/>
              <a:t>}</a:t>
            </a:r>
            <a:endParaRPr lang="en-US" sz="1814" dirty="0"/>
          </a:p>
        </p:txBody>
      </p:sp>
      <p:sp>
        <p:nvSpPr>
          <p:cNvPr id="5" name="TextBox 4"/>
          <p:cNvSpPr txBox="1"/>
          <p:nvPr/>
        </p:nvSpPr>
        <p:spPr>
          <a:xfrm>
            <a:off x="1481070" y="3966693"/>
            <a:ext cx="3400023" cy="646331"/>
          </a:xfrm>
          <a:prstGeom prst="rect">
            <a:avLst/>
          </a:prstGeom>
          <a:noFill/>
        </p:spPr>
        <p:txBody>
          <a:bodyPr wrap="square" rtlCol="0">
            <a:spAutoFit/>
          </a:bodyPr>
          <a:lstStyle/>
          <a:p>
            <a:r>
              <a:rPr lang="en-US" dirty="0" smtClean="0"/>
              <a:t>Using 100% shared memory for the FTCS calculation.</a:t>
            </a:r>
            <a:endParaRPr lang="en-US" dirty="0"/>
          </a:p>
        </p:txBody>
      </p:sp>
      <p:sp>
        <p:nvSpPr>
          <p:cNvPr id="7" name="TextBox 6"/>
          <p:cNvSpPr txBox="1"/>
          <p:nvPr/>
        </p:nvSpPr>
        <p:spPr>
          <a:xfrm>
            <a:off x="1519706" y="4893972"/>
            <a:ext cx="3400023" cy="1200329"/>
          </a:xfrm>
          <a:prstGeom prst="rect">
            <a:avLst/>
          </a:prstGeom>
          <a:noFill/>
        </p:spPr>
        <p:txBody>
          <a:bodyPr wrap="square" rtlCol="0">
            <a:spAutoFit/>
          </a:bodyPr>
          <a:lstStyle/>
          <a:p>
            <a:r>
              <a:rPr lang="en-US" dirty="0" smtClean="0"/>
              <a:t>Using (mostly) global memory on the edges of our thread block. </a:t>
            </a:r>
          </a:p>
          <a:p>
            <a:r>
              <a:rPr lang="en-US" dirty="0" smtClean="0"/>
              <a:t>(NOTE: CAUTION HERE)</a:t>
            </a:r>
            <a:endParaRPr lang="en-US" dirty="0"/>
          </a:p>
        </p:txBody>
      </p:sp>
      <p:cxnSp>
        <p:nvCxnSpPr>
          <p:cNvPr id="8" name="Straight Arrow Connector 7"/>
          <p:cNvCxnSpPr>
            <a:stCxn id="5" idx="3"/>
          </p:cNvCxnSpPr>
          <p:nvPr/>
        </p:nvCxnSpPr>
        <p:spPr>
          <a:xfrm flipV="1">
            <a:off x="4881093" y="4275786"/>
            <a:ext cx="991673" cy="1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919729" y="5341564"/>
            <a:ext cx="991673" cy="1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6881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068" y="873329"/>
            <a:ext cx="10274132" cy="1293028"/>
          </a:xfrm>
        </p:spPr>
        <p:txBody>
          <a:bodyPr/>
          <a:lstStyle/>
          <a:p>
            <a:r>
              <a:rPr lang="en-US" dirty="0" smtClean="0"/>
              <a:t>ADVANCED CUDA – SHARED MEMORY</a:t>
            </a:r>
            <a:endParaRPr lang="en-US" dirty="0"/>
          </a:p>
        </p:txBody>
      </p:sp>
      <p:sp>
        <p:nvSpPr>
          <p:cNvPr id="3" name="Content Placeholder 2"/>
          <p:cNvSpPr>
            <a:spLocks noGrp="1"/>
          </p:cNvSpPr>
          <p:nvPr>
            <p:ph idx="1"/>
          </p:nvPr>
        </p:nvSpPr>
        <p:spPr>
          <a:xfrm>
            <a:off x="685800" y="2194560"/>
            <a:ext cx="5096814" cy="4024125"/>
          </a:xfrm>
        </p:spPr>
        <p:txBody>
          <a:bodyPr>
            <a:normAutofit/>
          </a:bodyPr>
          <a:lstStyle/>
          <a:p>
            <a:r>
              <a:rPr lang="en-US" dirty="0" smtClean="0"/>
              <a:t>To review:</a:t>
            </a:r>
          </a:p>
          <a:p>
            <a:endParaRPr lang="en-US" dirty="0"/>
          </a:p>
          <a:p>
            <a:pPr marL="0" indent="0">
              <a:buNone/>
            </a:pPr>
            <a:r>
              <a:rPr lang="en-US" u="sng" dirty="0" smtClean="0"/>
              <a:t>Each block of threads </a:t>
            </a:r>
            <a:r>
              <a:rPr lang="en-US" dirty="0" smtClean="0"/>
              <a:t>will create one section of shared memory called </a:t>
            </a:r>
            <a:r>
              <a:rPr lang="en-US" dirty="0" err="1" smtClean="0"/>
              <a:t>a_shared</a:t>
            </a:r>
            <a:r>
              <a:rPr lang="en-US" dirty="0" smtClean="0"/>
              <a:t> and </a:t>
            </a:r>
            <a:r>
              <a:rPr lang="en-US" dirty="0" err="1" smtClean="0"/>
              <a:t>b_shared</a:t>
            </a:r>
            <a:r>
              <a:rPr lang="en-US" dirty="0" smtClean="0"/>
              <a:t>.</a:t>
            </a:r>
          </a:p>
          <a:p>
            <a:pPr marL="0" indent="0">
              <a:buNone/>
            </a:pPr>
            <a:endParaRPr lang="en-US" dirty="0"/>
          </a:p>
          <a:p>
            <a:pPr marL="0" indent="0">
              <a:buNone/>
            </a:pPr>
            <a:r>
              <a:rPr lang="en-US" dirty="0" smtClean="0"/>
              <a:t>(If you don’t declare this memory as shared, each </a:t>
            </a:r>
            <a:r>
              <a:rPr lang="en-US" u="sng" dirty="0" smtClean="0"/>
              <a:t>thread </a:t>
            </a:r>
            <a:r>
              <a:rPr lang="en-US" dirty="0" smtClean="0"/>
              <a:t>will attempt to create an array </a:t>
            </a:r>
            <a:r>
              <a:rPr lang="en-US" dirty="0" smtClean="0">
                <a:sym typeface="Wingdings" panose="05000000000000000000" pitchFamily="2" charset="2"/>
              </a:rPr>
              <a:t> This will be too large to fit in local memory).</a:t>
            </a:r>
            <a:endParaRPr lang="en-US" dirty="0"/>
          </a:p>
        </p:txBody>
      </p:sp>
      <p:sp>
        <p:nvSpPr>
          <p:cNvPr id="9" name="Rectangle 3"/>
          <p:cNvSpPr txBox="1">
            <a:spLocks noChangeArrowheads="1"/>
          </p:cNvSpPr>
          <p:nvPr/>
        </p:nvSpPr>
        <p:spPr>
          <a:xfrm>
            <a:off x="5658388" y="1847654"/>
            <a:ext cx="6212336" cy="50103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buFont typeface="Wingdings" panose="05000000000000000000" pitchFamily="2" charset="2"/>
              <a:buNone/>
            </a:pPr>
            <a:r>
              <a:rPr lang="en-US" sz="1814" dirty="0" smtClean="0"/>
              <a:t>__global__ void FTCS(float *a, float *b)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I = </a:t>
            </a:r>
            <a:r>
              <a:rPr lang="en-US" sz="1814" dirty="0" err="1" smtClean="0"/>
              <a:t>threadIdx.x</a:t>
            </a:r>
            <a:r>
              <a:rPr lang="en-US" sz="1814" dirty="0" smtClean="0"/>
              <a:t>;	</a:t>
            </a:r>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a:t>
            </a:r>
            <a:r>
              <a:rPr lang="en-US" sz="1814" dirty="0" err="1" smtClean="0"/>
              <a:t>i</a:t>
            </a:r>
            <a:r>
              <a:rPr lang="en-US" sz="1814" dirty="0" smtClean="0"/>
              <a:t> = </a:t>
            </a:r>
            <a:r>
              <a:rPr lang="en-US" sz="1814" dirty="0" err="1" smtClean="0"/>
              <a:t>blockDim.x</a:t>
            </a:r>
            <a:r>
              <a:rPr lang="en-US" sz="1814" dirty="0" smtClean="0"/>
              <a:t> * </a:t>
            </a:r>
            <a:r>
              <a:rPr lang="en-US" sz="1814" dirty="0" err="1" smtClean="0"/>
              <a:t>blockIdx.x</a:t>
            </a:r>
            <a:r>
              <a:rPr lang="en-US" sz="1814" dirty="0" smtClean="0"/>
              <a:t> + I;</a:t>
            </a:r>
          </a:p>
          <a:p>
            <a:pPr>
              <a:lnSpc>
                <a:spcPct val="80000"/>
              </a:lnSpc>
              <a:buFont typeface="Wingdings" panose="05000000000000000000" pitchFamily="2" charset="2"/>
              <a:buNone/>
            </a:pPr>
            <a:r>
              <a:rPr lang="en-US" sz="1814" dirty="0" smtClean="0"/>
              <a:t>	__shared__ float </a:t>
            </a:r>
            <a:r>
              <a:rPr lang="en-US" sz="1814" dirty="0" err="1" smtClean="0"/>
              <a:t>a_shared</a:t>
            </a:r>
            <a:r>
              <a:rPr lang="en-US" sz="1814" dirty="0" smtClean="0"/>
              <a:t>[256]; __shared__ float </a:t>
            </a:r>
            <a:r>
              <a:rPr lang="en-US" sz="1814" dirty="0" err="1" smtClean="0"/>
              <a:t>b_shared</a:t>
            </a:r>
            <a:r>
              <a:rPr lang="en-US" sz="1814" dirty="0" smtClean="0"/>
              <a:t>[256];</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a:t>
            </a:r>
            <a:r>
              <a:rPr lang="en-US" sz="1814" dirty="0" err="1" smtClean="0"/>
              <a:t>i</a:t>
            </a:r>
            <a:r>
              <a:rPr lang="en-US" sz="1814" dirty="0" smtClean="0"/>
              <a:t>];	</a:t>
            </a:r>
          </a:p>
          <a:p>
            <a:pPr>
              <a:lnSpc>
                <a:spcPct val="80000"/>
              </a:lnSpc>
              <a:buFont typeface="Wingdings" panose="05000000000000000000" pitchFamily="2" charset="2"/>
              <a:buNone/>
            </a:pPr>
            <a:r>
              <a:rPr lang="en-US" sz="1814" dirty="0" smtClean="0"/>
              <a:t>	__</a:t>
            </a:r>
            <a:r>
              <a:rPr lang="en-US" sz="1814" dirty="0" err="1" smtClean="0"/>
              <a:t>syncthreads</a:t>
            </a:r>
            <a:r>
              <a:rPr lang="en-US" sz="1814" dirty="0" smtClean="0"/>
              <a:t>();	</a:t>
            </a:r>
          </a:p>
          <a:p>
            <a:pPr>
              <a:lnSpc>
                <a:spcPct val="80000"/>
              </a:lnSpc>
              <a:buFont typeface="Wingdings" panose="05000000000000000000" pitchFamily="2" charset="2"/>
              <a:buNone/>
            </a:pPr>
            <a:r>
              <a:rPr lang="en-US" sz="1814" dirty="0" smtClean="0"/>
              <a:t>	// </a:t>
            </a:r>
            <a:r>
              <a:rPr lang="en-US" sz="1814" dirty="0" smtClean="0"/>
              <a:t>Solve for 1D FTCS Heat Transfer</a:t>
            </a:r>
            <a:endParaRPr lang="en-US" sz="1814" dirty="0" smtClean="0"/>
          </a:p>
          <a:p>
            <a:pPr>
              <a:lnSpc>
                <a:spcPct val="80000"/>
              </a:lnSpc>
              <a:buFont typeface="Wingdings" panose="05000000000000000000" pitchFamily="2" charset="2"/>
              <a:buNone/>
            </a:pPr>
            <a:r>
              <a:rPr lang="en-US" sz="1814" dirty="0" smtClean="0"/>
              <a:t>	if ((I &gt; 0) &amp;&amp; (I &lt; 255)) {</a:t>
            </a:r>
          </a:p>
          <a:p>
            <a:pPr>
              <a:lnSpc>
                <a:spcPct val="80000"/>
              </a:lnSpc>
              <a:buFont typeface="Wingdings" panose="05000000000000000000" pitchFamily="2" charset="2"/>
              <a:buNone/>
            </a:pPr>
            <a:r>
              <a:rPr lang="en-US" sz="1814" dirty="0"/>
              <a:t>	</a:t>
            </a:r>
            <a:r>
              <a:rPr lang="en-US" sz="1814" dirty="0" smtClean="0"/>
              <a:t>	// Use shared memory</a:t>
            </a:r>
          </a:p>
          <a:p>
            <a:pPr>
              <a:lnSpc>
                <a:spcPct val="80000"/>
              </a:lnSpc>
              <a:buFont typeface="Wingdings" panose="05000000000000000000" pitchFamily="2" charset="2"/>
              <a:buNone/>
            </a:pPr>
            <a:r>
              <a:rPr lang="en-US" sz="1814" dirty="0" smtClean="0"/>
              <a:t>		</a:t>
            </a:r>
            <a:r>
              <a:rPr lang="en-US" sz="1814" dirty="0" err="1"/>
              <a:t>b</a:t>
            </a:r>
            <a:r>
              <a:rPr lang="en-US" sz="1814" dirty="0" err="1" smtClean="0"/>
              <a:t>_shared</a:t>
            </a:r>
            <a:r>
              <a:rPr lang="en-US" sz="1814" dirty="0" smtClean="0"/>
              <a:t>[I] = </a:t>
            </a:r>
            <a:r>
              <a:rPr lang="en-US" sz="1814" dirty="0" err="1" smtClean="0"/>
              <a:t>a_shared</a:t>
            </a:r>
            <a:r>
              <a:rPr lang="en-US" sz="1814" dirty="0" smtClean="0"/>
              <a:t>[I] + </a:t>
            </a:r>
          </a:p>
          <a:p>
            <a:pPr>
              <a:lnSpc>
                <a:spcPct val="80000"/>
              </a:lnSpc>
              <a:buFont typeface="Wingdings" panose="05000000000000000000" pitchFamily="2" charset="2"/>
              <a:buNone/>
            </a:pPr>
            <a:r>
              <a:rPr lang="en-US" sz="1814" dirty="0"/>
              <a:t>		</a:t>
            </a:r>
            <a:r>
              <a:rPr lang="en-US" sz="1814" dirty="0" smtClean="0"/>
              <a:t>PHI*(</a:t>
            </a:r>
            <a:r>
              <a:rPr lang="en-US" sz="1814" dirty="0" err="1" smtClean="0"/>
              <a:t>a_shared</a:t>
            </a:r>
            <a:r>
              <a:rPr lang="en-US" sz="1814" dirty="0" smtClean="0"/>
              <a:t>[I-1] – 2.0*</a:t>
            </a:r>
            <a:r>
              <a:rPr lang="en-US" sz="1814" dirty="0" err="1" smtClean="0"/>
              <a:t>a_shared</a:t>
            </a:r>
            <a:r>
              <a:rPr lang="en-US" sz="1814" dirty="0" smtClean="0"/>
              <a:t>[I] + </a:t>
            </a:r>
            <a:r>
              <a:rPr lang="en-US" sz="1814" dirty="0" err="1" smtClean="0"/>
              <a:t>a_shared</a:t>
            </a:r>
            <a:r>
              <a:rPr lang="en-US" sz="1814" dirty="0" smtClean="0"/>
              <a:t>[I+1]);</a:t>
            </a:r>
          </a:p>
          <a:p>
            <a:pPr>
              <a:lnSpc>
                <a:spcPct val="80000"/>
              </a:lnSpc>
              <a:buFont typeface="Wingdings" panose="05000000000000000000" pitchFamily="2" charset="2"/>
              <a:buNone/>
            </a:pPr>
            <a:r>
              <a:rPr lang="en-US" sz="1814" dirty="0" smtClean="0"/>
              <a:t>	} else {</a:t>
            </a:r>
          </a:p>
          <a:p>
            <a:pPr>
              <a:lnSpc>
                <a:spcPct val="80000"/>
              </a:lnSpc>
              <a:buFont typeface="Wingdings" panose="05000000000000000000" pitchFamily="2" charset="2"/>
              <a:buNone/>
            </a:pPr>
            <a:r>
              <a:rPr lang="en-US" sz="1814" dirty="0" smtClean="0"/>
              <a:t>		// We need global memory </a:t>
            </a:r>
          </a:p>
          <a:p>
            <a:pPr>
              <a:lnSpc>
                <a:spcPct val="80000"/>
              </a:lnSpc>
              <a:buFont typeface="Wingdings" panose="05000000000000000000" pitchFamily="2" charset="2"/>
              <a:buNone/>
            </a:pPr>
            <a:r>
              <a:rPr lang="en-US" sz="1814" dirty="0"/>
              <a:t>	</a:t>
            </a:r>
            <a:r>
              <a:rPr lang="en-US" sz="1814" dirty="0" smtClean="0"/>
              <a:t>	</a:t>
            </a:r>
            <a:r>
              <a:rPr lang="en-US" sz="1814" dirty="0" err="1" smtClean="0"/>
              <a:t>b_shared</a:t>
            </a:r>
            <a:r>
              <a:rPr lang="en-US" sz="1814" dirty="0" smtClean="0"/>
              <a:t>[I] = </a:t>
            </a:r>
            <a:r>
              <a:rPr lang="en-US" sz="1814" dirty="0" err="1" smtClean="0"/>
              <a:t>a_shared</a:t>
            </a:r>
            <a:r>
              <a:rPr lang="en-US" sz="1814" dirty="0" smtClean="0"/>
              <a:t>[I] + PHI*(a[i-1] – 2.0*a[</a:t>
            </a:r>
            <a:r>
              <a:rPr lang="en-US" sz="1814" dirty="0" err="1" smtClean="0"/>
              <a:t>i</a:t>
            </a:r>
            <a:r>
              <a:rPr lang="en-US" sz="1814" dirty="0" smtClean="0"/>
              <a:t>] + a[i+1]);</a:t>
            </a:r>
            <a:endParaRPr lang="en-US" sz="1814" dirty="0"/>
          </a:p>
          <a:p>
            <a:pPr>
              <a:lnSpc>
                <a:spcPct val="80000"/>
              </a:lnSpc>
              <a:buFont typeface="Wingdings" panose="05000000000000000000" pitchFamily="2" charset="2"/>
              <a:buNone/>
            </a:pPr>
            <a:r>
              <a:rPr lang="en-US" sz="1814" dirty="0" smtClean="0"/>
              <a:t>	}</a:t>
            </a:r>
          </a:p>
          <a:p>
            <a:pPr>
              <a:lnSpc>
                <a:spcPct val="80000"/>
              </a:lnSpc>
              <a:buFont typeface="Wingdings" panose="05000000000000000000" pitchFamily="2" charset="2"/>
              <a:buNone/>
            </a:pPr>
            <a:r>
              <a:rPr lang="en-US" sz="1814" dirty="0" smtClean="0"/>
              <a:t>	// Map back to global memory</a:t>
            </a:r>
          </a:p>
          <a:p>
            <a:pPr>
              <a:lnSpc>
                <a:spcPct val="80000"/>
              </a:lnSpc>
              <a:buFont typeface="Wingdings" panose="05000000000000000000" pitchFamily="2" charset="2"/>
              <a:buNone/>
            </a:pPr>
            <a:r>
              <a:rPr lang="en-US" sz="1814" dirty="0" smtClean="0"/>
              <a:t>	b[</a:t>
            </a:r>
            <a:r>
              <a:rPr lang="en-US" sz="1814" dirty="0" err="1" smtClean="0"/>
              <a:t>i</a:t>
            </a:r>
            <a:r>
              <a:rPr lang="en-US" sz="1814" dirty="0" smtClean="0"/>
              <a:t>] = </a:t>
            </a:r>
            <a:r>
              <a:rPr lang="en-US" sz="1814" dirty="0" err="1"/>
              <a:t>b</a:t>
            </a:r>
            <a:r>
              <a:rPr lang="en-US" sz="1814" dirty="0" err="1" smtClean="0"/>
              <a:t>_shared</a:t>
            </a:r>
            <a:r>
              <a:rPr lang="en-US" sz="1814" dirty="0" smtClean="0"/>
              <a:t>[I];	</a:t>
            </a:r>
          </a:p>
          <a:p>
            <a:pPr>
              <a:lnSpc>
                <a:spcPct val="80000"/>
              </a:lnSpc>
              <a:buFont typeface="Wingdings" panose="05000000000000000000" pitchFamily="2" charset="2"/>
              <a:buNone/>
            </a:pPr>
            <a:r>
              <a:rPr lang="en-US" sz="1814" dirty="0" smtClean="0"/>
              <a:t>}</a:t>
            </a:r>
            <a:endParaRPr lang="en-US" sz="1814" dirty="0"/>
          </a:p>
        </p:txBody>
      </p:sp>
    </p:spTree>
    <p:extLst>
      <p:ext uri="{BB962C8B-B14F-4D97-AF65-F5344CB8AC3E}">
        <p14:creationId xmlns:p14="http://schemas.microsoft.com/office/powerpoint/2010/main" val="2103458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068" y="873329"/>
            <a:ext cx="10274132" cy="1293028"/>
          </a:xfrm>
        </p:spPr>
        <p:txBody>
          <a:bodyPr/>
          <a:lstStyle/>
          <a:p>
            <a:r>
              <a:rPr lang="en-US" dirty="0" smtClean="0"/>
              <a:t>ADVANCED CUDA – SHARED MEMORY</a:t>
            </a:r>
            <a:endParaRPr lang="en-US" dirty="0"/>
          </a:p>
        </p:txBody>
      </p:sp>
      <p:sp>
        <p:nvSpPr>
          <p:cNvPr id="3" name="Content Placeholder 2"/>
          <p:cNvSpPr>
            <a:spLocks noGrp="1"/>
          </p:cNvSpPr>
          <p:nvPr>
            <p:ph idx="1"/>
          </p:nvPr>
        </p:nvSpPr>
        <p:spPr>
          <a:xfrm>
            <a:off x="685800" y="2194560"/>
            <a:ext cx="5096814" cy="4024125"/>
          </a:xfrm>
        </p:spPr>
        <p:txBody>
          <a:bodyPr>
            <a:normAutofit/>
          </a:bodyPr>
          <a:lstStyle/>
          <a:p>
            <a:r>
              <a:rPr lang="en-US" dirty="0" smtClean="0"/>
              <a:t>To review:</a:t>
            </a:r>
          </a:p>
          <a:p>
            <a:endParaRPr lang="en-US" dirty="0"/>
          </a:p>
          <a:p>
            <a:pPr marL="0" indent="0">
              <a:buNone/>
            </a:pPr>
            <a:r>
              <a:rPr lang="en-US" u="sng" dirty="0" smtClean="0"/>
              <a:t>Each thread</a:t>
            </a:r>
            <a:r>
              <a:rPr lang="en-US" dirty="0" smtClean="0"/>
              <a:t> within the same block can see the same </a:t>
            </a:r>
            <a:r>
              <a:rPr lang="en-US" dirty="0" err="1" smtClean="0"/>
              <a:t>a_shared</a:t>
            </a:r>
            <a:r>
              <a:rPr lang="en-US" dirty="0" smtClean="0"/>
              <a:t> and </a:t>
            </a:r>
            <a:r>
              <a:rPr lang="en-US" dirty="0" err="1" smtClean="0"/>
              <a:t>b_shared</a:t>
            </a:r>
            <a:r>
              <a:rPr lang="en-US" dirty="0" smtClean="0"/>
              <a:t> variable at the same time.</a:t>
            </a:r>
          </a:p>
          <a:p>
            <a:pPr marL="0" indent="0">
              <a:buNone/>
            </a:pPr>
            <a:endParaRPr lang="en-US" dirty="0"/>
          </a:p>
          <a:p>
            <a:pPr marL="0" indent="0">
              <a:buNone/>
            </a:pPr>
            <a:r>
              <a:rPr lang="en-US" dirty="0" smtClean="0"/>
              <a:t>Before we start letting threads see sections of </a:t>
            </a:r>
            <a:r>
              <a:rPr lang="en-US" dirty="0" err="1" smtClean="0"/>
              <a:t>a_shared</a:t>
            </a:r>
            <a:r>
              <a:rPr lang="en-US" dirty="0" smtClean="0"/>
              <a:t> computed by other threads, we need to make sure all threads are ready – that’s why we have __</a:t>
            </a:r>
            <a:r>
              <a:rPr lang="en-US" dirty="0" err="1" smtClean="0"/>
              <a:t>syncthreads</a:t>
            </a:r>
            <a:r>
              <a:rPr lang="en-US" dirty="0" smtClean="0"/>
              <a:t>() here.</a:t>
            </a:r>
            <a:endParaRPr lang="en-US" dirty="0"/>
          </a:p>
        </p:txBody>
      </p:sp>
      <p:sp>
        <p:nvSpPr>
          <p:cNvPr id="9" name="Rectangle 3"/>
          <p:cNvSpPr txBox="1">
            <a:spLocks noChangeArrowheads="1"/>
          </p:cNvSpPr>
          <p:nvPr/>
        </p:nvSpPr>
        <p:spPr>
          <a:xfrm>
            <a:off x="5658388" y="1847654"/>
            <a:ext cx="6212336" cy="50103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buFont typeface="Wingdings" panose="05000000000000000000" pitchFamily="2" charset="2"/>
              <a:buNone/>
            </a:pPr>
            <a:r>
              <a:rPr lang="en-US" sz="1814" dirty="0" smtClean="0"/>
              <a:t>__global__ void FTCS(float *a, float *b)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I = </a:t>
            </a:r>
            <a:r>
              <a:rPr lang="en-US" sz="1814" dirty="0" err="1" smtClean="0"/>
              <a:t>threadIdx.x</a:t>
            </a:r>
            <a:r>
              <a:rPr lang="en-US" sz="1814" dirty="0" smtClean="0"/>
              <a:t>;	</a:t>
            </a:r>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a:t>
            </a:r>
            <a:r>
              <a:rPr lang="en-US" sz="1814" dirty="0" err="1" smtClean="0"/>
              <a:t>i</a:t>
            </a:r>
            <a:r>
              <a:rPr lang="en-US" sz="1814" dirty="0" smtClean="0"/>
              <a:t> = </a:t>
            </a:r>
            <a:r>
              <a:rPr lang="en-US" sz="1814" dirty="0" err="1" smtClean="0"/>
              <a:t>blockDim.x</a:t>
            </a:r>
            <a:r>
              <a:rPr lang="en-US" sz="1814" dirty="0" smtClean="0"/>
              <a:t> * </a:t>
            </a:r>
            <a:r>
              <a:rPr lang="en-US" sz="1814" dirty="0" err="1" smtClean="0"/>
              <a:t>blockIdx.x</a:t>
            </a:r>
            <a:r>
              <a:rPr lang="en-US" sz="1814" dirty="0" smtClean="0"/>
              <a:t> + I;</a:t>
            </a:r>
          </a:p>
          <a:p>
            <a:pPr>
              <a:lnSpc>
                <a:spcPct val="80000"/>
              </a:lnSpc>
              <a:buFont typeface="Wingdings" panose="05000000000000000000" pitchFamily="2" charset="2"/>
              <a:buNone/>
            </a:pPr>
            <a:r>
              <a:rPr lang="en-US" sz="1814" dirty="0" smtClean="0"/>
              <a:t>	__shared__ float </a:t>
            </a:r>
            <a:r>
              <a:rPr lang="en-US" sz="1814" dirty="0" err="1" smtClean="0"/>
              <a:t>a_shared</a:t>
            </a:r>
            <a:r>
              <a:rPr lang="en-US" sz="1814" dirty="0" smtClean="0"/>
              <a:t>[256]; __shared__ float </a:t>
            </a:r>
            <a:r>
              <a:rPr lang="en-US" sz="1814" dirty="0" err="1" smtClean="0"/>
              <a:t>b_shared</a:t>
            </a:r>
            <a:r>
              <a:rPr lang="en-US" sz="1814" dirty="0" smtClean="0"/>
              <a:t>[256];</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a:t>
            </a:r>
            <a:r>
              <a:rPr lang="en-US" sz="1814" dirty="0" err="1" smtClean="0"/>
              <a:t>i</a:t>
            </a:r>
            <a:r>
              <a:rPr lang="en-US" sz="1814" dirty="0" smtClean="0"/>
              <a:t>];	</a:t>
            </a:r>
          </a:p>
          <a:p>
            <a:pPr>
              <a:lnSpc>
                <a:spcPct val="80000"/>
              </a:lnSpc>
              <a:buFont typeface="Wingdings" panose="05000000000000000000" pitchFamily="2" charset="2"/>
              <a:buNone/>
            </a:pPr>
            <a:r>
              <a:rPr lang="en-US" sz="1814" dirty="0" smtClean="0"/>
              <a:t>	__</a:t>
            </a:r>
            <a:r>
              <a:rPr lang="en-US" sz="1814" dirty="0" err="1" smtClean="0"/>
              <a:t>syncthreads</a:t>
            </a:r>
            <a:r>
              <a:rPr lang="en-US" sz="1814" dirty="0" smtClean="0"/>
              <a:t>();	</a:t>
            </a:r>
          </a:p>
          <a:p>
            <a:pPr>
              <a:lnSpc>
                <a:spcPct val="80000"/>
              </a:lnSpc>
              <a:buFont typeface="Wingdings" panose="05000000000000000000" pitchFamily="2" charset="2"/>
              <a:buNone/>
            </a:pPr>
            <a:r>
              <a:rPr lang="en-US" sz="1814" dirty="0" smtClean="0"/>
              <a:t>	// </a:t>
            </a:r>
            <a:r>
              <a:rPr lang="en-US" sz="1814" dirty="0" smtClean="0"/>
              <a:t>Solve for 1D FTCS Heat Transfer</a:t>
            </a:r>
            <a:endParaRPr lang="en-US" sz="1814" dirty="0" smtClean="0"/>
          </a:p>
          <a:p>
            <a:pPr>
              <a:lnSpc>
                <a:spcPct val="80000"/>
              </a:lnSpc>
              <a:buFont typeface="Wingdings" panose="05000000000000000000" pitchFamily="2" charset="2"/>
              <a:buNone/>
            </a:pPr>
            <a:r>
              <a:rPr lang="en-US" sz="1814" dirty="0" smtClean="0"/>
              <a:t>	if ((I &gt; 0) &amp;&amp; (I &lt; 255)) {</a:t>
            </a:r>
          </a:p>
          <a:p>
            <a:pPr>
              <a:lnSpc>
                <a:spcPct val="80000"/>
              </a:lnSpc>
              <a:buFont typeface="Wingdings" panose="05000000000000000000" pitchFamily="2" charset="2"/>
              <a:buNone/>
            </a:pPr>
            <a:r>
              <a:rPr lang="en-US" sz="1814" dirty="0"/>
              <a:t>	</a:t>
            </a:r>
            <a:r>
              <a:rPr lang="en-US" sz="1814" dirty="0" smtClean="0"/>
              <a:t>	// Use shared memory</a:t>
            </a:r>
          </a:p>
          <a:p>
            <a:pPr>
              <a:lnSpc>
                <a:spcPct val="80000"/>
              </a:lnSpc>
              <a:buFont typeface="Wingdings" panose="05000000000000000000" pitchFamily="2" charset="2"/>
              <a:buNone/>
            </a:pPr>
            <a:r>
              <a:rPr lang="en-US" sz="1814" dirty="0" smtClean="0"/>
              <a:t>		</a:t>
            </a:r>
            <a:r>
              <a:rPr lang="en-US" sz="1814" dirty="0" err="1"/>
              <a:t>b</a:t>
            </a:r>
            <a:r>
              <a:rPr lang="en-US" sz="1814" dirty="0" err="1" smtClean="0"/>
              <a:t>_shared</a:t>
            </a:r>
            <a:r>
              <a:rPr lang="en-US" sz="1814" dirty="0" smtClean="0"/>
              <a:t>[I] = </a:t>
            </a:r>
            <a:r>
              <a:rPr lang="en-US" sz="1814" dirty="0" err="1" smtClean="0"/>
              <a:t>a_shared</a:t>
            </a:r>
            <a:r>
              <a:rPr lang="en-US" sz="1814" dirty="0" smtClean="0"/>
              <a:t>[I] + </a:t>
            </a:r>
          </a:p>
          <a:p>
            <a:pPr>
              <a:lnSpc>
                <a:spcPct val="80000"/>
              </a:lnSpc>
              <a:buFont typeface="Wingdings" panose="05000000000000000000" pitchFamily="2" charset="2"/>
              <a:buNone/>
            </a:pPr>
            <a:r>
              <a:rPr lang="en-US" sz="1814" dirty="0"/>
              <a:t>		</a:t>
            </a:r>
            <a:r>
              <a:rPr lang="en-US" sz="1814" dirty="0" smtClean="0"/>
              <a:t>PHI*(</a:t>
            </a:r>
            <a:r>
              <a:rPr lang="en-US" sz="1814" dirty="0" err="1" smtClean="0"/>
              <a:t>a_shared</a:t>
            </a:r>
            <a:r>
              <a:rPr lang="en-US" sz="1814" dirty="0" smtClean="0"/>
              <a:t>[I-1] – 2.0*</a:t>
            </a:r>
            <a:r>
              <a:rPr lang="en-US" sz="1814" dirty="0" err="1" smtClean="0"/>
              <a:t>a_shared</a:t>
            </a:r>
            <a:r>
              <a:rPr lang="en-US" sz="1814" dirty="0" smtClean="0"/>
              <a:t>[I] + </a:t>
            </a:r>
            <a:r>
              <a:rPr lang="en-US" sz="1814" dirty="0" err="1" smtClean="0"/>
              <a:t>a_shared</a:t>
            </a:r>
            <a:r>
              <a:rPr lang="en-US" sz="1814" dirty="0" smtClean="0"/>
              <a:t>[I+1]);</a:t>
            </a:r>
          </a:p>
          <a:p>
            <a:pPr>
              <a:lnSpc>
                <a:spcPct val="80000"/>
              </a:lnSpc>
              <a:buFont typeface="Wingdings" panose="05000000000000000000" pitchFamily="2" charset="2"/>
              <a:buNone/>
            </a:pPr>
            <a:r>
              <a:rPr lang="en-US" sz="1814" dirty="0" smtClean="0"/>
              <a:t>	} else {</a:t>
            </a:r>
          </a:p>
          <a:p>
            <a:pPr>
              <a:lnSpc>
                <a:spcPct val="80000"/>
              </a:lnSpc>
              <a:buFont typeface="Wingdings" panose="05000000000000000000" pitchFamily="2" charset="2"/>
              <a:buNone/>
            </a:pPr>
            <a:r>
              <a:rPr lang="en-US" sz="1814" dirty="0" smtClean="0"/>
              <a:t>		// We need global memory </a:t>
            </a:r>
          </a:p>
          <a:p>
            <a:pPr>
              <a:lnSpc>
                <a:spcPct val="80000"/>
              </a:lnSpc>
              <a:buFont typeface="Wingdings" panose="05000000000000000000" pitchFamily="2" charset="2"/>
              <a:buNone/>
            </a:pPr>
            <a:r>
              <a:rPr lang="en-US" sz="1814" dirty="0"/>
              <a:t>	</a:t>
            </a:r>
            <a:r>
              <a:rPr lang="en-US" sz="1814" dirty="0" smtClean="0"/>
              <a:t>	</a:t>
            </a:r>
            <a:r>
              <a:rPr lang="en-US" sz="1814" dirty="0" err="1" smtClean="0"/>
              <a:t>b_shared</a:t>
            </a:r>
            <a:r>
              <a:rPr lang="en-US" sz="1814" dirty="0" smtClean="0"/>
              <a:t>[I] = </a:t>
            </a:r>
            <a:r>
              <a:rPr lang="en-US" sz="1814" dirty="0" err="1" smtClean="0"/>
              <a:t>a_shared</a:t>
            </a:r>
            <a:r>
              <a:rPr lang="en-US" sz="1814" dirty="0" smtClean="0"/>
              <a:t>[I] + PHI*(a[i-1] – 2.0*a[</a:t>
            </a:r>
            <a:r>
              <a:rPr lang="en-US" sz="1814" dirty="0" err="1" smtClean="0"/>
              <a:t>i</a:t>
            </a:r>
            <a:r>
              <a:rPr lang="en-US" sz="1814" dirty="0" smtClean="0"/>
              <a:t>] + a[i+1]);</a:t>
            </a:r>
            <a:endParaRPr lang="en-US" sz="1814" dirty="0"/>
          </a:p>
          <a:p>
            <a:pPr>
              <a:lnSpc>
                <a:spcPct val="80000"/>
              </a:lnSpc>
              <a:buFont typeface="Wingdings" panose="05000000000000000000" pitchFamily="2" charset="2"/>
              <a:buNone/>
            </a:pPr>
            <a:r>
              <a:rPr lang="en-US" sz="1814" dirty="0" smtClean="0"/>
              <a:t>	}</a:t>
            </a:r>
          </a:p>
          <a:p>
            <a:pPr>
              <a:lnSpc>
                <a:spcPct val="80000"/>
              </a:lnSpc>
              <a:buFont typeface="Wingdings" panose="05000000000000000000" pitchFamily="2" charset="2"/>
              <a:buNone/>
            </a:pPr>
            <a:r>
              <a:rPr lang="en-US" sz="1814" dirty="0" smtClean="0"/>
              <a:t>	// Map back to global memory</a:t>
            </a:r>
          </a:p>
          <a:p>
            <a:pPr>
              <a:lnSpc>
                <a:spcPct val="80000"/>
              </a:lnSpc>
              <a:buFont typeface="Wingdings" panose="05000000000000000000" pitchFamily="2" charset="2"/>
              <a:buNone/>
            </a:pPr>
            <a:r>
              <a:rPr lang="en-US" sz="1814" dirty="0" smtClean="0"/>
              <a:t>	b[</a:t>
            </a:r>
            <a:r>
              <a:rPr lang="en-US" sz="1814" dirty="0" err="1" smtClean="0"/>
              <a:t>i</a:t>
            </a:r>
            <a:r>
              <a:rPr lang="en-US" sz="1814" dirty="0" smtClean="0"/>
              <a:t>] = </a:t>
            </a:r>
            <a:r>
              <a:rPr lang="en-US" sz="1814" dirty="0" err="1"/>
              <a:t>b</a:t>
            </a:r>
            <a:r>
              <a:rPr lang="en-US" sz="1814" dirty="0" err="1" smtClean="0"/>
              <a:t>_shared</a:t>
            </a:r>
            <a:r>
              <a:rPr lang="en-US" sz="1814" dirty="0" smtClean="0"/>
              <a:t>[I];	</a:t>
            </a:r>
          </a:p>
          <a:p>
            <a:pPr>
              <a:lnSpc>
                <a:spcPct val="80000"/>
              </a:lnSpc>
              <a:buFont typeface="Wingdings" panose="05000000000000000000" pitchFamily="2" charset="2"/>
              <a:buNone/>
            </a:pPr>
            <a:r>
              <a:rPr lang="en-US" sz="1814" dirty="0" smtClean="0"/>
              <a:t>}</a:t>
            </a:r>
            <a:endParaRPr lang="en-US" sz="1814" dirty="0"/>
          </a:p>
        </p:txBody>
      </p:sp>
    </p:spTree>
    <p:extLst>
      <p:ext uri="{BB962C8B-B14F-4D97-AF65-F5344CB8AC3E}">
        <p14:creationId xmlns:p14="http://schemas.microsoft.com/office/powerpoint/2010/main" val="30504745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068" y="873329"/>
            <a:ext cx="10274132" cy="1293028"/>
          </a:xfrm>
        </p:spPr>
        <p:txBody>
          <a:bodyPr/>
          <a:lstStyle/>
          <a:p>
            <a:r>
              <a:rPr lang="en-US" dirty="0" smtClean="0"/>
              <a:t>ADVANCED CUDA – SHARED MEMORY</a:t>
            </a:r>
            <a:endParaRPr lang="en-US" dirty="0"/>
          </a:p>
        </p:txBody>
      </p:sp>
      <p:sp>
        <p:nvSpPr>
          <p:cNvPr id="3" name="Content Placeholder 2"/>
          <p:cNvSpPr>
            <a:spLocks noGrp="1"/>
          </p:cNvSpPr>
          <p:nvPr>
            <p:ph idx="1"/>
          </p:nvPr>
        </p:nvSpPr>
        <p:spPr>
          <a:xfrm>
            <a:off x="685800" y="1927654"/>
            <a:ext cx="5096814" cy="4687330"/>
          </a:xfrm>
        </p:spPr>
        <p:txBody>
          <a:bodyPr>
            <a:normAutofit lnSpcReduction="10000"/>
          </a:bodyPr>
          <a:lstStyle/>
          <a:p>
            <a:r>
              <a:rPr lang="en-US" dirty="0" smtClean="0"/>
              <a:t>To review:</a:t>
            </a:r>
          </a:p>
          <a:p>
            <a:endParaRPr lang="en-US" dirty="0"/>
          </a:p>
          <a:p>
            <a:pPr marL="0" indent="0">
              <a:buNone/>
            </a:pPr>
            <a:r>
              <a:rPr lang="en-US" dirty="0" smtClean="0"/>
              <a:t>After we’ve sync’d our threads, we have stored our T inside shared memory.</a:t>
            </a:r>
          </a:p>
          <a:p>
            <a:pPr marL="0" indent="0">
              <a:buNone/>
            </a:pPr>
            <a:endParaRPr lang="en-US" dirty="0"/>
          </a:p>
          <a:p>
            <a:pPr marL="0" indent="0">
              <a:buNone/>
            </a:pPr>
            <a:r>
              <a:rPr lang="en-US" dirty="0" smtClean="0"/>
              <a:t>If we can, we want to read from shared memory – and not from global memory.</a:t>
            </a:r>
          </a:p>
          <a:p>
            <a:pPr marL="0" indent="0">
              <a:buNone/>
            </a:pPr>
            <a:endParaRPr lang="en-US" dirty="0"/>
          </a:p>
          <a:p>
            <a:pPr marL="0" indent="0">
              <a:buNone/>
            </a:pPr>
            <a:r>
              <a:rPr lang="en-US" dirty="0" smtClean="0"/>
              <a:t>Cells on the edges of our “blocks” have no choice and must look at global memory.</a:t>
            </a:r>
            <a:endParaRPr lang="en-US" dirty="0"/>
          </a:p>
        </p:txBody>
      </p:sp>
      <p:sp>
        <p:nvSpPr>
          <p:cNvPr id="9" name="Rectangle 3"/>
          <p:cNvSpPr txBox="1">
            <a:spLocks noChangeArrowheads="1"/>
          </p:cNvSpPr>
          <p:nvPr/>
        </p:nvSpPr>
        <p:spPr>
          <a:xfrm>
            <a:off x="5658388" y="1847654"/>
            <a:ext cx="6212336" cy="50103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buFont typeface="Wingdings" panose="05000000000000000000" pitchFamily="2" charset="2"/>
              <a:buNone/>
            </a:pPr>
            <a:r>
              <a:rPr lang="en-US" sz="1814" dirty="0" smtClean="0"/>
              <a:t>__global__ void FTCS(float *a, float *b)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I = </a:t>
            </a:r>
            <a:r>
              <a:rPr lang="en-US" sz="1814" dirty="0" err="1" smtClean="0"/>
              <a:t>threadIdx.x</a:t>
            </a:r>
            <a:r>
              <a:rPr lang="en-US" sz="1814" dirty="0" smtClean="0"/>
              <a:t>;	</a:t>
            </a:r>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a:t>
            </a:r>
            <a:r>
              <a:rPr lang="en-US" sz="1814" dirty="0" err="1" smtClean="0"/>
              <a:t>i</a:t>
            </a:r>
            <a:r>
              <a:rPr lang="en-US" sz="1814" dirty="0" smtClean="0"/>
              <a:t> = </a:t>
            </a:r>
            <a:r>
              <a:rPr lang="en-US" sz="1814" dirty="0" err="1" smtClean="0"/>
              <a:t>blockDim.x</a:t>
            </a:r>
            <a:r>
              <a:rPr lang="en-US" sz="1814" dirty="0" smtClean="0"/>
              <a:t> * </a:t>
            </a:r>
            <a:r>
              <a:rPr lang="en-US" sz="1814" dirty="0" err="1" smtClean="0"/>
              <a:t>blockIdx.x</a:t>
            </a:r>
            <a:r>
              <a:rPr lang="en-US" sz="1814" dirty="0" smtClean="0"/>
              <a:t> + I;</a:t>
            </a:r>
          </a:p>
          <a:p>
            <a:pPr>
              <a:lnSpc>
                <a:spcPct val="80000"/>
              </a:lnSpc>
              <a:buFont typeface="Wingdings" panose="05000000000000000000" pitchFamily="2" charset="2"/>
              <a:buNone/>
            </a:pPr>
            <a:r>
              <a:rPr lang="en-US" sz="1814" dirty="0" smtClean="0"/>
              <a:t>	__shared__ float </a:t>
            </a:r>
            <a:r>
              <a:rPr lang="en-US" sz="1814" dirty="0" err="1" smtClean="0"/>
              <a:t>a_shared</a:t>
            </a:r>
            <a:r>
              <a:rPr lang="en-US" sz="1814" dirty="0" smtClean="0"/>
              <a:t>[256]; __shared__ float </a:t>
            </a:r>
            <a:r>
              <a:rPr lang="en-US" sz="1814" dirty="0" err="1" smtClean="0"/>
              <a:t>b_shared</a:t>
            </a:r>
            <a:r>
              <a:rPr lang="en-US" sz="1814" dirty="0" smtClean="0"/>
              <a:t>[256];</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a:t>
            </a:r>
            <a:r>
              <a:rPr lang="en-US" sz="1814" dirty="0" err="1" smtClean="0"/>
              <a:t>i</a:t>
            </a:r>
            <a:r>
              <a:rPr lang="en-US" sz="1814" dirty="0" smtClean="0"/>
              <a:t>];	</a:t>
            </a:r>
          </a:p>
          <a:p>
            <a:pPr>
              <a:lnSpc>
                <a:spcPct val="80000"/>
              </a:lnSpc>
              <a:buFont typeface="Wingdings" panose="05000000000000000000" pitchFamily="2" charset="2"/>
              <a:buNone/>
            </a:pPr>
            <a:r>
              <a:rPr lang="en-US" sz="1814" dirty="0" smtClean="0"/>
              <a:t>	__</a:t>
            </a:r>
            <a:r>
              <a:rPr lang="en-US" sz="1814" dirty="0" err="1" smtClean="0"/>
              <a:t>syncthreads</a:t>
            </a:r>
            <a:r>
              <a:rPr lang="en-US" sz="1814" dirty="0" smtClean="0"/>
              <a:t>();	</a:t>
            </a:r>
          </a:p>
          <a:p>
            <a:pPr>
              <a:lnSpc>
                <a:spcPct val="80000"/>
              </a:lnSpc>
              <a:buFont typeface="Wingdings" panose="05000000000000000000" pitchFamily="2" charset="2"/>
              <a:buNone/>
            </a:pPr>
            <a:r>
              <a:rPr lang="en-US" sz="1814" dirty="0" smtClean="0"/>
              <a:t>	// </a:t>
            </a:r>
            <a:r>
              <a:rPr lang="en-US" sz="1814" dirty="0" smtClean="0"/>
              <a:t>Solve for 1D FTCS Heat Transfer</a:t>
            </a:r>
            <a:endParaRPr lang="en-US" sz="1814" dirty="0" smtClean="0"/>
          </a:p>
          <a:p>
            <a:pPr>
              <a:lnSpc>
                <a:spcPct val="80000"/>
              </a:lnSpc>
              <a:buFont typeface="Wingdings" panose="05000000000000000000" pitchFamily="2" charset="2"/>
              <a:buNone/>
            </a:pPr>
            <a:r>
              <a:rPr lang="en-US" sz="1814" dirty="0" smtClean="0"/>
              <a:t>	if ((I &gt; 0) &amp;&amp; (I &lt; 255)) {</a:t>
            </a:r>
          </a:p>
          <a:p>
            <a:pPr>
              <a:lnSpc>
                <a:spcPct val="80000"/>
              </a:lnSpc>
              <a:buFont typeface="Wingdings" panose="05000000000000000000" pitchFamily="2" charset="2"/>
              <a:buNone/>
            </a:pPr>
            <a:r>
              <a:rPr lang="en-US" sz="1814" dirty="0"/>
              <a:t>	</a:t>
            </a:r>
            <a:r>
              <a:rPr lang="en-US" sz="1814" dirty="0" smtClean="0"/>
              <a:t>	// Use shared memory</a:t>
            </a:r>
          </a:p>
          <a:p>
            <a:pPr>
              <a:lnSpc>
                <a:spcPct val="80000"/>
              </a:lnSpc>
              <a:buFont typeface="Wingdings" panose="05000000000000000000" pitchFamily="2" charset="2"/>
              <a:buNone/>
            </a:pPr>
            <a:r>
              <a:rPr lang="en-US" sz="1814" dirty="0" smtClean="0"/>
              <a:t>		</a:t>
            </a:r>
            <a:r>
              <a:rPr lang="en-US" sz="1814" dirty="0" err="1"/>
              <a:t>b</a:t>
            </a:r>
            <a:r>
              <a:rPr lang="en-US" sz="1814" dirty="0" err="1" smtClean="0"/>
              <a:t>_shared</a:t>
            </a:r>
            <a:r>
              <a:rPr lang="en-US" sz="1814" dirty="0" smtClean="0"/>
              <a:t>[I] = </a:t>
            </a:r>
            <a:r>
              <a:rPr lang="en-US" sz="1814" dirty="0" err="1" smtClean="0"/>
              <a:t>a_shared</a:t>
            </a:r>
            <a:r>
              <a:rPr lang="en-US" sz="1814" dirty="0" smtClean="0"/>
              <a:t>[I] + </a:t>
            </a:r>
          </a:p>
          <a:p>
            <a:pPr>
              <a:lnSpc>
                <a:spcPct val="80000"/>
              </a:lnSpc>
              <a:buFont typeface="Wingdings" panose="05000000000000000000" pitchFamily="2" charset="2"/>
              <a:buNone/>
            </a:pPr>
            <a:r>
              <a:rPr lang="en-US" sz="1814" dirty="0"/>
              <a:t>		</a:t>
            </a:r>
            <a:r>
              <a:rPr lang="en-US" sz="1814" dirty="0" smtClean="0"/>
              <a:t>PHI*(</a:t>
            </a:r>
            <a:r>
              <a:rPr lang="en-US" sz="1814" dirty="0" err="1" smtClean="0"/>
              <a:t>a_shared</a:t>
            </a:r>
            <a:r>
              <a:rPr lang="en-US" sz="1814" dirty="0" smtClean="0"/>
              <a:t>[I-1] – 2.0*</a:t>
            </a:r>
            <a:r>
              <a:rPr lang="en-US" sz="1814" dirty="0" err="1" smtClean="0"/>
              <a:t>a_shared</a:t>
            </a:r>
            <a:r>
              <a:rPr lang="en-US" sz="1814" dirty="0" smtClean="0"/>
              <a:t>[I] + </a:t>
            </a:r>
            <a:r>
              <a:rPr lang="en-US" sz="1814" dirty="0" err="1" smtClean="0"/>
              <a:t>a_shared</a:t>
            </a:r>
            <a:r>
              <a:rPr lang="en-US" sz="1814" dirty="0" smtClean="0"/>
              <a:t>[I+1]);</a:t>
            </a:r>
          </a:p>
          <a:p>
            <a:pPr>
              <a:lnSpc>
                <a:spcPct val="80000"/>
              </a:lnSpc>
              <a:buFont typeface="Wingdings" panose="05000000000000000000" pitchFamily="2" charset="2"/>
              <a:buNone/>
            </a:pPr>
            <a:r>
              <a:rPr lang="en-US" sz="1814" dirty="0" smtClean="0"/>
              <a:t>	} else {</a:t>
            </a:r>
          </a:p>
          <a:p>
            <a:pPr>
              <a:lnSpc>
                <a:spcPct val="80000"/>
              </a:lnSpc>
              <a:buFont typeface="Wingdings" panose="05000000000000000000" pitchFamily="2" charset="2"/>
              <a:buNone/>
            </a:pPr>
            <a:r>
              <a:rPr lang="en-US" sz="1814" dirty="0" smtClean="0"/>
              <a:t>		// We need global memory </a:t>
            </a:r>
          </a:p>
          <a:p>
            <a:pPr>
              <a:lnSpc>
                <a:spcPct val="80000"/>
              </a:lnSpc>
              <a:buFont typeface="Wingdings" panose="05000000000000000000" pitchFamily="2" charset="2"/>
              <a:buNone/>
            </a:pPr>
            <a:r>
              <a:rPr lang="en-US" sz="1814" dirty="0"/>
              <a:t>	</a:t>
            </a:r>
            <a:r>
              <a:rPr lang="en-US" sz="1814" dirty="0" smtClean="0"/>
              <a:t>	</a:t>
            </a:r>
            <a:r>
              <a:rPr lang="en-US" sz="1814" dirty="0" err="1" smtClean="0"/>
              <a:t>b_shared</a:t>
            </a:r>
            <a:r>
              <a:rPr lang="en-US" sz="1814" dirty="0" smtClean="0"/>
              <a:t>[I] = </a:t>
            </a:r>
            <a:r>
              <a:rPr lang="en-US" sz="1814" dirty="0" err="1" smtClean="0"/>
              <a:t>a_shared</a:t>
            </a:r>
            <a:r>
              <a:rPr lang="en-US" sz="1814" dirty="0" smtClean="0"/>
              <a:t>[I] + PHI*(a[i-1] – 2.0*a[</a:t>
            </a:r>
            <a:r>
              <a:rPr lang="en-US" sz="1814" dirty="0" err="1" smtClean="0"/>
              <a:t>i</a:t>
            </a:r>
            <a:r>
              <a:rPr lang="en-US" sz="1814" dirty="0" smtClean="0"/>
              <a:t>] + a[i+1]);</a:t>
            </a:r>
            <a:endParaRPr lang="en-US" sz="1814" dirty="0"/>
          </a:p>
          <a:p>
            <a:pPr>
              <a:lnSpc>
                <a:spcPct val="80000"/>
              </a:lnSpc>
              <a:buFont typeface="Wingdings" panose="05000000000000000000" pitchFamily="2" charset="2"/>
              <a:buNone/>
            </a:pPr>
            <a:r>
              <a:rPr lang="en-US" sz="1814" dirty="0" smtClean="0"/>
              <a:t>	}</a:t>
            </a:r>
          </a:p>
          <a:p>
            <a:pPr>
              <a:lnSpc>
                <a:spcPct val="80000"/>
              </a:lnSpc>
              <a:buFont typeface="Wingdings" panose="05000000000000000000" pitchFamily="2" charset="2"/>
              <a:buNone/>
            </a:pPr>
            <a:r>
              <a:rPr lang="en-US" sz="1814" dirty="0" smtClean="0"/>
              <a:t>	// Map back to global memory</a:t>
            </a:r>
          </a:p>
          <a:p>
            <a:pPr>
              <a:lnSpc>
                <a:spcPct val="80000"/>
              </a:lnSpc>
              <a:buFont typeface="Wingdings" panose="05000000000000000000" pitchFamily="2" charset="2"/>
              <a:buNone/>
            </a:pPr>
            <a:r>
              <a:rPr lang="en-US" sz="1814" dirty="0" smtClean="0"/>
              <a:t>	b[</a:t>
            </a:r>
            <a:r>
              <a:rPr lang="en-US" sz="1814" dirty="0" err="1" smtClean="0"/>
              <a:t>i</a:t>
            </a:r>
            <a:r>
              <a:rPr lang="en-US" sz="1814" dirty="0" smtClean="0"/>
              <a:t>] = </a:t>
            </a:r>
            <a:r>
              <a:rPr lang="en-US" sz="1814" dirty="0" err="1"/>
              <a:t>b</a:t>
            </a:r>
            <a:r>
              <a:rPr lang="en-US" sz="1814" dirty="0" err="1" smtClean="0"/>
              <a:t>_shared</a:t>
            </a:r>
            <a:r>
              <a:rPr lang="en-US" sz="1814" dirty="0" smtClean="0"/>
              <a:t>[I];	</a:t>
            </a:r>
          </a:p>
          <a:p>
            <a:pPr>
              <a:lnSpc>
                <a:spcPct val="80000"/>
              </a:lnSpc>
              <a:buFont typeface="Wingdings" panose="05000000000000000000" pitchFamily="2" charset="2"/>
              <a:buNone/>
            </a:pPr>
            <a:r>
              <a:rPr lang="en-US" sz="1814" dirty="0" smtClean="0"/>
              <a:t>}</a:t>
            </a:r>
            <a:endParaRPr lang="en-US" sz="1814" dirty="0"/>
          </a:p>
        </p:txBody>
      </p:sp>
    </p:spTree>
    <p:extLst>
      <p:ext uri="{BB962C8B-B14F-4D97-AF65-F5344CB8AC3E}">
        <p14:creationId xmlns:p14="http://schemas.microsoft.com/office/powerpoint/2010/main" val="34412497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068" y="873329"/>
            <a:ext cx="10274132" cy="1293028"/>
          </a:xfrm>
        </p:spPr>
        <p:txBody>
          <a:bodyPr/>
          <a:lstStyle/>
          <a:p>
            <a:r>
              <a:rPr lang="en-US" dirty="0" smtClean="0"/>
              <a:t>ADVANCED CUDA – SHARED MEMORY</a:t>
            </a:r>
            <a:endParaRPr lang="en-US" dirty="0"/>
          </a:p>
        </p:txBody>
      </p:sp>
      <p:sp>
        <p:nvSpPr>
          <p:cNvPr id="3" name="Content Placeholder 2"/>
          <p:cNvSpPr>
            <a:spLocks noGrp="1"/>
          </p:cNvSpPr>
          <p:nvPr>
            <p:ph idx="1"/>
          </p:nvPr>
        </p:nvSpPr>
        <p:spPr>
          <a:xfrm>
            <a:off x="685800" y="1927654"/>
            <a:ext cx="5096814" cy="4687330"/>
          </a:xfrm>
        </p:spPr>
        <p:txBody>
          <a:bodyPr>
            <a:normAutofit/>
          </a:bodyPr>
          <a:lstStyle/>
          <a:p>
            <a:r>
              <a:rPr lang="en-US" dirty="0" smtClean="0"/>
              <a:t>To review:</a:t>
            </a:r>
          </a:p>
          <a:p>
            <a:endParaRPr lang="en-US" dirty="0"/>
          </a:p>
        </p:txBody>
      </p:sp>
      <p:sp>
        <p:nvSpPr>
          <p:cNvPr id="9" name="Rectangle 3"/>
          <p:cNvSpPr txBox="1">
            <a:spLocks noChangeArrowheads="1"/>
          </p:cNvSpPr>
          <p:nvPr/>
        </p:nvSpPr>
        <p:spPr>
          <a:xfrm>
            <a:off x="5658388" y="1847654"/>
            <a:ext cx="6212336" cy="50103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buFont typeface="Wingdings" panose="05000000000000000000" pitchFamily="2" charset="2"/>
              <a:buNone/>
            </a:pPr>
            <a:r>
              <a:rPr lang="en-US" sz="1814" dirty="0" smtClean="0"/>
              <a:t>__global__ void FTCS(float *a, float *b) {</a:t>
            </a:r>
          </a:p>
          <a:p>
            <a:pPr>
              <a:lnSpc>
                <a:spcPct val="80000"/>
              </a:lnSpc>
              <a:buFont typeface="Wingdings" panose="05000000000000000000" pitchFamily="2" charset="2"/>
              <a:buNone/>
            </a:pPr>
            <a:endParaRPr lang="en-US" sz="1814" dirty="0" smtClean="0"/>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I = </a:t>
            </a:r>
            <a:r>
              <a:rPr lang="en-US" sz="1814" dirty="0" err="1" smtClean="0"/>
              <a:t>threadIdx.x</a:t>
            </a:r>
            <a:r>
              <a:rPr lang="en-US" sz="1814" dirty="0" smtClean="0"/>
              <a:t>;	</a:t>
            </a:r>
          </a:p>
          <a:p>
            <a:pPr>
              <a:lnSpc>
                <a:spcPct val="80000"/>
              </a:lnSpc>
              <a:buFont typeface="Wingdings" panose="05000000000000000000" pitchFamily="2" charset="2"/>
              <a:buNone/>
            </a:pPr>
            <a:r>
              <a:rPr lang="en-US" sz="1814" dirty="0" smtClean="0"/>
              <a:t>	</a:t>
            </a:r>
            <a:r>
              <a:rPr lang="en-US" sz="1814" dirty="0" err="1" smtClean="0"/>
              <a:t>int</a:t>
            </a:r>
            <a:r>
              <a:rPr lang="en-US" sz="1814" dirty="0" smtClean="0"/>
              <a:t> </a:t>
            </a:r>
            <a:r>
              <a:rPr lang="en-US" sz="1814" dirty="0" err="1" smtClean="0"/>
              <a:t>i</a:t>
            </a:r>
            <a:r>
              <a:rPr lang="en-US" sz="1814" dirty="0" smtClean="0"/>
              <a:t> = </a:t>
            </a:r>
            <a:r>
              <a:rPr lang="en-US" sz="1814" dirty="0" err="1" smtClean="0"/>
              <a:t>blockDim.x</a:t>
            </a:r>
            <a:r>
              <a:rPr lang="en-US" sz="1814" dirty="0" smtClean="0"/>
              <a:t> * </a:t>
            </a:r>
            <a:r>
              <a:rPr lang="en-US" sz="1814" dirty="0" err="1" smtClean="0"/>
              <a:t>blockIdx.x</a:t>
            </a:r>
            <a:r>
              <a:rPr lang="en-US" sz="1814" dirty="0" smtClean="0"/>
              <a:t> + I;</a:t>
            </a:r>
          </a:p>
          <a:p>
            <a:pPr>
              <a:lnSpc>
                <a:spcPct val="80000"/>
              </a:lnSpc>
              <a:buFont typeface="Wingdings" panose="05000000000000000000" pitchFamily="2" charset="2"/>
              <a:buNone/>
            </a:pPr>
            <a:r>
              <a:rPr lang="en-US" sz="1814" dirty="0" smtClean="0"/>
              <a:t>	__shared__ float </a:t>
            </a:r>
            <a:r>
              <a:rPr lang="en-US" sz="1814" dirty="0" err="1" smtClean="0"/>
              <a:t>a_shared</a:t>
            </a:r>
            <a:r>
              <a:rPr lang="en-US" sz="1814" dirty="0" smtClean="0"/>
              <a:t>[256]; __shared__ float </a:t>
            </a:r>
            <a:r>
              <a:rPr lang="en-US" sz="1814" dirty="0" err="1" smtClean="0"/>
              <a:t>b_shared</a:t>
            </a:r>
            <a:r>
              <a:rPr lang="en-US" sz="1814" dirty="0" smtClean="0"/>
              <a:t>[256];</a:t>
            </a:r>
          </a:p>
          <a:p>
            <a:pPr>
              <a:lnSpc>
                <a:spcPct val="80000"/>
              </a:lnSpc>
              <a:buFont typeface="Wingdings" panose="05000000000000000000" pitchFamily="2" charset="2"/>
              <a:buNone/>
            </a:pPr>
            <a:r>
              <a:rPr lang="en-US" sz="1814" dirty="0" smtClean="0"/>
              <a:t>	</a:t>
            </a:r>
            <a:r>
              <a:rPr lang="en-US" sz="1814" dirty="0" err="1" smtClean="0"/>
              <a:t>a_shared</a:t>
            </a:r>
            <a:r>
              <a:rPr lang="en-US" sz="1814" dirty="0" smtClean="0"/>
              <a:t>[I] = a[</a:t>
            </a:r>
            <a:r>
              <a:rPr lang="en-US" sz="1814" dirty="0" err="1" smtClean="0"/>
              <a:t>i</a:t>
            </a:r>
            <a:r>
              <a:rPr lang="en-US" sz="1814" dirty="0" smtClean="0"/>
              <a:t>];	</a:t>
            </a:r>
          </a:p>
          <a:p>
            <a:pPr>
              <a:lnSpc>
                <a:spcPct val="80000"/>
              </a:lnSpc>
              <a:buFont typeface="Wingdings" panose="05000000000000000000" pitchFamily="2" charset="2"/>
              <a:buNone/>
            </a:pPr>
            <a:r>
              <a:rPr lang="en-US" sz="1814" dirty="0" smtClean="0"/>
              <a:t>	__</a:t>
            </a:r>
            <a:r>
              <a:rPr lang="en-US" sz="1814" dirty="0" err="1" smtClean="0"/>
              <a:t>syncthreads</a:t>
            </a:r>
            <a:r>
              <a:rPr lang="en-US" sz="1814" dirty="0" smtClean="0"/>
              <a:t>();	</a:t>
            </a:r>
          </a:p>
          <a:p>
            <a:pPr>
              <a:lnSpc>
                <a:spcPct val="80000"/>
              </a:lnSpc>
              <a:buFont typeface="Wingdings" panose="05000000000000000000" pitchFamily="2" charset="2"/>
              <a:buNone/>
            </a:pPr>
            <a:r>
              <a:rPr lang="en-US" sz="1814" dirty="0" smtClean="0"/>
              <a:t>	// </a:t>
            </a:r>
            <a:r>
              <a:rPr lang="en-US" sz="1814" dirty="0" smtClean="0"/>
              <a:t>Solve for 1D FTCS Heat Transfer</a:t>
            </a:r>
            <a:endParaRPr lang="en-US" sz="1814" dirty="0" smtClean="0"/>
          </a:p>
          <a:p>
            <a:pPr>
              <a:lnSpc>
                <a:spcPct val="80000"/>
              </a:lnSpc>
              <a:buFont typeface="Wingdings" panose="05000000000000000000" pitchFamily="2" charset="2"/>
              <a:buNone/>
            </a:pPr>
            <a:r>
              <a:rPr lang="en-US" sz="1814" dirty="0" smtClean="0"/>
              <a:t>	if ((I &gt; 0) &amp;&amp; (I &lt; 255)) {</a:t>
            </a:r>
          </a:p>
          <a:p>
            <a:pPr>
              <a:lnSpc>
                <a:spcPct val="80000"/>
              </a:lnSpc>
              <a:buFont typeface="Wingdings" panose="05000000000000000000" pitchFamily="2" charset="2"/>
              <a:buNone/>
            </a:pPr>
            <a:r>
              <a:rPr lang="en-US" sz="1814" dirty="0"/>
              <a:t>	</a:t>
            </a:r>
            <a:r>
              <a:rPr lang="en-US" sz="1814" dirty="0" smtClean="0"/>
              <a:t>	// Use shared memory</a:t>
            </a:r>
          </a:p>
          <a:p>
            <a:pPr>
              <a:lnSpc>
                <a:spcPct val="80000"/>
              </a:lnSpc>
              <a:buFont typeface="Wingdings" panose="05000000000000000000" pitchFamily="2" charset="2"/>
              <a:buNone/>
            </a:pPr>
            <a:r>
              <a:rPr lang="en-US" sz="1814" dirty="0" smtClean="0"/>
              <a:t>		</a:t>
            </a:r>
            <a:r>
              <a:rPr lang="en-US" sz="1814" dirty="0" err="1"/>
              <a:t>b</a:t>
            </a:r>
            <a:r>
              <a:rPr lang="en-US" sz="1814" dirty="0" err="1" smtClean="0"/>
              <a:t>_shared</a:t>
            </a:r>
            <a:r>
              <a:rPr lang="en-US" sz="1814" dirty="0" smtClean="0"/>
              <a:t>[I] = </a:t>
            </a:r>
            <a:r>
              <a:rPr lang="en-US" sz="1814" dirty="0" err="1" smtClean="0"/>
              <a:t>a_shared</a:t>
            </a:r>
            <a:r>
              <a:rPr lang="en-US" sz="1814" dirty="0" smtClean="0"/>
              <a:t>[I] + </a:t>
            </a:r>
          </a:p>
          <a:p>
            <a:pPr>
              <a:lnSpc>
                <a:spcPct val="80000"/>
              </a:lnSpc>
              <a:buFont typeface="Wingdings" panose="05000000000000000000" pitchFamily="2" charset="2"/>
              <a:buNone/>
            </a:pPr>
            <a:r>
              <a:rPr lang="en-US" sz="1814" dirty="0"/>
              <a:t>		</a:t>
            </a:r>
            <a:r>
              <a:rPr lang="en-US" sz="1814" dirty="0" smtClean="0"/>
              <a:t>PHI*(</a:t>
            </a:r>
            <a:r>
              <a:rPr lang="en-US" sz="1814" dirty="0" err="1" smtClean="0"/>
              <a:t>a_shared</a:t>
            </a:r>
            <a:r>
              <a:rPr lang="en-US" sz="1814" dirty="0" smtClean="0"/>
              <a:t>[I-1] – 2.0*</a:t>
            </a:r>
            <a:r>
              <a:rPr lang="en-US" sz="1814" dirty="0" err="1" smtClean="0"/>
              <a:t>a_shared</a:t>
            </a:r>
            <a:r>
              <a:rPr lang="en-US" sz="1814" dirty="0" smtClean="0"/>
              <a:t>[I] + </a:t>
            </a:r>
            <a:r>
              <a:rPr lang="en-US" sz="1814" dirty="0" err="1" smtClean="0"/>
              <a:t>a_shared</a:t>
            </a:r>
            <a:r>
              <a:rPr lang="en-US" sz="1814" dirty="0" smtClean="0"/>
              <a:t>[I+1]);</a:t>
            </a:r>
          </a:p>
          <a:p>
            <a:pPr>
              <a:lnSpc>
                <a:spcPct val="80000"/>
              </a:lnSpc>
              <a:buFont typeface="Wingdings" panose="05000000000000000000" pitchFamily="2" charset="2"/>
              <a:buNone/>
            </a:pPr>
            <a:r>
              <a:rPr lang="en-US" sz="1814" dirty="0" smtClean="0"/>
              <a:t>	} else {</a:t>
            </a:r>
          </a:p>
          <a:p>
            <a:pPr>
              <a:lnSpc>
                <a:spcPct val="80000"/>
              </a:lnSpc>
              <a:buFont typeface="Wingdings" panose="05000000000000000000" pitchFamily="2" charset="2"/>
              <a:buNone/>
            </a:pPr>
            <a:r>
              <a:rPr lang="en-US" sz="1814" dirty="0" smtClean="0"/>
              <a:t>		// We need global memory </a:t>
            </a:r>
          </a:p>
          <a:p>
            <a:pPr>
              <a:lnSpc>
                <a:spcPct val="80000"/>
              </a:lnSpc>
              <a:buFont typeface="Wingdings" panose="05000000000000000000" pitchFamily="2" charset="2"/>
              <a:buNone/>
            </a:pPr>
            <a:r>
              <a:rPr lang="en-US" sz="1814" dirty="0"/>
              <a:t>	</a:t>
            </a:r>
            <a:r>
              <a:rPr lang="en-US" sz="1814" dirty="0" smtClean="0"/>
              <a:t>	</a:t>
            </a:r>
            <a:r>
              <a:rPr lang="en-US" sz="1814" dirty="0" err="1" smtClean="0"/>
              <a:t>b_shared</a:t>
            </a:r>
            <a:r>
              <a:rPr lang="en-US" sz="1814" dirty="0" smtClean="0"/>
              <a:t>[I] = </a:t>
            </a:r>
            <a:r>
              <a:rPr lang="en-US" sz="1814" dirty="0" err="1" smtClean="0"/>
              <a:t>a_shared</a:t>
            </a:r>
            <a:r>
              <a:rPr lang="en-US" sz="1814" dirty="0" smtClean="0"/>
              <a:t>[I] + PHI*(a[i-1] – 2.0*a[</a:t>
            </a:r>
            <a:r>
              <a:rPr lang="en-US" sz="1814" dirty="0" err="1" smtClean="0"/>
              <a:t>i</a:t>
            </a:r>
            <a:r>
              <a:rPr lang="en-US" sz="1814" dirty="0" smtClean="0"/>
              <a:t>] + a[i+1]);</a:t>
            </a:r>
            <a:endParaRPr lang="en-US" sz="1814" dirty="0"/>
          </a:p>
          <a:p>
            <a:pPr>
              <a:lnSpc>
                <a:spcPct val="80000"/>
              </a:lnSpc>
              <a:buFont typeface="Wingdings" panose="05000000000000000000" pitchFamily="2" charset="2"/>
              <a:buNone/>
            </a:pPr>
            <a:r>
              <a:rPr lang="en-US" sz="1814" dirty="0" smtClean="0"/>
              <a:t>	}</a:t>
            </a:r>
          </a:p>
          <a:p>
            <a:pPr>
              <a:lnSpc>
                <a:spcPct val="80000"/>
              </a:lnSpc>
              <a:buFont typeface="Wingdings" panose="05000000000000000000" pitchFamily="2" charset="2"/>
              <a:buNone/>
            </a:pPr>
            <a:r>
              <a:rPr lang="en-US" sz="1814" dirty="0" smtClean="0"/>
              <a:t>	// Map back to global memory</a:t>
            </a:r>
          </a:p>
          <a:p>
            <a:pPr>
              <a:lnSpc>
                <a:spcPct val="80000"/>
              </a:lnSpc>
              <a:buFont typeface="Wingdings" panose="05000000000000000000" pitchFamily="2" charset="2"/>
              <a:buNone/>
            </a:pPr>
            <a:r>
              <a:rPr lang="en-US" sz="1814" dirty="0" smtClean="0"/>
              <a:t>	b[</a:t>
            </a:r>
            <a:r>
              <a:rPr lang="en-US" sz="1814" dirty="0" err="1" smtClean="0"/>
              <a:t>i</a:t>
            </a:r>
            <a:r>
              <a:rPr lang="en-US" sz="1814" dirty="0" smtClean="0"/>
              <a:t>] = </a:t>
            </a:r>
            <a:r>
              <a:rPr lang="en-US" sz="1814" dirty="0" err="1"/>
              <a:t>b</a:t>
            </a:r>
            <a:r>
              <a:rPr lang="en-US" sz="1814" dirty="0" err="1" smtClean="0"/>
              <a:t>_shared</a:t>
            </a:r>
            <a:r>
              <a:rPr lang="en-US" sz="1814" dirty="0" smtClean="0"/>
              <a:t>[I];	</a:t>
            </a:r>
          </a:p>
          <a:p>
            <a:pPr>
              <a:lnSpc>
                <a:spcPct val="80000"/>
              </a:lnSpc>
              <a:buFont typeface="Wingdings" panose="05000000000000000000" pitchFamily="2" charset="2"/>
              <a:buNone/>
            </a:pPr>
            <a:r>
              <a:rPr lang="en-US" sz="1814" dirty="0" smtClean="0"/>
              <a:t>}</a:t>
            </a:r>
            <a:endParaRPr lang="en-US" sz="1814" dirty="0"/>
          </a:p>
        </p:txBody>
      </p:sp>
      <p:sp>
        <p:nvSpPr>
          <p:cNvPr id="4" name="Rectangle 3"/>
          <p:cNvSpPr/>
          <p:nvPr/>
        </p:nvSpPr>
        <p:spPr>
          <a:xfrm>
            <a:off x="321431" y="2955694"/>
            <a:ext cx="5238258" cy="444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 Memory</a:t>
            </a:r>
            <a:endParaRPr lang="en-GB" dirty="0"/>
          </a:p>
        </p:txBody>
      </p:sp>
      <p:sp>
        <p:nvSpPr>
          <p:cNvPr id="5" name="Rectangle 4"/>
          <p:cNvSpPr/>
          <p:nvPr/>
        </p:nvSpPr>
        <p:spPr>
          <a:xfrm>
            <a:off x="90771" y="3556744"/>
            <a:ext cx="1828800" cy="4366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a:t>
            </a:r>
            <a:endParaRPr lang="en-GB" dirty="0"/>
          </a:p>
        </p:txBody>
      </p:sp>
      <p:sp>
        <p:nvSpPr>
          <p:cNvPr id="7" name="Rectangle 6"/>
          <p:cNvSpPr/>
          <p:nvPr/>
        </p:nvSpPr>
        <p:spPr>
          <a:xfrm>
            <a:off x="2026160" y="3556744"/>
            <a:ext cx="1828800" cy="4366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a:t>
            </a:r>
            <a:endParaRPr lang="en-GB" dirty="0"/>
          </a:p>
        </p:txBody>
      </p:sp>
      <p:sp>
        <p:nvSpPr>
          <p:cNvPr id="8" name="Rectangle 7"/>
          <p:cNvSpPr/>
          <p:nvPr/>
        </p:nvSpPr>
        <p:spPr>
          <a:xfrm>
            <a:off x="3953814" y="3556744"/>
            <a:ext cx="1828800" cy="4366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a:t>
            </a:r>
            <a:endParaRPr lang="en-GB" dirty="0"/>
          </a:p>
        </p:txBody>
      </p:sp>
      <p:sp>
        <p:nvSpPr>
          <p:cNvPr id="10" name="Rectangle 9"/>
          <p:cNvSpPr/>
          <p:nvPr/>
        </p:nvSpPr>
        <p:spPr>
          <a:xfrm>
            <a:off x="321431" y="5089294"/>
            <a:ext cx="5238258" cy="444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 Memory</a:t>
            </a:r>
            <a:endParaRPr lang="en-GB" dirty="0"/>
          </a:p>
        </p:txBody>
      </p:sp>
      <p:sp>
        <p:nvSpPr>
          <p:cNvPr id="11" name="Rectangle 10"/>
          <p:cNvSpPr/>
          <p:nvPr/>
        </p:nvSpPr>
        <p:spPr>
          <a:xfrm>
            <a:off x="90771" y="5690344"/>
            <a:ext cx="1828800" cy="4366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a:t>
            </a:r>
            <a:endParaRPr lang="en-GB" dirty="0"/>
          </a:p>
        </p:txBody>
      </p:sp>
      <p:sp>
        <p:nvSpPr>
          <p:cNvPr id="12" name="Rectangle 11"/>
          <p:cNvSpPr/>
          <p:nvPr/>
        </p:nvSpPr>
        <p:spPr>
          <a:xfrm>
            <a:off x="2026160" y="5690344"/>
            <a:ext cx="1828800" cy="4366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a:t>
            </a:r>
            <a:endParaRPr lang="en-GB" dirty="0"/>
          </a:p>
        </p:txBody>
      </p:sp>
      <p:sp>
        <p:nvSpPr>
          <p:cNvPr id="13" name="Rectangle 12"/>
          <p:cNvSpPr/>
          <p:nvPr/>
        </p:nvSpPr>
        <p:spPr>
          <a:xfrm>
            <a:off x="3953814" y="5690344"/>
            <a:ext cx="1828800" cy="4366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a:t>
            </a:r>
            <a:endParaRPr lang="en-GB" dirty="0"/>
          </a:p>
        </p:txBody>
      </p:sp>
      <p:sp>
        <p:nvSpPr>
          <p:cNvPr id="6" name="TextBox 5"/>
          <p:cNvSpPr txBox="1"/>
          <p:nvPr/>
        </p:nvSpPr>
        <p:spPr>
          <a:xfrm>
            <a:off x="1583786" y="2528012"/>
            <a:ext cx="3682314" cy="369332"/>
          </a:xfrm>
          <a:prstGeom prst="rect">
            <a:avLst/>
          </a:prstGeom>
          <a:noFill/>
        </p:spPr>
        <p:txBody>
          <a:bodyPr wrap="square" rtlCol="0">
            <a:spAutoFit/>
          </a:bodyPr>
          <a:lstStyle/>
          <a:p>
            <a:r>
              <a:rPr lang="en-US" dirty="0" smtClean="0"/>
              <a:t>Cells inside each block:</a:t>
            </a:r>
            <a:endParaRPr lang="en-GB" dirty="0"/>
          </a:p>
        </p:txBody>
      </p:sp>
      <p:sp>
        <p:nvSpPr>
          <p:cNvPr id="14" name="TextBox 13"/>
          <p:cNvSpPr txBox="1"/>
          <p:nvPr/>
        </p:nvSpPr>
        <p:spPr>
          <a:xfrm>
            <a:off x="952607" y="4643879"/>
            <a:ext cx="4431957" cy="369332"/>
          </a:xfrm>
          <a:prstGeom prst="rect">
            <a:avLst/>
          </a:prstGeom>
          <a:noFill/>
        </p:spPr>
        <p:txBody>
          <a:bodyPr wrap="square" rtlCol="0">
            <a:spAutoFit/>
          </a:bodyPr>
          <a:lstStyle/>
          <a:p>
            <a:r>
              <a:rPr lang="en-US" dirty="0" smtClean="0"/>
              <a:t>Cells on the edge of each block:</a:t>
            </a:r>
            <a:endParaRPr lang="en-GB" dirty="0"/>
          </a:p>
        </p:txBody>
      </p:sp>
      <p:sp>
        <p:nvSpPr>
          <p:cNvPr id="15" name="Rectangle 14"/>
          <p:cNvSpPr/>
          <p:nvPr/>
        </p:nvSpPr>
        <p:spPr>
          <a:xfrm>
            <a:off x="807444" y="3614557"/>
            <a:ext cx="366429" cy="333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248342" y="3610820"/>
            <a:ext cx="366429" cy="333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0193" y="3615262"/>
            <a:ext cx="366429" cy="333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eft-Right Arrow 17"/>
          <p:cNvSpPr/>
          <p:nvPr/>
        </p:nvSpPr>
        <p:spPr>
          <a:xfrm>
            <a:off x="1052229" y="3724506"/>
            <a:ext cx="337500" cy="1616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Left-Right Arrow 18"/>
          <p:cNvSpPr/>
          <p:nvPr/>
        </p:nvSpPr>
        <p:spPr>
          <a:xfrm>
            <a:off x="615107" y="3727350"/>
            <a:ext cx="337500" cy="1616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268414" y="4023111"/>
            <a:ext cx="1567630" cy="307777"/>
          </a:xfrm>
          <a:prstGeom prst="rect">
            <a:avLst/>
          </a:prstGeom>
          <a:noFill/>
        </p:spPr>
        <p:txBody>
          <a:bodyPr wrap="square" rtlCol="0">
            <a:spAutoFit/>
          </a:bodyPr>
          <a:lstStyle/>
          <a:p>
            <a:pPr algn="ctr"/>
            <a:r>
              <a:rPr lang="en-US" sz="1400" dirty="0" smtClean="0"/>
              <a:t>All info here!</a:t>
            </a:r>
            <a:endParaRPr lang="en-GB" sz="1400" dirty="0"/>
          </a:p>
        </p:txBody>
      </p:sp>
      <p:sp>
        <p:nvSpPr>
          <p:cNvPr id="21" name="Rectangle 20"/>
          <p:cNvSpPr/>
          <p:nvPr/>
        </p:nvSpPr>
        <p:spPr>
          <a:xfrm>
            <a:off x="1492408" y="5747805"/>
            <a:ext cx="366429" cy="333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65157" y="5748510"/>
            <a:ext cx="366429" cy="333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Left-Right Arrow 22"/>
          <p:cNvSpPr/>
          <p:nvPr/>
        </p:nvSpPr>
        <p:spPr>
          <a:xfrm>
            <a:off x="1246286" y="5834451"/>
            <a:ext cx="337500" cy="1616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2043995" y="5144949"/>
            <a:ext cx="366429" cy="333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Elbow Connector 25"/>
          <p:cNvCxnSpPr>
            <a:stCxn id="21" idx="3"/>
            <a:endCxn id="24" idx="1"/>
          </p:cNvCxnSpPr>
          <p:nvPr/>
        </p:nvCxnSpPr>
        <p:spPr>
          <a:xfrm flipV="1">
            <a:off x="1858837" y="5311716"/>
            <a:ext cx="185158" cy="602856"/>
          </a:xfrm>
          <a:prstGeom prst="bentConnector3">
            <a:avLst/>
          </a:prstGeom>
          <a:ln w="539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994" y="6225446"/>
            <a:ext cx="3743365" cy="523220"/>
          </a:xfrm>
          <a:prstGeom prst="rect">
            <a:avLst/>
          </a:prstGeom>
          <a:noFill/>
        </p:spPr>
        <p:txBody>
          <a:bodyPr wrap="square" rtlCol="0">
            <a:spAutoFit/>
          </a:bodyPr>
          <a:lstStyle/>
          <a:p>
            <a:pPr algn="ctr"/>
            <a:r>
              <a:rPr lang="en-US" sz="1400" dirty="0" smtClean="0"/>
              <a:t>Threads in this block can’t see the shared memory of other blocks – so </a:t>
            </a:r>
            <a:r>
              <a:rPr lang="en-US" sz="1400" dirty="0" smtClean="0">
                <a:sym typeface="Wingdings" panose="05000000000000000000" pitchFamily="2" charset="2"/>
              </a:rPr>
              <a:t> global.</a:t>
            </a:r>
            <a:endParaRPr lang="en-GB" sz="1400" dirty="0"/>
          </a:p>
        </p:txBody>
      </p:sp>
    </p:spTree>
    <p:extLst>
      <p:ext uri="{BB962C8B-B14F-4D97-AF65-F5344CB8AC3E}">
        <p14:creationId xmlns:p14="http://schemas.microsoft.com/office/powerpoint/2010/main" val="29584415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a:t>
            </a:r>
            <a:endParaRPr lang="en-GB" dirty="0"/>
          </a:p>
        </p:txBody>
      </p:sp>
      <p:sp>
        <p:nvSpPr>
          <p:cNvPr id="3" name="Content Placeholder 2"/>
          <p:cNvSpPr>
            <a:spLocks noGrp="1"/>
          </p:cNvSpPr>
          <p:nvPr>
            <p:ph idx="1"/>
          </p:nvPr>
        </p:nvSpPr>
        <p:spPr>
          <a:xfrm>
            <a:off x="685800" y="2194560"/>
            <a:ext cx="5715000" cy="4024125"/>
          </a:xfrm>
        </p:spPr>
        <p:txBody>
          <a:bodyPr/>
          <a:lstStyle/>
          <a:p>
            <a:r>
              <a:rPr lang="en-US" dirty="0" smtClean="0"/>
              <a:t>You have two different possible challenges:</a:t>
            </a:r>
          </a:p>
          <a:p>
            <a:endParaRPr lang="en-US" dirty="0"/>
          </a:p>
          <a:p>
            <a:pPr lvl="1"/>
            <a:r>
              <a:rPr lang="en-US" dirty="0" smtClean="0"/>
              <a:t>Write a 1D heat transfer code which uses shared memory, (BORING)</a:t>
            </a:r>
          </a:p>
          <a:p>
            <a:pPr lvl="1"/>
            <a:endParaRPr lang="en-US" dirty="0"/>
          </a:p>
          <a:p>
            <a:pPr lvl="1"/>
            <a:r>
              <a:rPr lang="en-US" dirty="0" smtClean="0"/>
              <a:t>Modify your 2D transient heat transfer code for the disk brake problem to use 2D Shared Memory.</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105" y="2194560"/>
            <a:ext cx="5343525" cy="4000500"/>
          </a:xfrm>
          <a:prstGeom prst="rect">
            <a:avLst/>
          </a:prstGeom>
        </p:spPr>
      </p:pic>
    </p:spTree>
    <p:extLst>
      <p:ext uri="{BB962C8B-B14F-4D97-AF65-F5344CB8AC3E}">
        <p14:creationId xmlns:p14="http://schemas.microsoft.com/office/powerpoint/2010/main" val="5875432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a:t>
            </a:r>
            <a:endParaRPr lang="en-GB" dirty="0"/>
          </a:p>
        </p:txBody>
      </p:sp>
      <p:sp>
        <p:nvSpPr>
          <p:cNvPr id="3" name="Content Placeholder 2"/>
          <p:cNvSpPr>
            <a:spLocks noGrp="1"/>
          </p:cNvSpPr>
          <p:nvPr>
            <p:ph idx="1"/>
          </p:nvPr>
        </p:nvSpPr>
        <p:spPr>
          <a:xfrm>
            <a:off x="685800" y="2194560"/>
            <a:ext cx="5715000" cy="4024125"/>
          </a:xfrm>
        </p:spPr>
        <p:txBody>
          <a:bodyPr>
            <a:normAutofit lnSpcReduction="10000"/>
          </a:bodyPr>
          <a:lstStyle/>
          <a:p>
            <a:r>
              <a:rPr lang="en-US" dirty="0" smtClean="0"/>
              <a:t>If you take challenge 2 – modify your transient 2D code – you should:</a:t>
            </a:r>
          </a:p>
          <a:p>
            <a:endParaRPr lang="en-US" dirty="0"/>
          </a:p>
          <a:p>
            <a:pPr lvl="1"/>
            <a:r>
              <a:rPr lang="en-US" dirty="0" smtClean="0"/>
              <a:t>Create a 2D chunk of shared memory for your threads to share.</a:t>
            </a:r>
          </a:p>
          <a:p>
            <a:pPr lvl="1"/>
            <a:endParaRPr lang="en-US" dirty="0"/>
          </a:p>
          <a:p>
            <a:pPr lvl="1"/>
            <a:r>
              <a:rPr lang="en-US" dirty="0" smtClean="0"/>
              <a:t>Threads should operate in corresponding parts of this block – this should represent a physical 2D region in your simulation.</a:t>
            </a:r>
          </a:p>
          <a:p>
            <a:pPr lvl="1"/>
            <a:endParaRPr lang="en-US" dirty="0"/>
          </a:p>
          <a:p>
            <a:pPr lvl="1"/>
            <a:r>
              <a:rPr lang="en-US" dirty="0" smtClean="0"/>
              <a:t>Bonus points go to those who try multi-dimensional threads for this problem.</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105" y="2194560"/>
            <a:ext cx="5343525" cy="4000500"/>
          </a:xfrm>
          <a:prstGeom prst="rect">
            <a:avLst/>
          </a:prstGeom>
        </p:spPr>
      </p:pic>
      <p:sp>
        <p:nvSpPr>
          <p:cNvPr id="5" name="Rectangle 4"/>
          <p:cNvSpPr/>
          <p:nvPr/>
        </p:nvSpPr>
        <p:spPr>
          <a:xfrm>
            <a:off x="8163696" y="2652584"/>
            <a:ext cx="823785" cy="8237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16x16 block</a:t>
            </a:r>
            <a:endParaRPr lang="en-GB" sz="1400" dirty="0"/>
          </a:p>
        </p:txBody>
      </p:sp>
      <p:sp>
        <p:nvSpPr>
          <p:cNvPr id="6" name="Rectangle 5"/>
          <p:cNvSpPr/>
          <p:nvPr/>
        </p:nvSpPr>
        <p:spPr>
          <a:xfrm>
            <a:off x="8990023" y="2644346"/>
            <a:ext cx="823785" cy="8237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16x16 block</a:t>
            </a:r>
            <a:endParaRPr lang="en-GB" sz="1400" dirty="0"/>
          </a:p>
        </p:txBody>
      </p:sp>
      <p:sp>
        <p:nvSpPr>
          <p:cNvPr id="7" name="Rectangle 6"/>
          <p:cNvSpPr/>
          <p:nvPr/>
        </p:nvSpPr>
        <p:spPr>
          <a:xfrm>
            <a:off x="9831471" y="2643157"/>
            <a:ext cx="823785" cy="8237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16x16 block</a:t>
            </a:r>
            <a:endParaRPr lang="en-GB" sz="1400" dirty="0"/>
          </a:p>
        </p:txBody>
      </p:sp>
    </p:spTree>
    <p:extLst>
      <p:ext uri="{BB962C8B-B14F-4D97-AF65-F5344CB8AC3E}">
        <p14:creationId xmlns:p14="http://schemas.microsoft.com/office/powerpoint/2010/main" val="9388921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a:t>
            </a:r>
            <a:endParaRPr lang="en-GB" dirty="0"/>
          </a:p>
        </p:txBody>
      </p:sp>
      <p:sp>
        <p:nvSpPr>
          <p:cNvPr id="3" name="Content Placeholder 2"/>
          <p:cNvSpPr>
            <a:spLocks noGrp="1"/>
          </p:cNvSpPr>
          <p:nvPr>
            <p:ph idx="1"/>
          </p:nvPr>
        </p:nvSpPr>
        <p:spPr>
          <a:xfrm>
            <a:off x="685799" y="2194560"/>
            <a:ext cx="6384303" cy="4024125"/>
          </a:xfrm>
        </p:spPr>
        <p:txBody>
          <a:bodyPr>
            <a:normAutofit/>
          </a:bodyPr>
          <a:lstStyle/>
          <a:p>
            <a:r>
              <a:rPr lang="en-US" dirty="0" smtClean="0"/>
              <a:t>Regardless, I hope you can show me a cool movie by the end of today’s class of your transient 2D heat transfer.</a:t>
            </a:r>
          </a:p>
          <a:p>
            <a:endParaRPr lang="en-US" dirty="0"/>
          </a:p>
          <a:p>
            <a:r>
              <a:rPr lang="en-US" dirty="0" smtClean="0"/>
              <a:t>Unless you want to work on your major project – then you can find a way to include shared memory in your final GPU code.</a:t>
            </a:r>
          </a:p>
          <a:p>
            <a:endParaRPr lang="en-US" dirty="0"/>
          </a:p>
          <a:p>
            <a:pPr marL="0" indent="0">
              <a:buNone/>
            </a:pPr>
            <a:r>
              <a:rPr lang="en-US" dirty="0" smtClean="0"/>
              <a:t>(Your assignment final solution should use shared memory to increase performance)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105" y="2194560"/>
            <a:ext cx="5343525" cy="4000500"/>
          </a:xfrm>
          <a:prstGeom prst="rect">
            <a:avLst/>
          </a:prstGeom>
        </p:spPr>
      </p:pic>
    </p:spTree>
    <p:extLst>
      <p:ext uri="{BB962C8B-B14F-4D97-AF65-F5344CB8AC3E}">
        <p14:creationId xmlns:p14="http://schemas.microsoft.com/office/powerpoint/2010/main" val="2560379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a:t>
            </a:r>
            <a:r>
              <a:rPr lang="en-US" dirty="0" err="1"/>
              <a:t>WeeK’s</a:t>
            </a:r>
            <a:r>
              <a:rPr lang="en-US" dirty="0"/>
              <a:t> </a:t>
            </a:r>
            <a:r>
              <a:rPr lang="en-US" dirty="0" smtClean="0"/>
              <a:t>TUTORIAL</a:t>
            </a:r>
            <a:endParaRPr lang="en-GB" dirty="0"/>
          </a:p>
        </p:txBody>
      </p:sp>
      <p:sp>
        <p:nvSpPr>
          <p:cNvPr id="3" name="Content Placeholder 2"/>
          <p:cNvSpPr>
            <a:spLocks noGrp="1"/>
          </p:cNvSpPr>
          <p:nvPr>
            <p:ph idx="1"/>
          </p:nvPr>
        </p:nvSpPr>
        <p:spPr>
          <a:xfrm>
            <a:off x="571500" y="2194560"/>
            <a:ext cx="6742522" cy="4024125"/>
          </a:xfrm>
        </p:spPr>
        <p:txBody>
          <a:bodyPr>
            <a:normAutofit/>
          </a:bodyPr>
          <a:lstStyle/>
          <a:p>
            <a:r>
              <a:rPr lang="en-US" dirty="0" smtClean="0"/>
              <a:t>What is making my code slow?</a:t>
            </a:r>
          </a:p>
          <a:p>
            <a:endParaRPr lang="en-US" dirty="0"/>
          </a:p>
          <a:p>
            <a:r>
              <a:rPr lang="en-US" dirty="0" smtClean="0"/>
              <a:t>Computation?</a:t>
            </a:r>
          </a:p>
          <a:p>
            <a:endParaRPr lang="en-US" dirty="0"/>
          </a:p>
          <a:p>
            <a:endParaRPr lang="en-US" dirty="0" smtClean="0"/>
          </a:p>
          <a:p>
            <a:endParaRPr lang="en-US" dirty="0" smtClean="0"/>
          </a:p>
          <a:p>
            <a:r>
              <a:rPr lang="en-US" dirty="0" smtClean="0"/>
              <a:t>Communication?</a:t>
            </a:r>
            <a:endParaRPr lang="en-US" dirty="0" smtClean="0"/>
          </a:p>
          <a:p>
            <a:endParaRPr lang="en-US" dirty="0" smtClean="0"/>
          </a:p>
          <a:p>
            <a:pPr lvl="1"/>
            <a:endParaRPr lang="en-US" dirty="0"/>
          </a:p>
          <a:p>
            <a:pPr lvl="1"/>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900" y="2057401"/>
            <a:ext cx="5343525" cy="4000500"/>
          </a:xfrm>
          <a:prstGeom prst="rect">
            <a:avLst/>
          </a:prstGeom>
        </p:spPr>
      </p:pic>
      <p:sp>
        <p:nvSpPr>
          <p:cNvPr id="5" name="Rounded Rectangle 4"/>
          <p:cNvSpPr/>
          <p:nvPr/>
        </p:nvSpPr>
        <p:spPr>
          <a:xfrm>
            <a:off x="1169773" y="3558746"/>
            <a:ext cx="5494638" cy="1062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According to </a:t>
            </a:r>
            <a:r>
              <a:rPr lang="en-US" dirty="0" err="1" smtClean="0"/>
              <a:t>Amdahls</a:t>
            </a:r>
            <a:r>
              <a:rPr lang="en-US" dirty="0" smtClean="0"/>
              <a:t> / Gustafson’s Law, we want the parallel work to be as large as possible. Our work is too small (too simple).</a:t>
            </a:r>
            <a:endParaRPr lang="en-GB" dirty="0"/>
          </a:p>
        </p:txBody>
      </p:sp>
      <p:sp>
        <p:nvSpPr>
          <p:cNvPr id="8" name="Rounded Rectangle 7"/>
          <p:cNvSpPr/>
          <p:nvPr/>
        </p:nvSpPr>
        <p:spPr>
          <a:xfrm>
            <a:off x="1194486" y="5147766"/>
            <a:ext cx="5494638" cy="1062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spent too much time checking the value of T in neighbor cells – this means our main expense is memory communication.</a:t>
            </a:r>
            <a:endParaRPr lang="en-GB" dirty="0"/>
          </a:p>
        </p:txBody>
      </p:sp>
    </p:spTree>
    <p:extLst>
      <p:ext uri="{BB962C8B-B14F-4D97-AF65-F5344CB8AC3E}">
        <p14:creationId xmlns:p14="http://schemas.microsoft.com/office/powerpoint/2010/main" val="408629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TODAY...</a:t>
            </a:r>
            <a:endParaRPr lang="en-GB" dirty="0"/>
          </a:p>
        </p:txBody>
      </p:sp>
      <p:sp>
        <p:nvSpPr>
          <p:cNvPr id="3" name="Content Placeholder 2"/>
          <p:cNvSpPr>
            <a:spLocks noGrp="1"/>
          </p:cNvSpPr>
          <p:nvPr>
            <p:ph idx="1"/>
          </p:nvPr>
        </p:nvSpPr>
        <p:spPr/>
        <p:txBody>
          <a:bodyPr/>
          <a:lstStyle/>
          <a:p>
            <a:r>
              <a:rPr lang="en-US" dirty="0" smtClean="0"/>
              <a:t>Is there a way we can go faster? Global memory on the GPU is far too slow...</a:t>
            </a:r>
          </a:p>
          <a:p>
            <a:endParaRPr lang="en-US" dirty="0"/>
          </a:p>
          <a:p>
            <a:r>
              <a:rPr lang="en-US" dirty="0" smtClean="0"/>
              <a:t>There is a faster memory available on GPU than global.</a:t>
            </a:r>
          </a:p>
          <a:p>
            <a:endParaRPr lang="en-US" dirty="0"/>
          </a:p>
          <a:p>
            <a:r>
              <a:rPr lang="en-US" dirty="0" smtClean="0"/>
              <a:t>It is called Shared Memory – and it is located on the GPU chip itself instead of being on the GPU board.</a:t>
            </a:r>
          </a:p>
          <a:p>
            <a:endParaRPr lang="en-US" dirty="0"/>
          </a:p>
          <a:p>
            <a:r>
              <a:rPr lang="en-US" dirty="0" smtClean="0"/>
              <a:t>Let’s try applying Shared Memory to a simple 1D computation.</a:t>
            </a:r>
            <a:endParaRPr lang="en-GB" dirty="0"/>
          </a:p>
        </p:txBody>
      </p:sp>
    </p:spTree>
    <p:extLst>
      <p:ext uri="{BB962C8B-B14F-4D97-AF65-F5344CB8AC3E}">
        <p14:creationId xmlns:p14="http://schemas.microsoft.com/office/powerpoint/2010/main" val="2893288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068" y="873329"/>
            <a:ext cx="10274132" cy="1293028"/>
          </a:xfrm>
        </p:spPr>
        <p:txBody>
          <a:bodyPr/>
          <a:lstStyle/>
          <a:p>
            <a:r>
              <a:rPr lang="en-US" dirty="0" smtClean="0"/>
              <a:t>SHARED MEMORY IN CUDA</a:t>
            </a:r>
            <a:endParaRPr lang="en-US" dirty="0"/>
          </a:p>
        </p:txBody>
      </p:sp>
      <p:sp>
        <p:nvSpPr>
          <p:cNvPr id="3" name="Content Placeholder 2"/>
          <p:cNvSpPr>
            <a:spLocks noGrp="1"/>
          </p:cNvSpPr>
          <p:nvPr>
            <p:ph idx="1"/>
          </p:nvPr>
        </p:nvSpPr>
        <p:spPr/>
        <p:txBody>
          <a:bodyPr>
            <a:normAutofit/>
          </a:bodyPr>
          <a:lstStyle/>
          <a:p>
            <a:r>
              <a:rPr lang="en-US" dirty="0" smtClean="0"/>
              <a:t>The previous example </a:t>
            </a:r>
            <a:r>
              <a:rPr lang="en-US" dirty="0" smtClean="0">
                <a:sym typeface="Wingdings" panose="05000000000000000000" pitchFamily="2" charset="2"/>
              </a:rPr>
              <a:t>(a simple vector computation on array a) employed the main section of memory on the GPU device.</a:t>
            </a:r>
          </a:p>
          <a:p>
            <a:endParaRPr lang="en-US" dirty="0">
              <a:sym typeface="Wingdings" panose="05000000000000000000" pitchFamily="2" charset="2"/>
            </a:endParaRPr>
          </a:p>
          <a:p>
            <a:r>
              <a:rPr lang="en-US" dirty="0" smtClean="0">
                <a:sym typeface="Wingdings" panose="05000000000000000000" pitchFamily="2" charset="2"/>
              </a:rPr>
              <a:t>This section of memory is known as the “</a:t>
            </a:r>
            <a:r>
              <a:rPr lang="en-US" b="1" dirty="0" smtClean="0">
                <a:sym typeface="Wingdings" panose="05000000000000000000" pitchFamily="2" charset="2"/>
              </a:rPr>
              <a:t>global memory</a:t>
            </a:r>
            <a:r>
              <a:rPr lang="en-US" dirty="0" smtClean="0">
                <a:sym typeface="Wingdings" panose="05000000000000000000" pitchFamily="2" charset="2"/>
              </a:rPr>
              <a:t>”, and is the largest memory bank on the device.</a:t>
            </a:r>
            <a:endParaRPr lang="en-US" dirty="0" smtClean="0"/>
          </a:p>
          <a:p>
            <a:endParaRPr lang="en-US" dirty="0"/>
          </a:p>
          <a:p>
            <a:r>
              <a:rPr lang="en-US" dirty="0" smtClean="0"/>
              <a:t>This global memory is the large bank of memory contained on the GPU device – but is physically separated from the actual GPU cores. </a:t>
            </a:r>
          </a:p>
          <a:p>
            <a:endParaRPr lang="en-US" dirty="0"/>
          </a:p>
          <a:p>
            <a:r>
              <a:rPr lang="en-US" dirty="0" smtClean="0"/>
              <a:t>You can see this on a picture of a GPU:</a:t>
            </a:r>
            <a:endParaRPr lang="en-US" dirty="0"/>
          </a:p>
        </p:txBody>
      </p:sp>
    </p:spTree>
    <p:extLst>
      <p:ext uri="{BB962C8B-B14F-4D97-AF65-F5344CB8AC3E}">
        <p14:creationId xmlns:p14="http://schemas.microsoft.com/office/powerpoint/2010/main" val="490899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068" y="873329"/>
            <a:ext cx="10274132" cy="1293028"/>
          </a:xfrm>
        </p:spPr>
        <p:txBody>
          <a:bodyPr/>
          <a:lstStyle/>
          <a:p>
            <a:r>
              <a:rPr lang="en-US" dirty="0" smtClean="0"/>
              <a:t>SHARED MEMORY IN CUDA</a:t>
            </a:r>
            <a:endParaRPr lang="en-US" dirty="0"/>
          </a:p>
        </p:txBody>
      </p:sp>
      <p:pic>
        <p:nvPicPr>
          <p:cNvPr id="6" name="Picture 4" descr="M03A"/>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9808" y="2011810"/>
            <a:ext cx="7189235" cy="3781837"/>
          </a:xfrm>
          <a:prstGeom prst="rect">
            <a:avLst/>
          </a:prstGeom>
          <a:noFill/>
          <a:extLst>
            <a:ext uri="{909E8E84-426E-40DD-AFC4-6F175D3DCCD1}">
              <a14:hiddenFill xmlns:a14="http://schemas.microsoft.com/office/drawing/2010/main">
                <a:solidFill>
                  <a:srgbClr val="FFFFFF"/>
                </a:solidFill>
              </a14:hiddenFill>
            </a:ext>
          </a:extLst>
        </p:spPr>
      </p:pic>
      <p:sp>
        <p:nvSpPr>
          <p:cNvPr id="7" name="Oval 5"/>
          <p:cNvSpPr>
            <a:spLocks noChangeArrowheads="1"/>
          </p:cNvSpPr>
          <p:nvPr/>
        </p:nvSpPr>
        <p:spPr bwMode="auto">
          <a:xfrm>
            <a:off x="3011481" y="2910464"/>
            <a:ext cx="1244291" cy="1313418"/>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8" name="Text Box 6"/>
          <p:cNvSpPr txBox="1">
            <a:spLocks noChangeArrowheads="1"/>
          </p:cNvSpPr>
          <p:nvPr/>
        </p:nvSpPr>
        <p:spPr bwMode="auto">
          <a:xfrm>
            <a:off x="1145045" y="5329918"/>
            <a:ext cx="2557709" cy="427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2177" dirty="0">
                <a:solidFill>
                  <a:schemeClr val="tx1"/>
                </a:solidFill>
                <a:latin typeface="Verdana" panose="020B0604030504040204" pitchFamily="34" charset="0"/>
              </a:rPr>
              <a:t>On-Chip Memory</a:t>
            </a:r>
          </a:p>
        </p:txBody>
      </p:sp>
      <p:sp>
        <p:nvSpPr>
          <p:cNvPr id="9" name="Line 7"/>
          <p:cNvSpPr>
            <a:spLocks noChangeShapeType="1"/>
          </p:cNvSpPr>
          <p:nvPr/>
        </p:nvSpPr>
        <p:spPr bwMode="auto">
          <a:xfrm flipV="1">
            <a:off x="2181954" y="4016500"/>
            <a:ext cx="967782" cy="13134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0" name="Oval 8"/>
          <p:cNvSpPr>
            <a:spLocks noChangeArrowheads="1"/>
          </p:cNvSpPr>
          <p:nvPr/>
        </p:nvSpPr>
        <p:spPr bwMode="auto">
          <a:xfrm>
            <a:off x="7919516" y="2910464"/>
            <a:ext cx="691273" cy="1313418"/>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11" name="Text Box 9"/>
          <p:cNvSpPr txBox="1">
            <a:spLocks noChangeArrowheads="1"/>
          </p:cNvSpPr>
          <p:nvPr/>
        </p:nvSpPr>
        <p:spPr bwMode="auto">
          <a:xfrm>
            <a:off x="9302060" y="4342642"/>
            <a:ext cx="2867921" cy="126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hangingPunct="1">
              <a:lnSpc>
                <a:spcPct val="100000"/>
              </a:lnSpc>
              <a:spcBef>
                <a:spcPct val="50000"/>
              </a:spcBef>
              <a:buClrTx/>
              <a:buSzTx/>
              <a:buFontTx/>
              <a:buNone/>
            </a:pPr>
            <a:r>
              <a:rPr lang="en-US" sz="2177" dirty="0">
                <a:solidFill>
                  <a:schemeClr val="tx1"/>
                </a:solidFill>
                <a:latin typeface="Verdana" panose="020B0604030504040204" pitchFamily="34" charset="0"/>
              </a:rPr>
              <a:t>Off-Chip </a:t>
            </a:r>
            <a:r>
              <a:rPr lang="en-US" sz="2177" dirty="0" smtClean="0">
                <a:solidFill>
                  <a:schemeClr val="tx1"/>
                </a:solidFill>
                <a:latin typeface="Verdana" panose="020B0604030504040204" pitchFamily="34" charset="0"/>
              </a:rPr>
              <a:t>Memory</a:t>
            </a:r>
          </a:p>
          <a:p>
            <a:pPr hangingPunct="1">
              <a:lnSpc>
                <a:spcPct val="100000"/>
              </a:lnSpc>
              <a:spcBef>
                <a:spcPct val="50000"/>
              </a:spcBef>
              <a:buClrTx/>
              <a:buSzTx/>
              <a:buFontTx/>
              <a:buNone/>
            </a:pPr>
            <a:r>
              <a:rPr lang="en-US" sz="2177" dirty="0" smtClean="0">
                <a:solidFill>
                  <a:schemeClr val="tx1"/>
                </a:solidFill>
                <a:latin typeface="Verdana" panose="020B0604030504040204" pitchFamily="34" charset="0"/>
              </a:rPr>
              <a:t>(This is where the Global Memory is)</a:t>
            </a:r>
            <a:endParaRPr lang="en-US" sz="2177" dirty="0">
              <a:solidFill>
                <a:schemeClr val="tx1"/>
              </a:solidFill>
              <a:latin typeface="Verdana" panose="020B0604030504040204" pitchFamily="34" charset="0"/>
            </a:endParaRPr>
          </a:p>
        </p:txBody>
      </p:sp>
      <p:sp>
        <p:nvSpPr>
          <p:cNvPr id="12" name="Line 10"/>
          <p:cNvSpPr>
            <a:spLocks noChangeShapeType="1"/>
          </p:cNvSpPr>
          <p:nvPr/>
        </p:nvSpPr>
        <p:spPr bwMode="auto">
          <a:xfrm flipH="1" flipV="1">
            <a:off x="8541661" y="4016500"/>
            <a:ext cx="760399" cy="8435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33"/>
          </a:p>
        </p:txBody>
      </p:sp>
      <p:sp>
        <p:nvSpPr>
          <p:cNvPr id="13" name="Text Box 11"/>
          <p:cNvSpPr txBox="1">
            <a:spLocks noChangeArrowheads="1"/>
          </p:cNvSpPr>
          <p:nvPr/>
        </p:nvSpPr>
        <p:spPr bwMode="auto">
          <a:xfrm>
            <a:off x="1075917" y="5882936"/>
            <a:ext cx="2557709" cy="427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spcBef>
                <a:spcPct val="50000"/>
              </a:spcBef>
              <a:buClrTx/>
              <a:buSzTx/>
              <a:buFontTx/>
              <a:buNone/>
            </a:pPr>
            <a:r>
              <a:rPr lang="en-US" sz="2177">
                <a:solidFill>
                  <a:schemeClr val="tx1"/>
                </a:solidFill>
                <a:latin typeface="Verdana" panose="020B0604030504040204" pitchFamily="34" charset="0"/>
              </a:rPr>
              <a:t>= FAST</a:t>
            </a:r>
          </a:p>
        </p:txBody>
      </p:sp>
      <p:sp>
        <p:nvSpPr>
          <p:cNvPr id="14" name="Text Box 12"/>
          <p:cNvSpPr txBox="1">
            <a:spLocks noChangeArrowheads="1"/>
          </p:cNvSpPr>
          <p:nvPr/>
        </p:nvSpPr>
        <p:spPr bwMode="auto">
          <a:xfrm>
            <a:off x="8610789" y="5715477"/>
            <a:ext cx="2557709" cy="427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1pPr>
            <a:lvl2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2pPr>
            <a:lvl3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3pPr>
            <a:lvl4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4pPr>
            <a:lvl5pPr defTabSz="912813" hangingPunct="0">
              <a:lnSpc>
                <a:spcPct val="93000"/>
              </a:lnSpc>
              <a:buClr>
                <a:srgbClr val="000000"/>
              </a:buClr>
              <a:buSzPct val="100000"/>
              <a:buFont typeface="Times New Roman" panose="02020603050405020304" pitchFamily="18" charset="0"/>
              <a:defRPr>
                <a:solidFill>
                  <a:srgbClr val="000000"/>
                </a:solidFill>
                <a:latin typeface="Arial" panose="020B0604020202020204" pitchFamily="34" charset="0"/>
              </a:defRPr>
            </a:lvl5pPr>
            <a:lvl6pPr marL="25146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6pPr>
            <a:lvl7pPr marL="29718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7pPr>
            <a:lvl8pPr marL="34290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8pPr>
            <a:lvl9pPr marL="3886200" indent="-228600" defTabSz="912813" fontAlgn="base" hangingPunct="0">
              <a:lnSpc>
                <a:spcPct val="93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defRPr>
            </a:lvl9pPr>
          </a:lstStyle>
          <a:p>
            <a:pPr algn="ctr" hangingPunct="1">
              <a:lnSpc>
                <a:spcPct val="100000"/>
              </a:lnSpc>
              <a:spcBef>
                <a:spcPct val="50000"/>
              </a:spcBef>
              <a:buClrTx/>
              <a:buSzTx/>
              <a:buFontTx/>
              <a:buNone/>
            </a:pPr>
            <a:r>
              <a:rPr lang="en-US" sz="2177" dirty="0">
                <a:solidFill>
                  <a:schemeClr val="tx1"/>
                </a:solidFill>
                <a:latin typeface="Verdana" panose="020B0604030504040204" pitchFamily="34" charset="0"/>
              </a:rPr>
              <a:t>= SLOW</a:t>
            </a:r>
          </a:p>
        </p:txBody>
      </p:sp>
    </p:spTree>
    <p:extLst>
      <p:ext uri="{BB962C8B-B14F-4D97-AF65-F5344CB8AC3E}">
        <p14:creationId xmlns:p14="http://schemas.microsoft.com/office/powerpoint/2010/main" val="110935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p:bldP spid="12"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smtClean="0"/>
              <a:t>SHARED MEMORY</a:t>
            </a:r>
            <a:endParaRPr lang="en-US" dirty="0"/>
          </a:p>
        </p:txBody>
      </p:sp>
      <p:sp>
        <p:nvSpPr>
          <p:cNvPr id="150531" name="Rectangle 3"/>
          <p:cNvSpPr>
            <a:spLocks noGrp="1" noChangeArrowheads="1"/>
          </p:cNvSpPr>
          <p:nvPr>
            <p:ph type="body" idx="1"/>
          </p:nvPr>
        </p:nvSpPr>
        <p:spPr>
          <a:xfrm>
            <a:off x="7062733" y="2590832"/>
            <a:ext cx="4157717" cy="4267168"/>
          </a:xfrm>
        </p:spPr>
        <p:txBody>
          <a:bodyPr/>
          <a:lstStyle/>
          <a:p>
            <a:r>
              <a:rPr lang="en-US" dirty="0" smtClean="0"/>
              <a:t>If you recall, there is some memory located within the SMX/SMP/SMM.</a:t>
            </a:r>
          </a:p>
          <a:p>
            <a:endParaRPr lang="en-US" dirty="0"/>
          </a:p>
          <a:p>
            <a:r>
              <a:rPr lang="en-US" dirty="0" smtClean="0"/>
              <a:t>This is memory which is actually within the GPU die.</a:t>
            </a:r>
          </a:p>
          <a:p>
            <a:endParaRPr lang="en-US" dirty="0"/>
          </a:p>
          <a:p>
            <a:r>
              <a:rPr lang="en-US" dirty="0" smtClean="0"/>
              <a:t>This is fast memory – one form of this memory is </a:t>
            </a:r>
            <a:r>
              <a:rPr lang="en-US" b="1" dirty="0" smtClean="0"/>
              <a:t>Shared Memory</a:t>
            </a:r>
            <a:r>
              <a:rPr lang="en-US" dirty="0" smtClean="0"/>
              <a:t>.</a:t>
            </a:r>
            <a:endParaRPr lang="en-US" dirty="0"/>
          </a:p>
        </p:txBody>
      </p:sp>
      <p:pic>
        <p:nvPicPr>
          <p:cNvPr id="150535" name="Picture 7" descr="sm-vs-sm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9" y="197911"/>
            <a:ext cx="5822156" cy="6660089"/>
          </a:xfrm>
          <a:prstGeom prst="rect">
            <a:avLst/>
          </a:prstGeom>
          <a:noFill/>
          <a:extLst>
            <a:ext uri="{909E8E84-426E-40DD-AFC4-6F175D3DCCD1}">
              <a14:hiddenFill xmlns:a14="http://schemas.microsoft.com/office/drawing/2010/main">
                <a:solidFill>
                  <a:srgbClr val="FFFFFF"/>
                </a:solidFill>
              </a14:hiddenFill>
            </a:ext>
          </a:extLst>
        </p:spPr>
      </p:pic>
      <p:sp>
        <p:nvSpPr>
          <p:cNvPr id="5" name="Oval 5"/>
          <p:cNvSpPr>
            <a:spLocks noChangeArrowheads="1"/>
          </p:cNvSpPr>
          <p:nvPr/>
        </p:nvSpPr>
        <p:spPr bwMode="auto">
          <a:xfrm>
            <a:off x="19469" y="5657244"/>
            <a:ext cx="4389140" cy="686405"/>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
        <p:nvSpPr>
          <p:cNvPr id="6" name="Oval 6"/>
          <p:cNvSpPr>
            <a:spLocks noChangeArrowheads="1"/>
          </p:cNvSpPr>
          <p:nvPr/>
        </p:nvSpPr>
        <p:spPr bwMode="auto">
          <a:xfrm>
            <a:off x="4117215" y="4333479"/>
            <a:ext cx="2328410" cy="624283"/>
          </a:xfrm>
          <a:prstGeom prst="ellipse">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3"/>
          </a:p>
        </p:txBody>
      </p:sp>
    </p:spTree>
    <p:extLst>
      <p:ext uri="{BB962C8B-B14F-4D97-AF65-F5344CB8AC3E}">
        <p14:creationId xmlns:p14="http://schemas.microsoft.com/office/powerpoint/2010/main" val="104128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3966</TotalTime>
  <Words>2693</Words>
  <Application>Microsoft Office PowerPoint</Application>
  <PresentationFormat>Widescreen</PresentationFormat>
  <Paragraphs>599</Paragraphs>
  <Slides>49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7" baseType="lpstr">
      <vt:lpstr>新細明體</vt:lpstr>
      <vt:lpstr>Arial</vt:lpstr>
      <vt:lpstr>Calibri</vt:lpstr>
      <vt:lpstr>Century Gothic</vt:lpstr>
      <vt:lpstr>Verdana</vt:lpstr>
      <vt:lpstr>Wingdings</vt:lpstr>
      <vt:lpstr>Vapor Trail</vt:lpstr>
      <vt:lpstr>Equation</vt:lpstr>
      <vt:lpstr>Introduction to Multi-Core CPU and GPU Computation   多核心CPU和GPU計算</vt:lpstr>
      <vt:lpstr>Today’s Class…</vt:lpstr>
      <vt:lpstr>Last WeeK’s TUTORIAL</vt:lpstr>
      <vt:lpstr>Last WeeK’s TUTORIAL</vt:lpstr>
      <vt:lpstr>Last WeeK’s TUTORIAL</vt:lpstr>
      <vt:lpstr>And TODAY...</vt:lpstr>
      <vt:lpstr>SHARED MEMORY IN CUDA</vt:lpstr>
      <vt:lpstr>SHARED MEMORY IN CUDA</vt:lpstr>
      <vt:lpstr>SHARED MEMORY</vt:lpstr>
      <vt:lpstr>SHARED MEMORY IN CUDA</vt:lpstr>
      <vt:lpstr>SHARED MEMORY IN CUDA</vt:lpstr>
      <vt:lpstr>SHARED MEMORY IN CUDA</vt:lpstr>
      <vt:lpstr>SHARED MEMORY IN CUDA</vt:lpstr>
      <vt:lpstr>SHARED MEMORY IN CUDA</vt:lpstr>
      <vt:lpstr>SHARED MEMORY IN CUDA</vt:lpstr>
      <vt:lpstr>SHARED MEMORY IN CUDA</vt:lpstr>
      <vt:lpstr>SHARED MEMORY IN CUDA</vt:lpstr>
      <vt:lpstr>SHARED MEMORY IN CUDA</vt:lpstr>
      <vt:lpstr>REVIEW OF PREVIOUS 1D VECTOR COMPUTATION</vt:lpstr>
      <vt:lpstr>REVIEW</vt:lpstr>
      <vt:lpstr>REVIEW</vt:lpstr>
      <vt:lpstr>REVIEW</vt:lpstr>
      <vt:lpstr>REVIEW</vt:lpstr>
      <vt:lpstr>PowerPoint Presentation</vt:lpstr>
      <vt:lpstr>REVIEW</vt:lpstr>
      <vt:lpstr>REVIEW</vt:lpstr>
      <vt:lpstr>APPLYING SHARED MEMORY ON GPU</vt:lpstr>
      <vt:lpstr>Conventional use of Shared Memory in GPU</vt:lpstr>
      <vt:lpstr>Conventional use of Shared Memory in GPU</vt:lpstr>
      <vt:lpstr>Conventional use of Shared Memory in GPU</vt:lpstr>
      <vt:lpstr>Conventional use of Shared Memory in GPU</vt:lpstr>
      <vt:lpstr>Conventional use of Shared Memory in GPU</vt:lpstr>
      <vt:lpstr>Conventional use of Shared Memory in GPU</vt:lpstr>
      <vt:lpstr>Conventional use of Shared Memory in GPU</vt:lpstr>
      <vt:lpstr>Conventional use of Shared Memory in GPU</vt:lpstr>
      <vt:lpstr>SHARED MEMORY IN CUDA</vt:lpstr>
      <vt:lpstr>SHARED MEMORY IN CUDA</vt:lpstr>
      <vt:lpstr>SHARED MEMORY IN CUDA</vt:lpstr>
      <vt:lpstr>SHARED MEMORY IN CUDA</vt:lpstr>
      <vt:lpstr>SHARED MEMORY IN CUDA</vt:lpstr>
      <vt:lpstr>ADVANCED CUDA – SHARED MEMORY</vt:lpstr>
      <vt:lpstr>ADVANCED CUDA – SHARED MEMORY</vt:lpstr>
      <vt:lpstr>ADVANCED CUDA – SHARED MEMORY</vt:lpstr>
      <vt:lpstr>ADVANCED CUDA – SHARED MEMORY</vt:lpstr>
      <vt:lpstr>ADVANCED CUDA – SHARED MEMORY</vt:lpstr>
      <vt:lpstr>ADVANCED CUDA – SHARED MEMORY</vt:lpstr>
      <vt:lpstr>Now...</vt:lpstr>
      <vt:lpstr>Now...</vt:lpstr>
      <vt:lpstr>Now...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Multi-Core CPU and GPU Computation   多核心CPU和GPU計算</dc:title>
  <dc:creator>NCKU</dc:creator>
  <cp:lastModifiedBy>NCKU</cp:lastModifiedBy>
  <cp:revision>351</cp:revision>
  <dcterms:created xsi:type="dcterms:W3CDTF">2014-09-14T00:46:14Z</dcterms:created>
  <dcterms:modified xsi:type="dcterms:W3CDTF">2015-12-23T05:03:14Z</dcterms:modified>
</cp:coreProperties>
</file>