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21</a:t>
            </a:r>
            <a:r>
              <a:rPr lang="en-US" dirty="0" smtClean="0"/>
              <a:t>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threads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Therefore, we can use the dimensions of our 2D thread block to get our original 1D thread index (ID):</a:t>
            </a:r>
            <a:endParaRPr lang="en-US" dirty="0"/>
          </a:p>
          <a:p>
            <a:endParaRPr lang="en-US" dirty="0"/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3831399" y="40550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4107908" y="40550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4384417" y="40550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3831399" y="433156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4107908" y="433156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4384417" y="433156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3831399" y="4608078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4107908" y="4608078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4384417" y="4608078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3831399" y="488458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4112228" y="488458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4384417" y="488458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3831399" y="516109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7" name="Rectangle 17"/>
          <p:cNvSpPr>
            <a:spLocks noChangeArrowheads="1"/>
          </p:cNvSpPr>
          <p:nvPr/>
        </p:nvSpPr>
        <p:spPr bwMode="auto">
          <a:xfrm>
            <a:off x="4107908" y="516109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8" name="Rectangle 18"/>
          <p:cNvSpPr>
            <a:spLocks noChangeArrowheads="1"/>
          </p:cNvSpPr>
          <p:nvPr/>
        </p:nvSpPr>
        <p:spPr bwMode="auto">
          <a:xfrm>
            <a:off x="4384417" y="516109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70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256024" name="Rectangle 24"/>
          <p:cNvSpPr>
            <a:spLocks noChangeArrowheads="1"/>
          </p:cNvSpPr>
          <p:nvPr/>
        </p:nvSpPr>
        <p:spPr bwMode="auto">
          <a:xfrm>
            <a:off x="6389108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56025" name="Rectangle 25"/>
          <p:cNvSpPr>
            <a:spLocks noChangeArrowheads="1"/>
          </p:cNvSpPr>
          <p:nvPr/>
        </p:nvSpPr>
        <p:spPr bwMode="auto">
          <a:xfrm>
            <a:off x="6665617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6026" name="Rectangle 26"/>
          <p:cNvSpPr>
            <a:spLocks noChangeArrowheads="1"/>
          </p:cNvSpPr>
          <p:nvPr/>
        </p:nvSpPr>
        <p:spPr bwMode="auto">
          <a:xfrm>
            <a:off x="6942126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6027" name="Rectangle 27"/>
          <p:cNvSpPr>
            <a:spLocks noChangeArrowheads="1"/>
          </p:cNvSpPr>
          <p:nvPr/>
        </p:nvSpPr>
        <p:spPr bwMode="auto">
          <a:xfrm>
            <a:off x="7218635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7495144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7771653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6030" name="Rectangle 30"/>
          <p:cNvSpPr>
            <a:spLocks noChangeArrowheads="1"/>
          </p:cNvSpPr>
          <p:nvPr/>
        </p:nvSpPr>
        <p:spPr bwMode="auto">
          <a:xfrm>
            <a:off x="8048162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6031" name="Rectangle 31"/>
          <p:cNvSpPr>
            <a:spLocks noChangeArrowheads="1"/>
          </p:cNvSpPr>
          <p:nvPr/>
        </p:nvSpPr>
        <p:spPr bwMode="auto">
          <a:xfrm>
            <a:off x="8324671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6032" name="Rectangle 32"/>
          <p:cNvSpPr>
            <a:spLocks noChangeArrowheads="1"/>
          </p:cNvSpPr>
          <p:nvPr/>
        </p:nvSpPr>
        <p:spPr bwMode="auto">
          <a:xfrm>
            <a:off x="8601180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33" name="Rectangle 33"/>
          <p:cNvSpPr>
            <a:spLocks noChangeArrowheads="1"/>
          </p:cNvSpPr>
          <p:nvPr/>
        </p:nvSpPr>
        <p:spPr bwMode="auto">
          <a:xfrm>
            <a:off x="8877689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34" name="Rectangle 34"/>
          <p:cNvSpPr>
            <a:spLocks noChangeArrowheads="1"/>
          </p:cNvSpPr>
          <p:nvPr/>
        </p:nvSpPr>
        <p:spPr bwMode="auto">
          <a:xfrm>
            <a:off x="9154198" y="446982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35" name="Rectangle 35"/>
          <p:cNvSpPr>
            <a:spLocks noChangeArrowheads="1"/>
          </p:cNvSpPr>
          <p:nvPr/>
        </p:nvSpPr>
        <p:spPr bwMode="auto">
          <a:xfrm>
            <a:off x="9430707" y="4469823"/>
            <a:ext cx="414764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256036" name="AutoShape 36"/>
          <p:cNvSpPr>
            <a:spLocks noChangeArrowheads="1"/>
          </p:cNvSpPr>
          <p:nvPr/>
        </p:nvSpPr>
        <p:spPr bwMode="auto">
          <a:xfrm>
            <a:off x="5006562" y="4331569"/>
            <a:ext cx="1036909" cy="553018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037" name="Rectangle 37"/>
          <p:cNvSpPr>
            <a:spLocks noChangeArrowheads="1"/>
          </p:cNvSpPr>
          <p:nvPr/>
        </p:nvSpPr>
        <p:spPr bwMode="auto">
          <a:xfrm>
            <a:off x="2109781" y="6028640"/>
            <a:ext cx="9111671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Thread 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ID =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93608" y="3200545"/>
            <a:ext cx="0" cy="8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107908" y="3357488"/>
            <a:ext cx="2281200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24276" y="4467087"/>
            <a:ext cx="664118" cy="27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204562" y="4253406"/>
            <a:ext cx="2281200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9653" y="4884587"/>
            <a:ext cx="3525491" cy="108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764373"/>
            <a:ext cx="9477375" cy="1293028"/>
          </a:xfrm>
        </p:spPr>
        <p:txBody>
          <a:bodyPr/>
          <a:lstStyle/>
          <a:p>
            <a:r>
              <a:rPr lang="en-US" dirty="0" smtClean="0"/>
              <a:t>1D BLOCKS WITH 2D THREAD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– to calculate the 1D index for our entire array, we previously used this formula: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new formulas for several things:</a:t>
            </a:r>
          </a:p>
          <a:p>
            <a:endParaRPr lang="en-US" dirty="0"/>
          </a:p>
          <a:p>
            <a:pPr lvl="1"/>
            <a:r>
              <a:rPr lang="en-US" dirty="0" smtClean="0"/>
              <a:t>1D thread 1D: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Threads Per Block: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314450" y="3084043"/>
            <a:ext cx="9929813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Cell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index = 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Thread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ID 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(Block ID * Threads Per Block)</a:t>
            </a: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3267068" y="4523409"/>
            <a:ext cx="9111671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Thread 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ID =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3852856" y="5200230"/>
            <a:ext cx="5505457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TPB = </a:t>
            </a: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 * </a:t>
            </a: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51935" y="4679092"/>
            <a:ext cx="10783330" cy="19523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764373"/>
            <a:ext cx="9477375" cy="1293028"/>
          </a:xfrm>
        </p:spPr>
        <p:txBody>
          <a:bodyPr/>
          <a:lstStyle/>
          <a:p>
            <a:r>
              <a:rPr lang="en-US" dirty="0" smtClean="0"/>
              <a:t>1D BLOCKS WITH 2D THREAD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substitute these values 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1D blocks and 2D threads in each block, we have a new formula: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343025" y="2828133"/>
            <a:ext cx="9929813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Cell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index = 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Thread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ID 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(Block ID * Threads Per Block)</a:t>
            </a: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246642" y="3800500"/>
            <a:ext cx="9111671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7743818" y="3753553"/>
            <a:ext cx="444818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 * </a:t>
            </a: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129713" y="3255494"/>
            <a:ext cx="385762" cy="4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28975" y="3302441"/>
            <a:ext cx="1573502" cy="58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5381" y="5448060"/>
            <a:ext cx="9901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 (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blockDim.x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*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blockDim.y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)* </a:t>
            </a:r>
            <a:r>
              <a:rPr lang="en-AU" b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blockIDx.x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+ 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threadIDx.x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threadIDx.y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*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blockDim.x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);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2237" y="6078256"/>
            <a:ext cx="747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use this formula for </a:t>
            </a:r>
            <a:r>
              <a:rPr lang="en-US" dirty="0" err="1" smtClean="0"/>
              <a:t>i</a:t>
            </a:r>
            <a:r>
              <a:rPr lang="en-US" dirty="0" smtClean="0"/>
              <a:t> inside our CUDA kernel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982097" y="5084841"/>
            <a:ext cx="6376087" cy="15466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124" y="677506"/>
            <a:ext cx="10913076" cy="12930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Launching KERNELS with 1D / 2D structures of blocks/threads</a:t>
            </a:r>
            <a:endParaRPr lang="en-US" sz="2400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Previously, we told the GPU about how many threads per block and how many blocks we needed: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Similarly, when we launch the GPU kernel, if we are using 2D threads within each block, the GPU needs to know: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33650" y="5084841"/>
            <a:ext cx="8019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ntx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16;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nty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16;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	dim3 threads(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ntx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nty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, 1);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	dim3 grid(N/(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ntx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*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nty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), 1);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GPU_function_name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&lt;&lt;&lt;grid, threads &gt;&gt;&gt;(arguments);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3650" y="3039536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threadsperblock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512;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blockspergrid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(N +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threadsperblock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– 1)/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threadsperblock</a:t>
            </a: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GPU_function_name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&lt;&lt;&lt;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blockspergrid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threadsperblock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&gt;&gt;&gt;(arguments);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83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maximum number of threads per block is the same.</a:t>
            </a:r>
          </a:p>
          <a:p>
            <a:endParaRPr lang="en-US" dirty="0"/>
          </a:p>
          <a:p>
            <a:r>
              <a:rPr lang="en-US" dirty="0" smtClean="0"/>
              <a:t>For current versions of CUDA on current devices, this is 1024.</a:t>
            </a:r>
          </a:p>
          <a:p>
            <a:endParaRPr lang="en-US" dirty="0"/>
          </a:p>
          <a:p>
            <a:r>
              <a:rPr lang="en-US" dirty="0" smtClean="0"/>
              <a:t>This means that: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be careful. Previous students have been burned before.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7802" y="4530209"/>
            <a:ext cx="4599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Verdana" panose="020B0604030504040204" pitchFamily="34" charset="0"/>
              </a:rPr>
              <a:t>blockDim.x</a:t>
            </a:r>
            <a:r>
              <a:rPr lang="en-US" b="1" dirty="0" smtClean="0">
                <a:latin typeface="Verdana" panose="020B0604030504040204" pitchFamily="34" charset="0"/>
              </a:rPr>
              <a:t> * </a:t>
            </a:r>
            <a:r>
              <a:rPr lang="en-US" b="1" dirty="0" err="1" smtClean="0">
                <a:latin typeface="Verdana" panose="020B0604030504040204" pitchFamily="34" charset="0"/>
              </a:rPr>
              <a:t>blockDim.y</a:t>
            </a:r>
            <a:r>
              <a:rPr lang="en-US" b="1" dirty="0" smtClean="0">
                <a:latin typeface="Verdana" panose="020B0604030504040204" pitchFamily="34" charset="0"/>
              </a:rPr>
              <a:t> &lt;= 1024</a:t>
            </a:r>
            <a:endParaRPr lang="en-US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use 256 threads in x and 256 threads in y?</a:t>
            </a:r>
          </a:p>
          <a:p>
            <a:endParaRPr lang="en-US"/>
          </a:p>
          <a:p>
            <a:pPr lvl="1"/>
            <a:r>
              <a:rPr lang="en-US"/>
              <a:t>Answer: No way.</a:t>
            </a:r>
          </a:p>
          <a:p>
            <a:pPr lvl="1"/>
            <a:endParaRPr lang="en-US"/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	The total number of threads per block is restricted – it doesn’t matter what the dimensionality is.</a:t>
            </a:r>
          </a:p>
        </p:txBody>
      </p:sp>
    </p:spTree>
    <p:extLst>
      <p:ext uri="{BB962C8B-B14F-4D97-AF65-F5344CB8AC3E}">
        <p14:creationId xmlns:p14="http://schemas.microsoft.com/office/powerpoint/2010/main" val="3926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457324"/>
            <a:ext cx="8529638" cy="5117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5450" y="3693049"/>
            <a:ext cx="235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chill for a second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THE SITUATION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each block contains 2 threads in both the X and Y direction.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a large 1D problem, and we are dividing it up using 1D blocks containing 2D threads.</a:t>
            </a:r>
          </a:p>
        </p:txBody>
      </p:sp>
      <p:sp>
        <p:nvSpPr>
          <p:cNvPr id="267302" name="Rectangle 38"/>
          <p:cNvSpPr>
            <a:spLocks noChangeArrowheads="1"/>
          </p:cNvSpPr>
          <p:nvPr/>
        </p:nvSpPr>
        <p:spPr bwMode="auto">
          <a:xfrm>
            <a:off x="3989414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67303" name="Rectangle 39"/>
          <p:cNvSpPr>
            <a:spLocks noChangeArrowheads="1"/>
          </p:cNvSpPr>
          <p:nvPr/>
        </p:nvSpPr>
        <p:spPr bwMode="auto">
          <a:xfrm>
            <a:off x="4265923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67304" name="Rectangle 40"/>
          <p:cNvSpPr>
            <a:spLocks noChangeArrowheads="1"/>
          </p:cNvSpPr>
          <p:nvPr/>
        </p:nvSpPr>
        <p:spPr bwMode="auto">
          <a:xfrm>
            <a:off x="4542432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67305" name="Rectangle 41"/>
          <p:cNvSpPr>
            <a:spLocks noChangeArrowheads="1"/>
          </p:cNvSpPr>
          <p:nvPr/>
        </p:nvSpPr>
        <p:spPr bwMode="auto">
          <a:xfrm>
            <a:off x="4818941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67306" name="Rectangle 42"/>
          <p:cNvSpPr>
            <a:spLocks noChangeArrowheads="1"/>
          </p:cNvSpPr>
          <p:nvPr/>
        </p:nvSpPr>
        <p:spPr bwMode="auto">
          <a:xfrm>
            <a:off x="5095450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67307" name="Rectangle 43"/>
          <p:cNvSpPr>
            <a:spLocks noChangeArrowheads="1"/>
          </p:cNvSpPr>
          <p:nvPr/>
        </p:nvSpPr>
        <p:spPr bwMode="auto">
          <a:xfrm>
            <a:off x="5371959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67308" name="Rectangle 44"/>
          <p:cNvSpPr>
            <a:spLocks noChangeArrowheads="1"/>
          </p:cNvSpPr>
          <p:nvPr/>
        </p:nvSpPr>
        <p:spPr bwMode="auto">
          <a:xfrm>
            <a:off x="5648468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67309" name="Rectangle 45"/>
          <p:cNvSpPr>
            <a:spLocks noChangeArrowheads="1"/>
          </p:cNvSpPr>
          <p:nvPr/>
        </p:nvSpPr>
        <p:spPr bwMode="auto">
          <a:xfrm>
            <a:off x="5924977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67310" name="Rectangle 46"/>
          <p:cNvSpPr>
            <a:spLocks noChangeArrowheads="1"/>
          </p:cNvSpPr>
          <p:nvPr/>
        </p:nvSpPr>
        <p:spPr bwMode="auto">
          <a:xfrm>
            <a:off x="6201486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67311" name="Rectangle 47"/>
          <p:cNvSpPr>
            <a:spLocks noChangeArrowheads="1"/>
          </p:cNvSpPr>
          <p:nvPr/>
        </p:nvSpPr>
        <p:spPr bwMode="auto">
          <a:xfrm>
            <a:off x="6477996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6754505" y="42852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67313" name="Rectangle 49"/>
          <p:cNvSpPr>
            <a:spLocks noChangeArrowheads="1"/>
          </p:cNvSpPr>
          <p:nvPr/>
        </p:nvSpPr>
        <p:spPr bwMode="auto">
          <a:xfrm>
            <a:off x="7031013" y="4285219"/>
            <a:ext cx="414764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892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SITUATION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this into 1D blocks of 2D threads.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298692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4575201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4851710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5128219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5404728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5681237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957746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6234255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6510764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>
            <a:off x="6787273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7063783" y="29451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10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8303" name="Rectangle 15"/>
          <p:cNvSpPr>
            <a:spLocks noChangeArrowheads="1"/>
          </p:cNvSpPr>
          <p:nvPr/>
        </p:nvSpPr>
        <p:spPr bwMode="auto">
          <a:xfrm>
            <a:off x="7340291" y="2945110"/>
            <a:ext cx="414764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11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8304" name="Line 16"/>
          <p:cNvSpPr>
            <a:spLocks noChangeShapeType="1"/>
          </p:cNvSpPr>
          <p:nvPr/>
        </p:nvSpPr>
        <p:spPr bwMode="auto">
          <a:xfrm flipH="1">
            <a:off x="2570510" y="3302529"/>
            <a:ext cx="2177509" cy="8314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68305" name="Line 17"/>
          <p:cNvSpPr>
            <a:spLocks noChangeShapeType="1"/>
          </p:cNvSpPr>
          <p:nvPr/>
        </p:nvSpPr>
        <p:spPr bwMode="auto">
          <a:xfrm>
            <a:off x="6234255" y="3567256"/>
            <a:ext cx="0" cy="89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7132910" y="3498128"/>
            <a:ext cx="1319112" cy="673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879237" y="49518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55746" y="49518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1879237" y="52283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2155746" y="52283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6420158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8312" name="Rectangle 24"/>
          <p:cNvSpPr>
            <a:spLocks noChangeArrowheads="1"/>
          </p:cNvSpPr>
          <p:nvPr/>
        </p:nvSpPr>
        <p:spPr bwMode="auto">
          <a:xfrm>
            <a:off x="6696667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6420158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6696667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68315" name="Rectangle 27"/>
          <p:cNvSpPr>
            <a:spLocks noChangeArrowheads="1"/>
          </p:cNvSpPr>
          <p:nvPr/>
        </p:nvSpPr>
        <p:spPr bwMode="auto">
          <a:xfrm>
            <a:off x="9647558" y="493984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9924067" y="493984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68317" name="Rectangle 29"/>
          <p:cNvSpPr>
            <a:spLocks noChangeArrowheads="1"/>
          </p:cNvSpPr>
          <p:nvPr/>
        </p:nvSpPr>
        <p:spPr bwMode="auto">
          <a:xfrm>
            <a:off x="9647558" y="52163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68318" name="Rectangle 30"/>
          <p:cNvSpPr>
            <a:spLocks noChangeArrowheads="1"/>
          </p:cNvSpPr>
          <p:nvPr/>
        </p:nvSpPr>
        <p:spPr bwMode="auto">
          <a:xfrm>
            <a:off x="9924067" y="52163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268319" name="Rectangle 31"/>
          <p:cNvSpPr>
            <a:spLocks noChangeArrowheads="1"/>
          </p:cNvSpPr>
          <p:nvPr/>
        </p:nvSpPr>
        <p:spPr bwMode="auto">
          <a:xfrm>
            <a:off x="842329" y="488269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68320" name="Rectangle 32"/>
          <p:cNvSpPr>
            <a:spLocks noChangeArrowheads="1"/>
          </p:cNvSpPr>
          <p:nvPr/>
        </p:nvSpPr>
        <p:spPr bwMode="auto">
          <a:xfrm>
            <a:off x="1187965" y="488269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68321" name="Rectangle 33"/>
          <p:cNvSpPr>
            <a:spLocks noChangeArrowheads="1"/>
          </p:cNvSpPr>
          <p:nvPr/>
        </p:nvSpPr>
        <p:spPr bwMode="auto">
          <a:xfrm>
            <a:off x="842329" y="522832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68322" name="Rectangle 34"/>
          <p:cNvSpPr>
            <a:spLocks noChangeArrowheads="1"/>
          </p:cNvSpPr>
          <p:nvPr/>
        </p:nvSpPr>
        <p:spPr bwMode="auto">
          <a:xfrm>
            <a:off x="1187965" y="522832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68323" name="Rectangle 35"/>
          <p:cNvSpPr>
            <a:spLocks noChangeArrowheads="1"/>
          </p:cNvSpPr>
          <p:nvPr/>
        </p:nvSpPr>
        <p:spPr bwMode="auto">
          <a:xfrm>
            <a:off x="4626055" y="486601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68324" name="Rectangle 36"/>
          <p:cNvSpPr>
            <a:spLocks noChangeArrowheads="1"/>
          </p:cNvSpPr>
          <p:nvPr/>
        </p:nvSpPr>
        <p:spPr bwMode="auto">
          <a:xfrm>
            <a:off x="4971692" y="486601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4626055" y="521165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4971692" y="521165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7942177" y="484934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68328" name="Rectangle 40"/>
          <p:cNvSpPr>
            <a:spLocks noChangeArrowheads="1"/>
          </p:cNvSpPr>
          <p:nvPr/>
        </p:nvSpPr>
        <p:spPr bwMode="auto">
          <a:xfrm>
            <a:off x="8287813" y="484934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68329" name="Rectangle 41"/>
          <p:cNvSpPr>
            <a:spLocks noChangeArrowheads="1"/>
          </p:cNvSpPr>
          <p:nvPr/>
        </p:nvSpPr>
        <p:spPr bwMode="auto">
          <a:xfrm>
            <a:off x="7942177" y="519497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68330" name="Rectangle 42"/>
          <p:cNvSpPr>
            <a:spLocks noChangeArrowheads="1"/>
          </p:cNvSpPr>
          <p:nvPr/>
        </p:nvSpPr>
        <p:spPr bwMode="auto">
          <a:xfrm>
            <a:off x="8287813" y="519497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68331" name="Text Box 43"/>
          <p:cNvSpPr txBox="1">
            <a:spLocks noChangeArrowheads="1"/>
          </p:cNvSpPr>
          <p:nvPr/>
        </p:nvSpPr>
        <p:spPr bwMode="auto">
          <a:xfrm>
            <a:off x="1671855" y="5841510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268332" name="Text Box 44"/>
          <p:cNvSpPr txBox="1">
            <a:spLocks noChangeArrowheads="1"/>
          </p:cNvSpPr>
          <p:nvPr/>
        </p:nvSpPr>
        <p:spPr bwMode="auto">
          <a:xfrm>
            <a:off x="4626055" y="5764670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268333" name="Text Box 45"/>
          <p:cNvSpPr txBox="1">
            <a:spLocks noChangeArrowheads="1"/>
          </p:cNvSpPr>
          <p:nvPr/>
        </p:nvSpPr>
        <p:spPr bwMode="auto">
          <a:xfrm>
            <a:off x="8149558" y="5747996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2</a:t>
            </a:r>
          </a:p>
        </p:txBody>
      </p:sp>
      <p:sp>
        <p:nvSpPr>
          <p:cNvPr id="268334" name="Text Box 46"/>
          <p:cNvSpPr txBox="1">
            <a:spLocks noChangeArrowheads="1"/>
          </p:cNvSpPr>
          <p:nvPr/>
        </p:nvSpPr>
        <p:spPr bwMode="auto">
          <a:xfrm>
            <a:off x="565819" y="4436387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IDy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2821591" y="49412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098100" y="49412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2821591" y="52177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3098100" y="52177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1741735" y="4316871"/>
            <a:ext cx="875556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eff.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2730615" y="4292054"/>
            <a:ext cx="8986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5561482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5837991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5561482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5837991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4362788" y="4422930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IDy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6327341" y="4320638"/>
            <a:ext cx="8986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860097" y="491177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9136606" y="491177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8860097" y="518828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9136606" y="518828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9593053" y="4258462"/>
            <a:ext cx="8986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5427719" y="4320638"/>
            <a:ext cx="875556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eff.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8698828" y="4292054"/>
            <a:ext cx="875556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eff.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7637010" y="4384105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IDy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SITUATION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what each part represents:</a:t>
            </a:r>
            <a:endParaRPr lang="en-US" dirty="0"/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879237" y="49518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55746" y="49518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1879237" y="52283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2155746" y="52283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6420158" y="4935143"/>
            <a:ext cx="276509" cy="27650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8312" name="Rectangle 24"/>
          <p:cNvSpPr>
            <a:spLocks noChangeArrowheads="1"/>
          </p:cNvSpPr>
          <p:nvPr/>
        </p:nvSpPr>
        <p:spPr bwMode="auto">
          <a:xfrm>
            <a:off x="6696667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6420158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6696667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68315" name="Rectangle 27"/>
          <p:cNvSpPr>
            <a:spLocks noChangeArrowheads="1"/>
          </p:cNvSpPr>
          <p:nvPr/>
        </p:nvSpPr>
        <p:spPr bwMode="auto">
          <a:xfrm>
            <a:off x="9647558" y="4939842"/>
            <a:ext cx="276509" cy="27650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9924067" y="493984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68317" name="Rectangle 29"/>
          <p:cNvSpPr>
            <a:spLocks noChangeArrowheads="1"/>
          </p:cNvSpPr>
          <p:nvPr/>
        </p:nvSpPr>
        <p:spPr bwMode="auto">
          <a:xfrm>
            <a:off x="9647558" y="52163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68318" name="Rectangle 30"/>
          <p:cNvSpPr>
            <a:spLocks noChangeArrowheads="1"/>
          </p:cNvSpPr>
          <p:nvPr/>
        </p:nvSpPr>
        <p:spPr bwMode="auto">
          <a:xfrm>
            <a:off x="9924067" y="52163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268319" name="Rectangle 31"/>
          <p:cNvSpPr>
            <a:spLocks noChangeArrowheads="1"/>
          </p:cNvSpPr>
          <p:nvPr/>
        </p:nvSpPr>
        <p:spPr bwMode="auto">
          <a:xfrm>
            <a:off x="842329" y="488269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68320" name="Rectangle 32"/>
          <p:cNvSpPr>
            <a:spLocks noChangeArrowheads="1"/>
          </p:cNvSpPr>
          <p:nvPr/>
        </p:nvSpPr>
        <p:spPr bwMode="auto">
          <a:xfrm>
            <a:off x="1187965" y="488269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68321" name="Rectangle 33"/>
          <p:cNvSpPr>
            <a:spLocks noChangeArrowheads="1"/>
          </p:cNvSpPr>
          <p:nvPr/>
        </p:nvSpPr>
        <p:spPr bwMode="auto">
          <a:xfrm>
            <a:off x="842329" y="522832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68322" name="Rectangle 34"/>
          <p:cNvSpPr>
            <a:spLocks noChangeArrowheads="1"/>
          </p:cNvSpPr>
          <p:nvPr/>
        </p:nvSpPr>
        <p:spPr bwMode="auto">
          <a:xfrm>
            <a:off x="1187965" y="522832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68323" name="Rectangle 35"/>
          <p:cNvSpPr>
            <a:spLocks noChangeArrowheads="1"/>
          </p:cNvSpPr>
          <p:nvPr/>
        </p:nvSpPr>
        <p:spPr bwMode="auto">
          <a:xfrm>
            <a:off x="4626055" y="486601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68324" name="Rectangle 36"/>
          <p:cNvSpPr>
            <a:spLocks noChangeArrowheads="1"/>
          </p:cNvSpPr>
          <p:nvPr/>
        </p:nvSpPr>
        <p:spPr bwMode="auto">
          <a:xfrm>
            <a:off x="4971692" y="486601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4626055" y="521165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4971692" y="521165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7942177" y="484934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68328" name="Rectangle 40"/>
          <p:cNvSpPr>
            <a:spLocks noChangeArrowheads="1"/>
          </p:cNvSpPr>
          <p:nvPr/>
        </p:nvSpPr>
        <p:spPr bwMode="auto">
          <a:xfrm>
            <a:off x="8287813" y="484934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68329" name="Rectangle 41"/>
          <p:cNvSpPr>
            <a:spLocks noChangeArrowheads="1"/>
          </p:cNvSpPr>
          <p:nvPr/>
        </p:nvSpPr>
        <p:spPr bwMode="auto">
          <a:xfrm>
            <a:off x="7942177" y="519497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68330" name="Rectangle 42"/>
          <p:cNvSpPr>
            <a:spLocks noChangeArrowheads="1"/>
          </p:cNvSpPr>
          <p:nvPr/>
        </p:nvSpPr>
        <p:spPr bwMode="auto">
          <a:xfrm>
            <a:off x="8287813" y="519497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68331" name="Text Box 43"/>
          <p:cNvSpPr txBox="1">
            <a:spLocks noChangeArrowheads="1"/>
          </p:cNvSpPr>
          <p:nvPr/>
        </p:nvSpPr>
        <p:spPr bwMode="auto">
          <a:xfrm>
            <a:off x="1671855" y="5841510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268332" name="Text Box 44"/>
          <p:cNvSpPr txBox="1">
            <a:spLocks noChangeArrowheads="1"/>
          </p:cNvSpPr>
          <p:nvPr/>
        </p:nvSpPr>
        <p:spPr bwMode="auto">
          <a:xfrm>
            <a:off x="4626055" y="5764670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268333" name="Text Box 45"/>
          <p:cNvSpPr txBox="1">
            <a:spLocks noChangeArrowheads="1"/>
          </p:cNvSpPr>
          <p:nvPr/>
        </p:nvSpPr>
        <p:spPr bwMode="auto">
          <a:xfrm>
            <a:off x="8149558" y="5747996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2</a:t>
            </a:r>
          </a:p>
        </p:txBody>
      </p:sp>
      <p:sp>
        <p:nvSpPr>
          <p:cNvPr id="268334" name="Text Box 46"/>
          <p:cNvSpPr txBox="1">
            <a:spLocks noChangeArrowheads="1"/>
          </p:cNvSpPr>
          <p:nvPr/>
        </p:nvSpPr>
        <p:spPr bwMode="auto">
          <a:xfrm>
            <a:off x="565819" y="4436387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IDy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2821591" y="4941251"/>
            <a:ext cx="276509" cy="27650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098100" y="494125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2821591" y="52177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3098100" y="521776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2730615" y="4292054"/>
            <a:ext cx="8986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5561482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5837991" y="493514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5561482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5837991" y="521165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4345976" y="4406825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IDy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6327341" y="4320638"/>
            <a:ext cx="8986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860097" y="491177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9136606" y="491177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8860097" y="518828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9136606" y="518828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9593053" y="4258462"/>
            <a:ext cx="8986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1350289" y="2915442"/>
            <a:ext cx="9111671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thread ID: </a:t>
            </a: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1360783" y="3526378"/>
            <a:ext cx="10969264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Starting index for each block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: (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 *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)* </a:t>
            </a: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blockIDx.x</a:t>
            </a:r>
            <a:r>
              <a:rPr lang="en-US" sz="2177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32255" y="3953739"/>
            <a:ext cx="371071" cy="9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63187" y="3977105"/>
            <a:ext cx="371071" cy="9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294394" y="3978458"/>
            <a:ext cx="371071" cy="9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1741735" y="4316871"/>
            <a:ext cx="875556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eff.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>
            <a:off x="5427719" y="4320638"/>
            <a:ext cx="875556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eff.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8698828" y="4292054"/>
            <a:ext cx="875556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1D eff. ID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7596540" y="4451826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IDx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sz="1633" dirty="0" err="1">
                <a:solidFill>
                  <a:schemeClr val="tx1"/>
                </a:solidFill>
                <a:latin typeface="Verdana" panose="020B0604030504040204" pitchFamily="34" charset="0"/>
              </a:rPr>
              <a:t>IDy</a:t>
            </a: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62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Threads in CUDA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6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Application – 1D FTCS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5263"/>
            <a:ext cx="10820400" cy="4024125"/>
          </a:xfrm>
        </p:spPr>
        <p:txBody>
          <a:bodyPr/>
          <a:lstStyle/>
          <a:p>
            <a:r>
              <a:rPr lang="en-US" dirty="0" smtClean="0"/>
              <a:t>Let’s modify an existing 1D FTCS heat transfer code to use:</a:t>
            </a:r>
          </a:p>
          <a:p>
            <a:endParaRPr lang="en-US" dirty="0"/>
          </a:p>
          <a:p>
            <a:pPr lvl="1"/>
            <a:r>
              <a:rPr lang="en-US" dirty="0" smtClean="0"/>
              <a:t>Thread blocks containing 2D threads, and</a:t>
            </a:r>
          </a:p>
          <a:p>
            <a:pPr lvl="1"/>
            <a:r>
              <a:rPr lang="en-US" dirty="0" smtClean="0"/>
              <a:t>1D blocks (as we are familiar with)</a:t>
            </a:r>
          </a:p>
          <a:p>
            <a:pPr lvl="1"/>
            <a:endParaRPr lang="en-US" dirty="0"/>
          </a:p>
          <a:p>
            <a:r>
              <a:rPr lang="en-US" dirty="0" smtClean="0"/>
              <a:t>Again, we will allow each thread to control one cell in our FTCS simulation.</a:t>
            </a:r>
          </a:p>
          <a:p>
            <a:endParaRPr lang="en-US" dirty="0"/>
          </a:p>
          <a:p>
            <a:r>
              <a:rPr lang="en-US" dirty="0" smtClean="0"/>
              <a:t>Hence, we need only apply the formulas written on the board previously.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962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Application – 1D FTCS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5263"/>
            <a:ext cx="41910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see that our </a:t>
            </a:r>
            <a:r>
              <a:rPr lang="en-US" dirty="0" err="1" smtClean="0"/>
              <a:t>TakeTimeStep</a:t>
            </a:r>
            <a:r>
              <a:rPr lang="en-US" dirty="0" smtClean="0"/>
              <a:t> wrapping function exactly follows the rules specified earlier.</a:t>
            </a:r>
          </a:p>
          <a:p>
            <a:endParaRPr lang="en-US" dirty="0"/>
          </a:p>
          <a:p>
            <a:r>
              <a:rPr lang="en-US" dirty="0" smtClean="0"/>
              <a:t>Key Concept: NTX*NTY must not exceed the maximum number of allowable threads per block.</a:t>
            </a:r>
          </a:p>
          <a:p>
            <a:endParaRPr lang="en-US" dirty="0"/>
          </a:p>
          <a:p>
            <a:r>
              <a:rPr lang="en-US" dirty="0" smtClean="0"/>
              <a:t>We use dim3 types to pass the dimensionality information onto the GPU.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82" y="2977077"/>
            <a:ext cx="6838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Application – 1D FTCS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97" y="2433347"/>
            <a:ext cx="3663778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The CUDA Kernel itself remains unchanged from previously – except for how we compute the index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Everything else remains identical – the variable b contains the new temperature, while a contains the old one.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75" y="2265405"/>
            <a:ext cx="7386580" cy="42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smtClean="0"/>
              <a:t>Application – 1D FTCS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97" y="2433347"/>
            <a:ext cx="3663778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effective number of threads is computed as predicted: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blockDim.x</a:t>
            </a:r>
            <a:r>
              <a:rPr lang="en-US" b="1" dirty="0" smtClean="0"/>
              <a:t>*</a:t>
            </a:r>
            <a:r>
              <a:rPr lang="en-US" b="1" dirty="0" err="1" smtClean="0"/>
              <a:t>blockDim.y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effective (1D) thread ID for relating threads back to our 1D array is computed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threadIdx.x</a:t>
            </a:r>
            <a:r>
              <a:rPr lang="en-US" b="1" dirty="0" smtClean="0"/>
              <a:t> + </a:t>
            </a:r>
            <a:r>
              <a:rPr lang="en-US" b="1" dirty="0" err="1" smtClean="0"/>
              <a:t>threadIdx.y</a:t>
            </a:r>
            <a:r>
              <a:rPr lang="en-US" b="1" dirty="0" smtClean="0"/>
              <a:t>*</a:t>
            </a:r>
            <a:r>
              <a:rPr lang="en-US" b="1" dirty="0" err="1" smtClean="0"/>
              <a:t>blockDim.x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75" y="2265405"/>
            <a:ext cx="7386580" cy="42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BLOCKS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3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BLOCK Multidimensionality</a:t>
            </a:r>
            <a:endParaRPr lang="en-US" alt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We just reviewed the concept of multidimensionality in threads.</a:t>
            </a:r>
          </a:p>
          <a:p>
            <a:pPr marL="228600" lvl="1">
              <a:spcBef>
                <a:spcPts val="1000"/>
              </a:spcBef>
            </a:pPr>
            <a:endParaRPr lang="en-US" altLang="en-US" dirty="0" smtClean="0"/>
          </a:p>
          <a:p>
            <a:pPr marL="228600" lvl="1">
              <a:spcBef>
                <a:spcPts val="1000"/>
              </a:spcBef>
            </a:pPr>
            <a:r>
              <a:rPr lang="en-US" altLang="en-US" dirty="0" smtClean="0"/>
              <a:t>We can use </a:t>
            </a:r>
            <a:r>
              <a:rPr lang="en-US" altLang="en-US" dirty="0"/>
              <a:t>1, 2 or 3D thread structures within a block (to a maximum of 1024 threads per </a:t>
            </a:r>
            <a:r>
              <a:rPr lang="en-US" altLang="en-US" dirty="0" smtClean="0"/>
              <a:t>block</a:t>
            </a:r>
            <a:r>
              <a:rPr lang="en-US" altLang="en-US" dirty="0"/>
              <a:t> </a:t>
            </a:r>
            <a:r>
              <a:rPr lang="en-US" altLang="en-US" dirty="0" smtClean="0"/>
              <a:t>on older GPU devices).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It should make sense that, when using CUDA, we can also have multidimensionality in the blocks of threads. </a:t>
            </a:r>
          </a:p>
          <a:p>
            <a:endParaRPr lang="en-US" altLang="en-US" dirty="0"/>
          </a:p>
          <a:p>
            <a:r>
              <a:rPr lang="en-US" altLang="en-US" dirty="0" smtClean="0"/>
              <a:t>CUDA </a:t>
            </a:r>
            <a:r>
              <a:rPr lang="en-US" altLang="en-US" dirty="0" err="1" smtClean="0"/>
              <a:t>allos</a:t>
            </a:r>
            <a:r>
              <a:rPr lang="en-US" altLang="en-US" dirty="0" smtClean="0"/>
              <a:t> us to </a:t>
            </a:r>
            <a:r>
              <a:rPr lang="en-US" altLang="en-US" dirty="0"/>
              <a:t>u</a:t>
            </a:r>
            <a:r>
              <a:rPr lang="en-US" altLang="en-US" dirty="0" smtClean="0"/>
              <a:t>se </a:t>
            </a:r>
            <a:r>
              <a:rPr lang="en-US" altLang="en-US" dirty="0"/>
              <a:t>1 or 2D block structures within our grid (workspace) up to a maximum of ~ 65k x </a:t>
            </a:r>
            <a:r>
              <a:rPr lang="en-US" altLang="en-US" dirty="0" smtClean="0"/>
              <a:t>65k</a:t>
            </a:r>
            <a:r>
              <a:rPr lang="en-US" altLang="en-US" dirty="0"/>
              <a:t> </a:t>
            </a:r>
            <a:r>
              <a:rPr lang="en-US" altLang="en-US" dirty="0" smtClean="0"/>
              <a:t>(blocks in the X and Y direction).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9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BLOCK Multidimensionality</a:t>
            </a:r>
            <a:endParaRPr lang="en-US" alt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 it’s fullest form, this allows us to employ a structure like this: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63012"/>
            <a:ext cx="5949650" cy="37880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8989" y="3468129"/>
            <a:ext cx="265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Blocks of threads, each with: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X 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Y ID,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X Dimension,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Y Dimension.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633" y="3329459"/>
            <a:ext cx="2650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block containing threads in 3 dimensions.</a:t>
            </a:r>
          </a:p>
          <a:p>
            <a:endParaRPr lang="en-US" dirty="0"/>
          </a:p>
          <a:p>
            <a:r>
              <a:rPr lang="en-US" dirty="0" smtClean="0"/>
              <a:t>Hence, each thread has: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X ID,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Y ID,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Z ID.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54876" y="5776453"/>
            <a:ext cx="16475" cy="77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79589" y="6557319"/>
            <a:ext cx="504568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71351" y="6162767"/>
            <a:ext cx="348049" cy="38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9027" y="6218685"/>
            <a:ext cx="75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578379" y="5798600"/>
            <a:ext cx="75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93276" y="5857591"/>
            <a:ext cx="75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0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540476" y="5387278"/>
            <a:ext cx="9111049" cy="8949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BLOCK Multidimensionality</a:t>
            </a:r>
            <a:endParaRPr lang="en-US" altLang="en-US" dirty="0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743330" y="1975313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738639" y="1975313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1982930" y="225182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2259439" y="225182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1982930" y="252833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2259439" y="252833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3987620" y="225182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4264129" y="225182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3987620" y="252833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4264129" y="252833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946021" y="2182695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1291657" y="2182695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946021" y="25283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1291657" y="25283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3088966" y="2182695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3434602" y="2182695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3088966" y="25283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3434602" y="25283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93909" name="Text Box 21"/>
          <p:cNvSpPr txBox="1">
            <a:spLocks noChangeArrowheads="1"/>
          </p:cNvSpPr>
          <p:nvPr/>
        </p:nvSpPr>
        <p:spPr bwMode="auto">
          <a:xfrm>
            <a:off x="1153402" y="3081349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0,0</a:t>
            </a:r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2950711" y="3081349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1,0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738639" y="3496112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1982930" y="377262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2259439" y="377262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 bwMode="auto">
          <a:xfrm>
            <a:off x="1982930" y="404913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293915" name="Rectangle 27"/>
          <p:cNvSpPr>
            <a:spLocks noChangeArrowheads="1"/>
          </p:cNvSpPr>
          <p:nvPr/>
        </p:nvSpPr>
        <p:spPr bwMode="auto">
          <a:xfrm>
            <a:off x="2259439" y="404913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293916" name="Rectangle 28"/>
          <p:cNvSpPr>
            <a:spLocks noChangeArrowheads="1"/>
          </p:cNvSpPr>
          <p:nvPr/>
        </p:nvSpPr>
        <p:spPr bwMode="auto">
          <a:xfrm>
            <a:off x="1084275" y="370349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93917" name="Rectangle 29"/>
          <p:cNvSpPr>
            <a:spLocks noChangeArrowheads="1"/>
          </p:cNvSpPr>
          <p:nvPr/>
        </p:nvSpPr>
        <p:spPr bwMode="auto">
          <a:xfrm>
            <a:off x="1429912" y="370349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93918" name="Rectangle 30"/>
          <p:cNvSpPr>
            <a:spLocks noChangeArrowheads="1"/>
          </p:cNvSpPr>
          <p:nvPr/>
        </p:nvSpPr>
        <p:spPr bwMode="auto">
          <a:xfrm>
            <a:off x="1084275" y="40491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3919" name="Rectangle 31"/>
          <p:cNvSpPr>
            <a:spLocks noChangeArrowheads="1"/>
          </p:cNvSpPr>
          <p:nvPr/>
        </p:nvSpPr>
        <p:spPr bwMode="auto">
          <a:xfrm>
            <a:off x="1429912" y="40491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93920" name="Text Box 32"/>
          <p:cNvSpPr txBox="1">
            <a:spLocks noChangeArrowheads="1"/>
          </p:cNvSpPr>
          <p:nvPr/>
        </p:nvSpPr>
        <p:spPr bwMode="auto">
          <a:xfrm>
            <a:off x="946021" y="4602148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0,1</a:t>
            </a:r>
          </a:p>
        </p:txBody>
      </p:sp>
      <p:sp>
        <p:nvSpPr>
          <p:cNvPr id="293921" name="Rectangle 33"/>
          <p:cNvSpPr>
            <a:spLocks noChangeArrowheads="1"/>
          </p:cNvSpPr>
          <p:nvPr/>
        </p:nvSpPr>
        <p:spPr bwMode="auto">
          <a:xfrm>
            <a:off x="2743330" y="3496112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3922" name="Rectangle 34"/>
          <p:cNvSpPr>
            <a:spLocks noChangeArrowheads="1"/>
          </p:cNvSpPr>
          <p:nvPr/>
        </p:nvSpPr>
        <p:spPr bwMode="auto">
          <a:xfrm>
            <a:off x="3987620" y="377262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293923" name="Rectangle 35"/>
          <p:cNvSpPr>
            <a:spLocks noChangeArrowheads="1"/>
          </p:cNvSpPr>
          <p:nvPr/>
        </p:nvSpPr>
        <p:spPr bwMode="auto">
          <a:xfrm>
            <a:off x="4264129" y="377262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293924" name="Rectangle 36"/>
          <p:cNvSpPr>
            <a:spLocks noChangeArrowheads="1"/>
          </p:cNvSpPr>
          <p:nvPr/>
        </p:nvSpPr>
        <p:spPr bwMode="auto">
          <a:xfrm>
            <a:off x="3987620" y="404913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293925" name="Rectangle 37"/>
          <p:cNvSpPr>
            <a:spLocks noChangeArrowheads="1"/>
          </p:cNvSpPr>
          <p:nvPr/>
        </p:nvSpPr>
        <p:spPr bwMode="auto">
          <a:xfrm>
            <a:off x="4264129" y="404913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15</a:t>
            </a:r>
          </a:p>
        </p:txBody>
      </p:sp>
      <p:sp>
        <p:nvSpPr>
          <p:cNvPr id="293926" name="Rectangle 38"/>
          <p:cNvSpPr>
            <a:spLocks noChangeArrowheads="1"/>
          </p:cNvSpPr>
          <p:nvPr/>
        </p:nvSpPr>
        <p:spPr bwMode="auto">
          <a:xfrm>
            <a:off x="3088966" y="370349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0,0</a:t>
            </a:r>
          </a:p>
        </p:txBody>
      </p:sp>
      <p:sp>
        <p:nvSpPr>
          <p:cNvPr id="293927" name="Rectangle 39"/>
          <p:cNvSpPr>
            <a:spLocks noChangeArrowheads="1"/>
          </p:cNvSpPr>
          <p:nvPr/>
        </p:nvSpPr>
        <p:spPr bwMode="auto">
          <a:xfrm>
            <a:off x="3434602" y="370349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1,0</a:t>
            </a:r>
          </a:p>
        </p:txBody>
      </p:sp>
      <p:sp>
        <p:nvSpPr>
          <p:cNvPr id="293928" name="Rectangle 40"/>
          <p:cNvSpPr>
            <a:spLocks noChangeArrowheads="1"/>
          </p:cNvSpPr>
          <p:nvPr/>
        </p:nvSpPr>
        <p:spPr bwMode="auto">
          <a:xfrm>
            <a:off x="3088966" y="40491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3929" name="Rectangle 41"/>
          <p:cNvSpPr>
            <a:spLocks noChangeArrowheads="1"/>
          </p:cNvSpPr>
          <p:nvPr/>
        </p:nvSpPr>
        <p:spPr bwMode="auto">
          <a:xfrm>
            <a:off x="3434602" y="4049131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1,1</a:t>
            </a:r>
          </a:p>
        </p:txBody>
      </p:sp>
      <p:sp>
        <p:nvSpPr>
          <p:cNvPr id="293930" name="Text Box 42"/>
          <p:cNvSpPr txBox="1">
            <a:spLocks noChangeArrowheads="1"/>
          </p:cNvSpPr>
          <p:nvPr/>
        </p:nvSpPr>
        <p:spPr bwMode="auto">
          <a:xfrm>
            <a:off x="2950711" y="4602148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1,1</a:t>
            </a:r>
          </a:p>
        </p:txBody>
      </p:sp>
      <p:sp>
        <p:nvSpPr>
          <p:cNvPr id="293931" name="Rectangle 43"/>
          <p:cNvSpPr>
            <a:spLocks noChangeArrowheads="1"/>
          </p:cNvSpPr>
          <p:nvPr/>
        </p:nvSpPr>
        <p:spPr bwMode="auto">
          <a:xfrm>
            <a:off x="6026874" y="3083365"/>
            <a:ext cx="4424144" cy="7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3932" name="Line 44"/>
          <p:cNvSpPr>
            <a:spLocks noChangeShapeType="1"/>
          </p:cNvSpPr>
          <p:nvPr/>
        </p:nvSpPr>
        <p:spPr bwMode="auto">
          <a:xfrm flipV="1">
            <a:off x="7893310" y="3843765"/>
            <a:ext cx="0" cy="89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3933" name="Text Box 45"/>
          <p:cNvSpPr txBox="1">
            <a:spLocks noChangeArrowheads="1"/>
          </p:cNvSpPr>
          <p:nvPr/>
        </p:nvSpPr>
        <p:spPr bwMode="auto">
          <a:xfrm>
            <a:off x="7962437" y="4120273"/>
            <a:ext cx="16590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Start of current block</a:t>
            </a:r>
          </a:p>
        </p:txBody>
      </p:sp>
      <p:sp>
        <p:nvSpPr>
          <p:cNvPr id="293934" name="Rectangle 46"/>
          <p:cNvSpPr>
            <a:spLocks noChangeArrowheads="1"/>
          </p:cNvSpPr>
          <p:nvPr/>
        </p:nvSpPr>
        <p:spPr bwMode="auto">
          <a:xfrm>
            <a:off x="7893310" y="3083365"/>
            <a:ext cx="1313418" cy="760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3935" name="Line 47"/>
          <p:cNvSpPr>
            <a:spLocks noChangeShapeType="1"/>
          </p:cNvSpPr>
          <p:nvPr/>
        </p:nvSpPr>
        <p:spPr bwMode="auto">
          <a:xfrm>
            <a:off x="8446328" y="2461219"/>
            <a:ext cx="0" cy="13134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8584582" y="2253837"/>
            <a:ext cx="165905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</a:p>
        </p:txBody>
      </p:sp>
      <p:sp>
        <p:nvSpPr>
          <p:cNvPr id="293937" name="Line 49"/>
          <p:cNvSpPr>
            <a:spLocks noChangeShapeType="1"/>
          </p:cNvSpPr>
          <p:nvPr/>
        </p:nvSpPr>
        <p:spPr bwMode="auto">
          <a:xfrm>
            <a:off x="6096001" y="4258528"/>
            <a:ext cx="17281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3938" name="Line 50"/>
          <p:cNvSpPr>
            <a:spLocks noChangeShapeType="1"/>
          </p:cNvSpPr>
          <p:nvPr/>
        </p:nvSpPr>
        <p:spPr bwMode="auto">
          <a:xfrm>
            <a:off x="7893310" y="2737728"/>
            <a:ext cx="4838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6856401" y="3912892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93940" name="Text Box 52"/>
          <p:cNvSpPr txBox="1">
            <a:spLocks noChangeArrowheads="1"/>
          </p:cNvSpPr>
          <p:nvPr/>
        </p:nvSpPr>
        <p:spPr bwMode="auto">
          <a:xfrm>
            <a:off x="7962437" y="2253837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1775548" y="5453313"/>
            <a:ext cx="8433525" cy="7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x =  (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) * (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gridDim.x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blockIdx.y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blockIdx.x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) 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y =  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threadIdy.y</a:t>
            </a:r>
            <a:r>
              <a:rPr lang="en-US" altLang="en-US" sz="1814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sz="1814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altLang="en-US" sz="1814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84582" y="2629099"/>
            <a:ext cx="31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Index to cell: 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) = x + y</a:t>
            </a:r>
            <a:endParaRPr lang="en-GB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35948" y="5108754"/>
            <a:ext cx="27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Threads per block</a:t>
            </a:r>
            <a:endParaRPr lang="en-GB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47809" y="5071326"/>
            <a:ext cx="31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Effective Block ID</a:t>
            </a:r>
            <a:endParaRPr lang="en-GB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88966" y="6240740"/>
            <a:ext cx="31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Effective Thread ID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72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  <p:bldP spid="56" grpId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972066" y="5530122"/>
            <a:ext cx="10025448" cy="9293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1203161" y="3632828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5991" name="Rectangle 55"/>
          <p:cNvSpPr>
            <a:spLocks noChangeArrowheads="1"/>
          </p:cNvSpPr>
          <p:nvPr/>
        </p:nvSpPr>
        <p:spPr bwMode="auto">
          <a:xfrm>
            <a:off x="1756179" y="370195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92" name="Rectangle 56"/>
          <p:cNvSpPr>
            <a:spLocks noChangeArrowheads="1"/>
          </p:cNvSpPr>
          <p:nvPr/>
        </p:nvSpPr>
        <p:spPr bwMode="auto">
          <a:xfrm>
            <a:off x="2101815" y="3701956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93" name="Rectangle 57"/>
          <p:cNvSpPr>
            <a:spLocks noChangeArrowheads="1"/>
          </p:cNvSpPr>
          <p:nvPr/>
        </p:nvSpPr>
        <p:spPr bwMode="auto">
          <a:xfrm>
            <a:off x="1756179" y="404759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5994" name="Rectangle 58"/>
          <p:cNvSpPr>
            <a:spLocks noChangeArrowheads="1"/>
          </p:cNvSpPr>
          <p:nvPr/>
        </p:nvSpPr>
        <p:spPr bwMode="auto">
          <a:xfrm>
            <a:off x="2101815" y="4047592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47"/>
              <a:t>Example: 2D Blocks / 3D Threads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3207852" y="2112029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203161" y="2112029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1617924" y="3218065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0,0</a:t>
            </a:r>
          </a:p>
        </p:txBody>
      </p: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3415233" y="3218065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1,0</a:t>
            </a:r>
          </a:p>
        </p:txBody>
      </p:sp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1548797" y="384021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1894434" y="384021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1548797" y="4185847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1894434" y="4185847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1410543" y="4738864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0,1</a:t>
            </a:r>
          </a:p>
        </p:txBody>
      </p:sp>
      <p:sp>
        <p:nvSpPr>
          <p:cNvPr id="295969" name="Rectangle 33"/>
          <p:cNvSpPr>
            <a:spLocks noChangeArrowheads="1"/>
          </p:cNvSpPr>
          <p:nvPr/>
        </p:nvSpPr>
        <p:spPr bwMode="auto">
          <a:xfrm>
            <a:off x="3207852" y="3632828"/>
            <a:ext cx="2004690" cy="15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3415233" y="4738864"/>
            <a:ext cx="1520800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1,1</a:t>
            </a:r>
          </a:p>
        </p:txBody>
      </p:sp>
      <p:sp>
        <p:nvSpPr>
          <p:cNvPr id="295979" name="Rectangle 43"/>
          <p:cNvSpPr>
            <a:spLocks noChangeArrowheads="1"/>
          </p:cNvSpPr>
          <p:nvPr/>
        </p:nvSpPr>
        <p:spPr bwMode="auto">
          <a:xfrm>
            <a:off x="6026874" y="3083365"/>
            <a:ext cx="4424144" cy="76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 flipV="1">
            <a:off x="7893310" y="3843765"/>
            <a:ext cx="0" cy="898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7962437" y="4120273"/>
            <a:ext cx="1659054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Start of current block</a:t>
            </a:r>
          </a:p>
        </p:txBody>
      </p:sp>
      <p:sp>
        <p:nvSpPr>
          <p:cNvPr id="295982" name="Rectangle 46"/>
          <p:cNvSpPr>
            <a:spLocks noChangeArrowheads="1"/>
          </p:cNvSpPr>
          <p:nvPr/>
        </p:nvSpPr>
        <p:spPr bwMode="auto">
          <a:xfrm>
            <a:off x="7893310" y="3083365"/>
            <a:ext cx="1313418" cy="760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/>
          </a:p>
        </p:txBody>
      </p:sp>
      <p:sp>
        <p:nvSpPr>
          <p:cNvPr id="295983" name="Line 47"/>
          <p:cNvSpPr>
            <a:spLocks noChangeShapeType="1"/>
          </p:cNvSpPr>
          <p:nvPr/>
        </p:nvSpPr>
        <p:spPr bwMode="auto">
          <a:xfrm>
            <a:off x="8446328" y="2461219"/>
            <a:ext cx="0" cy="13134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8584582" y="2253837"/>
            <a:ext cx="165905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6096001" y="4258528"/>
            <a:ext cx="172818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7893310" y="2737728"/>
            <a:ext cx="4838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6856401" y="3912892"/>
            <a:ext cx="69127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95988" name="Text Box 52"/>
          <p:cNvSpPr txBox="1">
            <a:spLocks noChangeArrowheads="1"/>
          </p:cNvSpPr>
          <p:nvPr/>
        </p:nvSpPr>
        <p:spPr bwMode="auto">
          <a:xfrm>
            <a:off x="7962437" y="2253837"/>
            <a:ext cx="3456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y</a:t>
            </a:r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1103481" y="5601897"/>
            <a:ext cx="998503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x =  (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BlockDim.z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) * (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gridDim.x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blockIdx.y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blockIdx.x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) 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y =  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threadIdx.z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altLang="en-US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altLang="en-US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95" name="Rectangle 59"/>
          <p:cNvSpPr>
            <a:spLocks noChangeArrowheads="1"/>
          </p:cNvSpPr>
          <p:nvPr/>
        </p:nvSpPr>
        <p:spPr bwMode="auto">
          <a:xfrm>
            <a:off x="1825306" y="2250283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96" name="Rectangle 60"/>
          <p:cNvSpPr>
            <a:spLocks noChangeArrowheads="1"/>
          </p:cNvSpPr>
          <p:nvPr/>
        </p:nvSpPr>
        <p:spPr bwMode="auto">
          <a:xfrm>
            <a:off x="2170943" y="2250283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97" name="Rectangle 61"/>
          <p:cNvSpPr>
            <a:spLocks noChangeArrowheads="1"/>
          </p:cNvSpPr>
          <p:nvPr/>
        </p:nvSpPr>
        <p:spPr bwMode="auto">
          <a:xfrm>
            <a:off x="1825306" y="259592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2170943" y="259592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5999" name="Rectangle 63"/>
          <p:cNvSpPr>
            <a:spLocks noChangeArrowheads="1"/>
          </p:cNvSpPr>
          <p:nvPr/>
        </p:nvSpPr>
        <p:spPr bwMode="auto">
          <a:xfrm>
            <a:off x="1617925" y="238853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0" name="Rectangle 64"/>
          <p:cNvSpPr>
            <a:spLocks noChangeArrowheads="1"/>
          </p:cNvSpPr>
          <p:nvPr/>
        </p:nvSpPr>
        <p:spPr bwMode="auto">
          <a:xfrm>
            <a:off x="1963561" y="238853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1" name="Rectangle 65"/>
          <p:cNvSpPr>
            <a:spLocks noChangeArrowheads="1"/>
          </p:cNvSpPr>
          <p:nvPr/>
        </p:nvSpPr>
        <p:spPr bwMode="auto">
          <a:xfrm>
            <a:off x="1617925" y="273417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2" name="Rectangle 66"/>
          <p:cNvSpPr>
            <a:spLocks noChangeArrowheads="1"/>
          </p:cNvSpPr>
          <p:nvPr/>
        </p:nvSpPr>
        <p:spPr bwMode="auto">
          <a:xfrm>
            <a:off x="1963561" y="273417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3" name="Rectangle 67"/>
          <p:cNvSpPr>
            <a:spLocks noChangeArrowheads="1"/>
          </p:cNvSpPr>
          <p:nvPr/>
        </p:nvSpPr>
        <p:spPr bwMode="auto">
          <a:xfrm>
            <a:off x="3899124" y="2250283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4" name="Rectangle 68"/>
          <p:cNvSpPr>
            <a:spLocks noChangeArrowheads="1"/>
          </p:cNvSpPr>
          <p:nvPr/>
        </p:nvSpPr>
        <p:spPr bwMode="auto">
          <a:xfrm>
            <a:off x="4244760" y="2250283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5" name="Rectangle 69"/>
          <p:cNvSpPr>
            <a:spLocks noChangeArrowheads="1"/>
          </p:cNvSpPr>
          <p:nvPr/>
        </p:nvSpPr>
        <p:spPr bwMode="auto">
          <a:xfrm>
            <a:off x="3899124" y="259592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6006" name="Rectangle 70"/>
          <p:cNvSpPr>
            <a:spLocks noChangeArrowheads="1"/>
          </p:cNvSpPr>
          <p:nvPr/>
        </p:nvSpPr>
        <p:spPr bwMode="auto">
          <a:xfrm>
            <a:off x="4244760" y="2595920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7" name="Rectangle 71"/>
          <p:cNvSpPr>
            <a:spLocks noChangeArrowheads="1"/>
          </p:cNvSpPr>
          <p:nvPr/>
        </p:nvSpPr>
        <p:spPr bwMode="auto">
          <a:xfrm>
            <a:off x="3691742" y="238853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4037379" y="238853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3691742" y="273417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4037379" y="273417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3829997" y="3771083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4175633" y="3771083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3" name="Rectangle 77"/>
          <p:cNvSpPr>
            <a:spLocks noChangeArrowheads="1"/>
          </p:cNvSpPr>
          <p:nvPr/>
        </p:nvSpPr>
        <p:spPr bwMode="auto">
          <a:xfrm>
            <a:off x="3829997" y="4116719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>
                <a:solidFill>
                  <a:schemeClr val="tx1"/>
                </a:solidFill>
                <a:latin typeface="Verdana" panose="020B0604030504040204" pitchFamily="34" charset="0"/>
              </a:rPr>
              <a:t>0,1</a:t>
            </a:r>
          </a:p>
        </p:txBody>
      </p:sp>
      <p:sp>
        <p:nvSpPr>
          <p:cNvPr id="296014" name="Rectangle 78"/>
          <p:cNvSpPr>
            <a:spLocks noChangeArrowheads="1"/>
          </p:cNvSpPr>
          <p:nvPr/>
        </p:nvSpPr>
        <p:spPr bwMode="auto">
          <a:xfrm>
            <a:off x="4175633" y="4116719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5" name="Rectangle 79"/>
          <p:cNvSpPr>
            <a:spLocks noChangeArrowheads="1"/>
          </p:cNvSpPr>
          <p:nvPr/>
        </p:nvSpPr>
        <p:spPr bwMode="auto">
          <a:xfrm>
            <a:off x="3622615" y="390933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6" name="Rectangle 80"/>
          <p:cNvSpPr>
            <a:spLocks noChangeArrowheads="1"/>
          </p:cNvSpPr>
          <p:nvPr/>
        </p:nvSpPr>
        <p:spPr bwMode="auto">
          <a:xfrm>
            <a:off x="3968251" y="3909338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7" name="Rectangle 81"/>
          <p:cNvSpPr>
            <a:spLocks noChangeArrowheads="1"/>
          </p:cNvSpPr>
          <p:nvPr/>
        </p:nvSpPr>
        <p:spPr bwMode="auto">
          <a:xfrm>
            <a:off x="3622615" y="425497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6018" name="Rectangle 82"/>
          <p:cNvSpPr>
            <a:spLocks noChangeArrowheads="1"/>
          </p:cNvSpPr>
          <p:nvPr/>
        </p:nvSpPr>
        <p:spPr bwMode="auto">
          <a:xfrm>
            <a:off x="3968251" y="4254974"/>
            <a:ext cx="345636" cy="3456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633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5948" y="5258166"/>
            <a:ext cx="27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Threads per block</a:t>
            </a:r>
            <a:endParaRPr lang="en-GB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47809" y="5220738"/>
            <a:ext cx="31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Effective Block ID</a:t>
            </a:r>
            <a:endParaRPr lang="en-GB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8451" y="6409075"/>
            <a:ext cx="31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Effective Thread ID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764373"/>
            <a:ext cx="11308492" cy="1293028"/>
          </a:xfrm>
        </p:spPr>
        <p:txBody>
          <a:bodyPr/>
          <a:lstStyle/>
          <a:p>
            <a:r>
              <a:rPr lang="en-US" dirty="0" smtClean="0"/>
              <a:t>FTCS Example – 2D THREADS / 2D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97" y="2219273"/>
            <a:ext cx="3853249" cy="4436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Here, we use the same dim3 structures to pass information about dimensionality to the GPU.</a:t>
            </a:r>
          </a:p>
          <a:p>
            <a:endParaRPr lang="en-US" dirty="0"/>
          </a:p>
          <a:p>
            <a:r>
              <a:rPr lang="en-US" dirty="0" smtClean="0"/>
              <a:t>2D threads (32x32)</a:t>
            </a:r>
          </a:p>
          <a:p>
            <a:endParaRPr lang="en-US" dirty="0"/>
          </a:p>
          <a:p>
            <a:r>
              <a:rPr lang="en-US" dirty="0" smtClean="0"/>
              <a:t>2D blocks (5x2)</a:t>
            </a:r>
          </a:p>
          <a:p>
            <a:endParaRPr lang="en-US" dirty="0"/>
          </a:p>
          <a:p>
            <a:r>
              <a:rPr lang="en-US" dirty="0" smtClean="0"/>
              <a:t>The total number of threads must be 32*32*5*2!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83" y="1933575"/>
            <a:ext cx="83248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THREADS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83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764373"/>
            <a:ext cx="11308492" cy="1293028"/>
          </a:xfrm>
        </p:spPr>
        <p:txBody>
          <a:bodyPr/>
          <a:lstStyle/>
          <a:p>
            <a:r>
              <a:rPr lang="en-US" dirty="0" smtClean="0"/>
              <a:t>FTCS Example – 2D THREADS / 2D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97" y="2219273"/>
            <a:ext cx="3853249" cy="4436900"/>
          </a:xfrm>
        </p:spPr>
        <p:txBody>
          <a:bodyPr>
            <a:normAutofit/>
          </a:bodyPr>
          <a:lstStyle/>
          <a:p>
            <a:r>
              <a:rPr lang="en-US" dirty="0" smtClean="0"/>
              <a:t>You can see I’ve also introduced the </a:t>
            </a:r>
            <a:r>
              <a:rPr lang="en-US" dirty="0" err="1" smtClean="0"/>
              <a:t>cuda</a:t>
            </a:r>
            <a:r>
              <a:rPr lang="en-US" dirty="0" smtClean="0"/>
              <a:t> timing utilities – in case you wish to use the timers provided by </a:t>
            </a:r>
            <a:r>
              <a:rPr lang="en-US" dirty="0" err="1" smtClean="0"/>
              <a:t>Nvidia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These are often more reliable than the wall time.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83" y="1933575"/>
            <a:ext cx="83248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764373"/>
            <a:ext cx="11308492" cy="1293028"/>
          </a:xfrm>
        </p:spPr>
        <p:txBody>
          <a:bodyPr/>
          <a:lstStyle/>
          <a:p>
            <a:r>
              <a:rPr lang="en-US" dirty="0" smtClean="0"/>
              <a:t>FTCS Example – 2D THREADS / 2D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97" y="2219273"/>
            <a:ext cx="3853249" cy="4436900"/>
          </a:xfrm>
        </p:spPr>
        <p:txBody>
          <a:bodyPr>
            <a:normAutofit/>
          </a:bodyPr>
          <a:lstStyle/>
          <a:p>
            <a:r>
              <a:rPr lang="en-US" dirty="0" smtClean="0"/>
              <a:t>The actual kernel function is also much like the one we covered earlier.</a:t>
            </a:r>
          </a:p>
          <a:p>
            <a:endParaRPr lang="en-US" dirty="0"/>
          </a:p>
          <a:p>
            <a:r>
              <a:rPr lang="en-US" dirty="0" smtClean="0"/>
              <a:t>All we need to do is </a:t>
            </a:r>
            <a:r>
              <a:rPr lang="en-US" dirty="0" err="1" smtClean="0"/>
              <a:t>modifiy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You can see how each line computes the index according to the formulas covered earlier.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46" y="1920704"/>
            <a:ext cx="79057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764373"/>
            <a:ext cx="11308492" cy="1293028"/>
          </a:xfrm>
        </p:spPr>
        <p:txBody>
          <a:bodyPr/>
          <a:lstStyle/>
          <a:p>
            <a:r>
              <a:rPr lang="en-US" dirty="0" smtClean="0"/>
              <a:t>COMPARISONS...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03" y="2361169"/>
            <a:ext cx="5469257" cy="3367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" y="2265405"/>
            <a:ext cx="6128951" cy="355874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41406" y="5824151"/>
            <a:ext cx="4160108" cy="856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threads, 1D blocks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064278" y="5824150"/>
            <a:ext cx="4160108" cy="856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threads, 2D blocks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2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7708" y="2546773"/>
            <a:ext cx="11705967" cy="5588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764373"/>
            <a:ext cx="11308492" cy="1293028"/>
          </a:xfrm>
        </p:spPr>
        <p:txBody>
          <a:bodyPr/>
          <a:lstStyle/>
          <a:p>
            <a:r>
              <a:rPr lang="en-US" dirty="0" smtClean="0"/>
              <a:t>COMPARISONS...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4418" y="2339546"/>
            <a:ext cx="5469257" cy="3367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79" y="2265405"/>
            <a:ext cx="6128951" cy="3558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3514" y="5824151"/>
            <a:ext cx="83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the key is that the only part of your code which changes is the computation of </a:t>
            </a:r>
            <a:r>
              <a:rPr lang="en-US" b="1" dirty="0" smtClean="0"/>
              <a:t>cell index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based on thread ID’s and block ID’s.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1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2D thread + 2D block structure makes 2D Heat Transfer simulation very convenient.</a:t>
            </a:r>
          </a:p>
          <a:p>
            <a:endParaRPr lang="en-US" dirty="0"/>
          </a:p>
          <a:p>
            <a:r>
              <a:rPr lang="en-US" dirty="0" smtClean="0"/>
              <a:t>We can use the 2D thread </a:t>
            </a:r>
            <a:r>
              <a:rPr lang="en-US" dirty="0" smtClean="0"/>
              <a:t>ID (in the X and Y direction) as the indices for 2D shared memory. </a:t>
            </a:r>
          </a:p>
          <a:p>
            <a:endParaRPr lang="en-US" dirty="0"/>
          </a:p>
          <a:p>
            <a:r>
              <a:rPr lang="en-US" dirty="0" smtClean="0"/>
              <a:t>You might imagine this is also very useful for Matrix Multiplication – we will look at this on Wednesday.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9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when writing GPU programs, we assumed that (</a:t>
            </a:r>
            <a:r>
              <a:rPr lang="en-US" dirty="0" err="1" smtClean="0"/>
              <a:t>i</a:t>
            </a:r>
            <a:r>
              <a:rPr lang="en-US" dirty="0" smtClean="0"/>
              <a:t>) threads each managed one element, and (ii) threads had a 1D data structure.</a:t>
            </a:r>
            <a:endParaRPr lang="en-US" dirty="0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363129" y="401017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777892" y="401017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192656" y="401017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607419" y="401017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5266474" y="401017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681237" y="401017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6096001" y="401017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6510764" y="401017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7824182" y="401017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8238946" y="401017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8653709" y="401017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9068473" y="401017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2363129" y="554105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2777892" y="554105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3192656" y="554105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3607419" y="554105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5266474" y="5543934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auto">
          <a:xfrm>
            <a:off x="5681237" y="5543934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auto">
          <a:xfrm>
            <a:off x="6096001" y="5543934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6510764" y="5543934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2624814" y="4549402"/>
            <a:ext cx="12048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5542983" y="4494064"/>
            <a:ext cx="11060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8100691" y="4494064"/>
            <a:ext cx="124333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2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2708765" y="6027825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3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5612110" y="6027825"/>
            <a:ext cx="120302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4</a:t>
            </a:r>
          </a:p>
        </p:txBody>
      </p:sp>
      <p:sp>
        <p:nvSpPr>
          <p:cNvPr id="135198" name="Rectangle 30"/>
          <p:cNvSpPr>
            <a:spLocks noChangeArrowheads="1"/>
          </p:cNvSpPr>
          <p:nvPr/>
        </p:nvSpPr>
        <p:spPr bwMode="auto">
          <a:xfrm>
            <a:off x="2777892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3192656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200" name="Rectangle 32"/>
          <p:cNvSpPr>
            <a:spLocks noChangeArrowheads="1"/>
          </p:cNvSpPr>
          <p:nvPr/>
        </p:nvSpPr>
        <p:spPr bwMode="auto">
          <a:xfrm>
            <a:off x="3607419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5266474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5681237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096001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510764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7824182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8238946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8653709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9068473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135210" name="Rectangle 42"/>
          <p:cNvSpPr>
            <a:spLocks noChangeArrowheads="1"/>
          </p:cNvSpPr>
          <p:nvPr/>
        </p:nvSpPr>
        <p:spPr bwMode="auto">
          <a:xfrm>
            <a:off x="2363129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135211" name="Rectangle 43"/>
          <p:cNvSpPr>
            <a:spLocks noChangeArrowheads="1"/>
          </p:cNvSpPr>
          <p:nvPr/>
        </p:nvSpPr>
        <p:spPr bwMode="auto">
          <a:xfrm>
            <a:off x="2777892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135212" name="Rectangle 44"/>
          <p:cNvSpPr>
            <a:spLocks noChangeArrowheads="1"/>
          </p:cNvSpPr>
          <p:nvPr/>
        </p:nvSpPr>
        <p:spPr bwMode="auto">
          <a:xfrm>
            <a:off x="3192656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135213" name="Rectangle 45"/>
          <p:cNvSpPr>
            <a:spLocks noChangeArrowheads="1"/>
          </p:cNvSpPr>
          <p:nvPr/>
        </p:nvSpPr>
        <p:spPr bwMode="auto">
          <a:xfrm>
            <a:off x="3607419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15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5681237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096001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135216" name="Rectangle 48"/>
          <p:cNvSpPr>
            <a:spLocks noChangeArrowheads="1"/>
          </p:cNvSpPr>
          <p:nvPr/>
        </p:nvSpPr>
        <p:spPr bwMode="auto">
          <a:xfrm>
            <a:off x="6510764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19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2363129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5266474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16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7340292" y="5355755"/>
            <a:ext cx="4977161" cy="92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Cell index = Thread ID </a:t>
            </a:r>
            <a:endParaRPr lang="en-US" sz="2177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(Block ID * Threads Per Block)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23568" y="764373"/>
            <a:ext cx="11382632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1D Thread/Block Parallelism on the GPU</a:t>
            </a:r>
            <a:endParaRPr lang="en-US" dirty="0"/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04646" y="3632938"/>
            <a:ext cx="174371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Index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4" name="Straight Arrow Connector 3"/>
          <p:cNvCxnSpPr>
            <a:stCxn id="52" idx="3"/>
            <a:endCxn id="135218" idx="1"/>
          </p:cNvCxnSpPr>
          <p:nvPr/>
        </p:nvCxnSpPr>
        <p:spPr>
          <a:xfrm flipV="1">
            <a:off x="1948365" y="3802792"/>
            <a:ext cx="414764" cy="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195728" y="4081317"/>
            <a:ext cx="196001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948365" y="4231405"/>
            <a:ext cx="414764" cy="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839100" y="4552354"/>
            <a:ext cx="196001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Block ID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066786" y="4721265"/>
            <a:ext cx="414764" cy="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Dimensionality in threads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reason this needs to be true?</a:t>
            </a:r>
          </a:p>
          <a:p>
            <a:endParaRPr lang="en-US" dirty="0"/>
          </a:p>
          <a:p>
            <a:r>
              <a:rPr lang="en-US" dirty="0" smtClean="0"/>
              <a:t>The concept of one, two or any higher dimension is a human construct.</a:t>
            </a:r>
          </a:p>
          <a:p>
            <a:endParaRPr lang="en-US" dirty="0"/>
          </a:p>
          <a:p>
            <a:r>
              <a:rPr lang="en-US" dirty="0" smtClean="0"/>
              <a:t>We can rearrange our threads into any dimensionality we like.</a:t>
            </a:r>
          </a:p>
          <a:p>
            <a:endParaRPr lang="en-US" dirty="0"/>
          </a:p>
          <a:p>
            <a:r>
              <a:rPr lang="en-US" dirty="0" smtClean="0"/>
              <a:t>CUDA supports 1D, 2D and 3D threads within a block. Let’s look at 2D.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threads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each block contained a 1D number </a:t>
            </a:r>
            <a:r>
              <a:rPr lang="en-US" dirty="0" smtClean="0"/>
              <a:t>(N) of threads: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Let’s take our 1D array, and reshape it into a 2D structure – much like a matrix:</a:t>
            </a:r>
            <a:endParaRPr lang="en-US" dirty="0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084379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360888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4637397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4913906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5190415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5466924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5743433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6019942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6296451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2941" name="Rectangle 13"/>
          <p:cNvSpPr>
            <a:spLocks noChangeArrowheads="1"/>
          </p:cNvSpPr>
          <p:nvPr/>
        </p:nvSpPr>
        <p:spPr bwMode="auto">
          <a:xfrm>
            <a:off x="6572960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2942" name="Rectangle 14"/>
          <p:cNvSpPr>
            <a:spLocks noChangeArrowheads="1"/>
          </p:cNvSpPr>
          <p:nvPr/>
        </p:nvSpPr>
        <p:spPr bwMode="auto">
          <a:xfrm>
            <a:off x="6849470" y="296213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2943" name="Rectangle 15"/>
          <p:cNvSpPr>
            <a:spLocks noChangeArrowheads="1"/>
          </p:cNvSpPr>
          <p:nvPr/>
        </p:nvSpPr>
        <p:spPr bwMode="auto">
          <a:xfrm>
            <a:off x="7125978" y="2962134"/>
            <a:ext cx="414764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701834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978343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54852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3531361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807870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4084379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4360888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4637397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4913906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5190415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5466924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5743433" y="4868794"/>
            <a:ext cx="414764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8370269" y="431577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8646778" y="431577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923287" y="431577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8370269" y="4592285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8646778" y="4592285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8923287" y="4592285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8370269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8646778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8923287" y="4868794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8370269" y="514530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8651098" y="514530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8923287" y="514530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8370269" y="542181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8646778" y="542181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71" name="Rectangle 31"/>
          <p:cNvSpPr>
            <a:spLocks noChangeArrowheads="1"/>
          </p:cNvSpPr>
          <p:nvPr/>
        </p:nvSpPr>
        <p:spPr bwMode="auto">
          <a:xfrm>
            <a:off x="8923287" y="542181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70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72" name="AutoShape 32"/>
          <p:cNvSpPr>
            <a:spLocks noChangeArrowheads="1"/>
          </p:cNvSpPr>
          <p:nvPr/>
        </p:nvSpPr>
        <p:spPr bwMode="auto">
          <a:xfrm>
            <a:off x="6503833" y="4661412"/>
            <a:ext cx="1313418" cy="760400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12473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threads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give some dimensions to the problem:</a:t>
            </a:r>
          </a:p>
          <a:p>
            <a:endParaRPr lang="en-US" dirty="0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5542983" y="363638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54993" name="Rectangle 17"/>
          <p:cNvSpPr>
            <a:spLocks noChangeArrowheads="1"/>
          </p:cNvSpPr>
          <p:nvPr/>
        </p:nvSpPr>
        <p:spPr bwMode="auto">
          <a:xfrm>
            <a:off x="5819492" y="363638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4994" name="Rectangle 18"/>
          <p:cNvSpPr>
            <a:spLocks noChangeArrowheads="1"/>
          </p:cNvSpPr>
          <p:nvPr/>
        </p:nvSpPr>
        <p:spPr bwMode="auto">
          <a:xfrm>
            <a:off x="6096001" y="363638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4995" name="Rectangle 19"/>
          <p:cNvSpPr>
            <a:spLocks noChangeArrowheads="1"/>
          </p:cNvSpPr>
          <p:nvPr/>
        </p:nvSpPr>
        <p:spPr bwMode="auto">
          <a:xfrm>
            <a:off x="5542983" y="391289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5819492" y="391289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6096001" y="391289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4998" name="Rectangle 22"/>
          <p:cNvSpPr>
            <a:spLocks noChangeArrowheads="1"/>
          </p:cNvSpPr>
          <p:nvPr/>
        </p:nvSpPr>
        <p:spPr bwMode="auto">
          <a:xfrm>
            <a:off x="5542983" y="418940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5819492" y="418940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6096001" y="418940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5542983" y="44659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5823812" y="44659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>
            <a:off x="6096001" y="44659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4" name="Rectangle 28"/>
          <p:cNvSpPr>
            <a:spLocks noChangeArrowheads="1"/>
          </p:cNvSpPr>
          <p:nvPr/>
        </p:nvSpPr>
        <p:spPr bwMode="auto">
          <a:xfrm>
            <a:off x="5542983" y="47424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5" name="Rectangle 29"/>
          <p:cNvSpPr>
            <a:spLocks noChangeArrowheads="1"/>
          </p:cNvSpPr>
          <p:nvPr/>
        </p:nvSpPr>
        <p:spPr bwMode="auto">
          <a:xfrm>
            <a:off x="5819492" y="47424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6" name="Rectangle 30"/>
          <p:cNvSpPr>
            <a:spLocks noChangeArrowheads="1"/>
          </p:cNvSpPr>
          <p:nvPr/>
        </p:nvSpPr>
        <p:spPr bwMode="auto">
          <a:xfrm>
            <a:off x="6096001" y="47424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70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3469165" y="4120274"/>
            <a:ext cx="96778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NTY</a:t>
            </a:r>
          </a:p>
        </p:txBody>
      </p:sp>
      <p:sp>
        <p:nvSpPr>
          <p:cNvPr id="255009" name="Text Box 33"/>
          <p:cNvSpPr txBox="1">
            <a:spLocks noChangeArrowheads="1"/>
          </p:cNvSpPr>
          <p:nvPr/>
        </p:nvSpPr>
        <p:spPr bwMode="auto">
          <a:xfrm>
            <a:off x="5473855" y="2737729"/>
            <a:ext cx="96778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NTX</a:t>
            </a:r>
          </a:p>
        </p:txBody>
      </p:sp>
      <p:sp>
        <p:nvSpPr>
          <p:cNvPr id="255010" name="AutoShape 34"/>
          <p:cNvSpPr>
            <a:spLocks/>
          </p:cNvSpPr>
          <p:nvPr/>
        </p:nvSpPr>
        <p:spPr bwMode="auto">
          <a:xfrm>
            <a:off x="5059092" y="3636383"/>
            <a:ext cx="207382" cy="1382545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5011" name="Text Box 35"/>
          <p:cNvSpPr txBox="1">
            <a:spLocks noChangeArrowheads="1"/>
          </p:cNvSpPr>
          <p:nvPr/>
        </p:nvSpPr>
        <p:spPr bwMode="auto">
          <a:xfrm>
            <a:off x="1371600" y="4803584"/>
            <a:ext cx="3549238" cy="7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The number of threads in the y direction</a:t>
            </a:r>
          </a:p>
        </p:txBody>
      </p:sp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6441637" y="2679211"/>
            <a:ext cx="3875822" cy="7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The number of threads in the x direction</a:t>
            </a:r>
          </a:p>
        </p:txBody>
      </p:sp>
      <p:sp>
        <p:nvSpPr>
          <p:cNvPr id="24" name="AutoShape 34"/>
          <p:cNvSpPr>
            <a:spLocks/>
          </p:cNvSpPr>
          <p:nvPr/>
        </p:nvSpPr>
        <p:spPr bwMode="auto">
          <a:xfrm rot="5400000">
            <a:off x="5893092" y="2962180"/>
            <a:ext cx="164196" cy="794641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" name="TextBox 1"/>
          <p:cNvSpPr txBox="1"/>
          <p:nvPr/>
        </p:nvSpPr>
        <p:spPr>
          <a:xfrm>
            <a:off x="6943725" y="4189401"/>
            <a:ext cx="4448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– we still have a one dimensional problem here with N threads in our block.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6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threads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CUDA, there are special names for each variable here:</a:t>
            </a:r>
            <a:endParaRPr lang="en-US" dirty="0"/>
          </a:p>
          <a:p>
            <a:endParaRPr lang="en-US" dirty="0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5542983" y="363638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54993" name="Rectangle 17"/>
          <p:cNvSpPr>
            <a:spLocks noChangeArrowheads="1"/>
          </p:cNvSpPr>
          <p:nvPr/>
        </p:nvSpPr>
        <p:spPr bwMode="auto">
          <a:xfrm>
            <a:off x="5819492" y="363638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4994" name="Rectangle 18"/>
          <p:cNvSpPr>
            <a:spLocks noChangeArrowheads="1"/>
          </p:cNvSpPr>
          <p:nvPr/>
        </p:nvSpPr>
        <p:spPr bwMode="auto">
          <a:xfrm>
            <a:off x="6096001" y="3636383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4995" name="Rectangle 19"/>
          <p:cNvSpPr>
            <a:spLocks noChangeArrowheads="1"/>
          </p:cNvSpPr>
          <p:nvPr/>
        </p:nvSpPr>
        <p:spPr bwMode="auto">
          <a:xfrm>
            <a:off x="5542983" y="391289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5819492" y="391289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6096001" y="3912892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4998" name="Rectangle 22"/>
          <p:cNvSpPr>
            <a:spLocks noChangeArrowheads="1"/>
          </p:cNvSpPr>
          <p:nvPr/>
        </p:nvSpPr>
        <p:spPr bwMode="auto">
          <a:xfrm>
            <a:off x="5542983" y="418940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5819492" y="418940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6096001" y="4189401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5542983" y="44659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5823812" y="44659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>
            <a:off x="6096001" y="446591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4" name="Rectangle 28"/>
          <p:cNvSpPr>
            <a:spLocks noChangeArrowheads="1"/>
          </p:cNvSpPr>
          <p:nvPr/>
        </p:nvSpPr>
        <p:spPr bwMode="auto">
          <a:xfrm>
            <a:off x="5542983" y="47424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5" name="Rectangle 29"/>
          <p:cNvSpPr>
            <a:spLocks noChangeArrowheads="1"/>
          </p:cNvSpPr>
          <p:nvPr/>
        </p:nvSpPr>
        <p:spPr bwMode="auto">
          <a:xfrm>
            <a:off x="5819492" y="47424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5006" name="Rectangle 30"/>
          <p:cNvSpPr>
            <a:spLocks noChangeArrowheads="1"/>
          </p:cNvSpPr>
          <p:nvPr/>
        </p:nvSpPr>
        <p:spPr bwMode="auto">
          <a:xfrm>
            <a:off x="6096001" y="474241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70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3469165" y="4120274"/>
            <a:ext cx="96778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>
                <a:solidFill>
                  <a:schemeClr val="tx1"/>
                </a:solidFill>
                <a:latin typeface="Verdana" panose="020B0604030504040204" pitchFamily="34" charset="0"/>
              </a:rPr>
              <a:t>NTY</a:t>
            </a:r>
          </a:p>
        </p:txBody>
      </p:sp>
      <p:sp>
        <p:nvSpPr>
          <p:cNvPr id="255009" name="Text Box 33"/>
          <p:cNvSpPr txBox="1">
            <a:spLocks noChangeArrowheads="1"/>
          </p:cNvSpPr>
          <p:nvPr/>
        </p:nvSpPr>
        <p:spPr bwMode="auto">
          <a:xfrm>
            <a:off x="5473855" y="2737729"/>
            <a:ext cx="967782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NTX</a:t>
            </a:r>
          </a:p>
        </p:txBody>
      </p:sp>
      <p:sp>
        <p:nvSpPr>
          <p:cNvPr id="255010" name="AutoShape 34"/>
          <p:cNvSpPr>
            <a:spLocks/>
          </p:cNvSpPr>
          <p:nvPr/>
        </p:nvSpPr>
        <p:spPr bwMode="auto">
          <a:xfrm>
            <a:off x="5059092" y="3636383"/>
            <a:ext cx="207382" cy="1382545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5011" name="Text Box 35"/>
          <p:cNvSpPr txBox="1">
            <a:spLocks noChangeArrowheads="1"/>
          </p:cNvSpPr>
          <p:nvPr/>
        </p:nvSpPr>
        <p:spPr bwMode="auto">
          <a:xfrm>
            <a:off x="1371600" y="4803584"/>
            <a:ext cx="3549238" cy="7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The number of threads in the y direction</a:t>
            </a:r>
          </a:p>
        </p:txBody>
      </p:sp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6441637" y="2679211"/>
            <a:ext cx="3875822" cy="7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The number of threads in the x direction</a:t>
            </a:r>
          </a:p>
        </p:txBody>
      </p:sp>
      <p:sp>
        <p:nvSpPr>
          <p:cNvPr id="24" name="AutoShape 34"/>
          <p:cNvSpPr>
            <a:spLocks/>
          </p:cNvSpPr>
          <p:nvPr/>
        </p:nvSpPr>
        <p:spPr bwMode="auto">
          <a:xfrm rot="5400000">
            <a:off x="5893092" y="2962180"/>
            <a:ext cx="164196" cy="794641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7867812" y="3623785"/>
            <a:ext cx="2143085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err="1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2293862" y="5643920"/>
            <a:ext cx="2143085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7394641" y="4604164"/>
            <a:ext cx="4249813" cy="193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Therefore, each block of threads contains </a:t>
            </a: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blockDim.y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sz="2177" b="1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 threads. 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Right!?!?!</a:t>
            </a:r>
            <a:endParaRPr lang="en-US" sz="2177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threads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now going to have 2 thread ID’s – one X thread ID and one Y thread ID.</a:t>
            </a:r>
            <a:endParaRPr lang="en-US" dirty="0"/>
          </a:p>
          <a:p>
            <a:endParaRPr lang="en-US" dirty="0"/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3312637" y="431209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3589146" y="431209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3865655" y="4312090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3312637" y="458859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3589146" y="458859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3865655" y="4588599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3312637" y="4865108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589146" y="4865108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3865655" y="4865108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3312637" y="51416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3593466" y="51416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3865655" y="5141617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3312637" y="54181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7" name="Rectangle 17"/>
          <p:cNvSpPr>
            <a:spLocks noChangeArrowheads="1"/>
          </p:cNvSpPr>
          <p:nvPr/>
        </p:nvSpPr>
        <p:spPr bwMode="auto">
          <a:xfrm>
            <a:off x="3589146" y="54181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256018" name="Rectangle 18"/>
          <p:cNvSpPr>
            <a:spLocks noChangeArrowheads="1"/>
          </p:cNvSpPr>
          <p:nvPr/>
        </p:nvSpPr>
        <p:spPr bwMode="auto">
          <a:xfrm>
            <a:off x="3865655" y="5418126"/>
            <a:ext cx="276509" cy="2765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270">
                <a:solidFill>
                  <a:schemeClr val="tx1"/>
                </a:solidFill>
                <a:latin typeface="Verdana" panose="020B0604030504040204" pitchFamily="34" charset="0"/>
              </a:rPr>
              <a:t>N-1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74846" y="3457575"/>
            <a:ext cx="0" cy="8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589146" y="3614518"/>
            <a:ext cx="2281200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05514" y="4724117"/>
            <a:ext cx="664118" cy="27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685800" y="4510436"/>
            <a:ext cx="2281200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threadIdx.y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9325" y="3614518"/>
            <a:ext cx="514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Examine </a:t>
            </a:r>
            <a:r>
              <a:rPr lang="en-US" dirty="0"/>
              <a:t>t</a:t>
            </a:r>
            <a:r>
              <a:rPr lang="en-US" dirty="0" smtClean="0"/>
              <a:t>he way we’ve created our 2D structure. For the following X and Y thread ID’s, find the original 1D thread ID:</a:t>
            </a:r>
          </a:p>
          <a:p>
            <a:endParaRPr lang="en-US" dirty="0"/>
          </a:p>
          <a:p>
            <a:r>
              <a:rPr lang="en-US" dirty="0" smtClean="0"/>
              <a:t>Q) </a:t>
            </a:r>
            <a:r>
              <a:rPr lang="en-US" dirty="0" err="1" smtClean="0"/>
              <a:t>threadIdx.x</a:t>
            </a:r>
            <a:r>
              <a:rPr lang="en-US" dirty="0" smtClean="0"/>
              <a:t> = 0, </a:t>
            </a:r>
            <a:r>
              <a:rPr lang="en-US" dirty="0" err="1" smtClean="0"/>
              <a:t>threadIdx.y</a:t>
            </a:r>
            <a:r>
              <a:rPr lang="en-US" dirty="0" smtClean="0"/>
              <a:t> = 0</a:t>
            </a:r>
          </a:p>
          <a:p>
            <a:endParaRPr lang="en-US" dirty="0" smtClean="0"/>
          </a:p>
          <a:p>
            <a:r>
              <a:rPr lang="en-US" dirty="0" smtClean="0"/>
              <a:t>Q) </a:t>
            </a:r>
            <a:r>
              <a:rPr lang="en-US" dirty="0" err="1" smtClean="0"/>
              <a:t>threadIdx.x</a:t>
            </a:r>
            <a:r>
              <a:rPr lang="en-US" dirty="0" smtClean="0"/>
              <a:t> = 2, </a:t>
            </a:r>
            <a:r>
              <a:rPr lang="en-US" dirty="0" err="1" smtClean="0"/>
              <a:t>threadIdx.y</a:t>
            </a:r>
            <a:r>
              <a:rPr lang="en-US" dirty="0" smtClean="0"/>
              <a:t> = 0</a:t>
            </a:r>
          </a:p>
          <a:p>
            <a:endParaRPr lang="en-US" dirty="0" smtClean="0"/>
          </a:p>
          <a:p>
            <a:r>
              <a:rPr lang="en-US" dirty="0" smtClean="0"/>
              <a:t>Q) </a:t>
            </a:r>
            <a:r>
              <a:rPr lang="en-US" dirty="0" err="1" smtClean="0"/>
              <a:t>threadIdx.x</a:t>
            </a:r>
            <a:r>
              <a:rPr lang="en-US" dirty="0" smtClean="0"/>
              <a:t> = 1, </a:t>
            </a:r>
            <a:r>
              <a:rPr lang="en-US" dirty="0" err="1" smtClean="0"/>
              <a:t>threadIdx.y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4383" y="5937312"/>
            <a:ext cx="21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1D thread ID</a:t>
            </a:r>
            <a:endParaRPr lang="en-US" dirty="0"/>
          </a:p>
        </p:txBody>
      </p:sp>
      <p:cxnSp>
        <p:nvCxnSpPr>
          <p:cNvPr id="8" name="Straight Arrow Connector 7"/>
          <p:cNvCxnSpPr>
            <a:endCxn id="256010" idx="3"/>
          </p:cNvCxnSpPr>
          <p:nvPr/>
        </p:nvCxnSpPr>
        <p:spPr>
          <a:xfrm flipH="1" flipV="1">
            <a:off x="3589146" y="5003363"/>
            <a:ext cx="276509" cy="93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3986</TotalTime>
  <Words>1815</Words>
  <Application>Microsoft Office PowerPoint</Application>
  <PresentationFormat>Widescreen</PresentationFormat>
  <Paragraphs>554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PMingLiU</vt:lpstr>
      <vt:lpstr>PMingLiU</vt:lpstr>
      <vt:lpstr>Arial</vt:lpstr>
      <vt:lpstr>Calibri</vt:lpstr>
      <vt:lpstr>Century Gothic</vt:lpstr>
      <vt:lpstr>Times New Roman</vt:lpstr>
      <vt:lpstr>Verdana</vt:lpstr>
      <vt:lpstr>Wingdings</vt:lpstr>
      <vt:lpstr>Vapor Trail</vt:lpstr>
      <vt:lpstr>Introduction to Multi-Core CPU and GPU Computation   多核心CPU和GPU計算</vt:lpstr>
      <vt:lpstr>Today’s Class…</vt:lpstr>
      <vt:lpstr>MULTIDIMENSIONAL THREADS</vt:lpstr>
      <vt:lpstr>PowerPoint Presentation</vt:lpstr>
      <vt:lpstr>Higher Dimensionality in threads and blocks</vt:lpstr>
      <vt:lpstr>1D threads</vt:lpstr>
      <vt:lpstr>2D threads</vt:lpstr>
      <vt:lpstr>2D threads</vt:lpstr>
      <vt:lpstr>2D threads</vt:lpstr>
      <vt:lpstr>2D threads</vt:lpstr>
      <vt:lpstr>1D BLOCKS WITH 2D THREAD BLOCKS</vt:lpstr>
      <vt:lpstr>1D BLOCKS WITH 2D THREAD BLOCKS</vt:lpstr>
      <vt:lpstr>Launching KERNELS with 1D / 2D structures of blocks/threads</vt:lpstr>
      <vt:lpstr>RESTRICTIONS</vt:lpstr>
      <vt:lpstr>Restrictions</vt:lpstr>
      <vt:lpstr>PowerPoint Presentation</vt:lpstr>
      <vt:lpstr>REVIEW OF THE SITUATION</vt:lpstr>
      <vt:lpstr>REVIEW OF THE SITUATION</vt:lpstr>
      <vt:lpstr>REVIEW OF THE SITUATION</vt:lpstr>
      <vt:lpstr>Application – 1D FTCS Heat TRANSFER</vt:lpstr>
      <vt:lpstr>Application – 1D FTCS Heat TRANSFER</vt:lpstr>
      <vt:lpstr>Application – 1D FTCS Heat TRANSFER</vt:lpstr>
      <vt:lpstr>Application – 1D FTCS Heat TRANSFER</vt:lpstr>
      <vt:lpstr>MULTIDIMENSIONAL BLOCKS</vt:lpstr>
      <vt:lpstr>BLOCK Multidimensionality</vt:lpstr>
      <vt:lpstr>BLOCK Multidimensionality</vt:lpstr>
      <vt:lpstr>BLOCK Multidimensionality</vt:lpstr>
      <vt:lpstr>Example: 2D Blocks / 3D Threads</vt:lpstr>
      <vt:lpstr>FTCS Example – 2D THREADS / 2D BLOCKS</vt:lpstr>
      <vt:lpstr>FTCS Example – 2D THREADS / 2D BLOCKS</vt:lpstr>
      <vt:lpstr>FTCS Example – 2D THREADS / 2D BLOCKS</vt:lpstr>
      <vt:lpstr>COMPARISONS...</vt:lpstr>
      <vt:lpstr>COMPARISONS...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354</cp:revision>
  <dcterms:created xsi:type="dcterms:W3CDTF">2014-09-14T00:46:14Z</dcterms:created>
  <dcterms:modified xsi:type="dcterms:W3CDTF">2015-12-27T12:04:56Z</dcterms:modified>
</cp:coreProperties>
</file>