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22</a:t>
            </a:r>
            <a:r>
              <a:rPr lang="en-US" dirty="0" smtClean="0"/>
              <a:t>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concepts</a:t>
            </a:r>
          </a:p>
        </p:txBody>
      </p:sp>
      <p:pic>
        <p:nvPicPr>
          <p:cNvPr id="39322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20" y="1700819"/>
            <a:ext cx="6428835" cy="455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9089585" y="3078952"/>
            <a:ext cx="2695963" cy="193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First thing to note….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This is proportional in cost to N</a:t>
            </a:r>
            <a:r>
              <a:rPr lang="en-US" sz="2177" baseline="30000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93225" name="Oval 9"/>
          <p:cNvSpPr>
            <a:spLocks noChangeArrowheads="1"/>
          </p:cNvSpPr>
          <p:nvPr/>
        </p:nvSpPr>
        <p:spPr bwMode="auto">
          <a:xfrm>
            <a:off x="2363129" y="2599474"/>
            <a:ext cx="3594617" cy="483891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2847020" y="2945110"/>
            <a:ext cx="3594617" cy="483891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3192656" y="3359874"/>
            <a:ext cx="3594617" cy="483891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5880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5" grpId="0" animBg="1"/>
      <p:bldP spid="393226" grpId="0" animBg="1"/>
      <p:bldP spid="393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concepts</a:t>
            </a:r>
          </a:p>
        </p:txBody>
      </p:sp>
      <p:pic>
        <p:nvPicPr>
          <p:cNvPr id="3942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20" y="1700819"/>
            <a:ext cx="6428835" cy="455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8933066" y="3190612"/>
            <a:ext cx="2695963" cy="12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en-US" sz="2177" baseline="30000" dirty="0">
                <a:solidFill>
                  <a:schemeClr val="tx1"/>
                </a:solidFill>
                <a:latin typeface="Verdana" panose="020B0604030504040204" pitchFamily="34" charset="0"/>
              </a:rPr>
              <a:t>nd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 thing to note..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The final sum can be broken down..</a:t>
            </a:r>
            <a:endParaRPr lang="en-US" sz="2177" baseline="30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3538293" y="4258528"/>
            <a:ext cx="4908035" cy="760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7409419" y="5157182"/>
            <a:ext cx="2695963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We don’t have to do this all at once.</a:t>
            </a:r>
          </a:p>
        </p:txBody>
      </p:sp>
    </p:spTree>
    <p:extLst>
      <p:ext uri="{BB962C8B-B14F-4D97-AF65-F5344CB8AC3E}">
        <p14:creationId xmlns:p14="http://schemas.microsoft.com/office/powerpoint/2010/main" val="15081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/>
      <p:bldP spid="3942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concepts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1671856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4575201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7834263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4" name="WordArt 10"/>
          <p:cNvSpPr>
            <a:spLocks noChangeArrowheads="1" noChangeShapeType="1" noTextEdit="1"/>
          </p:cNvSpPr>
          <p:nvPr/>
        </p:nvSpPr>
        <p:spPr bwMode="auto">
          <a:xfrm>
            <a:off x="7478546" y="3636383"/>
            <a:ext cx="276509" cy="38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66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1671856" y="3083365"/>
            <a:ext cx="2834218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 rot="5400000">
            <a:off x="4195001" y="3670946"/>
            <a:ext cx="1935563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 rot="5400000">
            <a:off x="8238946" y="3083365"/>
            <a:ext cx="207382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8" name="Rectangle 14"/>
          <p:cNvSpPr>
            <a:spLocks noChangeArrowheads="1"/>
          </p:cNvSpPr>
          <p:nvPr/>
        </p:nvSpPr>
        <p:spPr bwMode="auto">
          <a:xfrm>
            <a:off x="1879238" y="3083365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79" name="Rectangle 15"/>
          <p:cNvSpPr>
            <a:spLocks noChangeArrowheads="1"/>
          </p:cNvSpPr>
          <p:nvPr/>
        </p:nvSpPr>
        <p:spPr bwMode="auto">
          <a:xfrm>
            <a:off x="5059092" y="3152492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2155747" y="3152492"/>
            <a:ext cx="179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>
            <a:off x="5197347" y="3429001"/>
            <a:ext cx="0" cy="1106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1948365" y="2115583"/>
            <a:ext cx="476978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We move across these k elements…</a:t>
            </a:r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7834263" y="2115583"/>
            <a:ext cx="28342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..and sum them here.</a:t>
            </a:r>
          </a:p>
        </p:txBody>
      </p:sp>
    </p:spTree>
    <p:extLst>
      <p:ext uri="{BB962C8B-B14F-4D97-AF65-F5344CB8AC3E}">
        <p14:creationId xmlns:p14="http://schemas.microsoft.com/office/powerpoint/2010/main" val="2655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concepts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671856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575201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7834263" y="2806856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4" name="WordArt 6"/>
          <p:cNvSpPr>
            <a:spLocks noChangeArrowheads="1" noChangeShapeType="1" noTextEdit="1"/>
          </p:cNvSpPr>
          <p:nvPr/>
        </p:nvSpPr>
        <p:spPr bwMode="auto">
          <a:xfrm>
            <a:off x="7478546" y="3636383"/>
            <a:ext cx="276509" cy="38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66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671856" y="3083365"/>
            <a:ext cx="2834218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 rot="5400000">
            <a:off x="4195001" y="3670946"/>
            <a:ext cx="1935563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 rot="5400000">
            <a:off x="8238946" y="3083365"/>
            <a:ext cx="207382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671856" y="3083365"/>
            <a:ext cx="760400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5059092" y="2806855"/>
            <a:ext cx="207382" cy="4838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948365" y="2115583"/>
            <a:ext cx="476978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We can perform these in blocks….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7834263" y="2115583"/>
            <a:ext cx="28342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..and sum them here.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2432256" y="3083365"/>
            <a:ext cx="760400" cy="20738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5059092" y="3290746"/>
            <a:ext cx="207382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3953056" y="3083365"/>
            <a:ext cx="553018" cy="20738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5059092" y="4327655"/>
            <a:ext cx="207382" cy="414764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1948365" y="5189838"/>
            <a:ext cx="87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be the </a:t>
            </a:r>
            <a:r>
              <a:rPr lang="en-US" b="1" dirty="0" smtClean="0"/>
              <a:t>ideal</a:t>
            </a:r>
            <a:r>
              <a:rPr lang="en-US" dirty="0" smtClean="0"/>
              <a:t> approach. However, we are going to look at several different ways to doing this...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3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Since the GPU is treated as a separate device, we know that we are going to need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information to the device,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 the computation,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Retrieve the information from the device.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use </a:t>
            </a:r>
            <a:r>
              <a:rPr lang="en-US" dirty="0" err="1"/>
              <a:t>cudaMemcpy</a:t>
            </a:r>
            <a:r>
              <a:rPr lang="en-US" dirty="0"/>
              <a:t> for this.</a:t>
            </a:r>
          </a:p>
        </p:txBody>
      </p:sp>
    </p:spTree>
    <p:extLst>
      <p:ext uri="{BB962C8B-B14F-4D97-AF65-F5344CB8AC3E}">
        <p14:creationId xmlns:p14="http://schemas.microsoft.com/office/powerpoint/2010/main" val="247061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pic>
        <p:nvPicPr>
          <p:cNvPr id="397319" name="Picture 7" descr="ker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38" y="2253838"/>
            <a:ext cx="4009381" cy="29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2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9" y="1700820"/>
            <a:ext cx="4641607" cy="12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21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8" y="3083364"/>
            <a:ext cx="4226843" cy="72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2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83" y="3982019"/>
            <a:ext cx="4365098" cy="7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23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6" y="4949801"/>
            <a:ext cx="4078508" cy="8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324" name="Line 12"/>
          <p:cNvSpPr>
            <a:spLocks noChangeShapeType="1"/>
          </p:cNvSpPr>
          <p:nvPr/>
        </p:nvSpPr>
        <p:spPr bwMode="auto">
          <a:xfrm flipH="1">
            <a:off x="3192656" y="2184710"/>
            <a:ext cx="2419454" cy="414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 flipH="1">
            <a:off x="3469165" y="3429001"/>
            <a:ext cx="2212072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7326" name="Line 14"/>
          <p:cNvSpPr>
            <a:spLocks noChangeShapeType="1"/>
          </p:cNvSpPr>
          <p:nvPr/>
        </p:nvSpPr>
        <p:spPr bwMode="auto">
          <a:xfrm flipH="1" flipV="1">
            <a:off x="2985274" y="4604164"/>
            <a:ext cx="2834218" cy="691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5713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4" grpId="0" animBg="1"/>
      <p:bldP spid="397325" grpId="0" animBg="1"/>
      <p:bldP spid="3973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0311" indent="-570311"/>
            <a:r>
              <a:rPr lang="en-US"/>
              <a:t>The simplest way to perform a matrix multiplication on the GPU might be to:</a:t>
            </a:r>
          </a:p>
          <a:p>
            <a:pPr marL="972122" lvl="1" indent="-501183"/>
            <a:r>
              <a:rPr lang="en-US"/>
              <a:t>Allocate one block (a 1D array of blocks with only 1 block)</a:t>
            </a:r>
          </a:p>
          <a:p>
            <a:pPr marL="972122" lvl="1" indent="-501183"/>
            <a:r>
              <a:rPr lang="en-US"/>
              <a:t>2D threads using NxN threads for an NxN matrix.</a:t>
            </a:r>
          </a:p>
          <a:p>
            <a:pPr marL="972122" lvl="1" indent="-501183">
              <a:buNone/>
            </a:pPr>
            <a:r>
              <a:rPr lang="en-US"/>
              <a:t>	</a:t>
            </a:r>
          </a:p>
          <a:p>
            <a:pPr marL="972122" lvl="1" indent="-501183">
              <a:buNone/>
            </a:pPr>
            <a:r>
              <a:rPr lang="en-US"/>
              <a:t>Let’s look at the code for this…</a:t>
            </a:r>
          </a:p>
          <a:p>
            <a:pPr marL="1342248" lvl="2" indent="-432054">
              <a:buFont typeface="Wingdings" panose="05000000000000000000" pitchFamily="2" charset="2"/>
              <a:buChar char="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1671856" y="2115583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575201" y="2115583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7834263" y="2115583"/>
            <a:ext cx="2834218" cy="193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68" name="WordArt 8"/>
          <p:cNvSpPr>
            <a:spLocks noChangeArrowheads="1" noChangeShapeType="1" noTextEdit="1"/>
          </p:cNvSpPr>
          <p:nvPr/>
        </p:nvSpPr>
        <p:spPr bwMode="auto">
          <a:xfrm>
            <a:off x="7478546" y="2945110"/>
            <a:ext cx="276509" cy="38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66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1671856" y="2392092"/>
            <a:ext cx="2834218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 rot="5400000">
            <a:off x="4195001" y="2979674"/>
            <a:ext cx="1935563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71" name="Rectangle 11"/>
          <p:cNvSpPr>
            <a:spLocks noChangeArrowheads="1"/>
          </p:cNvSpPr>
          <p:nvPr/>
        </p:nvSpPr>
        <p:spPr bwMode="auto">
          <a:xfrm rot="5400000">
            <a:off x="8238946" y="2392092"/>
            <a:ext cx="207382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72" name="Rectangle 12"/>
          <p:cNvSpPr>
            <a:spLocks noChangeArrowheads="1"/>
          </p:cNvSpPr>
          <p:nvPr/>
        </p:nvSpPr>
        <p:spPr bwMode="auto">
          <a:xfrm>
            <a:off x="1879238" y="2392092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73" name="Rectangle 13"/>
          <p:cNvSpPr>
            <a:spLocks noChangeArrowheads="1"/>
          </p:cNvSpPr>
          <p:nvPr/>
        </p:nvSpPr>
        <p:spPr bwMode="auto">
          <a:xfrm>
            <a:off x="5059092" y="2461219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399374" name="Line 14"/>
          <p:cNvSpPr>
            <a:spLocks noChangeShapeType="1"/>
          </p:cNvSpPr>
          <p:nvPr/>
        </p:nvSpPr>
        <p:spPr bwMode="auto">
          <a:xfrm>
            <a:off x="2155747" y="2461219"/>
            <a:ext cx="179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9375" name="Line 15"/>
          <p:cNvSpPr>
            <a:spLocks noChangeShapeType="1"/>
          </p:cNvSpPr>
          <p:nvPr/>
        </p:nvSpPr>
        <p:spPr bwMode="auto">
          <a:xfrm>
            <a:off x="5197347" y="2737728"/>
            <a:ext cx="0" cy="1106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9376" name="Text Box 16"/>
          <p:cNvSpPr txBox="1">
            <a:spLocks noChangeArrowheads="1"/>
          </p:cNvSpPr>
          <p:nvPr/>
        </p:nvSpPr>
        <p:spPr bwMode="auto">
          <a:xfrm>
            <a:off x="2017493" y="4535037"/>
            <a:ext cx="8157016" cy="109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If each thread is allocated to one row and one column, then we will need a single for loop to sum the values along the row/column and compute the result.</a:t>
            </a:r>
          </a:p>
        </p:txBody>
      </p:sp>
    </p:spTree>
    <p:extLst>
      <p:ext uri="{BB962C8B-B14F-4D97-AF65-F5344CB8AC3E}">
        <p14:creationId xmlns:p14="http://schemas.microsoft.com/office/powerpoint/2010/main" val="73693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123529" y="1839074"/>
            <a:ext cx="1718100" cy="9677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989965" y="1839074"/>
            <a:ext cx="1718100" cy="9677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7063783" y="1839074"/>
            <a:ext cx="1718100" cy="9677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0" name="WordArt 6"/>
          <p:cNvSpPr>
            <a:spLocks noChangeArrowheads="1" noChangeShapeType="1" noTextEdit="1"/>
          </p:cNvSpPr>
          <p:nvPr/>
        </p:nvSpPr>
        <p:spPr bwMode="auto">
          <a:xfrm>
            <a:off x="6856401" y="2184710"/>
            <a:ext cx="167058" cy="190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66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123529" y="2115583"/>
            <a:ext cx="1718100" cy="103691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 rot="5400000">
            <a:off x="4668091" y="2260318"/>
            <a:ext cx="967782" cy="1252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3" name="Rectangle 9"/>
          <p:cNvSpPr>
            <a:spLocks noChangeArrowheads="1"/>
          </p:cNvSpPr>
          <p:nvPr/>
        </p:nvSpPr>
        <p:spPr bwMode="auto">
          <a:xfrm rot="5400000">
            <a:off x="7271885" y="2104781"/>
            <a:ext cx="103691" cy="1252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3261783" y="2115583"/>
            <a:ext cx="125293" cy="1036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5089335" y="2184710"/>
            <a:ext cx="125294" cy="1036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3456203" y="2184711"/>
            <a:ext cx="1088754" cy="14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>
            <a:off x="5128220" y="2322965"/>
            <a:ext cx="1440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400399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11" y="2806856"/>
            <a:ext cx="6428835" cy="34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400" name="Rectangle 16"/>
          <p:cNvSpPr>
            <a:spLocks noChangeArrowheads="1"/>
          </p:cNvSpPr>
          <p:nvPr/>
        </p:nvSpPr>
        <p:spPr bwMode="auto">
          <a:xfrm>
            <a:off x="6649019" y="4051146"/>
            <a:ext cx="2419454" cy="152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401" name="Rectangle 17"/>
          <p:cNvSpPr>
            <a:spLocks noChangeArrowheads="1"/>
          </p:cNvSpPr>
          <p:nvPr/>
        </p:nvSpPr>
        <p:spPr bwMode="auto">
          <a:xfrm>
            <a:off x="6649019" y="4327655"/>
            <a:ext cx="2419454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402" name="Rectangle 18"/>
          <p:cNvSpPr>
            <a:spLocks noChangeArrowheads="1"/>
          </p:cNvSpPr>
          <p:nvPr/>
        </p:nvSpPr>
        <p:spPr bwMode="auto">
          <a:xfrm rot="5400000">
            <a:off x="6476201" y="4707855"/>
            <a:ext cx="1520800" cy="20738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403" name="Text Box 19"/>
          <p:cNvSpPr txBox="1">
            <a:spLocks noChangeArrowheads="1"/>
          </p:cNvSpPr>
          <p:nvPr/>
        </p:nvSpPr>
        <p:spPr bwMode="auto">
          <a:xfrm>
            <a:off x="7063782" y="3498128"/>
            <a:ext cx="41476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tx</a:t>
            </a:r>
          </a:p>
        </p:txBody>
      </p:sp>
      <p:sp>
        <p:nvSpPr>
          <p:cNvPr id="400404" name="Text Box 20"/>
          <p:cNvSpPr txBox="1">
            <a:spLocks noChangeArrowheads="1"/>
          </p:cNvSpPr>
          <p:nvPr/>
        </p:nvSpPr>
        <p:spPr bwMode="auto">
          <a:xfrm>
            <a:off x="6096001" y="4189401"/>
            <a:ext cx="41476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ty</a:t>
            </a:r>
          </a:p>
        </p:txBody>
      </p:sp>
      <p:sp>
        <p:nvSpPr>
          <p:cNvPr id="400405" name="Rectangle 21"/>
          <p:cNvSpPr>
            <a:spLocks noChangeArrowheads="1"/>
          </p:cNvSpPr>
          <p:nvPr/>
        </p:nvSpPr>
        <p:spPr bwMode="auto">
          <a:xfrm>
            <a:off x="7893309" y="4327655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406" name="Rectangle 22"/>
          <p:cNvSpPr>
            <a:spLocks noChangeArrowheads="1"/>
          </p:cNvSpPr>
          <p:nvPr/>
        </p:nvSpPr>
        <p:spPr bwMode="auto">
          <a:xfrm>
            <a:off x="7132910" y="4604164"/>
            <a:ext cx="207382" cy="2073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7616801" y="3429001"/>
            <a:ext cx="305168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 Index = ty*wA + i</a:t>
            </a:r>
          </a:p>
        </p:txBody>
      </p:sp>
      <p:sp>
        <p:nvSpPr>
          <p:cNvPr id="400408" name="Line 24"/>
          <p:cNvSpPr>
            <a:spLocks noChangeShapeType="1"/>
          </p:cNvSpPr>
          <p:nvPr/>
        </p:nvSpPr>
        <p:spPr bwMode="auto">
          <a:xfrm flipH="1">
            <a:off x="8031564" y="3774637"/>
            <a:ext cx="138255" cy="483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0409" name="Text Box 25"/>
          <p:cNvSpPr txBox="1">
            <a:spLocks noChangeArrowheads="1"/>
          </p:cNvSpPr>
          <p:nvPr/>
        </p:nvSpPr>
        <p:spPr bwMode="auto">
          <a:xfrm>
            <a:off x="7340292" y="5779328"/>
            <a:ext cx="305168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 Index = i*wB + tx</a:t>
            </a:r>
          </a:p>
        </p:txBody>
      </p:sp>
      <p:sp>
        <p:nvSpPr>
          <p:cNvPr id="400410" name="Line 26"/>
          <p:cNvSpPr>
            <a:spLocks noChangeShapeType="1"/>
          </p:cNvSpPr>
          <p:nvPr/>
        </p:nvSpPr>
        <p:spPr bwMode="auto">
          <a:xfrm flipH="1" flipV="1">
            <a:off x="7409419" y="4742419"/>
            <a:ext cx="483891" cy="967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9319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too simple. There are several problems with this approach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Global memory access is </a:t>
            </a:r>
            <a:r>
              <a:rPr lang="en-US" b="1" dirty="0"/>
              <a:t>slow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thread needs to access the same variable in global memory several times – this will lead to delays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thread only does a small amount of work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Limit of workable size (32x32 matrix)</a:t>
            </a:r>
          </a:p>
        </p:txBody>
      </p:sp>
    </p:spTree>
    <p:extLst>
      <p:ext uri="{BB962C8B-B14F-4D97-AF65-F5344CB8AC3E}">
        <p14:creationId xmlns:p14="http://schemas.microsoft.com/office/powerpoint/2010/main" val="12057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using Shared 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6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look at larger matrix problems, then we are going to need more than 1 block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ok – we can use 2D blocks with 2D threads to break the work down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Let’s have a look at an animation..</a:t>
            </a:r>
          </a:p>
        </p:txBody>
      </p:sp>
    </p:spTree>
    <p:extLst>
      <p:ext uri="{BB962C8B-B14F-4D97-AF65-F5344CB8AC3E}">
        <p14:creationId xmlns:p14="http://schemas.microsoft.com/office/powerpoint/2010/main" val="22424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pic>
        <p:nvPicPr>
          <p:cNvPr id="404485" name="Picture 5" descr="anim_a54d2708-0551-3464-5d98-bd2a0c59f28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38" y="1839074"/>
            <a:ext cx="3663745" cy="36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2224875" y="5641073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1810111" y="2253837"/>
            <a:ext cx="2212072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Step 1: 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Initialize the matrices.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1810111" y="3982019"/>
            <a:ext cx="2212072" cy="134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Step 2: Break the result matrix (bottom left hand corner) into small groups of 3x3 tiles.</a:t>
            </a:r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7962437" y="1908202"/>
            <a:ext cx="2212072" cy="160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Step 3: We will need 16 blocks to solve this problem, so we create 16 blocks (see bottom left hand corner)</a:t>
            </a:r>
          </a:p>
        </p:txBody>
      </p:sp>
      <p:sp>
        <p:nvSpPr>
          <p:cNvPr id="404490" name="Text Box 10"/>
          <p:cNvSpPr txBox="1">
            <a:spLocks noChangeArrowheads="1"/>
          </p:cNvSpPr>
          <p:nvPr/>
        </p:nvSpPr>
        <p:spPr bwMode="auto">
          <a:xfrm>
            <a:off x="7962437" y="3912892"/>
            <a:ext cx="2212072" cy="160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Step 4: 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Threads from different blocks compute the solution for each tile 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giving us the solution.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88" grpId="0"/>
      <p:bldP spid="404489" grpId="0"/>
      <p:bldP spid="4044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281" y="2988341"/>
            <a:ext cx="3244661" cy="2077930"/>
          </a:xfrm>
        </p:spPr>
        <p:txBody>
          <a:bodyPr/>
          <a:lstStyle/>
          <a:p>
            <a:r>
              <a:rPr lang="en-US" dirty="0"/>
              <a:t>If we employ thread blocks of 16x16 threads, we will need 64x64 blocks to solve a 1024x1024 problem. </a:t>
            </a:r>
          </a:p>
        </p:txBody>
      </p:sp>
      <p:pic>
        <p:nvPicPr>
          <p:cNvPr id="406532" name="Picture 4" descr="gri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64" y="1769947"/>
            <a:ext cx="4216763" cy="38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</p:spTree>
    <p:extLst>
      <p:ext uri="{BB962C8B-B14F-4D97-AF65-F5344CB8AC3E}">
        <p14:creationId xmlns:p14="http://schemas.microsoft.com/office/powerpoint/2010/main" val="24658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GPU..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20" y="1839074"/>
            <a:ext cx="3732872" cy="206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2086620" y="4039330"/>
            <a:ext cx="443102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sz="1633"/>
              <a:t>// 5. perform the calculation</a:t>
            </a:r>
            <a:br>
              <a:rPr lang="en-GB" sz="1633"/>
            </a:br>
            <a:r>
              <a:rPr lang="en-GB" sz="1633"/>
              <a:t>// setup execution parameters</a:t>
            </a:r>
            <a:br>
              <a:rPr lang="en-GB" sz="1633"/>
            </a:br>
            <a:r>
              <a:rPr lang="en-GB" sz="1633"/>
              <a:t>dim3 threads(BLOCK_SIZE, BLOCK_SIZE);</a:t>
            </a:r>
            <a:br>
              <a:rPr lang="en-GB" sz="1633"/>
            </a:br>
            <a:r>
              <a:rPr lang="en-GB" sz="1633"/>
              <a:t>dim3 grid(WC / threads.x, HC / threads.y);</a:t>
            </a:r>
            <a:br>
              <a:rPr lang="en-GB" sz="1633"/>
            </a:br>
            <a:r>
              <a:rPr lang="en-GB" sz="1633"/>
              <a:t/>
            </a:r>
            <a:br>
              <a:rPr lang="en-GB" sz="1633"/>
            </a:br>
            <a:r>
              <a:rPr lang="en-GB" sz="1633"/>
              <a:t>// execute the kernel</a:t>
            </a:r>
            <a:br>
              <a:rPr lang="en-GB" sz="1633"/>
            </a:br>
            <a:r>
              <a:rPr lang="en-GB" sz="1633"/>
              <a:t>matrixMul&lt;&lt;&lt; grid, threads &gt;&gt;&gt;(d_C, d_A, </a:t>
            </a:r>
            <a:br>
              <a:rPr lang="en-GB" sz="1633"/>
            </a:br>
            <a:r>
              <a:rPr lang="en-GB" sz="1633"/>
              <a:t>d_B, WA, WB); 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pic>
        <p:nvPicPr>
          <p:cNvPr id="407559" name="Picture 7" descr="gri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3" y="1700820"/>
            <a:ext cx="3663745" cy="33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GPU..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948366" y="2027225"/>
            <a:ext cx="5314275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sz="1633"/>
              <a:t>__global__ void</a:t>
            </a:r>
            <a:br>
              <a:rPr lang="en-GB" sz="1633"/>
            </a:br>
            <a:r>
              <a:rPr lang="en-GB" sz="1633"/>
              <a:t>matrixMul( float* C, float* A, float* B, int wA, int wB)</a:t>
            </a:r>
            <a:br>
              <a:rPr lang="en-GB" sz="1633"/>
            </a:br>
            <a:r>
              <a:rPr lang="en-GB" sz="1633"/>
              <a:t>{</a:t>
            </a:r>
            <a:br>
              <a:rPr lang="en-GB" sz="1633"/>
            </a:br>
            <a:r>
              <a:rPr lang="en-GB" sz="1633"/>
              <a:t/>
            </a:r>
            <a:br>
              <a:rPr lang="en-GB" sz="1633"/>
            </a:br>
            <a:r>
              <a:rPr lang="en-GB" sz="1633"/>
              <a:t>int tx = </a:t>
            </a:r>
            <a:r>
              <a:rPr lang="en-GB" sz="1633" b="1"/>
              <a:t>blockIdx.x * TILE_SIZE + threadIdx.x;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int ty = </a:t>
            </a:r>
            <a:r>
              <a:rPr lang="en-GB" sz="1633" b="1"/>
              <a:t>blockIdx.y * TILE_SIZE + threadIdx.y;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float value = 0;</a:t>
            </a:r>
            <a:br>
              <a:rPr lang="en-GB" sz="1633"/>
            </a:br>
            <a:r>
              <a:rPr lang="en-GB" sz="1633"/>
              <a:t>for (int i = 0; i &lt; wA; ++i)</a:t>
            </a:r>
            <a:br>
              <a:rPr lang="en-GB" sz="1633"/>
            </a:br>
            <a:r>
              <a:rPr lang="en-GB" sz="1633"/>
              <a:t>{</a:t>
            </a:r>
            <a:br>
              <a:rPr lang="en-GB" sz="1633"/>
            </a:br>
            <a:r>
              <a:rPr lang="en-GB" sz="1633"/>
              <a:t>float elementA = </a:t>
            </a:r>
            <a:r>
              <a:rPr lang="en-GB" sz="1633" b="1"/>
              <a:t>A[ty * wA + i];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float elementB = </a:t>
            </a:r>
            <a:r>
              <a:rPr lang="en-GB" sz="1633" b="1"/>
              <a:t>B[i * wB + tx];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value += elementA * elementB;</a:t>
            </a:r>
            <a:br>
              <a:rPr lang="en-GB" sz="1633"/>
            </a:br>
            <a:r>
              <a:rPr lang="en-GB" sz="1633"/>
              <a:t>}</a:t>
            </a:r>
            <a:br>
              <a:rPr lang="en-GB" sz="1633"/>
            </a:br>
            <a:r>
              <a:rPr lang="en-GB" sz="1633"/>
              <a:t/>
            </a:r>
            <a:br>
              <a:rPr lang="en-GB" sz="1633"/>
            </a:br>
            <a:r>
              <a:rPr lang="en-GB" sz="1633" b="1"/>
              <a:t>C[ty * wA + tx]</a:t>
            </a:r>
            <a:r>
              <a:rPr lang="en-GB" sz="1633"/>
              <a:t> = value;</a:t>
            </a:r>
            <a:br>
              <a:rPr lang="en-GB" sz="1633"/>
            </a:br>
            <a:r>
              <a:rPr lang="en-GB" sz="1633"/>
              <a:t>} 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6718146" y="4120273"/>
            <a:ext cx="3387236" cy="18664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6718146" y="5049171"/>
            <a:ext cx="3387236" cy="17713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Row ID</a:t>
            </a: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7547673" y="4120273"/>
            <a:ext cx="195861" cy="1866436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Column ID</a:t>
            </a:r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8169819" y="2727141"/>
            <a:ext cx="2918311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This is where 2D threads are useful.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8589" name="Line 13"/>
          <p:cNvSpPr>
            <a:spLocks noChangeShapeType="1"/>
          </p:cNvSpPr>
          <p:nvPr/>
        </p:nvSpPr>
        <p:spPr bwMode="auto">
          <a:xfrm flipH="1">
            <a:off x="7409419" y="3152492"/>
            <a:ext cx="6912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8590" name="Line 14"/>
          <p:cNvSpPr>
            <a:spLocks noChangeShapeType="1"/>
          </p:cNvSpPr>
          <p:nvPr/>
        </p:nvSpPr>
        <p:spPr bwMode="auto">
          <a:xfrm flipH="1">
            <a:off x="8584582" y="3359874"/>
            <a:ext cx="622145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8592" name="Rectangle 16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</p:spTree>
    <p:extLst>
      <p:ext uri="{BB962C8B-B14F-4D97-AF65-F5344CB8AC3E}">
        <p14:creationId xmlns:p14="http://schemas.microsoft.com/office/powerpoint/2010/main" val="17689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GPU..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1948366" y="2027225"/>
            <a:ext cx="5314275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sz="1633"/>
              <a:t>__global__ void</a:t>
            </a:r>
            <a:br>
              <a:rPr lang="en-GB" sz="1633"/>
            </a:br>
            <a:r>
              <a:rPr lang="en-GB" sz="1633"/>
              <a:t>matrixMul( float* C, float* A, float* B, int wA, int wB)</a:t>
            </a:r>
            <a:br>
              <a:rPr lang="en-GB" sz="1633"/>
            </a:br>
            <a:r>
              <a:rPr lang="en-GB" sz="1633"/>
              <a:t>{</a:t>
            </a:r>
            <a:br>
              <a:rPr lang="en-GB" sz="1633"/>
            </a:br>
            <a:r>
              <a:rPr lang="en-GB" sz="1633"/>
              <a:t/>
            </a:r>
            <a:br>
              <a:rPr lang="en-GB" sz="1633"/>
            </a:br>
            <a:r>
              <a:rPr lang="en-GB" sz="1633"/>
              <a:t>int tx = </a:t>
            </a:r>
            <a:r>
              <a:rPr lang="en-GB" sz="1633" b="1"/>
              <a:t>blockIdx.x * TILE_SIZE + threadIdx.x;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int ty = </a:t>
            </a:r>
            <a:r>
              <a:rPr lang="en-GB" sz="1633" b="1"/>
              <a:t>blockIdx.y * TILE_SIZE + threadIdx.y;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float value = 0;</a:t>
            </a:r>
            <a:br>
              <a:rPr lang="en-GB" sz="1633"/>
            </a:br>
            <a:r>
              <a:rPr lang="en-GB" sz="1633"/>
              <a:t>for (int i = 0; i &lt; wA; ++i)</a:t>
            </a:r>
            <a:br>
              <a:rPr lang="en-GB" sz="1633"/>
            </a:br>
            <a:r>
              <a:rPr lang="en-GB" sz="1633"/>
              <a:t>{</a:t>
            </a:r>
            <a:br>
              <a:rPr lang="en-GB" sz="1633"/>
            </a:br>
            <a:r>
              <a:rPr lang="en-GB" sz="1633"/>
              <a:t>float elementA = </a:t>
            </a:r>
            <a:r>
              <a:rPr lang="en-GB" sz="1633" b="1"/>
              <a:t>A[ty * wA + i];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float elementB = </a:t>
            </a:r>
            <a:r>
              <a:rPr lang="en-GB" sz="1633" b="1"/>
              <a:t>B[i * wB + tx];</a:t>
            </a:r>
            <a:r>
              <a:rPr lang="en-GB" sz="1633"/>
              <a:t/>
            </a:r>
            <a:br>
              <a:rPr lang="en-GB" sz="1633"/>
            </a:br>
            <a:r>
              <a:rPr lang="en-GB" sz="1633"/>
              <a:t>value += elementA * elementB;</a:t>
            </a:r>
            <a:br>
              <a:rPr lang="en-GB" sz="1633"/>
            </a:br>
            <a:r>
              <a:rPr lang="en-GB" sz="1633"/>
              <a:t>}</a:t>
            </a:r>
            <a:br>
              <a:rPr lang="en-GB" sz="1633"/>
            </a:br>
            <a:r>
              <a:rPr lang="en-GB" sz="1633"/>
              <a:t/>
            </a:r>
            <a:br>
              <a:rPr lang="en-GB" sz="1633"/>
            </a:br>
            <a:r>
              <a:rPr lang="en-GB" sz="1633" b="1"/>
              <a:t>C[ty * wA + tx]</a:t>
            </a:r>
            <a:r>
              <a:rPr lang="en-GB" sz="1633"/>
              <a:t> = value;</a:t>
            </a:r>
            <a:br>
              <a:rPr lang="en-GB" sz="1633"/>
            </a:br>
            <a:r>
              <a:rPr lang="en-GB" sz="1633"/>
              <a:t>} </a:t>
            </a: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6856401" y="4258528"/>
            <a:ext cx="3456363" cy="10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The rest of the code is basically identical – all we had to do was modify how we compute tx and ty.</a:t>
            </a:r>
          </a:p>
        </p:txBody>
      </p:sp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 flipH="1" flipV="1">
            <a:off x="5750365" y="4396782"/>
            <a:ext cx="829527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9612" name="Line 12"/>
          <p:cNvSpPr>
            <a:spLocks noChangeShapeType="1"/>
          </p:cNvSpPr>
          <p:nvPr/>
        </p:nvSpPr>
        <p:spPr bwMode="auto">
          <a:xfrm flipH="1" flipV="1">
            <a:off x="6372510" y="3567256"/>
            <a:ext cx="829527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7343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13" y="2167860"/>
            <a:ext cx="3866806" cy="4267168"/>
          </a:xfrm>
        </p:spPr>
        <p:txBody>
          <a:bodyPr/>
          <a:lstStyle/>
          <a:p>
            <a:r>
              <a:rPr lang="en-US" sz="2631" dirty="0"/>
              <a:t>This modification changed our capacity from 32x32 matrix a matrix of almost any size.</a:t>
            </a:r>
          </a:p>
          <a:p>
            <a:r>
              <a:rPr lang="en-US" sz="2631" dirty="0"/>
              <a:t>However, there is still room for significant optimization.</a:t>
            </a:r>
          </a:p>
        </p:txBody>
      </p:sp>
      <p:pic>
        <p:nvPicPr>
          <p:cNvPr id="410628" name="Picture 4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839074"/>
            <a:ext cx="3850964" cy="40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0630" name="Oval 6"/>
          <p:cNvSpPr>
            <a:spLocks noChangeArrowheads="1"/>
          </p:cNvSpPr>
          <p:nvPr/>
        </p:nvSpPr>
        <p:spPr bwMode="auto">
          <a:xfrm>
            <a:off x="6026874" y="2737728"/>
            <a:ext cx="2142945" cy="62214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1041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729" y="2737728"/>
            <a:ext cx="3866806" cy="4267168"/>
          </a:xfrm>
        </p:spPr>
        <p:txBody>
          <a:bodyPr/>
          <a:lstStyle/>
          <a:p>
            <a:r>
              <a:rPr lang="en-US" dirty="0"/>
              <a:t>We should make use of shared memory instead of global memory.</a:t>
            </a:r>
          </a:p>
          <a:p>
            <a:r>
              <a:rPr lang="en-US" dirty="0"/>
              <a:t>All operations should be performed on it.</a:t>
            </a:r>
          </a:p>
        </p:txBody>
      </p:sp>
      <p:pic>
        <p:nvPicPr>
          <p:cNvPr id="411652" name="Picture 4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839074"/>
            <a:ext cx="3850964" cy="40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1654" name="Oval 6"/>
          <p:cNvSpPr>
            <a:spLocks noChangeArrowheads="1"/>
          </p:cNvSpPr>
          <p:nvPr/>
        </p:nvSpPr>
        <p:spPr bwMode="auto">
          <a:xfrm>
            <a:off x="6026874" y="2737728"/>
            <a:ext cx="2142945" cy="62214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7711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248" y="2930675"/>
            <a:ext cx="3866806" cy="4267168"/>
          </a:xfrm>
        </p:spPr>
        <p:txBody>
          <a:bodyPr/>
          <a:lstStyle/>
          <a:p>
            <a:r>
              <a:rPr lang="en-US" dirty="0"/>
              <a:t>The challenge is: the amount of shared memory is limited, so we need to break the problem down further.</a:t>
            </a:r>
          </a:p>
        </p:txBody>
      </p:sp>
      <p:pic>
        <p:nvPicPr>
          <p:cNvPr id="413700" name="Picture 4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839074"/>
            <a:ext cx="3850964" cy="40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3702" name="Oval 6"/>
          <p:cNvSpPr>
            <a:spLocks noChangeArrowheads="1"/>
          </p:cNvSpPr>
          <p:nvPr/>
        </p:nvSpPr>
        <p:spPr bwMode="auto">
          <a:xfrm>
            <a:off x="6026874" y="2737728"/>
            <a:ext cx="2142945" cy="62214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7895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481" y="2606120"/>
            <a:ext cx="3866806" cy="4267168"/>
          </a:xfrm>
        </p:spPr>
        <p:txBody>
          <a:bodyPr/>
          <a:lstStyle/>
          <a:p>
            <a:r>
              <a:rPr lang="en-US" dirty="0"/>
              <a:t>This is because a single thread block might contain too much information to hold all of the data in shared memory..</a:t>
            </a:r>
          </a:p>
        </p:txBody>
      </p:sp>
      <p:pic>
        <p:nvPicPr>
          <p:cNvPr id="416772" name="Picture 4" descr="gri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9" y="1769947"/>
            <a:ext cx="4216763" cy="38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</p:spTree>
    <p:extLst>
      <p:ext uri="{BB962C8B-B14F-4D97-AF65-F5344CB8AC3E}">
        <p14:creationId xmlns:p14="http://schemas.microsoft.com/office/powerpoint/2010/main" val="42765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8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152696" cy="4267168"/>
          </a:xfrm>
        </p:spPr>
        <p:txBody>
          <a:bodyPr/>
          <a:lstStyle/>
          <a:p>
            <a:r>
              <a:rPr lang="en-US"/>
              <a:t>Step 1: Create a 2D array in shared memory the same size as the block size for each sub problem.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895600" y="3045693"/>
            <a:ext cx="7055300" cy="185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// Declaration of the shared memory array As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used to store the sub-matrix of A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__shared__ float As[BLOCK_SIZE][BLOCK_SIZE];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Declaration of the shared memory array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Bs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used to store the sub-matrix of B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__shared__ float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Bs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[BLOCK_SIZE][BLOCK_SIZE];</a:t>
            </a:r>
          </a:p>
        </p:txBody>
      </p:sp>
    </p:spTree>
    <p:extLst>
      <p:ext uri="{BB962C8B-B14F-4D97-AF65-F5344CB8AC3E}">
        <p14:creationId xmlns:p14="http://schemas.microsoft.com/office/powerpoint/2010/main" val="9092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152696" cy="4267168"/>
          </a:xfrm>
        </p:spPr>
        <p:txBody>
          <a:bodyPr/>
          <a:lstStyle/>
          <a:p>
            <a:r>
              <a:rPr lang="en-US"/>
              <a:t>Step 2: Assign values and synchronize following the assignment to shared memory.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570511" y="3290746"/>
            <a:ext cx="6156646" cy="273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// Load the matrices from global memory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// to shared memory; each thread loads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// one element of each matrix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As[ty][tx] = A[a + wA * ty + tx];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Bs[ty][tx] = B[b + wB * ty + tx];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// Synchronize to make sure the matrices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// are loaded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__syncthreads();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7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152696" cy="4267168"/>
          </a:xfrm>
        </p:spPr>
        <p:txBody>
          <a:bodyPr/>
          <a:lstStyle/>
          <a:p>
            <a:r>
              <a:rPr lang="en-US"/>
              <a:t>Step 3: Perform the computation over the sub-domain: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2297226" y="2806856"/>
            <a:ext cx="6018391" cy="26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Multiply the two matrices together;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each thread computes one element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of the block sub-matrix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for 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k = 0; k &lt; BLOCK_SIZE; ++k)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   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Csub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+= As[ty][k] *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Bs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[k][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tx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];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Synchronize to make sure that the preceding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computation is done before loading two new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// sub-matrices of A and B in the next iteration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       __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syncthreads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();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7616800" y="2806856"/>
            <a:ext cx="2834218" cy="122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Same as the previous code…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(Except now we use shared memory here)</a:t>
            </a:r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 flipH="1">
            <a:off x="7098893" y="3288263"/>
            <a:ext cx="414764" cy="62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97347" y="5571946"/>
            <a:ext cx="547113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We need to synchronize to prevent threads from using old information </a:t>
            </a:r>
          </a:p>
        </p:txBody>
      </p:sp>
      <p:sp>
        <p:nvSpPr>
          <p:cNvPr id="415754" name="Line 10"/>
          <p:cNvSpPr>
            <a:spLocks noChangeShapeType="1"/>
          </p:cNvSpPr>
          <p:nvPr/>
        </p:nvSpPr>
        <p:spPr bwMode="auto">
          <a:xfrm flipH="1" flipV="1">
            <a:off x="4112599" y="5468255"/>
            <a:ext cx="1036909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1775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1" grpId="0"/>
      <p:bldP spid="415752" grpId="0" animBg="1"/>
      <p:bldP spid="4157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152696" cy="4267168"/>
          </a:xfrm>
        </p:spPr>
        <p:txBody>
          <a:bodyPr/>
          <a:lstStyle/>
          <a:p>
            <a:r>
              <a:rPr lang="en-US"/>
              <a:t>Step 4: All of this is looped over sub-domains within the current block: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7547673" y="3636383"/>
            <a:ext cx="2834218" cy="10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These values depend on how you store information within your matrix….</a:t>
            </a:r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 flipH="1">
            <a:off x="6372510" y="4396783"/>
            <a:ext cx="1036909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1810111" y="2945110"/>
            <a:ext cx="7959715" cy="28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// Index of the first sub-matrix of A processed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// by the block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int aBegin = wA * BLOCK_SIZE * by;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int aEnd   = aBegin + wA - 1;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int aStep  = BLOCK_SIZE;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int bBegin = BLOCK_SIZE * bx;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int bStep  = BLOCK_SIZE * wB;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for (int a = aBegin, b = bBegin;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     a &lt;= aEnd;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         a += aStep, b += bStep)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26836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7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the GPU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152696" cy="4267168"/>
          </a:xfrm>
        </p:spPr>
        <p:txBody>
          <a:bodyPr/>
          <a:lstStyle/>
          <a:p>
            <a:r>
              <a:rPr lang="en-US"/>
              <a:t>Step 5: Add the results of all sub-domains….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2224875" y="6263218"/>
            <a:ext cx="822340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http://gpgpu-computing4.blogspot.tw/2009/08/matrix-multiplication-2.html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2294002" y="3290747"/>
            <a:ext cx="6428835" cy="185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// Write the block sub-matrix to device memory;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    // each thread writes one element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    int c = wB * BLOCK_SIZE * by + BLOCK_SIZE * bx;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    C[c + wB * ty + tx] = Csub;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633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 flipH="1" flipV="1">
            <a:off x="4160438" y="4673292"/>
            <a:ext cx="1313418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5681237" y="5088055"/>
            <a:ext cx="33872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Global index for result in C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879238" y="5433691"/>
            <a:ext cx="31107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End of loop over domains.</a:t>
            </a:r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 flipH="1" flipV="1">
            <a:off x="2432256" y="4880673"/>
            <a:ext cx="69127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533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animBg="1"/>
      <p:bldP spid="418824" grpId="0"/>
      <p:bldP spid="4188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0311" indent="-570311"/>
            <a:r>
              <a:rPr lang="en-US" sz="2631" dirty="0" smtClean="0"/>
              <a:t>Comparison of the performance:</a:t>
            </a:r>
            <a:endParaRPr lang="en-US" sz="2631" dirty="0"/>
          </a:p>
          <a:p>
            <a:pPr marL="570311" indent="-570311"/>
            <a:endParaRPr lang="en-US" sz="2631" dirty="0"/>
          </a:p>
          <a:p>
            <a:pPr marL="972122" lvl="1" indent="-501183"/>
            <a:r>
              <a:rPr lang="en-US" sz="2268" dirty="0"/>
              <a:t>Time for CUDA Code:  0.043000 </a:t>
            </a:r>
            <a:r>
              <a:rPr lang="en-US" sz="2268" dirty="0" err="1"/>
              <a:t>ms</a:t>
            </a:r>
            <a:endParaRPr lang="en-US" sz="2268" dirty="0"/>
          </a:p>
          <a:p>
            <a:pPr marL="570311" indent="-570311"/>
            <a:endParaRPr lang="en-US" sz="2631" dirty="0"/>
          </a:p>
          <a:p>
            <a:pPr marL="972122" lvl="1" indent="-501183"/>
            <a:r>
              <a:rPr lang="en-US" sz="2268" dirty="0"/>
              <a:t>Time for CPU Code: ~7800 </a:t>
            </a:r>
            <a:r>
              <a:rPr lang="en-US" sz="2268" dirty="0" err="1"/>
              <a:t>ms.</a:t>
            </a:r>
            <a:endParaRPr lang="en-US" sz="2268" dirty="0"/>
          </a:p>
          <a:p>
            <a:pPr marL="570311" indent="-570311"/>
            <a:endParaRPr lang="en-US" sz="2631" dirty="0"/>
          </a:p>
          <a:p>
            <a:pPr marL="570311" indent="-570311">
              <a:buNone/>
            </a:pPr>
            <a:r>
              <a:rPr lang="en-US" sz="2631" dirty="0" smtClean="0"/>
              <a:t>	This computation is able to be performed in a completely parallel fashion – there is no parallel reduction. Hence, the theoretical parallel efficiency is 100%.</a:t>
            </a:r>
            <a:endParaRPr lang="en-US" sz="2631" dirty="0"/>
          </a:p>
        </p:txBody>
      </p:sp>
    </p:spTree>
    <p:extLst>
      <p:ext uri="{BB962C8B-B14F-4D97-AF65-F5344CB8AC3E}">
        <p14:creationId xmlns:p14="http://schemas.microsoft.com/office/powerpoint/2010/main" val="37988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final series of classes, we will look at the following topics:</a:t>
            </a:r>
          </a:p>
          <a:p>
            <a:endParaRPr lang="en-US" dirty="0"/>
          </a:p>
          <a:p>
            <a:pPr lvl="1"/>
            <a:r>
              <a:rPr lang="en-US" dirty="0" smtClean="0"/>
              <a:t>The Dot Product on the GPU, and Matrix-Vector Multiplication. (This requires parallel reduction to work).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Iterative techniques for matrix inversion – namely Jacobi and the CG method.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0311" indent="-570311"/>
            <a:r>
              <a:rPr lang="en-US" dirty="0" smtClean="0"/>
              <a:t>Consider the multiplication of two matrices A and B to provide a product matrix C.</a:t>
            </a:r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 smtClean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972122" lvl="1" indent="-501183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1671856" y="3498128"/>
          <a:ext cx="2557709" cy="143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76160" imgH="939600" progId="Equation.3">
                  <p:embed/>
                </p:oleObj>
              </mc:Choice>
              <mc:Fallback>
                <p:oleObj name="Equation" r:id="rId3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6" y="3498128"/>
                        <a:ext cx="2557709" cy="143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5"/>
          <p:cNvGraphicFramePr>
            <a:graphicFrameLocks noChangeAspect="1"/>
          </p:cNvGraphicFramePr>
          <p:nvPr>
            <p:extLst/>
          </p:nvPr>
        </p:nvGraphicFramePr>
        <p:xfrm>
          <a:off x="4402383" y="3489426"/>
          <a:ext cx="2557709" cy="143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676160" imgH="939600" progId="Equation.3">
                  <p:embed/>
                </p:oleObj>
              </mc:Choice>
              <mc:Fallback>
                <p:oleObj name="Equation" r:id="rId5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383" y="3489426"/>
                        <a:ext cx="2557709" cy="143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7132910" y="3498128"/>
          <a:ext cx="3295066" cy="143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158920" imgH="939600" progId="Equation.3">
                  <p:embed/>
                </p:oleObj>
              </mc:Choice>
              <mc:Fallback>
                <p:oleObj name="Equation" r:id="rId7" imgW="21589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910" y="3498128"/>
                        <a:ext cx="3295066" cy="143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0311" indent="-570311"/>
            <a:r>
              <a:rPr lang="en-US" dirty="0" smtClean="0"/>
              <a:t>This can be quite an expensive operation – for a matrix size N, the order of complexity is approximately N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</a:p>
          <a:p>
            <a:pPr marL="570311" indent="-570311"/>
            <a:endParaRPr lang="en-US" dirty="0"/>
          </a:p>
          <a:p>
            <a:pPr marL="570311" indent="-570311"/>
            <a:r>
              <a:rPr lang="en-US" dirty="0" smtClean="0"/>
              <a:t>Hence, finding a way to parallelize this computation will become valuable as N increases in size.</a:t>
            </a:r>
          </a:p>
          <a:p>
            <a:pPr marL="570311" indent="-570311"/>
            <a:endParaRPr lang="en-US" dirty="0"/>
          </a:p>
          <a:p>
            <a:pPr marL="570311" indent="-570311"/>
            <a:r>
              <a:rPr lang="en-US" dirty="0" smtClean="0"/>
              <a:t>Let’s consider a matrix of size 1024 x 1024 (a million elements).</a:t>
            </a:r>
          </a:p>
          <a:p>
            <a:pPr marL="570311" indent="-570311"/>
            <a:endParaRPr lang="en-US" dirty="0" smtClean="0"/>
          </a:p>
          <a:p>
            <a:pPr marL="570311" indent="-570311"/>
            <a:endParaRPr lang="en-US" dirty="0"/>
          </a:p>
          <a:p>
            <a:pPr marL="972122" lvl="1" indent="-501183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139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CUDA code</a:t>
            </a:r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0" y="2057401"/>
            <a:ext cx="5894538" cy="42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152" name="Line 8"/>
          <p:cNvSpPr>
            <a:spLocks noChangeShapeType="1"/>
          </p:cNvSpPr>
          <p:nvPr/>
        </p:nvSpPr>
        <p:spPr bwMode="auto">
          <a:xfrm flipH="1">
            <a:off x="3397567" y="3945924"/>
            <a:ext cx="3393459" cy="752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0154" name="Line 10"/>
          <p:cNvSpPr>
            <a:spLocks noChangeShapeType="1"/>
          </p:cNvSpPr>
          <p:nvPr/>
        </p:nvSpPr>
        <p:spPr bwMode="auto">
          <a:xfrm flipH="1">
            <a:off x="2295536" y="2825578"/>
            <a:ext cx="4961998" cy="149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21268" y="2252225"/>
            <a:ext cx="4611130" cy="384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0311" indent="-570311"/>
            <a:r>
              <a:rPr lang="en-US" dirty="0" smtClean="0"/>
              <a:t>First, we need to define some constants and create some function declarations.</a:t>
            </a:r>
          </a:p>
          <a:p>
            <a:pPr marL="570311" indent="-570311"/>
            <a:endParaRPr lang="en-US" dirty="0"/>
          </a:p>
          <a:p>
            <a:pPr marL="570311" indent="-570311"/>
            <a:r>
              <a:rPr lang="en-US" dirty="0" smtClean="0"/>
              <a:t>The size of our matrix is 1024x1024 – note that my implementation does not require the matrix to be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75" y="1908202"/>
            <a:ext cx="5106776" cy="35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CUDA code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7331651" y="3144654"/>
            <a:ext cx="4507155" cy="13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The size of A, B and C may be different.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Hence, the memory allocation for each of these must be handled carefully.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 flipH="1" flipV="1">
            <a:off x="5997827" y="4321971"/>
            <a:ext cx="12020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6441637" y="1977328"/>
            <a:ext cx="3179854" cy="8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Setting the random seed. Normally, we use a time variable as the argument.</a:t>
            </a:r>
          </a:p>
        </p:txBody>
      </p:sp>
      <p:sp>
        <p:nvSpPr>
          <p:cNvPr id="391180" name="Line 12"/>
          <p:cNvSpPr>
            <a:spLocks noChangeShapeType="1"/>
          </p:cNvSpPr>
          <p:nvPr/>
        </p:nvSpPr>
        <p:spPr bwMode="auto">
          <a:xfrm flipH="1">
            <a:off x="4160438" y="2461219"/>
            <a:ext cx="2073818" cy="20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978681" y="3819070"/>
            <a:ext cx="12403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978681" y="3253880"/>
            <a:ext cx="9720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178883" y="5580738"/>
            <a:ext cx="6731699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In this code, we are going to fill A and B with random numbers using the custom function </a:t>
            </a:r>
            <a:r>
              <a:rPr lang="en-US" sz="1633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randomInit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().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277442" y="5223347"/>
            <a:ext cx="1001641" cy="352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5950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201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20" y="2115583"/>
            <a:ext cx="5115417" cy="35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CUDA code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7063782" y="3359874"/>
            <a:ext cx="31798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Code for calling the CUDA kernel</a:t>
            </a:r>
          </a:p>
        </p:txBody>
      </p:sp>
      <p:sp>
        <p:nvSpPr>
          <p:cNvPr id="392198" name="Line 6"/>
          <p:cNvSpPr>
            <a:spLocks noChangeShapeType="1"/>
          </p:cNvSpPr>
          <p:nvPr/>
        </p:nvSpPr>
        <p:spPr bwMode="auto">
          <a:xfrm flipH="1">
            <a:off x="5542983" y="3636383"/>
            <a:ext cx="1313418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6441637" y="1977328"/>
            <a:ext cx="31798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Add the CUDA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Utilier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 timer (present in CUDA 4.2)</a:t>
            </a:r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>
            <a:off x="4298692" y="2530347"/>
            <a:ext cx="1866436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7063782" y="4189401"/>
            <a:ext cx="31798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Add a CPU multiplication function and time it as well.</a:t>
            </a:r>
          </a:p>
        </p:txBody>
      </p:sp>
      <p:sp>
        <p:nvSpPr>
          <p:cNvPr id="392203" name="Line 11"/>
          <p:cNvSpPr>
            <a:spLocks noChangeShapeType="1"/>
          </p:cNvSpPr>
          <p:nvPr/>
        </p:nvSpPr>
        <p:spPr bwMode="auto">
          <a:xfrm flipH="1">
            <a:off x="4920838" y="4742419"/>
            <a:ext cx="1866436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7796" y="764373"/>
            <a:ext cx="3179854" cy="8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BLOCK_SIZE = 16 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Hence, this code uses 16x16 (2D) threads per block.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449859" y="1668749"/>
            <a:ext cx="636761" cy="7233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6016" y="3359874"/>
            <a:ext cx="1886914" cy="160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The size of C controls how many blocks to use. We’ll revisit this in a little bit..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922638" y="2572234"/>
            <a:ext cx="1163982" cy="702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0147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concepts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0311" indent="-570311"/>
            <a:r>
              <a:rPr lang="en-US" dirty="0" smtClean="0"/>
              <a:t>That was the basic setup of the code – the details of the implementation are a little dirtier – namely, the CUDA kernel itself.</a:t>
            </a:r>
            <a:endParaRPr lang="en-US" dirty="0"/>
          </a:p>
          <a:p>
            <a:pPr marL="570311" indent="-570311"/>
            <a:endParaRPr lang="en-US" dirty="0"/>
          </a:p>
          <a:p>
            <a:pPr marL="570311" indent="-570311"/>
            <a:r>
              <a:rPr lang="en-US" dirty="0"/>
              <a:t>We need to review how we perform a matrix multiplication before we can find an efficient way to do it on GPU.</a:t>
            </a:r>
          </a:p>
          <a:p>
            <a:pPr marL="570311" indent="-570311"/>
            <a:endParaRPr lang="en-US" dirty="0"/>
          </a:p>
          <a:p>
            <a:pPr marL="570311" indent="-570311"/>
            <a:r>
              <a:rPr lang="en-US" dirty="0"/>
              <a:t>Let’s start with the CPU code.</a:t>
            </a:r>
          </a:p>
          <a:p>
            <a:pPr marL="1342248" lvl="2" indent="-432054"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85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3993</TotalTime>
  <Words>1554</Words>
  <Application>Microsoft Office PowerPoint</Application>
  <PresentationFormat>Widescreen</PresentationFormat>
  <Paragraphs>217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新細明體</vt:lpstr>
      <vt:lpstr>Arial</vt:lpstr>
      <vt:lpstr>Arial Black</vt:lpstr>
      <vt:lpstr>Calibri</vt:lpstr>
      <vt:lpstr>Century Gothic</vt:lpstr>
      <vt:lpstr>Times New Roman</vt:lpstr>
      <vt:lpstr>Verdana</vt:lpstr>
      <vt:lpstr>Wingdings</vt:lpstr>
      <vt:lpstr>Vapor Trail</vt:lpstr>
      <vt:lpstr>Equation</vt:lpstr>
      <vt:lpstr>Introduction to Multi-Core CPU and GPU Computation   多核心CPU和GPU計算</vt:lpstr>
      <vt:lpstr>Today’s Class…</vt:lpstr>
      <vt:lpstr>MATRIX MULTIPLICATION</vt:lpstr>
      <vt:lpstr>MATRIX MULTIPLICATION</vt:lpstr>
      <vt:lpstr>MATRIX MULTIPLICATION</vt:lpstr>
      <vt:lpstr>Setting up my CUDA code</vt:lpstr>
      <vt:lpstr>Setting up my CUDA code</vt:lpstr>
      <vt:lpstr>Setting up my CUDA code</vt:lpstr>
      <vt:lpstr>Review of the concepts</vt:lpstr>
      <vt:lpstr>Review of the concepts</vt:lpstr>
      <vt:lpstr>Review of the concepts</vt:lpstr>
      <vt:lpstr>Review of the concepts</vt:lpstr>
      <vt:lpstr>Review of the concepts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GPU..</vt:lpstr>
      <vt:lpstr>Implementation on the GPU..</vt:lpstr>
      <vt:lpstr>Implementation on the GPU..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Implementation on the GPU</vt:lpstr>
      <vt:lpstr>Performance</vt:lpstr>
      <vt:lpstr>NEXT CLASS...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356</cp:revision>
  <dcterms:created xsi:type="dcterms:W3CDTF">2014-09-14T00:46:14Z</dcterms:created>
  <dcterms:modified xsi:type="dcterms:W3CDTF">2015-12-27T12:12:36Z</dcterms:modified>
</cp:coreProperties>
</file>