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1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B7A9-5933-48B9-B570-3BEEBD19C1E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B6AC-F206-4F5E-A316-604462DCA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23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Element-wise multiplication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GPU, this is a relatively simple </a:t>
            </a:r>
            <a:r>
              <a:rPr lang="en-US" dirty="0" smtClean="0"/>
              <a:t>issue. The code can be written in 4 lines.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				(Find code on the board)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All we need to is assign a single thread per element of the array and perform the multiplication on that element.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4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</a:t>
            </a:r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5278395" cy="432980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Much research has been invested into how to perform parallel, element wise addition.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concept is quite simple – each thread adds two elements at once, producing a solution vector which is half the length of the previous one.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Each iteration uses fewer and fewer threads until a sum is reached.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626" y="2057401"/>
            <a:ext cx="5846762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7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</a:t>
            </a:r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5278395" cy="432980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can use this strategy on the GPU: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/>
            <a:r>
              <a:rPr lang="en-US" dirty="0" smtClean="0"/>
              <a:t>Create a block of N threads controlling 2N elements.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Place the 2N elements of our array in shared memory for fast access.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the threads inside each block to find a local sum.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Add all of the block solutions together to find the solution.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626" y="2057401"/>
            <a:ext cx="5846762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4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Reduction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our arrays x and y....</a:t>
            </a:r>
            <a:endParaRPr lang="en-US" dirty="0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2708765" y="3429001"/>
            <a:ext cx="7327489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x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2708765" y="4258528"/>
            <a:ext cx="7327489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2708765" y="5088055"/>
            <a:ext cx="7327489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z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3469165" y="5710201"/>
            <a:ext cx="5875817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Assume length is N = 1028</a:t>
            </a:r>
          </a:p>
        </p:txBody>
      </p:sp>
    </p:spTree>
    <p:extLst>
      <p:ext uri="{BB962C8B-B14F-4D97-AF65-F5344CB8AC3E}">
        <p14:creationId xmlns:p14="http://schemas.microsoft.com/office/powerpoint/2010/main" val="18893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Reduction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First, let’s perform our element multiplication (dot product) and place the result into shared memory: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2708765" y="3429001"/>
            <a:ext cx="7327489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x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2708765" y="4051146"/>
            <a:ext cx="7327489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2777893" y="4673291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4575201" y="4673291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6510765" y="4673291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8907" name="Rectangle 11"/>
          <p:cNvSpPr>
            <a:spLocks noChangeArrowheads="1"/>
          </p:cNvSpPr>
          <p:nvPr/>
        </p:nvSpPr>
        <p:spPr bwMode="auto">
          <a:xfrm>
            <a:off x="8308073" y="4673291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2777893" y="5295437"/>
            <a:ext cx="1728181" cy="72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(256 threads)</a:t>
            </a:r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4644329" y="5279595"/>
            <a:ext cx="1728181" cy="72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(256 threads)</a:t>
            </a:r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6510765" y="5295437"/>
            <a:ext cx="1728181" cy="72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2</a:t>
            </a:r>
          </a:p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(256 threads)</a:t>
            </a:r>
          </a:p>
        </p:txBody>
      </p:sp>
      <p:sp>
        <p:nvSpPr>
          <p:cNvPr id="208911" name="Text Box 15"/>
          <p:cNvSpPr txBox="1">
            <a:spLocks noChangeArrowheads="1"/>
          </p:cNvSpPr>
          <p:nvPr/>
        </p:nvSpPr>
        <p:spPr bwMode="auto">
          <a:xfrm>
            <a:off x="8308073" y="5295437"/>
            <a:ext cx="1728181" cy="72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3</a:t>
            </a:r>
          </a:p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(256 threads)</a:t>
            </a: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2777893" y="3498128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2777893" y="4120273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9206727" y="4120273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1027</a:t>
            </a:r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9206727" y="3498128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1027</a:t>
            </a:r>
          </a:p>
        </p:txBody>
      </p:sp>
      <p:sp>
        <p:nvSpPr>
          <p:cNvPr id="208916" name="Text Box 20"/>
          <p:cNvSpPr txBox="1">
            <a:spLocks noChangeArrowheads="1"/>
          </p:cNvSpPr>
          <p:nvPr/>
        </p:nvSpPr>
        <p:spPr bwMode="auto">
          <a:xfrm>
            <a:off x="2847020" y="4742419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3745674" y="4742419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08918" name="Text Box 22"/>
          <p:cNvSpPr txBox="1">
            <a:spLocks noChangeArrowheads="1"/>
          </p:cNvSpPr>
          <p:nvPr/>
        </p:nvSpPr>
        <p:spPr bwMode="auto">
          <a:xfrm>
            <a:off x="4575201" y="4742419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5473856" y="4742419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08920" name="Text Box 24"/>
          <p:cNvSpPr txBox="1">
            <a:spLocks noChangeArrowheads="1"/>
          </p:cNvSpPr>
          <p:nvPr/>
        </p:nvSpPr>
        <p:spPr bwMode="auto">
          <a:xfrm>
            <a:off x="6510765" y="4742419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8921" name="Text Box 25"/>
          <p:cNvSpPr txBox="1">
            <a:spLocks noChangeArrowheads="1"/>
          </p:cNvSpPr>
          <p:nvPr/>
        </p:nvSpPr>
        <p:spPr bwMode="auto">
          <a:xfrm>
            <a:off x="7409419" y="4742419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08922" name="Text Box 26"/>
          <p:cNvSpPr txBox="1">
            <a:spLocks noChangeArrowheads="1"/>
          </p:cNvSpPr>
          <p:nvPr/>
        </p:nvSpPr>
        <p:spPr bwMode="auto">
          <a:xfrm>
            <a:off x="8308073" y="4742419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8923" name="Text Box 27"/>
          <p:cNvSpPr txBox="1">
            <a:spLocks noChangeArrowheads="1"/>
          </p:cNvSpPr>
          <p:nvPr/>
        </p:nvSpPr>
        <p:spPr bwMode="auto">
          <a:xfrm>
            <a:off x="9206727" y="4742419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08924" name="Text Box 28"/>
          <p:cNvSpPr txBox="1">
            <a:spLocks noChangeArrowheads="1"/>
          </p:cNvSpPr>
          <p:nvPr/>
        </p:nvSpPr>
        <p:spPr bwMode="auto">
          <a:xfrm>
            <a:off x="1740984" y="3498128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global</a:t>
            </a:r>
          </a:p>
        </p:txBody>
      </p:sp>
      <p:sp>
        <p:nvSpPr>
          <p:cNvPr id="208925" name="Text Box 29"/>
          <p:cNvSpPr txBox="1">
            <a:spLocks noChangeArrowheads="1"/>
          </p:cNvSpPr>
          <p:nvPr/>
        </p:nvSpPr>
        <p:spPr bwMode="auto">
          <a:xfrm>
            <a:off x="1740984" y="4120273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global</a:t>
            </a:r>
          </a:p>
        </p:txBody>
      </p:sp>
      <p:sp>
        <p:nvSpPr>
          <p:cNvPr id="208926" name="Text Box 30"/>
          <p:cNvSpPr txBox="1">
            <a:spLocks noChangeArrowheads="1"/>
          </p:cNvSpPr>
          <p:nvPr/>
        </p:nvSpPr>
        <p:spPr bwMode="auto">
          <a:xfrm>
            <a:off x="1740984" y="4742419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20019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Reduction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2708765" y="1908201"/>
            <a:ext cx="7327489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x</a:t>
            </a: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708765" y="2530346"/>
            <a:ext cx="7327489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777893" y="3152492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4575201" y="3152492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6510765" y="3152492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8308073" y="3152492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9934" name="Text Box 14"/>
          <p:cNvSpPr txBox="1">
            <a:spLocks noChangeArrowheads="1"/>
          </p:cNvSpPr>
          <p:nvPr/>
        </p:nvSpPr>
        <p:spPr bwMode="auto">
          <a:xfrm>
            <a:off x="2777893" y="1977328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9935" name="Text Box 15"/>
          <p:cNvSpPr txBox="1">
            <a:spLocks noChangeArrowheads="1"/>
          </p:cNvSpPr>
          <p:nvPr/>
        </p:nvSpPr>
        <p:spPr bwMode="auto">
          <a:xfrm>
            <a:off x="2777893" y="2599474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9206727" y="2599474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1027</a:t>
            </a:r>
          </a:p>
        </p:txBody>
      </p:sp>
      <p:sp>
        <p:nvSpPr>
          <p:cNvPr id="209937" name="Text Box 17"/>
          <p:cNvSpPr txBox="1">
            <a:spLocks noChangeArrowheads="1"/>
          </p:cNvSpPr>
          <p:nvPr/>
        </p:nvSpPr>
        <p:spPr bwMode="auto">
          <a:xfrm>
            <a:off x="9206727" y="1977328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1027</a:t>
            </a:r>
          </a:p>
        </p:txBody>
      </p:sp>
      <p:sp>
        <p:nvSpPr>
          <p:cNvPr id="209938" name="Text Box 18"/>
          <p:cNvSpPr txBox="1">
            <a:spLocks noChangeArrowheads="1"/>
          </p:cNvSpPr>
          <p:nvPr/>
        </p:nvSpPr>
        <p:spPr bwMode="auto">
          <a:xfrm>
            <a:off x="2847020" y="3221619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3745674" y="3221619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09940" name="Text Box 20"/>
          <p:cNvSpPr txBox="1">
            <a:spLocks noChangeArrowheads="1"/>
          </p:cNvSpPr>
          <p:nvPr/>
        </p:nvSpPr>
        <p:spPr bwMode="auto">
          <a:xfrm>
            <a:off x="4575201" y="3221619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5473856" y="3221619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6510765" y="3221619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7409419" y="3221619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8308073" y="3221619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9206727" y="3221619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1740984" y="1977328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global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1740984" y="2599474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global</a:t>
            </a:r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1740984" y="3221619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shared</a:t>
            </a:r>
          </a:p>
        </p:txBody>
      </p:sp>
      <p:sp>
        <p:nvSpPr>
          <p:cNvPr id="209949" name="Rectangle 29"/>
          <p:cNvSpPr>
            <a:spLocks noChangeArrowheads="1"/>
          </p:cNvSpPr>
          <p:nvPr/>
        </p:nvSpPr>
        <p:spPr bwMode="auto">
          <a:xfrm>
            <a:off x="3192656" y="3152492"/>
            <a:ext cx="483891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I</a:t>
            </a:r>
          </a:p>
        </p:txBody>
      </p: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4022183" y="3912892"/>
            <a:ext cx="6843598" cy="147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__shared__ float temp[256];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int i = blockDim.x*blockIdx.x + threadIdx.x;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int I = threadIdx.x;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temp[I] = x[i]*y[i];	</a:t>
            </a:r>
          </a:p>
        </p:txBody>
      </p:sp>
      <p:sp>
        <p:nvSpPr>
          <p:cNvPr id="209952" name="AutoShape 32"/>
          <p:cNvSpPr>
            <a:spLocks noChangeArrowheads="1"/>
          </p:cNvSpPr>
          <p:nvPr/>
        </p:nvSpPr>
        <p:spPr bwMode="auto">
          <a:xfrm rot="-1135203">
            <a:off x="3192656" y="3636383"/>
            <a:ext cx="414764" cy="1935563"/>
          </a:xfrm>
          <a:prstGeom prst="curvedRightArrow">
            <a:avLst>
              <a:gd name="adj1" fmla="val 93333"/>
              <a:gd name="adj2" fmla="val 186667"/>
              <a:gd name="adj3" fmla="val 45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9953" name="Oval 33"/>
          <p:cNvSpPr>
            <a:spLocks noChangeArrowheads="1"/>
          </p:cNvSpPr>
          <p:nvPr/>
        </p:nvSpPr>
        <p:spPr bwMode="auto">
          <a:xfrm>
            <a:off x="3745674" y="4949801"/>
            <a:ext cx="2972472" cy="553018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09954" name="Rectangle 34"/>
          <p:cNvSpPr>
            <a:spLocks noChangeArrowheads="1"/>
          </p:cNvSpPr>
          <p:nvPr/>
        </p:nvSpPr>
        <p:spPr bwMode="auto">
          <a:xfrm>
            <a:off x="3192656" y="2530346"/>
            <a:ext cx="483891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i</a:t>
            </a:r>
          </a:p>
        </p:txBody>
      </p:sp>
      <p:sp>
        <p:nvSpPr>
          <p:cNvPr id="209955" name="Rectangle 35"/>
          <p:cNvSpPr>
            <a:spLocks noChangeArrowheads="1"/>
          </p:cNvSpPr>
          <p:nvPr/>
        </p:nvSpPr>
        <p:spPr bwMode="auto">
          <a:xfrm>
            <a:off x="3192656" y="1908201"/>
            <a:ext cx="483891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434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Reduction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Following this, we have our multiplied elements in shared memory.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shall employ a tree algorithm and varying numbers of threads to sum these into a single value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/>
            <a:r>
              <a:rPr lang="en-US" dirty="0" smtClean="0"/>
              <a:t>In a dot product (sum phase), we add two elements into a single value.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a minimum search, we choose one value from two values – the smaller one.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Using this strategy, each </a:t>
            </a:r>
            <a:r>
              <a:rPr lang="en-US" dirty="0"/>
              <a:t>block will return its own </a:t>
            </a:r>
            <a:r>
              <a:rPr lang="en-US" dirty="0" smtClean="0"/>
              <a:t>minimum.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Reduction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2155747" y="2046456"/>
            <a:ext cx="7880507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2224875" y="2115583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9206727" y="2115583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2155747" y="3221619"/>
            <a:ext cx="7880507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6096001" y="3221619"/>
            <a:ext cx="0" cy="553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9275855" y="3290746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2224875" y="3290746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5335601" y="3290746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127</a:t>
            </a: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6165128" y="3290746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128</a:t>
            </a:r>
          </a:p>
        </p:txBody>
      </p:sp>
      <p:sp>
        <p:nvSpPr>
          <p:cNvPr id="211983" name="AutoShape 15"/>
          <p:cNvSpPr>
            <a:spLocks noChangeArrowheads="1"/>
          </p:cNvSpPr>
          <p:nvPr/>
        </p:nvSpPr>
        <p:spPr bwMode="auto">
          <a:xfrm>
            <a:off x="5819492" y="2599474"/>
            <a:ext cx="553018" cy="55301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1984" name="Text Box 16"/>
          <p:cNvSpPr txBox="1">
            <a:spLocks noChangeArrowheads="1"/>
          </p:cNvSpPr>
          <p:nvPr/>
        </p:nvSpPr>
        <p:spPr bwMode="auto">
          <a:xfrm>
            <a:off x="6372510" y="2668601"/>
            <a:ext cx="387112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Divide the work into two.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2155747" y="4535037"/>
            <a:ext cx="3940254" cy="6912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6441637" y="4396783"/>
            <a:ext cx="3871126" cy="120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Using 128 threads, </a:t>
            </a:r>
            <a:r>
              <a:rPr lang="en-US" sz="1814" dirty="0" smtClean="0">
                <a:solidFill>
                  <a:schemeClr val="tx1"/>
                </a:solidFill>
                <a:latin typeface="Verdana" panose="020B0604030504040204" pitchFamily="34" charset="0"/>
              </a:rPr>
              <a:t>we select the minimum of a pair of elements and </a:t>
            </a:r>
            <a:r>
              <a:rPr 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create an array which is 128 long.</a:t>
            </a:r>
          </a:p>
        </p:txBody>
      </p:sp>
      <p:sp>
        <p:nvSpPr>
          <p:cNvPr id="211989" name="Rectangle 21"/>
          <p:cNvSpPr>
            <a:spLocks noChangeArrowheads="1"/>
          </p:cNvSpPr>
          <p:nvPr/>
        </p:nvSpPr>
        <p:spPr bwMode="auto">
          <a:xfrm>
            <a:off x="2155747" y="4535037"/>
            <a:ext cx="967782" cy="6912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Min. of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,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128</a:t>
            </a:r>
            <a:endParaRPr lang="en-US" sz="1633" baseline="-25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1671856" y="2115583"/>
            <a:ext cx="48389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1671857" y="3290746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211992" name="Rectangle 24"/>
          <p:cNvSpPr>
            <a:spLocks noChangeArrowheads="1"/>
          </p:cNvSpPr>
          <p:nvPr/>
        </p:nvSpPr>
        <p:spPr bwMode="auto">
          <a:xfrm>
            <a:off x="3123529" y="4535037"/>
            <a:ext cx="967782" cy="6912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Min. of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,a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129</a:t>
            </a:r>
            <a:endParaRPr lang="en-US" sz="1633" baseline="-25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1993" name="Rectangle 25"/>
          <p:cNvSpPr>
            <a:spLocks noChangeArrowheads="1"/>
          </p:cNvSpPr>
          <p:nvPr/>
        </p:nvSpPr>
        <p:spPr bwMode="auto">
          <a:xfrm>
            <a:off x="2155747" y="32216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1994" name="Rectangle 26"/>
          <p:cNvSpPr>
            <a:spLocks noChangeArrowheads="1"/>
          </p:cNvSpPr>
          <p:nvPr/>
        </p:nvSpPr>
        <p:spPr bwMode="auto">
          <a:xfrm>
            <a:off x="6096001" y="32216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>
                <a:solidFill>
                  <a:schemeClr val="tx1"/>
                </a:solidFill>
                <a:latin typeface="Verdana" panose="020B0604030504040204" pitchFamily="34" charset="0"/>
              </a:rPr>
              <a:t>128</a:t>
            </a:r>
          </a:p>
        </p:txBody>
      </p:sp>
      <p:cxnSp>
        <p:nvCxnSpPr>
          <p:cNvPr id="211995" name="AutoShape 27"/>
          <p:cNvCxnSpPr>
            <a:cxnSpLocks noChangeShapeType="1"/>
            <a:stCxn id="211993" idx="2"/>
            <a:endCxn id="211989" idx="0"/>
          </p:cNvCxnSpPr>
          <p:nvPr/>
        </p:nvCxnSpPr>
        <p:spPr bwMode="auto">
          <a:xfrm rot="16200000" flipH="1">
            <a:off x="2138465" y="4033865"/>
            <a:ext cx="760400" cy="24194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996" name="AutoShape 28"/>
          <p:cNvCxnSpPr>
            <a:cxnSpLocks noChangeShapeType="1"/>
            <a:stCxn id="211994" idx="2"/>
            <a:endCxn id="211989" idx="0"/>
          </p:cNvCxnSpPr>
          <p:nvPr/>
        </p:nvCxnSpPr>
        <p:spPr bwMode="auto">
          <a:xfrm rot="5400000">
            <a:off x="4108592" y="2305683"/>
            <a:ext cx="760400" cy="36983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997" name="Rectangle 29"/>
          <p:cNvSpPr>
            <a:spLocks noChangeArrowheads="1"/>
          </p:cNvSpPr>
          <p:nvPr/>
        </p:nvSpPr>
        <p:spPr bwMode="auto">
          <a:xfrm>
            <a:off x="2639638" y="32216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11998" name="Rectangle 30"/>
          <p:cNvSpPr>
            <a:spLocks noChangeArrowheads="1"/>
          </p:cNvSpPr>
          <p:nvPr/>
        </p:nvSpPr>
        <p:spPr bwMode="auto">
          <a:xfrm>
            <a:off x="6579892" y="32216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>
                <a:solidFill>
                  <a:schemeClr val="tx1"/>
                </a:solidFill>
                <a:latin typeface="Verdana" panose="020B0604030504040204" pitchFamily="34" charset="0"/>
              </a:rPr>
              <a:t>129</a:t>
            </a:r>
          </a:p>
        </p:txBody>
      </p:sp>
      <p:cxnSp>
        <p:nvCxnSpPr>
          <p:cNvPr id="211999" name="AutoShape 31"/>
          <p:cNvCxnSpPr>
            <a:cxnSpLocks noChangeShapeType="1"/>
            <a:stCxn id="211997" idx="2"/>
            <a:endCxn id="211992" idx="0"/>
          </p:cNvCxnSpPr>
          <p:nvPr/>
        </p:nvCxnSpPr>
        <p:spPr bwMode="auto">
          <a:xfrm rot="16200000" flipH="1">
            <a:off x="2864302" y="3791919"/>
            <a:ext cx="760400" cy="72583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0" name="AutoShape 32"/>
          <p:cNvCxnSpPr>
            <a:cxnSpLocks noChangeShapeType="1"/>
            <a:stCxn id="211998" idx="2"/>
            <a:endCxn id="211992" idx="0"/>
          </p:cNvCxnSpPr>
          <p:nvPr/>
        </p:nvCxnSpPr>
        <p:spPr bwMode="auto">
          <a:xfrm rot="5400000">
            <a:off x="4834428" y="2547629"/>
            <a:ext cx="760400" cy="321441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01" name="Rectangle 33"/>
          <p:cNvSpPr>
            <a:spLocks noChangeArrowheads="1"/>
          </p:cNvSpPr>
          <p:nvPr/>
        </p:nvSpPr>
        <p:spPr bwMode="auto">
          <a:xfrm>
            <a:off x="4989965" y="4535037"/>
            <a:ext cx="1106036" cy="6912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Min. of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127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,a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  <a:endParaRPr lang="en-US" sz="1633" baseline="-25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511" y="4000411"/>
            <a:ext cx="201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 pairs</a:t>
            </a:r>
          </a:p>
          <a:p>
            <a:r>
              <a:rPr lang="en-US" dirty="0" smtClean="0"/>
              <a:t>= 128 threads.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99039" y="4142989"/>
            <a:ext cx="898653" cy="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2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7" grpId="0" animBg="1"/>
      <p:bldP spid="211978" grpId="0" animBg="1"/>
      <p:bldP spid="211979" grpId="0"/>
      <p:bldP spid="211980" grpId="0"/>
      <p:bldP spid="211981" grpId="0"/>
      <p:bldP spid="211982" grpId="0"/>
      <p:bldP spid="211983" grpId="0" animBg="1"/>
      <p:bldP spid="211984" grpId="0"/>
      <p:bldP spid="211985" grpId="0" animBg="1"/>
      <p:bldP spid="211988" grpId="0"/>
      <p:bldP spid="211989" grpId="0" animBg="1"/>
      <p:bldP spid="211991" grpId="0"/>
      <p:bldP spid="211992" grpId="0" animBg="1"/>
      <p:bldP spid="211993" grpId="0" animBg="1"/>
      <p:bldP spid="211994" grpId="0" animBg="1"/>
      <p:bldP spid="211997" grpId="0" animBg="1"/>
      <p:bldP spid="211998" grpId="0" animBg="1"/>
      <p:bldP spid="2120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Reduction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used (1/2) the number of available threads to reduce the length down to (1/2) it’s previous length.</a:t>
            </a:r>
          </a:p>
          <a:p>
            <a:endParaRPr lang="en-US" dirty="0"/>
          </a:p>
          <a:p>
            <a:r>
              <a:rPr lang="en-US" dirty="0"/>
              <a:t>We can do it again to get an array of length (1/4) that we originally had..</a:t>
            </a:r>
          </a:p>
        </p:txBody>
      </p:sp>
    </p:spTree>
    <p:extLst>
      <p:ext uri="{BB962C8B-B14F-4D97-AF65-F5344CB8AC3E}">
        <p14:creationId xmlns:p14="http://schemas.microsoft.com/office/powerpoint/2010/main" val="17958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Reduction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2155747" y="2046456"/>
            <a:ext cx="7880507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2224875" y="2115583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9206727" y="2115583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127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155747" y="3221619"/>
            <a:ext cx="7880507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6096001" y="3221619"/>
            <a:ext cx="0" cy="553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9275855" y="3290746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127</a:t>
            </a: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2224875" y="3290746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5335601" y="3290746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63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6165128" y="3290746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64</a:t>
            </a:r>
          </a:p>
        </p:txBody>
      </p:sp>
      <p:sp>
        <p:nvSpPr>
          <p:cNvPr id="214028" name="AutoShape 12"/>
          <p:cNvSpPr>
            <a:spLocks noChangeArrowheads="1"/>
          </p:cNvSpPr>
          <p:nvPr/>
        </p:nvSpPr>
        <p:spPr bwMode="auto">
          <a:xfrm>
            <a:off x="5819492" y="2599474"/>
            <a:ext cx="553018" cy="55301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6372510" y="2668601"/>
            <a:ext cx="387112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Divide the work into two.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2155747" y="4535037"/>
            <a:ext cx="3940254" cy="6912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6441637" y="4396783"/>
            <a:ext cx="3871126" cy="120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Using 64 threads, we can add two elements together at the same time and create an array which is </a:t>
            </a:r>
            <a:r>
              <a:rPr lang="en-US" sz="1814" dirty="0" smtClean="0">
                <a:solidFill>
                  <a:schemeClr val="tx1"/>
                </a:solidFill>
                <a:latin typeface="Verdana" panose="020B0604030504040204" pitchFamily="34" charset="0"/>
              </a:rPr>
              <a:t>64 </a:t>
            </a:r>
            <a:r>
              <a:rPr 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long.</a:t>
            </a:r>
          </a:p>
        </p:txBody>
      </p: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2155747" y="4535037"/>
            <a:ext cx="967782" cy="6912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Min. of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,a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64</a:t>
            </a:r>
            <a:endParaRPr lang="en-US" sz="1633" baseline="-25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4033" name="Text Box 17"/>
          <p:cNvSpPr txBox="1">
            <a:spLocks noChangeArrowheads="1"/>
          </p:cNvSpPr>
          <p:nvPr/>
        </p:nvSpPr>
        <p:spPr bwMode="auto">
          <a:xfrm>
            <a:off x="1671856" y="2115583"/>
            <a:ext cx="48389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214034" name="Text Box 18"/>
          <p:cNvSpPr txBox="1">
            <a:spLocks noChangeArrowheads="1"/>
          </p:cNvSpPr>
          <p:nvPr/>
        </p:nvSpPr>
        <p:spPr bwMode="auto">
          <a:xfrm>
            <a:off x="1671857" y="3290746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214035" name="Rectangle 19"/>
          <p:cNvSpPr>
            <a:spLocks noChangeArrowheads="1"/>
          </p:cNvSpPr>
          <p:nvPr/>
        </p:nvSpPr>
        <p:spPr bwMode="auto">
          <a:xfrm>
            <a:off x="3123529" y="4535037"/>
            <a:ext cx="967782" cy="6912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Min. of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,a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65</a:t>
            </a:r>
            <a:endParaRPr lang="en-US" sz="1633" baseline="-25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2155747" y="32216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6096001" y="32216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>
                <a:solidFill>
                  <a:schemeClr val="tx1"/>
                </a:solidFill>
                <a:latin typeface="Verdana" panose="020B0604030504040204" pitchFamily="34" charset="0"/>
              </a:rPr>
              <a:t>64</a:t>
            </a:r>
          </a:p>
        </p:txBody>
      </p:sp>
      <p:cxnSp>
        <p:nvCxnSpPr>
          <p:cNvPr id="214038" name="AutoShape 22"/>
          <p:cNvCxnSpPr>
            <a:cxnSpLocks noChangeShapeType="1"/>
            <a:stCxn id="214036" idx="2"/>
            <a:endCxn id="214032" idx="0"/>
          </p:cNvCxnSpPr>
          <p:nvPr/>
        </p:nvCxnSpPr>
        <p:spPr bwMode="auto">
          <a:xfrm rot="16200000" flipH="1">
            <a:off x="2138465" y="4033865"/>
            <a:ext cx="760400" cy="24194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039" name="AutoShape 23"/>
          <p:cNvCxnSpPr>
            <a:cxnSpLocks noChangeShapeType="1"/>
            <a:stCxn id="214037" idx="2"/>
            <a:endCxn id="214032" idx="0"/>
          </p:cNvCxnSpPr>
          <p:nvPr/>
        </p:nvCxnSpPr>
        <p:spPr bwMode="auto">
          <a:xfrm rot="5400000">
            <a:off x="4108592" y="2305683"/>
            <a:ext cx="760400" cy="36983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2639638" y="32216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14041" name="Rectangle 25"/>
          <p:cNvSpPr>
            <a:spLocks noChangeArrowheads="1"/>
          </p:cNvSpPr>
          <p:nvPr/>
        </p:nvSpPr>
        <p:spPr bwMode="auto">
          <a:xfrm>
            <a:off x="6579892" y="32216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>
                <a:solidFill>
                  <a:schemeClr val="tx1"/>
                </a:solidFill>
                <a:latin typeface="Verdana" panose="020B0604030504040204" pitchFamily="34" charset="0"/>
              </a:rPr>
              <a:t>65</a:t>
            </a:r>
          </a:p>
        </p:txBody>
      </p:sp>
      <p:cxnSp>
        <p:nvCxnSpPr>
          <p:cNvPr id="214042" name="AutoShape 26"/>
          <p:cNvCxnSpPr>
            <a:cxnSpLocks noChangeShapeType="1"/>
            <a:stCxn id="214040" idx="2"/>
            <a:endCxn id="214035" idx="0"/>
          </p:cNvCxnSpPr>
          <p:nvPr/>
        </p:nvCxnSpPr>
        <p:spPr bwMode="auto">
          <a:xfrm rot="16200000" flipH="1">
            <a:off x="2864302" y="3791919"/>
            <a:ext cx="760400" cy="72583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043" name="AutoShape 27"/>
          <p:cNvCxnSpPr>
            <a:cxnSpLocks noChangeShapeType="1"/>
            <a:stCxn id="214041" idx="2"/>
            <a:endCxn id="214035" idx="0"/>
          </p:cNvCxnSpPr>
          <p:nvPr/>
        </p:nvCxnSpPr>
        <p:spPr bwMode="auto">
          <a:xfrm rot="5400000">
            <a:off x="4834428" y="2547629"/>
            <a:ext cx="760400" cy="321441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4044" name="Rectangle 28"/>
          <p:cNvSpPr>
            <a:spLocks noChangeArrowheads="1"/>
          </p:cNvSpPr>
          <p:nvPr/>
        </p:nvSpPr>
        <p:spPr bwMode="auto">
          <a:xfrm>
            <a:off x="4989965" y="4535037"/>
            <a:ext cx="1106036" cy="6912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Min. of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64</a:t>
            </a: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,a</a:t>
            </a:r>
            <a:r>
              <a:rPr lang="en-US" sz="1633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127</a:t>
            </a:r>
            <a:endParaRPr lang="en-US" sz="1633" baseline="-25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0310490" y="2057401"/>
            <a:ext cx="1662435" cy="134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Now we have 127 elements from our previous reduction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511" y="4000411"/>
            <a:ext cx="201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 pairs</a:t>
            </a:r>
          </a:p>
          <a:p>
            <a:r>
              <a:rPr lang="en-US" dirty="0" smtClean="0"/>
              <a:t>= 64 threads.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99039" y="4142989"/>
            <a:ext cx="898653" cy="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animBg="1"/>
      <p:bldP spid="214023" grpId="0" animBg="1"/>
      <p:bldP spid="214024" grpId="0"/>
      <p:bldP spid="214025" grpId="0"/>
      <p:bldP spid="214026" grpId="0"/>
      <p:bldP spid="214027" grpId="0"/>
      <p:bldP spid="214028" grpId="0" animBg="1"/>
      <p:bldP spid="214029" grpId="0"/>
      <p:bldP spid="214030" grpId="0" animBg="1"/>
      <p:bldP spid="214031" grpId="0"/>
      <p:bldP spid="214032" grpId="0" animBg="1"/>
      <p:bldP spid="214034" grpId="0"/>
      <p:bldP spid="214035" grpId="0" animBg="1"/>
      <p:bldP spid="214036" grpId="0" animBg="1"/>
      <p:bldP spid="214037" grpId="0" animBg="1"/>
      <p:bldP spid="214040" grpId="0" animBg="1"/>
      <p:bldP spid="214041" grpId="0" animBg="1"/>
      <p:bldP spid="214044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Reduction Concept,</a:t>
            </a:r>
          </a:p>
          <a:p>
            <a:endParaRPr lang="en-US" dirty="0"/>
          </a:p>
          <a:p>
            <a:r>
              <a:rPr lang="en-US" dirty="0" smtClean="0"/>
              <a:t>Parallel Reduction on the GPU,</a:t>
            </a:r>
          </a:p>
          <a:p>
            <a:endParaRPr lang="en-US" dirty="0"/>
          </a:p>
          <a:p>
            <a:r>
              <a:rPr lang="en-US" dirty="0" smtClean="0"/>
              <a:t>Preparations for the Conjugate Gradient (CG) method on GPU.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133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Step in Reduction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Regardless of what you do (dot product, binary comparison operations), you will have an array of length (NO_BLOCKS) containing values.</a:t>
            </a:r>
          </a:p>
          <a:p>
            <a:endParaRPr lang="en-US"/>
          </a:p>
          <a:p>
            <a:r>
              <a:rPr lang="en-US"/>
              <a:t>Let’s have a look…</a:t>
            </a:r>
          </a:p>
        </p:txBody>
      </p:sp>
    </p:spTree>
    <p:extLst>
      <p:ext uri="{BB962C8B-B14F-4D97-AF65-F5344CB8AC3E}">
        <p14:creationId xmlns:p14="http://schemas.microsoft.com/office/powerpoint/2010/main" val="2832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Step in Reduction</a:t>
            </a:r>
          </a:p>
        </p:txBody>
      </p:sp>
      <p:sp>
        <p:nvSpPr>
          <p:cNvPr id="225301" name="Rectangle 21"/>
          <p:cNvSpPr>
            <a:spLocks noChangeArrowheads="1"/>
          </p:cNvSpPr>
          <p:nvPr/>
        </p:nvSpPr>
        <p:spPr bwMode="auto">
          <a:xfrm>
            <a:off x="2708765" y="1839074"/>
            <a:ext cx="7327489" cy="4838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225302" name="Rectangle 22"/>
          <p:cNvSpPr>
            <a:spLocks noChangeArrowheads="1"/>
          </p:cNvSpPr>
          <p:nvPr/>
        </p:nvSpPr>
        <p:spPr bwMode="auto">
          <a:xfrm>
            <a:off x="2777893" y="2461219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25303" name="Rectangle 23"/>
          <p:cNvSpPr>
            <a:spLocks noChangeArrowheads="1"/>
          </p:cNvSpPr>
          <p:nvPr/>
        </p:nvSpPr>
        <p:spPr bwMode="auto">
          <a:xfrm>
            <a:off x="4575201" y="2461219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25304" name="Rectangle 24"/>
          <p:cNvSpPr>
            <a:spLocks noChangeArrowheads="1"/>
          </p:cNvSpPr>
          <p:nvPr/>
        </p:nvSpPr>
        <p:spPr bwMode="auto">
          <a:xfrm>
            <a:off x="6510765" y="2461219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25305" name="Rectangle 25"/>
          <p:cNvSpPr>
            <a:spLocks noChangeArrowheads="1"/>
          </p:cNvSpPr>
          <p:nvPr/>
        </p:nvSpPr>
        <p:spPr bwMode="auto">
          <a:xfrm>
            <a:off x="8308073" y="2461219"/>
            <a:ext cx="1659054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25306" name="Text Box 26"/>
          <p:cNvSpPr txBox="1">
            <a:spLocks noChangeArrowheads="1"/>
          </p:cNvSpPr>
          <p:nvPr/>
        </p:nvSpPr>
        <p:spPr bwMode="auto">
          <a:xfrm>
            <a:off x="2777893" y="1908201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25307" name="Text Box 27"/>
          <p:cNvSpPr txBox="1">
            <a:spLocks noChangeArrowheads="1"/>
          </p:cNvSpPr>
          <p:nvPr/>
        </p:nvSpPr>
        <p:spPr bwMode="auto">
          <a:xfrm>
            <a:off x="9206727" y="1908201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1027</a:t>
            </a:r>
          </a:p>
        </p:txBody>
      </p:sp>
      <p:sp>
        <p:nvSpPr>
          <p:cNvPr id="225308" name="Text Box 28"/>
          <p:cNvSpPr txBox="1">
            <a:spLocks noChangeArrowheads="1"/>
          </p:cNvSpPr>
          <p:nvPr/>
        </p:nvSpPr>
        <p:spPr bwMode="auto">
          <a:xfrm>
            <a:off x="2847020" y="2530346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25309" name="Text Box 29"/>
          <p:cNvSpPr txBox="1">
            <a:spLocks noChangeArrowheads="1"/>
          </p:cNvSpPr>
          <p:nvPr/>
        </p:nvSpPr>
        <p:spPr bwMode="auto">
          <a:xfrm>
            <a:off x="3745674" y="2530346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25310" name="Text Box 30"/>
          <p:cNvSpPr txBox="1">
            <a:spLocks noChangeArrowheads="1"/>
          </p:cNvSpPr>
          <p:nvPr/>
        </p:nvSpPr>
        <p:spPr bwMode="auto">
          <a:xfrm>
            <a:off x="4575201" y="2530346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25311" name="Text Box 31"/>
          <p:cNvSpPr txBox="1">
            <a:spLocks noChangeArrowheads="1"/>
          </p:cNvSpPr>
          <p:nvPr/>
        </p:nvSpPr>
        <p:spPr bwMode="auto">
          <a:xfrm>
            <a:off x="5473856" y="2530346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25312" name="Text Box 32"/>
          <p:cNvSpPr txBox="1">
            <a:spLocks noChangeArrowheads="1"/>
          </p:cNvSpPr>
          <p:nvPr/>
        </p:nvSpPr>
        <p:spPr bwMode="auto">
          <a:xfrm>
            <a:off x="6510765" y="2530346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25313" name="Text Box 33"/>
          <p:cNvSpPr txBox="1">
            <a:spLocks noChangeArrowheads="1"/>
          </p:cNvSpPr>
          <p:nvPr/>
        </p:nvSpPr>
        <p:spPr bwMode="auto">
          <a:xfrm>
            <a:off x="7409419" y="2530346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8308073" y="2530346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25315" name="Text Box 35"/>
          <p:cNvSpPr txBox="1">
            <a:spLocks noChangeArrowheads="1"/>
          </p:cNvSpPr>
          <p:nvPr/>
        </p:nvSpPr>
        <p:spPr bwMode="auto">
          <a:xfrm>
            <a:off x="9206727" y="2530346"/>
            <a:ext cx="7604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225316" name="Text Box 36"/>
          <p:cNvSpPr txBox="1">
            <a:spLocks noChangeArrowheads="1"/>
          </p:cNvSpPr>
          <p:nvPr/>
        </p:nvSpPr>
        <p:spPr bwMode="auto">
          <a:xfrm>
            <a:off x="1740984" y="1908201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global</a:t>
            </a:r>
          </a:p>
        </p:txBody>
      </p:sp>
      <p:sp>
        <p:nvSpPr>
          <p:cNvPr id="225317" name="Text Box 37"/>
          <p:cNvSpPr txBox="1">
            <a:spLocks noChangeArrowheads="1"/>
          </p:cNvSpPr>
          <p:nvPr/>
        </p:nvSpPr>
        <p:spPr bwMode="auto">
          <a:xfrm>
            <a:off x="1740984" y="2530346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shared</a:t>
            </a:r>
          </a:p>
        </p:txBody>
      </p:sp>
      <p:sp>
        <p:nvSpPr>
          <p:cNvPr id="225319" name="Rectangle 39"/>
          <p:cNvSpPr>
            <a:spLocks noChangeArrowheads="1"/>
          </p:cNvSpPr>
          <p:nvPr/>
        </p:nvSpPr>
        <p:spPr bwMode="auto">
          <a:xfrm>
            <a:off x="4920838" y="3636383"/>
            <a:ext cx="553018" cy="62214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25320" name="Rectangle 40"/>
          <p:cNvSpPr>
            <a:spLocks noChangeArrowheads="1"/>
          </p:cNvSpPr>
          <p:nvPr/>
        </p:nvSpPr>
        <p:spPr bwMode="auto">
          <a:xfrm>
            <a:off x="5473856" y="3636383"/>
            <a:ext cx="553018" cy="62214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25321" name="Rectangle 41"/>
          <p:cNvSpPr>
            <a:spLocks noChangeArrowheads="1"/>
          </p:cNvSpPr>
          <p:nvPr/>
        </p:nvSpPr>
        <p:spPr bwMode="auto">
          <a:xfrm>
            <a:off x="6026874" y="3636383"/>
            <a:ext cx="553018" cy="62214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25322" name="Rectangle 42"/>
          <p:cNvSpPr>
            <a:spLocks noChangeArrowheads="1"/>
          </p:cNvSpPr>
          <p:nvPr/>
        </p:nvSpPr>
        <p:spPr bwMode="auto">
          <a:xfrm>
            <a:off x="6579892" y="3636383"/>
            <a:ext cx="553018" cy="62214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25323" name="Text Box 43"/>
          <p:cNvSpPr txBox="1">
            <a:spLocks noChangeArrowheads="1"/>
          </p:cNvSpPr>
          <p:nvPr/>
        </p:nvSpPr>
        <p:spPr bwMode="auto">
          <a:xfrm>
            <a:off x="1879238" y="3498128"/>
            <a:ext cx="2903345" cy="72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Final Array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(NO_BLOCKS long)</a:t>
            </a:r>
          </a:p>
        </p:txBody>
      </p:sp>
      <p:sp>
        <p:nvSpPr>
          <p:cNvPr id="225324" name="Text Box 44"/>
          <p:cNvSpPr txBox="1">
            <a:spLocks noChangeArrowheads="1"/>
          </p:cNvSpPr>
          <p:nvPr/>
        </p:nvSpPr>
        <p:spPr bwMode="auto">
          <a:xfrm>
            <a:off x="1671856" y="4604164"/>
            <a:ext cx="9539562" cy="147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For N = 1028, with 256 threads per block, this final array is 4 elements long.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We can use either: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	(i) The CPU to sum these 4 elements for us, or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	(ii) Perform ANOTHER reduction on the final array.</a:t>
            </a:r>
          </a:p>
        </p:txBody>
      </p:sp>
    </p:spTree>
    <p:extLst>
      <p:ext uri="{BB962C8B-B14F-4D97-AF65-F5344CB8AC3E}">
        <p14:creationId xmlns:p14="http://schemas.microsoft.com/office/powerpoint/2010/main" val="39998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Reduction EFFICIENCY</a:t>
            </a:r>
            <a:endParaRPr lang="en-US" dirty="0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810111" y="1908201"/>
            <a:ext cx="8571780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1810111" y="3083365"/>
            <a:ext cx="4285890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1810111" y="4258528"/>
            <a:ext cx="2142945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1810111" y="5502819"/>
            <a:ext cx="1106036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6096001" y="1908201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49" name="Rectangle 9"/>
          <p:cNvSpPr>
            <a:spLocks noChangeArrowheads="1"/>
          </p:cNvSpPr>
          <p:nvPr/>
        </p:nvSpPr>
        <p:spPr bwMode="auto">
          <a:xfrm>
            <a:off x="4022183" y="3083365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2847020" y="4258528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1810111" y="1908201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52" name="Rectangle 12"/>
          <p:cNvSpPr>
            <a:spLocks noChangeArrowheads="1"/>
          </p:cNvSpPr>
          <p:nvPr/>
        </p:nvSpPr>
        <p:spPr bwMode="auto">
          <a:xfrm>
            <a:off x="1810111" y="3083365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53" name="Rectangle 13"/>
          <p:cNvSpPr>
            <a:spLocks noChangeArrowheads="1"/>
          </p:cNvSpPr>
          <p:nvPr/>
        </p:nvSpPr>
        <p:spPr bwMode="auto">
          <a:xfrm>
            <a:off x="1810111" y="4258528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5054" name="Rectangle 14"/>
          <p:cNvSpPr>
            <a:spLocks noChangeArrowheads="1"/>
          </p:cNvSpPr>
          <p:nvPr/>
        </p:nvSpPr>
        <p:spPr bwMode="auto">
          <a:xfrm>
            <a:off x="1810111" y="55028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cxnSp>
        <p:nvCxnSpPr>
          <p:cNvPr id="215055" name="AutoShape 15"/>
          <p:cNvCxnSpPr>
            <a:cxnSpLocks noChangeShapeType="1"/>
            <a:stCxn id="215051" idx="2"/>
            <a:endCxn id="215052" idx="0"/>
          </p:cNvCxnSpPr>
          <p:nvPr/>
        </p:nvCxnSpPr>
        <p:spPr bwMode="auto">
          <a:xfrm rot="5400000">
            <a:off x="1740984" y="2772292"/>
            <a:ext cx="62214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056" name="AutoShape 16"/>
          <p:cNvCxnSpPr>
            <a:cxnSpLocks noChangeShapeType="1"/>
            <a:stCxn id="215048" idx="2"/>
            <a:endCxn id="215052" idx="0"/>
          </p:cNvCxnSpPr>
          <p:nvPr/>
        </p:nvCxnSpPr>
        <p:spPr bwMode="auto">
          <a:xfrm rot="5400000">
            <a:off x="3883929" y="629347"/>
            <a:ext cx="622145" cy="428589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057" name="AutoShape 17"/>
          <p:cNvCxnSpPr>
            <a:cxnSpLocks noChangeShapeType="1"/>
            <a:stCxn id="215052" idx="2"/>
            <a:endCxn id="215053" idx="0"/>
          </p:cNvCxnSpPr>
          <p:nvPr/>
        </p:nvCxnSpPr>
        <p:spPr bwMode="auto">
          <a:xfrm rot="5400000">
            <a:off x="1740984" y="3947455"/>
            <a:ext cx="62214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058" name="AutoShape 18"/>
          <p:cNvCxnSpPr>
            <a:cxnSpLocks noChangeShapeType="1"/>
            <a:stCxn id="215049" idx="2"/>
            <a:endCxn id="215053" idx="0"/>
          </p:cNvCxnSpPr>
          <p:nvPr/>
        </p:nvCxnSpPr>
        <p:spPr bwMode="auto">
          <a:xfrm rot="5400000">
            <a:off x="2847020" y="2841419"/>
            <a:ext cx="622145" cy="221207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059" name="AutoShape 19"/>
          <p:cNvCxnSpPr>
            <a:cxnSpLocks noChangeShapeType="1"/>
            <a:stCxn id="215053" idx="2"/>
            <a:endCxn id="215054" idx="0"/>
          </p:cNvCxnSpPr>
          <p:nvPr/>
        </p:nvCxnSpPr>
        <p:spPr bwMode="auto">
          <a:xfrm rot="5400000">
            <a:off x="1706420" y="5157182"/>
            <a:ext cx="69127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061" name="AutoShape 21"/>
          <p:cNvCxnSpPr>
            <a:cxnSpLocks noChangeShapeType="1"/>
            <a:stCxn id="215050" idx="2"/>
            <a:endCxn id="215054" idx="0"/>
          </p:cNvCxnSpPr>
          <p:nvPr/>
        </p:nvCxnSpPr>
        <p:spPr bwMode="auto">
          <a:xfrm rot="5400000">
            <a:off x="2224874" y="4638728"/>
            <a:ext cx="691273" cy="10369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6372510" y="2875983"/>
            <a:ext cx="4078508" cy="277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In each subsequent iteration, we employ (1/2) the previous number of threads.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177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How will this impact on the parallel efficiency?</a:t>
            </a:r>
          </a:p>
        </p:txBody>
      </p:sp>
    </p:spTree>
    <p:extLst>
      <p:ext uri="{BB962C8B-B14F-4D97-AF65-F5344CB8AC3E}">
        <p14:creationId xmlns:p14="http://schemas.microsoft.com/office/powerpoint/2010/main" val="20348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Reduction </a:t>
            </a:r>
            <a:r>
              <a:rPr lang="en-US" dirty="0"/>
              <a:t> EFFICIENCY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1810111" y="1908201"/>
            <a:ext cx="8571780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810111" y="3083365"/>
            <a:ext cx="4285890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1810111" y="4258528"/>
            <a:ext cx="2142945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1810111" y="5502819"/>
            <a:ext cx="1106036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6096001" y="1908201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4022183" y="3083365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2847020" y="4258528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810111" y="1908201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1810111" y="3083365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1810111" y="4258528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1810111" y="5502819"/>
            <a:ext cx="483891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cxnSp>
        <p:nvCxnSpPr>
          <p:cNvPr id="217102" name="AutoShape 14"/>
          <p:cNvCxnSpPr>
            <a:cxnSpLocks noChangeShapeType="1"/>
            <a:stCxn id="217098" idx="2"/>
            <a:endCxn id="217099" idx="0"/>
          </p:cNvCxnSpPr>
          <p:nvPr/>
        </p:nvCxnSpPr>
        <p:spPr bwMode="auto">
          <a:xfrm rot="5400000">
            <a:off x="1740984" y="2772292"/>
            <a:ext cx="62214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3" name="AutoShape 15"/>
          <p:cNvCxnSpPr>
            <a:cxnSpLocks noChangeShapeType="1"/>
            <a:stCxn id="217095" idx="2"/>
            <a:endCxn id="217099" idx="0"/>
          </p:cNvCxnSpPr>
          <p:nvPr/>
        </p:nvCxnSpPr>
        <p:spPr bwMode="auto">
          <a:xfrm rot="5400000">
            <a:off x="3883929" y="629347"/>
            <a:ext cx="622145" cy="428589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4" name="AutoShape 16"/>
          <p:cNvCxnSpPr>
            <a:cxnSpLocks noChangeShapeType="1"/>
            <a:stCxn id="217099" idx="2"/>
            <a:endCxn id="217100" idx="0"/>
          </p:cNvCxnSpPr>
          <p:nvPr/>
        </p:nvCxnSpPr>
        <p:spPr bwMode="auto">
          <a:xfrm rot="5400000">
            <a:off x="1740984" y="3947455"/>
            <a:ext cx="62214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5" name="AutoShape 17"/>
          <p:cNvCxnSpPr>
            <a:cxnSpLocks noChangeShapeType="1"/>
            <a:stCxn id="217096" idx="2"/>
            <a:endCxn id="217100" idx="0"/>
          </p:cNvCxnSpPr>
          <p:nvPr/>
        </p:nvCxnSpPr>
        <p:spPr bwMode="auto">
          <a:xfrm rot="5400000">
            <a:off x="2847020" y="2841419"/>
            <a:ext cx="622145" cy="221207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6" name="AutoShape 18"/>
          <p:cNvCxnSpPr>
            <a:cxnSpLocks noChangeShapeType="1"/>
            <a:stCxn id="217100" idx="2"/>
            <a:endCxn id="217101" idx="0"/>
          </p:cNvCxnSpPr>
          <p:nvPr/>
        </p:nvCxnSpPr>
        <p:spPr bwMode="auto">
          <a:xfrm rot="5400000">
            <a:off x="1706420" y="5157182"/>
            <a:ext cx="69127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7" name="AutoShape 19"/>
          <p:cNvCxnSpPr>
            <a:cxnSpLocks noChangeShapeType="1"/>
            <a:stCxn id="217097" idx="2"/>
            <a:endCxn id="217101" idx="0"/>
          </p:cNvCxnSpPr>
          <p:nvPr/>
        </p:nvCxnSpPr>
        <p:spPr bwMode="auto">
          <a:xfrm rot="5400000">
            <a:off x="2224874" y="4638728"/>
            <a:ext cx="691273" cy="10369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6372510" y="2875983"/>
            <a:ext cx="4078508" cy="27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Let’s think about it….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177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T total threads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177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N total number of reductions.</a:t>
            </a:r>
          </a:p>
        </p:txBody>
      </p:sp>
    </p:spTree>
    <p:extLst>
      <p:ext uri="{BB962C8B-B14F-4D97-AF65-F5344CB8AC3E}">
        <p14:creationId xmlns:p14="http://schemas.microsoft.com/office/powerpoint/2010/main" val="8320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Reduction EFFICIENCY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40"/>
              <a:t>For N reduction steps, with T threads, the maximum firepower we could obtain (linearly) is NT:</a:t>
            </a:r>
          </a:p>
          <a:p>
            <a:endParaRPr lang="en-US" sz="2540"/>
          </a:p>
          <a:p>
            <a:endParaRPr lang="en-US" sz="2540"/>
          </a:p>
          <a:p>
            <a:r>
              <a:rPr lang="en-US" sz="2540"/>
              <a:t>For the proposed algorithm, we only use a fraction (half) of the number of threads in each iteration:</a:t>
            </a:r>
          </a:p>
          <a:p>
            <a:endParaRPr lang="en-US" sz="254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Reduction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40"/>
              <a:t>The ratio of these tells us the parallel efficiency, disregarding other communication expenses:</a:t>
            </a:r>
          </a:p>
          <a:p>
            <a:endParaRPr lang="en-US" sz="2540"/>
          </a:p>
          <a:p>
            <a:endParaRPr lang="en-US" sz="254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1914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698" y="2653337"/>
            <a:ext cx="5652149" cy="33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6526486" y="6082556"/>
            <a:ext cx="4434225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With increased numbers of steps, we significantly decrease the efficiency.</a:t>
            </a:r>
          </a:p>
        </p:txBody>
      </p:sp>
      <p:sp>
        <p:nvSpPr>
          <p:cNvPr id="2" name="Left Arrow 1"/>
          <p:cNvSpPr/>
          <p:nvPr/>
        </p:nvSpPr>
        <p:spPr>
          <a:xfrm>
            <a:off x="4921442" y="6098277"/>
            <a:ext cx="1480008" cy="5309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7566" y="6034278"/>
            <a:ext cx="4861578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With high ratios of elements to threads, the efficiency of the operation will decrease.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Reduction Pseudocode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11376"/>
            <a:ext cx="10820400" cy="40241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dirty="0" err="1"/>
              <a:t>Int</a:t>
            </a:r>
            <a:r>
              <a:rPr lang="en-US" sz="1905" dirty="0"/>
              <a:t> </a:t>
            </a:r>
            <a:r>
              <a:rPr lang="en-US" sz="1905" dirty="0" err="1"/>
              <a:t>i</a:t>
            </a:r>
            <a:r>
              <a:rPr lang="en-US" sz="1905" dirty="0"/>
              <a:t> = global array 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dirty="0" err="1"/>
              <a:t>Int</a:t>
            </a:r>
            <a:r>
              <a:rPr lang="en-US" sz="1905" dirty="0"/>
              <a:t> I = thread 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905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dirty="0"/>
              <a:t>Set shared value Temp = x[</a:t>
            </a:r>
            <a:r>
              <a:rPr lang="en-US" sz="1905" dirty="0" err="1"/>
              <a:t>i</a:t>
            </a:r>
            <a:r>
              <a:rPr lang="en-US" sz="1905" dirty="0"/>
              <a:t>]*y[</a:t>
            </a:r>
            <a:r>
              <a:rPr lang="en-US" sz="1905" dirty="0" err="1"/>
              <a:t>i</a:t>
            </a:r>
            <a:r>
              <a:rPr lang="en-US" sz="1905" dirty="0"/>
              <a:t>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905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b="1" dirty="0"/>
              <a:t>Synchronize threads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905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dirty="0"/>
              <a:t>For stride = BLOCK_DIM/2; stride &gt; 0; stride = stride / 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905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dirty="0"/>
              <a:t>	if (I &lt; stride)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dirty="0"/>
              <a:t>		Set Temp[I] = Temp[I] + Temp[I + stride</a:t>
            </a:r>
            <a:r>
              <a:rPr lang="en-US" sz="1905" dirty="0" smtClean="0"/>
              <a:t>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dirty="0"/>
              <a:t>	</a:t>
            </a:r>
            <a:r>
              <a:rPr lang="en-US" sz="1905" dirty="0" smtClean="0"/>
              <a:t>	</a:t>
            </a:r>
            <a:r>
              <a:rPr lang="en-US" sz="1905" b="1" dirty="0" smtClean="0"/>
              <a:t>Synchronize threads</a:t>
            </a:r>
            <a:endParaRPr lang="en-US" sz="1905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dirty="0"/>
              <a:t>	end if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905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5" dirty="0"/>
              <a:t>End for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905" dirty="0"/>
          </a:p>
        </p:txBody>
      </p:sp>
      <p:sp>
        <p:nvSpPr>
          <p:cNvPr id="2" name="TextBox 1"/>
          <p:cNvSpPr txBox="1"/>
          <p:nvPr/>
        </p:nvSpPr>
        <p:spPr>
          <a:xfrm>
            <a:off x="5831263" y="2521232"/>
            <a:ext cx="5674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With each step in our for loop, we should be using fewer and fewer threads!</a:t>
            </a:r>
          </a:p>
          <a:p>
            <a:endParaRPr lang="en-US" sz="2000" dirty="0"/>
          </a:p>
          <a:p>
            <a:r>
              <a:rPr lang="en-US" sz="2000" dirty="0" smtClean="0"/>
              <a:t>Each cycle will employ </a:t>
            </a:r>
            <a:r>
              <a:rPr lang="en-US" sz="2000" b="1" i="1" u="sng" dirty="0" smtClean="0"/>
              <a:t>stride</a:t>
            </a:r>
            <a:r>
              <a:rPr lang="en-US" sz="2000" dirty="0" smtClean="0"/>
              <a:t> threads.</a:t>
            </a:r>
            <a:endParaRPr lang="en-GB"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23588" y="2988297"/>
            <a:ext cx="2036189" cy="121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092751" y="2875175"/>
            <a:ext cx="3459637" cy="202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1825" y="4914466"/>
            <a:ext cx="5674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Between reduction cycles, we must </a:t>
            </a:r>
            <a:r>
              <a:rPr lang="en-US" sz="2000" b="1" dirty="0" smtClean="0"/>
              <a:t>synchronize </a:t>
            </a:r>
            <a:r>
              <a:rPr lang="en-US" sz="2000" dirty="0" smtClean="0"/>
              <a:t>the threads to ensure the results are up-to-date in all parts of the array.</a:t>
            </a:r>
            <a:endParaRPr lang="en-GB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23588" y="5422298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Reduction CODE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40" dirty="0" smtClean="0"/>
              <a:t>The code is written on the board.</a:t>
            </a:r>
          </a:p>
          <a:p>
            <a:endParaRPr lang="en-US" sz="2540" dirty="0"/>
          </a:p>
          <a:p>
            <a:r>
              <a:rPr lang="en-US" sz="2540" dirty="0" smtClean="0"/>
              <a:t>This code – or code which is even faster than this – can be found online with a simple google search.</a:t>
            </a:r>
            <a:endParaRPr lang="en-US" sz="2540" dirty="0"/>
          </a:p>
          <a:p>
            <a:endParaRPr lang="en-US" sz="254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11078852" cy="4366496"/>
          </a:xfrm>
        </p:spPr>
        <p:txBody>
          <a:bodyPr>
            <a:normAutofit/>
          </a:bodyPr>
          <a:lstStyle/>
          <a:p>
            <a:r>
              <a:rPr lang="en-US" sz="2540" dirty="0" smtClean="0"/>
              <a:t>If you’d like a test run, write a </a:t>
            </a:r>
            <a:r>
              <a:rPr lang="en-US" sz="2540" dirty="0" smtClean="0"/>
              <a:t>code to compute the result for:</a:t>
            </a:r>
          </a:p>
          <a:p>
            <a:endParaRPr lang="en-US" sz="2540" dirty="0"/>
          </a:p>
          <a:p>
            <a:endParaRPr lang="en-US" sz="2540" dirty="0" smtClean="0"/>
          </a:p>
          <a:p>
            <a:r>
              <a:rPr lang="en-US" sz="2540" dirty="0" smtClean="0"/>
              <a:t>Create two arrays to store your variables (a=i</a:t>
            </a:r>
            <a:r>
              <a:rPr lang="en-US" sz="2540" baseline="30000" dirty="0" smtClean="0"/>
              <a:t>-1</a:t>
            </a:r>
            <a:r>
              <a:rPr lang="en-US" sz="2540" dirty="0" smtClean="0"/>
              <a:t>), (b=(i-1000)</a:t>
            </a:r>
            <a:r>
              <a:rPr lang="en-US" sz="2540" baseline="30000" dirty="0" smtClean="0"/>
              <a:t>2</a:t>
            </a:r>
            <a:r>
              <a:rPr lang="en-US" sz="2540" dirty="0" smtClean="0"/>
              <a:t>) and allocate 256 elements per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40" dirty="0" smtClean="0"/>
              <a:t>Find the solution with N = 2000 using a serial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40" dirty="0" smtClean="0"/>
              <a:t>Write a GPU code to find the solution.</a:t>
            </a:r>
          </a:p>
          <a:p>
            <a:endParaRPr lang="en-US" sz="2540" dirty="0" smtClean="0"/>
          </a:p>
          <a:p>
            <a:r>
              <a:rPr lang="en-US" sz="2540" dirty="0" smtClean="0"/>
              <a:t>Check your answer using MATLAB. Precision may be important.</a:t>
            </a:r>
            <a:endParaRPr lang="en-US" sz="2540" dirty="0"/>
          </a:p>
          <a:p>
            <a:endParaRPr lang="en-US" sz="254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15439" y="2766766"/>
                <a:ext cx="244188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39" y="2766766"/>
                <a:ext cx="2441887" cy="7789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5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dot product is a commonly used tool in engineering and mathematics.</a:t>
            </a:r>
          </a:p>
          <a:p>
            <a:endParaRPr lang="en-US" dirty="0"/>
          </a:p>
          <a:p>
            <a:r>
              <a:rPr lang="en-US" dirty="0" smtClean="0"/>
              <a:t>It plays a crucial role in many computations – however, we’ll see that it is critical for </a:t>
            </a:r>
            <a:r>
              <a:rPr lang="en-US" b="1" dirty="0" smtClean="0"/>
              <a:t>matrix operations </a:t>
            </a:r>
            <a:r>
              <a:rPr lang="en-US" dirty="0" smtClean="0"/>
              <a:t>and computations on </a:t>
            </a:r>
            <a:r>
              <a:rPr lang="en-US" b="1" dirty="0" smtClean="0"/>
              <a:t>linear systems </a:t>
            </a:r>
            <a:r>
              <a:rPr lang="en-US" dirty="0" smtClean="0"/>
              <a:t>of equations.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70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computation itself is simple: take two vectors x, y of length N.</a:t>
            </a:r>
          </a:p>
          <a:p>
            <a:endParaRPr lang="en-US" dirty="0"/>
          </a:p>
          <a:p>
            <a:r>
              <a:rPr lang="en-US" dirty="0" smtClean="0"/>
              <a:t>The dot product is simply the sum of the element wise multiplication of these arrays:</a:t>
            </a:r>
            <a:endParaRPr lang="en-GB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222667"/>
              </p:ext>
            </p:extLst>
          </p:nvPr>
        </p:nvGraphicFramePr>
        <p:xfrm>
          <a:off x="1893826" y="4405992"/>
          <a:ext cx="4334855" cy="158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2197080" imgH="939600" progId="Equation.3">
                  <p:embed/>
                </p:oleObj>
              </mc:Choice>
              <mc:Fallback>
                <p:oleObj name="Equation" r:id="rId3" imgW="2197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26" y="4405992"/>
                        <a:ext cx="4334855" cy="1584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69891" y="4808609"/>
                <a:ext cx="19991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891" y="4808609"/>
                <a:ext cx="1999137" cy="7789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9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9183130" cy="4024125"/>
          </a:xfrm>
        </p:spPr>
        <p:txBody>
          <a:bodyPr/>
          <a:lstStyle/>
          <a:p>
            <a:r>
              <a:rPr lang="en-US" dirty="0" smtClean="0"/>
              <a:t>The serial code for this computation is trivial.</a:t>
            </a:r>
          </a:p>
          <a:p>
            <a:endParaRPr lang="en-US" dirty="0"/>
          </a:p>
          <a:p>
            <a:r>
              <a:rPr lang="en-US" dirty="0" smtClean="0"/>
              <a:t>The serial code is written on the whiteboard for your reference.</a:t>
            </a:r>
          </a:p>
          <a:p>
            <a:endParaRPr lang="en-US" dirty="0"/>
          </a:p>
          <a:p>
            <a:r>
              <a:rPr lang="en-US" dirty="0" smtClean="0"/>
              <a:t>Note how the variable dot is used to perform a sum over all of the elements.</a:t>
            </a:r>
          </a:p>
          <a:p>
            <a:endParaRPr lang="en-US" dirty="0"/>
          </a:p>
          <a:p>
            <a:r>
              <a:rPr lang="en-US" dirty="0" smtClean="0"/>
              <a:t>How can we make this parallel – it is essentially a serial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4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2194560"/>
            <a:ext cx="10319951" cy="4024125"/>
          </a:xfrm>
        </p:spPr>
        <p:txBody>
          <a:bodyPr/>
          <a:lstStyle/>
          <a:p>
            <a:r>
              <a:rPr lang="en-US" dirty="0" smtClean="0"/>
              <a:t>This serial process is commonly used in many similar computations: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Let’s use this example to see how we might parallelize this process for this 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840747"/>
              </p:ext>
            </p:extLst>
          </p:nvPr>
        </p:nvGraphicFramePr>
        <p:xfrm>
          <a:off x="2324561" y="4524071"/>
          <a:ext cx="7559354" cy="175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3936960" imgH="914400" progId="Equation.3">
                  <p:embed/>
                </p:oleObj>
              </mc:Choice>
              <mc:Fallback>
                <p:oleObj name="Equation" r:id="rId3" imgW="3936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561" y="4524071"/>
                        <a:ext cx="7559354" cy="1755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44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previous strategy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used </a:t>
            </a:r>
            <a:r>
              <a:rPr lang="en-US" dirty="0" err="1"/>
              <a:t>OpenMP</a:t>
            </a:r>
            <a:r>
              <a:rPr lang="en-US" dirty="0"/>
              <a:t> (and just a few threads) to perform this work.</a:t>
            </a:r>
          </a:p>
          <a:p>
            <a:endParaRPr lang="en-US" dirty="0"/>
          </a:p>
          <a:p>
            <a:r>
              <a:rPr lang="en-US" dirty="0"/>
              <a:t>Each OpenMP thread would </a:t>
            </a:r>
            <a:r>
              <a:rPr lang="en-US" dirty="0" smtClean="0"/>
              <a:t>find the sum over a small fraction of the </a:t>
            </a:r>
            <a:r>
              <a:rPr lang="en-US" dirty="0"/>
              <a:t>entire length: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>
            <p:extLst/>
          </p:nvPr>
        </p:nvGraphicFramePr>
        <p:xfrm>
          <a:off x="2277404" y="4192558"/>
          <a:ext cx="7556473" cy="43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3936960" imgH="228600" progId="Equation.3">
                  <p:embed/>
                </p:oleObj>
              </mc:Choice>
              <mc:Fallback>
                <p:oleObj name="Equation" r:id="rId3" imgW="3936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404" y="4192558"/>
                        <a:ext cx="7556473" cy="439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3176058" y="4179944"/>
            <a:ext cx="2281200" cy="483195"/>
          </a:xfrm>
          <a:prstGeom prst="ellipse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633"/>
          </a:p>
        </p:txBody>
      </p:sp>
      <p:sp>
        <p:nvSpPr>
          <p:cNvPr id="202758" name="Oval 6"/>
          <p:cNvSpPr>
            <a:spLocks noChangeArrowheads="1"/>
          </p:cNvSpPr>
          <p:nvPr/>
        </p:nvSpPr>
        <p:spPr bwMode="auto">
          <a:xfrm>
            <a:off x="5457258" y="4179944"/>
            <a:ext cx="2143692" cy="483195"/>
          </a:xfrm>
          <a:prstGeom prst="ellipse">
            <a:avLst/>
          </a:prstGeom>
          <a:noFill/>
          <a:ln w="25400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633"/>
          </a:p>
        </p:txBody>
      </p: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7739897" y="4179944"/>
            <a:ext cx="2093980" cy="483195"/>
          </a:xfrm>
          <a:prstGeom prst="ellipse">
            <a:avLst/>
          </a:prstGeom>
          <a:noFill/>
          <a:ln w="2540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633"/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867331" y="5078250"/>
            <a:ext cx="967782" cy="33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4" tIns="41473" rIns="82944" bIns="41473">
            <a:spAutoFit/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indent="-2301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CPU 0</a:t>
            </a: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6217657" y="5078250"/>
            <a:ext cx="967782" cy="33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4" tIns="41473" rIns="82944" bIns="41473">
            <a:spAutoFit/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indent="-2301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CPU 1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8429730" y="5078250"/>
            <a:ext cx="966341" cy="33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4" tIns="41473" rIns="82944" bIns="41473">
            <a:spAutoFit/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indent="-2301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CPU 2</a:t>
            </a:r>
          </a:p>
        </p:txBody>
      </p:sp>
    </p:spTree>
    <p:extLst>
      <p:ext uri="{BB962C8B-B14F-4D97-AF65-F5344CB8AC3E}">
        <p14:creationId xmlns:p14="http://schemas.microsoft.com/office/powerpoint/2010/main" val="27294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animBg="1"/>
      <p:bldP spid="202758" grpId="0" animBg="1"/>
      <p:bldP spid="202759" grpId="0" animBg="1"/>
      <p:bldP spid="202760" grpId="0"/>
      <p:bldP spid="202761" grpId="0"/>
      <p:bldP spid="2027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previous strategy</a:t>
            </a:r>
          </a:p>
        </p:txBody>
      </p:sp>
      <p:graphicFrame>
        <p:nvGraphicFramePr>
          <p:cNvPr id="203779" name="Object 3"/>
          <p:cNvGraphicFramePr>
            <a:graphicFrameLocks noChangeAspect="1"/>
          </p:cNvGraphicFramePr>
          <p:nvPr>
            <p:extLst/>
          </p:nvPr>
        </p:nvGraphicFramePr>
        <p:xfrm>
          <a:off x="1981488" y="1969412"/>
          <a:ext cx="8329835" cy="48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3936960" imgH="228600" progId="Equation.3">
                  <p:embed/>
                </p:oleObj>
              </mc:Choice>
              <mc:Fallback>
                <p:oleObj name="Equation" r:id="rId3" imgW="3936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488" y="1969412"/>
                        <a:ext cx="8329835" cy="483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3047200" y="3987408"/>
            <a:ext cx="259766" cy="483195"/>
          </a:xfrm>
          <a:prstGeom prst="ellipse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633"/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5464043" y="1840410"/>
            <a:ext cx="2324404" cy="861290"/>
          </a:xfrm>
          <a:prstGeom prst="ellipse">
            <a:avLst/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633"/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7850110" y="1937679"/>
            <a:ext cx="2590607" cy="695220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633"/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657825" y="2972473"/>
            <a:ext cx="1067152" cy="37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>
            <a:spAutoFit/>
          </a:bodyPr>
          <a:lstStyle>
            <a:lvl1pPr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19150" indent="-3159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260475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763713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268538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7257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31829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6401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40973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b="1">
                <a:solidFill>
                  <a:schemeClr val="tx1"/>
                </a:solidFill>
                <a:latin typeface="Verdana" panose="020B0604030504040204" pitchFamily="34" charset="0"/>
              </a:rPr>
              <a:t>CPU 0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6248657" y="2972473"/>
            <a:ext cx="1067152" cy="37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>
            <a:spAutoFit/>
          </a:bodyPr>
          <a:lstStyle>
            <a:lvl1pPr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19150" indent="-3159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260475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763713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268538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7257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31829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6401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40973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b="1">
                <a:solidFill>
                  <a:schemeClr val="tx1"/>
                </a:solidFill>
                <a:latin typeface="Verdana" panose="020B0604030504040204" pitchFamily="34" charset="0"/>
              </a:rPr>
              <a:t>CPU 1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8686833" y="2972473"/>
            <a:ext cx="1067152" cy="37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>
            <a:spAutoFit/>
          </a:bodyPr>
          <a:lstStyle>
            <a:lvl1pPr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19150" indent="-3159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260475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763713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268538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7257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31829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6401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40973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b="1">
                <a:solidFill>
                  <a:schemeClr val="tx1"/>
                </a:solidFill>
                <a:latin typeface="Verdana" panose="020B0604030504040204" pitchFamily="34" charset="0"/>
              </a:rPr>
              <a:t>CPU 2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505169" y="3885529"/>
            <a:ext cx="1600008" cy="65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>
            <a:spAutoFit/>
          </a:bodyPr>
          <a:lstStyle>
            <a:lvl1pPr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19150" indent="-3159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260475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763713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268538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7257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31829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6401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40973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Sum = 110</a:t>
            </a:r>
            <a:endParaRPr lang="en-US" sz="1814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5790689" y="3885529"/>
            <a:ext cx="1601448" cy="65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>
            <a:spAutoFit/>
          </a:bodyPr>
          <a:lstStyle>
            <a:lvl1pPr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19150" indent="-3159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260475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763713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268538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7257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31829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6401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40973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Sum = 190</a:t>
            </a:r>
            <a:endParaRPr lang="en-US" sz="1814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8306633" y="3885529"/>
            <a:ext cx="1600008" cy="65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>
            <a:spAutoFit/>
          </a:bodyPr>
          <a:lstStyle>
            <a:lvl1pPr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19150" indent="-3159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260475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763713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268538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7257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31829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6401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40973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Sum = 142</a:t>
            </a:r>
            <a:endParaRPr lang="en-US" sz="1814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4130793" y="5872717"/>
            <a:ext cx="1065712" cy="37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>
            <a:spAutoFit/>
          </a:bodyPr>
          <a:lstStyle>
            <a:lvl1pPr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19150" indent="-3159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260475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763713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268538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7257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31829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6401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40973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b="1">
                <a:solidFill>
                  <a:schemeClr val="tx1"/>
                </a:solidFill>
                <a:latin typeface="Verdana" panose="020B0604030504040204" pitchFamily="34" charset="0"/>
              </a:rPr>
              <a:t>CPU 0</a:t>
            </a:r>
          </a:p>
        </p:txBody>
      </p:sp>
      <p:sp>
        <p:nvSpPr>
          <p:cNvPr id="203790" name="Oval 14"/>
          <p:cNvSpPr>
            <a:spLocks noChangeArrowheads="1"/>
          </p:cNvSpPr>
          <p:nvPr/>
        </p:nvSpPr>
        <p:spPr bwMode="auto">
          <a:xfrm>
            <a:off x="5334160" y="3987408"/>
            <a:ext cx="259766" cy="483195"/>
          </a:xfrm>
          <a:prstGeom prst="ellipse">
            <a:avLst/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633"/>
          </a:p>
        </p:txBody>
      </p:sp>
      <p:sp>
        <p:nvSpPr>
          <p:cNvPr id="203791" name="Oval 15"/>
          <p:cNvSpPr>
            <a:spLocks noChangeArrowheads="1"/>
          </p:cNvSpPr>
          <p:nvPr/>
        </p:nvSpPr>
        <p:spPr bwMode="auto">
          <a:xfrm>
            <a:off x="7772337" y="3987408"/>
            <a:ext cx="259766" cy="483195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633"/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5780947" y="5872717"/>
            <a:ext cx="3325690" cy="37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19150" indent="-3159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260475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763713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268538" indent="-252413" defTabSz="5032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7257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31829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6401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4097338" indent="-252413" defTabSz="5032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14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110 + 190 + 142 = 442</a:t>
            </a:r>
            <a:endParaRPr lang="en-US" sz="2359" b="1" dirty="0">
              <a:solidFill>
                <a:schemeClr val="folHlink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2833937" y="1887850"/>
            <a:ext cx="2630105" cy="676485"/>
          </a:xfrm>
          <a:prstGeom prst="ellipse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633"/>
          </a:p>
        </p:txBody>
      </p:sp>
      <p:sp>
        <p:nvSpPr>
          <p:cNvPr id="2" name="TextBox 1"/>
          <p:cNvSpPr txBox="1"/>
          <p:nvPr/>
        </p:nvSpPr>
        <p:spPr>
          <a:xfrm>
            <a:off x="1343025" y="4786313"/>
            <a:ext cx="1016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each thread has calculated the minimum value in its own section, we can use a single CPU to find the sum of the remaining 3 elements…</a:t>
            </a:r>
            <a:endParaRPr lang="en-US" dirty="0"/>
          </a:p>
        </p:txBody>
      </p:sp>
      <p:cxnSp>
        <p:nvCxnSpPr>
          <p:cNvPr id="4" name="Straight Arrow Connector 3"/>
          <p:cNvCxnSpPr>
            <a:stCxn id="203789" idx="3"/>
          </p:cNvCxnSpPr>
          <p:nvPr/>
        </p:nvCxnSpPr>
        <p:spPr>
          <a:xfrm>
            <a:off x="5196505" y="6058472"/>
            <a:ext cx="47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6" grpId="0"/>
      <p:bldP spid="203787" grpId="0"/>
      <p:bldP spid="203788" grpId="0"/>
      <p:bldP spid="203789" grpId="0"/>
      <p:bldP spid="203790" grpId="0" animBg="1"/>
      <p:bldP spid="203791" grpId="0" animBg="1"/>
      <p:bldP spid="203792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dot product computation can </a:t>
            </a:r>
            <a:r>
              <a:rPr lang="en-US" dirty="0"/>
              <a:t>be broken down into two steps:</a:t>
            </a:r>
          </a:p>
          <a:p>
            <a:endParaRPr lang="en-US" dirty="0"/>
          </a:p>
          <a:p>
            <a:pPr lvl="1"/>
            <a:r>
              <a:rPr lang="en-US" dirty="0"/>
              <a:t>Element-wise multiplication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Element-wise addition.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has varying degrees of parallel efficiency:</a:t>
            </a:r>
          </a:p>
          <a:p>
            <a:endParaRPr lang="en-US" dirty="0"/>
          </a:p>
          <a:p>
            <a:pPr lvl="1"/>
            <a:r>
              <a:rPr lang="en-US" dirty="0" smtClean="0"/>
              <a:t>First step – 100% parallel, easily shared on GPU.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Second step – much harder to share across GPU threads.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053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5456</TotalTime>
  <Words>1277</Words>
  <Application>Microsoft Office PowerPoint</Application>
  <PresentationFormat>Widescreen</PresentationFormat>
  <Paragraphs>290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新細明體</vt:lpstr>
      <vt:lpstr>Arial</vt:lpstr>
      <vt:lpstr>Calibri</vt:lpstr>
      <vt:lpstr>Cambria Math</vt:lpstr>
      <vt:lpstr>Century Gothic</vt:lpstr>
      <vt:lpstr>Verdana</vt:lpstr>
      <vt:lpstr>Wingdings</vt:lpstr>
      <vt:lpstr>Vapor Trail</vt:lpstr>
      <vt:lpstr>Equation</vt:lpstr>
      <vt:lpstr>Introduction to Multi-Core CPU and GPU Computation   多核心CPU和GPU計算</vt:lpstr>
      <vt:lpstr>TODAY’s CLASS</vt:lpstr>
      <vt:lpstr>DOT PRODUCT</vt:lpstr>
      <vt:lpstr>DOT PRODUCT</vt:lpstr>
      <vt:lpstr>Dot Product</vt:lpstr>
      <vt:lpstr>Dot Product</vt:lpstr>
      <vt:lpstr>Review of previous strategy</vt:lpstr>
      <vt:lpstr>Review of previous strategy</vt:lpstr>
      <vt:lpstr>Dot Product</vt:lpstr>
      <vt:lpstr>Element-wise multiplication</vt:lpstr>
      <vt:lpstr>Element-wise ADDITION</vt:lpstr>
      <vt:lpstr>Element-wise ADDITION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Final Step in Reduction</vt:lpstr>
      <vt:lpstr>Final Step in Reduction</vt:lpstr>
      <vt:lpstr>Parallel Reduction EFFICIENCY</vt:lpstr>
      <vt:lpstr>Parallel Reduction  EFFICIENCY</vt:lpstr>
      <vt:lpstr>Parallel Reduction EFFICIENCY</vt:lpstr>
      <vt:lpstr>Parallel Reduction</vt:lpstr>
      <vt:lpstr>Parallel Reduction Pseudocode</vt:lpstr>
      <vt:lpstr>Parallel Reduction CODE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557</cp:revision>
  <dcterms:created xsi:type="dcterms:W3CDTF">2014-09-14T00:46:14Z</dcterms:created>
  <dcterms:modified xsi:type="dcterms:W3CDTF">2016-01-03T13:01:36Z</dcterms:modified>
</cp:coreProperties>
</file>