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1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4B7A9-5933-48B9-B570-3BEEBD19C1E8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1B6AC-F206-4F5E-A316-604462DCA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69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9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8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131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99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5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38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912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224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73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45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27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2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5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2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7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DDCC-BC72-4263-8A10-570C189FA8F6}" type="datetimeFigureOut">
              <a:rPr lang="en-GB" smtClean="0"/>
              <a:t>03/01/2016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0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smith@mail.nck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Introduction to Multi-Core CPU and GPU Computation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AU" sz="3600" dirty="0"/>
              <a:t> 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zh-TW" altLang="en-US" sz="3600" dirty="0"/>
              <a:t>多核心</a:t>
            </a:r>
            <a:r>
              <a:rPr lang="en-AU" sz="3600" dirty="0"/>
              <a:t>CPU</a:t>
            </a:r>
            <a:r>
              <a:rPr lang="zh-TW" altLang="en-US" sz="3600" dirty="0"/>
              <a:t>和</a:t>
            </a:r>
            <a:r>
              <a:rPr lang="en-AU" sz="3600" dirty="0"/>
              <a:t>GPU</a:t>
            </a:r>
            <a:r>
              <a:rPr lang="zh-TW" altLang="en-US" sz="3600" dirty="0"/>
              <a:t>計算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Class 23b				Prof. Matthew Smith, </a:t>
            </a:r>
            <a:r>
              <a:rPr lang="en-US" dirty="0" smtClean="0">
                <a:hlinkClick r:id="rId2"/>
              </a:rPr>
              <a:t>msmith@mail.ncku.edu.tw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dot products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325894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Approach 2:</a:t>
            </a:r>
          </a:p>
          <a:p>
            <a:endParaRPr lang="en-US" dirty="0"/>
          </a:p>
          <a:p>
            <a:pPr lvl="1"/>
            <a:r>
              <a:rPr lang="en-US" dirty="0" smtClean="0"/>
              <a:t>Use a built-in dot product function.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start is essentially identical.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Instead of using the _mm256_mul_ps command, we use the _mm256_dp_ps (dot product)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By doing so, AVX automatically sums some of the vector.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295" y="1916347"/>
            <a:ext cx="5122542" cy="48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3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dot products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Approach 2:</a:t>
            </a:r>
          </a:p>
          <a:p>
            <a:endParaRPr lang="en-US" dirty="0"/>
          </a:p>
          <a:p>
            <a:pPr lvl="1"/>
            <a:r>
              <a:rPr lang="en-US" dirty="0" smtClean="0"/>
              <a:t>We gain a little more insight by looking at each step: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72" y="3547522"/>
            <a:ext cx="11641344" cy="1318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72" y="4944513"/>
            <a:ext cx="6237621" cy="1764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3916" y="5058383"/>
            <a:ext cx="5084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AVX iteration works on 8 elements.</a:t>
            </a:r>
          </a:p>
          <a:p>
            <a:endParaRPr lang="en-US" dirty="0"/>
          </a:p>
          <a:p>
            <a:r>
              <a:rPr lang="en-US" dirty="0" smtClean="0"/>
              <a:t>_mm256_dp_ps performs (</a:t>
            </a:r>
            <a:r>
              <a:rPr lang="en-US" dirty="0" err="1" smtClean="0"/>
              <a:t>i</a:t>
            </a:r>
            <a:r>
              <a:rPr lang="en-US" dirty="0" smtClean="0"/>
              <a:t>) multiple of a and b for all elements, and (ii) sums the first 4 and the second 4 together.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15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dot products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Approach 2: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72" y="4944513"/>
            <a:ext cx="6237621" cy="1764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3916" y="5058383"/>
            <a:ext cx="5084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Hence, we really only need to add the 0</a:t>
            </a:r>
            <a:r>
              <a:rPr lang="en-US" baseline="30000" dirty="0" smtClean="0"/>
              <a:t>th</a:t>
            </a:r>
            <a:r>
              <a:rPr lang="en-US" dirty="0" smtClean="0"/>
              <a:t> and 4</a:t>
            </a:r>
            <a:r>
              <a:rPr lang="en-US" baseline="30000" dirty="0" smtClean="0"/>
              <a:t>th</a:t>
            </a:r>
            <a:r>
              <a:rPr lang="en-US" dirty="0" smtClean="0"/>
              <a:t> element from each of these.</a:t>
            </a:r>
          </a:p>
          <a:p>
            <a:endParaRPr lang="en-US" dirty="0"/>
          </a:p>
          <a:p>
            <a:r>
              <a:rPr lang="en-US" dirty="0" smtClean="0"/>
              <a:t>The rest of the data is redundant.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976268" y="4905104"/>
            <a:ext cx="803894" cy="1952896"/>
          </a:xfrm>
          <a:prstGeom prst="ellipse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469334" y="4890862"/>
            <a:ext cx="852532" cy="3350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2895600" y="5097792"/>
            <a:ext cx="852532" cy="3350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302281" y="5293676"/>
            <a:ext cx="852532" cy="3350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380095" y="5515328"/>
            <a:ext cx="852532" cy="3350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3380095" y="5728693"/>
            <a:ext cx="852532" cy="3350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380095" y="5923052"/>
            <a:ext cx="852532" cy="3350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3380095" y="6199466"/>
            <a:ext cx="852532" cy="3350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3748132" y="6403493"/>
            <a:ext cx="852532" cy="3350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741252" y="3181699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0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274652" y="3181699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808052" y="3181699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4</a:t>
            </a:r>
            <a:endParaRPr lang="en-US" altLang="en-US" dirty="0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3341452" y="3181699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9</a:t>
            </a:r>
            <a:endParaRPr lang="en-US" altLang="en-US" dirty="0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3874852" y="3181699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16</a:t>
            </a:r>
            <a:endParaRPr lang="en-US" altLang="en-US" dirty="0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4408252" y="3181699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25</a:t>
            </a:r>
            <a:endParaRPr lang="en-US" altLang="en-US" dirty="0"/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4941652" y="3181699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36</a:t>
            </a:r>
            <a:endParaRPr lang="en-US" altLang="en-US" dirty="0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475052" y="3181699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49</a:t>
            </a:r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628" y="3261023"/>
            <a:ext cx="139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].b[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endParaRPr lang="en-GB" dirty="0"/>
          </a:p>
        </p:txBody>
      </p:sp>
      <p:sp>
        <p:nvSpPr>
          <p:cNvPr id="27" name="Right Brace 26"/>
          <p:cNvSpPr/>
          <p:nvPr/>
        </p:nvSpPr>
        <p:spPr>
          <a:xfrm rot="5400000">
            <a:off x="2605493" y="2892697"/>
            <a:ext cx="405118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1721401" y="4230565"/>
            <a:ext cx="236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+ 1 + 4 + 9 = </a:t>
            </a:r>
            <a:r>
              <a:rPr lang="en-US" b="1" dirty="0" smtClean="0"/>
              <a:t>14</a:t>
            </a:r>
            <a:endParaRPr lang="en-GB" b="1" dirty="0"/>
          </a:p>
        </p:txBody>
      </p:sp>
      <p:sp>
        <p:nvSpPr>
          <p:cNvPr id="29" name="Right Brace 28"/>
          <p:cNvSpPr/>
          <p:nvPr/>
        </p:nvSpPr>
        <p:spPr>
          <a:xfrm rot="16200000">
            <a:off x="4739093" y="1795798"/>
            <a:ext cx="405118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4058055" y="228777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 + 25 + 36 + 49 = </a:t>
            </a:r>
            <a:r>
              <a:rPr lang="en-US" b="1" dirty="0" smtClean="0"/>
              <a:t>126</a:t>
            </a:r>
            <a:endParaRPr lang="en-GB" b="1" dirty="0"/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7772400" y="3213302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14</a:t>
            </a:r>
            <a:endParaRPr lang="en-US" altLang="en-US" dirty="0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8305800" y="3213302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14</a:t>
            </a:r>
            <a:endParaRPr lang="en-US" altLang="en-US" dirty="0"/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8839200" y="3213302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14</a:t>
            </a:r>
            <a:endParaRPr lang="en-US" altLang="en-US" dirty="0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9372600" y="3213302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14</a:t>
            </a:r>
            <a:endParaRPr lang="en-US" altLang="en-US" dirty="0"/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9906000" y="3213302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126</a:t>
            </a:r>
            <a:endParaRPr lang="en-US" altLang="en-US" dirty="0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10439400" y="3213302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126</a:t>
            </a:r>
            <a:endParaRPr lang="en-US" altLang="en-US" dirty="0"/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10972800" y="3213302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126</a:t>
            </a:r>
            <a:endParaRPr lang="en-US" altLang="en-US" dirty="0"/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11506200" y="3213302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126</a:t>
            </a:r>
            <a:endParaRPr lang="en-US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72200" y="3327936"/>
            <a:ext cx="160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AVX_c</a:t>
            </a:r>
            <a:r>
              <a:rPr lang="en-US" dirty="0" smtClean="0"/>
              <a:t>[</a:t>
            </a:r>
            <a:r>
              <a:rPr lang="en-US" dirty="0"/>
              <a:t>0</a:t>
            </a:r>
            <a:r>
              <a:rPr lang="en-US" dirty="0" smtClean="0"/>
              <a:t>] = </a:t>
            </a:r>
            <a:endParaRPr lang="en-GB" dirty="0"/>
          </a:p>
        </p:txBody>
      </p:sp>
      <p:cxnSp>
        <p:nvCxnSpPr>
          <p:cNvPr id="41" name="Straight Arrow Connector 40"/>
          <p:cNvCxnSpPr>
            <a:stCxn id="28" idx="3"/>
          </p:cNvCxnSpPr>
          <p:nvPr/>
        </p:nvCxnSpPr>
        <p:spPr>
          <a:xfrm flipV="1">
            <a:off x="4085223" y="3910519"/>
            <a:ext cx="4893407" cy="50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3"/>
          </p:cNvCxnSpPr>
          <p:nvPr/>
        </p:nvCxnSpPr>
        <p:spPr>
          <a:xfrm>
            <a:off x="6877455" y="2472445"/>
            <a:ext cx="3852154" cy="59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dot products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325894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Approach 2:</a:t>
            </a:r>
          </a:p>
          <a:p>
            <a:endParaRPr lang="en-US" dirty="0"/>
          </a:p>
          <a:p>
            <a:pPr lvl="1"/>
            <a:r>
              <a:rPr lang="en-US" dirty="0" smtClean="0"/>
              <a:t>Instead of only adding the 0</a:t>
            </a:r>
            <a:r>
              <a:rPr lang="en-US" baseline="30000" dirty="0" smtClean="0"/>
              <a:t>th</a:t>
            </a:r>
            <a:r>
              <a:rPr lang="en-US" dirty="0" smtClean="0"/>
              <a:t> and 4</a:t>
            </a:r>
            <a:r>
              <a:rPr lang="en-US" baseline="30000" dirty="0" smtClean="0"/>
              <a:t>th</a:t>
            </a:r>
            <a:r>
              <a:rPr lang="en-US" dirty="0" smtClean="0"/>
              <a:t> element from each c[</a:t>
            </a:r>
            <a:r>
              <a:rPr lang="en-US" dirty="0" err="1" smtClean="0"/>
              <a:t>i</a:t>
            </a:r>
            <a:r>
              <a:rPr lang="en-US" dirty="0" smtClean="0"/>
              <a:t>] to our overall sum (</a:t>
            </a:r>
            <a:r>
              <a:rPr lang="en-US" dirty="0" err="1" smtClean="0"/>
              <a:t>AVX_d</a:t>
            </a:r>
            <a:r>
              <a:rPr lang="en-US" dirty="0" smtClean="0"/>
              <a:t>), we get lazy and just add them all.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Hence, from our sum (</a:t>
            </a:r>
            <a:r>
              <a:rPr lang="en-US" dirty="0" err="1" smtClean="0"/>
              <a:t>AVX_d</a:t>
            </a:r>
            <a:r>
              <a:rPr lang="en-US" dirty="0" smtClean="0"/>
              <a:t>), we only need to sum the 0</a:t>
            </a:r>
            <a:r>
              <a:rPr lang="en-US" baseline="30000" dirty="0" smtClean="0"/>
              <a:t>th</a:t>
            </a:r>
            <a:r>
              <a:rPr lang="en-US" dirty="0" smtClean="0"/>
              <a:t> and 4</a:t>
            </a:r>
            <a:r>
              <a:rPr lang="en-US" baseline="30000" dirty="0" smtClean="0"/>
              <a:t>th</a:t>
            </a:r>
            <a:r>
              <a:rPr lang="en-US" dirty="0" smtClean="0"/>
              <a:t> element.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295" y="1916347"/>
            <a:ext cx="5122542" cy="485633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214566" y="6001968"/>
            <a:ext cx="1777689" cy="576642"/>
          </a:xfrm>
          <a:prstGeom prst="ellipse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06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dot products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945368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Class demo – for N = 32, compute the value of AVX_D for each iteration.</a:t>
            </a:r>
          </a:p>
          <a:p>
            <a:r>
              <a:rPr lang="en-US" dirty="0" smtClean="0"/>
              <a:t>There will be 4 iterations since we compute across 8 floats on each loop.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6464" y="3545162"/>
          <a:ext cx="900785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161"/>
                <a:gridCol w="871585"/>
                <a:gridCol w="1000873"/>
                <a:gridCol w="1000873"/>
                <a:gridCol w="1000873"/>
                <a:gridCol w="1000873"/>
                <a:gridCol w="1000873"/>
                <a:gridCol w="1000873"/>
                <a:gridCol w="10008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2596896" y="3575304"/>
            <a:ext cx="7790688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AVX_D</a:t>
            </a:r>
            <a:endParaRPr lang="en-GB" dirty="0"/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14051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0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19385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24719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4</a:t>
            </a:r>
            <a:endParaRPr lang="en-US" altLang="en-US" dirty="0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30053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9</a:t>
            </a:r>
            <a:endParaRPr lang="en-US" altLang="en-US" dirty="0"/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35387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16</a:t>
            </a:r>
            <a:endParaRPr lang="en-US" altLang="en-US" dirty="0"/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40721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25</a:t>
            </a:r>
            <a:endParaRPr lang="en-US" altLang="en-US" dirty="0"/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46055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36</a:t>
            </a:r>
            <a:endParaRPr lang="en-US" altLang="en-US" dirty="0"/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51389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..</a:t>
            </a:r>
            <a:endParaRPr lang="en-US" altLang="en-US" dirty="0"/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56723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..</a:t>
            </a:r>
            <a:endParaRPr lang="en-US" altLang="en-US" dirty="0"/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62057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..</a:t>
            </a:r>
            <a:endParaRPr lang="en-US" altLang="en-US" dirty="0"/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67391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..</a:t>
            </a:r>
            <a:endParaRPr lang="en-GB" dirty="0"/>
          </a:p>
        </p:txBody>
      </p: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72725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..</a:t>
            </a:r>
            <a:endParaRPr lang="en-GB" dirty="0"/>
          </a:p>
        </p:txBody>
      </p: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78059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..</a:t>
            </a:r>
            <a:endParaRPr lang="en-GB" dirty="0"/>
          </a:p>
        </p:txBody>
      </p:sp>
      <p:sp>
        <p:nvSpPr>
          <p:cNvPr id="46" name="Rectangle 16"/>
          <p:cNvSpPr>
            <a:spLocks noChangeArrowheads="1"/>
          </p:cNvSpPr>
          <p:nvPr/>
        </p:nvSpPr>
        <p:spPr bwMode="auto">
          <a:xfrm>
            <a:off x="83393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..</a:t>
            </a:r>
            <a:endParaRPr lang="en-GB" dirty="0"/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88727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..</a:t>
            </a:r>
            <a:endParaRPr lang="en-GB" dirty="0"/>
          </a:p>
        </p:txBody>
      </p: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94061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..</a:t>
            </a:r>
            <a:endParaRPr lang="en-US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05322" y="5760462"/>
            <a:ext cx="48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GB" dirty="0"/>
          </a:p>
        </p:txBody>
      </p:sp>
      <p:sp>
        <p:nvSpPr>
          <p:cNvPr id="50" name="Rectangle 18"/>
          <p:cNvSpPr>
            <a:spLocks noChangeArrowheads="1"/>
          </p:cNvSpPr>
          <p:nvPr/>
        </p:nvSpPr>
        <p:spPr bwMode="auto">
          <a:xfrm>
            <a:off x="9939528" y="5678429"/>
            <a:ext cx="758952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(N-1)</a:t>
            </a:r>
            <a:r>
              <a:rPr lang="en-US" altLang="en-US" sz="2000" baseline="30000" dirty="0" smtClean="0"/>
              <a:t>2</a:t>
            </a:r>
            <a:endParaRPr lang="en-US" altLang="en-US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6342434"/>
            <a:ext cx="583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 method 2 this time.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553" t="3408"/>
          <a:stretch/>
        </p:blipFill>
        <p:spPr>
          <a:xfrm>
            <a:off x="2585028" y="3995927"/>
            <a:ext cx="8004156" cy="125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1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methods..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horizontal addition functions in AVX for adding components within an AVX variable.</a:t>
            </a:r>
          </a:p>
          <a:p>
            <a:endParaRPr lang="en-US" dirty="0"/>
          </a:p>
          <a:p>
            <a:r>
              <a:rPr lang="en-US" dirty="0" smtClean="0"/>
              <a:t>These are known by the name HADD (Horizontal add).</a:t>
            </a:r>
          </a:p>
          <a:p>
            <a:endParaRPr lang="en-US" dirty="0"/>
          </a:p>
          <a:p>
            <a:r>
              <a:rPr lang="en-US" dirty="0" smtClean="0"/>
              <a:t>Information about these can be found online.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5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OpenMP with AVX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make the fastest possible code – for CPU – we need to combine:</a:t>
            </a:r>
          </a:p>
          <a:p>
            <a:endParaRPr lang="en-US" dirty="0"/>
          </a:p>
          <a:p>
            <a:pPr lvl="1"/>
            <a:r>
              <a:rPr lang="en-US" dirty="0" smtClean="0"/>
              <a:t>The power of AVX – performing parallel computation across 8 floating point variables on a single core in a single instruction cycle,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power of multiple cores and OpenMP – sharing the computational workload across a number of processing cores.</a:t>
            </a:r>
          </a:p>
          <a:p>
            <a:pPr lvl="1"/>
            <a:endParaRPr lang="en-US" dirty="0"/>
          </a:p>
          <a:p>
            <a:r>
              <a:rPr lang="en-US" dirty="0" smtClean="0"/>
              <a:t>Maximum theoretical increase in performance vs single core: 8*P (</a:t>
            </a:r>
            <a:r>
              <a:rPr lang="en-US" b="1" i="1" dirty="0" smtClean="0"/>
              <a:t>128x</a:t>
            </a:r>
            <a:r>
              <a:rPr lang="en-US" dirty="0" smtClean="0"/>
              <a:t> on the computer upstairs)</a:t>
            </a:r>
          </a:p>
          <a:p>
            <a:endParaRPr lang="en-US" dirty="0"/>
          </a:p>
          <a:p>
            <a:r>
              <a:rPr lang="en-US" dirty="0" smtClean="0"/>
              <a:t>The implementation of this is quite straightforward for simple problems.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OpenMP with AVX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only a few things you need to remember:</a:t>
            </a:r>
          </a:p>
          <a:p>
            <a:endParaRPr lang="en-US" dirty="0"/>
          </a:p>
          <a:p>
            <a:pPr lvl="1"/>
            <a:r>
              <a:rPr lang="en-US" dirty="0" smtClean="0"/>
              <a:t>How to share access to an array,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Which variables are shared (or private),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header (</a:t>
            </a:r>
            <a:r>
              <a:rPr lang="en-US" dirty="0" err="1" smtClean="0"/>
              <a:t>omp.h</a:t>
            </a:r>
            <a:r>
              <a:rPr lang="en-US" dirty="0" smtClean="0"/>
              <a:t>) and precompiled libraries (-</a:t>
            </a:r>
            <a:r>
              <a:rPr lang="en-US" dirty="0" err="1" smtClean="0"/>
              <a:t>fopenmp</a:t>
            </a:r>
            <a:r>
              <a:rPr lang="en-US" dirty="0" smtClean="0"/>
              <a:t>),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Setting the number of </a:t>
            </a:r>
            <a:r>
              <a:rPr lang="en-US" dirty="0" err="1" smtClean="0"/>
              <a:t>omp</a:t>
            </a:r>
            <a:r>
              <a:rPr lang="en-US" dirty="0" smtClean="0"/>
              <a:t> threads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11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groups of 2-3 students each, try to transform approach 1’s method for computing the dot product to employ OpenMP.</a:t>
            </a:r>
          </a:p>
          <a:p>
            <a:endParaRPr lang="en-US" dirty="0"/>
          </a:p>
          <a:p>
            <a:r>
              <a:rPr lang="en-US" dirty="0" smtClean="0"/>
              <a:t>I’ll give you an hour before I review my solution.</a:t>
            </a:r>
          </a:p>
          <a:p>
            <a:endParaRPr lang="en-US" dirty="0"/>
          </a:p>
          <a:p>
            <a:r>
              <a:rPr lang="en-US" dirty="0" smtClean="0"/>
              <a:t>Good luck!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52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4042954" cy="4024125"/>
          </a:xfrm>
        </p:spPr>
        <p:txBody>
          <a:bodyPr/>
          <a:lstStyle/>
          <a:p>
            <a:r>
              <a:rPr lang="en-US" altLang="zh-TW" dirty="0" smtClean="0"/>
              <a:t>First, we need to add the #include &lt;</a:t>
            </a:r>
            <a:r>
              <a:rPr lang="en-US" altLang="zh-TW" dirty="0" err="1" smtClean="0"/>
              <a:t>omp.h</a:t>
            </a:r>
            <a:r>
              <a:rPr lang="en-US" altLang="zh-TW" dirty="0" smtClean="0"/>
              <a:t>&gt; at the top.</a:t>
            </a:r>
          </a:p>
          <a:p>
            <a:endParaRPr lang="en-US" altLang="zh-TW" dirty="0"/>
          </a:p>
          <a:p>
            <a:r>
              <a:rPr lang="en-US" altLang="zh-TW" dirty="0" smtClean="0"/>
              <a:t>Secondly, I’ve included a new defined variable </a:t>
            </a:r>
            <a:r>
              <a:rPr lang="en-US" altLang="zh-TW" dirty="0" smtClean="0">
                <a:sym typeface="Wingdings" panose="05000000000000000000" pitchFamily="2" charset="2"/>
              </a:rPr>
              <a:t> P = 4</a:t>
            </a:r>
          </a:p>
          <a:p>
            <a:pPr marL="0" indent="0">
              <a:buNone/>
            </a:pPr>
            <a:endParaRPr lang="en-US" altLang="zh-TW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  #define P 4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704" y="1844422"/>
            <a:ext cx="47625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577840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You’re reading this file because you want more information about how we might perform large-scale dot product operations using OMP and AVX.</a:t>
            </a:r>
          </a:p>
          <a:p>
            <a:endParaRPr lang="en-US" dirty="0"/>
          </a:p>
          <a:p>
            <a:r>
              <a:rPr lang="en-US" dirty="0" smtClean="0"/>
              <a:t>This won’t be tested, but in the future if you </a:t>
            </a:r>
            <a:r>
              <a:rPr lang="en-US" dirty="0" smtClean="0"/>
              <a:t>wish to perform the CG method on the Intel Xeon Phi Coprocessor, this might be important. 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933" y="2765489"/>
            <a:ext cx="5124027" cy="288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057401"/>
            <a:ext cx="8867775" cy="44005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 SOLUTION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43840" y="1828800"/>
            <a:ext cx="2351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Now, each loop will need to work on (N/(8*P)) elements because we share the previous work over P cores.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2455817" y="2455817"/>
            <a:ext cx="966652" cy="388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520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057401"/>
            <a:ext cx="8867775" cy="44005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 SOLUTION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0297" y="2260989"/>
            <a:ext cx="23513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We are using </a:t>
            </a:r>
            <a:r>
              <a:rPr lang="en-US" altLang="zh-TW" dirty="0" err="1" smtClean="0"/>
              <a:t>OpenMP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we are going to need to remember the </a:t>
            </a:r>
            <a:r>
              <a:rPr lang="en-US" altLang="zh-TW" dirty="0" err="1" smtClean="0">
                <a:sym typeface="Wingdings" panose="05000000000000000000" pitchFamily="2" charset="2"/>
              </a:rPr>
              <a:t>tid</a:t>
            </a:r>
            <a:r>
              <a:rPr lang="en-US" altLang="zh-TW" dirty="0" smtClean="0">
                <a:sym typeface="Wingdings" panose="05000000000000000000" pitchFamily="2" charset="2"/>
              </a:rPr>
              <a:t> and index.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b="1" dirty="0" err="1" smtClean="0">
                <a:sym typeface="Wingdings" panose="05000000000000000000" pitchFamily="2" charset="2"/>
              </a:rPr>
              <a:t>tid</a:t>
            </a:r>
            <a:r>
              <a:rPr lang="en-US" altLang="zh-TW" b="1" dirty="0" smtClean="0">
                <a:sym typeface="Wingdings" panose="05000000000000000000" pitchFamily="2" charset="2"/>
              </a:rPr>
              <a:t> = thread ID.</a:t>
            </a:r>
          </a:p>
          <a:p>
            <a:endParaRPr lang="en-US" altLang="zh-TW" b="1" dirty="0">
              <a:sym typeface="Wingdings" panose="05000000000000000000" pitchFamily="2" charset="2"/>
            </a:endParaRPr>
          </a:p>
          <a:p>
            <a:r>
              <a:rPr lang="en-US" altLang="zh-TW" b="1" dirty="0" smtClean="0">
                <a:sym typeface="Wingdings" panose="05000000000000000000" pitchFamily="2" charset="2"/>
              </a:rPr>
              <a:t>index = starting point for work on our arrays.</a:t>
            </a:r>
            <a:endParaRPr lang="zh-TW" altLang="en-US" b="1" dirty="0"/>
          </a:p>
        </p:txBody>
      </p:sp>
      <p:sp>
        <p:nvSpPr>
          <p:cNvPr id="8" name="向右箭號 7"/>
          <p:cNvSpPr/>
          <p:nvPr/>
        </p:nvSpPr>
        <p:spPr>
          <a:xfrm>
            <a:off x="2481942" y="2888007"/>
            <a:ext cx="966652" cy="388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402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686" y="2057401"/>
            <a:ext cx="8867775" cy="44005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 SOLUTION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2144" y="2841728"/>
            <a:ext cx="23513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I’m going to keep a track of the dot product computed on each core in the variable </a:t>
            </a:r>
            <a:r>
              <a:rPr lang="en-US" altLang="zh-TW" b="1" dirty="0" smtClean="0"/>
              <a:t>sum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 smtClean="0"/>
              <a:t>Since we have P cores, it will be an array:</a:t>
            </a:r>
          </a:p>
          <a:p>
            <a:endParaRPr lang="en-US" altLang="zh-TW" dirty="0"/>
          </a:p>
          <a:p>
            <a:r>
              <a:rPr lang="en-US" altLang="zh-TW" b="1" dirty="0"/>
              <a:t>f</a:t>
            </a:r>
            <a:r>
              <a:rPr lang="en-US" altLang="zh-TW" b="1" dirty="0" smtClean="0"/>
              <a:t>loat sum[P]</a:t>
            </a:r>
            <a:endParaRPr lang="zh-TW" altLang="en-US" b="1" dirty="0"/>
          </a:p>
        </p:txBody>
      </p:sp>
      <p:sp>
        <p:nvSpPr>
          <p:cNvPr id="8" name="向右箭號 7"/>
          <p:cNvSpPr/>
          <p:nvPr/>
        </p:nvSpPr>
        <p:spPr>
          <a:xfrm>
            <a:off x="2499360" y="3074125"/>
            <a:ext cx="966652" cy="388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741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021795"/>
            <a:ext cx="8867775" cy="44005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 SOLUTION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8525" y="3514184"/>
            <a:ext cx="247541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We need to set the number of </a:t>
            </a:r>
            <a:r>
              <a:rPr lang="en-US" altLang="zh-TW" dirty="0" err="1" smtClean="0"/>
              <a:t>OpenMP</a:t>
            </a:r>
            <a:r>
              <a:rPr lang="en-US" altLang="zh-TW" dirty="0" smtClean="0"/>
              <a:t> threads:</a:t>
            </a:r>
          </a:p>
          <a:p>
            <a:endParaRPr lang="en-US" altLang="zh-TW" b="1" dirty="0"/>
          </a:p>
          <a:p>
            <a:r>
              <a:rPr lang="en-US" altLang="zh-TW" sz="1400" b="1" dirty="0" err="1" smtClean="0"/>
              <a:t>omp_set_num_threads</a:t>
            </a:r>
            <a:r>
              <a:rPr lang="en-US" altLang="zh-TW" sz="1400" b="1" dirty="0" smtClean="0"/>
              <a:t>(P)</a:t>
            </a:r>
            <a:endParaRPr lang="zh-TW" altLang="en-US" sz="1400" b="1" dirty="0"/>
          </a:p>
        </p:txBody>
      </p:sp>
      <p:sp>
        <p:nvSpPr>
          <p:cNvPr id="8" name="向右箭號 7"/>
          <p:cNvSpPr/>
          <p:nvPr/>
        </p:nvSpPr>
        <p:spPr>
          <a:xfrm>
            <a:off x="2412274" y="4243192"/>
            <a:ext cx="966652" cy="388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396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24201"/>
            <a:ext cx="8867775" cy="44005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 SOLUTION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00445" y="4031672"/>
            <a:ext cx="24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Start the parallel session.</a:t>
            </a:r>
          </a:p>
          <a:p>
            <a:r>
              <a:rPr lang="en-US" altLang="zh-TW" dirty="0" smtClean="0"/>
              <a:t>All of the AVX variables are private.</a:t>
            </a:r>
            <a:endParaRPr lang="zh-TW" altLang="en-US" sz="1400" dirty="0"/>
          </a:p>
        </p:txBody>
      </p:sp>
      <p:sp>
        <p:nvSpPr>
          <p:cNvPr id="8" name="向右箭號 7"/>
          <p:cNvSpPr/>
          <p:nvPr/>
        </p:nvSpPr>
        <p:spPr>
          <a:xfrm>
            <a:off x="2412274" y="4243192"/>
            <a:ext cx="966652" cy="388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130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83706" y="44774"/>
            <a:ext cx="8610600" cy="1293028"/>
          </a:xfrm>
        </p:spPr>
        <p:txBody>
          <a:bodyPr/>
          <a:lstStyle/>
          <a:p>
            <a:r>
              <a:rPr lang="en-US" altLang="zh-TW" dirty="0" smtClean="0"/>
              <a:t>MY SOLUTION</a:t>
            </a:r>
            <a:endParaRPr lang="zh-TW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80931" y="2438839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0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617106" y="2438839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31</a:t>
            </a:r>
            <a:endParaRPr lang="en-US" altLang="en-US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150506" y="2438839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32</a:t>
            </a:r>
            <a:endParaRPr lang="en-US" altLang="en-US" dirty="0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5750706" y="2438839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63</a:t>
            </a:r>
            <a:endParaRPr lang="en-US" altLang="en-US" dirty="0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6284106" y="2438839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64</a:t>
            </a:r>
            <a:endParaRPr lang="en-US" altLang="en-US" dirty="0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7884306" y="2438839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95</a:t>
            </a:r>
            <a:endParaRPr lang="en-GB" dirty="0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8417706" y="2438839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96</a:t>
            </a:r>
            <a:endParaRPr lang="en-GB" dirty="0"/>
          </a:p>
        </p:txBody>
      </p:sp>
      <p:sp>
        <p:nvSpPr>
          <p:cNvPr id="24" name="TextBox 48"/>
          <p:cNvSpPr txBox="1"/>
          <p:nvPr/>
        </p:nvSpPr>
        <p:spPr>
          <a:xfrm>
            <a:off x="983700" y="2520873"/>
            <a:ext cx="48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0017906" y="2438840"/>
            <a:ext cx="758952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127</a:t>
            </a:r>
            <a:endParaRPr lang="en-US" altLang="en-US" baseline="30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1990464" y="3243779"/>
            <a:ext cx="885225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 smtClean="0"/>
              <a:t>AVX_a</a:t>
            </a:r>
            <a:r>
              <a:rPr lang="en-US" altLang="en-US" dirty="0" smtClean="0"/>
              <a:t>*</a:t>
            </a:r>
            <a:endParaRPr lang="en-US" altLang="en-US" dirty="0"/>
          </a:p>
        </p:txBody>
      </p:sp>
      <p:cxnSp>
        <p:nvCxnSpPr>
          <p:cNvPr id="4" name="直線接點 3"/>
          <p:cNvCxnSpPr/>
          <p:nvPr/>
        </p:nvCxnSpPr>
        <p:spPr>
          <a:xfrm>
            <a:off x="4150506" y="1976846"/>
            <a:ext cx="0" cy="153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284106" y="1976846"/>
            <a:ext cx="0" cy="153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8414224" y="2057401"/>
            <a:ext cx="0" cy="153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4153989" y="3243779"/>
            <a:ext cx="885225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 smtClean="0"/>
              <a:t>AVX_a</a:t>
            </a:r>
            <a:r>
              <a:rPr lang="en-US" altLang="en-US" dirty="0" smtClean="0"/>
              <a:t>*</a:t>
            </a:r>
            <a:endParaRPr lang="en-US" altLang="en-US" dirty="0"/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6280624" y="3236334"/>
            <a:ext cx="885225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 smtClean="0"/>
              <a:t>AVX_a</a:t>
            </a:r>
            <a:r>
              <a:rPr lang="en-US" altLang="en-US" dirty="0" smtClean="0"/>
              <a:t>*</a:t>
            </a:r>
            <a:endParaRPr lang="en-US" altLang="en-US" dirty="0"/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8410743" y="3243779"/>
            <a:ext cx="885225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 smtClean="0"/>
              <a:t>AVX_a</a:t>
            </a:r>
            <a:r>
              <a:rPr lang="en-US" altLang="en-US" dirty="0" smtClean="0"/>
              <a:t>*</a:t>
            </a:r>
            <a:endParaRPr lang="en-US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839191" y="1473572"/>
            <a:ext cx="204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Thread 0 (</a:t>
            </a:r>
            <a:r>
              <a:rPr lang="en-US" altLang="zh-TW" dirty="0" err="1" smtClean="0"/>
              <a:t>tid</a:t>
            </a:r>
            <a:r>
              <a:rPr lang="en-US" altLang="zh-TW" dirty="0"/>
              <a:t>=</a:t>
            </a:r>
            <a:r>
              <a:rPr lang="en-US" altLang="zh-TW" dirty="0" smtClean="0"/>
              <a:t>0)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273020" y="1446051"/>
            <a:ext cx="204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Thread 1 (</a:t>
            </a:r>
            <a:r>
              <a:rPr lang="en-US" altLang="zh-TW" dirty="0" err="1" smtClean="0"/>
              <a:t>tid</a:t>
            </a:r>
            <a:r>
              <a:rPr lang="en-US" altLang="zh-TW" dirty="0"/>
              <a:t>=</a:t>
            </a:r>
            <a:r>
              <a:rPr lang="en-US" altLang="zh-TW" dirty="0" smtClean="0"/>
              <a:t>1)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452801" y="1446845"/>
            <a:ext cx="204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Thread 1 (</a:t>
            </a:r>
            <a:r>
              <a:rPr lang="en-US" altLang="zh-TW" dirty="0" err="1" smtClean="0"/>
              <a:t>tid</a:t>
            </a:r>
            <a:r>
              <a:rPr lang="en-US" altLang="zh-TW" dirty="0" smtClean="0"/>
              <a:t>=2)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732243" y="1446051"/>
            <a:ext cx="204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Thread 1 (</a:t>
            </a:r>
            <a:r>
              <a:rPr lang="en-US" altLang="zh-TW" dirty="0" err="1" smtClean="0"/>
              <a:t>tid</a:t>
            </a:r>
            <a:r>
              <a:rPr lang="en-US" altLang="zh-TW" dirty="0" smtClean="0"/>
              <a:t>=3)</a:t>
            </a:r>
            <a:endParaRPr lang="zh-TW" altLang="en-US" dirty="0"/>
          </a:p>
        </p:txBody>
      </p:sp>
      <p:sp>
        <p:nvSpPr>
          <p:cNvPr id="27" name="內容版面配置區 2"/>
          <p:cNvSpPr>
            <a:spLocks noGrp="1"/>
          </p:cNvSpPr>
          <p:nvPr>
            <p:ph idx="1"/>
          </p:nvPr>
        </p:nvSpPr>
        <p:spPr>
          <a:xfrm>
            <a:off x="685800" y="4213696"/>
            <a:ext cx="10820400" cy="2004989"/>
          </a:xfrm>
        </p:spPr>
        <p:txBody>
          <a:bodyPr/>
          <a:lstStyle/>
          <a:p>
            <a:r>
              <a:rPr lang="en-US" altLang="zh-TW" dirty="0" smtClean="0"/>
              <a:t>Each thread will operate on N/4 floats, or (N/32) AVX variables.</a:t>
            </a:r>
          </a:p>
          <a:p>
            <a:endParaRPr lang="en-US" altLang="zh-TW" dirty="0"/>
          </a:p>
          <a:p>
            <a:r>
              <a:rPr lang="en-US" altLang="zh-TW" dirty="0" smtClean="0"/>
              <a:t>The index of </a:t>
            </a:r>
            <a:r>
              <a:rPr lang="en-US" altLang="zh-TW" dirty="0" err="1" smtClean="0"/>
              <a:t>AVX_a</a:t>
            </a:r>
            <a:r>
              <a:rPr lang="en-US" altLang="zh-TW" dirty="0" smtClean="0"/>
              <a:t> is positioned differently for each thread: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20" y="5817628"/>
            <a:ext cx="8734425" cy="5619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9321809" y="5913949"/>
            <a:ext cx="237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index = </a:t>
            </a:r>
            <a:r>
              <a:rPr lang="en-US" altLang="zh-TW" b="1" dirty="0" err="1" smtClean="0"/>
              <a:t>tid</a:t>
            </a:r>
            <a:r>
              <a:rPr lang="en-US" altLang="zh-TW" b="1" dirty="0" smtClean="0"/>
              <a:t>*N_AVX;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973906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24201"/>
            <a:ext cx="8867775" cy="44005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 SOLUTION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8525" y="4950923"/>
            <a:ext cx="2233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When each thread starts, we tell them to look in a different place of a.</a:t>
            </a:r>
            <a:endParaRPr lang="zh-TW" altLang="en-US" sz="1400" dirty="0"/>
          </a:p>
        </p:txBody>
      </p:sp>
      <p:sp>
        <p:nvSpPr>
          <p:cNvPr id="8" name="向右箭號 7"/>
          <p:cNvSpPr/>
          <p:nvPr/>
        </p:nvSpPr>
        <p:spPr>
          <a:xfrm>
            <a:off x="2412274" y="5037678"/>
            <a:ext cx="966652" cy="388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412274" y="5762607"/>
            <a:ext cx="966652" cy="388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78525" y="2463096"/>
            <a:ext cx="2233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This means that 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 must all be shared.</a:t>
            </a:r>
            <a:endParaRPr lang="zh-TW" altLang="en-US" sz="1400" dirty="0"/>
          </a:p>
        </p:txBody>
      </p:sp>
      <p:sp>
        <p:nvSpPr>
          <p:cNvPr id="4" name="向上箭號 3"/>
          <p:cNvSpPr/>
          <p:nvPr/>
        </p:nvSpPr>
        <p:spPr>
          <a:xfrm>
            <a:off x="990599" y="3386426"/>
            <a:ext cx="609600" cy="13009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428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24201"/>
            <a:ext cx="8867775" cy="44005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 SOLUTION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2412274" y="4755090"/>
            <a:ext cx="966652" cy="388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78525" y="3185430"/>
            <a:ext cx="22337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One more thing…</a:t>
            </a:r>
          </a:p>
          <a:p>
            <a:endParaRPr lang="en-US" altLang="zh-TW" dirty="0"/>
          </a:p>
          <a:p>
            <a:r>
              <a:rPr lang="en-US" altLang="zh-TW" dirty="0" smtClean="0"/>
              <a:t>Each processor (i.e. thread) has a unique memory access pattern.</a:t>
            </a:r>
          </a:p>
          <a:p>
            <a:endParaRPr lang="en-US" altLang="zh-TW" dirty="0"/>
          </a:p>
          <a:p>
            <a:r>
              <a:rPr lang="en-US" altLang="zh-TW" dirty="0" smtClean="0"/>
              <a:t>Hence, the temp variable must be aligned by each thread separately.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4415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132" y="2512540"/>
            <a:ext cx="8415119" cy="412921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 SOLUTION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3104253" y="4071349"/>
            <a:ext cx="966652" cy="388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37752" y="3435854"/>
            <a:ext cx="2648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Our loop here doesn’t change – we only need remember to make sure N_AVX is correct.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9051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132" y="2512540"/>
            <a:ext cx="8415119" cy="412921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 SOLUTION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3176806" y="4804517"/>
            <a:ext cx="966652" cy="388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03655" y="2225429"/>
            <a:ext cx="26484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Each thread can store it’s own </a:t>
            </a:r>
            <a:r>
              <a:rPr lang="en-US" altLang="zh-TW" b="1" dirty="0" err="1" smtClean="0"/>
              <a:t>AVX_d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 into its own </a:t>
            </a:r>
            <a:r>
              <a:rPr lang="en-US" altLang="zh-TW" b="1" dirty="0" smtClean="0"/>
              <a:t>temp</a:t>
            </a:r>
            <a:r>
              <a:rPr lang="en-US" altLang="zh-TW" dirty="0" smtClean="0"/>
              <a:t> array.</a:t>
            </a:r>
          </a:p>
          <a:p>
            <a:endParaRPr lang="en-US" altLang="zh-TW" dirty="0"/>
          </a:p>
          <a:p>
            <a:r>
              <a:rPr lang="en-US" altLang="zh-TW" dirty="0" smtClean="0"/>
              <a:t>The sum of these will be the dot product of the elements controlled by that thread.</a:t>
            </a:r>
          </a:p>
          <a:p>
            <a:endParaRPr lang="en-US" altLang="zh-TW" dirty="0"/>
          </a:p>
          <a:p>
            <a:r>
              <a:rPr lang="en-US" altLang="zh-TW" dirty="0" smtClean="0"/>
              <a:t>Store inside sum[</a:t>
            </a:r>
            <a:r>
              <a:rPr lang="en-US" altLang="zh-TW" dirty="0" err="1" smtClean="0"/>
              <a:t>tid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40043" y="6272423"/>
            <a:ext cx="336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Hence sum must be shared.</a:t>
            </a:r>
            <a:endParaRPr lang="zh-TW" altLang="en-US" b="1" dirty="0"/>
          </a:p>
        </p:txBody>
      </p:sp>
      <p:sp>
        <p:nvSpPr>
          <p:cNvPr id="5" name="向下箭號 4"/>
          <p:cNvSpPr/>
          <p:nvPr/>
        </p:nvSpPr>
        <p:spPr>
          <a:xfrm>
            <a:off x="1439562" y="5641749"/>
            <a:ext cx="385119" cy="630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35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dot products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Computation of dot products is an important part of the Conjugate Gradient (CG) method – useful for inverting matrix systems.</a:t>
            </a:r>
          </a:p>
          <a:p>
            <a:endParaRPr lang="en-US" dirty="0"/>
          </a:p>
          <a:p>
            <a:r>
              <a:rPr lang="en-US" dirty="0" smtClean="0"/>
              <a:t>We can use AVX to speed up this process.</a:t>
            </a:r>
          </a:p>
          <a:p>
            <a:endParaRPr lang="en-US" dirty="0"/>
          </a:p>
          <a:p>
            <a:r>
              <a:rPr lang="en-US" dirty="0" smtClean="0"/>
              <a:t>There are two parts:</a:t>
            </a:r>
          </a:p>
          <a:p>
            <a:endParaRPr lang="en-US" dirty="0"/>
          </a:p>
          <a:p>
            <a:pPr lvl="1"/>
            <a:r>
              <a:rPr lang="en-US" dirty="0" smtClean="0"/>
              <a:t>Multiplication, and</a:t>
            </a:r>
          </a:p>
          <a:p>
            <a:pPr lvl="1"/>
            <a:r>
              <a:rPr lang="en-US" dirty="0" smtClean="0"/>
              <a:t>Addition / Summation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30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132" y="2512540"/>
            <a:ext cx="8415119" cy="412921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 SOLUTION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3176806" y="5035177"/>
            <a:ext cx="966652" cy="388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93125" y="4268413"/>
            <a:ext cx="26484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Don’t forget to ask each thread to free it’s temp variable.</a:t>
            </a:r>
          </a:p>
          <a:p>
            <a:endParaRPr lang="en-US" altLang="zh-TW" dirty="0"/>
          </a:p>
          <a:p>
            <a:r>
              <a:rPr lang="en-US" altLang="zh-TW" dirty="0" smtClean="0"/>
              <a:t>This has to be done now – don’t try it later.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3915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132" y="2512540"/>
            <a:ext cx="8415119" cy="412921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 SOLUTION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3176806" y="5768345"/>
            <a:ext cx="966652" cy="388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28341" y="2512540"/>
            <a:ext cx="26484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Finally, add each sum up over the total number of processors.</a:t>
            </a:r>
          </a:p>
          <a:p>
            <a:endParaRPr lang="en-US" altLang="zh-TW" dirty="0"/>
          </a:p>
          <a:p>
            <a:r>
              <a:rPr lang="en-US" altLang="zh-TW" dirty="0" smtClean="0"/>
              <a:t>We could use parallel reduction, but we only have P = 4 threads.</a:t>
            </a:r>
          </a:p>
          <a:p>
            <a:endParaRPr lang="en-US" altLang="zh-TW" dirty="0"/>
          </a:p>
          <a:p>
            <a:r>
              <a:rPr lang="en-US" altLang="zh-TW" dirty="0" smtClean="0"/>
              <a:t>Could also write:</a:t>
            </a:r>
          </a:p>
          <a:p>
            <a:endParaRPr lang="en-US" altLang="zh-TW" dirty="0"/>
          </a:p>
          <a:p>
            <a:r>
              <a:rPr lang="en-US" altLang="zh-TW" dirty="0" err="1" smtClean="0"/>
              <a:t>dp</a:t>
            </a:r>
            <a:r>
              <a:rPr lang="en-US" altLang="zh-TW" dirty="0" smtClean="0"/>
              <a:t> = sum[0] + sum[1] + sum[2] + sum[3];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3940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132" y="2512540"/>
            <a:ext cx="8415119" cy="412921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 SOLUTION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3176806" y="6218631"/>
            <a:ext cx="966652" cy="388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28341" y="5995424"/>
            <a:ext cx="264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Stupid mistake, don’t copy this.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770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This dot product should be quite fast – you’ll find that it will be faster than using a GPU to perform the computation. </a:t>
            </a:r>
          </a:p>
          <a:p>
            <a:endParaRPr lang="en-US" altLang="zh-TW" dirty="0"/>
          </a:p>
          <a:p>
            <a:r>
              <a:rPr lang="en-US" altLang="zh-TW" dirty="0" smtClean="0"/>
              <a:t>This is because the memory and cache system on shared core systems is very fast.</a:t>
            </a:r>
          </a:p>
          <a:p>
            <a:endParaRPr lang="en-US" altLang="zh-TW" dirty="0"/>
          </a:p>
          <a:p>
            <a:r>
              <a:rPr lang="en-US" altLang="zh-TW" dirty="0" smtClean="0"/>
              <a:t>It’s very difficult to beat AVX + </a:t>
            </a:r>
            <a:r>
              <a:rPr lang="en-US" altLang="zh-TW" dirty="0" err="1" smtClean="0"/>
              <a:t>OpenMP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world’s fastest codes are programmed in this way.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 smtClean="0">
                <a:sym typeface="Wingdings" panose="05000000000000000000" pitchFamily="2" charset="2"/>
              </a:rPr>
              <a:t>No set rules – you will all have your own approach.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2934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Tutorial!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I’ve pretty much solved the first tutorial question for you.</a:t>
            </a:r>
          </a:p>
          <a:p>
            <a:endParaRPr lang="en-US" altLang="zh-TW" dirty="0"/>
          </a:p>
          <a:p>
            <a:r>
              <a:rPr lang="en-US" altLang="zh-TW" dirty="0" smtClean="0"/>
              <a:t>Good luck with the second – ask me or Josh for help if you get stuck.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387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dot products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many ways we can do this efficiently using AVX: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separate multiplication and addition operations with AVX, or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AVX’s built in dot product feature.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Let’s review each one.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65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dot products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197096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Approach 1:</a:t>
            </a:r>
          </a:p>
          <a:p>
            <a:endParaRPr lang="en-US" dirty="0"/>
          </a:p>
          <a:p>
            <a:pPr lvl="1"/>
            <a:r>
              <a:rPr lang="en-US" dirty="0" smtClean="0"/>
              <a:t>Loop over N/8 elements.</a:t>
            </a:r>
          </a:p>
          <a:p>
            <a:pPr lvl="1"/>
            <a:r>
              <a:rPr lang="en-US" dirty="0" smtClean="0"/>
              <a:t>Each time, compute c[</a:t>
            </a:r>
            <a:r>
              <a:rPr lang="en-US" dirty="0" err="1" smtClean="0"/>
              <a:t>i</a:t>
            </a:r>
            <a:r>
              <a:rPr lang="en-US" dirty="0" smtClean="0"/>
              <a:t>] = a[</a:t>
            </a:r>
            <a:r>
              <a:rPr lang="en-US" dirty="0" err="1" smtClean="0"/>
              <a:t>i</a:t>
            </a:r>
            <a:r>
              <a:rPr lang="en-US" dirty="0" smtClean="0"/>
              <a:t>]*b[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pPr lvl="1"/>
            <a:r>
              <a:rPr lang="en-US" dirty="0" smtClean="0"/>
              <a:t>Add each of these results to a sum variable </a:t>
            </a:r>
            <a:r>
              <a:rPr lang="en-US" dirty="0" err="1" smtClean="0"/>
              <a:t>AVX_d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Once the operation is complete, sum across </a:t>
            </a:r>
            <a:r>
              <a:rPr lang="en-US" dirty="0" err="1" smtClean="0"/>
              <a:t>AVX_d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896" y="2194560"/>
            <a:ext cx="7047928" cy="41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5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dot products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9610344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Approach 1: - First Iteration of Computation (</a:t>
            </a:r>
            <a:r>
              <a:rPr lang="en-US" dirty="0" err="1" smtClean="0"/>
              <a:t>i</a:t>
            </a:r>
            <a:r>
              <a:rPr lang="en-US" dirty="0" smtClean="0"/>
              <a:t> = 0)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78864" y="275844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12264" y="275844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45664" y="275844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2</a:t>
            </a:r>
            <a:endParaRPr lang="en-US" alt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79064" y="275844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712464" y="275844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245864" y="275844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779264" y="275844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312664" y="275844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846064" y="275844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578864" y="3612262"/>
            <a:ext cx="48006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 smtClean="0"/>
              <a:t>AVX_c</a:t>
            </a:r>
            <a:r>
              <a:rPr lang="en-US" altLang="en-US" dirty="0" smtClean="0"/>
              <a:t>[0]</a:t>
            </a:r>
            <a:endParaRPr lang="en-US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79058" y="2840474"/>
            <a:ext cx="48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GB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1563688" y="4533902"/>
            <a:ext cx="4815775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 smtClean="0"/>
              <a:t>AVX_d</a:t>
            </a:r>
            <a:endParaRPr lang="en-US" altLang="en-US" dirty="0"/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1563689" y="5494402"/>
            <a:ext cx="4815775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 smtClean="0"/>
              <a:t>AVX_d</a:t>
            </a:r>
            <a:endParaRPr lang="en-US" altLang="en-US" dirty="0"/>
          </a:p>
        </p:txBody>
      </p:sp>
      <p:sp>
        <p:nvSpPr>
          <p:cNvPr id="4" name="Plus 3"/>
          <p:cNvSpPr/>
          <p:nvPr/>
        </p:nvSpPr>
        <p:spPr>
          <a:xfrm>
            <a:off x="3777996" y="4145662"/>
            <a:ext cx="402336" cy="3882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qual 21"/>
          <p:cNvSpPr/>
          <p:nvPr/>
        </p:nvSpPr>
        <p:spPr>
          <a:xfrm>
            <a:off x="3712464" y="5163123"/>
            <a:ext cx="533400" cy="26269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69480" y="3813048"/>
            <a:ext cx="4236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The first use of the loop increments </a:t>
            </a:r>
            <a:r>
              <a:rPr lang="en-US" dirty="0" err="1" smtClean="0"/>
              <a:t>AVX_d</a:t>
            </a:r>
            <a:r>
              <a:rPr lang="en-US" dirty="0" smtClean="0"/>
              <a:t> by </a:t>
            </a:r>
            <a:r>
              <a:rPr lang="en-US" dirty="0" err="1" smtClean="0"/>
              <a:t>AVX_c</a:t>
            </a:r>
            <a:r>
              <a:rPr lang="en-US" dirty="0" smtClean="0"/>
              <a:t>[0].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AVX_d</a:t>
            </a:r>
            <a:r>
              <a:rPr lang="en-US" dirty="0" smtClean="0"/>
              <a:t> contains 8 floating point elements.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4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dot products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760464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Approach 1 – 2</a:t>
            </a:r>
            <a:r>
              <a:rPr lang="en-US" baseline="30000" dirty="0" smtClean="0"/>
              <a:t>nd</a:t>
            </a:r>
            <a:r>
              <a:rPr lang="en-US" dirty="0" smtClean="0"/>
              <a:t> Iteration (</a:t>
            </a:r>
            <a:r>
              <a:rPr lang="en-US" dirty="0" err="1" smtClean="0"/>
              <a:t>i</a:t>
            </a:r>
            <a:r>
              <a:rPr lang="en-US" dirty="0" smtClean="0"/>
              <a:t> = 1)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78864" y="275844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12264" y="275844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45664" y="275844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79064" y="275844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712464" y="275844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245864" y="275844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779264" y="275844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312664" y="275844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846064" y="275844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379464" y="275844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9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912864" y="275844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GB" dirty="0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7446264" y="275844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11</a:t>
            </a:r>
            <a:endParaRPr lang="en-GB" dirty="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7979664" y="275844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12</a:t>
            </a:r>
            <a:endParaRPr lang="en-GB" dirty="0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8513064" y="275844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13</a:t>
            </a:r>
            <a:endParaRPr lang="en-GB" dirty="0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9046464" y="275844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14</a:t>
            </a:r>
            <a:endParaRPr lang="en-GB" dirty="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9579864" y="275844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15</a:t>
            </a:r>
            <a:endParaRPr lang="en-US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79058" y="2840474"/>
            <a:ext cx="48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GB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6379465" y="4547616"/>
            <a:ext cx="42672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 smtClean="0"/>
              <a:t>AVX_d</a:t>
            </a:r>
            <a:endParaRPr lang="en-US" altLang="en-US" dirty="0"/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6379465" y="5625278"/>
            <a:ext cx="42672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 smtClean="0"/>
              <a:t>AVX_d</a:t>
            </a:r>
            <a:endParaRPr lang="en-US" altLang="en-US" dirty="0"/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6379464" y="3600831"/>
            <a:ext cx="42672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 smtClean="0"/>
              <a:t>AVX_c</a:t>
            </a:r>
            <a:r>
              <a:rPr lang="en-US" altLang="en-US" dirty="0" smtClean="0"/>
              <a:t>[1]</a:t>
            </a:r>
            <a:endParaRPr lang="en-US" altLang="en-US" dirty="0"/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0113264" y="2765297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16</a:t>
            </a:r>
            <a:endParaRPr lang="en-US" altLang="en-US" dirty="0"/>
          </a:p>
        </p:txBody>
      </p:sp>
      <p:sp>
        <p:nvSpPr>
          <p:cNvPr id="30" name="Plus 29"/>
          <p:cNvSpPr/>
          <p:nvPr/>
        </p:nvSpPr>
        <p:spPr>
          <a:xfrm>
            <a:off x="8311896" y="4148138"/>
            <a:ext cx="402336" cy="3882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qual 30"/>
          <p:cNvSpPr/>
          <p:nvPr/>
        </p:nvSpPr>
        <p:spPr>
          <a:xfrm>
            <a:off x="8246364" y="5165599"/>
            <a:ext cx="533400" cy="26269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64756" y="3958055"/>
            <a:ext cx="4881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second iteration adds the values contained within </a:t>
            </a:r>
            <a:r>
              <a:rPr lang="en-US" dirty="0" err="1" smtClean="0"/>
              <a:t>AVX_c</a:t>
            </a:r>
            <a:r>
              <a:rPr lang="en-US" dirty="0" smtClean="0"/>
              <a:t>[1] to </a:t>
            </a:r>
            <a:r>
              <a:rPr lang="en-US" dirty="0" err="1" smtClean="0"/>
              <a:t>AVX_d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Hence, </a:t>
            </a:r>
            <a:r>
              <a:rPr lang="en-US" dirty="0" err="1" smtClean="0"/>
              <a:t>AVX_d</a:t>
            </a:r>
            <a:r>
              <a:rPr lang="en-US" dirty="0" smtClean="0"/>
              <a:t> = </a:t>
            </a:r>
            <a:r>
              <a:rPr lang="en-US" dirty="0" err="1" smtClean="0"/>
              <a:t>AVX_c</a:t>
            </a:r>
            <a:r>
              <a:rPr lang="en-US" dirty="0" smtClean="0"/>
              <a:t>[0] + </a:t>
            </a:r>
            <a:r>
              <a:rPr lang="en-US" dirty="0" err="1" smtClean="0"/>
              <a:t>AVX_c</a:t>
            </a:r>
            <a:r>
              <a:rPr lang="en-US" dirty="0" smtClean="0"/>
              <a:t>[1].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9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dot products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945368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Class demo – for N = 32, compute the value of AVX_D for each iteration.</a:t>
            </a:r>
          </a:p>
          <a:p>
            <a:r>
              <a:rPr lang="en-US" dirty="0" smtClean="0"/>
              <a:t>There will be 4 iterations since we compute across 8 floats on each loop.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179161"/>
              </p:ext>
            </p:extLst>
          </p:nvPr>
        </p:nvGraphicFramePr>
        <p:xfrm>
          <a:off x="1426464" y="3545162"/>
          <a:ext cx="900785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161"/>
                <a:gridCol w="871585"/>
                <a:gridCol w="1000873"/>
                <a:gridCol w="1000873"/>
                <a:gridCol w="1000873"/>
                <a:gridCol w="1000873"/>
                <a:gridCol w="1000873"/>
                <a:gridCol w="1000873"/>
                <a:gridCol w="10008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2596896" y="3575304"/>
            <a:ext cx="7790688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AVX_D</a:t>
            </a:r>
            <a:endParaRPr lang="en-GB" dirty="0"/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14051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0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19385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24719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4</a:t>
            </a:r>
            <a:endParaRPr lang="en-US" altLang="en-US" dirty="0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30053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9</a:t>
            </a:r>
            <a:endParaRPr lang="en-US" altLang="en-US" dirty="0"/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35387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16</a:t>
            </a:r>
            <a:endParaRPr lang="en-US" altLang="en-US" dirty="0"/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40721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25</a:t>
            </a:r>
            <a:endParaRPr lang="en-US" altLang="en-US" dirty="0"/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46055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36</a:t>
            </a:r>
            <a:endParaRPr lang="en-US" altLang="en-US" dirty="0"/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51389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..</a:t>
            </a:r>
            <a:endParaRPr lang="en-US" altLang="en-US" dirty="0"/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56723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..</a:t>
            </a:r>
            <a:endParaRPr lang="en-US" altLang="en-US" dirty="0"/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62057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..</a:t>
            </a:r>
            <a:endParaRPr lang="en-US" altLang="en-US" dirty="0"/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67391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..</a:t>
            </a:r>
            <a:endParaRPr lang="en-GB" dirty="0"/>
          </a:p>
        </p:txBody>
      </p: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72725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..</a:t>
            </a:r>
            <a:endParaRPr lang="en-GB" dirty="0"/>
          </a:p>
        </p:txBody>
      </p: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78059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..</a:t>
            </a:r>
            <a:endParaRPr lang="en-GB" dirty="0"/>
          </a:p>
        </p:txBody>
      </p:sp>
      <p:sp>
        <p:nvSpPr>
          <p:cNvPr id="46" name="Rectangle 16"/>
          <p:cNvSpPr>
            <a:spLocks noChangeArrowheads="1"/>
          </p:cNvSpPr>
          <p:nvPr/>
        </p:nvSpPr>
        <p:spPr bwMode="auto">
          <a:xfrm>
            <a:off x="83393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..</a:t>
            </a:r>
            <a:endParaRPr lang="en-GB" dirty="0"/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88727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..</a:t>
            </a:r>
            <a:endParaRPr lang="en-GB" dirty="0"/>
          </a:p>
        </p:txBody>
      </p: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9406128" y="5678428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..</a:t>
            </a:r>
            <a:endParaRPr lang="en-US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05322" y="5760462"/>
            <a:ext cx="48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GB" dirty="0"/>
          </a:p>
        </p:txBody>
      </p:sp>
      <p:sp>
        <p:nvSpPr>
          <p:cNvPr id="50" name="Rectangle 18"/>
          <p:cNvSpPr>
            <a:spLocks noChangeArrowheads="1"/>
          </p:cNvSpPr>
          <p:nvPr/>
        </p:nvSpPr>
        <p:spPr bwMode="auto">
          <a:xfrm>
            <a:off x="9939528" y="5678429"/>
            <a:ext cx="758952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(N-1)</a:t>
            </a:r>
            <a:r>
              <a:rPr lang="en-US" altLang="en-US" sz="2000" baseline="30000" dirty="0" smtClean="0"/>
              <a:t>2</a:t>
            </a:r>
            <a:endParaRPr lang="en-US" altLang="en-US" baseline="30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l="10705" t="1420"/>
          <a:stretch/>
        </p:blipFill>
        <p:spPr>
          <a:xfrm>
            <a:off x="2596896" y="3995927"/>
            <a:ext cx="7790688" cy="124358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886683" y="6355844"/>
            <a:ext cx="571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 approach 1.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33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dot products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197096" cy="40241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Approach 1:</a:t>
            </a:r>
          </a:p>
          <a:p>
            <a:endParaRPr lang="en-US" dirty="0"/>
          </a:p>
          <a:p>
            <a:pPr lvl="1"/>
            <a:r>
              <a:rPr lang="en-US" dirty="0" smtClean="0"/>
              <a:t>The final step is the summation across 8 elements.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need to send the information stored in </a:t>
            </a:r>
            <a:r>
              <a:rPr lang="en-US" dirty="0" err="1" smtClean="0"/>
              <a:t>AVX_d</a:t>
            </a:r>
            <a:r>
              <a:rPr lang="en-US" dirty="0" smtClean="0"/>
              <a:t> to an array on the host.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This variable may need to be aligned*.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896" y="2194560"/>
            <a:ext cx="7047928" cy="415535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828817" y="5680955"/>
            <a:ext cx="5260718" cy="576642"/>
          </a:xfrm>
          <a:prstGeom prst="ellipse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882896" y="2947484"/>
            <a:ext cx="4008185" cy="576642"/>
          </a:xfrm>
          <a:prstGeom prst="ellipse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071613" y="5963476"/>
            <a:ext cx="784243" cy="306558"/>
          </a:xfrm>
          <a:prstGeom prst="ellipse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66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3597</TotalTime>
  <Words>1450</Words>
  <Application>Microsoft Office PowerPoint</Application>
  <PresentationFormat>Widescreen</PresentationFormat>
  <Paragraphs>329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新細明體</vt:lpstr>
      <vt:lpstr>Arial</vt:lpstr>
      <vt:lpstr>Calibri</vt:lpstr>
      <vt:lpstr>Century Gothic</vt:lpstr>
      <vt:lpstr>Wingdings</vt:lpstr>
      <vt:lpstr>Vapor Trail</vt:lpstr>
      <vt:lpstr>Introduction to Multi-Core CPU and GPU Computation   多核心CPU和GPU計算</vt:lpstr>
      <vt:lpstr>What is this?</vt:lpstr>
      <vt:lpstr>Advanced dot products</vt:lpstr>
      <vt:lpstr>Advanced dot products</vt:lpstr>
      <vt:lpstr>Advanced dot products</vt:lpstr>
      <vt:lpstr>Advanced dot products</vt:lpstr>
      <vt:lpstr>Advanced dot products</vt:lpstr>
      <vt:lpstr>Advanced dot products</vt:lpstr>
      <vt:lpstr>Advanced dot products</vt:lpstr>
      <vt:lpstr>Advanced dot products</vt:lpstr>
      <vt:lpstr>Advanced dot products</vt:lpstr>
      <vt:lpstr>Advanced dot products</vt:lpstr>
      <vt:lpstr>Advanced dot products</vt:lpstr>
      <vt:lpstr>Advanced dot products</vt:lpstr>
      <vt:lpstr>Other useful methods..</vt:lpstr>
      <vt:lpstr>Using OpenMP with AVX</vt:lpstr>
      <vt:lpstr>Using OpenMP with AVX</vt:lpstr>
      <vt:lpstr>class CHALLENGE</vt:lpstr>
      <vt:lpstr>MY SOLUTION</vt:lpstr>
      <vt:lpstr>MY SOLUTION</vt:lpstr>
      <vt:lpstr>MY SOLUTION</vt:lpstr>
      <vt:lpstr>MY SOLUTION</vt:lpstr>
      <vt:lpstr>MY SOLUTION</vt:lpstr>
      <vt:lpstr>MY SOLUTION</vt:lpstr>
      <vt:lpstr>MY SOLUTION</vt:lpstr>
      <vt:lpstr>MY SOLUTION</vt:lpstr>
      <vt:lpstr>MY SOLUTION</vt:lpstr>
      <vt:lpstr>MY SOLUTION</vt:lpstr>
      <vt:lpstr>MY SOLUTION</vt:lpstr>
      <vt:lpstr>MY SOLUTION</vt:lpstr>
      <vt:lpstr>MY SOLUTION</vt:lpstr>
      <vt:lpstr>MY SOLUTION</vt:lpstr>
      <vt:lpstr>Comments</vt:lpstr>
      <vt:lpstr>Tutorial!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Multi-Core CPU and GPU Computation   多核心CPU和GPU計算</dc:title>
  <dc:creator>NCKU</dc:creator>
  <cp:lastModifiedBy>NCKU</cp:lastModifiedBy>
  <cp:revision>295</cp:revision>
  <dcterms:created xsi:type="dcterms:W3CDTF">2014-09-14T00:46:14Z</dcterms:created>
  <dcterms:modified xsi:type="dcterms:W3CDTF">2016-01-03T12:03:01Z</dcterms:modified>
</cp:coreProperties>
</file>