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4B7A9-5933-48B9-B570-3BEEBD19C1E8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1B6AC-F206-4F5E-A316-604462DCA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69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F4DDCC-BC72-4263-8A10-570C189FA8F6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3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99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8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1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2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7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fld id="{4FD640EA-2C70-48B7-B7F9-21E31F329E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18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DCC-BC72-4263-8A10-570C189FA8F6}" type="datetimeFigureOut">
              <a:rPr lang="en-GB" smtClean="0"/>
              <a:t>06/01/2016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mith@mail.nck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Introduction to Multi-Core CPU and GPU Computation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AU" sz="3600" dirty="0"/>
              <a:t> 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zh-TW" altLang="en-US" sz="3600" dirty="0"/>
              <a:t>多核心</a:t>
            </a:r>
            <a:r>
              <a:rPr lang="en-AU" sz="3600" dirty="0"/>
              <a:t>CPU</a:t>
            </a:r>
            <a:r>
              <a:rPr lang="zh-TW" altLang="en-US" sz="3600" dirty="0"/>
              <a:t>和</a:t>
            </a:r>
            <a:r>
              <a:rPr lang="en-AU" sz="3600" dirty="0"/>
              <a:t>GPU</a:t>
            </a:r>
            <a:r>
              <a:rPr lang="zh-TW" altLang="en-US" sz="3600" dirty="0"/>
              <a:t>計算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Class 24				Prof. Matthew Smith, </a:t>
            </a:r>
            <a:r>
              <a:rPr lang="en-US" dirty="0" smtClean="0">
                <a:hlinkClick r:id="rId2"/>
              </a:rPr>
              <a:t>msmith@mail.ncku.edu.tw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CG ALGORITHM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3081" y="1752600"/>
            <a:ext cx="10906897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 smtClean="0">
                <a:ea typeface="新細明體" panose="02020500000000000000" pitchFamily="18" charset="-120"/>
              </a:rPr>
              <a:t>The first step of the CG algorithm is to start with an initial guess of the solution.</a:t>
            </a:r>
          </a:p>
          <a:p>
            <a:r>
              <a:rPr lang="en-US" altLang="zh-TW" sz="2600" dirty="0" smtClean="0">
                <a:ea typeface="新細明體" panose="02020500000000000000" pitchFamily="18" charset="-120"/>
              </a:rPr>
              <a:t>If we have no information on-hand about a good initial guess, then we can set the initial x to a vector of zeros.</a:t>
            </a:r>
          </a:p>
          <a:p>
            <a:r>
              <a:rPr lang="en-US" altLang="zh-TW" sz="2600" dirty="0" smtClean="0">
                <a:ea typeface="新細明體" panose="02020500000000000000" pitchFamily="18" charset="-120"/>
              </a:rPr>
              <a:t>Hence, we set x = [0,0,0,0.....0,0] at the beginning of the computation.</a:t>
            </a:r>
          </a:p>
          <a:p>
            <a:r>
              <a:rPr lang="en-US" altLang="zh-TW" sz="2600" dirty="0" smtClean="0">
                <a:ea typeface="新細明體" panose="02020500000000000000" pitchFamily="18" charset="-120"/>
              </a:rPr>
              <a:t>We also require the initial residual </a:t>
            </a:r>
            <a:r>
              <a:rPr lang="en-US" altLang="zh-TW" sz="26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 which must be B if x = 0.</a:t>
            </a:r>
          </a:p>
          <a:p>
            <a:r>
              <a:rPr lang="en-US" altLang="zh-TW" sz="26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We also require an initial value for a variable P (which is also B)</a:t>
            </a:r>
            <a:endParaRPr lang="en-US" altLang="zh-TW" sz="2600" dirty="0">
              <a:ea typeface="新細明體" panose="02020500000000000000" pitchFamily="18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6238" y="5741773"/>
            <a:ext cx="808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P = B,  R = B, x = [0,0,0....0] (prior to iteration)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51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CG ALGORITHM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3081" y="1752600"/>
            <a:ext cx="10906897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 smtClean="0">
                <a:ea typeface="新細明體" panose="02020500000000000000" pitchFamily="18" charset="-120"/>
              </a:rPr>
              <a:t>After we have set the initial values of P, R and x, the iterative procedure may commence. </a:t>
            </a:r>
          </a:p>
          <a:p>
            <a:endParaRPr lang="en-US" altLang="zh-TW" sz="2600" dirty="0">
              <a:ea typeface="新細明體" panose="02020500000000000000" pitchFamily="18" charset="-120"/>
            </a:endParaRPr>
          </a:p>
          <a:p>
            <a:r>
              <a:rPr lang="en-US" altLang="zh-TW" sz="2600" dirty="0" smtClean="0">
                <a:ea typeface="新細明體" panose="02020500000000000000" pitchFamily="18" charset="-120"/>
              </a:rPr>
              <a:t>We continue iterating until either (</a:t>
            </a:r>
            <a:r>
              <a:rPr lang="en-US" altLang="zh-TW" sz="2600" dirty="0" err="1" smtClean="0">
                <a:ea typeface="新細明體" panose="02020500000000000000" pitchFamily="18" charset="-120"/>
              </a:rPr>
              <a:t>i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) a maximum number of iterations has been reached (we choose this) or (ii) the sum of residual squared is less than an amount (we choose this also).</a:t>
            </a:r>
          </a:p>
          <a:p>
            <a:endParaRPr lang="en-US" altLang="zh-TW" sz="2600" dirty="0">
              <a:ea typeface="新細明體" panose="02020500000000000000" pitchFamily="18" charset="-120"/>
            </a:endParaRPr>
          </a:p>
          <a:p>
            <a:r>
              <a:rPr lang="en-US" altLang="zh-TW" sz="2600" dirty="0" smtClean="0">
                <a:ea typeface="新細明體" panose="02020500000000000000" pitchFamily="18" charset="-120"/>
              </a:rPr>
              <a:t>Let’s start the iterative procedure, starting with step 2...</a:t>
            </a:r>
            <a:endParaRPr lang="en-US" altLang="zh-TW" sz="26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244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CG ALGORITHM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graphicFrame>
        <p:nvGraphicFramePr>
          <p:cNvPr id="301060" name="Object 4"/>
          <p:cNvGraphicFramePr>
            <a:graphicFrameLocks noChangeAspect="1"/>
          </p:cNvGraphicFramePr>
          <p:nvPr>
            <p:extLst/>
          </p:nvPr>
        </p:nvGraphicFramePr>
        <p:xfrm>
          <a:off x="785470" y="2057401"/>
          <a:ext cx="1981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方程式" r:id="rId3" imgW="1968480" imgH="939600" progId="Equation.3">
                  <p:embed/>
                </p:oleObj>
              </mc:Choice>
              <mc:Fallback>
                <p:oleObj name="方程式" r:id="rId3" imgW="19684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70" y="2057401"/>
                        <a:ext cx="19812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2" name="Object 6"/>
          <p:cNvGraphicFramePr>
            <a:graphicFrameLocks noChangeAspect="1"/>
          </p:cNvGraphicFramePr>
          <p:nvPr>
            <p:extLst/>
          </p:nvPr>
        </p:nvGraphicFramePr>
        <p:xfrm>
          <a:off x="785470" y="5356910"/>
          <a:ext cx="313848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方程式" r:id="rId5" imgW="2349360" imgH="939600" progId="Equation.3">
                  <p:embed/>
                </p:oleObj>
              </mc:Choice>
              <mc:Fallback>
                <p:oleObj name="方程式" r:id="rId5" imgW="23493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70" y="5356910"/>
                        <a:ext cx="3138488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8" name="Object 12"/>
          <p:cNvGraphicFramePr>
            <a:graphicFrameLocks noChangeAspect="1"/>
          </p:cNvGraphicFramePr>
          <p:nvPr>
            <p:extLst/>
          </p:nvPr>
        </p:nvGraphicFramePr>
        <p:xfrm>
          <a:off x="785470" y="3858698"/>
          <a:ext cx="48006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方程式" r:id="rId7" imgW="3593880" imgH="939600" progId="Equation.3">
                  <p:embed/>
                </p:oleObj>
              </mc:Choice>
              <mc:Fallback>
                <p:oleObj name="方程式" r:id="rId7" imgW="35938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70" y="3858698"/>
                        <a:ext cx="480060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31523" y="2207741"/>
            <a:ext cx="6993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2: Compute AP (matrix-vector computation)</a:t>
            </a:r>
          </a:p>
          <a:p>
            <a:endParaRPr lang="en-US" dirty="0"/>
          </a:p>
          <a:p>
            <a:r>
              <a:rPr lang="en-US" dirty="0" smtClean="0"/>
              <a:t>This will give us a vector (AP)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00534" y="3976852"/>
            <a:ext cx="451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3: Compute dot(P, AP) </a:t>
            </a:r>
            <a:r>
              <a:rPr lang="en-US" dirty="0" smtClean="0">
                <a:sym typeface="Wingdings" panose="05000000000000000000" pitchFamily="2" charset="2"/>
              </a:rPr>
              <a:t> which will give us a scalar.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427911" y="5659475"/>
            <a:ext cx="5127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4: Compute dot(R,R) – the sum of residual squared – which is also a scalar.</a:t>
            </a:r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540843" y="3295135"/>
            <a:ext cx="617838" cy="68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804454" y="4786184"/>
            <a:ext cx="510746" cy="87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38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84" name="Object 4"/>
          <p:cNvGraphicFramePr>
            <a:graphicFrameLocks noChangeAspect="1"/>
          </p:cNvGraphicFramePr>
          <p:nvPr>
            <p:extLst/>
          </p:nvPr>
        </p:nvGraphicFramePr>
        <p:xfrm>
          <a:off x="590438" y="2981617"/>
          <a:ext cx="15240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方程式" r:id="rId3" imgW="1384200" imgH="939600" progId="Equation.3">
                  <p:embed/>
                </p:oleObj>
              </mc:Choice>
              <mc:Fallback>
                <p:oleObj name="方程式" r:id="rId3" imgW="13842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38" y="2981617"/>
                        <a:ext cx="152400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5" name="Object 5"/>
          <p:cNvGraphicFramePr>
            <a:graphicFrameLocks noChangeAspect="1"/>
          </p:cNvGraphicFramePr>
          <p:nvPr>
            <p:extLst/>
          </p:nvPr>
        </p:nvGraphicFramePr>
        <p:xfrm>
          <a:off x="519247" y="4278623"/>
          <a:ext cx="31130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方程式" r:id="rId5" imgW="2476440" imgH="939600" progId="Equation.3">
                  <p:embed/>
                </p:oleObj>
              </mc:Choice>
              <mc:Fallback>
                <p:oleObj name="方程式" r:id="rId5" imgW="24764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47" y="4278623"/>
                        <a:ext cx="3113088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6" name="Object 6"/>
          <p:cNvGraphicFramePr>
            <a:graphicFrameLocks noChangeAspect="1"/>
          </p:cNvGraphicFramePr>
          <p:nvPr>
            <p:extLst/>
          </p:nvPr>
        </p:nvGraphicFramePr>
        <p:xfrm>
          <a:off x="3803912" y="4278623"/>
          <a:ext cx="338455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方程式" r:id="rId7" imgW="2705040" imgH="939600" progId="Equation.3">
                  <p:embed/>
                </p:oleObj>
              </mc:Choice>
              <mc:Fallback>
                <p:oleObj name="方程式" r:id="rId7" imgW="27050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912" y="4278623"/>
                        <a:ext cx="3384550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7" name="Object 7"/>
          <p:cNvGraphicFramePr>
            <a:graphicFrameLocks noChangeAspect="1"/>
          </p:cNvGraphicFramePr>
          <p:nvPr>
            <p:extLst/>
          </p:nvPr>
        </p:nvGraphicFramePr>
        <p:xfrm>
          <a:off x="590438" y="5736851"/>
          <a:ext cx="961525" cy="58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方程式" r:id="rId9" imgW="685800" imgH="419040" progId="Equation.3">
                  <p:embed/>
                </p:oleObj>
              </mc:Choice>
              <mc:Fallback>
                <p:oleObj name="方程式" r:id="rId9" imgW="685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38" y="5736851"/>
                        <a:ext cx="961525" cy="5859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1" name="Object 21"/>
          <p:cNvGraphicFramePr>
            <a:graphicFrameLocks noChangeAspect="1"/>
          </p:cNvGraphicFramePr>
          <p:nvPr>
            <p:extLst/>
          </p:nvPr>
        </p:nvGraphicFramePr>
        <p:xfrm>
          <a:off x="5877765" y="2005740"/>
          <a:ext cx="1066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方程式" r:id="rId11" imgW="736560" imgH="419040" progId="Equation.3">
                  <p:embed/>
                </p:oleObj>
              </mc:Choice>
              <mc:Fallback>
                <p:oleObj name="方程式" r:id="rId11" imgW="736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7765" y="2005740"/>
                        <a:ext cx="10668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03" name="Rectangle 2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CG ALGORITHM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9247" y="2010067"/>
            <a:ext cx="5142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5: Compute the ratio of RTR and PTAP (the scalars computed in steps 3 and 4)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694264" y="3097290"/>
            <a:ext cx="5142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6: Using alpha (step 5) and P, update the values of x. This gives us new estimates of the value of x.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360039" y="4227773"/>
            <a:ext cx="4013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7: Compute the new residual R</a:t>
            </a:r>
            <a:r>
              <a:rPr lang="en-US" baseline="30000" dirty="0" smtClean="0"/>
              <a:t>*</a:t>
            </a:r>
            <a:r>
              <a:rPr lang="en-US" dirty="0" smtClean="0"/>
              <a:t> and the dot product of the new residual (R</a:t>
            </a:r>
            <a:r>
              <a:rPr lang="en-US" baseline="30000" dirty="0" smtClean="0"/>
              <a:t>*T</a:t>
            </a:r>
            <a:r>
              <a:rPr lang="en-US" dirty="0" smtClean="0"/>
              <a:t>R</a:t>
            </a:r>
            <a:r>
              <a:rPr lang="en-US" baseline="30000" dirty="0" smtClean="0"/>
              <a:t>*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909601" y="5635717"/>
            <a:ext cx="4013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8: Compute the ratio of new to old sum of residuals.</a:t>
            </a:r>
            <a:endParaRPr lang="en-GB" dirty="0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/>
          </p:nvPr>
        </p:nvGraphicFramePr>
        <p:xfrm>
          <a:off x="6573474" y="5491982"/>
          <a:ext cx="1590275" cy="1075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方程式" r:id="rId13" imgW="1384200" imgH="939600" progId="Equation.3">
                  <p:embed/>
                </p:oleObj>
              </mc:Choice>
              <mc:Fallback>
                <p:oleObj name="方程式" r:id="rId13" imgW="13842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474" y="5491982"/>
                        <a:ext cx="1590275" cy="10756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99607" y="5568150"/>
            <a:ext cx="330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9: Compute new P based on the new residuals R*, beta and P.</a:t>
            </a:r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76368" y="2656398"/>
            <a:ext cx="327544" cy="44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82780" y="3784783"/>
            <a:ext cx="1399469" cy="49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965223" y="5060509"/>
            <a:ext cx="1235677" cy="48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30417" y="6317599"/>
            <a:ext cx="1083421" cy="5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75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038" y="1700728"/>
            <a:ext cx="5212494" cy="4060371"/>
          </a:xfrm>
        </p:spPr>
        <p:txBody>
          <a:bodyPr/>
          <a:lstStyle/>
          <a:p>
            <a:r>
              <a:rPr lang="en-US" dirty="0" smtClean="0"/>
              <a:t>The flowchart demonstrates the procedure.</a:t>
            </a:r>
          </a:p>
          <a:p>
            <a:r>
              <a:rPr lang="en-US" dirty="0" smtClean="0"/>
              <a:t>Different </a:t>
            </a:r>
            <a:r>
              <a:rPr lang="en-US" dirty="0" err="1" smtClean="0"/>
              <a:t>coloured</a:t>
            </a:r>
            <a:r>
              <a:rPr lang="en-US" dirty="0" smtClean="0"/>
              <a:t> blocks tell us what kind of computation is required – this is important for the GPU implementation of the CG method.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8089557" y="2009208"/>
            <a:ext cx="1911179" cy="37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8097795" y="2602332"/>
            <a:ext cx="1911179" cy="37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0, P = R = B</a:t>
            </a:r>
            <a:endParaRPr lang="en-GB" dirty="0"/>
          </a:p>
        </p:txBody>
      </p:sp>
      <p:sp>
        <p:nvSpPr>
          <p:cNvPr id="6" name="Diamond 5"/>
          <p:cNvSpPr/>
          <p:nvPr/>
        </p:nvSpPr>
        <p:spPr>
          <a:xfrm>
            <a:off x="8040130" y="3380807"/>
            <a:ext cx="2010032" cy="70021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r>
              <a:rPr lang="en-US" baseline="30000" dirty="0" smtClean="0"/>
              <a:t>T</a:t>
            </a:r>
            <a:r>
              <a:rPr lang="en-US" dirty="0" smtClean="0"/>
              <a:t>R &lt; 1e-5?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980671" y="4081023"/>
            <a:ext cx="1911179" cy="3707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AP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5980671" y="4690621"/>
            <a:ext cx="1911179" cy="37070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P</a:t>
            </a:r>
            <a:r>
              <a:rPr lang="en-US" baseline="30000" dirty="0" smtClean="0"/>
              <a:t>T</a:t>
            </a:r>
            <a:r>
              <a:rPr lang="en-US" dirty="0" smtClean="0"/>
              <a:t>AP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5980669" y="5361977"/>
            <a:ext cx="1911179" cy="37070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R</a:t>
            </a:r>
            <a:r>
              <a:rPr lang="en-US" baseline="30000" dirty="0" smtClean="0"/>
              <a:t>T</a:t>
            </a:r>
            <a:r>
              <a:rPr lang="en-US" dirty="0" smtClean="0"/>
              <a:t>R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5980670" y="6033333"/>
            <a:ext cx="1911179" cy="37070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l-GR" dirty="0" smtClean="0">
                <a:latin typeface="Gulim" panose="020B0600000101010101" pitchFamily="34" charset="-127"/>
                <a:ea typeface="Gulim" panose="020B0600000101010101" pitchFamily="34" charset="-127"/>
              </a:rPr>
              <a:t>α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8138983" y="6033333"/>
            <a:ext cx="1911179" cy="3707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x = x + </a:t>
            </a:r>
            <a:r>
              <a:rPr lang="el-GR" dirty="0" smtClean="0">
                <a:latin typeface="Gulim" panose="020B0600000101010101" pitchFamily="34" charset="-127"/>
                <a:ea typeface="Gulim" panose="020B0600000101010101" pitchFamily="34" charset="-127"/>
              </a:rPr>
              <a:t>α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  <a:t>P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10280821" y="6025474"/>
            <a:ext cx="1911179" cy="3707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R*=AX-B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10280820" y="5357030"/>
            <a:ext cx="1911179" cy="37070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R*</a:t>
            </a:r>
            <a:r>
              <a:rPr lang="en-US" baseline="30000" dirty="0" smtClean="0"/>
              <a:t>T</a:t>
            </a:r>
            <a:r>
              <a:rPr lang="en-US" dirty="0" smtClean="0"/>
              <a:t>R*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10280821" y="4690620"/>
            <a:ext cx="1911179" cy="37070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l-GR" dirty="0" smtClean="0">
                <a:latin typeface="Gulim" panose="020B0600000101010101" pitchFamily="34" charset="-127"/>
                <a:ea typeface="Gulim" panose="020B0600000101010101" pitchFamily="34" charset="-127"/>
              </a:rPr>
              <a:t>β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>
            <a:off x="10280819" y="4081023"/>
            <a:ext cx="1911179" cy="3707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Calc</a:t>
            </a:r>
            <a:r>
              <a:rPr lang="en-US" dirty="0" smtClean="0"/>
              <a:t> P = R*+</a:t>
            </a:r>
            <a:r>
              <a:rPr lang="el-GR" dirty="0" smtClean="0">
                <a:latin typeface="Gulim" panose="020B0600000101010101" pitchFamily="34" charset="-127"/>
                <a:ea typeface="Gulim" panose="020B0600000101010101" pitchFamily="34" charset="-127"/>
              </a:rPr>
              <a:t>β</a:t>
            </a:r>
            <a:r>
              <a:rPr lang="en-US" dirty="0" smtClean="0">
                <a:latin typeface="Gulim" panose="020B0600000101010101" pitchFamily="34" charset="-127"/>
                <a:ea typeface="Gulim" panose="020B0600000101010101" pitchFamily="34" charset="-127"/>
              </a:rPr>
              <a:t>P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8138984" y="4674146"/>
            <a:ext cx="1771136" cy="37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Finished.</a:t>
            </a:r>
            <a:endParaRPr lang="en-GB" dirty="0"/>
          </a:p>
        </p:txBody>
      </p:sp>
      <p:cxnSp>
        <p:nvCxnSpPr>
          <p:cNvPr id="18" name="Elbow Connector 17"/>
          <p:cNvCxnSpPr>
            <a:stCxn id="6" idx="1"/>
            <a:endCxn id="7" idx="0"/>
          </p:cNvCxnSpPr>
          <p:nvPr/>
        </p:nvCxnSpPr>
        <p:spPr>
          <a:xfrm rot="10800000" flipV="1">
            <a:off x="6936262" y="3730915"/>
            <a:ext cx="1103869" cy="350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6936261" y="4451726"/>
            <a:ext cx="0" cy="23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 flipH="1">
            <a:off x="6936259" y="5061324"/>
            <a:ext cx="2" cy="30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>
            <a:off x="6936259" y="5732680"/>
            <a:ext cx="1" cy="30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1"/>
          </p:cNvCxnSpPr>
          <p:nvPr/>
        </p:nvCxnSpPr>
        <p:spPr>
          <a:xfrm>
            <a:off x="7900086" y="6218684"/>
            <a:ext cx="238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2" idx="1"/>
          </p:cNvCxnSpPr>
          <p:nvPr/>
        </p:nvCxnSpPr>
        <p:spPr>
          <a:xfrm flipV="1">
            <a:off x="10046043" y="6210826"/>
            <a:ext cx="234778" cy="7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0"/>
            <a:endCxn id="13" idx="2"/>
          </p:cNvCxnSpPr>
          <p:nvPr/>
        </p:nvCxnSpPr>
        <p:spPr>
          <a:xfrm flipH="1" flipV="1">
            <a:off x="11236410" y="5727733"/>
            <a:ext cx="1" cy="29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  <a:endCxn id="14" idx="2"/>
          </p:cNvCxnSpPr>
          <p:nvPr/>
        </p:nvCxnSpPr>
        <p:spPr>
          <a:xfrm flipV="1">
            <a:off x="11236410" y="5061323"/>
            <a:ext cx="1" cy="29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0"/>
            <a:endCxn id="15" idx="2"/>
          </p:cNvCxnSpPr>
          <p:nvPr/>
        </p:nvCxnSpPr>
        <p:spPr>
          <a:xfrm flipH="1" flipV="1">
            <a:off x="11236409" y="4451726"/>
            <a:ext cx="2" cy="23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0"/>
            <a:endCxn id="6" idx="3"/>
          </p:cNvCxnSpPr>
          <p:nvPr/>
        </p:nvCxnSpPr>
        <p:spPr>
          <a:xfrm rot="16200000" flipV="1">
            <a:off x="10468232" y="3312845"/>
            <a:ext cx="350108" cy="1186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2"/>
            <a:endCxn id="16" idx="0"/>
          </p:cNvCxnSpPr>
          <p:nvPr/>
        </p:nvCxnSpPr>
        <p:spPr>
          <a:xfrm flipH="1">
            <a:off x="9024552" y="4081023"/>
            <a:ext cx="20594" cy="59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2"/>
            <a:endCxn id="6" idx="0"/>
          </p:cNvCxnSpPr>
          <p:nvPr/>
        </p:nvCxnSpPr>
        <p:spPr>
          <a:xfrm flipH="1">
            <a:off x="9045146" y="2973035"/>
            <a:ext cx="8239" cy="407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2"/>
            <a:endCxn id="5" idx="0"/>
          </p:cNvCxnSpPr>
          <p:nvPr/>
        </p:nvCxnSpPr>
        <p:spPr>
          <a:xfrm>
            <a:off x="9045147" y="2379911"/>
            <a:ext cx="8238" cy="22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92445" y="4385392"/>
            <a:ext cx="1911179" cy="37070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2467232" y="4257618"/>
            <a:ext cx="303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Matrix vector</a:t>
            </a:r>
          </a:p>
          <a:p>
            <a:r>
              <a:rPr lang="en-US" dirty="0" smtClean="0"/>
              <a:t>Parallel, 100% efficient</a:t>
            </a:r>
            <a:endParaRPr lang="en-GB" dirty="0"/>
          </a:p>
        </p:txBody>
      </p:sp>
      <p:sp>
        <p:nvSpPr>
          <p:cNvPr id="51" name="Rounded Rectangle 50"/>
          <p:cNvSpPr/>
          <p:nvPr/>
        </p:nvSpPr>
        <p:spPr>
          <a:xfrm>
            <a:off x="292444" y="4986298"/>
            <a:ext cx="1911179" cy="37070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2450757" y="4836298"/>
            <a:ext cx="303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Dot Product</a:t>
            </a:r>
            <a:br>
              <a:rPr lang="en-US" dirty="0" smtClean="0"/>
            </a:br>
            <a:r>
              <a:rPr lang="en-US" dirty="0" smtClean="0"/>
              <a:t>Parallel, low efficiency</a:t>
            </a:r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292444" y="5648969"/>
            <a:ext cx="1911179" cy="37070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2434282" y="5511154"/>
            <a:ext cx="347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Scalar</a:t>
            </a:r>
            <a:br>
              <a:rPr lang="en-US" dirty="0" smtClean="0"/>
            </a:br>
            <a:r>
              <a:rPr lang="en-US" dirty="0" smtClean="0"/>
              <a:t>Serial (0% Parallel efficiency)</a:t>
            </a:r>
            <a:endParaRPr lang="en-GB" dirty="0"/>
          </a:p>
        </p:txBody>
      </p:sp>
      <p:sp>
        <p:nvSpPr>
          <p:cNvPr id="56" name="Rounded Rectangle 55"/>
          <p:cNvSpPr/>
          <p:nvPr/>
        </p:nvSpPr>
        <p:spPr>
          <a:xfrm>
            <a:off x="292444" y="6311640"/>
            <a:ext cx="1911179" cy="3707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Box 56"/>
          <p:cNvSpPr txBox="1"/>
          <p:nvPr/>
        </p:nvSpPr>
        <p:spPr>
          <a:xfrm>
            <a:off x="2426042" y="6173825"/>
            <a:ext cx="347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Vector Computation</a:t>
            </a:r>
            <a:br>
              <a:rPr lang="en-US" dirty="0" smtClean="0"/>
            </a:br>
            <a:r>
              <a:rPr lang="en-US" dirty="0" smtClean="0"/>
              <a:t>Parallel, 100% efficient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75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same ways to speed up parts of this algorithm.</a:t>
            </a:r>
          </a:p>
          <a:p>
            <a:endParaRPr lang="en-US" dirty="0"/>
          </a:p>
          <a:p>
            <a:r>
              <a:rPr lang="en-US" dirty="0" smtClean="0"/>
              <a:t>The residual computation can be replaced with an approximation: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less computationally expensive – but with a lower parallel efficiency.</a:t>
            </a:r>
          </a:p>
          <a:p>
            <a:endParaRPr lang="en-US" dirty="0"/>
          </a:p>
          <a:p>
            <a:r>
              <a:rPr lang="en-US" dirty="0" smtClean="0"/>
              <a:t>This may also introduce errors due to rounding.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39730" y="3616585"/>
                <a:ext cx="1472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730" y="3616585"/>
                <a:ext cx="147296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306" r="-2479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81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 IN MATLAB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set up a CG solver in MATLAB.</a:t>
            </a:r>
          </a:p>
          <a:p>
            <a:endParaRPr lang="en-US" dirty="0"/>
          </a:p>
          <a:p>
            <a:r>
              <a:rPr lang="en-US" dirty="0" smtClean="0"/>
              <a:t>Then we can test our CG algorithm with a known solution, create a plot of residual versus iteration etc.</a:t>
            </a:r>
          </a:p>
          <a:p>
            <a:endParaRPr lang="en-US" dirty="0"/>
          </a:p>
          <a:p>
            <a:r>
              <a:rPr lang="en-US" dirty="0" smtClean="0"/>
              <a:t>Use this info to start: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46" y="4807679"/>
            <a:ext cx="7046429" cy="1754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277" y="4807679"/>
            <a:ext cx="2359626" cy="18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7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 IN MATLAB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my example code – write your own copy with me.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968" y="2587710"/>
            <a:ext cx="4818492" cy="417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59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CG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solution should look something like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check to make sure this is correct by computing the inverse directly in MATLAB and looking at the solution: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26" y="2757816"/>
            <a:ext cx="9818826" cy="1910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950" y="5231301"/>
            <a:ext cx="1413948" cy="143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9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GPU APPLICATION - MEMORY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40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systems of linear equations</a:t>
            </a:r>
          </a:p>
          <a:p>
            <a:endParaRPr lang="en-US" dirty="0"/>
          </a:p>
          <a:p>
            <a:r>
              <a:rPr lang="en-US" dirty="0" smtClean="0"/>
              <a:t>The Conjugate Gradient (CG) method on GPU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677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GPU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things we need to consider before running this on the GPU.</a:t>
            </a:r>
          </a:p>
          <a:p>
            <a:endParaRPr lang="en-US" dirty="0"/>
          </a:p>
          <a:p>
            <a:r>
              <a:rPr lang="en-US" dirty="0" smtClean="0"/>
              <a:t>Let’s consider which variables we’ll need:</a:t>
            </a:r>
          </a:p>
          <a:p>
            <a:endParaRPr lang="en-US" dirty="0"/>
          </a:p>
          <a:p>
            <a:pPr lvl="1"/>
            <a:r>
              <a:rPr lang="en-US" dirty="0" smtClean="0"/>
              <a:t>Scalars: RTR, </a:t>
            </a:r>
            <a:r>
              <a:rPr lang="en-US" dirty="0" err="1" smtClean="0"/>
              <a:t>RTR_new</a:t>
            </a:r>
            <a:r>
              <a:rPr lang="en-US" dirty="0" smtClean="0"/>
              <a:t>, PTAP, alpha, beta (a total of 5)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1D arrays: B, x, R, P, AP (a total of 5, length N)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2D matrix: A (size N*N)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286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GPU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a small array of floats (or doubles) to contain our 5 scalar values. This will be handy for us.</a:t>
            </a:r>
          </a:p>
          <a:p>
            <a:endParaRPr lang="en-US" dirty="0"/>
          </a:p>
          <a:p>
            <a:r>
              <a:rPr lang="en-US" dirty="0" smtClean="0"/>
              <a:t>We can create 5 1D arrays of length N for the variables </a:t>
            </a:r>
            <a:r>
              <a:rPr lang="en-US" dirty="0"/>
              <a:t>B, x, R, P, </a:t>
            </a:r>
            <a:r>
              <a:rPr lang="en-US" dirty="0" smtClean="0"/>
              <a:t>AP.</a:t>
            </a:r>
          </a:p>
          <a:p>
            <a:endParaRPr lang="en-US" dirty="0"/>
          </a:p>
          <a:p>
            <a:r>
              <a:rPr lang="en-US" dirty="0" smtClean="0"/>
              <a:t>We can create a 1D array of length N*N for the variable A </a:t>
            </a:r>
            <a:r>
              <a:rPr lang="en-US" dirty="0" smtClean="0">
                <a:sym typeface="Wingdings" panose="05000000000000000000" pitchFamily="2" charset="2"/>
              </a:rPr>
              <a:t> We can store it row-wise.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If we do this, is it the best way?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6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GPU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most engineering applications, the A matrix is:</a:t>
            </a:r>
          </a:p>
          <a:p>
            <a:endParaRPr lang="en-US" dirty="0"/>
          </a:p>
          <a:p>
            <a:pPr lvl="1"/>
            <a:r>
              <a:rPr lang="en-US" dirty="0" smtClean="0"/>
              <a:t>Sparse – most of the matrix contains 0’s.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Diagonally dominant – the most important and largest elements of A lie close to the diagonal of the matrix A,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Symmetric – this is convenient, since CG only handles symmetric matrices.</a:t>
            </a:r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32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GPU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only time the A matrix is used – in the AP computation.</a:t>
            </a:r>
          </a:p>
          <a:p>
            <a:endParaRPr lang="en-US" dirty="0"/>
          </a:p>
          <a:p>
            <a:r>
              <a:rPr lang="en-US" dirty="0" smtClean="0"/>
              <a:t>If an element of A is zero, then the computation is just wasted time (see demonstration on the whiteboard).</a:t>
            </a:r>
          </a:p>
          <a:p>
            <a:endParaRPr lang="en-US" dirty="0"/>
          </a:p>
          <a:p>
            <a:r>
              <a:rPr lang="en-US" dirty="0" smtClean="0"/>
              <a:t>Is there a way that we can:</a:t>
            </a:r>
          </a:p>
          <a:p>
            <a:endParaRPr lang="en-US" dirty="0"/>
          </a:p>
          <a:p>
            <a:pPr lvl="1"/>
            <a:r>
              <a:rPr lang="en-US" dirty="0" smtClean="0"/>
              <a:t>Remove the 0’s from the computation, and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Reduce the amount of data we need to store for our A matrix?</a:t>
            </a:r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092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GPU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indeed. CSR.</a:t>
            </a:r>
          </a:p>
          <a:p>
            <a:endParaRPr lang="en-US" dirty="0"/>
          </a:p>
          <a:p>
            <a:r>
              <a:rPr lang="en-US" dirty="0" smtClean="0"/>
              <a:t>You can google CSR in your own time – to complete this course, you don’t need to know it.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However, if you continue to use CG or any matrix computation for your research, you should use CSR to reduce the storage requirement for your matrix and increase computational efficiency.</a:t>
            </a:r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91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APPLICATION - KERNELS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562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GPU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type of computation is different for each section of CG, the best way to make CG run efficiently on the GPU is to write a different kernel for each section.</a:t>
            </a:r>
          </a:p>
          <a:p>
            <a:endParaRPr lang="en-US" dirty="0"/>
          </a:p>
          <a:p>
            <a:r>
              <a:rPr lang="en-US" dirty="0" smtClean="0"/>
              <a:t>Write a dot-product kernel to compute the RTR, PTAP etc.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a vector computation kernel to compute x, R etc.</a:t>
            </a:r>
          </a:p>
          <a:p>
            <a:endParaRPr lang="en-US" dirty="0"/>
          </a:p>
          <a:p>
            <a:r>
              <a:rPr lang="en-US" dirty="0" smtClean="0"/>
              <a:t>Write a matrix-vector computation kernel to compute AP.</a:t>
            </a:r>
            <a:endParaRPr lang="en-US" dirty="0"/>
          </a:p>
          <a:p>
            <a:pPr lvl="1"/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9072563" y="3477960"/>
            <a:ext cx="2628900" cy="7286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Already done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9043988" y="4378073"/>
            <a:ext cx="2628900" cy="7286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Already done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9072563" y="5262850"/>
            <a:ext cx="2628900" cy="728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done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679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GPU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CG working on the GPU, all you need to do is write a GPU kernel to compute the product of matrix A and vector B.</a:t>
            </a:r>
          </a:p>
          <a:p>
            <a:endParaRPr lang="en-US" dirty="0"/>
          </a:p>
          <a:p>
            <a:r>
              <a:rPr lang="en-US" dirty="0" smtClean="0"/>
              <a:t>This is quite simple to do:</a:t>
            </a:r>
            <a:endParaRPr lang="en-US" dirty="0"/>
          </a:p>
          <a:p>
            <a:pPr lvl="1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371601" y="3806567"/>
            <a:ext cx="4429125" cy="4857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371600" y="4335202"/>
            <a:ext cx="4429125" cy="4857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371600" y="4862602"/>
            <a:ext cx="4429125" cy="485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371601" y="5392479"/>
            <a:ext cx="4429125" cy="48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371600" y="5921114"/>
            <a:ext cx="4429125" cy="485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915025" y="3806567"/>
            <a:ext cx="500063" cy="2600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7772400" y="3806567"/>
            <a:ext cx="442913" cy="4857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917531" y="4746148"/>
            <a:ext cx="7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GB" sz="3600" dirty="0"/>
          </a:p>
        </p:txBody>
      </p:sp>
      <p:sp>
        <p:nvSpPr>
          <p:cNvPr id="16" name="Rectangle 15"/>
          <p:cNvSpPr/>
          <p:nvPr/>
        </p:nvSpPr>
        <p:spPr>
          <a:xfrm>
            <a:off x="7777162" y="4333963"/>
            <a:ext cx="442913" cy="4857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758112" y="4864057"/>
            <a:ext cx="442913" cy="485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762874" y="5391453"/>
            <a:ext cx="442913" cy="48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758112" y="5917394"/>
            <a:ext cx="442913" cy="485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8685609" y="4053650"/>
            <a:ext cx="3228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break the matrix – vector computation down into many row elements.</a:t>
            </a:r>
          </a:p>
          <a:p>
            <a:endParaRPr lang="en-US" dirty="0"/>
          </a:p>
          <a:p>
            <a:r>
              <a:rPr lang="en-US" dirty="0" smtClean="0"/>
              <a:t>We can assign each thread to each individual row.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775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GPU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CG working on the GPU, all you need to do is write a GPU kernel to compute the product of matrix A and vector B.</a:t>
            </a:r>
          </a:p>
          <a:p>
            <a:endParaRPr lang="en-US" dirty="0"/>
          </a:p>
          <a:p>
            <a:r>
              <a:rPr lang="en-US" dirty="0" smtClean="0"/>
              <a:t>This is quite simple to do:</a:t>
            </a:r>
            <a:endParaRPr lang="en-US" dirty="0"/>
          </a:p>
          <a:p>
            <a:pPr lvl="1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371601" y="3806567"/>
            <a:ext cx="4429125" cy="4857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0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371600" y="4335202"/>
            <a:ext cx="4429125" cy="4857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371600" y="4862602"/>
            <a:ext cx="4429125" cy="485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371601" y="5392479"/>
            <a:ext cx="4429125" cy="48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371600" y="5921114"/>
            <a:ext cx="4429125" cy="485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N-1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5915025" y="3806567"/>
            <a:ext cx="500063" cy="2600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7772400" y="3806567"/>
            <a:ext cx="442913" cy="4857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917531" y="4746148"/>
            <a:ext cx="7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GB" sz="3600" dirty="0"/>
          </a:p>
        </p:txBody>
      </p:sp>
      <p:sp>
        <p:nvSpPr>
          <p:cNvPr id="16" name="Rectangle 15"/>
          <p:cNvSpPr/>
          <p:nvPr/>
        </p:nvSpPr>
        <p:spPr>
          <a:xfrm>
            <a:off x="7777162" y="4333963"/>
            <a:ext cx="442913" cy="4857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758112" y="4864057"/>
            <a:ext cx="442913" cy="485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762874" y="5391453"/>
            <a:ext cx="442913" cy="48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758112" y="5917394"/>
            <a:ext cx="442913" cy="485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8585597" y="3674328"/>
            <a:ext cx="32289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see that each thread has its own vector computation to complete.</a:t>
            </a:r>
          </a:p>
          <a:p>
            <a:endParaRPr lang="en-US" dirty="0"/>
          </a:p>
          <a:p>
            <a:r>
              <a:rPr lang="en-US" dirty="0" smtClean="0"/>
              <a:t>This means each kernel will have a single for loop over N elements.</a:t>
            </a:r>
          </a:p>
          <a:p>
            <a:endParaRPr lang="en-US" dirty="0"/>
          </a:p>
          <a:p>
            <a:r>
              <a:rPr lang="en-US" dirty="0" smtClean="0"/>
              <a:t>This is also perfectly parallel.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628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GPU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time, try writing a kernel which finds the product of a matrix A and vector B.</a:t>
            </a:r>
          </a:p>
          <a:p>
            <a:endParaRPr lang="en-US" dirty="0"/>
          </a:p>
          <a:p>
            <a:r>
              <a:rPr lang="en-US" dirty="0" smtClean="0"/>
              <a:t>Store the result in an array C.</a:t>
            </a:r>
          </a:p>
          <a:p>
            <a:endParaRPr lang="en-US" dirty="0"/>
          </a:p>
          <a:p>
            <a:r>
              <a:rPr lang="en-US" dirty="0" smtClean="0"/>
              <a:t>You should be able to use this code to complete the CG solver for the GPU.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35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Systems of Equations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Many common engineering problems – with large numbers of unknowns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– can be described by a series of coupled linear equations.</a:t>
                </a:r>
              </a:p>
              <a:p>
                <a:endParaRPr lang="en-US" dirty="0"/>
              </a:p>
              <a:p>
                <a:r>
                  <a:rPr lang="en-US" dirty="0" smtClean="0"/>
                  <a:t>These equations can be written in matrix form such that: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72897" y="4068122"/>
                <a:ext cx="800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897" y="4068122"/>
                <a:ext cx="80028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344" r="-6107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89654" y="4636532"/>
                <a:ext cx="2242089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654" y="4636532"/>
                <a:ext cx="2242089" cy="8803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3" y="4710045"/>
                <a:ext cx="922688" cy="733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3" y="4710045"/>
                <a:ext cx="922688" cy="7333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030994" y="4710045"/>
                <a:ext cx="807913" cy="777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B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994" y="4710045"/>
                <a:ext cx="807913" cy="777521"/>
              </a:xfrm>
              <a:prstGeom prst="rect">
                <a:avLst/>
              </a:prstGeom>
              <a:blipFill rotWithShape="0">
                <a:blip r:embed="rId6"/>
                <a:stretch>
                  <a:fillRect l="-172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542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GPU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things we need to consider before running this on the GPU.</a:t>
            </a:r>
          </a:p>
          <a:p>
            <a:endParaRPr lang="en-US" dirty="0"/>
          </a:p>
          <a:p>
            <a:r>
              <a:rPr lang="en-US" dirty="0" smtClean="0"/>
              <a:t>Let’s consider which variables we’ll need:</a:t>
            </a:r>
          </a:p>
          <a:p>
            <a:endParaRPr lang="en-US" dirty="0"/>
          </a:p>
          <a:p>
            <a:pPr lvl="1"/>
            <a:r>
              <a:rPr lang="en-US" dirty="0" smtClean="0"/>
              <a:t>Scalars: RTR, </a:t>
            </a:r>
            <a:r>
              <a:rPr lang="en-US" dirty="0" err="1" smtClean="0"/>
              <a:t>RTR_new</a:t>
            </a:r>
            <a:r>
              <a:rPr lang="en-US" dirty="0" smtClean="0"/>
              <a:t>, PTAP, alpha, beta (a total of 5)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1D arrays: B, x, R, P, AP (a total of 5, length N)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2D matrix: A (size N*N)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3626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GPU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create a small array of floats (or doubles) to contain our 5 scalar values. This will be handy for us.</a:t>
            </a:r>
          </a:p>
          <a:p>
            <a:endParaRPr lang="en-US" dirty="0"/>
          </a:p>
          <a:p>
            <a:r>
              <a:rPr lang="en-US" dirty="0" smtClean="0"/>
              <a:t>We can create 5 1D arrays of length N for the variables </a:t>
            </a:r>
            <a:r>
              <a:rPr lang="en-US" dirty="0"/>
              <a:t>B, x, R, P, </a:t>
            </a:r>
            <a:r>
              <a:rPr lang="en-US" dirty="0" smtClean="0"/>
              <a:t>AP.</a:t>
            </a:r>
          </a:p>
          <a:p>
            <a:endParaRPr lang="en-US" dirty="0"/>
          </a:p>
          <a:p>
            <a:r>
              <a:rPr lang="en-US" dirty="0" smtClean="0"/>
              <a:t>We can create a 1D array of length N*N for the variable A </a:t>
            </a:r>
            <a:r>
              <a:rPr lang="en-US" dirty="0" smtClean="0">
                <a:sym typeface="Wingdings" panose="05000000000000000000" pitchFamily="2" charset="2"/>
              </a:rPr>
              <a:t> We can store it row-wise.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7265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1" y="1756352"/>
            <a:ext cx="9615948" cy="5027393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788311" y="3539612"/>
            <a:ext cx="6862916" cy="94389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GPU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715864" y="3699778"/>
            <a:ext cx="747252" cy="59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472948" y="3699778"/>
            <a:ext cx="776748" cy="59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RTR_new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259528" y="3699777"/>
            <a:ext cx="747252" cy="59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PTAP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0011696" y="3699778"/>
            <a:ext cx="747252" cy="59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ulim" panose="020B0600000101010101" pitchFamily="34" charset="-127"/>
                <a:ea typeface="Gulim" panose="020B0600000101010101" pitchFamily="34" charset="-127"/>
              </a:rPr>
              <a:t>α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0758948" y="3699777"/>
            <a:ext cx="747252" cy="596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latin typeface="Gulim" panose="020B0600000101010101" pitchFamily="34" charset="-127"/>
                <a:ea typeface="Gulim" panose="020B0600000101010101" pitchFamily="34" charset="-127"/>
              </a:rPr>
              <a:t>β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874341" y="3813570"/>
            <a:ext cx="285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h_scalars</a:t>
            </a:r>
            <a:r>
              <a:rPr lang="en-US" dirty="0" smtClean="0"/>
              <a:t> = </a:t>
            </a:r>
            <a:r>
              <a:rPr lang="en-US" dirty="0" err="1" smtClean="0"/>
              <a:t>d_scalars</a:t>
            </a:r>
            <a:r>
              <a:rPr lang="en-US" dirty="0" smtClean="0"/>
              <a:t> =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924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GPU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most engineering applications, the A matrix is:</a:t>
            </a:r>
          </a:p>
          <a:p>
            <a:endParaRPr lang="en-US" dirty="0"/>
          </a:p>
          <a:p>
            <a:pPr lvl="1"/>
            <a:r>
              <a:rPr lang="en-US" dirty="0" smtClean="0"/>
              <a:t>Sparse – most of the matrix contains 0’s.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Diagonally dominant – the most important and largest elements of A lie close to the diagonal of the matrix A,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Symmetric – this is convenient, since CG only handles symmetric matrices.</a:t>
            </a:r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487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GPU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only time the A matrix is used – in the AP computation.</a:t>
            </a:r>
          </a:p>
          <a:p>
            <a:endParaRPr lang="en-US" dirty="0"/>
          </a:p>
          <a:p>
            <a:r>
              <a:rPr lang="en-US" dirty="0" smtClean="0"/>
              <a:t>If an element of A is zero, then the computation is just wasted time (see demonstration on the whiteboard).</a:t>
            </a:r>
          </a:p>
          <a:p>
            <a:endParaRPr lang="en-US" dirty="0"/>
          </a:p>
          <a:p>
            <a:r>
              <a:rPr lang="en-US" dirty="0" smtClean="0"/>
              <a:t>Is there a way that we can:</a:t>
            </a:r>
          </a:p>
          <a:p>
            <a:endParaRPr lang="en-US" dirty="0"/>
          </a:p>
          <a:p>
            <a:pPr lvl="1"/>
            <a:r>
              <a:rPr lang="en-US" dirty="0" smtClean="0"/>
              <a:t>Remove the 0’s from the computation, and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Reduce the amount of data we need to store for our A matrix?</a:t>
            </a:r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24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GPU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indeed. CSR.</a:t>
            </a:r>
          </a:p>
          <a:p>
            <a:endParaRPr lang="en-US" dirty="0"/>
          </a:p>
          <a:p>
            <a:r>
              <a:rPr lang="en-US" dirty="0" smtClean="0"/>
              <a:t>You can google CSR in your own time – to complete this course, you don’t need to know it.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However, if you continue to use CG or any matrix computation for your research, you should use CSR to reduce the storage requirement for your matrix and increase computational efficiency.</a:t>
            </a:r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933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smtClean="0"/>
              <a:t>APPLICATION – WRAPPING FUNCTIONS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921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GPU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type of computation is different for each section of CG, the best way to make CG run efficiently on the GPU is to write a different kernel for each section.</a:t>
            </a:r>
          </a:p>
          <a:p>
            <a:endParaRPr lang="en-US" dirty="0"/>
          </a:p>
          <a:p>
            <a:r>
              <a:rPr lang="en-US" dirty="0" smtClean="0"/>
              <a:t>Write a dot-product kernel to compute the RTR, PTAP etc.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a vector computation kernel to compute x, R etc.</a:t>
            </a:r>
          </a:p>
          <a:p>
            <a:endParaRPr lang="en-US" dirty="0"/>
          </a:p>
          <a:p>
            <a:r>
              <a:rPr lang="en-US" dirty="0" smtClean="0"/>
              <a:t>Write a matrix-vector computation kernel to compute AP.</a:t>
            </a:r>
            <a:endParaRPr lang="en-US" dirty="0"/>
          </a:p>
          <a:p>
            <a:pPr lvl="1"/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9072563" y="3477960"/>
            <a:ext cx="2628900" cy="7286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Already done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9043988" y="4378073"/>
            <a:ext cx="2628900" cy="72866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Already done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9072563" y="5262850"/>
            <a:ext cx="2628900" cy="728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done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1523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GPU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CG working on the GPU, all you need to do is write a GPU kernel to compute the product of matrix A and vector B.</a:t>
            </a:r>
          </a:p>
          <a:p>
            <a:endParaRPr lang="en-US" dirty="0"/>
          </a:p>
          <a:p>
            <a:r>
              <a:rPr lang="en-US" dirty="0" smtClean="0"/>
              <a:t>This is quite simple to do:</a:t>
            </a:r>
            <a:endParaRPr lang="en-US" dirty="0"/>
          </a:p>
          <a:p>
            <a:pPr lvl="1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371601" y="3806567"/>
            <a:ext cx="4429125" cy="4857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371600" y="4335202"/>
            <a:ext cx="4429125" cy="4857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371600" y="4862602"/>
            <a:ext cx="4429125" cy="485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371601" y="5392479"/>
            <a:ext cx="4429125" cy="48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371600" y="5921114"/>
            <a:ext cx="4429125" cy="485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915025" y="3806567"/>
            <a:ext cx="500063" cy="2600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7772400" y="3806567"/>
            <a:ext cx="442913" cy="4857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917531" y="4746148"/>
            <a:ext cx="7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GB" sz="3600" dirty="0"/>
          </a:p>
        </p:txBody>
      </p:sp>
      <p:sp>
        <p:nvSpPr>
          <p:cNvPr id="16" name="Rectangle 15"/>
          <p:cNvSpPr/>
          <p:nvPr/>
        </p:nvSpPr>
        <p:spPr>
          <a:xfrm>
            <a:off x="7777162" y="4333963"/>
            <a:ext cx="442913" cy="4857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758112" y="4864057"/>
            <a:ext cx="442913" cy="485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762874" y="5391453"/>
            <a:ext cx="442913" cy="48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758112" y="5917394"/>
            <a:ext cx="442913" cy="485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8685609" y="4053650"/>
            <a:ext cx="3228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break the matrix – vector computation down into many row elements.</a:t>
            </a:r>
          </a:p>
          <a:p>
            <a:endParaRPr lang="en-US" dirty="0"/>
          </a:p>
          <a:p>
            <a:r>
              <a:rPr lang="en-US" dirty="0" smtClean="0"/>
              <a:t>We can assign each thread to each individual row.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868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GPU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CG working on the GPU, all you need to do is write a GPU kernel to compute the product of matrix A and vector B.</a:t>
            </a:r>
          </a:p>
          <a:p>
            <a:endParaRPr lang="en-US" dirty="0"/>
          </a:p>
          <a:p>
            <a:r>
              <a:rPr lang="en-US" dirty="0" smtClean="0"/>
              <a:t>This is quite simple to do:</a:t>
            </a:r>
            <a:endParaRPr lang="en-US" dirty="0"/>
          </a:p>
          <a:p>
            <a:pPr lvl="1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371601" y="3806567"/>
            <a:ext cx="4429125" cy="4857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0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371600" y="4335202"/>
            <a:ext cx="4429125" cy="4857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371600" y="4862602"/>
            <a:ext cx="4429125" cy="485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371601" y="5392479"/>
            <a:ext cx="4429125" cy="48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371600" y="5921114"/>
            <a:ext cx="4429125" cy="485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N-1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5915025" y="3806567"/>
            <a:ext cx="500063" cy="2600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7772400" y="3806567"/>
            <a:ext cx="442913" cy="4857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917531" y="4746148"/>
            <a:ext cx="7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GB" sz="3600" dirty="0"/>
          </a:p>
        </p:txBody>
      </p:sp>
      <p:sp>
        <p:nvSpPr>
          <p:cNvPr id="16" name="Rectangle 15"/>
          <p:cNvSpPr/>
          <p:nvPr/>
        </p:nvSpPr>
        <p:spPr>
          <a:xfrm>
            <a:off x="7777162" y="4333963"/>
            <a:ext cx="442913" cy="4857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758112" y="4864057"/>
            <a:ext cx="442913" cy="4857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7762874" y="5391453"/>
            <a:ext cx="442913" cy="4857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758112" y="5917394"/>
            <a:ext cx="442913" cy="485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8585597" y="3674328"/>
            <a:ext cx="32289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see that each thread has its own vector computation to complete.</a:t>
            </a:r>
          </a:p>
          <a:p>
            <a:endParaRPr lang="en-US" dirty="0"/>
          </a:p>
          <a:p>
            <a:r>
              <a:rPr lang="en-US" dirty="0" smtClean="0"/>
              <a:t>This means each kernel will have a single for loop over N elements.</a:t>
            </a:r>
          </a:p>
          <a:p>
            <a:endParaRPr lang="en-US" dirty="0"/>
          </a:p>
          <a:p>
            <a:r>
              <a:rPr lang="en-US" dirty="0" smtClean="0"/>
              <a:t>This is also perfectly parallel.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83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Systems of Equations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Assuming the matrix A has a non-zero determinant, the system of equations can be solved by inverting A and multiplying this matrix by the vector B.</a:t>
            </a:r>
          </a:p>
          <a:p>
            <a:endParaRPr lang="en-US" dirty="0"/>
          </a:p>
          <a:p>
            <a:r>
              <a:rPr lang="en-US" dirty="0" smtClean="0"/>
              <a:t>However, for large values of n (A is size n*n), this calculation can be difficult and very time consuming.</a:t>
            </a:r>
          </a:p>
          <a:p>
            <a:endParaRPr lang="en-US" dirty="0"/>
          </a:p>
          <a:p>
            <a:r>
              <a:rPr lang="en-US" dirty="0" smtClean="0"/>
              <a:t>Hence, we often employ techniques where the solution to A</a:t>
            </a:r>
            <a:r>
              <a:rPr lang="en-US" baseline="30000" dirty="0" smtClean="0"/>
              <a:t>-1</a:t>
            </a:r>
            <a:r>
              <a:rPr lang="en-US" dirty="0" smtClean="0"/>
              <a:t> is not computed explicitly. </a:t>
            </a:r>
          </a:p>
          <a:p>
            <a:endParaRPr lang="en-US" baseline="30000" dirty="0"/>
          </a:p>
          <a:p>
            <a:r>
              <a:rPr lang="en-US" dirty="0" smtClean="0"/>
              <a:t>There are many such techniques – today we will examine the Conjugate Gradient (CG) technique.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825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GPU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function should take on the form: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84" y="2918289"/>
            <a:ext cx="8284037" cy="352653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349910" y="5122607"/>
            <a:ext cx="6941574" cy="756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 you will insert your own code to find the result (z) of </a:t>
            </a:r>
            <a:br>
              <a:rPr lang="en-US" dirty="0" smtClean="0"/>
            </a:br>
            <a:r>
              <a:rPr lang="en-US" dirty="0" smtClean="0"/>
              <a:t>the product of matrix (x) and vector (y).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605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kernel should be prepared as such: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45" y="2920180"/>
            <a:ext cx="5616678" cy="1799377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35743" y="3819868"/>
            <a:ext cx="4768645" cy="580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to sum elements of x and store in y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99971"/>
            <a:ext cx="5702710" cy="234269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381137" y="5900573"/>
            <a:ext cx="4768645" cy="580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to update x from 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654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TOGETHER...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395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START...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to make sure you have GPU kernels to perform this work:</a:t>
            </a:r>
          </a:p>
          <a:p>
            <a:endParaRPr lang="en-US" dirty="0"/>
          </a:p>
          <a:p>
            <a:pPr lvl="1"/>
            <a:r>
              <a:rPr lang="en-US" dirty="0" smtClean="0"/>
              <a:t>Compute a matrix-vector product of a matrix X and vector Y, producing a vector Z.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Compute the dot product of a vector X and vector Y, producing a scalar Z.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Compute a vector operation X = X + const.*Y where X and Y are vectors.</a:t>
            </a:r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433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GPU for CG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055973" cy="40241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general layout of your code isn’t going to change much when compared to your previous codes.</a:t>
            </a:r>
          </a:p>
          <a:p>
            <a:endParaRPr lang="en-US" dirty="0"/>
          </a:p>
          <a:p>
            <a:r>
              <a:rPr lang="en-US" dirty="0" smtClean="0"/>
              <a:t>Of course, we need to allocate the memory for our problem on the CPU and GPU first.</a:t>
            </a:r>
          </a:p>
          <a:p>
            <a:endParaRPr lang="en-US" dirty="0"/>
          </a:p>
          <a:p>
            <a:r>
              <a:rPr lang="en-US" dirty="0" smtClean="0"/>
              <a:t>After this, we can 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 err="1" smtClean="0"/>
              <a:t>Init</a:t>
            </a:r>
            <a:r>
              <a:rPr lang="en-US" dirty="0" smtClean="0"/>
              <a:t>() (Initialize the problem), and (ii) </a:t>
            </a:r>
            <a:r>
              <a:rPr lang="en-US" dirty="0" err="1" smtClean="0"/>
              <a:t>Send_to_GPU</a:t>
            </a:r>
            <a:r>
              <a:rPr lang="en-US" dirty="0" smtClean="0"/>
              <a:t>() (Send information to the GPU)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455" y="2702011"/>
            <a:ext cx="5407636" cy="330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54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GPU for CG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055973" cy="4024125"/>
          </a:xfrm>
        </p:spPr>
        <p:txBody>
          <a:bodyPr>
            <a:normAutofit/>
          </a:bodyPr>
          <a:lstStyle/>
          <a:p>
            <a:r>
              <a:rPr lang="en-US" dirty="0" smtClean="0"/>
              <a:t>After the information is on the GPU, we can use some threads on the device to perform some initialization for us.</a:t>
            </a:r>
          </a:p>
          <a:p>
            <a:r>
              <a:rPr lang="en-US" dirty="0" smtClean="0"/>
              <a:t>Here, we use the </a:t>
            </a:r>
            <a:r>
              <a:rPr lang="en-US" b="1" dirty="0" err="1" smtClean="0"/>
              <a:t>SetUp_CG</a:t>
            </a:r>
            <a:r>
              <a:rPr lang="en-US" b="1" dirty="0" smtClean="0"/>
              <a:t>() </a:t>
            </a:r>
            <a:r>
              <a:rPr lang="en-US" dirty="0" smtClean="0"/>
              <a:t>function, which sets the values for </a:t>
            </a:r>
            <a:r>
              <a:rPr lang="en-US" dirty="0" err="1" smtClean="0"/>
              <a:t>d_B</a:t>
            </a:r>
            <a:r>
              <a:rPr lang="en-US" dirty="0" smtClean="0"/>
              <a:t>, </a:t>
            </a:r>
            <a:r>
              <a:rPr lang="en-US" dirty="0" err="1" smtClean="0"/>
              <a:t>d_R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d_P</a:t>
            </a:r>
            <a:r>
              <a:rPr lang="en-US" dirty="0" smtClean="0"/>
              <a:t> on the device.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455" y="2702011"/>
            <a:ext cx="5407636" cy="3301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29" y="4744679"/>
            <a:ext cx="4992644" cy="16810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5889522" y="5388077"/>
            <a:ext cx="796413" cy="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902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GPU for CG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45" y="1781678"/>
            <a:ext cx="11733555" cy="50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36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– steady 2D heat transfer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825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– 2D Heat TRANSFER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94560"/>
            <a:ext cx="4938252" cy="4024125"/>
          </a:xfrm>
        </p:spPr>
        <p:txBody>
          <a:bodyPr/>
          <a:lstStyle/>
          <a:p>
            <a:r>
              <a:rPr lang="en-US" dirty="0" smtClean="0"/>
              <a:t>Consider the problem shown:</a:t>
            </a:r>
          </a:p>
          <a:p>
            <a:endParaRPr lang="en-US" dirty="0"/>
          </a:p>
          <a:p>
            <a:pPr lvl="1"/>
            <a:r>
              <a:rPr lang="en-US" dirty="0" smtClean="0"/>
              <a:t>A two dimensional (square) domain with fixed temperatures around the edge.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Determine the steady temperature distribution throughout the square region.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541" y="2688354"/>
            <a:ext cx="6333532" cy="301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823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Heat Transfer Problem</a:t>
            </a:r>
            <a:endParaRPr lang="en-US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governing equations are: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FTCS discretization is: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Of course, we want the steady result. That means the term on the left disappears: 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31645" y="2756830"/>
                <a:ext cx="2684901" cy="69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645" y="2756830"/>
                <a:ext cx="2684901" cy="6988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54943" y="4017946"/>
                <a:ext cx="6981911" cy="685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43" y="4017946"/>
                <a:ext cx="6981911" cy="6851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95600" y="5472038"/>
                <a:ext cx="5837174" cy="734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472038"/>
                <a:ext cx="5837174" cy="7341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6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Conjugate Gradient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CG (Conjugate Gradient) method was originally conceived as a direct solver which solved an </a:t>
            </a:r>
            <a:r>
              <a:rPr lang="en-US" dirty="0" err="1" smtClean="0"/>
              <a:t>nxn</a:t>
            </a:r>
            <a:r>
              <a:rPr lang="en-US" dirty="0" smtClean="0"/>
              <a:t> system in n steps.</a:t>
            </a:r>
          </a:p>
          <a:p>
            <a:endParaRPr lang="en-US" dirty="0"/>
          </a:p>
          <a:p>
            <a:r>
              <a:rPr lang="en-US" dirty="0" smtClean="0"/>
              <a:t>However, since this is impractical on computer systems due to rounding errors, the method has since been re-envisioned as an iterative solver.</a:t>
            </a:r>
          </a:p>
          <a:p>
            <a:endParaRPr lang="en-US" dirty="0"/>
          </a:p>
          <a:p>
            <a:r>
              <a:rPr lang="en-US" dirty="0" smtClean="0"/>
              <a:t>Iterative solver </a:t>
            </a:r>
            <a:r>
              <a:rPr lang="en-US" dirty="0" smtClean="0">
                <a:sym typeface="Wingdings" panose="05000000000000000000" pitchFamily="2" charset="2"/>
              </a:rPr>
              <a:t> A large number of steps are required to solve for the system unknowns x.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9279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Heat Transfer Problem</a:t>
            </a:r>
            <a:endParaRPr lang="en-US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There are several observations to draw: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need to solve for the unknown temperature at </a:t>
            </a:r>
            <a:r>
              <a:rPr lang="en-US" dirty="0" err="1" smtClean="0"/>
              <a:t>i,j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All of these temperatures are at the same time level.</a:t>
            </a:r>
          </a:p>
          <a:p>
            <a:pPr lvl="1"/>
            <a:endParaRPr lang="en-US" dirty="0"/>
          </a:p>
          <a:p>
            <a:r>
              <a:rPr lang="en-US" dirty="0" smtClean="0"/>
              <a:t>This means that we need to solve all of these temperatures at the same time.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Fortunately, the system is linear – we have T in terms of other T</a:t>
            </a:r>
            <a:r>
              <a:rPr lang="en-US" baseline="30000" dirty="0" smtClean="0"/>
              <a:t>1</a:t>
            </a:r>
            <a:r>
              <a:rPr lang="en-US" dirty="0" smtClean="0"/>
              <a:t> values.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95600" y="2691259"/>
                <a:ext cx="5664050" cy="734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691259"/>
                <a:ext cx="5664050" cy="73411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0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Heat Transfer Problem</a:t>
            </a:r>
            <a:endParaRPr lang="en-US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Since the system is linear, we can make a system of linear equations to solve the problem.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Let’s rearrange the governing equation to solve for T(</a:t>
            </a:r>
            <a:r>
              <a:rPr lang="en-US" dirty="0" err="1" smtClean="0"/>
              <a:t>i,j</a:t>
            </a:r>
            <a:r>
              <a:rPr lang="en-US" dirty="0" smtClean="0"/>
              <a:t>):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You can remove (theta) at this stage if you like – it doesn’t influence the solution – IF theta is the same everywhere.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This was the case for your assignment, I believe.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95600" y="3839566"/>
                <a:ext cx="6000489" cy="748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39566"/>
                <a:ext cx="6000489" cy="74885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46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Heat Transfer Problem</a:t>
            </a:r>
            <a:endParaRPr lang="en-US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We wish to rearrange these things into a linear system.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Let’s write out each equation explicitly in terms of a linear equation: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This is easy to put into matrix form….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86134" y="3664202"/>
                <a:ext cx="8619732" cy="773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134" y="3664202"/>
                <a:ext cx="8619732" cy="7737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8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Heat Transfer Problem</a:t>
            </a:r>
            <a:endParaRPr lang="en-US" dirty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For our general – Matrix form: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endParaRPr lang="en-US" dirty="0" smtClean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86134" y="2712224"/>
                <a:ext cx="8619732" cy="773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134" y="2712224"/>
                <a:ext cx="8619732" cy="7737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ket 1"/>
          <p:cNvSpPr/>
          <p:nvPr/>
        </p:nvSpPr>
        <p:spPr>
          <a:xfrm>
            <a:off x="2455101" y="4206622"/>
            <a:ext cx="125261" cy="23444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ket 2"/>
          <p:cNvSpPr/>
          <p:nvPr/>
        </p:nvSpPr>
        <p:spPr>
          <a:xfrm>
            <a:off x="5223354" y="4206623"/>
            <a:ext cx="187890" cy="234449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>
          <a:xfrm>
            <a:off x="5565209" y="4206621"/>
            <a:ext cx="125261" cy="23444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6135145" y="4196245"/>
            <a:ext cx="187890" cy="234449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7731" y="4298325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06039" y="4298325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19399" y="4298325"/>
            <a:ext cx="96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-2A-2B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11563" y="4298325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97469" y="4298325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90262" y="4298325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69073" y="4786216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784" y="5265543"/>
            <a:ext cx="103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07800" y="5701863"/>
            <a:ext cx="84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65211" y="6140388"/>
            <a:ext cx="87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69684" y="3467509"/>
            <a:ext cx="96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-2A-2B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00666" y="3438455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21370" y="3446814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98855" y="3462209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63897" y="3438455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7710" y="4086204"/>
            <a:ext cx="4826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key is understanding which row the left, right, up and down cell is located on! </a:t>
            </a:r>
          </a:p>
          <a:p>
            <a:endParaRPr lang="en-US" dirty="0" smtClean="0"/>
          </a:p>
          <a:p>
            <a:r>
              <a:rPr lang="en-US" dirty="0" smtClean="0"/>
              <a:t>Only include temperatures we are solving for inside the vector of temperatures here.</a:t>
            </a:r>
          </a:p>
          <a:p>
            <a:endParaRPr lang="en-US" dirty="0"/>
          </a:p>
          <a:p>
            <a:r>
              <a:rPr lang="en-US" dirty="0" smtClean="0"/>
              <a:t>Constant temperatures become source terms!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229090" y="5155548"/>
            <a:ext cx="566281" cy="12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3512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– 2D Heat TRANSFER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983361" cy="4334059"/>
          </a:xfrm>
        </p:spPr>
        <p:txBody>
          <a:bodyPr>
            <a:normAutofit/>
          </a:bodyPr>
          <a:lstStyle/>
          <a:p>
            <a:r>
              <a:rPr lang="en-US" dirty="0" smtClean="0"/>
              <a:t>The creation of the matrix A for a 2D problem is straight forward.</a:t>
            </a:r>
          </a:p>
          <a:p>
            <a:endParaRPr lang="en-US" dirty="0"/>
          </a:p>
          <a:p>
            <a:r>
              <a:rPr lang="en-US" dirty="0" smtClean="0"/>
              <a:t>We need to create a sparse, diagonal matrix with the coefficients determined earlier at the relevant places.</a:t>
            </a:r>
          </a:p>
          <a:p>
            <a:endParaRPr lang="en-US" dirty="0"/>
          </a:p>
          <a:p>
            <a:r>
              <a:rPr lang="en-US" dirty="0" smtClean="0"/>
              <a:t>Cells lying on the simulation boundary (i.e. </a:t>
            </a:r>
            <a:r>
              <a:rPr lang="en-US" dirty="0" err="1" smtClean="0"/>
              <a:t>x_cell</a:t>
            </a:r>
            <a:r>
              <a:rPr lang="en-US" dirty="0"/>
              <a:t> </a:t>
            </a:r>
            <a:r>
              <a:rPr lang="en-US" dirty="0" smtClean="0"/>
              <a:t>= 0 </a:t>
            </a:r>
            <a:r>
              <a:rPr lang="en-US" dirty="0" err="1" smtClean="0"/>
              <a:t>etc</a:t>
            </a:r>
            <a:r>
              <a:rPr lang="en-US" dirty="0" smtClean="0"/>
              <a:t>) do not have contributions from computed temperatures – instead, we use source terms (in vector B) to manage these contributions.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133" y="1840599"/>
            <a:ext cx="3569864" cy="494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645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– 2D Heat TRANSFER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983361" cy="4334059"/>
          </a:xfrm>
        </p:spPr>
        <p:txBody>
          <a:bodyPr>
            <a:normAutofit/>
          </a:bodyPr>
          <a:lstStyle/>
          <a:p>
            <a:r>
              <a:rPr lang="en-US" dirty="0" smtClean="0"/>
              <a:t>First, using cell index </a:t>
            </a:r>
            <a:r>
              <a:rPr lang="en-US" dirty="0" err="1" smtClean="0"/>
              <a:t>i</a:t>
            </a:r>
            <a:r>
              <a:rPr lang="en-US" dirty="0" smtClean="0"/>
              <a:t>, compute the x and y cell value for our 2D problem.</a:t>
            </a:r>
          </a:p>
          <a:p>
            <a:endParaRPr lang="en-US" dirty="0" smtClean="0"/>
          </a:p>
          <a:p>
            <a:r>
              <a:rPr lang="en-US" dirty="0" smtClean="0"/>
              <a:t>Each cell will have the same diagonal term: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If the cell is located away from the boundary, adjust A accordingly.</a:t>
            </a:r>
          </a:p>
          <a:p>
            <a:endParaRPr lang="en-US" dirty="0"/>
          </a:p>
          <a:p>
            <a:r>
              <a:rPr lang="en-US" dirty="0" smtClean="0"/>
              <a:t>Also, we compute B and initialize our guess at the solution (x) here.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133" y="1840599"/>
            <a:ext cx="3569864" cy="494534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758813" y="2644878"/>
            <a:ext cx="3618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177548" y="3195484"/>
            <a:ext cx="1229033" cy="35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232631" y="3822290"/>
            <a:ext cx="1173950" cy="48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32631" y="4421675"/>
            <a:ext cx="1173950" cy="37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232631" y="5565058"/>
            <a:ext cx="13421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13021" y="5770620"/>
            <a:ext cx="1193560" cy="56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0746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– 2D Heat TRANSFER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983361" cy="4334059"/>
          </a:xfrm>
        </p:spPr>
        <p:txBody>
          <a:bodyPr>
            <a:normAutofit/>
          </a:bodyPr>
          <a:lstStyle/>
          <a:p>
            <a:r>
              <a:rPr lang="en-US" dirty="0" smtClean="0"/>
              <a:t>The solution is trivial, and can be determined from MATLAB: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73" y="2807547"/>
            <a:ext cx="4817806" cy="36176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551" y="2861679"/>
            <a:ext cx="4673623" cy="35093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96813" y="6371019"/>
            <a:ext cx="599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Solution after 33 iterations of CG on GPU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4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Conjugate Gradient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The method is only applicable to symmetrical A matrices.</a:t>
            </a:r>
          </a:p>
          <a:p>
            <a:endParaRPr lang="en-US" altLang="en-US" sz="2600"/>
          </a:p>
          <a:p>
            <a:r>
              <a:rPr lang="en-US" altLang="en-US" sz="2600"/>
              <a:t>One can use a modification of the CG method, named the Bi-Conjugate Gradient (BiCG) scheme for general A matrices.</a:t>
            </a:r>
          </a:p>
          <a:p>
            <a:endParaRPr lang="en-US" altLang="en-US" sz="2600"/>
          </a:p>
          <a:p>
            <a:r>
              <a:rPr lang="en-US" altLang="en-US" sz="2600"/>
              <a:t>Of course, the convergence is much slower.</a:t>
            </a:r>
          </a:p>
        </p:txBody>
      </p:sp>
    </p:spTree>
    <p:extLst>
      <p:ext uri="{BB962C8B-B14F-4D97-AF65-F5344CB8AC3E}">
        <p14:creationId xmlns:p14="http://schemas.microsoft.com/office/powerpoint/2010/main" val="291816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CONJUGATE GRADIENT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3081" y="1752600"/>
            <a:ext cx="9410057" cy="4267200"/>
          </a:xfrm>
        </p:spPr>
        <p:txBody>
          <a:bodyPr>
            <a:normAutofit lnSpcReduction="10000"/>
          </a:bodyPr>
          <a:lstStyle/>
          <a:p>
            <a:r>
              <a:rPr lang="en-US" altLang="zh-TW" sz="2600" dirty="0" smtClean="0">
                <a:ea typeface="新細明體" panose="02020500000000000000" pitchFamily="18" charset="-120"/>
              </a:rPr>
              <a:t>The CG method relies upon a concept known as the </a:t>
            </a:r>
            <a:r>
              <a:rPr lang="en-US" altLang="zh-TW" sz="2600" b="1" dirty="0" smtClean="0">
                <a:ea typeface="新細明體" panose="02020500000000000000" pitchFamily="18" charset="-120"/>
              </a:rPr>
              <a:t>residual 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of a system of linear equations.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endParaRPr lang="en-US" altLang="zh-TW" sz="2600" dirty="0">
              <a:ea typeface="新細明體" panose="02020500000000000000" pitchFamily="18" charset="-120"/>
            </a:endParaRPr>
          </a:p>
          <a:p>
            <a:r>
              <a:rPr lang="en-US" altLang="zh-TW" sz="2600" dirty="0">
                <a:ea typeface="新細明體" panose="02020500000000000000" pitchFamily="18" charset="-120"/>
              </a:rPr>
              <a:t>Residual </a:t>
            </a:r>
            <a:r>
              <a:rPr lang="en-US" altLang="zh-TW" sz="2600" dirty="0" smtClean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 </a:t>
            </a:r>
            <a:r>
              <a:rPr lang="en-US" altLang="zh-TW" sz="2600" dirty="0">
                <a:ea typeface="新細明體" panose="02020500000000000000" pitchFamily="18" charset="-120"/>
              </a:rPr>
              <a:t>What is left over from the system when an 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incomplete/incorrect/selected </a:t>
            </a:r>
            <a:r>
              <a:rPr lang="en-US" altLang="zh-TW" sz="2600" b="1" dirty="0">
                <a:ea typeface="新細明體" panose="02020500000000000000" pitchFamily="18" charset="-120"/>
              </a:rPr>
              <a:t>x</a:t>
            </a:r>
            <a:r>
              <a:rPr lang="en-US" altLang="zh-TW" sz="2600" dirty="0">
                <a:ea typeface="新細明體" panose="02020500000000000000" pitchFamily="18" charset="-120"/>
              </a:rPr>
              <a:t> is inserted into the equations:</a:t>
            </a:r>
          </a:p>
          <a:p>
            <a:endParaRPr lang="en-US" altLang="zh-TW" sz="2600" dirty="0">
              <a:ea typeface="新細明體" panose="02020500000000000000" pitchFamily="18" charset="-120"/>
            </a:endParaRPr>
          </a:p>
          <a:p>
            <a:endParaRPr lang="en-US" altLang="zh-TW" sz="2600" dirty="0">
              <a:ea typeface="新細明體" panose="02020500000000000000" pitchFamily="18" charset="-120"/>
            </a:endParaRPr>
          </a:p>
          <a:p>
            <a:r>
              <a:rPr lang="en-US" altLang="zh-TW" sz="2600" dirty="0">
                <a:ea typeface="新細明體" panose="02020500000000000000" pitchFamily="18" charset="-120"/>
              </a:rPr>
              <a:t>If the x we use is correct (our solution), R will be zero for each element (since R is a vector).</a:t>
            </a:r>
          </a:p>
        </p:txBody>
      </p:sp>
      <p:graphicFrame>
        <p:nvGraphicFramePr>
          <p:cNvPr id="3061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775200" y="4094164"/>
          <a:ext cx="18367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711000" imgH="177480" progId="Equation.3">
                  <p:embed/>
                </p:oleObj>
              </mc:Choice>
              <mc:Fallback>
                <p:oleObj name="Equation" r:id="rId3" imgW="7110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4094164"/>
                        <a:ext cx="1836738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343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CONJUGATE GRADIENT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179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3081" y="1752600"/>
                <a:ext cx="9410057" cy="426720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600" dirty="0" smtClean="0">
                    <a:ea typeface="新細明體" panose="02020500000000000000" pitchFamily="18" charset="-120"/>
                  </a:rPr>
                  <a:t>To measure how close we are to the solution, we can use the residual to give us a clue.</a:t>
                </a:r>
              </a:p>
              <a:p>
                <a:endParaRPr lang="en-US" altLang="zh-TW" sz="2600" dirty="0">
                  <a:ea typeface="新細明體" panose="02020500000000000000" pitchFamily="18" charset="-120"/>
                </a:endParaRPr>
              </a:p>
              <a:p>
                <a:r>
                  <a:rPr lang="en-US" altLang="zh-TW" sz="2600" dirty="0" smtClean="0">
                    <a:ea typeface="新細明體" panose="02020500000000000000" pitchFamily="18" charset="-120"/>
                  </a:rPr>
                  <a:t>Since R is a vector of values – and we require a single value – we can compute: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𝑅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𝑡𝑜𝑡𝑎𝑙</m:t>
                        </m:r>
                      </m:sub>
                    </m:sSub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=</m:t>
                    </m:r>
                    <m:sSup>
                      <m:sSup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p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𝑅</m:t>
                        </m:r>
                      </m:e>
                      <m:sup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𝑇</m:t>
                        </m:r>
                      </m:sup>
                    </m:sSup>
                    <m:r>
                      <a:rPr lang="en-US" altLang="zh-TW" sz="2600" b="0" i="1" smtClean="0"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𝑅</m:t>
                    </m:r>
                  </m:oMath>
                </a14:m>
                <a:endParaRPr lang="en-US" altLang="zh-TW" sz="2600" dirty="0" smtClean="0">
                  <a:ea typeface="新細明體" panose="02020500000000000000" pitchFamily="18" charset="-120"/>
                </a:endParaRPr>
              </a:p>
              <a:p>
                <a:endParaRPr lang="en-US" altLang="zh-TW" sz="2600" dirty="0">
                  <a:ea typeface="新細明體" panose="02020500000000000000" pitchFamily="18" charset="-120"/>
                </a:endParaRPr>
              </a:p>
              <a:p>
                <a:r>
                  <a:rPr lang="en-US" altLang="zh-TW" sz="2600" dirty="0" smtClean="0">
                    <a:ea typeface="新細明體" panose="02020500000000000000" pitchFamily="18" charset="-120"/>
                  </a:rPr>
                  <a:t>In order words, the dot product of R with itself gives us the </a:t>
                </a:r>
                <a:r>
                  <a:rPr lang="en-US" altLang="zh-TW" sz="2600" b="1" dirty="0" smtClean="0">
                    <a:ea typeface="新細明體" panose="02020500000000000000" pitchFamily="18" charset="-120"/>
                  </a:rPr>
                  <a:t>sum of residual squared</a:t>
                </a:r>
                <a:r>
                  <a:rPr lang="en-US" altLang="zh-TW" sz="2600" dirty="0" smtClean="0">
                    <a:ea typeface="新細明體" panose="02020500000000000000" pitchFamily="18" charset="-120"/>
                  </a:rPr>
                  <a:t>, a commonly used measure of how close to the solution we are.</a:t>
                </a:r>
                <a:endParaRPr lang="en-US" altLang="zh-TW" sz="2600" dirty="0"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3061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3081" y="1752600"/>
                <a:ext cx="9410057" cy="4267200"/>
              </a:xfrm>
              <a:blipFill rotWithShape="0">
                <a:blip r:embed="rId2"/>
                <a:stretch>
                  <a:fillRect l="-972" t="-2429" r="-20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71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CONJUGATE GRADIENT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3081" y="1752600"/>
            <a:ext cx="10906897" cy="4267200"/>
          </a:xfrm>
        </p:spPr>
        <p:txBody>
          <a:bodyPr>
            <a:normAutofit/>
          </a:bodyPr>
          <a:lstStyle/>
          <a:p>
            <a:r>
              <a:rPr lang="en-US" altLang="zh-TW" sz="2600" dirty="0" smtClean="0">
                <a:ea typeface="新細明體" panose="02020500000000000000" pitchFamily="18" charset="-120"/>
              </a:rPr>
              <a:t>This value is, in fact, required for the CG method computation.</a:t>
            </a:r>
          </a:p>
          <a:p>
            <a:endParaRPr lang="en-US" altLang="zh-TW" sz="2600" dirty="0">
              <a:ea typeface="新細明體" panose="02020500000000000000" pitchFamily="18" charset="-120"/>
            </a:endParaRPr>
          </a:p>
          <a:p>
            <a:r>
              <a:rPr lang="en-US" altLang="zh-TW" sz="2600" dirty="0" smtClean="0">
                <a:ea typeface="新細明體" panose="02020500000000000000" pitchFamily="18" charset="-120"/>
              </a:rPr>
              <a:t>The remainder of computations can be described as (</a:t>
            </a:r>
            <a:r>
              <a:rPr lang="en-US" altLang="zh-TW" sz="2600" dirty="0" err="1" smtClean="0">
                <a:ea typeface="新細明體" panose="02020500000000000000" pitchFamily="18" charset="-120"/>
              </a:rPr>
              <a:t>i</a:t>
            </a:r>
            <a:r>
              <a:rPr lang="en-US" altLang="zh-TW" sz="2600" dirty="0" smtClean="0">
                <a:ea typeface="新細明體" panose="02020500000000000000" pitchFamily="18" charset="-120"/>
              </a:rPr>
              <a:t>) matrix-vector multiplications, and (ii) dot product computations.</a:t>
            </a:r>
          </a:p>
          <a:p>
            <a:endParaRPr lang="en-US" altLang="zh-TW" sz="2600" dirty="0">
              <a:ea typeface="新細明體" panose="02020500000000000000" pitchFamily="18" charset="-120"/>
            </a:endParaRPr>
          </a:p>
          <a:p>
            <a:r>
              <a:rPr lang="en-US" altLang="zh-TW" sz="2600" dirty="0" smtClean="0">
                <a:ea typeface="新細明體" panose="02020500000000000000" pitchFamily="18" charset="-120"/>
              </a:rPr>
              <a:t>Hence, the application of parallel reduction to GPU computing (as covered in the previous class) is very important to efficiently implementing the CG method.</a:t>
            </a:r>
            <a:endParaRPr lang="en-US" altLang="zh-TW" sz="26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56039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3633</TotalTime>
  <Words>2925</Words>
  <Application>Microsoft Office PowerPoint</Application>
  <PresentationFormat>Widescreen</PresentationFormat>
  <Paragraphs>433</Paragraphs>
  <Slides>56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Gulim</vt:lpstr>
      <vt:lpstr>新細明體</vt:lpstr>
      <vt:lpstr>Arial</vt:lpstr>
      <vt:lpstr>Calibri</vt:lpstr>
      <vt:lpstr>Cambria Math</vt:lpstr>
      <vt:lpstr>Century Gothic</vt:lpstr>
      <vt:lpstr>Wingdings</vt:lpstr>
      <vt:lpstr>Vapor Trail</vt:lpstr>
      <vt:lpstr>Equation</vt:lpstr>
      <vt:lpstr>方程式</vt:lpstr>
      <vt:lpstr>Introduction to Multi-Core CPU and GPU Computation   多核心CPU和GPU計算</vt:lpstr>
      <vt:lpstr>TODAY’s CLASS</vt:lpstr>
      <vt:lpstr>Linear Systems of Equations</vt:lpstr>
      <vt:lpstr>Linear Systems of Equations</vt:lpstr>
      <vt:lpstr>Conjugate Gradient</vt:lpstr>
      <vt:lpstr>Conjugate Gradient</vt:lpstr>
      <vt:lpstr>CONJUGATE GRADIENT</vt:lpstr>
      <vt:lpstr>CONJUGATE GRADIENT</vt:lpstr>
      <vt:lpstr>CONJUGATE GRADIENT</vt:lpstr>
      <vt:lpstr>CG ALGORITHM</vt:lpstr>
      <vt:lpstr>CG ALGORITHM</vt:lpstr>
      <vt:lpstr>CG ALGORITHM</vt:lpstr>
      <vt:lpstr>CG ALGORITHM</vt:lpstr>
      <vt:lpstr>CG ALGORITHM</vt:lpstr>
      <vt:lpstr>CG ALGORITHM</vt:lpstr>
      <vt:lpstr>CG IN MATLAB</vt:lpstr>
      <vt:lpstr>CG IN MATLAB</vt:lpstr>
      <vt:lpstr>CG TESTING</vt:lpstr>
      <vt:lpstr>GPU APPLICATION - MEMORY</vt:lpstr>
      <vt:lpstr>APPLICATION TO GPU</vt:lpstr>
      <vt:lpstr>APPLICATION TO GPU</vt:lpstr>
      <vt:lpstr>APPLICATION TO GPU</vt:lpstr>
      <vt:lpstr>APPLICATION TO GPU</vt:lpstr>
      <vt:lpstr>APPLICATION TO GPU</vt:lpstr>
      <vt:lpstr>GPU APPLICATION - KERNELS</vt:lpstr>
      <vt:lpstr>APPLICATION TO GPU</vt:lpstr>
      <vt:lpstr>APPLICATION TO GPU</vt:lpstr>
      <vt:lpstr>APPLICATION TO GPU</vt:lpstr>
      <vt:lpstr>APPLICATION TO GPU</vt:lpstr>
      <vt:lpstr>APPLICATION TO GPU</vt:lpstr>
      <vt:lpstr>APPLICATION TO GPU</vt:lpstr>
      <vt:lpstr>APPLICATION TO GPU</vt:lpstr>
      <vt:lpstr>APPLICATION TO GPU</vt:lpstr>
      <vt:lpstr>APPLICATION TO GPU</vt:lpstr>
      <vt:lpstr>APPLICATION TO GPU</vt:lpstr>
      <vt:lpstr>GPU APPLICATION – WRAPPING FUNCTIONS</vt:lpstr>
      <vt:lpstr>APPLICATION TO GPU</vt:lpstr>
      <vt:lpstr>APPLICATION TO GPU</vt:lpstr>
      <vt:lpstr>APPLICATION TO GPU</vt:lpstr>
      <vt:lpstr>APPLICATION TO GPU</vt:lpstr>
      <vt:lpstr>REVIEW OF KERNELS</vt:lpstr>
      <vt:lpstr>PUTTING IT ALL TOGETHER...</vt:lpstr>
      <vt:lpstr>BEFORE YOU START...</vt:lpstr>
      <vt:lpstr>Application of GPU for CG</vt:lpstr>
      <vt:lpstr>Application of GPU for CG</vt:lpstr>
      <vt:lpstr>Application of GPU for CG</vt:lpstr>
      <vt:lpstr>Application – steady 2D heat transfer</vt:lpstr>
      <vt:lpstr>Application – 2D Heat TRANSFER</vt:lpstr>
      <vt:lpstr>2D Heat Transfer Problem</vt:lpstr>
      <vt:lpstr>2D Heat Transfer Problem</vt:lpstr>
      <vt:lpstr>2D Heat Transfer Problem</vt:lpstr>
      <vt:lpstr>2D Heat Transfer Problem</vt:lpstr>
      <vt:lpstr>2D Heat Transfer Problem</vt:lpstr>
      <vt:lpstr>Application – 2D Heat TRANSFER</vt:lpstr>
      <vt:lpstr>Application – 2D Heat TRANSFER</vt:lpstr>
      <vt:lpstr>Application – 2D Heat TRANSFER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Multi-Core CPU and GPU Computation   多核心CPU和GPU計算</dc:title>
  <dc:creator>NCKU</dc:creator>
  <cp:lastModifiedBy>NCKU</cp:lastModifiedBy>
  <cp:revision>298</cp:revision>
  <dcterms:created xsi:type="dcterms:W3CDTF">2014-09-14T00:46:14Z</dcterms:created>
  <dcterms:modified xsi:type="dcterms:W3CDTF">2016-01-06T05:02:13Z</dcterms:modified>
</cp:coreProperties>
</file>