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58" r:id="rId3"/>
    <p:sldId id="273" r:id="rId4"/>
    <p:sldId id="262" r:id="rId5"/>
    <p:sldId id="259" r:id="rId6"/>
    <p:sldId id="266" r:id="rId7"/>
    <p:sldId id="270" r:id="rId8"/>
    <p:sldId id="271" r:id="rId9"/>
    <p:sldId id="272" r:id="rId10"/>
    <p:sldId id="263" r:id="rId11"/>
    <p:sldId id="261" r:id="rId12"/>
    <p:sldId id="264" r:id="rId13"/>
    <p:sldId id="265" r:id="rId14"/>
    <p:sldId id="267" r:id="rId15"/>
    <p:sldId id="268" r:id="rId16"/>
    <p:sldId id="26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tp://140.116.71.6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2 </a:t>
            </a:r>
            <a:r>
              <a:rPr lang="en-US" dirty="0" smtClean="0"/>
              <a:t>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server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6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5" y="2057401"/>
            <a:ext cx="10281385" cy="4443983"/>
          </a:xfrm>
        </p:spPr>
        <p:txBody>
          <a:bodyPr>
            <a:normAutofit/>
          </a:bodyPr>
          <a:lstStyle/>
          <a:p>
            <a:r>
              <a:rPr lang="en-US" dirty="0" smtClean="0"/>
              <a:t>Connecting to the server:</a:t>
            </a:r>
          </a:p>
          <a:p>
            <a:endParaRPr lang="en-US" dirty="0"/>
          </a:p>
          <a:p>
            <a:pPr marL="914400" lvl="1" indent="-457200">
              <a:buAutoNum type="arabicParenR"/>
            </a:pPr>
            <a:r>
              <a:rPr lang="en-US" dirty="0" smtClean="0"/>
              <a:t>Open Putty.exe (it’s on the desktop)</a:t>
            </a:r>
          </a:p>
          <a:p>
            <a:pPr marL="914400" lvl="1" indent="-457200">
              <a:buAutoNum type="arabicParenR"/>
            </a:pPr>
            <a:endParaRPr lang="en-US" dirty="0" smtClean="0"/>
          </a:p>
          <a:p>
            <a:pPr marL="914400" lvl="1" indent="-457200">
              <a:buAutoNum type="arabicParenR"/>
            </a:pPr>
            <a:r>
              <a:rPr lang="en-US" dirty="0" smtClean="0"/>
              <a:t>In the Host Name, enter this IP address:</a:t>
            </a:r>
          </a:p>
          <a:p>
            <a:pPr marL="914400" lvl="1" indent="-457200">
              <a:buAutoNum type="arabicParenR"/>
            </a:pPr>
            <a:endParaRPr lang="en-US" dirty="0"/>
          </a:p>
          <a:p>
            <a:pPr marL="914400" lvl="1" indent="-457200">
              <a:buAutoNum type="arabicParenR"/>
            </a:pPr>
            <a:endParaRPr lang="en-US" dirty="0" smtClean="0"/>
          </a:p>
          <a:p>
            <a:pPr marL="914400" lvl="1" indent="-457200">
              <a:buAutoNum type="arabicParenR"/>
            </a:pPr>
            <a:r>
              <a:rPr lang="en-US" dirty="0" smtClean="0"/>
              <a:t>Click “Open”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158" y="2219597"/>
            <a:ext cx="4005980" cy="3837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5814" y="4014651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140.116.71.47     (Leave port as 22)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387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6" y="2057401"/>
            <a:ext cx="6005476" cy="4443983"/>
          </a:xfrm>
        </p:spPr>
        <p:txBody>
          <a:bodyPr>
            <a:normAutofit/>
          </a:bodyPr>
          <a:lstStyle/>
          <a:p>
            <a:r>
              <a:rPr lang="en-US" dirty="0" smtClean="0"/>
              <a:t>Connecting to the server: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4) Your computer might ask you to verify the security key. Click yes.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5) Enter your username, and press enter.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6) Enter your password, and press enter.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4334" t="-1550" r="45259" b="1550"/>
          <a:stretch/>
        </p:blipFill>
        <p:spPr>
          <a:xfrm>
            <a:off x="6270172" y="3049903"/>
            <a:ext cx="5261327" cy="15569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2943" y="4907776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see your </a:t>
            </a:r>
            <a:r>
              <a:rPr lang="en-US" dirty="0" err="1" smtClean="0"/>
              <a:t>username@AcerPhi</a:t>
            </a:r>
            <a:r>
              <a:rPr lang="en-US" dirty="0" smtClean="0"/>
              <a:t>, you know you are logged 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97" y="2059579"/>
            <a:ext cx="6336401" cy="4443983"/>
          </a:xfrm>
        </p:spPr>
        <p:txBody>
          <a:bodyPr>
            <a:normAutofit/>
          </a:bodyPr>
          <a:lstStyle/>
          <a:p>
            <a:r>
              <a:rPr lang="en-US" dirty="0" smtClean="0"/>
              <a:t>Connecting to the server: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7) Seeing as everyone knows everyone’s password, you should change yours.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 “</a:t>
            </a:r>
            <a:r>
              <a:rPr lang="en-US" dirty="0" err="1" smtClean="0"/>
              <a:t>passwd</a:t>
            </a:r>
            <a:r>
              <a:rPr lang="en-US" dirty="0" smtClean="0"/>
              <a:t>”, and press enter (no “ marks).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will ask you to type your old password (i.e. student number) and then type your new one twice.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298" y="3032895"/>
            <a:ext cx="5369966" cy="173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TRANSFERING FILES FROM SERVER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2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6" y="2057401"/>
            <a:ext cx="5265248" cy="4443983"/>
          </a:xfrm>
        </p:spPr>
        <p:txBody>
          <a:bodyPr>
            <a:normAutofit/>
          </a:bodyPr>
          <a:lstStyle/>
          <a:p>
            <a:r>
              <a:rPr lang="en-US" dirty="0" smtClean="0"/>
              <a:t>To move files from the server (and to the server), use </a:t>
            </a:r>
            <a:r>
              <a:rPr lang="en-US" dirty="0" err="1" smtClean="0"/>
              <a:t>Filezilla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Host is the same: 140.116.71.47</a:t>
            </a:r>
          </a:p>
          <a:p>
            <a:endParaRPr lang="en-US" dirty="0"/>
          </a:p>
          <a:p>
            <a:r>
              <a:rPr lang="en-US" dirty="0" smtClean="0"/>
              <a:t>Enter your user name and password.</a:t>
            </a:r>
          </a:p>
          <a:p>
            <a:endParaRPr lang="en-US" dirty="0"/>
          </a:p>
          <a:p>
            <a:r>
              <a:rPr lang="en-US" dirty="0" smtClean="0"/>
              <a:t>You’ll be able to transfer files from your computer to the server, and vice versa.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30" y="2317569"/>
            <a:ext cx="5841171" cy="39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6" y="2057401"/>
            <a:ext cx="5265248" cy="4443983"/>
          </a:xfrm>
        </p:spPr>
        <p:txBody>
          <a:bodyPr>
            <a:normAutofit/>
          </a:bodyPr>
          <a:lstStyle/>
          <a:p>
            <a:r>
              <a:rPr lang="en-US" dirty="0" smtClean="0"/>
              <a:t>Please do not write your codes on these computers, and then transfer them to the server.</a:t>
            </a:r>
          </a:p>
          <a:p>
            <a:endParaRPr lang="en-US" dirty="0"/>
          </a:p>
          <a:p>
            <a:r>
              <a:rPr lang="en-US" dirty="0" smtClean="0"/>
              <a:t>It is fine, however, to use </a:t>
            </a:r>
            <a:r>
              <a:rPr lang="en-US" dirty="0" err="1" smtClean="0"/>
              <a:t>Filezilla</a:t>
            </a:r>
            <a:r>
              <a:rPr lang="en-US" dirty="0" smtClean="0"/>
              <a:t> to move files from the server and onto your own computer.</a:t>
            </a:r>
          </a:p>
          <a:p>
            <a:endParaRPr lang="en-US" dirty="0"/>
          </a:p>
          <a:p>
            <a:r>
              <a:rPr lang="en-US" dirty="0" smtClean="0"/>
              <a:t>Please do not enter the root directory (/) ever for any reason – there are important system files here.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30" y="2317569"/>
            <a:ext cx="5841171" cy="39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LUCK!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3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BASED LEARNING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5" y="2057401"/>
            <a:ext cx="10281385" cy="44439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groups of 3 students (</a:t>
            </a:r>
            <a:r>
              <a:rPr lang="en-US" dirty="0" smtClean="0">
                <a:sym typeface="Wingdings" panose="05000000000000000000" pitchFamily="2" charset="2"/>
              </a:rPr>
              <a:t>or in your project groups), please complete the following tasks: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Connect to the HPC server upstairs using your login as assigned.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Create a directory called “Prac_1”.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Write a C/C++ code on the server (in the folder Prac_1) which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(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) adds the integers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= 1,2,3...1000, and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(ii) Creates a text file (answer.txt) which contains the answer.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Write a </a:t>
            </a:r>
            <a:r>
              <a:rPr lang="en-US" dirty="0" err="1" smtClean="0">
                <a:sym typeface="Wingdings" panose="05000000000000000000" pitchFamily="2" charset="2"/>
              </a:rPr>
              <a:t>Makefile</a:t>
            </a:r>
            <a:r>
              <a:rPr lang="en-US" dirty="0" smtClean="0">
                <a:sym typeface="Wingdings" panose="05000000000000000000" pitchFamily="2" charset="2"/>
              </a:rPr>
              <a:t> (inside the folder Prac_1) for the compilation of this code.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Run the code.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892731" y="5939246"/>
            <a:ext cx="801406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student should have a folder Prac_1 inside their home directory (with the C code inside it) before the end of this class.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BASED LEARNING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5" y="2057401"/>
            <a:ext cx="10281385" cy="4443983"/>
          </a:xfrm>
        </p:spPr>
        <p:txBody>
          <a:bodyPr>
            <a:normAutofit/>
          </a:bodyPr>
          <a:lstStyle/>
          <a:p>
            <a:r>
              <a:rPr lang="en-US" dirty="0" smtClean="0"/>
              <a:t>Let’s do some brainstorming on the board: </a:t>
            </a:r>
          </a:p>
          <a:p>
            <a:endParaRPr lang="en-US" dirty="0"/>
          </a:p>
          <a:p>
            <a:r>
              <a:rPr lang="en-US" dirty="0" smtClean="0"/>
              <a:t>Topic: What do we need to know to solve this problem?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8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BASED LEARNING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5" y="2057401"/>
            <a:ext cx="10281385" cy="44439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Items you will need to check on google:</a:t>
            </a:r>
          </a:p>
          <a:p>
            <a:endParaRPr lang="en-US" dirty="0"/>
          </a:p>
          <a:p>
            <a:pPr lvl="1"/>
            <a:r>
              <a:rPr lang="en-US" dirty="0" smtClean="0"/>
              <a:t>How to create / destroy a folder in </a:t>
            </a:r>
            <a:r>
              <a:rPr lang="en-US" dirty="0" err="1" smtClean="0"/>
              <a:t>linux</a:t>
            </a:r>
            <a:r>
              <a:rPr lang="en-US" dirty="0" smtClean="0"/>
              <a:t>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to navigate through the file system in </a:t>
            </a:r>
            <a:r>
              <a:rPr lang="en-US" dirty="0" err="1" smtClean="0"/>
              <a:t>linux</a:t>
            </a:r>
            <a:r>
              <a:rPr lang="en-US" dirty="0" smtClean="0"/>
              <a:t>,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How to compile a code from the </a:t>
            </a:r>
            <a:r>
              <a:rPr lang="en-US" dirty="0" err="1" smtClean="0"/>
              <a:t>linux</a:t>
            </a:r>
            <a:r>
              <a:rPr lang="en-US" dirty="0" smtClean="0"/>
              <a:t> command prompt,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to create / edit a code on another machine using </a:t>
            </a:r>
            <a:r>
              <a:rPr lang="en-US" dirty="0" err="1" smtClean="0"/>
              <a:t>ssh</a:t>
            </a:r>
            <a:r>
              <a:rPr lang="en-US" dirty="0"/>
              <a:t> </a:t>
            </a:r>
            <a:r>
              <a:rPr lang="en-US" dirty="0" smtClean="0"/>
              <a:t>/ putty,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to create a </a:t>
            </a:r>
            <a:r>
              <a:rPr lang="en-US" dirty="0" err="1" smtClean="0"/>
              <a:t>Makefile</a:t>
            </a:r>
            <a:r>
              <a:rPr lang="en-US" dirty="0" smtClean="0"/>
              <a:t> to help compile your code,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*How to write a C/C++ code?*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905897" y="2272744"/>
            <a:ext cx="4493622" cy="107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created this list earlier. Hopefully it will be similar to the brainstorming results.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0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BASED LEARNING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5" y="2057401"/>
            <a:ext cx="10281385" cy="4443983"/>
          </a:xfrm>
        </p:spPr>
        <p:txBody>
          <a:bodyPr>
            <a:normAutofit/>
          </a:bodyPr>
          <a:lstStyle/>
          <a:p>
            <a:r>
              <a:rPr lang="en-US" dirty="0" smtClean="0"/>
              <a:t>The only help you’ll get from me – for the next few hours – is:</a:t>
            </a:r>
          </a:p>
          <a:p>
            <a:endParaRPr lang="en-US" dirty="0"/>
          </a:p>
          <a:p>
            <a:pPr lvl="1"/>
            <a:r>
              <a:rPr lang="en-US" dirty="0" smtClean="0"/>
              <a:t>Help with loggin</a:t>
            </a:r>
            <a:r>
              <a:rPr lang="en-US" dirty="0" smtClean="0"/>
              <a:t>g into the HPC system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Help with connecting to the FTP for the subject.</a:t>
            </a:r>
          </a:p>
          <a:p>
            <a:pPr lvl="1"/>
            <a:endParaRPr lang="en-US" dirty="0"/>
          </a:p>
          <a:p>
            <a:r>
              <a:rPr lang="en-US" dirty="0" smtClean="0"/>
              <a:t>In 2 hours time, I’ll start intervening (i.e. I’ll help you to do it).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1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BASED LEARNING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5" y="2057401"/>
            <a:ext cx="10281385" cy="4443983"/>
          </a:xfrm>
        </p:spPr>
        <p:txBody>
          <a:bodyPr>
            <a:normAutofit/>
          </a:bodyPr>
          <a:lstStyle/>
          <a:p>
            <a:r>
              <a:rPr lang="en-US" dirty="0" smtClean="0"/>
              <a:t>Hints:</a:t>
            </a:r>
          </a:p>
          <a:p>
            <a:endParaRPr lang="en-US" dirty="0"/>
          </a:p>
          <a:p>
            <a:pPr lvl="1"/>
            <a:r>
              <a:rPr lang="en-US" dirty="0" smtClean="0"/>
              <a:t>Write down your discoveries in your log book / note book.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Look around the classroom – </a:t>
            </a:r>
            <a:r>
              <a:rPr lang="en-US" dirty="0" smtClean="0"/>
              <a:t>talk to other students if you like the approach they are using.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Record which websites you use for looking up help – some will be useful, and might be useful later 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90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NOTES FOR THIS SUBJECT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SERVER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6" y="2057401"/>
            <a:ext cx="5265248" cy="4443983"/>
          </a:xfrm>
        </p:spPr>
        <p:txBody>
          <a:bodyPr>
            <a:normAutofit/>
          </a:bodyPr>
          <a:lstStyle/>
          <a:p>
            <a:r>
              <a:rPr lang="en-US" dirty="0" smtClean="0"/>
              <a:t>The notes for this class are on a separate server: 140.116.71.64</a:t>
            </a:r>
          </a:p>
          <a:p>
            <a:endParaRPr lang="en-US" dirty="0"/>
          </a:p>
          <a:p>
            <a:r>
              <a:rPr lang="en-US" dirty="0" smtClean="0"/>
              <a:t>Type: </a:t>
            </a:r>
            <a:r>
              <a:rPr lang="en-US" dirty="0" smtClean="0">
                <a:hlinkClick r:id="rId2"/>
              </a:rPr>
              <a:t>ftp://140.116.71.64</a:t>
            </a:r>
            <a:r>
              <a:rPr lang="en-US" dirty="0" smtClean="0"/>
              <a:t> into chrome or </a:t>
            </a:r>
            <a:r>
              <a:rPr lang="en-US" dirty="0" err="1" smtClean="0"/>
              <a:t>ie</a:t>
            </a:r>
            <a:r>
              <a:rPr lang="en-US" dirty="0" smtClean="0"/>
              <a:t> (any internet browser)</a:t>
            </a:r>
          </a:p>
          <a:p>
            <a:endParaRPr lang="en-US" dirty="0"/>
          </a:p>
          <a:p>
            <a:r>
              <a:rPr lang="en-US" dirty="0" smtClean="0"/>
              <a:t>In the username and password, type NCKU_GPU in both fields.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372" y="2188845"/>
            <a:ext cx="4438650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309" y="3215639"/>
            <a:ext cx="39147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SERVER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6" y="2057401"/>
            <a:ext cx="5265248" cy="4443983"/>
          </a:xfrm>
        </p:spPr>
        <p:txBody>
          <a:bodyPr>
            <a:normAutofit/>
          </a:bodyPr>
          <a:lstStyle/>
          <a:p>
            <a:r>
              <a:rPr lang="en-US" dirty="0" smtClean="0"/>
              <a:t>From here, right click on the file you want and “Save as” to copy the file to your computer.</a:t>
            </a:r>
          </a:p>
          <a:p>
            <a:endParaRPr lang="en-US" dirty="0"/>
          </a:p>
          <a:p>
            <a:r>
              <a:rPr lang="en-US" dirty="0" smtClean="0"/>
              <a:t>Close the browser when you are done.</a:t>
            </a:r>
          </a:p>
          <a:p>
            <a:endParaRPr lang="en-US" dirty="0"/>
          </a:p>
          <a:p>
            <a:r>
              <a:rPr lang="en-US" dirty="0" smtClean="0"/>
              <a:t>Opening files inside the browser window is a bad idea - it creates a high workload on the server bandwidth.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2235654"/>
            <a:ext cx="51816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1060</TotalTime>
  <Words>699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Century Gothic</vt:lpstr>
      <vt:lpstr>Wingdings</vt:lpstr>
      <vt:lpstr>Vapor Trail</vt:lpstr>
      <vt:lpstr>Introduction to Multi-Core CPU and GPU Computation   多核心CPU和GPU計算</vt:lpstr>
      <vt:lpstr>PROBLEM BASED LEARNING TIME</vt:lpstr>
      <vt:lpstr>PROBLEM BASED LEARNING TIME</vt:lpstr>
      <vt:lpstr>PROBLEM BASED LEARNING TIME</vt:lpstr>
      <vt:lpstr>PROBLEM BASED LEARNING TIME</vt:lpstr>
      <vt:lpstr>PROBLEM BASED LEARNING TIME</vt:lpstr>
      <vt:lpstr>GETTING NOTES FOR THIS SUBJECT</vt:lpstr>
      <vt:lpstr>FTP SERVER ACCESS</vt:lpstr>
      <vt:lpstr>FTP SERVER ACCESS</vt:lpstr>
      <vt:lpstr>Connecting to the server</vt:lpstr>
      <vt:lpstr>Connecting to the server</vt:lpstr>
      <vt:lpstr>Connecting to the server</vt:lpstr>
      <vt:lpstr>Connecting to the server</vt:lpstr>
      <vt:lpstr>TRANSFERING FILES FROM SERVER</vt:lpstr>
      <vt:lpstr>FILE TRANSFER</vt:lpstr>
      <vt:lpstr>FILE TRANSFER</vt:lpstr>
      <vt:lpstr>GOOD LUCK!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62</cp:revision>
  <dcterms:created xsi:type="dcterms:W3CDTF">2014-09-14T00:46:14Z</dcterms:created>
  <dcterms:modified xsi:type="dcterms:W3CDTF">2015-09-15T23:56:03Z</dcterms:modified>
</cp:coreProperties>
</file>