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01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23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22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24" r:id="rId60"/>
    <p:sldId id="325" r:id="rId61"/>
    <p:sldId id="326" r:id="rId62"/>
    <p:sldId id="327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setpos" TargetMode="External"/><Relationship Id="rId2" Type="http://schemas.openxmlformats.org/officeDocument/2006/relationships/hyperlink" Target="http://www.cplusplus.com/fsee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wind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3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183877" cy="4024125"/>
          </a:xfrm>
        </p:spPr>
        <p:txBody>
          <a:bodyPr/>
          <a:lstStyle/>
          <a:p>
            <a:r>
              <a:rPr lang="en-US" dirty="0" smtClean="0"/>
              <a:t>Compiling your source code transforms it into machine code.</a:t>
            </a:r>
          </a:p>
          <a:p>
            <a:endParaRPr lang="en-US" dirty="0"/>
          </a:p>
          <a:p>
            <a:r>
              <a:rPr lang="en-US" dirty="0" smtClean="0"/>
              <a:t>This code can be disassembled into Assembly Machine Language (AML).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87143" y="4074033"/>
            <a:ext cx="2251953" cy="2066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72" y="1843224"/>
            <a:ext cx="4130703" cy="2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736404" cy="4024125"/>
          </a:xfrm>
        </p:spPr>
        <p:txBody>
          <a:bodyPr/>
          <a:lstStyle/>
          <a:p>
            <a:r>
              <a:rPr lang="en-US" dirty="0" smtClean="0"/>
              <a:t>A long time ago, engineers needed to write their programs in this language.</a:t>
            </a:r>
          </a:p>
          <a:p>
            <a:endParaRPr lang="en-US" dirty="0"/>
          </a:p>
          <a:p>
            <a:r>
              <a:rPr lang="en-US" dirty="0" smtClean="0"/>
              <a:t>When I went to school, we still learned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87143" y="4074033"/>
            <a:ext cx="2251953" cy="2066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72" y="1843224"/>
            <a:ext cx="4130703" cy="2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The final step is to use a linker to transform your machine code objects into an executable file. The program is called a </a:t>
            </a:r>
            <a:r>
              <a:rPr lang="en-US" b="1" dirty="0" smtClean="0"/>
              <a:t>linker </a:t>
            </a:r>
            <a:r>
              <a:rPr lang="en-US" dirty="0" smtClean="0"/>
              <a:t>or </a:t>
            </a:r>
            <a:r>
              <a:rPr lang="en-US" b="1" dirty="0" smtClean="0"/>
              <a:t>assembler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Only after this is complete can we run our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83797" y="4288211"/>
            <a:ext cx="4765278" cy="24342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80237" y="3015277"/>
            <a:ext cx="3357539" cy="10587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16076" y="3602807"/>
            <a:ext cx="3490538" cy="7078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4566" y="2722210"/>
            <a:ext cx="3779924" cy="7078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In conclusion – the summary of the steps...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890982"/>
            <a:ext cx="321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b="1" dirty="0" smtClean="0"/>
              <a:t>Write</a:t>
            </a:r>
            <a:r>
              <a:rPr lang="en-US" dirty="0" smtClean="0"/>
              <a:t> source code.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4528" y="3636122"/>
            <a:ext cx="321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</a:t>
            </a:r>
            <a:r>
              <a:rPr lang="en-US" b="1" dirty="0" smtClean="0"/>
              <a:t>Compile </a:t>
            </a:r>
            <a:r>
              <a:rPr lang="en-US" dirty="0" smtClean="0"/>
              <a:t>into Machine Code (Object)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94319" y="3076139"/>
            <a:ext cx="321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Transform your Machine Code into an Executable by </a:t>
            </a:r>
            <a:r>
              <a:rPr lang="en-US" b="1" dirty="0" smtClean="0"/>
              <a:t>Linking</a:t>
            </a:r>
            <a:r>
              <a:rPr lang="en-US" dirty="0" smtClean="0"/>
              <a:t>.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57400" y="3502152"/>
            <a:ext cx="9144" cy="110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00500" y="4385229"/>
            <a:ext cx="12815" cy="136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76973" y="4134895"/>
            <a:ext cx="4571" cy="168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key steps in mind, we can investigate how to use </a:t>
            </a:r>
            <a:r>
              <a:rPr lang="en-US" dirty="0" err="1" smtClean="0"/>
              <a:t>Makefiles</a:t>
            </a:r>
            <a:r>
              <a:rPr lang="en-US" dirty="0" smtClean="0"/>
              <a:t> in Linux to improve our efficiency in building applications.</a:t>
            </a:r>
          </a:p>
          <a:p>
            <a:endParaRPr lang="en-US" dirty="0"/>
          </a:p>
          <a:p>
            <a:r>
              <a:rPr lang="en-US" dirty="0" smtClean="0"/>
              <a:t>When our programs consist of a single source code, a </a:t>
            </a:r>
            <a:r>
              <a:rPr lang="en-US" dirty="0" err="1" smtClean="0"/>
              <a:t>makefile</a:t>
            </a:r>
            <a:r>
              <a:rPr lang="en-US" dirty="0" smtClean="0"/>
              <a:t> is often not required.</a:t>
            </a:r>
          </a:p>
          <a:p>
            <a:endParaRPr lang="en-US" dirty="0"/>
          </a:p>
          <a:p>
            <a:r>
              <a:rPr lang="en-US" dirty="0" smtClean="0"/>
              <a:t>However, in this course, we are going to be creating programs which:</a:t>
            </a:r>
          </a:p>
          <a:p>
            <a:endParaRPr lang="en-US" dirty="0"/>
          </a:p>
          <a:p>
            <a:pPr lvl="1"/>
            <a:r>
              <a:rPr lang="en-US" dirty="0" smtClean="0"/>
              <a:t>Contain many codes, and</a:t>
            </a:r>
          </a:p>
          <a:p>
            <a:pPr lvl="1"/>
            <a:r>
              <a:rPr lang="en-US" dirty="0" smtClean="0"/>
              <a:t>Use different compilers as part of the build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4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to use a </a:t>
            </a:r>
            <a:r>
              <a:rPr lang="en-US" dirty="0" err="1" smtClean="0"/>
              <a:t>makefile</a:t>
            </a:r>
            <a:r>
              <a:rPr lang="en-US" dirty="0" smtClean="0"/>
              <a:t>, we need to create one.</a:t>
            </a:r>
          </a:p>
          <a:p>
            <a:endParaRPr lang="en-US" dirty="0"/>
          </a:p>
          <a:p>
            <a:r>
              <a:rPr lang="en-US" dirty="0" smtClean="0"/>
              <a:t>Type “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en-US" dirty="0" smtClean="0"/>
              <a:t>” (without the “ “) marks to open the NANO editor.</a:t>
            </a:r>
          </a:p>
          <a:p>
            <a:endParaRPr lang="en-US" dirty="0"/>
          </a:p>
          <a:p>
            <a:r>
              <a:rPr lang="en-US" dirty="0" smtClean="0"/>
              <a:t>Of course, you can use VI / VIM or some other editor if you like.</a:t>
            </a:r>
          </a:p>
          <a:p>
            <a:endParaRPr lang="en-US" dirty="0"/>
          </a:p>
          <a:p>
            <a:r>
              <a:rPr lang="en-US" dirty="0" smtClean="0"/>
              <a:t>Make sure you save your file once you’ve finished editing.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example: a </a:t>
            </a:r>
            <a:r>
              <a:rPr lang="en-US" dirty="0" err="1" smtClean="0"/>
              <a:t>Makefile</a:t>
            </a:r>
            <a:r>
              <a:rPr lang="en-US" dirty="0" smtClean="0"/>
              <a:t> with two build options.</a:t>
            </a:r>
          </a:p>
          <a:p>
            <a:endParaRPr lang="en-US" dirty="0"/>
          </a:p>
          <a:p>
            <a:r>
              <a:rPr lang="en-US" dirty="0" smtClean="0"/>
              <a:t>Here, our </a:t>
            </a:r>
            <a:r>
              <a:rPr lang="en-US" dirty="0" err="1" smtClean="0"/>
              <a:t>makefiles</a:t>
            </a:r>
            <a:r>
              <a:rPr lang="en-US" dirty="0" smtClean="0"/>
              <a:t> contain two labels: “slow” and “fast” – these are our build options.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24" y="4386504"/>
            <a:ext cx="6880023" cy="219449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5458993" y="5006638"/>
            <a:ext cx="342123" cy="971863"/>
          </a:xfrm>
          <a:prstGeom prst="rightBrace">
            <a:avLst>
              <a:gd name="adj1" fmla="val 968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/>
          <p:cNvSpPr/>
          <p:nvPr/>
        </p:nvSpPr>
        <p:spPr>
          <a:xfrm rot="5400000">
            <a:off x="5458994" y="5698851"/>
            <a:ext cx="342123" cy="971863"/>
          </a:xfrm>
          <a:prstGeom prst="rightBrace">
            <a:avLst>
              <a:gd name="adj1" fmla="val 968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29193" y="4736892"/>
            <a:ext cx="3342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TAB spaces, not spaces created with your space bar.</a:t>
            </a:r>
          </a:p>
          <a:p>
            <a:endParaRPr lang="en-US" dirty="0"/>
          </a:p>
          <a:p>
            <a:r>
              <a:rPr lang="en-US" dirty="0" smtClean="0"/>
              <a:t>You must use TAB to create this space.</a:t>
            </a:r>
            <a:endParaRPr lang="en-GB" dirty="0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4437089" y="5483749"/>
            <a:ext cx="707035" cy="1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37089" y="5776296"/>
            <a:ext cx="678304" cy="3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770620" cy="4024125"/>
          </a:xfrm>
        </p:spPr>
        <p:txBody>
          <a:bodyPr/>
          <a:lstStyle/>
          <a:p>
            <a:r>
              <a:rPr lang="en-US" dirty="0" smtClean="0"/>
              <a:t>You can see that I can call my labels by typing “make”, followed by the label.</a:t>
            </a:r>
          </a:p>
          <a:p>
            <a:endParaRPr lang="en-US" dirty="0"/>
          </a:p>
          <a:p>
            <a:r>
              <a:rPr lang="en-US" dirty="0" smtClean="0"/>
              <a:t>When I type “make slow”, the instructions under the slow label are used.</a:t>
            </a:r>
          </a:p>
          <a:p>
            <a:endParaRPr lang="en-US" dirty="0"/>
          </a:p>
          <a:p>
            <a:r>
              <a:rPr lang="en-US" dirty="0" smtClean="0"/>
              <a:t>When I type “make fast”, the instructions under the fast label are used.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82" y="2802040"/>
            <a:ext cx="6277985" cy="157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82" y="4599413"/>
            <a:ext cx="6362076" cy="20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287000" cy="4024125"/>
          </a:xfrm>
        </p:spPr>
        <p:txBody>
          <a:bodyPr/>
          <a:lstStyle/>
          <a:p>
            <a:r>
              <a:rPr lang="en-US" dirty="0" smtClean="0"/>
              <a:t>We can also use </a:t>
            </a:r>
            <a:r>
              <a:rPr lang="en-US" dirty="0" err="1" smtClean="0"/>
              <a:t>Makefiles</a:t>
            </a:r>
            <a:r>
              <a:rPr lang="en-US" dirty="0" smtClean="0"/>
              <a:t> to build the application in multiple steps.</a:t>
            </a:r>
          </a:p>
          <a:p>
            <a:endParaRPr lang="en-US" dirty="0"/>
          </a:p>
          <a:p>
            <a:r>
              <a:rPr lang="en-US" dirty="0" smtClean="0"/>
              <a:t>For example, we can create a </a:t>
            </a:r>
            <a:r>
              <a:rPr lang="en-US" dirty="0" err="1" smtClean="0"/>
              <a:t>Makefile</a:t>
            </a:r>
            <a:r>
              <a:rPr lang="en-US" dirty="0" smtClean="0"/>
              <a:t> which:</a:t>
            </a:r>
          </a:p>
          <a:p>
            <a:endParaRPr lang="en-US" dirty="0"/>
          </a:p>
          <a:p>
            <a:pPr lvl="1"/>
            <a:r>
              <a:rPr lang="en-US" dirty="0" smtClean="0"/>
              <a:t>First, creates the objects by compiling the source code into a *.o file.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Secondly, creates the executable by building the objects into an executable file.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2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95473" cy="4401112"/>
          </a:xfrm>
        </p:spPr>
        <p:txBody>
          <a:bodyPr>
            <a:normAutofit/>
          </a:bodyPr>
          <a:lstStyle/>
          <a:p>
            <a:r>
              <a:rPr lang="en-US" dirty="0" smtClean="0"/>
              <a:t>When we type “make &lt;enter&gt;”, the first (and most important) instruction is “all”.</a:t>
            </a:r>
          </a:p>
          <a:p>
            <a:endParaRPr lang="en-US" dirty="0"/>
          </a:p>
          <a:p>
            <a:r>
              <a:rPr lang="en-US" dirty="0" smtClean="0"/>
              <a:t>Next to the label is another label, called </a:t>
            </a:r>
            <a:r>
              <a:rPr lang="en-US" dirty="0" err="1" smtClean="0"/>
              <a:t>make_object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 the </a:t>
            </a:r>
            <a:r>
              <a:rPr lang="en-US" dirty="0" err="1" smtClean="0"/>
              <a:t>makefile</a:t>
            </a:r>
            <a:r>
              <a:rPr lang="en-US" dirty="0" smtClean="0"/>
              <a:t> hits this instruction, it knows it needs to complete the instructions contained there before continuing.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5" y="2194560"/>
            <a:ext cx="5948919" cy="1947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55" y="4674901"/>
            <a:ext cx="6095495" cy="1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Building applications on a </a:t>
            </a:r>
            <a:r>
              <a:rPr lang="en-US" dirty="0" err="1" smtClean="0"/>
              <a:t>linux</a:t>
            </a:r>
            <a:r>
              <a:rPr lang="en-US" dirty="0" smtClean="0"/>
              <a:t> server,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of C / C++ </a:t>
            </a:r>
            <a:r>
              <a:rPr lang="en-US" dirty="0" smtClean="0"/>
              <a:t>Language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95473" cy="4401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Meaning: the </a:t>
            </a:r>
            <a:r>
              <a:rPr lang="en-US" dirty="0" err="1" smtClean="0"/>
              <a:t>make_object</a:t>
            </a:r>
            <a:r>
              <a:rPr lang="en-US" dirty="0" smtClean="0"/>
              <a:t> instruction will be completed before the all instruction will be.</a:t>
            </a:r>
          </a:p>
          <a:p>
            <a:endParaRPr lang="en-US" dirty="0"/>
          </a:p>
          <a:p>
            <a:r>
              <a:rPr lang="en-US" dirty="0" smtClean="0"/>
              <a:t>When we type “make &lt;enter&gt;”, we can see that we first execute the command “gcc </a:t>
            </a:r>
            <a:r>
              <a:rPr lang="en-US" dirty="0" err="1" smtClean="0"/>
              <a:t>test.c</a:t>
            </a:r>
            <a:r>
              <a:rPr lang="en-US" dirty="0" smtClean="0"/>
              <a:t> –c” </a:t>
            </a:r>
            <a:r>
              <a:rPr lang="en-US" dirty="0" smtClean="0">
                <a:sym typeface="Wingdings" panose="05000000000000000000" pitchFamily="2" charset="2"/>
              </a:rPr>
              <a:t> This command produces the file </a:t>
            </a:r>
            <a:r>
              <a:rPr lang="en-US" dirty="0" err="1" smtClean="0">
                <a:sym typeface="Wingdings" panose="05000000000000000000" pitchFamily="2" charset="2"/>
              </a:rPr>
              <a:t>test.o</a:t>
            </a:r>
            <a:r>
              <a:rPr lang="en-US" dirty="0" smtClean="0">
                <a:sym typeface="Wingdings" panose="05000000000000000000" pitchFamily="2" charset="2"/>
              </a:rPr>
              <a:t>  The compiled object.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Only after </a:t>
            </a:r>
            <a:r>
              <a:rPr lang="en-US" dirty="0" err="1" smtClean="0">
                <a:sym typeface="Wingdings" panose="05000000000000000000" pitchFamily="2" charset="2"/>
              </a:rPr>
              <a:t>test.o</a:t>
            </a:r>
            <a:r>
              <a:rPr lang="en-US" dirty="0" smtClean="0">
                <a:sym typeface="Wingdings" panose="05000000000000000000" pitchFamily="2" charset="2"/>
              </a:rPr>
              <a:t> is completed will the main instruction be performed.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5" y="2194560"/>
            <a:ext cx="5948919" cy="1947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55" y="4674901"/>
            <a:ext cx="6095495" cy="1096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0" y="2590270"/>
            <a:ext cx="1703672" cy="4677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24311" y="2917529"/>
            <a:ext cx="2906829" cy="4677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81033" y="3469649"/>
            <a:ext cx="2695075" cy="5440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6" idx="1"/>
            <a:endCxn id="8" idx="1"/>
          </p:cNvCxnSpPr>
          <p:nvPr/>
        </p:nvCxnSpPr>
        <p:spPr>
          <a:xfrm rot="10800000" flipV="1">
            <a:off x="5881034" y="2824132"/>
            <a:ext cx="519767" cy="917560"/>
          </a:xfrm>
          <a:prstGeom prst="bentConnector3">
            <a:avLst>
              <a:gd name="adj1" fmla="val 143981"/>
            </a:avLst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632168" y="3491599"/>
            <a:ext cx="635268" cy="54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1st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9837015" y="2879347"/>
            <a:ext cx="837401" cy="54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90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95473" cy="4401112"/>
          </a:xfrm>
        </p:spPr>
        <p:txBody>
          <a:bodyPr>
            <a:normAutofit/>
          </a:bodyPr>
          <a:lstStyle/>
          <a:p>
            <a:r>
              <a:rPr lang="en-US" dirty="0" smtClean="0"/>
              <a:t>Discussion: What will happen with this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55" y="2494748"/>
            <a:ext cx="6060395" cy="29724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8" y="3980948"/>
            <a:ext cx="4577742" cy="1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MAKEFILES IN 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287000" cy="4024125"/>
          </a:xfrm>
        </p:spPr>
        <p:txBody>
          <a:bodyPr/>
          <a:lstStyle/>
          <a:p>
            <a:r>
              <a:rPr lang="en-US" dirty="0" smtClean="0"/>
              <a:t>In the last example, in a single command (make), we did 3 things:</a:t>
            </a:r>
          </a:p>
          <a:p>
            <a:endParaRPr lang="en-US" dirty="0"/>
          </a:p>
          <a:p>
            <a:pPr lvl="1"/>
            <a:r>
              <a:rPr lang="en-US" dirty="0" smtClean="0"/>
              <a:t>Removed all previous object files inside the directory,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Created new object files from the source code,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Created the executable from the object,</a:t>
            </a:r>
          </a:p>
          <a:p>
            <a:pPr lvl="1"/>
            <a:endParaRPr lang="en-US" dirty="0"/>
          </a:p>
          <a:p>
            <a:r>
              <a:rPr lang="en-US" dirty="0" smtClean="0"/>
              <a:t>By using </a:t>
            </a:r>
            <a:r>
              <a:rPr lang="en-US" dirty="0" err="1" smtClean="0"/>
              <a:t>makefiles</a:t>
            </a:r>
            <a:r>
              <a:rPr lang="en-US" dirty="0" smtClean="0"/>
              <a:t>, we can save ourselves a lot of time when working on new applications.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5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/ C++ Review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/ C++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287000" cy="4024125"/>
          </a:xfrm>
        </p:spPr>
        <p:txBody>
          <a:bodyPr/>
          <a:lstStyle/>
          <a:p>
            <a:r>
              <a:rPr lang="en-US" dirty="0" smtClean="0"/>
              <a:t>C / C++ Programming is a prerequisite for this subject.</a:t>
            </a:r>
          </a:p>
          <a:p>
            <a:endParaRPr lang="en-US" dirty="0"/>
          </a:p>
          <a:p>
            <a:r>
              <a:rPr lang="en-US" dirty="0" smtClean="0"/>
              <a:t>Hence, we need to review some of the basic concepts quickly before moving on – as you will need a solid understanding of these.</a:t>
            </a:r>
          </a:p>
          <a:p>
            <a:endParaRPr lang="en-US" dirty="0"/>
          </a:p>
          <a:p>
            <a:r>
              <a:rPr lang="en-US" dirty="0" smtClean="0"/>
              <a:t>Today, we will review:</a:t>
            </a:r>
          </a:p>
          <a:p>
            <a:pPr lvl="1"/>
            <a:r>
              <a:rPr lang="en-US" dirty="0" smtClean="0"/>
              <a:t>Functions in C/C++, </a:t>
            </a:r>
          </a:p>
          <a:p>
            <a:pPr lvl="1"/>
            <a:r>
              <a:rPr lang="en-US" dirty="0" smtClean="0"/>
              <a:t>IF and FOR loops,</a:t>
            </a:r>
          </a:p>
          <a:p>
            <a:pPr lvl="1"/>
            <a:r>
              <a:rPr lang="en-US" dirty="0" smtClean="0"/>
              <a:t>Arrays in C / C++,</a:t>
            </a:r>
          </a:p>
          <a:p>
            <a:pPr lvl="1"/>
            <a:r>
              <a:rPr lang="en-US" dirty="0" smtClean="0"/>
              <a:t>Memory Management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in C is much like a variable:</a:t>
            </a:r>
          </a:p>
          <a:p>
            <a:endParaRPr lang="en-US" dirty="0"/>
          </a:p>
          <a:p>
            <a:pPr lvl="1"/>
            <a:r>
              <a:rPr lang="en-US" dirty="0" smtClean="0"/>
              <a:t>It needs to be declared before it can be used in your code (for compiling)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needs to be defined before it can be used as an executable (for linking).</a:t>
            </a:r>
          </a:p>
          <a:p>
            <a:endParaRPr lang="en-US" dirty="0" smtClean="0"/>
          </a:p>
          <a:p>
            <a:r>
              <a:rPr lang="en-US" dirty="0" smtClean="0"/>
              <a:t>The declaration of a function always has the form: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datatype</a:t>
            </a:r>
            <a:r>
              <a:rPr lang="en-US" dirty="0" smtClean="0"/>
              <a:t>&gt;  </a:t>
            </a:r>
            <a:r>
              <a:rPr lang="en-US" dirty="0" err="1" smtClean="0"/>
              <a:t>functionname</a:t>
            </a:r>
            <a:r>
              <a:rPr lang="en-US" dirty="0" smtClean="0"/>
              <a:t> (  argument 1, argument 2….);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87732" cy="4024125"/>
          </a:xfrm>
        </p:spPr>
        <p:txBody>
          <a:bodyPr/>
          <a:lstStyle/>
          <a:p>
            <a:r>
              <a:rPr lang="en-US" dirty="0" smtClean="0"/>
              <a:t>Several good examples of function declarations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function might be used to calculate the area of a circle from its radius.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function might be used to compute the greatest common denominator from two integers a and b.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3532" y="2957371"/>
            <a:ext cx="4623515" cy="12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float CircleArea(float radius);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0900" y="4588028"/>
            <a:ext cx="4623515" cy="12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/>
              <a:t>int</a:t>
            </a:r>
            <a:r>
              <a:rPr lang="en-US" dirty="0"/>
              <a:t> GCD(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39399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declaration must take place before the function is used in your code.</a:t>
            </a:r>
          </a:p>
          <a:p>
            <a:endParaRPr lang="en-US" dirty="0"/>
          </a:p>
          <a:p>
            <a:r>
              <a:rPr lang="en-US" dirty="0" smtClean="0"/>
              <a:t>A good way to ensure your functions can be used everywhere is by declaring your function as a global function.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8508" y="4404575"/>
            <a:ext cx="5766616" cy="218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CircleArea</a:t>
            </a:r>
            <a:r>
              <a:rPr lang="en-US" dirty="0" smtClean="0"/>
              <a:t>(float radius);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/>
              <a:t>	</a:t>
            </a:r>
            <a:r>
              <a:rPr lang="en-US" dirty="0" smtClean="0"/>
              <a:t>	float Area;</a:t>
            </a:r>
          </a:p>
          <a:p>
            <a:r>
              <a:rPr lang="en-US" dirty="0"/>
              <a:t>	</a:t>
            </a:r>
            <a:r>
              <a:rPr lang="en-US" dirty="0" smtClean="0"/>
              <a:t>	Area = </a:t>
            </a:r>
            <a:r>
              <a:rPr lang="en-US" dirty="0" err="1" smtClean="0"/>
              <a:t>CircleArea</a:t>
            </a:r>
            <a:r>
              <a:rPr lang="en-US" dirty="0" smtClean="0"/>
              <a:t>(0.5);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definition can occur anywhere in the code.</a:t>
            </a:r>
          </a:p>
          <a:p>
            <a:endParaRPr lang="en-US" dirty="0"/>
          </a:p>
          <a:p>
            <a:r>
              <a:rPr lang="en-US" dirty="0" smtClean="0"/>
              <a:t>The definition of the function only becomes important during the linking phase of the program creation.</a:t>
            </a:r>
          </a:p>
          <a:p>
            <a:endParaRPr lang="en-US" dirty="0"/>
          </a:p>
          <a:p>
            <a:r>
              <a:rPr lang="en-US" dirty="0" smtClean="0"/>
              <a:t>Before this, the compiler only needs to know the name of the function, what it produces and what it needs.</a:t>
            </a:r>
          </a:p>
          <a:p>
            <a:endParaRPr lang="en-US" dirty="0"/>
          </a:p>
          <a:p>
            <a:r>
              <a:rPr lang="en-US" dirty="0" smtClean="0"/>
              <a:t>During this course, we will employ two strategies for writing out the function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 1:</a:t>
            </a:r>
          </a:p>
          <a:p>
            <a:endParaRPr lang="en-US" dirty="0"/>
          </a:p>
          <a:p>
            <a:pPr lvl="1"/>
            <a:r>
              <a:rPr lang="en-US" dirty="0" smtClean="0"/>
              <a:t>Write your function definition within the same file as the one which contains the </a:t>
            </a:r>
            <a:r>
              <a:rPr lang="en-US" dirty="0" err="1" smtClean="0"/>
              <a:t>int</a:t>
            </a:r>
            <a:r>
              <a:rPr lang="en-US" dirty="0" smtClean="0"/>
              <a:t> main() function.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compiler will construct the object file containing all of your functions together.</a:t>
            </a:r>
          </a:p>
          <a:p>
            <a:pPr lvl="1"/>
            <a:endParaRPr lang="en-US" dirty="0"/>
          </a:p>
          <a:p>
            <a:r>
              <a:rPr lang="en-US" dirty="0" smtClean="0"/>
              <a:t>Option 2:</a:t>
            </a:r>
          </a:p>
          <a:p>
            <a:endParaRPr lang="en-US" dirty="0"/>
          </a:p>
          <a:p>
            <a:pPr lvl="1"/>
            <a:r>
              <a:rPr lang="en-US" dirty="0" smtClean="0"/>
              <a:t>Write your function definition within a separate C file.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making your program, compile each file separately and then link the files together in two separate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APPLICATIONS IN LINUX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several good reasons for writing your functions in a separate code.</a:t>
            </a:r>
          </a:p>
          <a:p>
            <a:endParaRPr lang="en-US" dirty="0"/>
          </a:p>
          <a:p>
            <a:r>
              <a:rPr lang="en-US" dirty="0" smtClean="0"/>
              <a:t>During this course, we’ll find this is the ideal approach when using two unique pieces of hardware working together: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CPU functions will go into one file to be compiled by GCC or G++.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GPU functions (later in the course) will also go into one file to be compiled by NVCC.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057401"/>
            <a:ext cx="5894231" cy="4588098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this code, were we </a:t>
            </a:r>
            <a:r>
              <a:rPr lang="en-US" dirty="0" smtClean="0"/>
              <a:t>create a function called “Calculate”.</a:t>
            </a:r>
          </a:p>
          <a:p>
            <a:endParaRPr lang="en-US" dirty="0" smtClean="0"/>
          </a:p>
          <a:p>
            <a:r>
              <a:rPr lang="en-US" dirty="0" smtClean="0"/>
              <a:t>This function returns a void value – meaning, essentially, that the program does not return anything. </a:t>
            </a:r>
          </a:p>
          <a:p>
            <a:endParaRPr lang="en-US" dirty="0"/>
          </a:p>
          <a:p>
            <a:r>
              <a:rPr lang="en-US" dirty="0" smtClean="0"/>
              <a:t>In this case, it is used to perform work on the global variables c and d using a and b.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1088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c, d;   // Global variables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 = 12.43;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b = 0.056;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Calculate(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 // Function Declaration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main(void)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Calculate();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(“c = %f, d = %f\n”, c, d);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// Place function definition here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Calculate(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c = a*b;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d = a + b;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5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89" y="2057401"/>
            <a:ext cx="5974442" cy="4588098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several things to note:</a:t>
            </a:r>
          </a:p>
          <a:p>
            <a:endParaRPr lang="en-US" dirty="0"/>
          </a:p>
          <a:p>
            <a:pPr lvl="1"/>
            <a:r>
              <a:rPr lang="en-US" dirty="0" smtClean="0"/>
              <a:t>The function declaration is located before the main() function.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function definition is located after the main function.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OK for the calculate() function to be defined before main(). Only the location of the declaration is important.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1088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c, d;   // Global variables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 = 12.43;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b = 0.056;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Calculate(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 // Function Declaration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main(void)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Calculate();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(“c = %f, d = %f\n”, c, d);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// Place function definition here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Calculate(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c = a*b;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d = a + b;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2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– IF AND FOR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real computer program needs the capacity to make decisions.</a:t>
            </a:r>
          </a:p>
          <a:p>
            <a:endParaRPr lang="en-US" dirty="0" smtClean="0"/>
          </a:p>
          <a:p>
            <a:r>
              <a:rPr lang="en-US" dirty="0" smtClean="0"/>
              <a:t>In C, this is done using the if – else series of commands.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Usage: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smtClean="0"/>
              <a:t>statement)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Perform if statement is true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else 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Perform if the above statement(s) are all false.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315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The statement can be one of three things:</a:t>
            </a:r>
          </a:p>
          <a:p>
            <a:endParaRPr lang="en-US" dirty="0"/>
          </a:p>
          <a:p>
            <a:pPr lvl="1"/>
            <a:r>
              <a:rPr lang="en-US" dirty="0" smtClean="0"/>
              <a:t>A comparison between two variables / numbers which produces a “true” or a “false” answer,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Boolean type variable – which only takes the values “true” or “false”, 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integer with a value of 1 or 0. (1 = true, 0 = false).</a:t>
            </a:r>
          </a:p>
        </p:txBody>
      </p:sp>
    </p:spTree>
    <p:extLst>
      <p:ext uri="{BB962C8B-B14F-4D97-AF65-F5344CB8AC3E}">
        <p14:creationId xmlns:p14="http://schemas.microsoft.com/office/powerpoint/2010/main" val="3716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4929389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Example using an integer.</a:t>
            </a:r>
          </a:p>
          <a:p>
            <a:endParaRPr lang="en-US" dirty="0"/>
          </a:p>
          <a:p>
            <a:r>
              <a:rPr lang="en-US" dirty="0" smtClean="0"/>
              <a:t>This will work in C and C++.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0597" y="24112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test = 0;</a:t>
            </a:r>
          </a:p>
          <a:p>
            <a:r>
              <a:rPr lang="en-US" dirty="0"/>
              <a:t>    if (test)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("Test must have been 1!\n");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("Test must not have been 1\n");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29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4929389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Example using a Boolean variable. </a:t>
            </a:r>
          </a:p>
          <a:p>
            <a:endParaRPr lang="en-US" dirty="0"/>
          </a:p>
          <a:p>
            <a:r>
              <a:rPr lang="en-US" dirty="0" smtClean="0"/>
              <a:t>This will only work in C++ since C does not support Boolean variables.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23356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bool</a:t>
            </a:r>
            <a:r>
              <a:rPr lang="en-US" dirty="0"/>
              <a:t> test = true;</a:t>
            </a:r>
          </a:p>
          <a:p>
            <a:r>
              <a:rPr lang="en-US" dirty="0"/>
              <a:t>    if (test)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("Test must have been true!\n");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("Test must not have been false\n");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0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4929389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Example using a comparison.</a:t>
            </a:r>
          </a:p>
          <a:p>
            <a:endParaRPr lang="en-US" dirty="0"/>
          </a:p>
          <a:p>
            <a:r>
              <a:rPr lang="en-US" dirty="0" smtClean="0"/>
              <a:t>This will work for C and C++.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715" y="20574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float a = 1.52;</a:t>
            </a:r>
          </a:p>
          <a:p>
            <a:r>
              <a:rPr lang="en-US" dirty="0"/>
              <a:t>    float b = 1.53;</a:t>
            </a:r>
          </a:p>
          <a:p>
            <a:r>
              <a:rPr lang="en-US" dirty="0"/>
              <a:t>    if (b &gt; a)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 must be larger than a!\n");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 must be smaller than or equal to a\n");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It is possible to use multiple if statements together to capture different possibilities.</a:t>
            </a:r>
          </a:p>
          <a:p>
            <a:endParaRPr lang="en-US" dirty="0"/>
          </a:p>
          <a:p>
            <a:r>
              <a:rPr lang="en-US" dirty="0" smtClean="0"/>
              <a:t>The if statement may be used together with the else statement to form the “if else” statement.</a:t>
            </a:r>
          </a:p>
          <a:p>
            <a:endParaRPr lang="en-US" dirty="0"/>
          </a:p>
          <a:p>
            <a:r>
              <a:rPr lang="en-US" dirty="0" smtClean="0"/>
              <a:t>This must follow after a previously used if statement.</a:t>
            </a:r>
          </a:p>
          <a:p>
            <a:endParaRPr lang="en-US" dirty="0"/>
          </a:p>
          <a:p>
            <a:r>
              <a:rPr lang="en-US" dirty="0" smtClean="0"/>
              <a:t>One may also employ a single “else” statement to catch remaining possibilities. </a:t>
            </a:r>
          </a:p>
        </p:txBody>
      </p:sp>
    </p:spTree>
    <p:extLst>
      <p:ext uri="{BB962C8B-B14F-4D97-AF65-F5344CB8AC3E}">
        <p14:creationId xmlns:p14="http://schemas.microsoft.com/office/powerpoint/2010/main" val="2947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begin, you need to know a few basics about writing computer programs.</a:t>
            </a:r>
          </a:p>
          <a:p>
            <a:endParaRPr lang="en-US" dirty="0"/>
          </a:p>
          <a:p>
            <a:r>
              <a:rPr lang="en-US" dirty="0" smtClean="0"/>
              <a:t>This is the same, regardless of which language we use.</a:t>
            </a:r>
          </a:p>
          <a:p>
            <a:endParaRPr lang="en-US" dirty="0"/>
          </a:p>
          <a:p>
            <a:r>
              <a:rPr lang="en-US" dirty="0" smtClean="0"/>
              <a:t>More often than not, it’s the lack of understanding about how programs are made that cause trouble.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4929389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Example using two comparison conditions and an else statement. </a:t>
            </a:r>
          </a:p>
          <a:p>
            <a:endParaRPr lang="en-US" dirty="0" smtClean="0"/>
          </a:p>
          <a:p>
            <a:r>
              <a:rPr lang="en-US" dirty="0" smtClean="0"/>
              <a:t>This way, we can catch all of the possible ways in which a and b compare.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This will work for C and C++.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9836" y="19298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float a = 1.52;</a:t>
            </a:r>
          </a:p>
          <a:p>
            <a:r>
              <a:rPr lang="en-US" dirty="0"/>
              <a:t>    float b = 1.52;</a:t>
            </a:r>
          </a:p>
          <a:p>
            <a:r>
              <a:rPr lang="en-US" dirty="0"/>
              <a:t>    if (b &gt; a)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 must be larger than a!\n");</a:t>
            </a:r>
          </a:p>
          <a:p>
            <a:r>
              <a:rPr lang="en-US" dirty="0"/>
              <a:t>    } else if (b == a)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 must be equal to a\n");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 must be smaller than a\n");   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7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Many of the algorithms used by mechanical engineers employ some form of iteration:</a:t>
            </a:r>
          </a:p>
          <a:p>
            <a:pPr lvl="1"/>
            <a:r>
              <a:rPr lang="en-US" dirty="0" smtClean="0"/>
              <a:t>Iteration over space (for steady, multiple DOF problems)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Iteration over time (for unsteady, single DOF problems)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Iterations over both space and time (for unsteady, multiple DOF problems).</a:t>
            </a:r>
          </a:p>
          <a:p>
            <a:pPr lvl="1"/>
            <a:endParaRPr lang="en-US" dirty="0"/>
          </a:p>
          <a:p>
            <a:r>
              <a:rPr lang="en-US" dirty="0" smtClean="0"/>
              <a:t>Hence, in order to use C for engineering problems, we need some way of making a section of code repeat itself.</a:t>
            </a:r>
          </a:p>
        </p:txBody>
      </p:sp>
    </p:spTree>
    <p:extLst>
      <p:ext uri="{BB962C8B-B14F-4D97-AF65-F5344CB8AC3E}">
        <p14:creationId xmlns:p14="http://schemas.microsoft.com/office/powerpoint/2010/main" val="41734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The best way to do this is through the use of a FOR loop:</a:t>
            </a:r>
          </a:p>
          <a:p>
            <a:endParaRPr lang="en-US" dirty="0"/>
          </a:p>
          <a:p>
            <a:r>
              <a:rPr lang="en-US" dirty="0" smtClean="0"/>
              <a:t>USAGE: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(statement, statement, statement)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// Perform this part of the code over and over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3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/>
          </a:bodyPr>
          <a:lstStyle/>
          <a:p>
            <a:r>
              <a:rPr lang="en-US" dirty="0" smtClean="0"/>
              <a:t>Since the measure of an iteration is an integer (Z) type, we use integers to keep “count” of the loop.</a:t>
            </a:r>
          </a:p>
          <a:p>
            <a:endParaRPr lang="en-US" dirty="0"/>
          </a:p>
          <a:p>
            <a:r>
              <a:rPr lang="en-US" dirty="0" smtClean="0"/>
              <a:t>There are 3 steps in the use of a for loop, as indicated by the 3 statements:</a:t>
            </a:r>
          </a:p>
          <a:p>
            <a:endParaRPr lang="en-US" dirty="0"/>
          </a:p>
          <a:p>
            <a:pPr lvl="1"/>
            <a:r>
              <a:rPr lang="en-US" dirty="0" smtClean="0"/>
              <a:t>Initializing the variable which keeps count of the loop,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Testing to see if the loop should continue or not (using a comparison),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Increasing the count variable each time a loop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1115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4877873" cy="3910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example, we use the for statement with the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contents of this loop (a print statement) will repeat 10 times.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3177" y="2426010"/>
            <a:ext cx="39581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"i</a:t>
            </a:r>
            <a:r>
              <a:rPr lang="en-US" dirty="0"/>
              <a:t> = %d\n", </a:t>
            </a:r>
            <a:r>
              <a:rPr lang="en-US" dirty="0" err="1"/>
              <a:t>i</a:t>
            </a:r>
            <a:r>
              <a:rPr lang="en-US" dirty="0"/>
              <a:t>);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2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910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 subtle but important difference between C and C++ here:</a:t>
            </a:r>
          </a:p>
          <a:p>
            <a:endParaRPr lang="en-US" dirty="0"/>
          </a:p>
          <a:p>
            <a:pPr lvl="1"/>
            <a:r>
              <a:rPr lang="en-US" dirty="0" smtClean="0"/>
              <a:t>In C, the variable keeping count of the loop must be declared before the “for” loop is written.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C++, we can declare the variable inside the “for” statement.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	// The variable </a:t>
            </a:r>
            <a:r>
              <a:rPr lang="en-US" dirty="0" err="1" smtClean="0"/>
              <a:t>i</a:t>
            </a:r>
            <a:r>
              <a:rPr lang="en-US" dirty="0" smtClean="0"/>
              <a:t> exists within this scope only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// This won’t work in C!</a:t>
            </a:r>
          </a:p>
          <a:p>
            <a:pPr marL="457200" lvl="1" indent="0">
              <a:buNone/>
            </a:pPr>
            <a:r>
              <a:rPr lang="en-US" dirty="0" smtClean="0"/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26628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C/C++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an array might be: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A = [A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….. A</a:t>
            </a:r>
            <a:r>
              <a:rPr lang="en-US" baseline="-25000" dirty="0" smtClean="0"/>
              <a:t>N-1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variable A holds N elements of information.</a:t>
            </a:r>
          </a:p>
          <a:p>
            <a:endParaRPr lang="en-US" dirty="0"/>
          </a:p>
          <a:p>
            <a:r>
              <a:rPr lang="en-US" dirty="0" smtClean="0"/>
              <a:t>In an engineering problem, A might represent the temperature at a given point (where there are N points in space), or the temperature at a given time (where there are N points in time).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two ways to create an array in C:</a:t>
            </a:r>
          </a:p>
          <a:p>
            <a:endParaRPr lang="en-US" dirty="0"/>
          </a:p>
          <a:p>
            <a:pPr lvl="1"/>
            <a:r>
              <a:rPr lang="en-US" dirty="0" smtClean="0"/>
              <a:t>Create a pointer to the array, and then allocate the memory.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the array directly upon declaration.</a:t>
            </a:r>
          </a:p>
          <a:p>
            <a:pPr lvl="1"/>
            <a:endParaRPr lang="en-US" dirty="0"/>
          </a:p>
          <a:p>
            <a:r>
              <a:rPr lang="en-US" dirty="0" smtClean="0"/>
              <a:t>Both of these approaches are useful for this course.</a:t>
            </a:r>
          </a:p>
          <a:p>
            <a:pPr lvl="1"/>
            <a:r>
              <a:rPr lang="en-US" dirty="0" smtClean="0"/>
              <a:t>The second option is easier.</a:t>
            </a:r>
          </a:p>
          <a:p>
            <a:pPr lvl="1"/>
            <a:r>
              <a:rPr lang="en-US" dirty="0" smtClean="0"/>
              <a:t>The first option is perhaps more useful.</a:t>
            </a:r>
          </a:p>
          <a:p>
            <a:endParaRPr lang="en-US" dirty="0"/>
          </a:p>
          <a:p>
            <a:r>
              <a:rPr lang="en-US" dirty="0" smtClean="0"/>
              <a:t>Let’s look at both of these.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an array of variables in C upon declaration, we use the form: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DATATYPE </a:t>
            </a:r>
            <a:r>
              <a:rPr lang="en-US" dirty="0" err="1" smtClean="0"/>
              <a:t>varname</a:t>
            </a:r>
            <a:r>
              <a:rPr lang="en-US" dirty="0" smtClean="0"/>
              <a:t>[constant integer number of elements]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 DATATYPE is the type of data you want stored in the array. </a:t>
            </a:r>
            <a:endParaRPr lang="en-US" dirty="0"/>
          </a:p>
          <a:p>
            <a:pPr lvl="1"/>
            <a:r>
              <a:rPr lang="en-US" dirty="0" smtClean="0"/>
              <a:t>For this course, this will most often be a floating point (float) variable.</a:t>
            </a:r>
          </a:p>
          <a:p>
            <a:pPr lvl="1"/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arname</a:t>
            </a:r>
            <a:r>
              <a:rPr lang="en-US" dirty="0" smtClean="0"/>
              <a:t> is the name of the variable storing the array.</a:t>
            </a:r>
          </a:p>
          <a:p>
            <a:endParaRPr lang="en-US" dirty="0"/>
          </a:p>
          <a:p>
            <a:r>
              <a:rPr lang="en-US" dirty="0" smtClean="0"/>
              <a:t>There must be a constant integer describing the number of elements.</a:t>
            </a:r>
          </a:p>
          <a:p>
            <a:pPr lvl="1"/>
            <a:r>
              <a:rPr lang="en-US" dirty="0" smtClean="0"/>
              <a:t>The number of elements in the array cannot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51576" cy="4024125"/>
          </a:xfrm>
        </p:spPr>
        <p:txBody>
          <a:bodyPr/>
          <a:lstStyle/>
          <a:p>
            <a:r>
              <a:rPr lang="en-US" dirty="0" smtClean="0"/>
              <a:t>Humans cannot write programs in a way that computers can understand natively.</a:t>
            </a:r>
          </a:p>
          <a:p>
            <a:endParaRPr lang="en-US" dirty="0"/>
          </a:p>
          <a:p>
            <a:r>
              <a:rPr lang="en-US" dirty="0" smtClean="0"/>
              <a:t>This is because every CPU is different – AMD, Intel, ARM cores all have unique hardware.</a:t>
            </a:r>
          </a:p>
          <a:p>
            <a:endParaRPr lang="en-US" dirty="0"/>
          </a:p>
          <a:p>
            <a:r>
              <a:rPr lang="en-US" dirty="0" smtClean="0"/>
              <a:t>As humans, we start with high level languages – in this course, C.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www.webopedia.com/FIG/PROG-L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629209"/>
            <a:ext cx="4937633" cy="35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8241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Here </a:t>
            </a:r>
            <a:r>
              <a:rPr lang="en-US" dirty="0" smtClean="0"/>
              <a:t>we create a variable A which contains N = 10 elements.</a:t>
            </a:r>
          </a:p>
          <a:p>
            <a:endParaRPr lang="en-US" dirty="0"/>
          </a:p>
          <a:p>
            <a:r>
              <a:rPr lang="en-US" dirty="0" smtClean="0"/>
              <a:t>These values are stored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A[0], A[1]…..A[9]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8772" y="21945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main(void)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A[10];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// Assign value to A, print to screen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10;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(“A[%d] = %f\n”,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8241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Expected output:</a:t>
            </a:r>
          </a:p>
          <a:p>
            <a:endParaRPr lang="en-US" dirty="0"/>
          </a:p>
          <a:p>
            <a:pPr lvl="1"/>
            <a:r>
              <a:rPr lang="en-US" dirty="0" smtClean="0"/>
              <a:t>Value of each element obtained by accessing the A[</a:t>
            </a:r>
            <a:r>
              <a:rPr lang="en-US" dirty="0" err="1" smtClean="0"/>
              <a:t>i</a:t>
            </a:r>
            <a:r>
              <a:rPr lang="en-US" dirty="0" smtClean="0"/>
              <a:t>] element.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contains a floating point variable.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A[0] = 0, A[1] = 2, A[2] = 4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8772" y="21945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main(void)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A[10];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// Assign value to A, print to screen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10;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(“A[%d] = %f\n”,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1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Indexes into arrays start with 0 in C and C++.</a:t>
            </a:r>
          </a:p>
          <a:p>
            <a:endParaRPr lang="en-US" dirty="0"/>
          </a:p>
          <a:p>
            <a:r>
              <a:rPr lang="en-US" dirty="0" smtClean="0"/>
              <a:t>Hence, an array containing N elements will run from 0 to N-1.</a:t>
            </a:r>
          </a:p>
          <a:p>
            <a:endParaRPr lang="en-US" dirty="0"/>
          </a:p>
          <a:p>
            <a:r>
              <a:rPr lang="en-US" dirty="0" smtClean="0"/>
              <a:t>If you attempt to access a part of A which is outside our declared size, you will cause a segmentation fault.</a:t>
            </a:r>
          </a:p>
          <a:p>
            <a:endParaRPr lang="en-US" dirty="0"/>
          </a:p>
          <a:p>
            <a:r>
              <a:rPr lang="en-US" dirty="0" smtClean="0"/>
              <a:t>A segmentation fault is a special error created by the computer to protect areas of memory which are not available to a program.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82414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lvl="1"/>
            <a:r>
              <a:rPr lang="en-US" dirty="0" smtClean="0"/>
              <a:t>A has a size of 10 floating point variables.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code might even run.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But (depending on the system) you have a good chance of something going wrong).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8772" y="21945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AU" i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Seg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Fault Demo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main(void)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A[10];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AU" b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Assign value to A, print to screen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20;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(“A[%d] = %f\n”,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 indent="4572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approach for creating an array in C is to use a pointer, followed by the manual allocation of memory.</a:t>
            </a:r>
          </a:p>
          <a:p>
            <a:endParaRPr lang="en-US" dirty="0"/>
          </a:p>
          <a:p>
            <a:r>
              <a:rPr lang="en-US" dirty="0" smtClean="0"/>
              <a:t>This is required for the GPU component of the course, and is generally good practice.</a:t>
            </a:r>
          </a:p>
          <a:p>
            <a:endParaRPr lang="en-US" dirty="0"/>
          </a:p>
          <a:p>
            <a:r>
              <a:rPr lang="en-US" dirty="0" smtClean="0"/>
              <a:t>The process is simple:</a:t>
            </a:r>
          </a:p>
          <a:p>
            <a:pPr lvl="1"/>
            <a:r>
              <a:rPr lang="en-US" dirty="0" smtClean="0"/>
              <a:t>Declare a pointer - a pointer is a special data type (the size of an integer) which refers to a location in memory.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malloc</a:t>
            </a:r>
            <a:r>
              <a:rPr lang="en-US" dirty="0" smtClean="0"/>
              <a:t>() function to reserve a section of memory of a specified size and “point” the pointer to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2251027"/>
            <a:ext cx="632352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good example of this can be </a:t>
            </a:r>
            <a:r>
              <a:rPr lang="en-US" dirty="0" smtClean="0"/>
              <a:t>found in this code here.</a:t>
            </a:r>
          </a:p>
          <a:p>
            <a:endParaRPr lang="en-US" dirty="0"/>
          </a:p>
          <a:p>
            <a:r>
              <a:rPr lang="en-US" dirty="0" smtClean="0"/>
              <a:t>A is the name of the pointer, declared using the instruction: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float *A;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command which reserves the memory and shifts the pointer is: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dirty="0" smtClean="0">
                <a:ea typeface="PMingLiU" panose="02020500000000000000" pitchFamily="18" charset="-120"/>
              </a:rPr>
              <a:t>    </a:t>
            </a:r>
            <a:r>
              <a:rPr lang="en-AU" i="1" dirty="0" smtClean="0">
                <a:ea typeface="PMingLiU" panose="02020500000000000000" pitchFamily="18" charset="-120"/>
              </a:rPr>
              <a:t>A </a:t>
            </a:r>
            <a:r>
              <a:rPr lang="en-AU" i="1" dirty="0">
                <a:ea typeface="PMingLiU" panose="02020500000000000000" pitchFamily="18" charset="-120"/>
              </a:rPr>
              <a:t>= </a:t>
            </a:r>
            <a:r>
              <a:rPr lang="en-AU" i="1" dirty="0" smtClean="0">
                <a:ea typeface="PMingLiU" panose="02020500000000000000" pitchFamily="18" charset="-120"/>
              </a:rPr>
              <a:t>(float</a:t>
            </a:r>
            <a:r>
              <a:rPr lang="en-AU" i="1" dirty="0">
                <a:ea typeface="PMingLiU" panose="02020500000000000000" pitchFamily="18" charset="-120"/>
              </a:rPr>
              <a:t>*)</a:t>
            </a:r>
            <a:r>
              <a:rPr lang="en-AU" i="1" dirty="0" err="1">
                <a:ea typeface="PMingLiU" panose="02020500000000000000" pitchFamily="18" charset="-120"/>
              </a:rPr>
              <a:t>malloc</a:t>
            </a:r>
            <a:r>
              <a:rPr lang="en-AU" i="1" dirty="0">
                <a:ea typeface="PMingLiU" panose="02020500000000000000" pitchFamily="18" charset="-120"/>
              </a:rPr>
              <a:t>(</a:t>
            </a:r>
            <a:r>
              <a:rPr lang="en-AU" i="1" dirty="0" err="1">
                <a:ea typeface="PMingLiU" panose="02020500000000000000" pitchFamily="18" charset="-120"/>
              </a:rPr>
              <a:t>no_elements</a:t>
            </a:r>
            <a:r>
              <a:rPr lang="en-AU" i="1" dirty="0">
                <a:ea typeface="PMingLiU" panose="02020500000000000000" pitchFamily="18" charset="-120"/>
              </a:rPr>
              <a:t>*</a:t>
            </a:r>
            <a:r>
              <a:rPr lang="en-AU" i="1" dirty="0" err="1">
                <a:ea typeface="PMingLiU" panose="02020500000000000000" pitchFamily="18" charset="-120"/>
              </a:rPr>
              <a:t>sizeof</a:t>
            </a:r>
            <a:r>
              <a:rPr lang="en-AU" i="1" dirty="0">
                <a:ea typeface="PMingLiU" panose="02020500000000000000" pitchFamily="18" charset="-120"/>
              </a:rPr>
              <a:t>(float));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5341" y="16674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main(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*A;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10;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("Allocating memory..");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A = (float*)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sizeof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(float));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("done\n");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("A[%d] = %f\n",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free(A);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6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94560"/>
            <a:ext cx="632352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array is identical to the previous example: The value of each element is still obtained using the command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A[integer index]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is one critical difference between this example and the previous example, however:</a:t>
            </a:r>
          </a:p>
          <a:p>
            <a:pPr lvl="1"/>
            <a:r>
              <a:rPr lang="en-US" dirty="0" smtClean="0"/>
              <a:t>Previously, when the program completed and closed, the memory taken by A was cleared.</a:t>
            </a:r>
          </a:p>
          <a:p>
            <a:pPr lvl="1"/>
            <a:r>
              <a:rPr lang="en-US" dirty="0" smtClean="0"/>
              <a:t>Here, the memory will not (usually) be cleared unless we manually clear it.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5341" y="16674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main(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*A;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10;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("Allocating memory..");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A = (float*)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sizeof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(float));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("done\n");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for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("A[%d] = %f\n",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]);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free(A);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8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called “Trash Collection” in C.</a:t>
            </a:r>
          </a:p>
          <a:p>
            <a:endParaRPr lang="en-US" dirty="0"/>
          </a:p>
          <a:p>
            <a:r>
              <a:rPr lang="en-US" dirty="0" smtClean="0"/>
              <a:t>Since we manually reserved the memory using </a:t>
            </a:r>
            <a:r>
              <a:rPr lang="en-US" dirty="0" err="1" smtClean="0"/>
              <a:t>malloc</a:t>
            </a:r>
            <a:r>
              <a:rPr lang="en-US" dirty="0" smtClean="0"/>
              <a:t>, we need to manually remove it.</a:t>
            </a:r>
          </a:p>
          <a:p>
            <a:endParaRPr lang="en-US" dirty="0"/>
          </a:p>
          <a:p>
            <a:r>
              <a:rPr lang="en-US" dirty="0" smtClean="0"/>
              <a:t>This is done using the free() command. In  this case, the code was: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free(A)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are some open-source garbage collectors available (GC).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note about these </a:t>
            </a:r>
            <a:r>
              <a:rPr lang="en-US" dirty="0" smtClean="0"/>
              <a:t>codes: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malloc.h</a:t>
            </a:r>
            <a:r>
              <a:rPr lang="en-US" dirty="0" smtClean="0"/>
              <a:t>&gt;: </a:t>
            </a:r>
            <a:r>
              <a:rPr lang="en-US" dirty="0" err="1" smtClean="0"/>
              <a:t>Malloc.h</a:t>
            </a:r>
            <a:r>
              <a:rPr lang="en-US" dirty="0" smtClean="0"/>
              <a:t> contains the header files required for the </a:t>
            </a:r>
            <a:r>
              <a:rPr lang="en-US" dirty="0" err="1" smtClean="0"/>
              <a:t>malloc</a:t>
            </a:r>
            <a:r>
              <a:rPr lang="en-US" dirty="0" smtClean="0"/>
              <a:t> and free operations. Depending on the system, this may or may not be required.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size (amount) of memory reserved in these examples was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		</a:t>
            </a:r>
            <a:r>
              <a:rPr lang="en-AU" dirty="0" err="1" smtClean="0">
                <a:ea typeface="PMingLiU" panose="02020500000000000000" pitchFamily="18" charset="-120"/>
              </a:rPr>
              <a:t>no_elements</a:t>
            </a:r>
            <a:r>
              <a:rPr lang="en-AU" dirty="0" smtClean="0">
                <a:ea typeface="PMingLiU" panose="02020500000000000000" pitchFamily="18" charset="-120"/>
              </a:rPr>
              <a:t>*</a:t>
            </a:r>
            <a:r>
              <a:rPr lang="en-AU" dirty="0" err="1" smtClean="0">
                <a:ea typeface="PMingLiU" panose="02020500000000000000" pitchFamily="18" charset="-120"/>
              </a:rPr>
              <a:t>sizeof</a:t>
            </a:r>
            <a:r>
              <a:rPr lang="en-AU" dirty="0" smtClean="0">
                <a:ea typeface="PMingLiU" panose="02020500000000000000" pitchFamily="18" charset="-120"/>
              </a:rPr>
              <a:t>(float)</a:t>
            </a:r>
          </a:p>
          <a:p>
            <a:pPr marL="914400" lvl="2" indent="0">
              <a:buNone/>
            </a:pPr>
            <a:endParaRPr lang="en-AU" dirty="0" smtClean="0">
              <a:ea typeface="PMingLiU" panose="02020500000000000000" pitchFamily="18" charset="-120"/>
            </a:endParaRPr>
          </a:p>
          <a:p>
            <a:pPr lvl="1"/>
            <a:r>
              <a:rPr lang="en-AU" dirty="0" smtClean="0">
                <a:ea typeface="PMingLiU" panose="02020500000000000000" pitchFamily="18" charset="-120"/>
              </a:rPr>
              <a:t>We’ve used the function </a:t>
            </a:r>
            <a:r>
              <a:rPr lang="en-AU" dirty="0" err="1" smtClean="0">
                <a:ea typeface="PMingLiU" panose="02020500000000000000" pitchFamily="18" charset="-120"/>
              </a:rPr>
              <a:t>sizeof</a:t>
            </a:r>
            <a:r>
              <a:rPr lang="en-AU" dirty="0" smtClean="0">
                <a:ea typeface="PMingLiU" panose="02020500000000000000" pitchFamily="18" charset="-120"/>
              </a:rPr>
              <a:t> to return the number of bytes required per element. We can manually enter the amount of ram required.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97096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Just to review...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66782" y="2269157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sz="1600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malloc.h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main(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*A;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sz="1600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= 10;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sz="1600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("Allocating memory..");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A = (float*)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malloc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*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sizeof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(float));   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("done\n");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   for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= 0;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&lt;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no_elements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;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++) {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A[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] = 2.0*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("A[%d] = %f\n", 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, A[</a:t>
            </a:r>
            <a:r>
              <a:rPr lang="en-AU" sz="16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]);    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}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free(A);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sz="16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GB" sz="16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GB" sz="16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" y="3956917"/>
            <a:ext cx="5632704" cy="986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= (float*)</a:t>
            </a:r>
            <a:r>
              <a:rPr lang="en-US" b="1" dirty="0" err="1" smtClean="0">
                <a:solidFill>
                  <a:schemeClr val="tx1"/>
                </a:solidFill>
              </a:rPr>
              <a:t>malloc</a:t>
            </a:r>
            <a:r>
              <a:rPr lang="en-US" b="1" dirty="0" smtClean="0">
                <a:solidFill>
                  <a:schemeClr val="tx1"/>
                </a:solidFill>
              </a:rPr>
              <a:t>(N*</a:t>
            </a:r>
            <a:r>
              <a:rPr lang="en-US" b="1" dirty="0" err="1" smtClean="0">
                <a:solidFill>
                  <a:schemeClr val="tx1"/>
                </a:solidFill>
              </a:rPr>
              <a:t>sizeof</a:t>
            </a:r>
            <a:r>
              <a:rPr lang="en-US" b="1" dirty="0" smtClean="0">
                <a:solidFill>
                  <a:schemeClr val="tx1"/>
                </a:solidFill>
              </a:rPr>
              <a:t>(float))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create an array of floats containing N parts.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" y="5204074"/>
            <a:ext cx="5632704" cy="1333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ree(A)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remove the variable A and the memory used by it from the heap.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07024" y="5871586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07024" y="4382252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3745" y="5614630"/>
            <a:ext cx="429768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you are not careful and forget to free the space used by A, it will </a:t>
            </a:r>
            <a:r>
              <a:rPr lang="en-US" b="1" dirty="0" smtClean="0"/>
              <a:t>not</a:t>
            </a:r>
            <a:r>
              <a:rPr lang="en-US" dirty="0" smtClean="0"/>
              <a:t> be released!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5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5157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compilers and linkers (assemblers), we take our source code and change it into something the hardware can understand.</a:t>
            </a:r>
          </a:p>
          <a:p>
            <a:endParaRPr lang="en-US" dirty="0"/>
          </a:p>
          <a:p>
            <a:r>
              <a:rPr lang="en-US" dirty="0" smtClean="0"/>
              <a:t>This requires 3 steps: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source code.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Compile into Machine Language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Assemble into Program for Hardware.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www.webopedia.com/FIG/PROG-L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629209"/>
            <a:ext cx="4937633" cy="35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8243252" y="2057401"/>
            <a:ext cx="621792" cy="96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" name="U-Turn Arrow 4"/>
          <p:cNvSpPr/>
          <p:nvPr/>
        </p:nvSpPr>
        <p:spPr>
          <a:xfrm rot="5400000">
            <a:off x="9961513" y="3464704"/>
            <a:ext cx="2191737" cy="1760220"/>
          </a:xfrm>
          <a:prstGeom prst="uturnArrow">
            <a:avLst>
              <a:gd name="adj1" fmla="val 19286"/>
              <a:gd name="adj2" fmla="val 17207"/>
              <a:gd name="adj3" fmla="val 25000"/>
              <a:gd name="adj4" fmla="val 31802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V="1">
            <a:off x="6321750" y="4762865"/>
            <a:ext cx="876032" cy="135563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The advantages to this approach are numerous – namely:</a:t>
            </a:r>
          </a:p>
          <a:p>
            <a:endParaRPr lang="en-US" dirty="0"/>
          </a:p>
          <a:p>
            <a:pPr lvl="1"/>
            <a:r>
              <a:rPr lang="en-US" dirty="0" smtClean="0"/>
              <a:t>Simulations using large arrays is possible - it’s important for engineering problems.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size of the array can be determined at operation time – important for general solvers where the simulation size changes.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allocation can be checked by checking the pointer to the array.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54286" y="5379651"/>
            <a:ext cx="8930965" cy="673869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90% of the problems in this course will require dynamic memory allocation.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1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A note on dimensionality:</a:t>
            </a:r>
          </a:p>
          <a:p>
            <a:endParaRPr lang="en-US" dirty="0"/>
          </a:p>
          <a:p>
            <a:pPr lvl="1"/>
            <a:r>
              <a:rPr lang="en-US" dirty="0" smtClean="0"/>
              <a:t>A 2D array is easily allocated to the stack at compile time using A[10][20].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2D array can be allocated to the heap (run-time) using: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is this stored in computer memory?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95600" y="413374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/>
              <a:t>int</a:t>
            </a:r>
            <a:r>
              <a:rPr lang="en-GB" sz="1400" dirty="0"/>
              <a:t>** </a:t>
            </a:r>
            <a:r>
              <a:rPr lang="en-GB" sz="1400" dirty="0" err="1"/>
              <a:t>someNumbers</a:t>
            </a:r>
            <a:r>
              <a:rPr lang="en-GB" sz="1400" dirty="0"/>
              <a:t> = </a:t>
            </a:r>
            <a:r>
              <a:rPr lang="en-GB" sz="1400" dirty="0" err="1"/>
              <a:t>malloc</a:t>
            </a:r>
            <a:r>
              <a:rPr lang="en-GB" sz="1400" dirty="0"/>
              <a:t>(</a:t>
            </a:r>
            <a:r>
              <a:rPr lang="en-GB" sz="1400" dirty="0" err="1"/>
              <a:t>arrayRows</a:t>
            </a:r>
            <a:r>
              <a:rPr lang="en-GB" sz="1400" dirty="0"/>
              <a:t>*</a:t>
            </a:r>
            <a:r>
              <a:rPr lang="en-GB" sz="1400" dirty="0" err="1"/>
              <a:t>sizeof</a:t>
            </a:r>
            <a:r>
              <a:rPr lang="en-GB" sz="1400" dirty="0"/>
              <a:t>(</a:t>
            </a:r>
            <a:r>
              <a:rPr lang="en-GB" sz="1400" dirty="0" err="1"/>
              <a:t>int</a:t>
            </a:r>
            <a:r>
              <a:rPr lang="en-GB" sz="1400" dirty="0"/>
              <a:t>*));</a:t>
            </a:r>
          </a:p>
          <a:p>
            <a:endParaRPr lang="en-GB" sz="1400" dirty="0"/>
          </a:p>
          <a:p>
            <a:r>
              <a:rPr lang="en-GB" sz="1400" dirty="0"/>
              <a:t>for (</a:t>
            </a:r>
            <a:r>
              <a:rPr lang="en-GB" sz="1400" dirty="0" err="1"/>
              <a:t>i</a:t>
            </a:r>
            <a:r>
              <a:rPr lang="en-GB" sz="1400" dirty="0"/>
              <a:t> = 0; </a:t>
            </a:r>
            <a:r>
              <a:rPr lang="en-GB" sz="1400" dirty="0" err="1"/>
              <a:t>i</a:t>
            </a:r>
            <a:r>
              <a:rPr lang="en-GB" sz="1400" dirty="0"/>
              <a:t> &lt; </a:t>
            </a:r>
            <a:r>
              <a:rPr lang="en-GB" sz="1400" dirty="0" err="1"/>
              <a:t>arrayRows</a:t>
            </a:r>
            <a:r>
              <a:rPr lang="en-GB" sz="1400" dirty="0"/>
              <a:t>; </a:t>
            </a:r>
            <a:r>
              <a:rPr lang="en-GB" sz="1400" dirty="0" err="1"/>
              <a:t>i</a:t>
            </a:r>
            <a:r>
              <a:rPr lang="en-GB" sz="1400" dirty="0"/>
              <a:t>++)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someNumbers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 = </a:t>
            </a:r>
            <a:r>
              <a:rPr lang="en-GB" sz="1400" dirty="0" err="1"/>
              <a:t>malloc</a:t>
            </a:r>
            <a:r>
              <a:rPr lang="en-GB" sz="1400" dirty="0"/>
              <a:t>(</a:t>
            </a:r>
            <a:r>
              <a:rPr lang="en-GB" sz="1400" dirty="0" err="1"/>
              <a:t>arrayColumns</a:t>
            </a:r>
            <a:r>
              <a:rPr lang="en-GB" sz="1400" dirty="0"/>
              <a:t>*</a:t>
            </a:r>
            <a:r>
              <a:rPr lang="en-GB" sz="1400" dirty="0" err="1"/>
              <a:t>sizeof</a:t>
            </a:r>
            <a:r>
              <a:rPr lang="en-GB" sz="1400" dirty="0"/>
              <a:t>(</a:t>
            </a:r>
            <a:r>
              <a:rPr lang="en-GB" sz="1400" dirty="0" err="1"/>
              <a:t>int</a:t>
            </a:r>
            <a:r>
              <a:rPr lang="en-GB" sz="1400" dirty="0"/>
              <a:t>));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1108" y="5691904"/>
            <a:ext cx="33009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Discussion, Conclude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1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engineers, we often need the outcomes of a simulation to:</a:t>
            </a:r>
          </a:p>
          <a:p>
            <a:endParaRPr lang="en-US" dirty="0"/>
          </a:p>
          <a:p>
            <a:pPr lvl="1"/>
            <a:r>
              <a:rPr lang="en-US" dirty="0" smtClean="0"/>
              <a:t>Analyze the results – i.e. compute drag forces, etc.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Visualize the results – i.e. plot temperature profiles and/or contours.</a:t>
            </a:r>
          </a:p>
          <a:p>
            <a:pPr lvl="1"/>
            <a:endParaRPr lang="en-US" dirty="0"/>
          </a:p>
          <a:p>
            <a:r>
              <a:rPr lang="en-US" dirty="0" smtClean="0"/>
              <a:t>Therefore, we need to output the information from a simulation to a file which can be read by other software packages (such as MATLAB).</a:t>
            </a:r>
          </a:p>
          <a:p>
            <a:endParaRPr lang="en-US" dirty="0"/>
          </a:p>
          <a:p>
            <a:r>
              <a:rPr lang="en-US" dirty="0" smtClean="0"/>
              <a:t>To do this in C, we use file pointers.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pointer is declared using the commands: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FILE *name;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Where name is the name of the pointer variable which will “point” to our actual file.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To open a file in C, we use the command: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name = </a:t>
            </a:r>
            <a:r>
              <a:rPr lang="en-US" dirty="0" err="1" smtClean="0"/>
              <a:t>fopen</a:t>
            </a:r>
            <a:r>
              <a:rPr lang="en-US" dirty="0" smtClean="0"/>
              <a:t>(“example.txt”, “w”);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5623" y="6218685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file = example.txt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6107" y="6218685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“w” = write to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command can also be used to read information from file. </a:t>
            </a:r>
          </a:p>
          <a:p>
            <a:endParaRPr lang="en-US" dirty="0"/>
          </a:p>
          <a:p>
            <a:r>
              <a:rPr lang="en-US" dirty="0" smtClean="0"/>
              <a:t>The parameter after the filename controls the behavior of the file: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101" y="6218685"/>
            <a:ext cx="92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this course, you are only going to use w (90%) and r (10%) of the time.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623480"/>
          <a:ext cx="10470524" cy="2299128"/>
        </p:xfrm>
        <a:graphic>
          <a:graphicData uri="http://schemas.openxmlformats.org/drawingml/2006/table">
            <a:tbl>
              <a:tblPr/>
              <a:tblGrid>
                <a:gridCol w="953037"/>
                <a:gridCol w="9517487"/>
              </a:tblGrid>
              <a:tr h="15846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"r"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read:</a:t>
                      </a:r>
                      <a:r>
                        <a:rPr lang="en-US" sz="1200" dirty="0">
                          <a:effectLst/>
                        </a:rPr>
                        <a:t> Open file for input operations. The file must exist.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28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"w"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write:</a:t>
                      </a:r>
                      <a:r>
                        <a:rPr lang="en-US" sz="1200" dirty="0">
                          <a:effectLst/>
                        </a:rPr>
                        <a:t> Create an empty file for output operations. If a file with the same name already exists, its contents are discarded and the file is treated as a new empty file.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20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"a"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append:</a:t>
                      </a:r>
                      <a:r>
                        <a:rPr lang="en-US" sz="1200" dirty="0">
                          <a:effectLst/>
                        </a:rPr>
                        <a:t> Open file for output at the end of a file. Output operations always write data at the end of the file, expanding it. Repositioning operations (</a:t>
                      </a:r>
                      <a:r>
                        <a:rPr lang="en-US" sz="1200" u="none" strike="noStrike" dirty="0" err="1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fseek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u="none" strike="noStrike" dirty="0" err="1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fsetpos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u="none" strike="noStrike" dirty="0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rewind</a:t>
                      </a:r>
                      <a:r>
                        <a:rPr lang="en-US" sz="1200" dirty="0">
                          <a:effectLst/>
                        </a:rPr>
                        <a:t>) are ignored. The file is created if it does not exist.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46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"r+"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read/update:</a:t>
                      </a:r>
                      <a:r>
                        <a:rPr lang="en-US" sz="1200">
                          <a:effectLst/>
                        </a:rPr>
                        <a:t> Open a file for update (both for input and output). The file must exist.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20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"w+"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write/update:</a:t>
                      </a:r>
                      <a:r>
                        <a:rPr lang="en-US" sz="1200">
                          <a:effectLst/>
                        </a:rPr>
                        <a:t> Create an empty file and open it for update (both for input and output). If a file with the same name already exists its contents are discarded and the file is treated as a new empty file.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"a+"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append/update:</a:t>
                      </a:r>
                      <a:r>
                        <a:rPr lang="en-US" sz="1200" dirty="0">
                          <a:effectLst/>
                        </a:rPr>
                        <a:t> Open a file for update (both for input and output) with all output operations writing data at the end of the file. Repositioning operations (</a:t>
                      </a:r>
                      <a:r>
                        <a:rPr lang="en-US" sz="1200" u="none" strike="noStrike" dirty="0" err="1">
                          <a:solidFill>
                            <a:srgbClr val="000070"/>
                          </a:solidFill>
                          <a:effectLst/>
                          <a:hlinkClick r:id="rId2"/>
                        </a:rPr>
                        <a:t>fseek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u="none" strike="noStrike" dirty="0" err="1">
                          <a:solidFill>
                            <a:srgbClr val="000070"/>
                          </a:solidFill>
                          <a:effectLst/>
                          <a:hlinkClick r:id="rId3"/>
                        </a:rPr>
                        <a:t>fsetpos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u="none" strike="noStrike" dirty="0">
                          <a:solidFill>
                            <a:srgbClr val="000070"/>
                          </a:solidFill>
                          <a:effectLst/>
                          <a:hlinkClick r:id="rId4"/>
                        </a:rPr>
                        <a:t>rewind</a:t>
                      </a:r>
                      <a:r>
                        <a:rPr lang="en-US" sz="1200" dirty="0">
                          <a:effectLst/>
                        </a:rPr>
                        <a:t>) affects the next input operations, but output operations move the position back to the end of file. The file is created if it does not exist.</a:t>
                      </a:r>
                    </a:p>
                  </a:txBody>
                  <a:tcPr marL="47908" marR="47908" marT="23954" marB="239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the actual writing, we use a function which is very similar to the </a:t>
            </a:r>
            <a:r>
              <a:rPr lang="en-US" dirty="0" err="1" smtClean="0"/>
              <a:t>printf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r>
              <a:rPr lang="en-US" dirty="0" smtClean="0"/>
              <a:t>This function – the </a:t>
            </a:r>
            <a:r>
              <a:rPr lang="en-US" dirty="0" err="1" smtClean="0"/>
              <a:t>fprintf</a:t>
            </a:r>
            <a:r>
              <a:rPr lang="en-US" dirty="0" smtClean="0"/>
              <a:t> function – is used as such: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printf</a:t>
            </a:r>
            <a:r>
              <a:rPr lang="en-US" dirty="0" smtClean="0"/>
              <a:t>(pointer to file, string, variables to supplement string)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All of the string parameters which are used by </a:t>
            </a:r>
            <a:r>
              <a:rPr lang="en-US" dirty="0" err="1" smtClean="0"/>
              <a:t>printf</a:t>
            </a:r>
            <a:r>
              <a:rPr lang="en-US" dirty="0" smtClean="0"/>
              <a:t> can be used by </a:t>
            </a:r>
            <a:r>
              <a:rPr lang="en-US" dirty="0" err="1" smtClean="0"/>
              <a:t>fprintf</a:t>
            </a:r>
            <a:r>
              <a:rPr lang="en-US" dirty="0" smtClean="0"/>
              <a:t>. It is essentially the same – except that, instead of writing to the screen, we write to a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0287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example of writing a series of results to file is demonstrated in </a:t>
            </a:r>
            <a:r>
              <a:rPr lang="en-US" dirty="0" smtClean="0"/>
              <a:t>here.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command used to open the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pFile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(“test.txt” , “w”);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means we are creating an empty  file called “text.txt” for writing to.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5442" y="177968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FILE 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 = 5;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b = 5.0;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char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 = '5';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fopen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("test.txt", "w");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!= NULL)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"These values are: %d \t %f \t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           %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c\n", a, b, c);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fclose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else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("Couldn't open file\n");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0287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check to make sure the file is available for writing to here: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pFile</a:t>
            </a:r>
            <a:r>
              <a:rPr lang="en-US" dirty="0" smtClean="0"/>
              <a:t> != NULL)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Often, you (and therefore your program) may not have permission to create a file at that location.</a:t>
            </a:r>
          </a:p>
          <a:p>
            <a:r>
              <a:rPr lang="en-US" dirty="0" smtClean="0"/>
              <a:t>We use this check to make sure we can before continuing.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5442" y="177968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FILE 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 = 5;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b = 5.0;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char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 = '5';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fopen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("test.txt", "w");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!= NULL)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"These values are: %d \t %f \t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           %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c\n", a, b, c);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fclose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else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("Couldn't open file\n");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0287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command used to write the data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pFile</a:t>
            </a:r>
            <a:r>
              <a:rPr lang="en-US" dirty="0"/>
              <a:t>, "These values are: %d \t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%</a:t>
            </a:r>
            <a:r>
              <a:rPr lang="en-US" dirty="0"/>
              <a:t>f \t </a:t>
            </a:r>
            <a:r>
              <a:rPr lang="en-US" dirty="0" smtClean="0"/>
              <a:t>%</a:t>
            </a:r>
            <a:r>
              <a:rPr lang="en-US" dirty="0"/>
              <a:t>c\n", a, b, 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Hence, we are writing the values of a (an integer), b (a float) and c (a character type variable) to the file “text.txt”.</a:t>
            </a:r>
          </a:p>
          <a:p>
            <a:r>
              <a:rPr lang="en-US" dirty="0" smtClean="0"/>
              <a:t>These values are separated by tabs (\b) and finally by a new line (\n).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5442" y="177968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void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FILE *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a = 5;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float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b = 5.0;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char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c = '5';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fopen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("test.txt", "w");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!= NULL)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, "These values are: %d \t %f \t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           %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c\n", a, b, c);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fclose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pFile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else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   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("Couldn't open file\n");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}    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9144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  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review each of the steps: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class, we will continue the application of C/C++ in a </a:t>
            </a:r>
            <a:r>
              <a:rPr lang="en-US" dirty="0" err="1" smtClean="0"/>
              <a:t>linux</a:t>
            </a:r>
            <a:r>
              <a:rPr lang="en-US" dirty="0" smtClean="0"/>
              <a:t> environment to solve a simple engineering problem.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write one (or many) source codes.</a:t>
            </a:r>
          </a:p>
          <a:p>
            <a:r>
              <a:rPr lang="en-US" dirty="0" smtClean="0"/>
              <a:t>To do this, we need a </a:t>
            </a:r>
            <a:r>
              <a:rPr lang="en-US" b="1" dirty="0" smtClean="0"/>
              <a:t>text editor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text editing program will do here…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5800" y="4074033"/>
            <a:ext cx="2979039" cy="2066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928715"/>
            <a:ext cx="3985903" cy="21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this, we need to compile the source code.</a:t>
            </a:r>
          </a:p>
          <a:p>
            <a:endParaRPr lang="en-US" dirty="0"/>
          </a:p>
          <a:p>
            <a:r>
              <a:rPr lang="en-US" dirty="0" smtClean="0"/>
              <a:t>There are many compilers available!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4074033"/>
            <a:ext cx="9810750" cy="2495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4647965"/>
            <a:ext cx="2251953" cy="20665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04" y="2623165"/>
            <a:ext cx="1870953" cy="1079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1533" y="3792426"/>
            <a:ext cx="9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nvcc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216" t="12822" r="11987" b="18795"/>
          <a:stretch/>
        </p:blipFill>
        <p:spPr>
          <a:xfrm>
            <a:off x="9922213" y="2770901"/>
            <a:ext cx="2095217" cy="931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73826" y="3809100"/>
            <a:ext cx="138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gcc, g++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3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1224</TotalTime>
  <Words>3498</Words>
  <Application>Microsoft Office PowerPoint</Application>
  <PresentationFormat>Widescreen</PresentationFormat>
  <Paragraphs>786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PMingLiU</vt:lpstr>
      <vt:lpstr>PMingLiU</vt:lpstr>
      <vt:lpstr>Arial</vt:lpstr>
      <vt:lpstr>Calibri</vt:lpstr>
      <vt:lpstr>Century Gothic</vt:lpstr>
      <vt:lpstr>Times New Roman</vt:lpstr>
      <vt:lpstr>Wingdings</vt:lpstr>
      <vt:lpstr>Vapor Trail</vt:lpstr>
      <vt:lpstr>Introduction to Multi-Core CPU and GPU Computation   多核心CPU和GPU計算</vt:lpstr>
      <vt:lpstr>Today’s Class…</vt:lpstr>
      <vt:lpstr>BUILDING APPLICATIONS IN LINUX</vt:lpstr>
      <vt:lpstr>Review of Programming</vt:lpstr>
      <vt:lpstr>Review of Programming</vt:lpstr>
      <vt:lpstr>Review of Programming</vt:lpstr>
      <vt:lpstr>Review of Programming</vt:lpstr>
      <vt:lpstr>Review of Programming</vt:lpstr>
      <vt:lpstr>Review of Programming</vt:lpstr>
      <vt:lpstr>Review of Programming</vt:lpstr>
      <vt:lpstr>Review of Programming</vt:lpstr>
      <vt:lpstr>Review of Programming</vt:lpstr>
      <vt:lpstr>Review of Programming</vt:lpstr>
      <vt:lpstr>MAKEFILES IN LINUX</vt:lpstr>
      <vt:lpstr>MAKEFILES IN LINUX</vt:lpstr>
      <vt:lpstr>MAKEFILES IN LINUX</vt:lpstr>
      <vt:lpstr>MAKEFILES IN LINUX</vt:lpstr>
      <vt:lpstr>MAKEFILES IN LINUX</vt:lpstr>
      <vt:lpstr>MAKEFILES IN LINUX</vt:lpstr>
      <vt:lpstr>MAKEFILES IN LINUX</vt:lpstr>
      <vt:lpstr>MAKEFILES IN LINUX</vt:lpstr>
      <vt:lpstr>MAKEFILES IN LINUX</vt:lpstr>
      <vt:lpstr>C / C++ Review</vt:lpstr>
      <vt:lpstr>C / C++ REVIEW</vt:lpstr>
      <vt:lpstr>FUNCTIONS IN C</vt:lpstr>
      <vt:lpstr>FUNCTIONS IN C</vt:lpstr>
      <vt:lpstr>FUNCTIONS IN C</vt:lpstr>
      <vt:lpstr>FUNCTIONS IN C</vt:lpstr>
      <vt:lpstr>FUNCTIONS IN C</vt:lpstr>
      <vt:lpstr>FUNCTIONS IN C</vt:lpstr>
      <vt:lpstr>SIMPLE EXAMPLE</vt:lpstr>
      <vt:lpstr>SIMPLE EXAMPLE</vt:lpstr>
      <vt:lpstr>CONDITIONAL STATEMENTS – IF AND FOR</vt:lpstr>
      <vt:lpstr>Conditionals</vt:lpstr>
      <vt:lpstr>Conditionals</vt:lpstr>
      <vt:lpstr>Conditionals</vt:lpstr>
      <vt:lpstr>Conditionals</vt:lpstr>
      <vt:lpstr>Conditionals</vt:lpstr>
      <vt:lpstr>Conditionals</vt:lpstr>
      <vt:lpstr>Conditionals</vt:lpstr>
      <vt:lpstr>FOR LOOPS</vt:lpstr>
      <vt:lpstr>FOR LOOPS</vt:lpstr>
      <vt:lpstr>FOR LOOPS</vt:lpstr>
      <vt:lpstr>FOR LOOPS</vt:lpstr>
      <vt:lpstr>FOR LOOPS</vt:lpstr>
      <vt:lpstr>ARRAYS IN C/C++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ARRAYS IN C</vt:lpstr>
      <vt:lpstr>MEMORY USAGE</vt:lpstr>
      <vt:lpstr>MEMORY USAGE</vt:lpstr>
      <vt:lpstr>MEMORY USAGE</vt:lpstr>
      <vt:lpstr>SAVING TO FILE</vt:lpstr>
      <vt:lpstr>SAVING TO FILE</vt:lpstr>
      <vt:lpstr>SAVING TO FILE</vt:lpstr>
      <vt:lpstr>SAVING TO FILE</vt:lpstr>
      <vt:lpstr>SAVING TO FILE</vt:lpstr>
      <vt:lpstr>SAVING TO FILE</vt:lpstr>
      <vt:lpstr>SAVING TO FILE</vt:lpstr>
      <vt:lpstr>SAVING TO FILE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78</cp:revision>
  <dcterms:created xsi:type="dcterms:W3CDTF">2014-09-14T00:46:14Z</dcterms:created>
  <dcterms:modified xsi:type="dcterms:W3CDTF">2015-09-21T03:21:28Z</dcterms:modified>
</cp:coreProperties>
</file>