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1AF3-6452-4D2C-B5B7-6F79D0F34C5D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FA17-8F35-4AF8-B79F-AC15805F5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66F690-CEE7-4550-8E45-5A3459F0EB4D}" type="slidenum">
              <a:rPr lang="en-US"/>
              <a:pPr/>
              <a:t>66</a:t>
            </a:fld>
            <a:endParaRPr lang="en-US"/>
          </a:p>
        </p:txBody>
      </p:sp>
      <p:sp>
        <p:nvSpPr>
          <p:cNvPr id="8909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8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4D1185-43F9-4066-884B-E469AA417FE0}" type="slidenum">
              <a:rPr lang="en-US"/>
              <a:pPr/>
              <a:t>75</a:t>
            </a:fld>
            <a:endParaRPr lang="en-US"/>
          </a:p>
        </p:txBody>
      </p:sp>
      <p:sp>
        <p:nvSpPr>
          <p:cNvPr id="1075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2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366A27-163D-4FEA-ACC8-12AD066974D9}" type="slidenum">
              <a:rPr lang="en-US"/>
              <a:pPr/>
              <a:t>76</a:t>
            </a:fld>
            <a:endParaRPr lang="en-US"/>
          </a:p>
        </p:txBody>
      </p:sp>
      <p:sp>
        <p:nvSpPr>
          <p:cNvPr id="1095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69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68CEC7-40C1-48A5-839D-F2D8340D00BC}" type="slidenum">
              <a:rPr lang="en-US"/>
              <a:pPr/>
              <a:t>77</a:t>
            </a:fld>
            <a:endParaRPr lang="en-US"/>
          </a:p>
        </p:txBody>
      </p:sp>
      <p:sp>
        <p:nvSpPr>
          <p:cNvPr id="1116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32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E7E33B-1C37-4350-93F6-D45CB1185EA6}" type="slidenum">
              <a:rPr lang="en-US"/>
              <a:pPr/>
              <a:t>78</a:t>
            </a:fld>
            <a:endParaRPr lang="en-US"/>
          </a:p>
        </p:txBody>
      </p:sp>
      <p:sp>
        <p:nvSpPr>
          <p:cNvPr id="1136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3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1CA043-9596-41F3-BD8D-9B8A3E18F05A}" type="slidenum">
              <a:rPr lang="en-US"/>
              <a:pPr/>
              <a:t>79</a:t>
            </a:fld>
            <a:endParaRPr lang="en-US"/>
          </a:p>
        </p:txBody>
      </p:sp>
      <p:sp>
        <p:nvSpPr>
          <p:cNvPr id="1157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0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26298C-9C6D-42DA-BCB8-3C26B9CBE35E}" type="slidenum">
              <a:rPr lang="en-US"/>
              <a:pPr/>
              <a:t>80</a:t>
            </a:fld>
            <a:endParaRPr lang="en-US"/>
          </a:p>
        </p:txBody>
      </p:sp>
      <p:sp>
        <p:nvSpPr>
          <p:cNvPr id="1177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3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85291D-CED6-4FAA-80F2-23246462BAED}" type="slidenum">
              <a:rPr lang="en-US"/>
              <a:pPr/>
              <a:t>81</a:t>
            </a:fld>
            <a:endParaRPr lang="en-US"/>
          </a:p>
        </p:txBody>
      </p:sp>
      <p:sp>
        <p:nvSpPr>
          <p:cNvPr id="1198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84FAE9-A176-44EB-9B47-D6AC4022C786}" type="slidenum">
              <a:rPr lang="en-US"/>
              <a:pPr/>
              <a:t>67</a:t>
            </a:fld>
            <a:endParaRPr lang="en-US"/>
          </a:p>
        </p:txBody>
      </p:sp>
      <p:sp>
        <p:nvSpPr>
          <p:cNvPr id="9113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055B1D-1C29-4122-A03C-92245E2B4669}" type="slidenum">
              <a:rPr lang="en-US"/>
              <a:pPr/>
              <a:t>68</a:t>
            </a:fld>
            <a:endParaRPr lang="en-US"/>
          </a:p>
        </p:txBody>
      </p:sp>
      <p:sp>
        <p:nvSpPr>
          <p:cNvPr id="9318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3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E82D99-6096-437C-A9C3-F41D73DCF4BE}" type="slidenum">
              <a:rPr lang="en-US"/>
              <a:pPr/>
              <a:t>69</a:t>
            </a:fld>
            <a:endParaRPr lang="en-US"/>
          </a:p>
        </p:txBody>
      </p:sp>
      <p:sp>
        <p:nvSpPr>
          <p:cNvPr id="9523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2C7E5A-9A09-46D8-8D61-2EA30FD94C9F}" type="slidenum">
              <a:rPr lang="en-US"/>
              <a:pPr/>
              <a:t>70</a:t>
            </a:fld>
            <a:endParaRPr lang="en-US"/>
          </a:p>
        </p:txBody>
      </p:sp>
      <p:sp>
        <p:nvSpPr>
          <p:cNvPr id="9728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096763-853D-406D-9EAE-E6C3810F94B6}" type="slidenum">
              <a:rPr lang="en-US"/>
              <a:pPr/>
              <a:t>71</a:t>
            </a:fld>
            <a:endParaRPr lang="en-US"/>
          </a:p>
        </p:txBody>
      </p:sp>
      <p:sp>
        <p:nvSpPr>
          <p:cNvPr id="9933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5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C3DB86-8FA2-4317-BDC9-7B626FB2CFC5}" type="slidenum">
              <a:rPr lang="en-US"/>
              <a:pPr/>
              <a:t>72</a:t>
            </a:fld>
            <a:endParaRPr lang="en-US"/>
          </a:p>
        </p:txBody>
      </p:sp>
      <p:sp>
        <p:nvSpPr>
          <p:cNvPr id="10137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76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6A1B63-78B4-44C4-AE89-D2046F127A3C}" type="slidenum">
              <a:rPr lang="en-US"/>
              <a:pPr/>
              <a:t>73</a:t>
            </a:fld>
            <a:endParaRPr lang="en-US"/>
          </a:p>
        </p:txBody>
      </p:sp>
      <p:sp>
        <p:nvSpPr>
          <p:cNvPr id="1034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42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EA7083-A53F-44ED-B007-64B43C16E1F0}" type="slidenum">
              <a:rPr lang="en-US"/>
              <a:pPr/>
              <a:t>74</a:t>
            </a:fld>
            <a:endParaRPr lang="en-US"/>
          </a:p>
        </p:txBody>
      </p:sp>
      <p:sp>
        <p:nvSpPr>
          <p:cNvPr id="10547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1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2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3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7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5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6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7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04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6.png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3.bin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4 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Membranes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general solution is the weighted sum of all fundamental solutions: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called a </a:t>
            </a:r>
            <a:r>
              <a:rPr lang="en-US" b="1" dirty="0" smtClean="0"/>
              <a:t>Fourier-Bessel series</a:t>
            </a:r>
            <a:r>
              <a:rPr lang="en-US" dirty="0" smtClean="0"/>
              <a:t>. And yet again, we need to find a way to solve for Am and Bm. This is the first time we see the general theory of Sturm and </a:t>
            </a:r>
            <a:r>
              <a:rPr lang="en-US" dirty="0" err="1" smtClean="0"/>
              <a:t>Liouville</a:t>
            </a:r>
            <a:r>
              <a:rPr lang="en-US" dirty="0" smtClean="0"/>
              <a:t> applied to a practical problem (at least in this course for a non-trivial problem):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346112" y="3045677"/>
                <a:ext cx="5499775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/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12" y="3045677"/>
                <a:ext cx="5499775" cy="7552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70852" y="5115891"/>
                <a:ext cx="3927550" cy="62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852" y="5115891"/>
                <a:ext cx="3927550" cy="6252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20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PDE’s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is: most membranes are not circular, and are in-fact arbitrary shapes.</a:t>
            </a:r>
          </a:p>
          <a:p>
            <a:endParaRPr lang="en-US" dirty="0"/>
          </a:p>
          <a:p>
            <a:r>
              <a:rPr lang="en-US" dirty="0" smtClean="0"/>
              <a:t>The analytical approach – double Fourier-type series – will not work in 99% of cases.</a:t>
            </a:r>
          </a:p>
          <a:p>
            <a:endParaRPr lang="en-US" dirty="0"/>
          </a:p>
          <a:p>
            <a:r>
              <a:rPr lang="en-US" dirty="0" smtClean="0"/>
              <a:t>Hence, we need a way of solving this problem numerically, with the assistance of computers.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4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4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Finite Difference Method (FDM) is an approach for numerical evaluation of Partial Differential Equations (PDE’s).</a:t>
            </a:r>
          </a:p>
          <a:p>
            <a:endParaRPr lang="en-US" dirty="0"/>
          </a:p>
          <a:p>
            <a:r>
              <a:rPr lang="en-US" dirty="0" smtClean="0"/>
              <a:t>Unlike Finite Volume Methods (FVM’s) and Finite Element Methods (FEM’s), the goal of FDM is to replace continuum derivative terms with point-wise discrete approximations.</a:t>
            </a:r>
          </a:p>
          <a:p>
            <a:endParaRPr lang="en-US" dirty="0"/>
          </a:p>
          <a:p>
            <a:r>
              <a:rPr lang="en-US" dirty="0" smtClean="0"/>
              <a:t>We essentially replace our continuum governing equation with a series of expressions describing the equation in discrete form at discrete points in space. No knowledge of what happens between points is known.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32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of the FDM is the Taylor series expansion.</a:t>
            </a:r>
          </a:p>
          <a:p>
            <a:endParaRPr lang="en-US" dirty="0"/>
          </a:p>
          <a:p>
            <a:r>
              <a:rPr lang="en-US" dirty="0" smtClean="0"/>
              <a:t>The Taylor series expansion of a function f(x) around point x</a:t>
            </a:r>
            <a:r>
              <a:rPr lang="en-US" baseline="-25000" dirty="0" smtClean="0"/>
              <a:t>0</a:t>
            </a:r>
            <a:r>
              <a:rPr lang="en-US" dirty="0" smtClean="0"/>
              <a:t> is described as: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Let’s say that we wish to evaluate the function f(x) at x = x</a:t>
            </a:r>
            <a:r>
              <a:rPr lang="en-US" baseline="-25000" dirty="0" smtClean="0"/>
              <a:t>0</a:t>
            </a:r>
            <a:r>
              <a:rPr lang="en-US" dirty="0" smtClean="0"/>
              <a:t> + h, then we have: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2" y="3699115"/>
            <a:ext cx="338137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19" y="5465103"/>
            <a:ext cx="7915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2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examine this equation: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f</a:t>
            </a:r>
            <a:r>
              <a:rPr lang="en-US" i="1" dirty="0" smtClean="0"/>
              <a:t>(x</a:t>
            </a:r>
            <a:r>
              <a:rPr lang="en-US" i="1" baseline="-25000" dirty="0" smtClean="0"/>
              <a:t>0</a:t>
            </a:r>
            <a:r>
              <a:rPr lang="en-US" i="1" dirty="0" smtClean="0"/>
              <a:t> + h)</a:t>
            </a:r>
            <a:r>
              <a:rPr lang="en-US" dirty="0" smtClean="0"/>
              <a:t> = evaluation of </a:t>
            </a:r>
            <a:r>
              <a:rPr lang="en-US" i="1" dirty="0" smtClean="0"/>
              <a:t>f</a:t>
            </a:r>
            <a:r>
              <a:rPr lang="en-US" dirty="0" smtClean="0"/>
              <a:t> at point </a:t>
            </a:r>
            <a:r>
              <a:rPr lang="en-US" i="1" dirty="0" smtClean="0"/>
              <a:t>x</a:t>
            </a:r>
            <a:r>
              <a:rPr lang="en-US" i="1" baseline="-25000" dirty="0" smtClean="0"/>
              <a:t>0 </a:t>
            </a:r>
            <a:r>
              <a:rPr lang="en-US" i="1" dirty="0" smtClean="0"/>
              <a:t>+ h</a:t>
            </a:r>
          </a:p>
          <a:p>
            <a:endParaRPr lang="en-US" dirty="0"/>
          </a:p>
          <a:p>
            <a:r>
              <a:rPr lang="en-US" i="1" dirty="0" smtClean="0"/>
              <a:t>f(x</a:t>
            </a:r>
            <a:r>
              <a:rPr lang="en-US" i="1" baseline="-25000" dirty="0" smtClean="0"/>
              <a:t>0</a:t>
            </a:r>
            <a:r>
              <a:rPr lang="en-US" i="1" dirty="0" smtClean="0"/>
              <a:t>)</a:t>
            </a:r>
            <a:r>
              <a:rPr lang="en-US" dirty="0" smtClean="0"/>
              <a:t> = evaluation of f at point </a:t>
            </a:r>
            <a:r>
              <a:rPr lang="en-US" i="1" dirty="0" smtClean="0"/>
              <a:t>x</a:t>
            </a:r>
            <a:r>
              <a:rPr lang="en-US" i="1" baseline="-25000" dirty="0" smtClean="0"/>
              <a:t>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/>
              <a:t>f</a:t>
            </a:r>
            <a:r>
              <a:rPr lang="en-US" i="1" dirty="0" smtClean="0"/>
              <a:t>’(x</a:t>
            </a:r>
            <a:r>
              <a:rPr lang="en-US" i="1" baseline="-25000" dirty="0" smtClean="0"/>
              <a:t>0</a:t>
            </a:r>
            <a:r>
              <a:rPr lang="en-US" i="1" dirty="0" smtClean="0"/>
              <a:t>) </a:t>
            </a:r>
            <a:r>
              <a:rPr lang="en-US" dirty="0" smtClean="0"/>
              <a:t>=             (gradient of </a:t>
            </a:r>
            <a:r>
              <a:rPr lang="en-US" i="1" dirty="0" smtClean="0"/>
              <a:t>f</a:t>
            </a:r>
            <a:r>
              <a:rPr lang="en-US" dirty="0" smtClean="0"/>
              <a:t> in </a:t>
            </a:r>
            <a:r>
              <a:rPr lang="en-US" i="1" dirty="0" smtClean="0"/>
              <a:t>x</a:t>
            </a:r>
            <a:r>
              <a:rPr lang="en-US" dirty="0" smtClean="0"/>
              <a:t>) evaluated at point </a:t>
            </a:r>
            <a:r>
              <a:rPr lang="en-US" i="1" dirty="0" smtClean="0"/>
              <a:t>x</a:t>
            </a:r>
            <a:r>
              <a:rPr lang="en-US" i="1" baseline="-25000" dirty="0" smtClean="0"/>
              <a:t>0</a:t>
            </a:r>
            <a:r>
              <a:rPr lang="en-US" dirty="0" smtClean="0"/>
              <a:t>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29" y="2734359"/>
            <a:ext cx="7915275" cy="1000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40147" y="5553600"/>
                <a:ext cx="731289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147" y="5553600"/>
                <a:ext cx="731289" cy="5275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86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say we are computing Temperature T at some location.</a:t>
            </a:r>
          </a:p>
          <a:p>
            <a:endParaRPr lang="en-US" dirty="0"/>
          </a:p>
          <a:p>
            <a:r>
              <a:rPr lang="en-US" dirty="0" smtClean="0"/>
              <a:t>We can use the same method to connect T in various discrete locations to  the continuous gradient field: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539541" y="3951570"/>
                <a:ext cx="505850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541" y="3951570"/>
                <a:ext cx="5058501" cy="6481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95244" y="4090967"/>
            <a:ext cx="471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Evaluated at </a:t>
            </a:r>
            <a:r>
              <a:rPr lang="en-US" dirty="0" err="1" smtClean="0"/>
              <a:t>x+h</a:t>
            </a:r>
            <a:r>
              <a:rPr lang="en-US" dirty="0" smtClean="0"/>
              <a:t>, centered on x.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539541" y="4890605"/>
                <a:ext cx="505850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541" y="4890605"/>
                <a:ext cx="5058501" cy="648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895244" y="5030002"/>
            <a:ext cx="471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Evaluated at x-h, centered on x.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76377" y="5917721"/>
            <a:ext cx="10317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equation is known as a forward series (</a:t>
            </a:r>
            <a:r>
              <a:rPr lang="en-US" dirty="0" err="1" smtClean="0"/>
              <a:t>x+h</a:t>
            </a:r>
            <a:r>
              <a:rPr lang="en-US" dirty="0" smtClean="0"/>
              <a:t>) while the second is a backwards series.</a:t>
            </a:r>
          </a:p>
          <a:p>
            <a:pPr algn="ctr"/>
            <a:r>
              <a:rPr lang="en-US" dirty="0" smtClean="0"/>
              <a:t>They are essentially identical.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21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one interesting property which will become important later.</a:t>
            </a:r>
          </a:p>
          <a:p>
            <a:endParaRPr lang="en-US" dirty="0"/>
          </a:p>
          <a:p>
            <a:r>
              <a:rPr lang="en-US" dirty="0" smtClean="0"/>
              <a:t>The even terms of these two series have the same sign (positive).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539541" y="3951570"/>
                <a:ext cx="505850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541" y="3951570"/>
                <a:ext cx="5058501" cy="6481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14773" y="4599696"/>
            <a:ext cx="471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because h</a:t>
            </a:r>
            <a:r>
              <a:rPr lang="en-US" baseline="30000" dirty="0" smtClean="0"/>
              <a:t>2</a:t>
            </a:r>
            <a:r>
              <a:rPr lang="en-US" dirty="0" smtClean="0"/>
              <a:t> , h</a:t>
            </a:r>
            <a:r>
              <a:rPr lang="en-US" baseline="30000" dirty="0" smtClean="0"/>
              <a:t>4</a:t>
            </a:r>
            <a:r>
              <a:rPr lang="en-US" dirty="0" smtClean="0"/>
              <a:t>, h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is always positive, even for –h values.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539541" y="4890605"/>
                <a:ext cx="505850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541" y="4890605"/>
                <a:ext cx="5058501" cy="648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751826" y="3726611"/>
            <a:ext cx="621102" cy="2251495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078622" y="3745193"/>
            <a:ext cx="965325" cy="2251495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75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series is actually infinitely long – so we cannot work with the actual series.</a:t>
            </a:r>
          </a:p>
          <a:p>
            <a:endParaRPr lang="en-US" dirty="0"/>
          </a:p>
          <a:p>
            <a:r>
              <a:rPr lang="en-US" dirty="0" smtClean="0"/>
              <a:t>We need to ignore some terms – this is known as truncation.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error we introduce at this point is called </a:t>
            </a:r>
            <a:r>
              <a:rPr lang="en-US" b="1" dirty="0" smtClean="0"/>
              <a:t>truncation error</a:t>
            </a:r>
            <a:r>
              <a:rPr lang="en-US" dirty="0" smtClean="0"/>
              <a:t>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682974" y="3882559"/>
                <a:ext cx="505850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974" y="3882559"/>
                <a:ext cx="5058501" cy="6481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23528" y="4728353"/>
            <a:ext cx="471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if h is extremely small, or the lower gradients are very small.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18787" y="3667432"/>
            <a:ext cx="560439" cy="106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74193" y="3667432"/>
            <a:ext cx="560439" cy="106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30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name each term for convention’s sake: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Since our method only takes into account h^1 </a:t>
            </a:r>
            <a:r>
              <a:rPr lang="en-US" dirty="0" smtClean="0">
                <a:sym typeface="Wingdings" panose="05000000000000000000" pitchFamily="2" charset="2"/>
              </a:rPr>
              <a:t> a first order term  then we call this truncation “1</a:t>
            </a:r>
            <a:r>
              <a:rPr lang="en-US" baseline="30000" dirty="0" smtClean="0">
                <a:sym typeface="Wingdings" panose="05000000000000000000" pitchFamily="2" charset="2"/>
              </a:rPr>
              <a:t>st</a:t>
            </a:r>
            <a:r>
              <a:rPr lang="en-US" dirty="0" smtClean="0">
                <a:sym typeface="Wingdings" panose="05000000000000000000" pitchFamily="2" charset="2"/>
              </a:rPr>
              <a:t> order accurate”.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It is the worst possible solution next to 0</a:t>
            </a:r>
            <a:r>
              <a:rPr lang="en-US" baseline="30000" dirty="0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order accuracy (which is useless to us)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566749" y="3019306"/>
                <a:ext cx="505850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749" y="3019306"/>
                <a:ext cx="5058501" cy="6481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81530" y="4021956"/>
            <a:ext cx="55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03355" y="2812908"/>
            <a:ext cx="560439" cy="106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25031" y="2812907"/>
            <a:ext cx="560439" cy="106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68111" y="4021956"/>
            <a:ext cx="55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427748" y="4021956"/>
            <a:ext cx="55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325031" y="4010987"/>
            <a:ext cx="55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90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class will cover:</a:t>
            </a:r>
          </a:p>
          <a:p>
            <a:endParaRPr lang="en-US" dirty="0"/>
          </a:p>
          <a:p>
            <a:pPr lvl="1"/>
            <a:r>
              <a:rPr lang="en-US" dirty="0" smtClean="0"/>
              <a:t>Partial Differential Equations (PDE’s) in Engineering and Science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Finite Difference Method (FDM),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Finite Volume Method (FVM),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Finite Element Methods (FEM), and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Computational characteristics of each technique.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3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3053"/>
          </a:xfrm>
        </p:spPr>
        <p:txBody>
          <a:bodyPr>
            <a:normAutofit/>
          </a:bodyPr>
          <a:lstStyle/>
          <a:p>
            <a:r>
              <a:rPr lang="en-US" dirty="0" smtClean="0"/>
              <a:t>Rewrite the terms: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goal of FDM is to determine an approximation to continuous gradients in terms of a series of discrete points.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 this case, we can rearrange for our goal  </a:t>
            </a:r>
            <a:r>
              <a:rPr lang="en-US" dirty="0" err="1" smtClean="0">
                <a:sym typeface="Wingdings" panose="05000000000000000000" pitchFamily="2" charset="2"/>
              </a:rPr>
              <a:t>dT</a:t>
            </a:r>
            <a:r>
              <a:rPr lang="en-US" dirty="0" smtClean="0">
                <a:sym typeface="Wingdings" panose="05000000000000000000" pitchFamily="2" charset="2"/>
              </a:rPr>
              <a:t>/dx 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790835" y="2606352"/>
                <a:ext cx="2610330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835" y="2606352"/>
                <a:ext cx="2610330" cy="6182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790835" y="5320055"/>
                <a:ext cx="2647007" cy="66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835" y="5320055"/>
                <a:ext cx="2647007" cy="663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78993" y="5337624"/>
            <a:ext cx="412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known as a forward difference approximation of </a:t>
            </a:r>
            <a:r>
              <a:rPr lang="en-US" dirty="0" err="1" smtClean="0"/>
              <a:t>dT</a:t>
            </a:r>
            <a:r>
              <a:rPr lang="en-US" dirty="0" smtClean="0"/>
              <a:t>/dx.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94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3053"/>
          </a:xfrm>
        </p:spPr>
        <p:txBody>
          <a:bodyPr>
            <a:normAutofit/>
          </a:bodyPr>
          <a:lstStyle/>
          <a:p>
            <a:r>
              <a:rPr lang="en-US" dirty="0" smtClean="0"/>
              <a:t>Forward difference:</a:t>
            </a:r>
          </a:p>
          <a:p>
            <a:endParaRPr lang="en-US" dirty="0"/>
          </a:p>
          <a:p>
            <a:r>
              <a:rPr lang="en-US" dirty="0" smtClean="0"/>
              <a:t>Backward difference: </a:t>
            </a:r>
          </a:p>
          <a:p>
            <a:endParaRPr lang="en-US" dirty="0"/>
          </a:p>
          <a:p>
            <a:r>
              <a:rPr lang="en-US" dirty="0" smtClean="0"/>
              <a:t>These are all correct approximations, but only </a:t>
            </a:r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order accurate</a:t>
            </a:r>
            <a:r>
              <a:rPr lang="en-US" dirty="0" smtClean="0"/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These techniques use these points, often known as a stencil:</a:t>
            </a:r>
            <a:endParaRPr lang="en-US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896099" y="2057401"/>
                <a:ext cx="2647007" cy="66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099" y="2057401"/>
                <a:ext cx="2647007" cy="6639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082912" y="2942304"/>
                <a:ext cx="2647007" cy="66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12" y="2942304"/>
                <a:ext cx="2647007" cy="663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9" idx="6"/>
            <a:endCxn id="11" idx="2"/>
          </p:cNvCxnSpPr>
          <p:nvPr/>
        </p:nvCxnSpPr>
        <p:spPr>
          <a:xfrm>
            <a:off x="4146821" y="5692878"/>
            <a:ext cx="196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55092" y="5584723"/>
            <a:ext cx="191729" cy="216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115731" y="5584723"/>
            <a:ext cx="191729" cy="216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307460" y="5692878"/>
            <a:ext cx="196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266537" y="5584723"/>
            <a:ext cx="191729" cy="216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716593" y="5879690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T(x-h)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002331" y="5879690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T(x)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047441" y="5860026"/>
            <a:ext cx="96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</a:t>
            </a:r>
            <a:r>
              <a:rPr lang="en-US" dirty="0" err="1" smtClean="0"/>
              <a:t>x+h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5860026" y="5437239"/>
            <a:ext cx="3156154" cy="1278193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Forward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3386952" y="5425259"/>
            <a:ext cx="3156154" cy="1278193"/>
          </a:xfrm>
          <a:prstGeom prst="roundRect">
            <a:avLst/>
          </a:prstGeom>
          <a:solidFill>
            <a:schemeClr val="tx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Backward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75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3053"/>
          </a:xfrm>
        </p:spPr>
        <p:txBody>
          <a:bodyPr>
            <a:normAutofit/>
          </a:bodyPr>
          <a:lstStyle/>
          <a:p>
            <a:r>
              <a:rPr lang="en-US" dirty="0" smtClean="0"/>
              <a:t>Let’s say that 1</a:t>
            </a:r>
            <a:r>
              <a:rPr lang="en-US" baseline="30000" dirty="0" smtClean="0"/>
              <a:t>st</a:t>
            </a:r>
            <a:r>
              <a:rPr lang="en-US" dirty="0" smtClean="0"/>
              <a:t> order is not good enough for us: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First order accurate results converge poorly when using more cells.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Forward differences cannot take into account information from “backward” sources, and vice versa for backward differences.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There must be a way of evaluating T(x) in terms of both T(</a:t>
            </a:r>
            <a:r>
              <a:rPr lang="en-US" dirty="0" err="1" smtClean="0">
                <a:sym typeface="Wingdings" panose="05000000000000000000" pitchFamily="2" charset="2"/>
              </a:rPr>
              <a:t>x+h</a:t>
            </a:r>
            <a:r>
              <a:rPr lang="en-US" dirty="0" smtClean="0">
                <a:sym typeface="Wingdings" panose="05000000000000000000" pitchFamily="2" charset="2"/>
              </a:rPr>
              <a:t>) and T(x-h).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2093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3053"/>
          </a:xfrm>
        </p:spPr>
        <p:txBody>
          <a:bodyPr>
            <a:normAutofit/>
          </a:bodyPr>
          <a:lstStyle/>
          <a:p>
            <a:r>
              <a:rPr lang="en-US" dirty="0" smtClean="0"/>
              <a:t>Take our forward and backward expansions: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Subtract these expressions – both sides of the equations: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152031" y="2683208"/>
                <a:ext cx="505850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31" y="2683208"/>
                <a:ext cx="5058501" cy="6481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152031" y="3622243"/>
                <a:ext cx="505850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31" y="3622243"/>
                <a:ext cx="5058501" cy="648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431981" y="4928349"/>
                <a:ext cx="477855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981" y="4928349"/>
                <a:ext cx="4778551" cy="6481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950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3053"/>
          </a:xfrm>
        </p:spPr>
        <p:txBody>
          <a:bodyPr>
            <a:normAutofit/>
          </a:bodyPr>
          <a:lstStyle/>
          <a:p>
            <a:r>
              <a:rPr lang="en-US" dirty="0" smtClean="0"/>
              <a:t>Label each term: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We are going to truncate the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order term. Everything before it (including the now-killed 2</a:t>
            </a:r>
            <a:r>
              <a:rPr lang="en-US" baseline="30000" dirty="0" smtClean="0">
                <a:sym typeface="Wingdings" panose="05000000000000000000" pitchFamily="2" charset="2"/>
              </a:rPr>
              <a:t>nd</a:t>
            </a:r>
            <a:r>
              <a:rPr lang="en-US" dirty="0" smtClean="0">
                <a:sym typeface="Wingdings" panose="05000000000000000000" pitchFamily="2" charset="2"/>
              </a:rPr>
              <a:t> order term) is included. So, fairly or not, we call this a 2</a:t>
            </a:r>
            <a:r>
              <a:rPr lang="en-US" baseline="30000" dirty="0" smtClean="0">
                <a:sym typeface="Wingdings" panose="05000000000000000000" pitchFamily="2" charset="2"/>
              </a:rPr>
              <a:t>nd</a:t>
            </a:r>
            <a:r>
              <a:rPr lang="en-US" dirty="0" smtClean="0">
                <a:sym typeface="Wingdings" panose="05000000000000000000" pitchFamily="2" charset="2"/>
              </a:rPr>
              <a:t> order approximation.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New expression: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Solve for </a:t>
            </a:r>
            <a:r>
              <a:rPr lang="en-US" dirty="0" err="1" smtClean="0">
                <a:sym typeface="Wingdings" panose="05000000000000000000" pitchFamily="2" charset="2"/>
              </a:rPr>
              <a:t>dT</a:t>
            </a:r>
            <a:r>
              <a:rPr lang="en-US" dirty="0" smtClean="0">
                <a:sym typeface="Wingdings" panose="05000000000000000000" pitchFamily="2" charset="2"/>
              </a:rPr>
              <a:t>/dx:</a:t>
            </a:r>
            <a:endParaRPr lang="en-US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520472" y="2057401"/>
                <a:ext cx="477855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472" y="2057401"/>
                <a:ext cx="4778551" cy="6481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096000" y="2792368"/>
            <a:ext cx="55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923045" y="2792368"/>
            <a:ext cx="55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 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996362" y="1916113"/>
            <a:ext cx="560439" cy="106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363156" y="4800601"/>
                <a:ext cx="3146502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56" y="4800601"/>
                <a:ext cx="3146502" cy="6182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720779" y="5688304"/>
                <a:ext cx="2930931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779" y="5688304"/>
                <a:ext cx="2930931" cy="629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813755" y="5688304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expression for </a:t>
            </a:r>
            <a:r>
              <a:rPr lang="en-US" dirty="0" err="1" smtClean="0"/>
              <a:t>dT</a:t>
            </a:r>
            <a:r>
              <a:rPr lang="en-US" dirty="0" smtClean="0"/>
              <a:t>/dx at x in terms of </a:t>
            </a:r>
            <a:r>
              <a:rPr lang="en-US" dirty="0" err="1" smtClean="0"/>
              <a:t>x+h</a:t>
            </a:r>
            <a:r>
              <a:rPr lang="en-US" dirty="0" smtClean="0"/>
              <a:t> and x-h.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65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3053"/>
          </a:xfrm>
        </p:spPr>
        <p:txBody>
          <a:bodyPr>
            <a:normAutofit/>
          </a:bodyPr>
          <a:lstStyle/>
          <a:p>
            <a:r>
              <a:rPr lang="en-US" dirty="0" smtClean="0"/>
              <a:t>The stencil for this scheme: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Since we have an expression for </a:t>
            </a:r>
            <a:r>
              <a:rPr lang="en-US" dirty="0" err="1" smtClean="0"/>
              <a:t>dT</a:t>
            </a:r>
            <a:r>
              <a:rPr lang="en-US" dirty="0" smtClean="0"/>
              <a:t>/dx in the center between two points, we call this the </a:t>
            </a:r>
            <a:r>
              <a:rPr lang="en-US" b="1" dirty="0" smtClean="0"/>
              <a:t>central differences</a:t>
            </a:r>
            <a:r>
              <a:rPr lang="en-US" dirty="0" smtClean="0"/>
              <a:t> expression for </a:t>
            </a:r>
            <a:r>
              <a:rPr lang="en-US" dirty="0" err="1" smtClean="0"/>
              <a:t>dT</a:t>
            </a:r>
            <a:r>
              <a:rPr lang="en-US" dirty="0" smtClean="0"/>
              <a:t>/dx.</a:t>
            </a:r>
          </a:p>
          <a:p>
            <a:endParaRPr lang="en-US" dirty="0" smtClean="0"/>
          </a:p>
          <a:p>
            <a:r>
              <a:rPr lang="en-US" dirty="0" smtClean="0"/>
              <a:t>We can arrive at central difference expressions for many gradient terms...</a:t>
            </a:r>
            <a:endParaRPr lang="en-US" dirty="0"/>
          </a:p>
        </p:txBody>
      </p:sp>
      <p:cxnSp>
        <p:nvCxnSpPr>
          <p:cNvPr id="6" name="Straight Connector 5"/>
          <p:cNvCxnSpPr>
            <a:stCxn id="9" idx="6"/>
            <a:endCxn id="11" idx="2"/>
          </p:cNvCxnSpPr>
          <p:nvPr/>
        </p:nvCxnSpPr>
        <p:spPr>
          <a:xfrm>
            <a:off x="4028834" y="3136491"/>
            <a:ext cx="196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837105" y="3028336"/>
            <a:ext cx="191729" cy="216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997744" y="3028336"/>
            <a:ext cx="191729" cy="216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89473" y="3136491"/>
            <a:ext cx="196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148550" y="3028336"/>
            <a:ext cx="191729" cy="216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598606" y="3323303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T(x-h)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884344" y="3323303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T(x)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929454" y="3303639"/>
            <a:ext cx="96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</a:t>
            </a:r>
            <a:r>
              <a:rPr lang="en-US" dirty="0" err="1" smtClean="0"/>
              <a:t>x+h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3268965" y="2868872"/>
            <a:ext cx="5757048" cy="1278193"/>
          </a:xfrm>
          <a:prstGeom prst="roundRect">
            <a:avLst/>
          </a:prstGeom>
          <a:solidFill>
            <a:schemeClr val="tx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Central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4724007" y="2044230"/>
                <a:ext cx="2930931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07" y="2044230"/>
                <a:ext cx="2930931" cy="6298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87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3053"/>
          </a:xfrm>
        </p:spPr>
        <p:txBody>
          <a:bodyPr>
            <a:normAutofit/>
          </a:bodyPr>
          <a:lstStyle/>
          <a:p>
            <a:r>
              <a:rPr lang="en-US" dirty="0" smtClean="0"/>
              <a:t>Take our forward and backward expansions: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Instead of subtracting these terms, let’s add them together...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152031" y="2683208"/>
                <a:ext cx="505850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31" y="2683208"/>
                <a:ext cx="5058501" cy="6481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152031" y="3622243"/>
                <a:ext cx="505850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31" y="3622243"/>
                <a:ext cx="5058501" cy="648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841707" y="5002563"/>
                <a:ext cx="4368825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...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07" y="5002563"/>
                <a:ext cx="4368825" cy="6481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83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3053"/>
          </a:xfrm>
        </p:spPr>
        <p:txBody>
          <a:bodyPr>
            <a:normAutofit/>
          </a:bodyPr>
          <a:lstStyle/>
          <a:p>
            <a:r>
              <a:rPr lang="en-US" dirty="0" smtClean="0"/>
              <a:t>I’ve already truncated the other terms. Interestingly, now we have an expression for the higher (2</a:t>
            </a:r>
            <a:r>
              <a:rPr lang="en-US" baseline="30000" dirty="0" smtClean="0"/>
              <a:t>nd</a:t>
            </a:r>
            <a:r>
              <a:rPr lang="en-US" dirty="0" smtClean="0"/>
              <a:t>) gradient: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This is our goal – let’s rearrange and solve: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This is the 2</a:t>
            </a:r>
            <a:r>
              <a:rPr lang="en-US" baseline="30000" dirty="0" smtClean="0">
                <a:sym typeface="Wingdings" panose="05000000000000000000" pitchFamily="2" charset="2"/>
              </a:rPr>
              <a:t>nd</a:t>
            </a:r>
            <a:r>
              <a:rPr lang="en-US" dirty="0" smtClean="0">
                <a:sym typeface="Wingdings" panose="05000000000000000000" pitchFamily="2" charset="2"/>
              </a:rPr>
              <a:t> order accurate for the 2</a:t>
            </a:r>
            <a:r>
              <a:rPr lang="en-US" baseline="30000" dirty="0" smtClean="0">
                <a:sym typeface="Wingdings" panose="05000000000000000000" pitchFamily="2" charset="2"/>
              </a:rPr>
              <a:t>nd</a:t>
            </a:r>
            <a:r>
              <a:rPr lang="en-US" dirty="0" smtClean="0">
                <a:sym typeface="Wingdings" panose="05000000000000000000" pitchFamily="2" charset="2"/>
              </a:rPr>
              <a:t> gradient of T in variable x.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911587" y="2878796"/>
                <a:ext cx="4109137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587" y="2878796"/>
                <a:ext cx="4109137" cy="6481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192817" y="4487799"/>
                <a:ext cx="3827907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817" y="4487799"/>
                <a:ext cx="3827907" cy="648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717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341374" cy="4393053"/>
          </a:xfrm>
        </p:spPr>
        <p:txBody>
          <a:bodyPr>
            <a:normAutofit/>
          </a:bodyPr>
          <a:lstStyle/>
          <a:p>
            <a:r>
              <a:rPr lang="en-US" dirty="0" smtClean="0"/>
              <a:t>Of course, we can generate higher order approximations to most of these gradients: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I’ll draw some examples on the blackboard.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Generally speaking, as the </a:t>
            </a:r>
            <a:r>
              <a:rPr lang="en-US" b="1" dirty="0" smtClean="0">
                <a:sym typeface="Wingdings" panose="05000000000000000000" pitchFamily="2" charset="2"/>
              </a:rPr>
              <a:t>accuracy</a:t>
            </a:r>
            <a:r>
              <a:rPr lang="en-US" dirty="0" smtClean="0">
                <a:sym typeface="Wingdings" panose="05000000000000000000" pitchFamily="2" charset="2"/>
              </a:rPr>
              <a:t> increases, the size of the </a:t>
            </a:r>
            <a:r>
              <a:rPr lang="en-US" b="1" dirty="0" smtClean="0">
                <a:sym typeface="Wingdings" panose="05000000000000000000" pitchFamily="2" charset="2"/>
              </a:rPr>
              <a:t>stencil</a:t>
            </a:r>
            <a:r>
              <a:rPr lang="en-US" dirty="0" smtClean="0">
                <a:sym typeface="Wingdings" panose="05000000000000000000" pitchFamily="2" charset="2"/>
              </a:rPr>
              <a:t> increases.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336" y="2194560"/>
            <a:ext cx="5567516" cy="3718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1406" y="6050219"/>
            <a:ext cx="5073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order approximations for different derivatives with different accuracy.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237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341374" cy="4393053"/>
          </a:xfrm>
        </p:spPr>
        <p:txBody>
          <a:bodyPr>
            <a:normAutofit/>
          </a:bodyPr>
          <a:lstStyle/>
          <a:p>
            <a:r>
              <a:rPr lang="en-US" dirty="0" smtClean="0"/>
              <a:t>Of course, we can generate higher order approximations to most of these gradients: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I’ll draw some examples on the blackboard.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Generally speaking, as the </a:t>
            </a:r>
            <a:r>
              <a:rPr lang="en-US" b="1" dirty="0" smtClean="0">
                <a:sym typeface="Wingdings" panose="05000000000000000000" pitchFamily="2" charset="2"/>
              </a:rPr>
              <a:t>accuracy</a:t>
            </a:r>
            <a:r>
              <a:rPr lang="en-US" dirty="0" smtClean="0">
                <a:sym typeface="Wingdings" panose="05000000000000000000" pitchFamily="2" charset="2"/>
              </a:rPr>
              <a:t> increases, the size of the </a:t>
            </a:r>
            <a:r>
              <a:rPr lang="en-US" b="1" dirty="0" smtClean="0">
                <a:sym typeface="Wingdings" panose="05000000000000000000" pitchFamily="2" charset="2"/>
              </a:rPr>
              <a:t>stencil</a:t>
            </a:r>
            <a:r>
              <a:rPr lang="en-US" dirty="0" smtClean="0">
                <a:sym typeface="Wingdings" panose="05000000000000000000" pitchFamily="2" charset="2"/>
              </a:rPr>
              <a:t> increases.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4749129" y="3893984"/>
            <a:ext cx="349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finite differences.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021" y="1717888"/>
            <a:ext cx="5055317" cy="50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8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Differential Equations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8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Heat Transfer using finite differences is taught as a numerical method for undergraduate engineers all over the world.</a:t>
            </a:r>
          </a:p>
          <a:p>
            <a:endParaRPr lang="en-US" dirty="0"/>
          </a:p>
          <a:p>
            <a:r>
              <a:rPr lang="en-US" dirty="0" smtClean="0"/>
              <a:t>The Heat Transfer equations are ideally suited to the FDM due to their nature.</a:t>
            </a:r>
          </a:p>
          <a:p>
            <a:endParaRPr lang="en-US" dirty="0"/>
          </a:p>
          <a:p>
            <a:r>
              <a:rPr lang="en-US" dirty="0" smtClean="0"/>
              <a:t>These equations can be written as:</a:t>
            </a:r>
          </a:p>
          <a:p>
            <a:endParaRPr lang="en-US" dirty="0"/>
          </a:p>
          <a:p>
            <a:r>
              <a:rPr lang="en-US" dirty="0" smtClean="0"/>
              <a:t>Assuming spatially constant thermal diffusivity obtains:</a:t>
            </a:r>
          </a:p>
          <a:p>
            <a:endParaRPr lang="en-US" dirty="0"/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765073" y="4009506"/>
                <a:ext cx="476271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073" y="4009506"/>
                <a:ext cx="4762714" cy="7146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366648" y="5660397"/>
                <a:ext cx="3458703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48" y="5660397"/>
                <a:ext cx="3458703" cy="6954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57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some finite difference approximations for each term:</a:t>
            </a:r>
          </a:p>
          <a:p>
            <a:endParaRPr lang="en-US" dirty="0"/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258493" y="2897756"/>
                <a:ext cx="3458703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93" y="2897756"/>
                <a:ext cx="3458703" cy="6954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39439" y="4431589"/>
                <a:ext cx="2670026" cy="66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439" y="4431589"/>
                <a:ext cx="2670026" cy="663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2674452" y="3519948"/>
            <a:ext cx="1661574" cy="91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095362" y="4418997"/>
                <a:ext cx="4304768" cy="66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62" y="4418997"/>
                <a:ext cx="4304768" cy="6639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6096000" y="3674505"/>
            <a:ext cx="1151746" cy="74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25961" y="3593203"/>
            <a:ext cx="2298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095362" y="5163489"/>
                <a:ext cx="4321761" cy="711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62" y="5163489"/>
                <a:ext cx="4321761" cy="711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095362" y="5932214"/>
                <a:ext cx="4233595" cy="66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62" y="5932214"/>
                <a:ext cx="4233595" cy="6639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353066" y="4562168"/>
            <a:ext cx="25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in x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353066" y="5334433"/>
            <a:ext cx="25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in 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353066" y="6109718"/>
            <a:ext cx="25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in 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577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303" y="2148312"/>
            <a:ext cx="10820400" cy="4024125"/>
          </a:xfrm>
        </p:spPr>
        <p:txBody>
          <a:bodyPr/>
          <a:lstStyle/>
          <a:p>
            <a:r>
              <a:rPr lang="en-US" dirty="0" smtClean="0"/>
              <a:t>Since we are mixing variables here (space and time), we need to define the differences in each.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use k superscripts to indicate time, and </a:t>
            </a:r>
            <a:r>
              <a:rPr lang="en-US" dirty="0" err="1" smtClean="0"/>
              <a:t>i,j,k</a:t>
            </a:r>
            <a:r>
              <a:rPr lang="en-US" dirty="0" smtClean="0"/>
              <a:t> subscripts for space.</a:t>
            </a:r>
          </a:p>
          <a:p>
            <a:endParaRPr lang="en-US" dirty="0"/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013485" y="2872548"/>
                <a:ext cx="3458703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85" y="2872548"/>
                <a:ext cx="3458703" cy="6954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26470" y="5265386"/>
                <a:ext cx="11480066" cy="729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0" y="5265386"/>
                <a:ext cx="11480066" cy="729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925961" y="3593203"/>
            <a:ext cx="2298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50338" y="3609768"/>
            <a:ext cx="458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5316" y="3982049"/>
            <a:ext cx="156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Evaluate at (</a:t>
            </a:r>
            <a:r>
              <a:rPr lang="en-US" dirty="0" err="1" smtClean="0"/>
              <a:t>i,j,k</a:t>
            </a:r>
            <a:r>
              <a:rPr lang="en-US" dirty="0" smtClean="0"/>
              <a:t>)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3986981" y="3609768"/>
            <a:ext cx="392643" cy="37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59462" y="3975709"/>
            <a:ext cx="24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Evaluate at time k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066503" y="3593203"/>
            <a:ext cx="373626" cy="38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4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our grid is a uniform, structured grid, we can rearrange and simplify to obtain a formula for the new 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we have constants:</a:t>
            </a:r>
          </a:p>
          <a:p>
            <a:endParaRPr lang="en-US" dirty="0"/>
          </a:p>
          <a:p>
            <a:r>
              <a:rPr lang="en-US" dirty="0" smtClean="0"/>
              <a:t>The minimum of these constants must be less than 0.5 (i.e.                              )</a:t>
            </a:r>
          </a:p>
          <a:p>
            <a:endParaRPr lang="en-US" dirty="0"/>
          </a:p>
          <a:p>
            <a:r>
              <a:rPr lang="en-US" dirty="0" smtClean="0"/>
              <a:t>This scheme is known as the </a:t>
            </a:r>
            <a:r>
              <a:rPr lang="en-US" b="1" dirty="0" smtClean="0"/>
              <a:t>Forward Time Centered Space (FTCS)</a:t>
            </a:r>
            <a:r>
              <a:rPr lang="en-US" dirty="0" smtClean="0"/>
              <a:t> scheme.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4327" y="3031145"/>
                <a:ext cx="11141640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7" y="3031145"/>
                <a:ext cx="11141640" cy="422873"/>
              </a:xfrm>
              <a:prstGeom prst="rect">
                <a:avLst/>
              </a:prstGeom>
              <a:blipFill rotWithShape="0"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65444" y="3683915"/>
                <a:ext cx="1019703" cy="52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44" y="3683915"/>
                <a:ext cx="1019703" cy="5227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257814" y="3683915"/>
                <a:ext cx="1015150" cy="570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814" y="3683915"/>
                <a:ext cx="1015150" cy="5700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715678" y="3683915"/>
                <a:ext cx="995914" cy="520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678" y="3683915"/>
                <a:ext cx="995914" cy="520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837111" y="4697852"/>
                <a:ext cx="2217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d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&lt;0.5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111" y="4697852"/>
                <a:ext cx="22175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928" r="-2204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569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FTCS scheme provides us a formula to compute a new T in terms of old values of T in space.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Hence, our solution technique requires two main loops:</a:t>
            </a:r>
          </a:p>
          <a:p>
            <a:endParaRPr lang="en-US" dirty="0"/>
          </a:p>
          <a:p>
            <a:pPr lvl="1"/>
            <a:r>
              <a:rPr lang="en-US" dirty="0" smtClean="0"/>
              <a:t>A loop over time – computing the new T values at each step, and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loop over 3D space, to compute the spatial derivatives.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4327" y="3031145"/>
                <a:ext cx="11141640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7" y="3031145"/>
                <a:ext cx="11141640" cy="422873"/>
              </a:xfrm>
              <a:prstGeom prst="rect">
                <a:avLst/>
              </a:prstGeom>
              <a:blipFill rotWithShape="0"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86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287" y="764373"/>
            <a:ext cx="9756913" cy="1293028"/>
          </a:xfrm>
        </p:spPr>
        <p:txBody>
          <a:bodyPr/>
          <a:lstStyle/>
          <a:p>
            <a:r>
              <a:rPr lang="en-US" dirty="0" smtClean="0"/>
              <a:t>2D </a:t>
            </a:r>
            <a:r>
              <a:rPr lang="en-US" dirty="0" smtClean="0"/>
              <a:t>STEADY Heat </a:t>
            </a:r>
            <a:r>
              <a:rPr lang="en-US" dirty="0" smtClean="0"/>
              <a:t>Transfer Problem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Consider the 2D HT equations, where the </a:t>
            </a:r>
            <a:r>
              <a:rPr lang="en-US" dirty="0" smtClean="0"/>
              <a:t>governing equations are: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FTCS discretization is: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Imagine we </a:t>
            </a:r>
            <a:r>
              <a:rPr lang="en-US" dirty="0" smtClean="0"/>
              <a:t>want the steady result. That means the term on the left disappears: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731645" y="2756830"/>
                <a:ext cx="2684901" cy="69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645" y="2756830"/>
                <a:ext cx="2684901" cy="6988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054943" y="4017946"/>
                <a:ext cx="6981911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43" y="4017946"/>
                <a:ext cx="6981911" cy="6851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895600" y="5472038"/>
                <a:ext cx="5837174" cy="734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472038"/>
                <a:ext cx="5837174" cy="7341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Heat Transfer Problem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There are several observations to draw: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need to solve for the unknown temperature at </a:t>
            </a:r>
            <a:r>
              <a:rPr lang="en-US" dirty="0" err="1" smtClean="0"/>
              <a:t>i,j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of these temperatures are at the same time level.</a:t>
            </a:r>
          </a:p>
          <a:p>
            <a:pPr lvl="1"/>
            <a:endParaRPr lang="en-US" dirty="0"/>
          </a:p>
          <a:p>
            <a:r>
              <a:rPr lang="en-US" dirty="0" smtClean="0"/>
              <a:t>This means that we need to solve all of these temperatures at the same time.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Fortunately, the system is linear – we have T in terms of other T</a:t>
            </a:r>
            <a:r>
              <a:rPr lang="en-US" baseline="30000" dirty="0" smtClean="0"/>
              <a:t>1</a:t>
            </a:r>
            <a:r>
              <a:rPr lang="en-US" dirty="0" smtClean="0"/>
              <a:t> values.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895600" y="2691259"/>
                <a:ext cx="5664050" cy="734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691259"/>
                <a:ext cx="5664050" cy="7341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2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Heat Transfer Problem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Since the system is linear, we can make a system of linear equations to solve the problem.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Let’s rearrange the governing equation to solve for T(</a:t>
            </a:r>
            <a:r>
              <a:rPr lang="en-US" dirty="0" err="1" smtClean="0"/>
              <a:t>i,j</a:t>
            </a:r>
            <a:r>
              <a:rPr lang="en-US" dirty="0" smtClean="0"/>
              <a:t>):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You </a:t>
            </a:r>
            <a:r>
              <a:rPr lang="en-US" dirty="0" smtClean="0"/>
              <a:t>can remove (theta) at this stage if you like – it doesn’t influence the solution – IF theta is the same everywhere.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895600" y="3998592"/>
                <a:ext cx="6000489" cy="748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998592"/>
                <a:ext cx="6000489" cy="7488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Heat Transfer Problem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wish to rearrange these things into a linear system.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Let’s write out each equation explicitly in terms of a linear equation: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This is easy to put into matrix form….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786134" y="3664202"/>
                <a:ext cx="8619732" cy="773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34" y="3664202"/>
                <a:ext cx="8619732" cy="7737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3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Heat Transfer Problem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For our general – Matrix form: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786134" y="2712224"/>
                <a:ext cx="8619732" cy="773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34" y="2712224"/>
                <a:ext cx="8619732" cy="7737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ket 1"/>
          <p:cNvSpPr/>
          <p:nvPr/>
        </p:nvSpPr>
        <p:spPr>
          <a:xfrm>
            <a:off x="2455101" y="4206622"/>
            <a:ext cx="125261" cy="23444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ket 2"/>
          <p:cNvSpPr/>
          <p:nvPr/>
        </p:nvSpPr>
        <p:spPr>
          <a:xfrm>
            <a:off x="5223354" y="4206623"/>
            <a:ext cx="187890" cy="23444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5565209" y="4206621"/>
            <a:ext cx="125261" cy="23444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6135145" y="4196245"/>
            <a:ext cx="187890" cy="23444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7731" y="4298325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06039" y="4298325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9399" y="4298325"/>
            <a:ext cx="96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-2A-2B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11563" y="4298325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97469" y="4298325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90262" y="4298325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69073" y="4786216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784" y="5265543"/>
            <a:ext cx="103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07800" y="5701863"/>
            <a:ext cx="84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65211" y="6140388"/>
            <a:ext cx="87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69684" y="3467509"/>
            <a:ext cx="96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-2A-2B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00666" y="3438455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21370" y="3446814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98855" y="3462209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3897" y="3438455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7710" y="4086204"/>
            <a:ext cx="4826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key is understanding which row the left, right, up and down cell is located on! </a:t>
            </a:r>
          </a:p>
          <a:p>
            <a:endParaRPr lang="en-US" dirty="0" smtClean="0"/>
          </a:p>
          <a:p>
            <a:r>
              <a:rPr lang="en-US" dirty="0" smtClean="0"/>
              <a:t>Only include temperatures we are solving for inside the vector of temperatures here.</a:t>
            </a:r>
          </a:p>
          <a:p>
            <a:endParaRPr lang="en-US" dirty="0"/>
          </a:p>
          <a:p>
            <a:r>
              <a:rPr lang="en-US" dirty="0" smtClean="0"/>
              <a:t>Constant temperatures become source terms!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229090" y="5155548"/>
            <a:ext cx="566281" cy="1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5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PDE’s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physics and science, we often find problems where a quantity (such as mass or energy) is distributed across space and time.</a:t>
            </a:r>
          </a:p>
          <a:p>
            <a:endParaRPr lang="en-US" dirty="0"/>
          </a:p>
          <a:p>
            <a:r>
              <a:rPr lang="en-US" dirty="0" smtClean="0"/>
              <a:t>We know that these quantities can not be destroyed or created – hence, these are often called conservative quantities.</a:t>
            </a:r>
          </a:p>
          <a:p>
            <a:endParaRPr lang="en-US" dirty="0"/>
          </a:p>
          <a:p>
            <a:r>
              <a:rPr lang="en-US" dirty="0" smtClean="0"/>
              <a:t>By examining how these quantities move across space and time, we often rely on differential mathematics for help.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0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Heat Transfer Problem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10820400" cy="4285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 this form, we can show that we will need to solve a linear system of equations (at least for this PDE): where we have Ax = B.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We need to compute x = A</a:t>
            </a:r>
            <a:r>
              <a:rPr lang="en-US" baseline="30000" dirty="0" smtClean="0"/>
              <a:t>-1</a:t>
            </a:r>
            <a:r>
              <a:rPr lang="en-US" dirty="0" smtClean="0"/>
              <a:t>B, essentially.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2" name="Left Bracket 1"/>
          <p:cNvSpPr/>
          <p:nvPr/>
        </p:nvSpPr>
        <p:spPr>
          <a:xfrm>
            <a:off x="2640631" y="3146446"/>
            <a:ext cx="125261" cy="23444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ket 2"/>
          <p:cNvSpPr/>
          <p:nvPr/>
        </p:nvSpPr>
        <p:spPr>
          <a:xfrm>
            <a:off x="5408884" y="3146447"/>
            <a:ext cx="187890" cy="23444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5750739" y="3146445"/>
            <a:ext cx="125261" cy="23444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6320675" y="3136069"/>
            <a:ext cx="187890" cy="23444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46419" y="4123648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33409" y="4096602"/>
            <a:ext cx="103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Right Bracket 25"/>
          <p:cNvSpPr/>
          <p:nvPr/>
        </p:nvSpPr>
        <p:spPr>
          <a:xfrm>
            <a:off x="8140816" y="3136069"/>
            <a:ext cx="187890" cy="23444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/>
          <p:cNvSpPr/>
          <p:nvPr/>
        </p:nvSpPr>
        <p:spPr>
          <a:xfrm>
            <a:off x="7551415" y="3136069"/>
            <a:ext cx="125261" cy="23444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70254" y="4123648"/>
            <a:ext cx="55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28495" y="4134024"/>
            <a:ext cx="103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7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Heat Transfer Problem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10820400" cy="4285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will see the need for solutions to the Ax = B system later in the course.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What is important to know is that we no longer have the same simple system as we used in FTCS.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This will be important when it comes time to use the GPU to solve these equations, or when trying to share the computational load across multiple CPU cores.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I.e. how do we shar</a:t>
            </a:r>
            <a:r>
              <a:rPr lang="en-US" dirty="0" smtClean="0"/>
              <a:t>e a A</a:t>
            </a:r>
            <a:r>
              <a:rPr lang="en-US" baseline="30000" dirty="0" smtClean="0"/>
              <a:t>-1</a:t>
            </a:r>
            <a:r>
              <a:rPr lang="en-US" dirty="0" smtClean="0"/>
              <a:t> calculation across multiple CPU cores?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2292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3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formulations of the Finite Element Method (FEM) are most easily explained using the Stiffness Method.</a:t>
            </a:r>
          </a:p>
          <a:p>
            <a:endParaRPr lang="en-US" dirty="0"/>
          </a:p>
          <a:p>
            <a:r>
              <a:rPr lang="en-US" dirty="0" smtClean="0"/>
              <a:t>This is commonly employed in the analysis of space trusses such as these: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1" y="3825636"/>
            <a:ext cx="4362064" cy="3032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327" y="4256049"/>
            <a:ext cx="3969093" cy="2351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163" y="4256049"/>
            <a:ext cx="1809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51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986849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space truss is made up of a number of beams.</a:t>
            </a:r>
          </a:p>
          <a:p>
            <a:endParaRPr lang="en-US" dirty="0"/>
          </a:p>
          <a:p>
            <a:r>
              <a:rPr lang="en-US" dirty="0" smtClean="0"/>
              <a:t>The analysis of the beams depends on the connections between them.</a:t>
            </a:r>
          </a:p>
          <a:p>
            <a:endParaRPr lang="en-US" dirty="0"/>
          </a:p>
          <a:p>
            <a:pPr lvl="1"/>
            <a:r>
              <a:rPr lang="en-US" dirty="0" smtClean="0"/>
              <a:t>If joints are rigidly attached, beam elements may bend.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joints are attached with pins, then no moment can be sustained at the connection points (i.e. no bending)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49" y="2087262"/>
            <a:ext cx="2506749" cy="1671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116" y="1940440"/>
            <a:ext cx="2466975" cy="184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698" y="3987113"/>
            <a:ext cx="3602836" cy="27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7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986849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Since we want to give you a simple introduction, we will assume elements are connected using pins.</a:t>
            </a:r>
          </a:p>
          <a:p>
            <a:endParaRPr lang="en-US" dirty="0"/>
          </a:p>
          <a:p>
            <a:r>
              <a:rPr lang="en-US" dirty="0" smtClean="0"/>
              <a:t>Hence, the only force inside elements are compressive or tensile forces: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49" y="2087262"/>
            <a:ext cx="2506749" cy="1671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116" y="1940440"/>
            <a:ext cx="2466975" cy="184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698" y="3987113"/>
            <a:ext cx="3602836" cy="2706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21" y="5056635"/>
            <a:ext cx="61341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49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212859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We can very simply relate the axial force F with the displacement u: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written in this form (Hooke’s Law form F = </a:t>
            </a:r>
            <a:r>
              <a:rPr lang="en-US" dirty="0" err="1" smtClean="0"/>
              <a:t>Kx</a:t>
            </a:r>
            <a:r>
              <a:rPr lang="en-US" dirty="0" smtClean="0"/>
              <a:t>), we can see that AE/L is the stiffness of the beam.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1" y="5056635"/>
            <a:ext cx="6134100" cy="1162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855044" y="2773368"/>
                <a:ext cx="159428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044" y="2773368"/>
                <a:ext cx="1594283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093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this formula to analyze large numbers of beams via the </a:t>
            </a:r>
            <a:r>
              <a:rPr lang="en-US" b="1" dirty="0" smtClean="0"/>
              <a:t>superposition theorem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Consider this planar truss as an example.</a:t>
            </a:r>
          </a:p>
          <a:p>
            <a:endParaRPr lang="en-US" dirty="0"/>
          </a:p>
          <a:p>
            <a:r>
              <a:rPr lang="en-US" dirty="0" smtClean="0"/>
              <a:t>We have 6 beam elements connect with pins.</a:t>
            </a:r>
          </a:p>
          <a:p>
            <a:endParaRPr lang="en-US" dirty="0"/>
          </a:p>
          <a:p>
            <a:r>
              <a:rPr lang="en-US" dirty="0" smtClean="0"/>
              <a:t>First, we need to decide what our </a:t>
            </a:r>
            <a:r>
              <a:rPr lang="en-US" b="1" dirty="0" smtClean="0"/>
              <a:t>variables</a:t>
            </a:r>
            <a:r>
              <a:rPr lang="en-US" dirty="0" smtClean="0"/>
              <a:t> are.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666" y="3229232"/>
            <a:ext cx="3998533" cy="31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64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this formula to analyze large numbers of beams via the </a:t>
            </a:r>
            <a:r>
              <a:rPr lang="en-US" b="1" dirty="0" smtClean="0"/>
              <a:t>superposition theorem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Consider this planar truss as an example.</a:t>
            </a:r>
          </a:p>
          <a:p>
            <a:endParaRPr lang="en-US" dirty="0"/>
          </a:p>
          <a:p>
            <a:r>
              <a:rPr lang="en-US" dirty="0" smtClean="0"/>
              <a:t>We have 6 beam elements connect with pins.</a:t>
            </a:r>
          </a:p>
          <a:p>
            <a:endParaRPr lang="en-US" dirty="0"/>
          </a:p>
          <a:p>
            <a:r>
              <a:rPr lang="en-US" dirty="0" smtClean="0"/>
              <a:t>First, we need to decide what our </a:t>
            </a:r>
            <a:r>
              <a:rPr lang="en-US" b="1" dirty="0" smtClean="0"/>
              <a:t>variables</a:t>
            </a:r>
            <a:r>
              <a:rPr lang="en-US" dirty="0" smtClean="0"/>
              <a:t> are.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666" y="3229232"/>
            <a:ext cx="3998533" cy="31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7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382265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We consider the displacement of the connecting points – nodes – as our unknowns.</a:t>
            </a:r>
          </a:p>
          <a:p>
            <a:endParaRPr lang="en-US" dirty="0"/>
          </a:p>
          <a:p>
            <a:r>
              <a:rPr lang="en-US" dirty="0" smtClean="0"/>
              <a:t>Each node may move in two directions – in the x and y direction.</a:t>
            </a:r>
          </a:p>
          <a:p>
            <a:endParaRPr lang="en-US" dirty="0"/>
          </a:p>
          <a:p>
            <a:r>
              <a:rPr lang="en-US" dirty="0" smtClean="0"/>
              <a:t>Hence, for our problem, we have </a:t>
            </a:r>
            <a:r>
              <a:rPr lang="en-US" b="1" dirty="0" smtClean="0"/>
              <a:t>8 unknowns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340" y="2347783"/>
            <a:ext cx="4670568" cy="39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0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PDE’s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result of this differential analysis is often a Partial Differential Equation, or PDE.</a:t>
            </a:r>
          </a:p>
          <a:p>
            <a:endParaRPr lang="en-US" dirty="0"/>
          </a:p>
          <a:p>
            <a:r>
              <a:rPr lang="en-US" dirty="0" smtClean="0"/>
              <a:t>Such PDE’s play a role in many aspects of engineering and science, and are certainly not restricted to mechanical engineering.</a:t>
            </a:r>
          </a:p>
          <a:p>
            <a:endParaRPr lang="en-US" dirty="0"/>
          </a:p>
          <a:p>
            <a:r>
              <a:rPr lang="en-US" dirty="0" smtClean="0"/>
              <a:t>If you learn how to solve a mechanical engineering PDE, you’ll almost be guaranteed to have an understanding in how to solve a non-ME PDE.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0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382265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However, not all of these variables are actually unknown.</a:t>
            </a:r>
          </a:p>
          <a:p>
            <a:endParaRPr lang="en-US" dirty="0"/>
          </a:p>
          <a:p>
            <a:r>
              <a:rPr lang="en-US" dirty="0" smtClean="0"/>
              <a:t>Variable 6 must be 0 (vertically constrained)</a:t>
            </a:r>
          </a:p>
          <a:p>
            <a:endParaRPr lang="en-US" dirty="0"/>
          </a:p>
          <a:p>
            <a:r>
              <a:rPr lang="en-US" dirty="0" smtClean="0"/>
              <a:t>Variables 7 and 8 are also 0 (constrained)</a:t>
            </a:r>
          </a:p>
          <a:p>
            <a:endParaRPr lang="en-US" dirty="0"/>
          </a:p>
          <a:p>
            <a:r>
              <a:rPr lang="en-US" dirty="0" smtClean="0"/>
              <a:t>Hence, we have 5 unknowns in our system.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830" y="2339933"/>
            <a:ext cx="4890309" cy="387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97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382265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formulate a relationship between the displacements of nodes connected with beam elements to continue.</a:t>
            </a:r>
          </a:p>
          <a:p>
            <a:endParaRPr lang="en-US" dirty="0"/>
          </a:p>
          <a:p>
            <a:r>
              <a:rPr lang="en-US" dirty="0" smtClean="0"/>
              <a:t>In  order to do this, we need to consider the local coordinate system x’ and y’ connecting the nodes 1 and 2 (for example)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427735"/>
            <a:ext cx="36861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68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382265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The formulas relating the axial force inside this element with the displacements can be written as: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write this in matrix form as: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427735"/>
            <a:ext cx="3686175" cy="3790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77" y="3041565"/>
            <a:ext cx="2143125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177" y="5508119"/>
            <a:ext cx="2600325" cy="847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2575" y="3451824"/>
            <a:ext cx="262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’ = displacement of 1 in the x’ direction.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13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382265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Hence, we can write the equations of the 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K is our local stiffness matrix: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427735"/>
            <a:ext cx="3686175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83" y="2927264"/>
            <a:ext cx="2600325" cy="847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21994" y="3212626"/>
                <a:ext cx="1251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994" y="3212626"/>
                <a:ext cx="1251625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4444" r="-6341" b="-4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92647" y="4880217"/>
                <a:ext cx="182934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647" y="4880217"/>
                <a:ext cx="1829347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852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94560"/>
            <a:ext cx="62103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Unfortunately, the local coordinate frame does not help us.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Hence, we need to perform a coordinate transformation to relate the local (x’, y’) coordinates to the global (x, y) coordinates.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99" r="11257"/>
          <a:stretch/>
        </p:blipFill>
        <p:spPr>
          <a:xfrm>
            <a:off x="6642100" y="2194560"/>
            <a:ext cx="5308600" cy="36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4926012"/>
            <a:ext cx="2695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67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94560"/>
            <a:ext cx="62103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In matrix form, this is written as: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we can shorten this notation down: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99" r="11257"/>
          <a:stretch/>
        </p:blipFill>
        <p:spPr>
          <a:xfrm>
            <a:off x="6642100" y="2194560"/>
            <a:ext cx="5308600" cy="3694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1" y="2650649"/>
            <a:ext cx="4572000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95600" y="5372100"/>
                <a:ext cx="1016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372100"/>
                <a:ext cx="101662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95" r="-239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12951" y="5857147"/>
            <a:ext cx="355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T is our 4x2 coordinate transformation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45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94560"/>
            <a:ext cx="62103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We can replace the elements of our T matrix using actual coordinate positions of points 1 and 2: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axial forces (p’) on the element also need to be transformed as well: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99" r="11257"/>
          <a:stretch/>
        </p:blipFill>
        <p:spPr>
          <a:xfrm>
            <a:off x="6642100" y="2194560"/>
            <a:ext cx="5308600" cy="36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3367335"/>
            <a:ext cx="17145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710" y="3416252"/>
            <a:ext cx="1609725" cy="638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112" y="3367335"/>
            <a:ext cx="3114675" cy="581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0947" y="4717601"/>
            <a:ext cx="2635249" cy="20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74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185399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Recall our governing equation:</a:t>
            </a:r>
          </a:p>
          <a:p>
            <a:endParaRPr lang="en-US" dirty="0"/>
          </a:p>
          <a:p>
            <a:r>
              <a:rPr lang="en-US" dirty="0" smtClean="0"/>
              <a:t>Multiply both sides by [T]</a:t>
            </a:r>
            <a:r>
              <a:rPr lang="en-US" baseline="30000" dirty="0" smtClean="0"/>
              <a:t>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Our previous slide showed us that:  </a:t>
            </a:r>
          </a:p>
          <a:p>
            <a:endParaRPr lang="en-US" dirty="0"/>
          </a:p>
          <a:p>
            <a:r>
              <a:rPr lang="en-US" dirty="0" smtClean="0"/>
              <a:t>A similar substitution exists for x’:</a:t>
            </a:r>
          </a:p>
          <a:p>
            <a:endParaRPr lang="en-US" dirty="0"/>
          </a:p>
          <a:p>
            <a:r>
              <a:rPr lang="en-US" dirty="0" smtClean="0"/>
              <a:t>Hence, we can write:                       where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365751" y="2194560"/>
                <a:ext cx="1251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51" y="2194560"/>
                <a:ext cx="1251625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4444" r="-6311" b="-4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629150" y="3091413"/>
                <a:ext cx="2098010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3091413"/>
                <a:ext cx="2098010" cy="282257"/>
              </a:xfrm>
              <a:prstGeom prst="rect">
                <a:avLst/>
              </a:prstGeom>
              <a:blipFill rotWithShape="0">
                <a:blip r:embed="rId3"/>
                <a:stretch>
                  <a:fillRect t="-4348" r="-3478" b="-413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499" y="3803650"/>
            <a:ext cx="1724025" cy="5715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635500" y="3593942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02400" y="4387692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061450" y="3948271"/>
                <a:ext cx="1616918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450" y="3948271"/>
                <a:ext cx="1616918" cy="282257"/>
              </a:xfrm>
              <a:prstGeom prst="rect">
                <a:avLst/>
              </a:prstGeom>
              <a:blipFill rotWithShape="0">
                <a:blip r:embed="rId5"/>
                <a:stretch>
                  <a:fillRect l="-4511" t="-4348" r="-4887" b="-391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7683500" y="4117721"/>
            <a:ext cx="1130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50174" y="3720067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in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617593" y="4807815"/>
                <a:ext cx="2219133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93" y="4807815"/>
                <a:ext cx="2219133" cy="282257"/>
              </a:xfrm>
              <a:prstGeom prst="rect">
                <a:avLst/>
              </a:prstGeom>
              <a:blipFill rotWithShape="0">
                <a:blip r:embed="rId6"/>
                <a:stretch>
                  <a:fillRect l="-1923" t="-4348" r="-1923" b="-391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248009" y="5667065"/>
                <a:ext cx="111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009" y="5667065"/>
                <a:ext cx="1117742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896029" y="5614906"/>
                <a:ext cx="1925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29" y="5614906"/>
                <a:ext cx="1925399" cy="276999"/>
              </a:xfrm>
              <a:prstGeom prst="rect">
                <a:avLst/>
              </a:prstGeom>
              <a:blipFill rotWithShape="0">
                <a:blip r:embed="rId8"/>
                <a:stretch>
                  <a:fillRect r="-633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912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185399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final stiffness matrix is of the 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we are ready to begin solving for the system.</a:t>
            </a:r>
          </a:p>
          <a:p>
            <a:endParaRPr lang="en-US" dirty="0"/>
          </a:p>
          <a:p>
            <a:r>
              <a:rPr lang="en-US" dirty="0" smtClean="0"/>
              <a:t>All we need to do is construct our global stiffness matrix – governing all of the system unknowns – from the smaller (4x4) local stiffness matrices.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09432"/>
            <a:ext cx="5626100" cy="14561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142" y="2740398"/>
            <a:ext cx="1395413" cy="5271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587" y="2718621"/>
            <a:ext cx="1306513" cy="5179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142" y="3404713"/>
            <a:ext cx="31146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94560"/>
            <a:ext cx="67183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The global stiffness matrix starts off as zero and has the dimensions of the number of DOF: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Consider element 1, connecting node 1 and node 2.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69568" y="3074231"/>
                <a:ext cx="3792705" cy="2086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568" y="3074231"/>
                <a:ext cx="3792705" cy="20869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01" y="2375707"/>
            <a:ext cx="4670568" cy="39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Circular </a:t>
            </a:r>
            <a:r>
              <a:rPr lang="en-US" dirty="0" smtClean="0"/>
              <a:t>Membranes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polar form, the wave equation for a circular membrane can be shown to be: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Without variations in the angular direction, this reduces to:</a:t>
            </a:r>
            <a:endParaRPr lang="en-US" dirty="0"/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13086" y="3557551"/>
                <a:ext cx="341490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86" y="3557551"/>
                <a:ext cx="3414909" cy="6279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2720431"/>
            <a:ext cx="3743325" cy="2610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32356" y="5335068"/>
                <a:ext cx="2369495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56" y="5335068"/>
                <a:ext cx="2369495" cy="6279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5952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511005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The local stiffness matrix can be written as: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we need do is insert it into our global matrix:</a:t>
            </a:r>
          </a:p>
          <a:p>
            <a:endParaRPr lang="en-US" dirty="0"/>
          </a:p>
          <a:p>
            <a:r>
              <a:rPr lang="en-US" dirty="0" smtClean="0"/>
              <a:t>We need to repeat this process for each element and node pair.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044430" y="2261337"/>
                <a:ext cx="4520084" cy="2086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30" y="2261337"/>
                <a:ext cx="4520084" cy="20869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320119" y="2772663"/>
                <a:ext cx="3621183" cy="1064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19" y="2772663"/>
                <a:ext cx="3621183" cy="1064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6146800" y="3304828"/>
            <a:ext cx="73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511005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Consider element 6 (connecting 1 and 3):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need to insert these elements at the correct position in our global stiffness matrix.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492250" y="2665048"/>
                <a:ext cx="6208494" cy="2117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   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 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0      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250" y="2665048"/>
                <a:ext cx="6208494" cy="21177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29786" y="3239860"/>
                <a:ext cx="3565528" cy="1064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6" y="3239860"/>
                <a:ext cx="3565528" cy="1064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531602" y="3723927"/>
            <a:ext cx="73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3463"/>
            <a:ext cx="2510572" cy="21394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8900" y="103759"/>
            <a:ext cx="444500" cy="493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38300" y="1632839"/>
            <a:ext cx="444500" cy="493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08002" y="2665048"/>
            <a:ext cx="2173998" cy="531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26746" y="2665048"/>
            <a:ext cx="1052354" cy="531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48475" y="3721975"/>
            <a:ext cx="1052354" cy="531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42646" y="3772281"/>
            <a:ext cx="1999653" cy="532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57323" y="3772775"/>
            <a:ext cx="1004877" cy="524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4" idx="2"/>
            <a:endCxn id="13" idx="2"/>
          </p:cNvCxnSpPr>
          <p:nvPr/>
        </p:nvCxnSpPr>
        <p:spPr>
          <a:xfrm rot="16200000" flipH="1">
            <a:off x="4547497" y="1609726"/>
            <a:ext cx="7241" cy="5382711"/>
          </a:xfrm>
          <a:prstGeom prst="bentConnector3">
            <a:avLst>
              <a:gd name="adj1" fmla="val 8518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69423" y="3209953"/>
            <a:ext cx="1052354" cy="531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1" idx="0"/>
          </p:cNvCxnSpPr>
          <p:nvPr/>
        </p:nvCxnSpPr>
        <p:spPr>
          <a:xfrm flipV="1">
            <a:off x="2895600" y="2665048"/>
            <a:ext cx="7157323" cy="493515"/>
          </a:xfrm>
          <a:prstGeom prst="bentConnector4">
            <a:avLst>
              <a:gd name="adj1" fmla="val 12"/>
              <a:gd name="adj2" fmla="val 251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3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we are done, we can eliminate the unrequired rows and columns for elements which have 0 displacements (i.e. restraints, or boundary conditions).</a:t>
            </a:r>
          </a:p>
          <a:p>
            <a:endParaRPr lang="en-US" dirty="0"/>
          </a:p>
          <a:p>
            <a:r>
              <a:rPr lang="en-US" dirty="0" smtClean="0"/>
              <a:t>We need to follow a similar procedure for the Force vector on the left hand side.</a:t>
            </a:r>
          </a:p>
          <a:p>
            <a:endParaRPr lang="en-US" dirty="0"/>
          </a:p>
          <a:p>
            <a:r>
              <a:rPr lang="en-US" dirty="0" smtClean="0"/>
              <a:t>After we are finished, we will have a (</a:t>
            </a:r>
            <a:r>
              <a:rPr lang="en-US" dirty="0" err="1" smtClean="0"/>
              <a:t>i</a:t>
            </a:r>
            <a:r>
              <a:rPr lang="en-US" dirty="0" smtClean="0"/>
              <a:t>) symmetric, and (ii) often sparse matrix system for us to invert.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5562600"/>
            <a:ext cx="73533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Once you have the force matrix F and the stiffness matrix K, you can use the CG method to solve for displacement.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212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122" y="764373"/>
            <a:ext cx="9240078" cy="1293028"/>
          </a:xfrm>
        </p:spPr>
        <p:txBody>
          <a:bodyPr/>
          <a:lstStyle/>
          <a:p>
            <a:r>
              <a:rPr lang="en-US" dirty="0" smtClean="0"/>
              <a:t>Finite Element Method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 little work, its clear that the FEM approach will result in an Ax = B system, just like the steady heat transfer approach using FDM.</a:t>
            </a:r>
            <a:endParaRPr lang="en-US" dirty="0"/>
          </a:p>
          <a:p>
            <a:endParaRPr lang="en-US" dirty="0"/>
          </a:p>
        </p:txBody>
      </p:sp>
      <p:sp>
        <p:nvSpPr>
          <p:cNvPr id="5" name="Left Bracket 4"/>
          <p:cNvSpPr/>
          <p:nvPr/>
        </p:nvSpPr>
        <p:spPr>
          <a:xfrm>
            <a:off x="2627379" y="3066930"/>
            <a:ext cx="125261" cy="23444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5395632" y="3066931"/>
            <a:ext cx="187890" cy="23444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5737487" y="3066929"/>
            <a:ext cx="125261" cy="23444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6307423" y="3056553"/>
            <a:ext cx="187890" cy="23444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3167" y="4044132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20157" y="4017086"/>
            <a:ext cx="103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ight Bracket 10"/>
          <p:cNvSpPr/>
          <p:nvPr/>
        </p:nvSpPr>
        <p:spPr>
          <a:xfrm>
            <a:off x="8127564" y="3056553"/>
            <a:ext cx="187890" cy="23444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7538163" y="3056553"/>
            <a:ext cx="125261" cy="23444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7002" y="4044132"/>
            <a:ext cx="55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15243" y="4054508"/>
            <a:ext cx="103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86098" y="5640487"/>
            <a:ext cx="73533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should be clear that this course is going to require us to develop a method for solving this syste</a:t>
            </a:r>
            <a:r>
              <a:rPr lang="en-US" dirty="0" smtClean="0"/>
              <a:t>m on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74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VOLUME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1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VOLUME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two methods are (generally) suitable for linear PDE’s – of course, ther</a:t>
            </a:r>
            <a:r>
              <a:rPr lang="en-US" dirty="0" smtClean="0"/>
              <a:t>e are exceptions.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require an approach which can be applied to non-linear systems – for this, the Finite Volume Method is well suited.</a:t>
            </a:r>
          </a:p>
          <a:p>
            <a:endParaRPr lang="en-US" dirty="0"/>
          </a:p>
          <a:p>
            <a:r>
              <a:rPr lang="en-US" dirty="0" smtClean="0"/>
              <a:t>In addition, the FVM approach i</a:t>
            </a:r>
            <a:r>
              <a:rPr lang="en-US" dirty="0" smtClean="0"/>
              <a:t>s the one best suited to arbitrary geometries.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633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426" y="756072"/>
            <a:ext cx="9840574" cy="1215488"/>
          </a:xfrm>
          <a:ln/>
        </p:spPr>
        <p:txBody>
          <a:bodyPr/>
          <a:lstStyle/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dirty="0"/>
              <a:t>Partial Differential Equations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037" y="2448124"/>
            <a:ext cx="10092420" cy="4267168"/>
          </a:xfrm>
          <a:ln/>
        </p:spPr>
        <p:txBody>
          <a:bodyPr/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/>
              <a:t>We will consider Partial Differential Equations of the form: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/>
          </a:p>
          <a:p>
            <a:pPr marL="468059" indent="-468059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/>
              <a:t>		U = Conserved Quantities</a:t>
            </a:r>
          </a:p>
          <a:p>
            <a:pPr marL="468059" indent="-468059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/>
              <a:t>		F = Fluxes in x direction</a:t>
            </a:r>
          </a:p>
          <a:p>
            <a:pPr marL="468059" indent="-468059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/>
              <a:t>		H = Fluxes in y direction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/>
          </a:p>
          <a:p>
            <a:pPr marL="907313" lvl="1" indent="-437815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/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>
            <p:extLst/>
          </p:nvPr>
        </p:nvGraphicFramePr>
        <p:xfrm>
          <a:off x="4672621" y="3071226"/>
          <a:ext cx="2560202" cy="88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206360" imgH="419040" progId="Equation.3">
                  <p:embed/>
                </p:oleObj>
              </mc:Choice>
              <mc:Fallback>
                <p:oleObj name="Equation" r:id="rId4" imgW="1206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621" y="3071226"/>
                        <a:ext cx="2560202" cy="889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1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141" y="305312"/>
            <a:ext cx="9892090" cy="1215488"/>
          </a:xfrm>
          <a:ln/>
        </p:spPr>
        <p:txBody>
          <a:bodyPr/>
          <a:lstStyle/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dirty="0"/>
              <a:t>Partial Differential Equations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5110" y="2237538"/>
            <a:ext cx="10066717" cy="4267168"/>
          </a:xfrm>
          <a:ln/>
        </p:spPr>
        <p:txBody>
          <a:bodyPr/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dirty="0"/>
              <a:t>Let’s start by looking at the 1D equations: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dirty="0" smtClean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dirty="0" smtClean="0"/>
              <a:t>In </a:t>
            </a:r>
            <a:r>
              <a:rPr lang="en-US" dirty="0"/>
              <a:t>many ways, this is identical to the PDE’s you have examined in the past (i.e. for heat transfer).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dirty="0"/>
              <a:t>There are several key differences.		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dirty="0"/>
          </a:p>
          <a:p>
            <a:pPr marL="907313" lvl="1" indent="-437815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dirty="0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/>
          </p:nvPr>
        </p:nvGraphicFramePr>
        <p:xfrm>
          <a:off x="5210298" y="2883242"/>
          <a:ext cx="1660968" cy="780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838080" imgH="393480" progId="Equation.3">
                  <p:embed/>
                </p:oleObj>
              </mc:Choice>
              <mc:Fallback>
                <p:oleObj name="Equation" r:id="rId4" imgW="83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298" y="2883242"/>
                        <a:ext cx="1660968" cy="780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7428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141" y="305312"/>
            <a:ext cx="9956484" cy="1215488"/>
          </a:xfrm>
          <a:ln/>
        </p:spPr>
        <p:txBody>
          <a:bodyPr/>
          <a:lstStyle/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dirty="0"/>
              <a:t>Partial Differential Equations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940" y="1752665"/>
            <a:ext cx="8001480" cy="4267168"/>
          </a:xfrm>
          <a:ln/>
        </p:spPr>
        <p:txBody>
          <a:bodyPr/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/>
          </a:p>
          <a:p>
            <a:pPr marL="907313" lvl="1" indent="-437815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/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4920838" y="1977329"/>
          <a:ext cx="1866436" cy="877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838080" imgH="393480" progId="Equation.3">
                  <p:embed/>
                </p:oleObj>
              </mc:Choice>
              <mc:Fallback>
                <p:oleObj name="Equation" r:id="rId4" imgW="83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0838" y="1977329"/>
                        <a:ext cx="1866436" cy="877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195883" y="3886249"/>
            <a:ext cx="41617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This term is non-zero.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In fact, in real life, you will soon understand that there is no such thing as perfect steady state.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153303" y="3654384"/>
            <a:ext cx="33181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 dirty="0"/>
              <a:t>This term is wave dominated in the Euler </a:t>
            </a:r>
            <a:r>
              <a:rPr lang="en-US" sz="2400" dirty="0" smtClean="0"/>
              <a:t>and Shallow Water Equations</a:t>
            </a:r>
            <a:r>
              <a:rPr lang="en-US" sz="2400" dirty="0"/>
              <a:t>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Care must be taken with how we formulate </a:t>
            </a:r>
            <a:r>
              <a:rPr lang="en-US" sz="2400" dirty="0" err="1"/>
              <a:t>dF</a:t>
            </a:r>
            <a:r>
              <a:rPr lang="en-US" sz="2400" dirty="0"/>
              <a:t>/dx.</a:t>
            </a:r>
          </a:p>
          <a:p>
            <a:pPr algn="l"/>
            <a:endParaRPr lang="en-US" sz="2400" dirty="0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 flipV="1">
            <a:off x="3618963" y="2653774"/>
            <a:ext cx="1098813" cy="1000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1633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H="1" flipV="1">
            <a:off x="6985346" y="2653774"/>
            <a:ext cx="1218495" cy="1000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1189193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000" y="369706"/>
            <a:ext cx="8001480" cy="1215488"/>
          </a:xfrm>
          <a:ln/>
        </p:spPr>
        <p:txBody>
          <a:bodyPr/>
          <a:lstStyle/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dirty="0"/>
              <a:t>Time Discretization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913" y="1752665"/>
            <a:ext cx="10876730" cy="4267168"/>
          </a:xfrm>
          <a:ln/>
        </p:spPr>
        <p:txBody>
          <a:bodyPr>
            <a:normAutofit/>
          </a:bodyPr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2800" dirty="0"/>
              <a:t>Let’s begin by treating the first term – the time differential of U.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28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2800" dirty="0"/>
              <a:t>For the purposes of this course, it’s </a:t>
            </a:r>
            <a:r>
              <a:rPr lang="en-US" sz="2800" dirty="0" smtClean="0"/>
              <a:t>discretization </a:t>
            </a:r>
            <a:r>
              <a:rPr lang="en-US" sz="2800" dirty="0"/>
              <a:t>is the same as you’ve seen previously in the FTCS scheme: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2800" dirty="0"/>
          </a:p>
          <a:p>
            <a:pPr marL="907313" lvl="1" indent="-437815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2800" dirty="0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/>
          </p:nvPr>
        </p:nvGraphicFramePr>
        <p:xfrm>
          <a:off x="4185427" y="4526605"/>
          <a:ext cx="2262477" cy="93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1015920" imgH="419040" progId="Equation.3">
                  <p:embed/>
                </p:oleObj>
              </mc:Choice>
              <mc:Fallback>
                <p:oleObj name="Equation" r:id="rId4" imgW="1015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427" y="4526605"/>
                        <a:ext cx="2262477" cy="933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978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Membranes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Using the method of separation, were u(</a:t>
            </a:r>
            <a:r>
              <a:rPr lang="en-US" dirty="0" err="1" smtClean="0"/>
              <a:t>r,t</a:t>
            </a:r>
            <a:r>
              <a:rPr lang="en-US" dirty="0" smtClean="0"/>
              <a:t>) = W(r)G(t), we can substitute this into our PDE: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we say these are equal to a constant (i.e. –k</a:t>
            </a:r>
            <a:r>
              <a:rPr lang="en-US" baseline="30000" dirty="0" smtClean="0"/>
              <a:t>2</a:t>
            </a:r>
            <a:r>
              <a:rPr lang="en-US" dirty="0" smtClean="0"/>
              <a:t>), then we can show that:</a:t>
            </a:r>
          </a:p>
          <a:p>
            <a:endParaRPr lang="en-US" dirty="0"/>
          </a:p>
          <a:p>
            <a:r>
              <a:rPr lang="en-US" dirty="0" smtClean="0"/>
              <a:t>So, at least this part we know the solution to.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824380" y="3291372"/>
                <a:ext cx="2350195" cy="639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380" y="3291372"/>
                <a:ext cx="2350195" cy="6393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93885" y="4671487"/>
                <a:ext cx="2804229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85" y="4671487"/>
                <a:ext cx="2804229" cy="287515"/>
              </a:xfrm>
              <a:prstGeom prst="rect">
                <a:avLst/>
              </a:prstGeom>
              <a:blipFill rotWithShape="0">
                <a:blip r:embed="rId3"/>
                <a:stretch>
                  <a:fillRect l="-1739" t="-10638" r="-1522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465998" y="5561275"/>
                <a:ext cx="3559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98" y="5561275"/>
                <a:ext cx="355950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1935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82359" y="305312"/>
            <a:ext cx="8001480" cy="1215488"/>
          </a:xfrm>
          <a:ln/>
        </p:spPr>
        <p:txBody>
          <a:bodyPr/>
          <a:lstStyle/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dirty="0"/>
              <a:t>Space Discretization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4291" y="1752665"/>
            <a:ext cx="10049039" cy="4267168"/>
          </a:xfrm>
          <a:ln/>
        </p:spPr>
        <p:txBody>
          <a:bodyPr>
            <a:normAutofit/>
          </a:bodyPr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2800" dirty="0"/>
              <a:t>Now, we need to treat the spatial gradient of the flux term.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2800" dirty="0"/>
              <a:t>This can also be done in a straight forward fashion.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2800" dirty="0"/>
              <a:t>First, let’s create </a:t>
            </a:r>
            <a:r>
              <a:rPr lang="en-US" sz="2800" dirty="0" smtClean="0"/>
              <a:t>cells (finite volumes, or control volumes):</a:t>
            </a:r>
            <a:endParaRPr lang="en-US" sz="28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2800" dirty="0"/>
          </a:p>
          <a:p>
            <a:pPr marL="907313" lvl="1" indent="-437815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2800" dirty="0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5197347" y="4368634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 dirty="0" err="1"/>
              <a:t>i</a:t>
            </a:r>
            <a:endParaRPr lang="en-US" sz="1633" dirty="0"/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3607420" y="4368634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i-1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6787273" y="4368634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i+1</a:t>
            </a:r>
          </a:p>
        </p:txBody>
      </p:sp>
    </p:spTree>
    <p:extLst>
      <p:ext uri="{BB962C8B-B14F-4D97-AF65-F5344CB8AC3E}">
        <p14:creationId xmlns:p14="http://schemas.microsoft.com/office/powerpoint/2010/main" val="3320034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4509" y="1752665"/>
            <a:ext cx="10889329" cy="4267168"/>
          </a:xfrm>
          <a:ln/>
        </p:spPr>
        <p:txBody>
          <a:bodyPr>
            <a:normAutofit/>
          </a:bodyPr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3200" dirty="0"/>
              <a:t>These are our Finite Volumes.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3200" dirty="0"/>
              <a:t>To understand the evolution of U in time, we need to keep track of the fluxes across the surfaces of these finite volumes.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907313" lvl="1" indent="-437815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197347" y="4604164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i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3607420" y="4604164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i-1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6787273" y="4604164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i+1</a:t>
            </a: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4782583" y="4673292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i-1/2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6372510" y="4660330"/>
            <a:ext cx="898654" cy="898654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i+1/2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2359" y="305312"/>
            <a:ext cx="8001480" cy="1215488"/>
          </a:xfrm>
          <a:ln/>
        </p:spPr>
        <p:txBody>
          <a:bodyPr/>
          <a:lstStyle/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dirty="0"/>
              <a:t>Space Discretization</a:t>
            </a:r>
          </a:p>
        </p:txBody>
      </p:sp>
    </p:spTree>
    <p:extLst>
      <p:ext uri="{BB962C8B-B14F-4D97-AF65-F5344CB8AC3E}">
        <p14:creationId xmlns:p14="http://schemas.microsoft.com/office/powerpoint/2010/main" val="481346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5236" y="1752665"/>
            <a:ext cx="9067184" cy="4267168"/>
          </a:xfrm>
          <a:ln/>
        </p:spPr>
        <p:txBody>
          <a:bodyPr>
            <a:normAutofit/>
          </a:bodyPr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3200" dirty="0"/>
              <a:t>These fluxes are the fluxes at the interface separating cells i-1, </a:t>
            </a:r>
            <a:r>
              <a:rPr lang="en-US" sz="3200" dirty="0" err="1"/>
              <a:t>i</a:t>
            </a:r>
            <a:r>
              <a:rPr lang="en-US" sz="3200" dirty="0"/>
              <a:t> and i+1.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907313" lvl="1" indent="-437815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5197347" y="3152492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i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607420" y="3152492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i-1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6787273" y="3152492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i+1</a:t>
            </a:r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4782583" y="3221619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i-1/2</a:t>
            </a:r>
          </a:p>
        </p:txBody>
      </p:sp>
      <p:sp>
        <p:nvSpPr>
          <p:cNvPr id="100360" name="AutoShape 8"/>
          <p:cNvSpPr>
            <a:spLocks noChangeArrowheads="1"/>
          </p:cNvSpPr>
          <p:nvPr/>
        </p:nvSpPr>
        <p:spPr bwMode="auto">
          <a:xfrm>
            <a:off x="6372510" y="3208657"/>
            <a:ext cx="898654" cy="898654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i+1/2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2432256" y="4742419"/>
            <a:ext cx="3318108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33" dirty="0"/>
              <a:t>Flux at interface between cell </a:t>
            </a:r>
            <a:r>
              <a:rPr lang="en-US" sz="1633" dirty="0" err="1"/>
              <a:t>i</a:t>
            </a:r>
            <a:r>
              <a:rPr lang="en-US" sz="1633" dirty="0"/>
              <a:t> and i-1.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441637" y="4742419"/>
            <a:ext cx="3318108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33"/>
              <a:t>Flux at interface between cell i and i+1.</a:t>
            </a: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 flipV="1">
            <a:off x="4436947" y="3982019"/>
            <a:ext cx="691273" cy="7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 flipV="1">
            <a:off x="6856401" y="4051146"/>
            <a:ext cx="829527" cy="6912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2359" y="305312"/>
            <a:ext cx="8001480" cy="1215488"/>
          </a:xfrm>
          <a:ln/>
        </p:spPr>
        <p:txBody>
          <a:bodyPr/>
          <a:lstStyle/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dirty="0"/>
              <a:t>Space Discretization</a:t>
            </a:r>
          </a:p>
        </p:txBody>
      </p:sp>
    </p:spTree>
    <p:extLst>
      <p:ext uri="{BB962C8B-B14F-4D97-AF65-F5344CB8AC3E}">
        <p14:creationId xmlns:p14="http://schemas.microsoft.com/office/powerpoint/2010/main" val="25031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3607420" y="4880673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i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629893" y="362919"/>
            <a:ext cx="8001480" cy="1215488"/>
          </a:xfrm>
          <a:ln/>
        </p:spPr>
        <p:txBody>
          <a:bodyPr/>
          <a:lstStyle/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dirty="0"/>
              <a:t>Flux Consistency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381" y="1752665"/>
            <a:ext cx="10619991" cy="4267168"/>
          </a:xfrm>
          <a:ln/>
        </p:spPr>
        <p:txBody>
          <a:bodyPr>
            <a:normAutofit/>
          </a:bodyPr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2800" dirty="0"/>
              <a:t>In the Finite Volume Method, there is only one given, valid flux for any interface. 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28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2800" dirty="0"/>
          </a:p>
          <a:p>
            <a:pPr marL="907313" lvl="1" indent="-437815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2800" dirty="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197347" y="3429001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i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607420" y="3429001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i-1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5197347" y="4880673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i+1</a:t>
            </a:r>
          </a:p>
        </p:txBody>
      </p:sp>
      <p:sp>
        <p:nvSpPr>
          <p:cNvPr id="102407" name="AutoShape 7"/>
          <p:cNvSpPr>
            <a:spLocks noChangeArrowheads="1"/>
          </p:cNvSpPr>
          <p:nvPr/>
        </p:nvSpPr>
        <p:spPr bwMode="auto">
          <a:xfrm>
            <a:off x="4782583" y="3498128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i-1/2</a:t>
            </a:r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4713456" y="4880673"/>
            <a:ext cx="898654" cy="898654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i+1/2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1523521" y="3636383"/>
            <a:ext cx="1945645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33"/>
              <a:t>From cell i point of view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523521" y="5018928"/>
            <a:ext cx="1945645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33"/>
              <a:t>From cell i-1 point of view</a:t>
            </a:r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>
            <a:off x="4298692" y="4465910"/>
            <a:ext cx="0" cy="345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6096001" y="4465910"/>
            <a:ext cx="0" cy="345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4091311" y="6194091"/>
            <a:ext cx="2212072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33"/>
              <a:t>Same cells</a:t>
            </a: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7893310" y="3342177"/>
            <a:ext cx="353068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Unlike other numerical methods, in which values of F at cell edges may differ, the Finite Volume Method forces these to be consistent.</a:t>
            </a:r>
          </a:p>
        </p:txBody>
      </p:sp>
    </p:spTree>
    <p:extLst>
      <p:ext uri="{BB962C8B-B14F-4D97-AF65-F5344CB8AC3E}">
        <p14:creationId xmlns:p14="http://schemas.microsoft.com/office/powerpoint/2010/main" val="1411666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39091" y="1917562"/>
            <a:ext cx="9690638" cy="4267168"/>
          </a:xfrm>
          <a:ln/>
        </p:spPr>
        <p:txBody>
          <a:bodyPr>
            <a:normAutofit/>
          </a:bodyPr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2800" dirty="0"/>
              <a:t>Hence, for a 1D problem with N cells, there are N+1 unique fluxes…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28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28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28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2800" dirty="0"/>
              <a:t>We need to compute each of these surface fluxes to solve the conservation equations. </a:t>
            </a:r>
          </a:p>
          <a:p>
            <a:pPr marL="907313" lvl="1" indent="-437815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2800" dirty="0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3607420" y="3152492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1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2017493" y="3152492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0</a:t>
            </a:r>
          </a:p>
        </p:txBody>
      </p:sp>
      <p:sp>
        <p:nvSpPr>
          <p:cNvPr id="104456" name="AutoShape 8"/>
          <p:cNvSpPr>
            <a:spLocks noChangeArrowheads="1"/>
          </p:cNvSpPr>
          <p:nvPr/>
        </p:nvSpPr>
        <p:spPr bwMode="auto">
          <a:xfrm>
            <a:off x="1671857" y="3221619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0</a:t>
            </a:r>
          </a:p>
        </p:txBody>
      </p:sp>
      <p:sp>
        <p:nvSpPr>
          <p:cNvPr id="104464" name="AutoShape 16"/>
          <p:cNvSpPr>
            <a:spLocks noChangeArrowheads="1"/>
          </p:cNvSpPr>
          <p:nvPr/>
        </p:nvSpPr>
        <p:spPr bwMode="auto">
          <a:xfrm>
            <a:off x="3123529" y="3221619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1</a:t>
            </a:r>
          </a:p>
        </p:txBody>
      </p:sp>
      <p:sp>
        <p:nvSpPr>
          <p:cNvPr id="104465" name="Rectangle 17"/>
          <p:cNvSpPr>
            <a:spLocks noChangeArrowheads="1"/>
          </p:cNvSpPr>
          <p:nvPr/>
        </p:nvSpPr>
        <p:spPr bwMode="auto">
          <a:xfrm>
            <a:off x="5197347" y="3152492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2</a:t>
            </a:r>
          </a:p>
        </p:txBody>
      </p:sp>
      <p:sp>
        <p:nvSpPr>
          <p:cNvPr id="104466" name="Rectangle 18"/>
          <p:cNvSpPr>
            <a:spLocks noChangeArrowheads="1"/>
          </p:cNvSpPr>
          <p:nvPr/>
        </p:nvSpPr>
        <p:spPr bwMode="auto">
          <a:xfrm>
            <a:off x="6787273" y="3152492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…</a:t>
            </a:r>
          </a:p>
        </p:txBody>
      </p:sp>
      <p:sp>
        <p:nvSpPr>
          <p:cNvPr id="104467" name="Rectangle 19"/>
          <p:cNvSpPr>
            <a:spLocks noChangeArrowheads="1"/>
          </p:cNvSpPr>
          <p:nvPr/>
        </p:nvSpPr>
        <p:spPr bwMode="auto">
          <a:xfrm>
            <a:off x="8377200" y="3152492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N-1</a:t>
            </a: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4713456" y="3221619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2</a:t>
            </a:r>
          </a:p>
        </p:txBody>
      </p:sp>
      <p:sp>
        <p:nvSpPr>
          <p:cNvPr id="104469" name="AutoShape 21"/>
          <p:cNvSpPr>
            <a:spLocks noChangeArrowheads="1"/>
          </p:cNvSpPr>
          <p:nvPr/>
        </p:nvSpPr>
        <p:spPr bwMode="auto">
          <a:xfrm>
            <a:off x="6303383" y="3221619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…</a:t>
            </a:r>
          </a:p>
        </p:txBody>
      </p:sp>
      <p:sp>
        <p:nvSpPr>
          <p:cNvPr id="104470" name="AutoShape 22"/>
          <p:cNvSpPr>
            <a:spLocks noChangeArrowheads="1"/>
          </p:cNvSpPr>
          <p:nvPr/>
        </p:nvSpPr>
        <p:spPr bwMode="auto">
          <a:xfrm>
            <a:off x="7893310" y="3221619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N-1</a:t>
            </a:r>
          </a:p>
        </p:txBody>
      </p:sp>
      <p:sp>
        <p:nvSpPr>
          <p:cNvPr id="104471" name="AutoShape 23"/>
          <p:cNvSpPr>
            <a:spLocks noChangeArrowheads="1"/>
          </p:cNvSpPr>
          <p:nvPr/>
        </p:nvSpPr>
        <p:spPr bwMode="auto">
          <a:xfrm>
            <a:off x="9483237" y="3221619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629893" y="362919"/>
            <a:ext cx="8001480" cy="1215488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smtClean="0"/>
              <a:t>Flux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84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xfrm>
            <a:off x="3926941" y="398922"/>
            <a:ext cx="8001480" cy="1215488"/>
          </a:xfrm>
          <a:ln/>
        </p:spPr>
        <p:txBody>
          <a:bodyPr/>
          <a:lstStyle/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dirty="0"/>
              <a:t>Conservation Equation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78689" y="1752665"/>
            <a:ext cx="10986312" cy="4267168"/>
          </a:xfrm>
          <a:ln/>
        </p:spPr>
        <p:txBody>
          <a:bodyPr>
            <a:normAutofit/>
          </a:bodyPr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3200" dirty="0"/>
              <a:t>For a Finite Volume Method, we employ the basic laws of conservation to solve for the change of state: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907313" lvl="1" indent="-437815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5183492" y="3317583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i</a:t>
            </a:r>
          </a:p>
        </p:txBody>
      </p:sp>
      <p:sp>
        <p:nvSpPr>
          <p:cNvPr id="106504" name="AutoShape 8"/>
          <p:cNvSpPr>
            <a:spLocks noChangeArrowheads="1"/>
          </p:cNvSpPr>
          <p:nvPr/>
        </p:nvSpPr>
        <p:spPr bwMode="auto">
          <a:xfrm>
            <a:off x="4699601" y="3386710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i-1/2</a:t>
            </a:r>
          </a:p>
        </p:txBody>
      </p:sp>
      <p:sp>
        <p:nvSpPr>
          <p:cNvPr id="106505" name="AutoShape 9"/>
          <p:cNvSpPr>
            <a:spLocks noChangeArrowheads="1"/>
          </p:cNvSpPr>
          <p:nvPr/>
        </p:nvSpPr>
        <p:spPr bwMode="auto">
          <a:xfrm>
            <a:off x="6358655" y="3317583"/>
            <a:ext cx="898654" cy="898654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i+1/2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704291" y="4631001"/>
            <a:ext cx="3456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Flux of conserved quantities leaving cell i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2556656" y="4631001"/>
            <a:ext cx="3456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Flux of conserved quantities entering cell i</a:t>
            </a:r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 flipV="1">
            <a:off x="4146583" y="4008855"/>
            <a:ext cx="483891" cy="483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 flipH="1" flipV="1">
            <a:off x="7257309" y="4077983"/>
            <a:ext cx="483891" cy="483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40922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909" y="1752665"/>
            <a:ext cx="11236036" cy="4267168"/>
          </a:xfrm>
          <a:ln/>
        </p:spPr>
        <p:txBody>
          <a:bodyPr>
            <a:normAutofit/>
          </a:bodyPr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3200" dirty="0"/>
              <a:t>This is why the Finite Volume Method is 100% conservative.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3200" dirty="0"/>
              <a:t>The evolution of any cell is perhaps more easily understand by the integral form of the equations: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907313" lvl="1" indent="-437815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584510" y="4285510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i</a:t>
            </a:r>
          </a:p>
        </p:txBody>
      </p:sp>
      <p:sp>
        <p:nvSpPr>
          <p:cNvPr id="108549" name="AutoShape 5"/>
          <p:cNvSpPr>
            <a:spLocks noChangeArrowheads="1"/>
          </p:cNvSpPr>
          <p:nvPr/>
        </p:nvSpPr>
        <p:spPr bwMode="auto">
          <a:xfrm>
            <a:off x="2100620" y="4354638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i-1/2</a:t>
            </a:r>
          </a:p>
        </p:txBody>
      </p:sp>
      <p:sp>
        <p:nvSpPr>
          <p:cNvPr id="108550" name="AutoShape 6"/>
          <p:cNvSpPr>
            <a:spLocks noChangeArrowheads="1"/>
          </p:cNvSpPr>
          <p:nvPr/>
        </p:nvSpPr>
        <p:spPr bwMode="auto">
          <a:xfrm>
            <a:off x="3759674" y="4285510"/>
            <a:ext cx="898654" cy="898654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i+1/2</a:t>
            </a:r>
          </a:p>
        </p:txBody>
      </p:sp>
      <p:graphicFrame>
        <p:nvGraphicFramePr>
          <p:cNvPr id="108556" name="Object 12"/>
          <p:cNvGraphicFramePr>
            <a:graphicFrameLocks noChangeAspect="1"/>
          </p:cNvGraphicFramePr>
          <p:nvPr>
            <p:extLst/>
          </p:nvPr>
        </p:nvGraphicFramePr>
        <p:xfrm>
          <a:off x="5349601" y="4285511"/>
          <a:ext cx="3309467" cy="877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1485720" imgH="393480" progId="Equation.3">
                  <p:embed/>
                </p:oleObj>
              </mc:Choice>
              <mc:Fallback>
                <p:oleObj name="Equation" r:id="rId4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601" y="4285511"/>
                        <a:ext cx="3309467" cy="877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3926941" y="398922"/>
            <a:ext cx="8001480" cy="1215488"/>
          </a:xfrm>
          <a:ln/>
        </p:spPr>
        <p:txBody>
          <a:bodyPr/>
          <a:lstStyle/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dirty="0"/>
              <a:t>Conservation Equation</a:t>
            </a:r>
          </a:p>
        </p:txBody>
      </p:sp>
    </p:spTree>
    <p:extLst>
      <p:ext uri="{BB962C8B-B14F-4D97-AF65-F5344CB8AC3E}">
        <p14:creationId xmlns:p14="http://schemas.microsoft.com/office/powerpoint/2010/main" val="1289637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035" y="1752665"/>
            <a:ext cx="10945091" cy="4267168"/>
          </a:xfrm>
          <a:ln/>
        </p:spPr>
        <p:txBody>
          <a:bodyPr>
            <a:normAutofit/>
          </a:bodyPr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3200" dirty="0"/>
              <a:t>Strictly speaking, this is the form of the governing equation employed by the Finite Volume Method.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3200" dirty="0"/>
              <a:t>This is the form we </a:t>
            </a:r>
            <a:r>
              <a:rPr lang="en-US" sz="3200" dirty="0" smtClean="0"/>
              <a:t>discretize </a:t>
            </a:r>
            <a:r>
              <a:rPr lang="en-US" sz="3200" dirty="0"/>
              <a:t>when we employ the Finite Volume Method.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907313" lvl="1" indent="-437815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</p:txBody>
      </p:sp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4298693" y="1908202"/>
          <a:ext cx="3309467" cy="877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1485720" imgH="393480" progId="Equation.3">
                  <p:embed/>
                </p:oleObj>
              </mc:Choice>
              <mc:Fallback>
                <p:oleObj name="Equation" r:id="rId4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693" y="1908202"/>
                        <a:ext cx="3309467" cy="877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26941" y="398922"/>
            <a:ext cx="8001480" cy="1215488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smtClean="0"/>
              <a:t>Conservation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55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6547" y="315394"/>
            <a:ext cx="8001480" cy="1215488"/>
          </a:xfrm>
          <a:ln/>
        </p:spPr>
        <p:txBody>
          <a:bodyPr/>
          <a:lstStyle/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dirty="0"/>
              <a:t>Left Hand Side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46" y="2046456"/>
            <a:ext cx="10792690" cy="4267168"/>
          </a:xfrm>
          <a:ln/>
        </p:spPr>
        <p:txBody>
          <a:bodyPr>
            <a:normAutofit/>
          </a:bodyPr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3200" dirty="0"/>
              <a:t>Assume 1D.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3200" dirty="0"/>
              <a:t>Assume U here is the average U over cell width </a:t>
            </a:r>
            <a:r>
              <a:rPr lang="el-GR" sz="3200" dirty="0">
                <a:latin typeface="PMingLiU" panose="02020500000000000000" pitchFamily="18" charset="-120"/>
                <a:ea typeface="PMingLiU" panose="02020500000000000000" pitchFamily="18" charset="-120"/>
              </a:rPr>
              <a:t>Δ</a:t>
            </a:r>
            <a:r>
              <a:rPr lang="en-US" sz="3200" dirty="0">
                <a:ea typeface="PMingLiU" panose="02020500000000000000" pitchFamily="18" charset="-120"/>
              </a:rPr>
              <a:t>x, and is constant over the cell width.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3200" dirty="0">
                <a:ea typeface="PMingLiU" panose="02020500000000000000" pitchFamily="18" charset="-120"/>
              </a:rPr>
              <a:t>This simplifies our integral considerably…</a:t>
            </a:r>
            <a:endParaRPr lang="el-GR" sz="32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907313" lvl="1" indent="-437815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extLst/>
          </p:nvPr>
        </p:nvGraphicFramePr>
        <p:xfrm>
          <a:off x="3787383" y="4561873"/>
          <a:ext cx="4514874" cy="848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2095200" imgH="393480" progId="Equation.3">
                  <p:embed/>
                </p:oleObj>
              </mc:Choice>
              <mc:Fallback>
                <p:oleObj name="Equation" r:id="rId4" imgW="2095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383" y="4561873"/>
                        <a:ext cx="4514874" cy="848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084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99952" y="277949"/>
            <a:ext cx="8001480" cy="1215488"/>
          </a:xfrm>
          <a:ln/>
        </p:spPr>
        <p:txBody>
          <a:bodyPr/>
          <a:lstStyle/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dirty="0"/>
              <a:t>Right Hand Side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891" y="2111712"/>
            <a:ext cx="11388436" cy="4267168"/>
          </a:xfrm>
          <a:ln/>
        </p:spPr>
        <p:txBody>
          <a:bodyPr>
            <a:normAutofit/>
          </a:bodyPr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3200" dirty="0"/>
              <a:t>Assume that F is constant over element </a:t>
            </a:r>
            <a:r>
              <a:rPr lang="en-US" sz="3200" dirty="0" err="1"/>
              <a:t>dS</a:t>
            </a:r>
            <a:r>
              <a:rPr lang="en-US" sz="3200" dirty="0"/>
              <a:t>.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3200" dirty="0"/>
              <a:t>For a 1D problem with a pair of </a:t>
            </a:r>
            <a:r>
              <a:rPr lang="en-US" sz="3200" dirty="0" err="1"/>
              <a:t>dS</a:t>
            </a:r>
            <a:r>
              <a:rPr lang="en-US" sz="3200" dirty="0"/>
              <a:t> (of arbitrary length), we have: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907313" lvl="1" indent="-437815">
              <a:buClr>
                <a:srgbClr val="CC0000"/>
              </a:buClr>
              <a:buSzPct val="65000"/>
              <a:buNone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2501383" y="2046456"/>
          <a:ext cx="1244291" cy="62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558720" imgH="279360" progId="Equation.3">
                  <p:embed/>
                </p:oleObj>
              </mc:Choice>
              <mc:Fallback>
                <p:oleObj name="Equation" r:id="rId4" imgW="5587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383" y="2046456"/>
                        <a:ext cx="1244291" cy="623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5542983" y="2253837"/>
            <a:ext cx="1866436" cy="7604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7409419" y="2668601"/>
            <a:ext cx="6912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5059092" y="2668601"/>
            <a:ext cx="6912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7408673" y="2668601"/>
            <a:ext cx="1244291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33"/>
              <a:t>n=1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5266474" y="2694172"/>
            <a:ext cx="1244291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33" dirty="0"/>
              <a:t>n=-1</a:t>
            </a:r>
          </a:p>
        </p:txBody>
      </p:sp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3123529" y="5364565"/>
          <a:ext cx="5458173" cy="62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6" imgW="2450880" imgH="279360" progId="Equation.3">
                  <p:embed/>
                </p:oleObj>
              </mc:Choice>
              <mc:Fallback>
                <p:oleObj name="Equation" r:id="rId6" imgW="24508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529" y="5364565"/>
                        <a:ext cx="5458173" cy="623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AutoShape 11"/>
          <p:cNvSpPr>
            <a:spLocks noChangeArrowheads="1"/>
          </p:cNvSpPr>
          <p:nvPr/>
        </p:nvSpPr>
        <p:spPr bwMode="auto">
          <a:xfrm>
            <a:off x="7225801" y="1841752"/>
            <a:ext cx="898654" cy="898654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i+1/2</a:t>
            </a:r>
          </a:p>
        </p:txBody>
      </p:sp>
      <p:sp>
        <p:nvSpPr>
          <p:cNvPr id="114700" name="AutoShape 12"/>
          <p:cNvSpPr>
            <a:spLocks noChangeArrowheads="1"/>
          </p:cNvSpPr>
          <p:nvPr/>
        </p:nvSpPr>
        <p:spPr bwMode="auto">
          <a:xfrm>
            <a:off x="5209730" y="1864878"/>
            <a:ext cx="898654" cy="898654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i-1/2</a:t>
            </a:r>
          </a:p>
        </p:txBody>
      </p:sp>
    </p:spTree>
    <p:extLst>
      <p:ext uri="{BB962C8B-B14F-4D97-AF65-F5344CB8AC3E}">
        <p14:creationId xmlns:p14="http://schemas.microsoft.com/office/powerpoint/2010/main" val="1953822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Membranes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As for the other part, let’s have a look – some simple </a:t>
            </a:r>
            <a:r>
              <a:rPr lang="en-US" dirty="0" err="1" smtClean="0"/>
              <a:t>maths</a:t>
            </a:r>
            <a:r>
              <a:rPr lang="en-US" dirty="0" smtClean="0"/>
              <a:t> will give us the ODE: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Now, I’m hoping you remember equations of this form – we have solved them using series solutions to ODE’s, namely </a:t>
            </a:r>
            <a:r>
              <a:rPr lang="en-US" dirty="0" err="1" smtClean="0"/>
              <a:t>Frobenius’s</a:t>
            </a:r>
            <a:r>
              <a:rPr lang="en-US" dirty="0" smtClean="0"/>
              <a:t> method. This equation can be shown to be equivalent to </a:t>
            </a:r>
            <a:r>
              <a:rPr lang="en-US" b="1" dirty="0" smtClean="0"/>
              <a:t>Bessel’s equation</a:t>
            </a:r>
            <a:r>
              <a:rPr lang="en-US" dirty="0" smtClean="0"/>
              <a:t>, which we covered earlier.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411803" y="3107618"/>
                <a:ext cx="278909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803" y="3107618"/>
                <a:ext cx="2789097" cy="7146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291186" y="5280187"/>
                <a:ext cx="2716833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6" y="5280187"/>
                <a:ext cx="2716833" cy="7203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396616" y="5455683"/>
            <a:ext cx="202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s = </a:t>
            </a:r>
            <a:r>
              <a:rPr lang="en-US" dirty="0" err="1" smtClean="0"/>
              <a:t>kr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4774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96214" y="453648"/>
            <a:ext cx="8001480" cy="1215488"/>
          </a:xfrm>
          <a:ln/>
        </p:spPr>
        <p:txBody>
          <a:bodyPr/>
          <a:lstStyle/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dirty="0"/>
              <a:t>Combining the two…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65"/>
            <a:ext cx="9635220" cy="4267168"/>
          </a:xfrm>
          <a:ln/>
        </p:spPr>
        <p:txBody>
          <a:bodyPr>
            <a:normAutofit/>
          </a:bodyPr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3200" dirty="0"/>
              <a:t>If we combine these, we find:</a:t>
            </a:r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endParaRPr lang="en-US" sz="3200" dirty="0"/>
          </a:p>
        </p:txBody>
      </p:sp>
      <p:graphicFrame>
        <p:nvGraphicFramePr>
          <p:cNvPr id="116746" name="Object 10"/>
          <p:cNvGraphicFramePr>
            <a:graphicFrameLocks noChangeAspect="1"/>
          </p:cNvGraphicFramePr>
          <p:nvPr/>
        </p:nvGraphicFramePr>
        <p:xfrm>
          <a:off x="3623261" y="2530346"/>
          <a:ext cx="4254207" cy="95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4" imgW="1765080" imgH="393480" progId="Equation.3">
                  <p:embed/>
                </p:oleObj>
              </mc:Choice>
              <mc:Fallback>
                <p:oleObj name="Equation" r:id="rId4" imgW="1765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261" y="2530346"/>
                        <a:ext cx="4254207" cy="95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0" name="Object 14"/>
          <p:cNvGraphicFramePr>
            <a:graphicFrameLocks noChangeAspect="1"/>
          </p:cNvGraphicFramePr>
          <p:nvPr/>
        </p:nvGraphicFramePr>
        <p:xfrm>
          <a:off x="3715431" y="3829363"/>
          <a:ext cx="4069867" cy="98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6" imgW="1688760" imgH="406080" progId="Equation.3">
                  <p:embed/>
                </p:oleObj>
              </mc:Choice>
              <mc:Fallback>
                <p:oleObj name="Equation" r:id="rId6" imgW="1688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431" y="3829363"/>
                        <a:ext cx="4069867" cy="980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2" name="Object 16"/>
          <p:cNvGraphicFramePr>
            <a:graphicFrameLocks noChangeAspect="1"/>
          </p:cNvGraphicFramePr>
          <p:nvPr/>
        </p:nvGraphicFramePr>
        <p:xfrm>
          <a:off x="3761516" y="4949800"/>
          <a:ext cx="5050611" cy="1012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8" imgW="2095200" imgH="419040" progId="Equation.3">
                  <p:embed/>
                </p:oleObj>
              </mc:Choice>
              <mc:Fallback>
                <p:oleObj name="Equation" r:id="rId8" imgW="2095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516" y="4949800"/>
                        <a:ext cx="5050611" cy="1012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945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92570" y="367240"/>
            <a:ext cx="8001480" cy="1215488"/>
          </a:xfrm>
          <a:ln/>
        </p:spPr>
        <p:txBody>
          <a:bodyPr/>
          <a:lstStyle/>
          <a:p>
            <a:pPr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r>
              <a:rPr lang="en-US" dirty="0"/>
              <a:t>Finite Volume Method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309" y="5280329"/>
            <a:ext cx="11132049" cy="819107"/>
          </a:xfrm>
          <a:ln/>
        </p:spPr>
        <p:txBody>
          <a:bodyPr>
            <a:normAutofit lnSpcReduction="10000"/>
          </a:bodyPr>
          <a:lstStyle/>
          <a:p>
            <a:pPr marL="468059" indent="-468059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911634" algn="l"/>
                <a:tab pos="1826148" algn="l"/>
                <a:tab pos="2740663" algn="l"/>
                <a:tab pos="3655177" algn="l"/>
                <a:tab pos="4569692" algn="l"/>
                <a:tab pos="5484205" algn="l"/>
                <a:tab pos="6398720" algn="l"/>
                <a:tab pos="7313234" algn="l"/>
                <a:tab pos="8227749" algn="l"/>
                <a:tab pos="9142263" algn="l"/>
              </a:tabLst>
            </a:pPr>
            <a:r>
              <a:rPr lang="en-US" sz="2800" dirty="0" smtClean="0"/>
              <a:t>This is essentially just like a Finite Difference Scheme – we can, in fact, show that these are very similar.</a:t>
            </a:r>
            <a:endParaRPr lang="en-US" sz="2800" dirty="0"/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>
            <p:extLst/>
          </p:nvPr>
        </p:nvGraphicFramePr>
        <p:xfrm>
          <a:off x="3469166" y="1769947"/>
          <a:ext cx="4622885" cy="2024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4" imgW="1917360" imgH="838080" progId="Equation.3">
                  <p:embed/>
                </p:oleObj>
              </mc:Choice>
              <mc:Fallback>
                <p:oleObj name="Equation" r:id="rId4" imgW="1917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9166" y="1769947"/>
                        <a:ext cx="4622885" cy="2024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984409" y="4126967"/>
                <a:ext cx="5342173" cy="714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09" y="4126967"/>
                <a:ext cx="5342173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734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Algorithm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477982" y="2462092"/>
            <a:ext cx="11028218" cy="426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4" tIns="45722" rIns="91444" bIns="45722"/>
          <a:lstStyle>
            <a:lvl1pPr marL="515938" indent="-515938" algn="l">
              <a:spcBef>
                <a:spcPts val="825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33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000125" indent="-482600" algn="l">
              <a:spcBef>
                <a:spcPts val="725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9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l">
              <a:spcBef>
                <a:spcPts val="625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5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l">
              <a:spcBef>
                <a:spcPts val="550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l">
              <a:spcBef>
                <a:spcPts val="688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</a:pPr>
            <a:r>
              <a:rPr lang="en-US" sz="2994" dirty="0"/>
              <a:t>The basic unsteady Finite Volume Method code can be easily broken down into a loop containing:</a:t>
            </a:r>
          </a:p>
          <a:p>
            <a:pPr lvl="1">
              <a:lnSpc>
                <a:spcPct val="100000"/>
              </a:lnSpc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</a:pPr>
            <a:r>
              <a:rPr lang="en-US" sz="2631" dirty="0"/>
              <a:t>Flux calculation across all cell surfaces. For a 1D problem with N cells, there will be N+1 flux calculations.</a:t>
            </a:r>
          </a:p>
          <a:p>
            <a:pPr lvl="1">
              <a:lnSpc>
                <a:spcPct val="100000"/>
              </a:lnSpc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</a:pPr>
            <a:r>
              <a:rPr lang="en-US" sz="2631" dirty="0"/>
              <a:t>State calculation, where U is computed at the next time step. </a:t>
            </a:r>
          </a:p>
          <a:p>
            <a:pPr lvl="1">
              <a:lnSpc>
                <a:spcPct val="100000"/>
              </a:lnSpc>
              <a:buClr>
                <a:srgbClr val="CC0000"/>
              </a:buClr>
              <a:buSzPct val="65000"/>
              <a:buFont typeface="Wingdings" panose="05000000000000000000" pitchFamily="2" charset="2"/>
              <a:buNone/>
            </a:pPr>
            <a:endParaRPr lang="en-US" sz="2631" dirty="0"/>
          </a:p>
        </p:txBody>
      </p:sp>
    </p:spTree>
    <p:extLst>
      <p:ext uri="{BB962C8B-B14F-4D97-AF65-F5344CB8AC3E}">
        <p14:creationId xmlns:p14="http://schemas.microsoft.com/office/powerpoint/2010/main" val="27562180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Algorithm</a:t>
            </a:r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4989965" y="1977328"/>
            <a:ext cx="1382545" cy="414764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Start</a:t>
            </a:r>
          </a:p>
        </p:txBody>
      </p:sp>
      <p:sp>
        <p:nvSpPr>
          <p:cNvPr id="125958" name="AutoShape 6"/>
          <p:cNvSpPr>
            <a:spLocks noChangeArrowheads="1"/>
          </p:cNvSpPr>
          <p:nvPr/>
        </p:nvSpPr>
        <p:spPr bwMode="auto">
          <a:xfrm>
            <a:off x="4575201" y="2737728"/>
            <a:ext cx="2212072" cy="414764"/>
          </a:xfrm>
          <a:prstGeom prst="flowChartPredefined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Initialisation</a:t>
            </a:r>
          </a:p>
        </p:txBody>
      </p:sp>
      <p:cxnSp>
        <p:nvCxnSpPr>
          <p:cNvPr id="125959" name="AutoShape 7"/>
          <p:cNvCxnSpPr>
            <a:cxnSpLocks noChangeShapeType="1"/>
            <a:stCxn id="125956" idx="2"/>
            <a:endCxn id="125958" idx="0"/>
          </p:cNvCxnSpPr>
          <p:nvPr/>
        </p:nvCxnSpPr>
        <p:spPr bwMode="auto">
          <a:xfrm>
            <a:off x="5681237" y="2392092"/>
            <a:ext cx="0" cy="3456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960" name="AutoShape 8"/>
          <p:cNvSpPr>
            <a:spLocks noChangeArrowheads="1"/>
          </p:cNvSpPr>
          <p:nvPr/>
        </p:nvSpPr>
        <p:spPr bwMode="auto">
          <a:xfrm>
            <a:off x="4782583" y="3429001"/>
            <a:ext cx="1797309" cy="898654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t&lt;T?</a:t>
            </a:r>
          </a:p>
        </p:txBody>
      </p:sp>
      <p:cxnSp>
        <p:nvCxnSpPr>
          <p:cNvPr id="125961" name="AutoShape 9"/>
          <p:cNvCxnSpPr>
            <a:cxnSpLocks noChangeShapeType="1"/>
            <a:stCxn id="125958" idx="2"/>
            <a:endCxn id="125960" idx="0"/>
          </p:cNvCxnSpPr>
          <p:nvPr/>
        </p:nvCxnSpPr>
        <p:spPr bwMode="auto">
          <a:xfrm>
            <a:off x="5681237" y="3152492"/>
            <a:ext cx="0" cy="2765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962" name="AutoShape 10"/>
          <p:cNvSpPr>
            <a:spLocks noChangeArrowheads="1"/>
          </p:cNvSpPr>
          <p:nvPr/>
        </p:nvSpPr>
        <p:spPr bwMode="auto">
          <a:xfrm>
            <a:off x="2363129" y="4465910"/>
            <a:ext cx="3041599" cy="414764"/>
          </a:xfrm>
          <a:prstGeom prst="flowChartPredefined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Calculate Fluxes</a:t>
            </a:r>
          </a:p>
        </p:txBody>
      </p:sp>
      <p:sp>
        <p:nvSpPr>
          <p:cNvPr id="125963" name="AutoShape 11"/>
          <p:cNvSpPr>
            <a:spLocks noChangeArrowheads="1"/>
          </p:cNvSpPr>
          <p:nvPr/>
        </p:nvSpPr>
        <p:spPr bwMode="auto">
          <a:xfrm>
            <a:off x="2363129" y="5295437"/>
            <a:ext cx="3041599" cy="414764"/>
          </a:xfrm>
          <a:prstGeom prst="flowChartPredefined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Calculate New U</a:t>
            </a:r>
          </a:p>
        </p:txBody>
      </p:sp>
      <p:cxnSp>
        <p:nvCxnSpPr>
          <p:cNvPr id="125964" name="AutoShape 12"/>
          <p:cNvCxnSpPr>
            <a:cxnSpLocks noChangeShapeType="1"/>
            <a:stCxn id="125960" idx="1"/>
            <a:endCxn id="125962" idx="0"/>
          </p:cNvCxnSpPr>
          <p:nvPr/>
        </p:nvCxnSpPr>
        <p:spPr bwMode="auto">
          <a:xfrm rot="10800000" flipV="1">
            <a:off x="3883929" y="3878328"/>
            <a:ext cx="898654" cy="58758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5" name="AutoShape 13"/>
          <p:cNvCxnSpPr>
            <a:cxnSpLocks noChangeShapeType="1"/>
            <a:stCxn id="125963" idx="3"/>
            <a:endCxn id="125960" idx="2"/>
          </p:cNvCxnSpPr>
          <p:nvPr/>
        </p:nvCxnSpPr>
        <p:spPr bwMode="auto">
          <a:xfrm flipV="1">
            <a:off x="5404728" y="4327655"/>
            <a:ext cx="276509" cy="11751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6" name="AutoShape 14"/>
          <p:cNvCxnSpPr>
            <a:cxnSpLocks noChangeShapeType="1"/>
            <a:stCxn id="125962" idx="2"/>
            <a:endCxn id="125963" idx="0"/>
          </p:cNvCxnSpPr>
          <p:nvPr/>
        </p:nvCxnSpPr>
        <p:spPr bwMode="auto">
          <a:xfrm>
            <a:off x="3883929" y="4880673"/>
            <a:ext cx="0" cy="4147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967" name="AutoShape 15"/>
          <p:cNvSpPr>
            <a:spLocks noChangeArrowheads="1"/>
          </p:cNvSpPr>
          <p:nvPr/>
        </p:nvSpPr>
        <p:spPr bwMode="auto">
          <a:xfrm>
            <a:off x="7202037" y="3675266"/>
            <a:ext cx="2212072" cy="414764"/>
          </a:xfrm>
          <a:prstGeom prst="flowChartPredefined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Termination</a:t>
            </a:r>
          </a:p>
        </p:txBody>
      </p:sp>
      <p:sp>
        <p:nvSpPr>
          <p:cNvPr id="125968" name="AutoShape 16"/>
          <p:cNvSpPr>
            <a:spLocks noChangeArrowheads="1"/>
          </p:cNvSpPr>
          <p:nvPr/>
        </p:nvSpPr>
        <p:spPr bwMode="auto">
          <a:xfrm>
            <a:off x="7616801" y="4465910"/>
            <a:ext cx="1382545" cy="414764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End</a:t>
            </a:r>
          </a:p>
        </p:txBody>
      </p:sp>
      <p:cxnSp>
        <p:nvCxnSpPr>
          <p:cNvPr id="125969" name="AutoShape 17"/>
          <p:cNvCxnSpPr>
            <a:cxnSpLocks noChangeShapeType="1"/>
            <a:stCxn id="125960" idx="3"/>
            <a:endCxn id="125967" idx="1"/>
          </p:cNvCxnSpPr>
          <p:nvPr/>
        </p:nvCxnSpPr>
        <p:spPr bwMode="auto">
          <a:xfrm>
            <a:off x="6579892" y="3878328"/>
            <a:ext cx="622145" cy="43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70" name="AutoShape 18"/>
          <p:cNvCxnSpPr>
            <a:cxnSpLocks noChangeShapeType="1"/>
            <a:stCxn id="125967" idx="2"/>
            <a:endCxn id="125968" idx="0"/>
          </p:cNvCxnSpPr>
          <p:nvPr/>
        </p:nvCxnSpPr>
        <p:spPr bwMode="auto">
          <a:xfrm>
            <a:off x="8308073" y="4090030"/>
            <a:ext cx="0" cy="3758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ounded Rectangle 1"/>
          <p:cNvSpPr/>
          <p:nvPr/>
        </p:nvSpPr>
        <p:spPr>
          <a:xfrm>
            <a:off x="967409" y="2392092"/>
            <a:ext cx="3101008" cy="103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over time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6313101" y="5427065"/>
            <a:ext cx="3101008" cy="103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Loop(s) over space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63617" y="3429001"/>
            <a:ext cx="1018966" cy="24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8" idx="1"/>
          </p:cNvCxnSpPr>
          <p:nvPr/>
        </p:nvCxnSpPr>
        <p:spPr>
          <a:xfrm flipH="1" flipV="1">
            <a:off x="5404728" y="4892482"/>
            <a:ext cx="908373" cy="105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404728" y="5817704"/>
            <a:ext cx="859232" cy="31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4886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Flux Calculation Phase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720438" y="3201229"/>
            <a:ext cx="6520545" cy="426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4" tIns="45722" rIns="91444" bIns="45722"/>
          <a:lstStyle>
            <a:lvl1pPr marL="515938" indent="-515938" algn="l">
              <a:spcBef>
                <a:spcPts val="825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33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000125" indent="-482600" algn="l">
              <a:spcBef>
                <a:spcPts val="725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9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l">
              <a:spcBef>
                <a:spcPts val="625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5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l">
              <a:spcBef>
                <a:spcPts val="550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l">
              <a:spcBef>
                <a:spcPts val="688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</a:pPr>
            <a:r>
              <a:rPr lang="en-US" sz="2400" dirty="0"/>
              <a:t>Each flux F is calculated from existing conditions U in each cell.</a:t>
            </a:r>
          </a:p>
          <a:p>
            <a:pPr>
              <a:lnSpc>
                <a:spcPct val="100000"/>
              </a:lnSpc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</a:pPr>
            <a:r>
              <a:rPr lang="en-US" sz="2400" dirty="0" smtClean="0"/>
              <a:t>After each F is calculated, we update U (the conserved </a:t>
            </a:r>
            <a:r>
              <a:rPr lang="en-US" sz="2400" dirty="0" smtClean="0"/>
              <a:t>properties).</a:t>
            </a:r>
          </a:p>
          <a:p>
            <a:pPr>
              <a:lnSpc>
                <a:spcPct val="100000"/>
              </a:lnSpc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</a:pPr>
            <a:r>
              <a:rPr lang="en-US" sz="2400" dirty="0" smtClean="0"/>
              <a:t>See the pseudo-code attached on the RHS:</a:t>
            </a:r>
            <a:endParaRPr lang="en-US" sz="2400" dirty="0"/>
          </a:p>
          <a:p>
            <a:pPr>
              <a:lnSpc>
                <a:spcPct val="100000"/>
              </a:lnSpc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</a:pPr>
            <a:endParaRPr lang="en-US" sz="2400" dirty="0"/>
          </a:p>
          <a:p>
            <a:pPr lvl="1">
              <a:lnSpc>
                <a:spcPct val="100000"/>
              </a:lnSpc>
              <a:buClr>
                <a:srgbClr val="CC0000"/>
              </a:buClr>
              <a:buSzPct val="65000"/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2471202" y="2057401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1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881275" y="2057401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0</a:t>
            </a:r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535639" y="2126529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0</a:t>
            </a:r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1987311" y="2126529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1</a:t>
            </a: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4061129" y="2057401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2</a:t>
            </a:r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5651056" y="2057401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…</a:t>
            </a:r>
          </a:p>
        </p:txBody>
      </p: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7240983" y="2057401"/>
            <a:ext cx="1589927" cy="1036909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r>
              <a:rPr lang="en-US" sz="1633"/>
              <a:t>N-1</a:t>
            </a:r>
          </a:p>
        </p:txBody>
      </p:sp>
      <p:sp>
        <p:nvSpPr>
          <p:cNvPr id="126987" name="AutoShape 11"/>
          <p:cNvSpPr>
            <a:spLocks noChangeArrowheads="1"/>
          </p:cNvSpPr>
          <p:nvPr/>
        </p:nvSpPr>
        <p:spPr bwMode="auto">
          <a:xfrm>
            <a:off x="3577238" y="2126529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2</a:t>
            </a:r>
          </a:p>
        </p:txBody>
      </p:sp>
      <p:sp>
        <p:nvSpPr>
          <p:cNvPr id="126988" name="AutoShape 12"/>
          <p:cNvSpPr>
            <a:spLocks noChangeArrowheads="1"/>
          </p:cNvSpPr>
          <p:nvPr/>
        </p:nvSpPr>
        <p:spPr bwMode="auto">
          <a:xfrm>
            <a:off x="5167165" y="2126529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…</a:t>
            </a:r>
          </a:p>
        </p:txBody>
      </p:sp>
      <p:sp>
        <p:nvSpPr>
          <p:cNvPr id="126989" name="AutoShape 13"/>
          <p:cNvSpPr>
            <a:spLocks noChangeArrowheads="1"/>
          </p:cNvSpPr>
          <p:nvPr/>
        </p:nvSpPr>
        <p:spPr bwMode="auto">
          <a:xfrm>
            <a:off x="6757092" y="2126529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N-1</a:t>
            </a:r>
          </a:p>
        </p:txBody>
      </p:sp>
      <p:sp>
        <p:nvSpPr>
          <p:cNvPr id="126990" name="AutoShape 14"/>
          <p:cNvSpPr>
            <a:spLocks noChangeArrowheads="1"/>
          </p:cNvSpPr>
          <p:nvPr/>
        </p:nvSpPr>
        <p:spPr bwMode="auto">
          <a:xfrm>
            <a:off x="8347019" y="2126529"/>
            <a:ext cx="898654" cy="829527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33"/>
              <a:t>F</a:t>
            </a:r>
            <a:r>
              <a:rPr lang="en-US" sz="1633" baseline="-25000"/>
              <a:t>N</a:t>
            </a:r>
          </a:p>
        </p:txBody>
      </p:sp>
      <p:sp>
        <p:nvSpPr>
          <p:cNvPr id="2" name="Rectangle 1"/>
          <p:cNvSpPr/>
          <p:nvPr/>
        </p:nvSpPr>
        <p:spPr>
          <a:xfrm>
            <a:off x="6303819" y="333948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for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(k = 0; k &lt; NT; k++) { 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Calculate the flux across each interface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for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1;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 NX;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++)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    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Calculate the flux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    F[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] 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= *Insert Magic Here*;</a:t>
            </a:r>
          </a:p>
          <a:p>
            <a:pPr marL="914400">
              <a:spcAft>
                <a:spcPts val="0"/>
              </a:spcAft>
            </a:pP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F[0] = F[1];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F[NX] = F[NX-1];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for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0;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 NX;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++)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    U[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] = U[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] - 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dt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/dx)*(F[i+1]-F[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]); 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}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1221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FVM Summary</a:t>
            </a:r>
            <a:endParaRPr lang="en-US" dirty="0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477982" y="2462092"/>
            <a:ext cx="11028218" cy="426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4" tIns="45722" rIns="91444" bIns="45722"/>
          <a:lstStyle>
            <a:lvl1pPr marL="515938" indent="-515938" algn="l">
              <a:spcBef>
                <a:spcPts val="825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33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000125" indent="-482600" algn="l">
              <a:spcBef>
                <a:spcPts val="725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9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l">
              <a:spcBef>
                <a:spcPts val="625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5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l">
              <a:spcBef>
                <a:spcPts val="550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l">
              <a:spcBef>
                <a:spcPts val="688"/>
              </a:spcBef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 sz="22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</a:pPr>
            <a:r>
              <a:rPr lang="en-US" sz="2994" dirty="0" smtClean="0"/>
              <a:t>It is clear that the FVM approach can be broken down in the same way that a transient FDM is:</a:t>
            </a:r>
          </a:p>
          <a:p>
            <a:pPr lvl="1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</a:pPr>
            <a:r>
              <a:rPr lang="en-US" sz="2231" dirty="0" smtClean="0"/>
              <a:t>A loop over time, and</a:t>
            </a:r>
          </a:p>
          <a:p>
            <a:pPr lvl="1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</a:pPr>
            <a:r>
              <a:rPr lang="en-US" sz="2231" dirty="0" smtClean="0"/>
              <a:t>A loop over space (for calculation of the fluxes).</a:t>
            </a:r>
          </a:p>
          <a:p>
            <a:pPr lvl="1"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</a:pPr>
            <a:endParaRPr lang="en-US" sz="2231" dirty="0"/>
          </a:p>
          <a:p>
            <a:pPr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</a:pPr>
            <a:r>
              <a:rPr lang="en-US" sz="2631" dirty="0" smtClean="0"/>
              <a:t>The real trick – for an FVM approach – lies in the computation of the fluxes, which are often non-trivial given the non-linear systems we may attempt to solve.</a:t>
            </a:r>
            <a:endParaRPr lang="en-US" sz="2631" dirty="0"/>
          </a:p>
          <a:p>
            <a:pPr lvl="1">
              <a:lnSpc>
                <a:spcPct val="100000"/>
              </a:lnSpc>
              <a:buClr>
                <a:srgbClr val="CC0000"/>
              </a:buClr>
              <a:buSzPct val="65000"/>
              <a:buFont typeface="Wingdings" panose="05000000000000000000" pitchFamily="2" charset="2"/>
              <a:buNone/>
            </a:pPr>
            <a:endParaRPr lang="en-US" sz="2631" dirty="0"/>
          </a:p>
        </p:txBody>
      </p:sp>
    </p:spTree>
    <p:extLst>
      <p:ext uri="{BB962C8B-B14F-4D97-AF65-F5344CB8AC3E}">
        <p14:creationId xmlns:p14="http://schemas.microsoft.com/office/powerpoint/2010/main" val="166619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Membranes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solution can be shown to be a power series:</a:t>
            </a:r>
          </a:p>
          <a:p>
            <a:endParaRPr lang="en-US" dirty="0"/>
          </a:p>
          <a:p>
            <a:r>
              <a:rPr lang="en-US" dirty="0" smtClean="0"/>
              <a:t>(Note: we are neglecting a second solution to the governing PDE due to the B/C of the problem)</a:t>
            </a:r>
          </a:p>
          <a:p>
            <a:endParaRPr lang="en-US" dirty="0"/>
          </a:p>
          <a:p>
            <a:r>
              <a:rPr lang="en-US" dirty="0" smtClean="0"/>
              <a:t>This gives us a final fundamental solution of: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Again, these are eigenvalues of our solution which contribute towards a general solution.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71" y="2298209"/>
            <a:ext cx="4076700" cy="752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302382" y="4778551"/>
                <a:ext cx="6058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382" y="4778551"/>
                <a:ext cx="6058774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1585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1321</TotalTime>
  <Words>3992</Words>
  <Application>Microsoft Office PowerPoint</Application>
  <PresentationFormat>Widescreen</PresentationFormat>
  <Paragraphs>829</Paragraphs>
  <Slides>85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6" baseType="lpstr">
      <vt:lpstr>PMingLiU</vt:lpstr>
      <vt:lpstr>PMingLiU</vt:lpstr>
      <vt:lpstr>Arial</vt:lpstr>
      <vt:lpstr>Calibri</vt:lpstr>
      <vt:lpstr>Cambria Math</vt:lpstr>
      <vt:lpstr>Century Gothic</vt:lpstr>
      <vt:lpstr>Times New Roman</vt:lpstr>
      <vt:lpstr>Verdana</vt:lpstr>
      <vt:lpstr>Wingdings</vt:lpstr>
      <vt:lpstr>Vapor Trail</vt:lpstr>
      <vt:lpstr>Equation</vt:lpstr>
      <vt:lpstr>Introduction to Multi-Core CPU and GPU Computation   多核心CPU和GPU計算</vt:lpstr>
      <vt:lpstr>Today’s Class…</vt:lpstr>
      <vt:lpstr>Partial Differential Equations</vt:lpstr>
      <vt:lpstr>PDE’s</vt:lpstr>
      <vt:lpstr>PDE’s</vt:lpstr>
      <vt:lpstr>Example: Circular Membranes</vt:lpstr>
      <vt:lpstr>Circular Membranes</vt:lpstr>
      <vt:lpstr>Circular Membranes</vt:lpstr>
      <vt:lpstr>Circular Membranes</vt:lpstr>
      <vt:lpstr>Circular Membranes</vt:lpstr>
      <vt:lpstr>PDE’s</vt:lpstr>
      <vt:lpstr>Finite Difference Method</vt:lpstr>
      <vt:lpstr>Finite Difference Techniques</vt:lpstr>
      <vt:lpstr>Finite Difference Techniques</vt:lpstr>
      <vt:lpstr>Finite Difference Techniques</vt:lpstr>
      <vt:lpstr>Finite Difference Techniques</vt:lpstr>
      <vt:lpstr>Finite Difference Techniques</vt:lpstr>
      <vt:lpstr>Finite Difference Techniques</vt:lpstr>
      <vt:lpstr>Finite Difference Techniques</vt:lpstr>
      <vt:lpstr>Finite Difference Techniques</vt:lpstr>
      <vt:lpstr>Finite Difference Techniques</vt:lpstr>
      <vt:lpstr>Finite Difference Techniques</vt:lpstr>
      <vt:lpstr>Finite Difference Techniques</vt:lpstr>
      <vt:lpstr>Finite Difference Techniques</vt:lpstr>
      <vt:lpstr>Finite Difference Techniques</vt:lpstr>
      <vt:lpstr>Finite Difference Techniques</vt:lpstr>
      <vt:lpstr>Finite Difference Techniques</vt:lpstr>
      <vt:lpstr>Finite Difference Techniques</vt:lpstr>
      <vt:lpstr>Finite Difference Techniques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2D STEADY Heat Transfer Problem</vt:lpstr>
      <vt:lpstr>2D Heat Transfer Problem</vt:lpstr>
      <vt:lpstr>2D Heat Transfer Problem</vt:lpstr>
      <vt:lpstr>2D Heat Transfer Problem</vt:lpstr>
      <vt:lpstr>2D Heat Transfer Problem</vt:lpstr>
      <vt:lpstr>2D Heat Transfer Problem</vt:lpstr>
      <vt:lpstr>2D Heat Transfer Problem</vt:lpstr>
      <vt:lpstr>Finite ELEMENT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STIFFNESS METHOD</vt:lpstr>
      <vt:lpstr>Finite Element Method SUMMARY</vt:lpstr>
      <vt:lpstr>Finite VOLUME Method</vt:lpstr>
      <vt:lpstr>FINITE VOLUME METHOD</vt:lpstr>
      <vt:lpstr>Partial Differential Equations</vt:lpstr>
      <vt:lpstr>Partial Differential Equations</vt:lpstr>
      <vt:lpstr>Partial Differential Equations</vt:lpstr>
      <vt:lpstr>Time Discretization</vt:lpstr>
      <vt:lpstr>Space Discretization</vt:lpstr>
      <vt:lpstr>Space Discretization</vt:lpstr>
      <vt:lpstr>Space Discretization</vt:lpstr>
      <vt:lpstr>Flux Consistency</vt:lpstr>
      <vt:lpstr>PowerPoint Presentation</vt:lpstr>
      <vt:lpstr>Conservation Equation</vt:lpstr>
      <vt:lpstr>Conservation Equation</vt:lpstr>
      <vt:lpstr>PowerPoint Presentation</vt:lpstr>
      <vt:lpstr>Left Hand Side</vt:lpstr>
      <vt:lpstr>Right Hand Side</vt:lpstr>
      <vt:lpstr>Combining the two…</vt:lpstr>
      <vt:lpstr>Finite Volume Method</vt:lpstr>
      <vt:lpstr>General Algorithm</vt:lpstr>
      <vt:lpstr>General Algorithm</vt:lpstr>
      <vt:lpstr>Flux Calculation Phase</vt:lpstr>
      <vt:lpstr>FVM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90</cp:revision>
  <dcterms:created xsi:type="dcterms:W3CDTF">2014-09-14T00:46:14Z</dcterms:created>
  <dcterms:modified xsi:type="dcterms:W3CDTF">2015-09-29T12:41:28Z</dcterms:modified>
</cp:coreProperties>
</file>