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3"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51AF3-6452-4D2C-B5B7-6F79D0F34C5D}" type="datetimeFigureOut">
              <a:rPr lang="en-GB" smtClean="0"/>
              <a:t>05/10/2015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CFA17-8F35-4AF8-B79F-AC15805F53FB}" type="slidenum">
              <a:rPr lang="en-GB" smtClean="0"/>
              <a:t>‹#›</a:t>
            </a:fld>
            <a:endParaRPr lang="en-GB"/>
          </a:p>
        </p:txBody>
      </p:sp>
    </p:spTree>
    <p:extLst>
      <p:ext uri="{BB962C8B-B14F-4D97-AF65-F5344CB8AC3E}">
        <p14:creationId xmlns:p14="http://schemas.microsoft.com/office/powerpoint/2010/main" val="138350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63D4AB-C487-43DD-9768-F66D7286F9D0}" type="slidenum">
              <a:rPr lang="en-US" smtClean="0"/>
              <a:t>38</a:t>
            </a:fld>
            <a:endParaRPr lang="en-US"/>
          </a:p>
        </p:txBody>
      </p:sp>
    </p:spTree>
    <p:extLst>
      <p:ext uri="{BB962C8B-B14F-4D97-AF65-F5344CB8AC3E}">
        <p14:creationId xmlns:p14="http://schemas.microsoft.com/office/powerpoint/2010/main" val="389505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1F4DDCC-BC72-4263-8A10-570C189FA8F6}" type="datetimeFigureOut">
              <a:rPr lang="en-GB" smtClean="0"/>
              <a:t>05/10/2015</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73495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7548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813131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399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22553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F4DDCC-BC72-4263-8A10-570C189FA8F6}" type="datetimeFigureOut">
              <a:rPr lang="en-GB" smtClean="0"/>
              <a:t>05/10/2015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017383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1F4DDCC-BC72-4263-8A10-570C189FA8F6}" type="datetimeFigureOut">
              <a:rPr lang="en-GB" smtClean="0"/>
              <a:t>05/10/2015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4991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4DDCC-BC72-4263-8A10-570C189FA8F6}"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869224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1F4DDCC-BC72-4263-8A10-570C189FA8F6}" type="datetimeFigureOut">
              <a:rPr lang="en-GB" smtClean="0"/>
              <a:t>05/10/2015</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04173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F4DDCC-BC72-4263-8A10-570C189FA8F6}" type="datetimeFigureOut">
              <a:rPr lang="en-GB" smtClean="0"/>
              <a:t>05/10/2015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344845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1F4DDCC-BC72-4263-8A10-570C189FA8F6}" type="datetimeFigureOut">
              <a:rPr lang="en-GB" smtClean="0"/>
              <a:t>05/10/2015</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90827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32982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F4DDCC-BC72-4263-8A10-570C189FA8F6}" type="datetimeFigureOut">
              <a:rPr lang="en-GB" smtClean="0"/>
              <a:t>05/10/2015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62115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F4DDCC-BC72-4263-8A10-570C189FA8F6}" type="datetimeFigureOut">
              <a:rPr lang="en-GB" smtClean="0"/>
              <a:t>05/10/2015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176725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4DDCC-BC72-4263-8A10-570C189FA8F6}" type="datetimeFigureOut">
              <a:rPr lang="en-GB" smtClean="0"/>
              <a:t>05/10/2015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50577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238002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4DDCC-BC72-4263-8A10-570C189FA8F6}" type="datetimeFigureOut">
              <a:rPr lang="en-GB" smtClean="0"/>
              <a:t>05/10/2015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93FC4A-9F54-42D6-8E60-232985C9D24B}" type="slidenum">
              <a:rPr lang="en-GB" smtClean="0"/>
              <a:t>‹#›</a:t>
            </a:fld>
            <a:endParaRPr lang="en-GB"/>
          </a:p>
        </p:txBody>
      </p:sp>
    </p:spTree>
    <p:extLst>
      <p:ext uri="{BB962C8B-B14F-4D97-AF65-F5344CB8AC3E}">
        <p14:creationId xmlns:p14="http://schemas.microsoft.com/office/powerpoint/2010/main" val="95324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F4DDCC-BC72-4263-8A10-570C189FA8F6}" type="datetimeFigureOut">
              <a:rPr lang="en-GB" smtClean="0"/>
              <a:t>05/10/2015</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93FC4A-9F54-42D6-8E60-232985C9D24B}" type="slidenum">
              <a:rPr lang="en-GB" smtClean="0"/>
              <a:t>‹#›</a:t>
            </a:fld>
            <a:endParaRPr lang="en-GB"/>
          </a:p>
        </p:txBody>
      </p:sp>
    </p:spTree>
    <p:extLst>
      <p:ext uri="{BB962C8B-B14F-4D97-AF65-F5344CB8AC3E}">
        <p14:creationId xmlns:p14="http://schemas.microsoft.com/office/powerpoint/2010/main" val="205140913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smith@mail.ncku.edu.t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3600" dirty="0"/>
              <a:t>Introduction to Multi-Core CPU and GPU Computation</a:t>
            </a:r>
            <a:r>
              <a:rPr lang="en-GB" sz="3600" dirty="0"/>
              <a:t/>
            </a:r>
            <a:br>
              <a:rPr lang="en-GB" sz="3600" dirty="0"/>
            </a:br>
            <a:r>
              <a:rPr lang="en-AU" sz="3600" dirty="0"/>
              <a:t> </a:t>
            </a:r>
            <a:r>
              <a:rPr lang="en-GB" sz="3600" dirty="0"/>
              <a:t/>
            </a:r>
            <a:br>
              <a:rPr lang="en-GB" sz="3600" dirty="0"/>
            </a:br>
            <a:r>
              <a:rPr lang="zh-TW" altLang="en-US" sz="3600" dirty="0"/>
              <a:t>多核心</a:t>
            </a:r>
            <a:r>
              <a:rPr lang="en-AU" sz="3600" dirty="0"/>
              <a:t>CPU</a:t>
            </a:r>
            <a:r>
              <a:rPr lang="zh-TW" altLang="en-US" sz="3600" dirty="0"/>
              <a:t>和</a:t>
            </a:r>
            <a:r>
              <a:rPr lang="en-AU" sz="3600" dirty="0"/>
              <a:t>GPU</a:t>
            </a:r>
            <a:r>
              <a:rPr lang="zh-TW" altLang="en-US" sz="3600" dirty="0"/>
              <a:t>計算</a:t>
            </a:r>
            <a:endParaRPr lang="en-GB" sz="3600" dirty="0"/>
          </a:p>
        </p:txBody>
      </p:sp>
      <p:sp>
        <p:nvSpPr>
          <p:cNvPr id="3" name="Subtitle 2"/>
          <p:cNvSpPr>
            <a:spLocks noGrp="1"/>
          </p:cNvSpPr>
          <p:nvPr>
            <p:ph type="subTitle" idx="1"/>
          </p:nvPr>
        </p:nvSpPr>
        <p:spPr/>
        <p:txBody>
          <a:bodyPr>
            <a:normAutofit fontScale="92500" lnSpcReduction="10000"/>
          </a:bodyPr>
          <a:lstStyle/>
          <a:p>
            <a:endParaRPr lang="en-US" dirty="0" smtClean="0"/>
          </a:p>
          <a:p>
            <a:r>
              <a:rPr lang="en-US" dirty="0" smtClean="0"/>
              <a:t>Class </a:t>
            </a:r>
            <a:r>
              <a:rPr lang="en-US" dirty="0" smtClean="0"/>
              <a:t>5 </a:t>
            </a:r>
            <a:r>
              <a:rPr lang="en-US" dirty="0" smtClean="0"/>
              <a:t>				Prof. Matthew Smith, </a:t>
            </a:r>
            <a:r>
              <a:rPr lang="en-US" dirty="0" smtClean="0">
                <a:hlinkClick r:id="rId2"/>
              </a:rPr>
              <a:t>msmith@mail.ncku.edu.tw</a:t>
            </a:r>
            <a:endParaRPr lang="en-US" dirty="0" smtClean="0"/>
          </a:p>
          <a:p>
            <a:endParaRPr lang="en-GB" dirty="0"/>
          </a:p>
        </p:txBody>
      </p:sp>
    </p:spTree>
    <p:extLst>
      <p:ext uri="{BB962C8B-B14F-4D97-AF65-F5344CB8AC3E}">
        <p14:creationId xmlns:p14="http://schemas.microsoft.com/office/powerpoint/2010/main" val="95851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TYPES OF COMPUTATION</a:t>
            </a:r>
            <a:endParaRPr lang="en-GB" dirty="0"/>
          </a:p>
        </p:txBody>
      </p:sp>
      <p:sp>
        <p:nvSpPr>
          <p:cNvPr id="3" name="Content Placeholder 2"/>
          <p:cNvSpPr>
            <a:spLocks noGrp="1"/>
          </p:cNvSpPr>
          <p:nvPr>
            <p:ph idx="1"/>
          </p:nvPr>
        </p:nvSpPr>
        <p:spPr/>
        <p:txBody>
          <a:bodyPr>
            <a:normAutofit/>
          </a:bodyPr>
          <a:lstStyle/>
          <a:p>
            <a:r>
              <a:rPr lang="en-US" dirty="0" smtClean="0"/>
              <a:t>The human mind, unfortunately, has evolved around performing tasks sequentially.</a:t>
            </a:r>
          </a:p>
          <a:p>
            <a:endParaRPr lang="en-US" dirty="0"/>
          </a:p>
          <a:p>
            <a:r>
              <a:rPr lang="en-US" dirty="0" smtClean="0"/>
              <a:t>This makes separating tasks into smaller tasks which can be completed in parallel a little hard.</a:t>
            </a:r>
          </a:p>
          <a:p>
            <a:endParaRPr lang="en-US" dirty="0"/>
          </a:p>
          <a:p>
            <a:r>
              <a:rPr lang="en-US" dirty="0" smtClean="0"/>
              <a:t>Let’s try a class activity – adding a large group of numbers up.</a:t>
            </a:r>
            <a:endParaRPr lang="en-US" dirty="0"/>
          </a:p>
          <a:p>
            <a:pPr lvl="1"/>
            <a:endParaRPr lang="en-US" dirty="0"/>
          </a:p>
          <a:p>
            <a:pPr lvl="1"/>
            <a:endParaRPr lang="en-GB" dirty="0"/>
          </a:p>
        </p:txBody>
      </p:sp>
      <p:sp>
        <p:nvSpPr>
          <p:cNvPr id="4" name="Rounded Rectangle 3"/>
          <p:cNvSpPr/>
          <p:nvPr/>
        </p:nvSpPr>
        <p:spPr>
          <a:xfrm>
            <a:off x="2443397" y="5201587"/>
            <a:ext cx="6310859" cy="1139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 need some volunteers...</a:t>
            </a:r>
            <a:endParaRPr lang="en-GB" dirty="0"/>
          </a:p>
        </p:txBody>
      </p:sp>
    </p:spTree>
    <p:extLst>
      <p:ext uri="{BB962C8B-B14F-4D97-AF65-F5344CB8AC3E}">
        <p14:creationId xmlns:p14="http://schemas.microsoft.com/office/powerpoint/2010/main" val="2344854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TYPES OF COMPUTATION</a:t>
            </a:r>
            <a:endParaRPr lang="en-GB" dirty="0"/>
          </a:p>
        </p:txBody>
      </p:sp>
      <p:sp>
        <p:nvSpPr>
          <p:cNvPr id="3" name="Content Placeholder 2"/>
          <p:cNvSpPr>
            <a:spLocks noGrp="1"/>
          </p:cNvSpPr>
          <p:nvPr>
            <p:ph idx="1"/>
          </p:nvPr>
        </p:nvSpPr>
        <p:spPr/>
        <p:txBody>
          <a:bodyPr>
            <a:normAutofit/>
          </a:bodyPr>
          <a:lstStyle/>
          <a:p>
            <a:r>
              <a:rPr lang="en-US" dirty="0" smtClean="0"/>
              <a:t>We can see from this task that adding numbers in a vector is a typical combination of sequential and parallel tasks.</a:t>
            </a:r>
          </a:p>
          <a:p>
            <a:endParaRPr lang="en-US" dirty="0"/>
          </a:p>
          <a:p>
            <a:pPr lvl="1"/>
            <a:r>
              <a:rPr lang="en-US" dirty="0" smtClean="0"/>
              <a:t>The task of adding numbers together may be broken down into N parts.</a:t>
            </a:r>
          </a:p>
          <a:p>
            <a:pPr lvl="1"/>
            <a:endParaRPr lang="en-US" dirty="0"/>
          </a:p>
          <a:p>
            <a:pPr lvl="1"/>
            <a:r>
              <a:rPr lang="en-US" dirty="0" smtClean="0"/>
              <a:t>Each task can be completed – resulting in N numbers.</a:t>
            </a:r>
          </a:p>
          <a:p>
            <a:pPr lvl="1"/>
            <a:endParaRPr lang="en-US" dirty="0"/>
          </a:p>
          <a:p>
            <a:pPr lvl="1"/>
            <a:r>
              <a:rPr lang="en-US" dirty="0" smtClean="0"/>
              <a:t>However, the final step – adding these N numbers – must eventually be done sequentially.</a:t>
            </a:r>
            <a:endParaRPr lang="en-US" dirty="0"/>
          </a:p>
          <a:p>
            <a:pPr lvl="1"/>
            <a:endParaRPr lang="en-US" dirty="0"/>
          </a:p>
          <a:p>
            <a:pPr lvl="1"/>
            <a:endParaRPr lang="en-GB" dirty="0"/>
          </a:p>
        </p:txBody>
      </p:sp>
    </p:spTree>
    <p:extLst>
      <p:ext uri="{BB962C8B-B14F-4D97-AF65-F5344CB8AC3E}">
        <p14:creationId xmlns:p14="http://schemas.microsoft.com/office/powerpoint/2010/main" val="2676020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PARALLEL COMPUTATION</a:t>
            </a:r>
            <a:endParaRPr lang="en-GB" dirty="0"/>
          </a:p>
        </p:txBody>
      </p:sp>
      <p:sp>
        <p:nvSpPr>
          <p:cNvPr id="3" name="Content Placeholder 2"/>
          <p:cNvSpPr>
            <a:spLocks noGrp="1"/>
          </p:cNvSpPr>
          <p:nvPr>
            <p:ph idx="1"/>
          </p:nvPr>
        </p:nvSpPr>
        <p:spPr/>
        <p:txBody>
          <a:bodyPr>
            <a:normAutofit/>
          </a:bodyPr>
          <a:lstStyle/>
          <a:p>
            <a:r>
              <a:rPr lang="en-US" dirty="0" smtClean="0"/>
              <a:t>A sequential task must be completed by a single CPU.</a:t>
            </a:r>
          </a:p>
          <a:p>
            <a:endParaRPr lang="en-US" dirty="0"/>
          </a:p>
          <a:p>
            <a:pPr lvl="1"/>
            <a:r>
              <a:rPr lang="en-US" dirty="0" smtClean="0"/>
              <a:t>If we have many CPU’s available, it won’t matter – we MUST use a single CPU to compute this work.</a:t>
            </a:r>
          </a:p>
          <a:p>
            <a:pPr lvl="1"/>
            <a:endParaRPr lang="en-US" dirty="0"/>
          </a:p>
          <a:p>
            <a:r>
              <a:rPr lang="en-US" dirty="0" smtClean="0"/>
              <a:t>A parallel task may be completed by many CPU’s.</a:t>
            </a:r>
          </a:p>
          <a:p>
            <a:endParaRPr lang="en-US" dirty="0"/>
          </a:p>
          <a:p>
            <a:pPr lvl="1"/>
            <a:r>
              <a:rPr lang="en-US" dirty="0" smtClean="0"/>
              <a:t>If we have many CPU’s available, we can share the work across these to make the work go faster.</a:t>
            </a:r>
            <a:endParaRPr lang="en-US" dirty="0"/>
          </a:p>
          <a:p>
            <a:pPr lvl="1"/>
            <a:endParaRPr lang="en-US" dirty="0"/>
          </a:p>
          <a:p>
            <a:pPr lvl="1"/>
            <a:endParaRPr lang="en-GB" dirty="0"/>
          </a:p>
        </p:txBody>
      </p:sp>
    </p:spTree>
    <p:extLst>
      <p:ext uri="{BB962C8B-B14F-4D97-AF65-F5344CB8AC3E}">
        <p14:creationId xmlns:p14="http://schemas.microsoft.com/office/powerpoint/2010/main" val="2843232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THEORY OF COMPUTATION</a:t>
            </a:r>
            <a:endParaRPr lang="en-GB" dirty="0"/>
          </a:p>
        </p:txBody>
      </p:sp>
    </p:spTree>
    <p:extLst>
      <p:ext uri="{BB962C8B-B14F-4D97-AF65-F5344CB8AC3E}">
        <p14:creationId xmlns:p14="http://schemas.microsoft.com/office/powerpoint/2010/main" val="2876334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lstStyle/>
          <a:p>
            <a:r>
              <a:rPr lang="en-US" dirty="0" smtClean="0"/>
              <a:t>Computational work is quite simply defined as “the amount of computation performed”.</a:t>
            </a:r>
          </a:p>
          <a:p>
            <a:endParaRPr lang="en-US" dirty="0"/>
          </a:p>
          <a:p>
            <a:r>
              <a:rPr lang="en-US" dirty="0" smtClean="0"/>
              <a:t>One measure used for computational work is the “flop” – or “floating point operation”.</a:t>
            </a:r>
          </a:p>
          <a:p>
            <a:endParaRPr lang="en-US" dirty="0"/>
          </a:p>
          <a:p>
            <a:r>
              <a:rPr lang="en-US" dirty="0" smtClean="0"/>
              <a:t>For the sake of this course, we can generalize the amount of computation performed using a constant value K.</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692909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lstStyle/>
          <a:p>
            <a:r>
              <a:rPr lang="en-US" dirty="0" smtClean="0"/>
              <a:t>Example:</a:t>
            </a:r>
          </a:p>
          <a:p>
            <a:endParaRPr lang="en-US" dirty="0"/>
          </a:p>
          <a:p>
            <a:pPr lvl="1"/>
            <a:r>
              <a:rPr lang="en-US" dirty="0" smtClean="0"/>
              <a:t>Arrays A and B are N elements long. How much computational work is performed when computing C = A + B?</a:t>
            </a:r>
          </a:p>
          <a:p>
            <a:pPr lvl="1"/>
            <a:endParaRPr lang="en-US" dirty="0"/>
          </a:p>
          <a:p>
            <a:r>
              <a:rPr lang="en-US" dirty="0" smtClean="0"/>
              <a:t>Solution:</a:t>
            </a:r>
          </a:p>
          <a:p>
            <a:endParaRPr lang="en-US" dirty="0"/>
          </a:p>
          <a:p>
            <a:pPr lvl="1"/>
            <a:r>
              <a:rPr lang="en-US" dirty="0" smtClean="0"/>
              <a:t>We need to compute C[</a:t>
            </a:r>
            <a:r>
              <a:rPr lang="en-US" dirty="0" err="1" smtClean="0"/>
              <a:t>i</a:t>
            </a:r>
            <a:r>
              <a:rPr lang="en-US" dirty="0" smtClean="0"/>
              <a:t>] = A[</a:t>
            </a:r>
            <a:r>
              <a:rPr lang="en-US" dirty="0" err="1" smtClean="0"/>
              <a:t>i</a:t>
            </a:r>
            <a:r>
              <a:rPr lang="en-US" dirty="0" smtClean="0"/>
              <a:t>] + B[</a:t>
            </a:r>
            <a:r>
              <a:rPr lang="en-US" dirty="0" err="1" smtClean="0"/>
              <a:t>i</a:t>
            </a:r>
            <a:r>
              <a:rPr lang="en-US" dirty="0" smtClean="0"/>
              <a:t>] for each of </a:t>
            </a:r>
            <a:r>
              <a:rPr lang="en-US" dirty="0" err="1" smtClean="0"/>
              <a:t>i</a:t>
            </a:r>
            <a:r>
              <a:rPr lang="en-US" dirty="0" smtClean="0"/>
              <a:t> = 0 to N-1 (N times). Therefore, we perform N computations.</a:t>
            </a:r>
          </a:p>
          <a:p>
            <a:pPr lvl="1"/>
            <a:endParaRPr lang="en-US" dirty="0"/>
          </a:p>
          <a:p>
            <a:pPr lvl="1"/>
            <a:r>
              <a:rPr lang="en-US" dirty="0" smtClean="0"/>
              <a:t>Assuming we perform K operations per element, the total work is W = KN.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186571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normAutofit lnSpcReduction="10000"/>
          </a:bodyPr>
          <a:lstStyle/>
          <a:p>
            <a:r>
              <a:rPr lang="en-US" dirty="0" smtClean="0"/>
              <a:t>We never actually need to compute the value of K.</a:t>
            </a:r>
          </a:p>
          <a:p>
            <a:endParaRPr lang="en-US" dirty="0"/>
          </a:p>
          <a:p>
            <a:r>
              <a:rPr lang="en-US" dirty="0" smtClean="0"/>
              <a:t>There is still a lot of research being performed into what “K” is. </a:t>
            </a:r>
          </a:p>
          <a:p>
            <a:endParaRPr lang="en-US" dirty="0"/>
          </a:p>
          <a:p>
            <a:r>
              <a:rPr lang="en-US" dirty="0" smtClean="0"/>
              <a:t>There are several contributing factors to the value of K:</a:t>
            </a:r>
          </a:p>
          <a:p>
            <a:endParaRPr lang="en-US" dirty="0"/>
          </a:p>
          <a:p>
            <a:pPr lvl="1"/>
            <a:r>
              <a:rPr lang="en-US" dirty="0" smtClean="0"/>
              <a:t>Work required for accessing (i.e. read, write) the value of variables in memory,</a:t>
            </a:r>
          </a:p>
          <a:p>
            <a:pPr lvl="1"/>
            <a:endParaRPr lang="en-US" dirty="0"/>
          </a:p>
          <a:p>
            <a:pPr lvl="1"/>
            <a:r>
              <a:rPr lang="en-US" dirty="0" smtClean="0"/>
              <a:t>Work required for performing the actual computation.</a:t>
            </a:r>
          </a:p>
          <a:p>
            <a:pPr lvl="1"/>
            <a:endParaRPr lang="en-US" dirty="0"/>
          </a:p>
          <a:p>
            <a:r>
              <a:rPr lang="en-US" dirty="0" smtClean="0"/>
              <a:t>For the purpose of analysis, using the variable K is enough.</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463318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lstStyle/>
          <a:p>
            <a:r>
              <a:rPr lang="en-US" dirty="0" smtClean="0"/>
              <a:t>Computational Time is the amount of time required to complete a computation.</a:t>
            </a:r>
          </a:p>
          <a:p>
            <a:endParaRPr lang="en-US" dirty="0"/>
          </a:p>
          <a:p>
            <a:r>
              <a:rPr lang="en-US" dirty="0" smtClean="0"/>
              <a:t>The computational work and time are correlated:</a:t>
            </a:r>
          </a:p>
          <a:p>
            <a:endParaRPr lang="en-US" dirty="0"/>
          </a:p>
          <a:p>
            <a:endParaRPr lang="en-US" dirty="0" smtClean="0"/>
          </a:p>
          <a:p>
            <a:r>
              <a:rPr lang="en-US" dirty="0" smtClean="0"/>
              <a:t>Where K here is the speed at which the work is performed. This is directly related to the clock speed and model of your CPU. Again, we don’t explicitly need to know what K is.</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5297048" y="3925247"/>
                <a:ext cx="1703827"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𝐾𝑊</m:t>
                      </m:r>
                    </m:oMath>
                  </m:oMathPara>
                </a14:m>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5297048" y="3925247"/>
                <a:ext cx="1703827" cy="276999"/>
              </a:xfrm>
              <a:prstGeom prst="rect">
                <a:avLst/>
              </a:prstGeom>
              <a:blipFill rotWithShape="0">
                <a:blip r:embed="rId2"/>
                <a:stretch>
                  <a:fillRect b="-1111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882369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Theory of Computation</a:t>
            </a:r>
            <a:endParaRPr lang="en-US" dirty="0"/>
          </a:p>
        </p:txBody>
      </p:sp>
      <p:sp>
        <p:nvSpPr>
          <p:cNvPr id="3" name="Content Placeholder 2"/>
          <p:cNvSpPr>
            <a:spLocks noGrp="1"/>
          </p:cNvSpPr>
          <p:nvPr>
            <p:ph idx="1"/>
          </p:nvPr>
        </p:nvSpPr>
        <p:spPr/>
        <p:txBody>
          <a:bodyPr/>
          <a:lstStyle/>
          <a:p>
            <a:r>
              <a:rPr lang="en-US" dirty="0" smtClean="0"/>
              <a:t>Example: How long will it take to add the arrays C = A + B over N elements?</a:t>
            </a:r>
          </a:p>
          <a:p>
            <a:endParaRPr lang="en-US" dirty="0"/>
          </a:p>
          <a:p>
            <a:r>
              <a:rPr lang="en-US" dirty="0" smtClean="0"/>
              <a:t>Solution:   Time = K*Work = K*(K*N) = K</a:t>
            </a:r>
            <a:r>
              <a:rPr lang="en-US" baseline="30000" dirty="0" smtClean="0"/>
              <a:t>2</a:t>
            </a:r>
            <a:r>
              <a:rPr lang="en-US" dirty="0" smtClean="0"/>
              <a:t>*N = KN.</a:t>
            </a:r>
          </a:p>
          <a:p>
            <a:endParaRPr lang="en-US" dirty="0"/>
          </a:p>
          <a:p>
            <a:endParaRPr lang="en-US" dirty="0" smtClean="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090813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COMPUTATION</a:t>
            </a:r>
            <a:endParaRPr lang="en-US" dirty="0"/>
          </a:p>
        </p:txBody>
      </p:sp>
      <p:sp>
        <p:nvSpPr>
          <p:cNvPr id="3" name="Content Placeholder 2"/>
          <p:cNvSpPr>
            <a:spLocks noGrp="1"/>
          </p:cNvSpPr>
          <p:nvPr>
            <p:ph idx="1"/>
          </p:nvPr>
        </p:nvSpPr>
        <p:spPr/>
        <p:txBody>
          <a:bodyPr/>
          <a:lstStyle/>
          <a:p>
            <a:r>
              <a:rPr lang="en-US" dirty="0" smtClean="0"/>
              <a:t>Parallel Computing is the practice of using more than one computing core to perform computational work.</a:t>
            </a:r>
          </a:p>
          <a:p>
            <a:endParaRPr lang="en-US" dirty="0"/>
          </a:p>
          <a:p>
            <a:r>
              <a:rPr lang="en-US" dirty="0" smtClean="0"/>
              <a:t>Theoretically, the use of multiple computing cores will result in less time (i.e. faster computation).</a:t>
            </a:r>
          </a:p>
          <a:p>
            <a:endParaRPr lang="en-US" dirty="0"/>
          </a:p>
          <a:p>
            <a:r>
              <a:rPr lang="en-US" dirty="0" smtClean="0"/>
              <a:t>In parallel computing, a commonly used measure of success is the “speedup” or “speedup ratio”. This is defined as the ratio of the computational time required for one core and multiple cores:</a:t>
            </a:r>
          </a:p>
          <a:p>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611248" y="5754047"/>
                <a:ext cx="3104002" cy="276999"/>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𝑆𝑈</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𝑆𝐸𝑅𝐼𝐴𝐿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𝑃𝐴𝑅𝐴𝐿𝐿𝐸𝐿</m:t>
                        </m:r>
                      </m:sub>
                    </m:sSub>
                  </m:oMath>
                </a14:m>
                <a:r>
                  <a:rPr lang="en-US" dirty="0" smtClean="0"/>
                  <a:t>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611248" y="5754047"/>
                <a:ext cx="3104002" cy="276999"/>
              </a:xfrm>
              <a:prstGeom prst="rect">
                <a:avLst/>
              </a:prstGeom>
              <a:blipFill rotWithShape="0">
                <a:blip r:embed="rId2"/>
                <a:stretch>
                  <a:fillRect l="-2549" b="-40000"/>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16076324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Class…</a:t>
            </a:r>
            <a:endParaRPr lang="en-GB" dirty="0"/>
          </a:p>
        </p:txBody>
      </p:sp>
      <p:sp>
        <p:nvSpPr>
          <p:cNvPr id="3" name="Content Placeholder 2"/>
          <p:cNvSpPr>
            <a:spLocks noGrp="1"/>
          </p:cNvSpPr>
          <p:nvPr>
            <p:ph idx="1"/>
          </p:nvPr>
        </p:nvSpPr>
        <p:spPr/>
        <p:txBody>
          <a:bodyPr>
            <a:normAutofit/>
          </a:bodyPr>
          <a:lstStyle/>
          <a:p>
            <a:r>
              <a:rPr lang="en-US" dirty="0" smtClean="0"/>
              <a:t>Today’s class will cover:</a:t>
            </a:r>
          </a:p>
          <a:p>
            <a:endParaRPr lang="en-US" dirty="0"/>
          </a:p>
          <a:p>
            <a:pPr lvl="1"/>
            <a:r>
              <a:rPr lang="en-US" dirty="0" smtClean="0"/>
              <a:t>Introduction to Parallel Computing,</a:t>
            </a:r>
          </a:p>
          <a:p>
            <a:pPr lvl="1"/>
            <a:endParaRPr lang="en-US" dirty="0"/>
          </a:p>
          <a:p>
            <a:pPr lvl="1"/>
            <a:r>
              <a:rPr lang="en-US" dirty="0" smtClean="0"/>
              <a:t>Parallel Computing Paradigms,</a:t>
            </a:r>
          </a:p>
          <a:p>
            <a:pPr lvl="1"/>
            <a:endParaRPr lang="en-US" dirty="0"/>
          </a:p>
          <a:p>
            <a:pPr lvl="1"/>
            <a:endParaRPr lang="en-US" dirty="0" smtClean="0"/>
          </a:p>
          <a:p>
            <a:pPr lvl="1"/>
            <a:endParaRPr lang="en-US" dirty="0"/>
          </a:p>
          <a:p>
            <a:pPr lvl="1"/>
            <a:endParaRPr lang="en-US" dirty="0"/>
          </a:p>
          <a:p>
            <a:pPr lvl="1"/>
            <a:endParaRPr lang="en-GB" dirty="0"/>
          </a:p>
        </p:txBody>
      </p:sp>
    </p:spTree>
    <p:extLst>
      <p:ext uri="{BB962C8B-B14F-4D97-AF65-F5344CB8AC3E}">
        <p14:creationId xmlns:p14="http://schemas.microsoft.com/office/powerpoint/2010/main" val="4231341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COMPUTATION</a:t>
            </a:r>
            <a:endParaRPr lang="en-US" dirty="0"/>
          </a:p>
        </p:txBody>
      </p:sp>
      <p:sp>
        <p:nvSpPr>
          <p:cNvPr id="3" name="Content Placeholder 2"/>
          <p:cNvSpPr>
            <a:spLocks noGrp="1"/>
          </p:cNvSpPr>
          <p:nvPr>
            <p:ph idx="1"/>
          </p:nvPr>
        </p:nvSpPr>
        <p:spPr/>
        <p:txBody>
          <a:bodyPr/>
          <a:lstStyle/>
          <a:p>
            <a:r>
              <a:rPr lang="en-US" dirty="0" smtClean="0"/>
              <a:t>Example:</a:t>
            </a:r>
          </a:p>
          <a:p>
            <a:endParaRPr lang="en-US" dirty="0"/>
          </a:p>
          <a:p>
            <a:pPr lvl="1"/>
            <a:r>
              <a:rPr lang="en-US" dirty="0" smtClean="0"/>
              <a:t>A code requires 25 mins to run using a single CPU and 5 mins using multiple CPU cores. Calculate the speedup:</a:t>
            </a:r>
          </a:p>
          <a:p>
            <a:pPr lvl="1"/>
            <a:endParaRPr lang="en-US" dirty="0"/>
          </a:p>
          <a:p>
            <a:pPr lvl="1"/>
            <a:endParaRPr lang="en-US" dirty="0" smtClean="0"/>
          </a:p>
          <a:p>
            <a:pPr lvl="1"/>
            <a:endParaRPr lang="en-US" dirty="0"/>
          </a:p>
          <a:p>
            <a:pPr lvl="1"/>
            <a:r>
              <a:rPr lang="en-US" dirty="0" smtClean="0"/>
              <a:t>In practice:</a:t>
            </a:r>
          </a:p>
          <a:p>
            <a:pPr lvl="1"/>
            <a:endParaRPr lang="en-US" dirty="0"/>
          </a:p>
          <a:p>
            <a:pPr lvl="3"/>
            <a:r>
              <a:rPr lang="en-US" dirty="0" smtClean="0"/>
              <a:t>SU &gt; 1 : Successful application of parallel computing</a:t>
            </a:r>
          </a:p>
          <a:p>
            <a:pPr lvl="3"/>
            <a:endParaRPr lang="en-US" dirty="0"/>
          </a:p>
          <a:p>
            <a:pPr lvl="3"/>
            <a:r>
              <a:rPr lang="en-US" dirty="0" smtClean="0"/>
              <a:t>SU &lt;= 1: Danger!</a:t>
            </a:r>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543999" y="3993551"/>
                <a:ext cx="3104002" cy="426142"/>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𝑆𝑈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𝑆𝐸𝑅𝐼𝐴𝐿</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𝑃𝐴𝑅𝐴𝐿𝐿𝐸𝐿</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m:t>
                        </m:r>
                      </m:den>
                    </m:f>
                    <m:r>
                      <a:rPr lang="en-US" b="0" i="1" smtClean="0">
                        <a:latin typeface="Cambria Math" panose="02040503050406030204" pitchFamily="18" charset="0"/>
                      </a:rPr>
                      <m:t>=5</m:t>
                    </m:r>
                  </m:oMath>
                </a14:m>
                <a:r>
                  <a:rPr lang="en-US" dirty="0" smtClean="0"/>
                  <a:t>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543999" y="3993551"/>
                <a:ext cx="3104002" cy="426142"/>
              </a:xfrm>
              <a:prstGeom prst="rect">
                <a:avLst/>
              </a:prstGeom>
              <a:blipFill rotWithShape="0">
                <a:blip r:embed="rId2"/>
                <a:stretch>
                  <a:fillRect l="-2549" t="-1429" b="-11429"/>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1429128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COMPUTATION</a:t>
            </a:r>
            <a:endParaRPr lang="en-US" dirty="0"/>
          </a:p>
        </p:txBody>
      </p:sp>
      <p:sp>
        <p:nvSpPr>
          <p:cNvPr id="3" name="Content Placeholder 2"/>
          <p:cNvSpPr>
            <a:spLocks noGrp="1"/>
          </p:cNvSpPr>
          <p:nvPr>
            <p:ph idx="1"/>
          </p:nvPr>
        </p:nvSpPr>
        <p:spPr/>
        <p:txBody>
          <a:bodyPr/>
          <a:lstStyle/>
          <a:p>
            <a:r>
              <a:rPr lang="en-US" dirty="0" smtClean="0"/>
              <a:t>Theoretically, one might expect that the amount of computational time will vary linearly with the number of cores used.</a:t>
            </a:r>
          </a:p>
          <a:p>
            <a:endParaRPr lang="en-US" dirty="0"/>
          </a:p>
          <a:p>
            <a:r>
              <a:rPr lang="en-US" dirty="0" smtClean="0"/>
              <a:t>If a code requires N time (in seconds) with one CPU core, one might expect that the same code with two cores would require N/2 seconds.</a:t>
            </a:r>
          </a:p>
          <a:p>
            <a:endParaRPr lang="en-US" dirty="0"/>
          </a:p>
          <a:p>
            <a:r>
              <a:rPr lang="en-US" dirty="0" smtClean="0"/>
              <a:t>This is related to the computational efficiency – which is defined as the speedup divided by the number of processors:</a:t>
            </a:r>
          </a:p>
          <a:p>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611248" y="5754047"/>
                <a:ext cx="3104002" cy="393441"/>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𝑆𝑈</m:t>
                        </m:r>
                      </m:num>
                      <m:den>
                        <m:r>
                          <a:rPr lang="en-US" b="0" i="1" smtClean="0">
                            <a:latin typeface="Cambria Math" panose="02040503050406030204" pitchFamily="18" charset="0"/>
                          </a:rPr>
                          <m:t>𝑃</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𝑆𝐸𝑅𝐼𝐴𝐿</m:t>
                        </m:r>
                      </m:sub>
                    </m:sSub>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𝑃𝐴𝑅𝐴𝐿𝐿𝐸𝐿</m:t>
                        </m:r>
                      </m:sub>
                    </m:sSub>
                  </m:oMath>
                </a14:m>
                <a:r>
                  <a:rPr lang="en-US" dirty="0" smtClean="0"/>
                  <a:t>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611248" y="5754047"/>
                <a:ext cx="3104002" cy="393441"/>
              </a:xfrm>
              <a:prstGeom prst="rect">
                <a:avLst/>
              </a:prstGeom>
              <a:blipFill rotWithShape="0">
                <a:blip r:embed="rId2"/>
                <a:stretch>
                  <a:fillRect l="-2549" b="-14063"/>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34757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COMPUTATION</a:t>
            </a:r>
            <a:endParaRPr lang="en-US" dirty="0"/>
          </a:p>
        </p:txBody>
      </p:sp>
      <p:sp>
        <p:nvSpPr>
          <p:cNvPr id="3" name="Content Placeholder 2"/>
          <p:cNvSpPr>
            <a:spLocks noGrp="1"/>
          </p:cNvSpPr>
          <p:nvPr>
            <p:ph idx="1"/>
          </p:nvPr>
        </p:nvSpPr>
        <p:spPr/>
        <p:txBody>
          <a:bodyPr/>
          <a:lstStyle/>
          <a:p>
            <a:r>
              <a:rPr lang="en-US" dirty="0" smtClean="0"/>
              <a:t>Example:</a:t>
            </a:r>
          </a:p>
          <a:p>
            <a:endParaRPr lang="en-US" dirty="0"/>
          </a:p>
          <a:p>
            <a:pPr lvl="1"/>
            <a:r>
              <a:rPr lang="en-US" dirty="0" smtClean="0"/>
              <a:t>A code requires 25 mins to run using a single CPU and 5 mins using 10 CPU cores. Calculate the speedup and the efficiency:</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E &gt; 1: Theoretically impossible, but practically possible due to cache effects.</a:t>
            </a:r>
          </a:p>
          <a:p>
            <a:pPr lvl="1"/>
            <a:r>
              <a:rPr lang="en-US" dirty="0" smtClean="0"/>
              <a:t>E &lt;= 1: Normal – the actual parallel efficiency depends on the algorithm.</a:t>
            </a:r>
          </a:p>
          <a:p>
            <a:pPr lvl="1"/>
            <a:endParaRPr lang="en-US" dirty="0"/>
          </a:p>
          <a:p>
            <a:pPr lvl="1"/>
            <a:endParaRPr lang="en-US" dirty="0" smtClean="0"/>
          </a:p>
          <a:p>
            <a:pPr lvl="1"/>
            <a:endParaRPr lang="en-US" dirty="0"/>
          </a:p>
        </p:txBody>
      </p:sp>
      <mc:AlternateContent xmlns:mc="http://schemas.openxmlformats.org/markup-compatibility/2006">
        <mc:Choice xmlns:a14="http://schemas.microsoft.com/office/drawing/2010/main" Requires="a14">
          <p:sp>
            <p:nvSpPr>
              <p:cNvPr id="4" name="TextBox 3"/>
              <p:cNvSpPr txBox="1"/>
              <p:nvPr/>
            </p:nvSpPr>
            <p:spPr>
              <a:xfrm>
                <a:off x="4543999" y="3993551"/>
                <a:ext cx="3104002" cy="426142"/>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𝑆𝑈</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𝑆𝐸𝑅𝐼𝐴𝐿</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𝑃𝐴𝑅𝐴𝐿𝐿𝐸𝐿</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m:t>
                        </m:r>
                      </m:den>
                    </m:f>
                    <m:r>
                      <a:rPr lang="en-US" b="0" i="1" smtClean="0">
                        <a:latin typeface="Cambria Math" panose="02040503050406030204" pitchFamily="18" charset="0"/>
                      </a:rPr>
                      <m:t>=5</m:t>
                    </m:r>
                  </m:oMath>
                </a14:m>
                <a:r>
                  <a:rPr lang="en-US" dirty="0" smtClean="0"/>
                  <a:t> </a:t>
                </a:r>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543999" y="3993551"/>
                <a:ext cx="3104002" cy="426142"/>
              </a:xfrm>
              <a:prstGeom prst="rect">
                <a:avLst/>
              </a:prstGeom>
              <a:blipFill rotWithShape="0">
                <a:blip r:embed="rId2"/>
                <a:stretch>
                  <a:fillRect l="-2549" t="-1429" b="-1142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543999" y="4723159"/>
                <a:ext cx="3104002" cy="397353"/>
              </a:xfrm>
              <a:prstGeom prst="rect">
                <a:avLst/>
              </a:prstGeom>
              <a:no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𝑆𝑈</m:t>
                        </m:r>
                      </m:num>
                      <m:den>
                        <m:r>
                          <a:rPr lang="en-US" b="0" i="1" smtClean="0">
                            <a:latin typeface="Cambria Math" panose="02040503050406030204" pitchFamily="18" charset="0"/>
                          </a:rPr>
                          <m:t>𝑃</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10</m:t>
                        </m:r>
                      </m:den>
                    </m:f>
                    <m:r>
                      <a:rPr lang="en-US" b="0" i="1" smtClean="0">
                        <a:latin typeface="Cambria Math" panose="02040503050406030204" pitchFamily="18" charset="0"/>
                      </a:rPr>
                      <m:t>=0.5</m:t>
                    </m:r>
                  </m:oMath>
                </a14:m>
                <a:r>
                  <a:rPr lang="en-US" dirty="0" smtClean="0"/>
                  <a:t>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4543999" y="4723159"/>
                <a:ext cx="3104002" cy="397353"/>
              </a:xfrm>
              <a:prstGeom prst="rect">
                <a:avLst/>
              </a:prstGeom>
              <a:blipFill rotWithShape="0">
                <a:blip r:embed="rId3"/>
                <a:stretch>
                  <a:fillRect l="-2549" t="-1538" b="-12308"/>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423850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COMPUTATION</a:t>
            </a:r>
            <a:endParaRPr lang="en-US" dirty="0"/>
          </a:p>
        </p:txBody>
      </p:sp>
      <p:sp>
        <p:nvSpPr>
          <p:cNvPr id="3" name="Content Placeholder 2"/>
          <p:cNvSpPr>
            <a:spLocks noGrp="1"/>
          </p:cNvSpPr>
          <p:nvPr>
            <p:ph idx="1"/>
          </p:nvPr>
        </p:nvSpPr>
        <p:spPr/>
        <p:txBody>
          <a:bodyPr/>
          <a:lstStyle/>
          <a:p>
            <a:r>
              <a:rPr lang="en-US" dirty="0" smtClean="0"/>
              <a:t>The efficiency of any code for application to parallel computing depends highly on how much of the code can be performed in parallel.</a:t>
            </a:r>
          </a:p>
          <a:p>
            <a:endParaRPr lang="en-US" dirty="0"/>
          </a:p>
          <a:p>
            <a:r>
              <a:rPr lang="en-US" dirty="0" smtClean="0"/>
              <a:t>If an algorithm contains large sections which can be computed using multiple CPU cores, then the efficiency will be high.</a:t>
            </a:r>
          </a:p>
          <a:p>
            <a:endParaRPr lang="en-US" dirty="0"/>
          </a:p>
          <a:p>
            <a:r>
              <a:rPr lang="en-US" dirty="0" smtClean="0"/>
              <a:t>If an algorithm cannot be computing using multiple CPU cores, then the parallel efficiency will be very low – since the computational time will be similar to using a single core.</a:t>
            </a:r>
          </a:p>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3752163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COMPUTATION</a:t>
            </a:r>
            <a:endParaRPr lang="en-US" dirty="0"/>
          </a:p>
        </p:txBody>
      </p:sp>
      <p:sp>
        <p:nvSpPr>
          <p:cNvPr id="3" name="Content Placeholder 2"/>
          <p:cNvSpPr>
            <a:spLocks noGrp="1"/>
          </p:cNvSpPr>
          <p:nvPr>
            <p:ph idx="1"/>
          </p:nvPr>
        </p:nvSpPr>
        <p:spPr/>
        <p:txBody>
          <a:bodyPr/>
          <a:lstStyle/>
          <a:p>
            <a:r>
              <a:rPr lang="en-US" dirty="0" smtClean="0"/>
              <a:t>The fraction of computational work performed in parallel computation is an important measure, and is defined as:</a:t>
            </a:r>
          </a:p>
          <a:p>
            <a:endParaRPr lang="en-US" dirty="0"/>
          </a:p>
          <a:p>
            <a:pPr marL="457200" lvl="1" indent="0">
              <a:buNone/>
            </a:pPr>
            <a:r>
              <a:rPr lang="en-US" dirty="0" smtClean="0"/>
              <a:t>				a = W</a:t>
            </a:r>
            <a:r>
              <a:rPr lang="en-US" baseline="-25000" dirty="0" smtClean="0"/>
              <a:t>PARALLEL</a:t>
            </a:r>
            <a:r>
              <a:rPr lang="en-US" dirty="0" smtClean="0"/>
              <a:t>/W</a:t>
            </a:r>
            <a:r>
              <a:rPr lang="en-US" baseline="-25000" dirty="0" smtClean="0"/>
              <a:t>TOTAL</a:t>
            </a:r>
            <a:r>
              <a:rPr lang="en-US" dirty="0" smtClean="0"/>
              <a:t>=WP/WT</a:t>
            </a:r>
            <a:endParaRPr lang="en-US" baseline="-25000" dirty="0" smtClean="0"/>
          </a:p>
          <a:p>
            <a:pPr marL="457200" lvl="1" indent="0">
              <a:buNone/>
            </a:pPr>
            <a:endParaRPr lang="en-US" baseline="-25000" dirty="0"/>
          </a:p>
          <a:p>
            <a:pPr marL="457200" lvl="1" indent="0">
              <a:buNone/>
            </a:pPr>
            <a:r>
              <a:rPr lang="en-US" dirty="0" smtClean="0"/>
              <a:t>Where </a:t>
            </a:r>
            <a:r>
              <a:rPr lang="en-US" dirty="0" err="1" smtClean="0"/>
              <a:t>Wtotal</a:t>
            </a:r>
            <a:r>
              <a:rPr lang="en-US" dirty="0" smtClean="0"/>
              <a:t> is the total computational work in a program and </a:t>
            </a:r>
            <a:r>
              <a:rPr lang="en-US" dirty="0" err="1" smtClean="0"/>
              <a:t>Wparallel</a:t>
            </a:r>
            <a:r>
              <a:rPr lang="en-US" dirty="0" smtClean="0"/>
              <a:t> is the amount of work which is performed in parallel (using multiple CPU cores).</a:t>
            </a:r>
          </a:p>
          <a:p>
            <a:pPr marL="457200" lvl="1" indent="0">
              <a:buNone/>
            </a:pPr>
            <a:endParaRPr lang="en-US" dirty="0"/>
          </a:p>
          <a:p>
            <a:pPr marL="457200" lvl="1" indent="0">
              <a:buNone/>
            </a:pPr>
            <a:r>
              <a:rPr lang="en-US" dirty="0" smtClean="0"/>
              <a:t>Note: While the computational time will (theoretically) change with the number of cores, the computational work is a constant.</a:t>
            </a:r>
          </a:p>
          <a:p>
            <a:pPr marL="457200" lvl="1" indent="0">
              <a:buNone/>
            </a:pPr>
            <a:endParaRPr lang="en-US" dirty="0"/>
          </a:p>
          <a:p>
            <a:pPr marL="457200" lvl="1" indent="0">
              <a:buNone/>
            </a:pPr>
            <a:r>
              <a:rPr lang="en-US" dirty="0" smtClean="0"/>
              <a:t>The serial work can therefore </a:t>
            </a:r>
            <a:r>
              <a:rPr lang="en-US" dirty="0"/>
              <a:t>be written as: 𝑊𝑆=𝑊𝑇−𝑊𝑃=𝑊𝑇(1−𝑎</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2029242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p:txBody>
          <a:bodyPr>
            <a:normAutofit lnSpcReduction="10000"/>
          </a:bodyPr>
          <a:lstStyle/>
          <a:p>
            <a:r>
              <a:rPr lang="en-US" dirty="0" smtClean="0"/>
              <a:t>Gene Amdahl proposed that the amount of speedup possible in a parallel code was directly proportional to the amount of work which is parallelized.</a:t>
            </a:r>
          </a:p>
          <a:p>
            <a:endParaRPr lang="en-US" dirty="0"/>
          </a:p>
          <a:p>
            <a:r>
              <a:rPr lang="en-US" dirty="0" smtClean="0"/>
              <a:t>Consider the time required to complete the serial section of a code:</a:t>
            </a:r>
          </a:p>
          <a:p>
            <a:endParaRPr lang="en-US" dirty="0"/>
          </a:p>
          <a:p>
            <a:pPr marL="914400" lvl="2" indent="0">
              <a:buNone/>
            </a:pPr>
            <a:r>
              <a:rPr lang="en-US" dirty="0" smtClean="0"/>
              <a:t>		TS = K*WS</a:t>
            </a:r>
          </a:p>
          <a:p>
            <a:pPr marL="914400" lvl="2" indent="0">
              <a:buNone/>
            </a:pPr>
            <a:endParaRPr lang="en-US" dirty="0"/>
          </a:p>
          <a:p>
            <a:r>
              <a:rPr lang="en-US" dirty="0" smtClean="0"/>
              <a:t>Consider the time required, theoretically and ideally, to complete the parallel section of a code using P processors:</a:t>
            </a:r>
          </a:p>
          <a:p>
            <a:endParaRPr lang="en-US" dirty="0"/>
          </a:p>
          <a:p>
            <a:pPr marL="0" indent="0">
              <a:buNone/>
            </a:pPr>
            <a:r>
              <a:rPr lang="en-US" dirty="0" smtClean="0"/>
              <a:t>			TP = K*WP/P</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2445458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p:txBody>
          <a:bodyPr>
            <a:normAutofit/>
          </a:bodyPr>
          <a:lstStyle/>
          <a:p>
            <a:r>
              <a:rPr lang="en-US" dirty="0" smtClean="0"/>
              <a:t>The total time ideally required will be:</a:t>
            </a:r>
          </a:p>
          <a:p>
            <a:endParaRPr lang="en-US" dirty="0" smtClean="0"/>
          </a:p>
          <a:p>
            <a:endParaRPr lang="en-US" dirty="0"/>
          </a:p>
          <a:p>
            <a:endParaRPr lang="en-US" dirty="0" smtClean="0"/>
          </a:p>
          <a:p>
            <a:r>
              <a:rPr lang="en-US" dirty="0" smtClean="0"/>
              <a:t>If we only had one core, the required computational time would be K*WS + K*WP.</a:t>
            </a:r>
          </a:p>
          <a:p>
            <a:r>
              <a:rPr lang="en-US" dirty="0" smtClean="0"/>
              <a:t>Therefore, the speedup can be predicted by computing the ratio of the serial (one core) time and the ideal parallel time:</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4077114" y="2845323"/>
                <a:ext cx="4037772" cy="666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𝑇</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𝐾𝑊</m:t>
                          </m:r>
                        </m:e>
                        <m:sub>
                          <m:r>
                            <a:rPr lang="en-US" sz="2000" i="1">
                              <a:latin typeface="Cambria Math" panose="02040503050406030204" pitchFamily="18" charset="0"/>
                            </a:rPr>
                            <m:t>𝑆</m:t>
                          </m:r>
                        </m:sub>
                      </m:sSub>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𝑃</m:t>
                              </m:r>
                            </m:sub>
                          </m:sSub>
                        </m:num>
                        <m:den>
                          <m:r>
                            <a:rPr lang="en-US" sz="2000" i="1">
                              <a:latin typeface="Cambria Math" panose="02040503050406030204" pitchFamily="18" charset="0"/>
                            </a:rPr>
                            <m:t>𝑃</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𝑆</m:t>
                              </m:r>
                            </m:sub>
                          </m:sSub>
                          <m:r>
                            <a:rPr lang="en-US" sz="2000" i="0">
                              <a:latin typeface="Cambria Math" panose="02040503050406030204" pitchFamily="18" charset="0"/>
                            </a:rPr>
                            <m:t>+</m:t>
                          </m:r>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𝑃</m:t>
                              </m:r>
                            </m:sub>
                          </m:sSub>
                        </m:num>
                        <m:den>
                          <m:r>
                            <a:rPr lang="en-US" sz="2000" i="1">
                              <a:latin typeface="Cambria Math" panose="02040503050406030204" pitchFamily="18" charset="0"/>
                            </a:rPr>
                            <m:t>𝑃</m:t>
                          </m:r>
                        </m:den>
                      </m:f>
                    </m:oMath>
                  </m:oMathPara>
                </a14:m>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4077114" y="2845323"/>
                <a:ext cx="4037772" cy="666529"/>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3919859" y="5540642"/>
                <a:ext cx="4352282" cy="945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𝑆𝑈</m:t>
                      </m:r>
                      <m:r>
                        <a:rPr lang="en-US" sz="2000" i="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𝑆</m:t>
                                  </m:r>
                                </m:sub>
                              </m:sSub>
                              <m:r>
                                <a:rPr lang="en-US" sz="2000" i="0">
                                  <a:latin typeface="Cambria Math" panose="02040503050406030204" pitchFamily="18" charset="0"/>
                                </a:rPr>
                                <m:t>+</m:t>
                              </m:r>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𝑃</m:t>
                                  </m:r>
                                </m:sub>
                              </m:sSub>
                            </m:e>
                          </m:d>
                        </m:num>
                        <m:den>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𝑃𝐾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𝑆</m:t>
                                      </m:r>
                                    </m:sub>
                                  </m:sSub>
                                  <m:r>
                                    <a:rPr lang="en-US" sz="2000" i="0">
                                      <a:latin typeface="Cambria Math" panose="02040503050406030204" pitchFamily="18" charset="0"/>
                                    </a:rPr>
                                    <m:t>+</m:t>
                                  </m:r>
                                  <m:r>
                                    <a:rPr lang="en-US" sz="2000" i="1">
                                      <a:latin typeface="Cambria Math" panose="02040503050406030204" pitchFamily="18" charset="0"/>
                                    </a:rPr>
                                    <m:t>𝐾</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𝑃</m:t>
                                      </m:r>
                                    </m:sub>
                                  </m:sSub>
                                </m:num>
                                <m:den>
                                  <m:r>
                                    <a:rPr lang="en-US" sz="2000" i="1">
                                      <a:latin typeface="Cambria Math" panose="02040503050406030204" pitchFamily="18" charset="0"/>
                                    </a:rPr>
                                    <m:t>𝑃</m:t>
                                  </m:r>
                                </m:den>
                              </m:f>
                            </m:e>
                          </m:d>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𝑆</m:t>
                                  </m:r>
                                </m:sub>
                              </m:sSub>
                              <m:r>
                                <a:rPr lang="en-US" sz="2000" i="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𝑃</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𝑃</m:t>
                              </m:r>
                            </m:sub>
                          </m:sSub>
                          <m:r>
                            <a:rPr lang="en-US" sz="2000" i="0">
                              <a:latin typeface="Cambria Math" panose="02040503050406030204" pitchFamily="18" charset="0"/>
                            </a:rPr>
                            <m:t>+</m:t>
                          </m:r>
                          <m:r>
                            <a:rPr lang="en-US" sz="2000" i="1">
                              <a:latin typeface="Cambria Math" panose="02040503050406030204" pitchFamily="18" charset="0"/>
                            </a:rPr>
                            <m:t>𝑃</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𝑆</m:t>
                              </m:r>
                            </m:sub>
                          </m:sSub>
                        </m:den>
                      </m:f>
                    </m:oMath>
                  </m:oMathPara>
                </a14:m>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3919859" y="5540642"/>
                <a:ext cx="4352282" cy="945515"/>
              </a:xfrm>
              <a:prstGeom prst="rect">
                <a:avLst/>
              </a:prstGeom>
              <a:blipFill rotWithShape="0">
                <a:blip r:embed="rId3"/>
                <a:stretch>
                  <a:fillRect/>
                </a:stretch>
              </a:blipFill>
            </p:spPr>
            <p:txBody>
              <a:bodyPr/>
              <a:lstStyle/>
              <a:p>
                <a:r>
                  <a:rPr lang="en-GB">
                    <a:noFill/>
                  </a:rPr>
                  <a:t> </a:t>
                </a:r>
              </a:p>
            </p:txBody>
          </p:sp>
        </mc:Fallback>
      </mc:AlternateContent>
      <p:sp>
        <p:nvSpPr>
          <p:cNvPr id="6" name="Slide Number Placeholder 5"/>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959735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a:xfrm>
            <a:off x="685800" y="2194560"/>
            <a:ext cx="5486400" cy="4024125"/>
          </a:xfrm>
        </p:spPr>
        <p:txBody>
          <a:bodyPr>
            <a:normAutofit fontScale="85000" lnSpcReduction="10000"/>
          </a:bodyPr>
          <a:lstStyle/>
          <a:p>
            <a:r>
              <a:rPr lang="en-AU" dirty="0"/>
              <a:t>Substituting </a:t>
            </a:r>
            <a:r>
              <a:rPr lang="en-AU" i="1" dirty="0"/>
              <a:t>W</a:t>
            </a:r>
            <a:r>
              <a:rPr lang="en-AU" i="1" baseline="-25000" dirty="0"/>
              <a:t>P </a:t>
            </a:r>
            <a:r>
              <a:rPr lang="en-AU" i="1" dirty="0"/>
              <a:t>= </a:t>
            </a:r>
            <a:r>
              <a:rPr lang="en-AU" i="1" dirty="0" err="1"/>
              <a:t>aW</a:t>
            </a:r>
            <a:r>
              <a:rPr lang="en-AU" i="1" baseline="-25000" dirty="0" err="1"/>
              <a:t>T</a:t>
            </a:r>
            <a:r>
              <a:rPr lang="en-AU" dirty="0"/>
              <a:t> and </a:t>
            </a:r>
            <a:r>
              <a:rPr lang="en-AU" i="1" dirty="0"/>
              <a:t>W</a:t>
            </a:r>
            <a:r>
              <a:rPr lang="en-AU" i="1" baseline="-25000" dirty="0"/>
              <a:t>S</a:t>
            </a:r>
            <a:r>
              <a:rPr lang="en-AU" i="1" dirty="0"/>
              <a:t> = W</a:t>
            </a:r>
            <a:r>
              <a:rPr lang="en-AU" i="1" baseline="-25000" dirty="0"/>
              <a:t>T</a:t>
            </a:r>
            <a:r>
              <a:rPr lang="en-AU" i="1" dirty="0"/>
              <a:t>(1-a)</a:t>
            </a:r>
            <a:r>
              <a:rPr lang="en-AU" dirty="0"/>
              <a:t>, we find</a:t>
            </a:r>
            <a:r>
              <a:rPr lang="en-AU" dirty="0" smtClean="0"/>
              <a:t>:</a:t>
            </a:r>
          </a:p>
          <a:p>
            <a:endParaRPr lang="en-AU" dirty="0"/>
          </a:p>
          <a:p>
            <a:endParaRPr lang="en-AU" dirty="0" smtClean="0"/>
          </a:p>
          <a:p>
            <a:endParaRPr lang="en-AU" dirty="0"/>
          </a:p>
          <a:p>
            <a:r>
              <a:rPr lang="en-AU" dirty="0" smtClean="0"/>
              <a:t>This is </a:t>
            </a:r>
            <a:r>
              <a:rPr lang="en-AU" dirty="0" err="1" smtClean="0"/>
              <a:t>Amdahls</a:t>
            </a:r>
            <a:r>
              <a:rPr lang="en-AU" dirty="0" smtClean="0"/>
              <a:t> Law.  Take the limit of an infinite P to obtain 1/[(a/P) +(1-a)] = 1/(1-a)</a:t>
            </a:r>
          </a:p>
          <a:p>
            <a:endParaRPr lang="en-AU" dirty="0"/>
          </a:p>
          <a:p>
            <a:r>
              <a:rPr lang="en-AU" dirty="0" smtClean="0"/>
              <a:t>Example: If 90% of your work is parallelized, what is your maximum possible speedup?</a:t>
            </a:r>
          </a:p>
          <a:p>
            <a:endParaRPr lang="en-AU" dirty="0"/>
          </a:p>
          <a:p>
            <a:r>
              <a:rPr lang="en-AU" dirty="0" err="1" smtClean="0"/>
              <a:t>Ans</a:t>
            </a:r>
            <a:r>
              <a:rPr lang="en-AU" dirty="0" smtClean="0"/>
              <a:t>: 10   (1/(1-0.9))</a:t>
            </a:r>
            <a:endParaRPr lang="en-US" dirty="0"/>
          </a:p>
          <a:p>
            <a:pPr marL="0" indent="0">
              <a:buNone/>
            </a:pPr>
            <a:endParaRPr lang="en-US" dirty="0" smtClean="0"/>
          </a:p>
          <a:p>
            <a:endParaRPr lang="en-US" dirty="0" smtClean="0"/>
          </a:p>
        </p:txBody>
      </p:sp>
      <mc:AlternateContent xmlns:mc="http://schemas.openxmlformats.org/markup-compatibility/2006">
        <mc:Choice xmlns:a14="http://schemas.microsoft.com/office/drawing/2010/main" Requires="a14">
          <p:sp>
            <p:nvSpPr>
              <p:cNvPr id="6" name="Rectangle 5"/>
              <p:cNvSpPr/>
              <p:nvPr/>
            </p:nvSpPr>
            <p:spPr>
              <a:xfrm>
                <a:off x="955048" y="2870374"/>
                <a:ext cx="4338304" cy="6600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𝑆𝑈</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𝑇</m:t>
                              </m:r>
                            </m:sub>
                          </m:sSub>
                        </m:num>
                        <m:den>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𝑎𝑊</m:t>
                                  </m:r>
                                </m:e>
                                <m:sub>
                                  <m:r>
                                    <a:rPr lang="en-US" i="1">
                                      <a:latin typeface="Cambria Math" panose="02040503050406030204" pitchFamily="18" charset="0"/>
                                    </a:rPr>
                                    <m:t>𝑇</m:t>
                                  </m:r>
                                </m:sub>
                              </m:sSub>
                              <m:r>
                                <a:rPr lang="en-US" i="0">
                                  <a:latin typeface="Cambria Math" panose="02040503050406030204" pitchFamily="18" charset="0"/>
                                </a:rPr>
                                <m:t>+</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𝑇</m:t>
                                  </m:r>
                                </m:sub>
                              </m:sSub>
                              <m:r>
                                <a:rPr lang="en-US" i="0">
                                  <a:latin typeface="Cambria Math" panose="02040503050406030204" pitchFamily="18" charset="0"/>
                                </a:rPr>
                                <m:t>(1−</m:t>
                              </m:r>
                              <m:r>
                                <a:rPr lang="en-US" i="1">
                                  <a:latin typeface="Cambria Math" panose="02040503050406030204" pitchFamily="18" charset="0"/>
                                </a:rPr>
                                <m:t>𝑎</m:t>
                              </m:r>
                            </m:e>
                          </m:d>
                        </m:den>
                      </m:f>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num>
                        <m:den>
                          <m:d>
                            <m:dPr>
                              <m:begChr m:val=""/>
                              <m:ctrlPr>
                                <a:rPr lang="en-US" i="1">
                                  <a:latin typeface="Cambria Math" panose="02040503050406030204" pitchFamily="18" charset="0"/>
                                </a:rPr>
                              </m:ctrlPr>
                            </m:dPr>
                            <m:e>
                              <m:r>
                                <a:rPr lang="en-US" i="1">
                                  <a:latin typeface="Cambria Math" panose="02040503050406030204" pitchFamily="18" charset="0"/>
                                </a:rPr>
                                <m:t>𝑎</m:t>
                              </m:r>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(1−</m:t>
                              </m:r>
                              <m:r>
                                <a:rPr lang="en-US" i="1">
                                  <a:latin typeface="Cambria Math" panose="02040503050406030204" pitchFamily="18" charset="0"/>
                                </a:rPr>
                                <m:t>𝑎</m:t>
                              </m:r>
                            </m:e>
                          </m:d>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955048" y="2870374"/>
                <a:ext cx="4338304" cy="660052"/>
              </a:xfrm>
              <a:prstGeom prst="rect">
                <a:avLst/>
              </a:prstGeom>
              <a:blipFill rotWithShape="0">
                <a:blip r:embed="rId2"/>
                <a:stretch>
                  <a:fillRect/>
                </a:stretch>
              </a:blipFill>
            </p:spPr>
            <p:txBody>
              <a:bodyPr/>
              <a:lstStyle/>
              <a:p>
                <a:r>
                  <a:rPr lang="en-GB">
                    <a:noFill/>
                  </a:rPr>
                  <a:t> </a:t>
                </a:r>
              </a:p>
            </p:txBody>
          </p:sp>
        </mc:Fallback>
      </mc:AlternateContent>
      <p:pic>
        <p:nvPicPr>
          <p:cNvPr id="7" name="Picture 6" descr="C:\Users\archembaud\Documents\NCKU\GPU Class Semester 1 2013\Amdahl_Speedup.png"/>
          <p:cNvPicPr/>
          <p:nvPr/>
        </p:nvPicPr>
        <p:blipFill>
          <a:blip r:embed="rId3">
            <a:extLst>
              <a:ext uri="{28A0092B-C50C-407E-A947-70E740481C1C}">
                <a14:useLocalDpi xmlns:a14="http://schemas.microsoft.com/office/drawing/2010/main" val="0"/>
              </a:ext>
            </a:extLst>
          </a:blip>
          <a:srcRect/>
          <a:stretch>
            <a:fillRect/>
          </a:stretch>
        </p:blipFill>
        <p:spPr bwMode="auto">
          <a:xfrm>
            <a:off x="5986462" y="1771649"/>
            <a:ext cx="6205537" cy="4729163"/>
          </a:xfrm>
          <a:prstGeom prst="rect">
            <a:avLst/>
          </a:prstGeom>
          <a:noFill/>
          <a:ln>
            <a:noFill/>
          </a:ln>
        </p:spPr>
      </p:pic>
      <p:sp>
        <p:nvSpPr>
          <p:cNvPr id="8" name="Slide Number Placeholder 7"/>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3609865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a:xfrm>
            <a:off x="685800" y="2194560"/>
            <a:ext cx="4229100" cy="4024125"/>
          </a:xfrm>
        </p:spPr>
        <p:txBody>
          <a:bodyPr>
            <a:normAutofit/>
          </a:bodyPr>
          <a:lstStyle/>
          <a:p>
            <a:r>
              <a:rPr lang="en-US" dirty="0" smtClean="0"/>
              <a:t>Generally speaking, this is quite depressing. Even with 90% of your work parallelized, the performance increase with an infinite number of processors will only be 10x.</a:t>
            </a:r>
          </a:p>
          <a:p>
            <a:endParaRPr lang="en-US" dirty="0"/>
          </a:p>
          <a:p>
            <a:r>
              <a:rPr lang="en-US" dirty="0" smtClean="0"/>
              <a:t>Another example:</a:t>
            </a:r>
            <a:endParaRPr lang="en-US" dirty="0"/>
          </a:p>
          <a:p>
            <a:pPr marL="0" indent="0">
              <a:buNone/>
            </a:pPr>
            <a:endParaRPr lang="en-US" dirty="0" smtClean="0"/>
          </a:p>
          <a:p>
            <a:endParaRPr lang="en-US" dirty="0" smtClean="0"/>
          </a:p>
        </p:txBody>
      </p:sp>
      <p:sp>
        <p:nvSpPr>
          <p:cNvPr id="8" name="Text Box 314"/>
          <p:cNvSpPr txBox="1">
            <a:spLocks noChangeArrowheads="1"/>
          </p:cNvSpPr>
          <p:nvPr/>
        </p:nvSpPr>
        <p:spPr bwMode="auto">
          <a:xfrm>
            <a:off x="5286375" y="3011234"/>
            <a:ext cx="6450923" cy="2085421"/>
          </a:xfrm>
          <a:prstGeom prst="rect">
            <a:avLst/>
          </a:prstGeom>
          <a:solidFill>
            <a:srgbClr val="FFFFFF"/>
          </a:solidFill>
          <a:ln w="25400">
            <a:solidFill>
              <a:srgbClr val="FF0000"/>
            </a:solidFill>
            <a:miter lim="800000"/>
            <a:headEnd/>
            <a:tailEnd/>
          </a:ln>
        </p:spPr>
        <p:txBody>
          <a:bodyPr rot="0" vert="horz" wrap="square" lIns="91440" tIns="45720" rIns="91440" bIns="45720" anchor="t" anchorCtr="0">
            <a:noAutofit/>
          </a:bodyPr>
          <a:lstStyle/>
          <a:p>
            <a:pPr>
              <a:spcAft>
                <a:spcPts val="0"/>
              </a:spcAft>
            </a:pPr>
            <a:r>
              <a:rPr lang="en-US" sz="1400" b="1" dirty="0">
                <a:effectLst/>
                <a:latin typeface="Times New Roman" panose="02020603050405020304" pitchFamily="18" charset="0"/>
                <a:ea typeface="PMingLiU" panose="02020500000000000000" pitchFamily="18" charset="-120"/>
              </a:rPr>
              <a:t>Example:</a:t>
            </a:r>
            <a:endParaRPr lang="en-US" sz="1400" dirty="0">
              <a:effectLst/>
              <a:latin typeface="Times New Roman" panose="02020603050405020304" pitchFamily="18" charset="0"/>
              <a:ea typeface="PMingLiU" panose="02020500000000000000" pitchFamily="18" charset="-120"/>
            </a:endParaRPr>
          </a:p>
          <a:p>
            <a:pPr>
              <a:spcAft>
                <a:spcPts val="0"/>
              </a:spcAft>
            </a:pPr>
            <a:r>
              <a:rPr lang="en-US" sz="1400" dirty="0">
                <a:effectLst/>
                <a:latin typeface="Times New Roman" panose="02020603050405020304" pitchFamily="18" charset="0"/>
                <a:ea typeface="PMingLiU" panose="02020500000000000000" pitchFamily="18" charset="-120"/>
              </a:rPr>
              <a:t> </a:t>
            </a:r>
          </a:p>
          <a:p>
            <a:pPr>
              <a:spcAft>
                <a:spcPts val="0"/>
              </a:spcAft>
            </a:pPr>
            <a:r>
              <a:rPr lang="en-US" sz="1400" dirty="0">
                <a:effectLst/>
                <a:latin typeface="Times New Roman" panose="02020603050405020304" pitchFamily="18" charset="0"/>
                <a:ea typeface="PMingLiU" panose="02020500000000000000" pitchFamily="18" charset="-120"/>
              </a:rPr>
              <a:t>An algorithm is able to perform 80% of the work in parallel. A typical Intel i5 has 4 processing cores. What is the expected speedup on the i5? What is the maximum speedup assuming you had an infinite number of processors?</a:t>
            </a:r>
          </a:p>
          <a:p>
            <a:pPr>
              <a:spcAft>
                <a:spcPts val="0"/>
              </a:spcAft>
            </a:pPr>
            <a:r>
              <a:rPr lang="en-US" sz="1400" dirty="0">
                <a:effectLst/>
                <a:latin typeface="Times New Roman" panose="02020603050405020304" pitchFamily="18" charset="0"/>
                <a:ea typeface="PMingLiU" panose="02020500000000000000" pitchFamily="18" charset="-120"/>
              </a:rPr>
              <a:t> </a:t>
            </a:r>
          </a:p>
          <a:p>
            <a:pPr>
              <a:spcAft>
                <a:spcPts val="0"/>
              </a:spcAft>
            </a:pPr>
            <a:r>
              <a:rPr lang="en-US" sz="1400" b="1" dirty="0">
                <a:effectLst/>
                <a:latin typeface="Times New Roman" panose="02020603050405020304" pitchFamily="18" charset="0"/>
                <a:ea typeface="PMingLiU" panose="02020500000000000000" pitchFamily="18" charset="-120"/>
              </a:rPr>
              <a:t>Solution:</a:t>
            </a:r>
            <a:endParaRPr lang="en-US" sz="1400" dirty="0">
              <a:effectLst/>
              <a:latin typeface="Times New Roman" panose="02020603050405020304" pitchFamily="18" charset="0"/>
              <a:ea typeface="PMingLiU" panose="02020500000000000000" pitchFamily="18" charset="-120"/>
            </a:endParaRPr>
          </a:p>
          <a:p>
            <a:pPr>
              <a:spcAft>
                <a:spcPts val="0"/>
              </a:spcAft>
            </a:pPr>
            <a:r>
              <a:rPr lang="en-US" sz="1400" dirty="0">
                <a:effectLst/>
                <a:latin typeface="Times New Roman" panose="02020603050405020304" pitchFamily="18" charset="0"/>
                <a:ea typeface="PMingLiU" panose="02020500000000000000" pitchFamily="18" charset="-120"/>
              </a:rPr>
              <a:t>Speedup SU = 4/(0.8 + 4*0.2) = </a:t>
            </a:r>
            <a:r>
              <a:rPr lang="en-US" sz="1400" u="sng" dirty="0">
                <a:effectLst/>
                <a:latin typeface="Times New Roman" panose="02020603050405020304" pitchFamily="18" charset="0"/>
                <a:ea typeface="PMingLiU" panose="02020500000000000000" pitchFamily="18" charset="-120"/>
              </a:rPr>
              <a:t>2.5 times</a:t>
            </a:r>
            <a:r>
              <a:rPr lang="en-US" sz="1400" dirty="0">
                <a:effectLst/>
                <a:latin typeface="Times New Roman" panose="02020603050405020304" pitchFamily="18" charset="0"/>
                <a:ea typeface="PMingLiU" panose="02020500000000000000" pitchFamily="18" charset="-120"/>
              </a:rPr>
              <a:t>. The maximum possible SU is 1/0.2 = </a:t>
            </a:r>
            <a:r>
              <a:rPr lang="en-US" sz="1400" u="sng" dirty="0">
                <a:effectLst/>
                <a:latin typeface="Times New Roman" panose="02020603050405020304" pitchFamily="18" charset="0"/>
                <a:ea typeface="PMingLiU" panose="02020500000000000000" pitchFamily="18" charset="-120"/>
              </a:rPr>
              <a:t>5 times</a:t>
            </a:r>
            <a:r>
              <a:rPr lang="en-US" sz="1400" dirty="0">
                <a:effectLst/>
                <a:latin typeface="Times New Roman" panose="02020603050405020304" pitchFamily="18" charset="0"/>
                <a:ea typeface="PMingLiU" panose="02020500000000000000" pitchFamily="18" charset="-120"/>
              </a:rPr>
              <a:t>. </a:t>
            </a:r>
          </a:p>
        </p:txBody>
      </p:sp>
      <p:sp>
        <p:nvSpPr>
          <p:cNvPr id="4" name="Slide Number Placeholder 3"/>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4790483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p:sp>
        <p:nvSpPr>
          <p:cNvPr id="3" name="Content Placeholder 2"/>
          <p:cNvSpPr>
            <a:spLocks noGrp="1"/>
          </p:cNvSpPr>
          <p:nvPr>
            <p:ph idx="1"/>
          </p:nvPr>
        </p:nvSpPr>
        <p:spPr/>
        <p:txBody>
          <a:bodyPr>
            <a:normAutofit/>
          </a:bodyPr>
          <a:lstStyle/>
          <a:p>
            <a:r>
              <a:rPr lang="en-US" dirty="0" err="1" smtClean="0"/>
              <a:t>Amdahls</a:t>
            </a:r>
            <a:r>
              <a:rPr lang="en-US" dirty="0" smtClean="0"/>
              <a:t> law examined the computational work performed in parallel. A good parallel code will perform more than 99% of its work in parallel.</a:t>
            </a:r>
          </a:p>
          <a:p>
            <a:endParaRPr lang="en-US" dirty="0"/>
          </a:p>
          <a:p>
            <a:r>
              <a:rPr lang="en-US" dirty="0" smtClean="0"/>
              <a:t>Another law is Gustafson’s Law – developed by John Gustafson.</a:t>
            </a:r>
          </a:p>
          <a:p>
            <a:endParaRPr lang="en-US" dirty="0"/>
          </a:p>
          <a:p>
            <a:r>
              <a:rPr lang="en-US" dirty="0" smtClean="0"/>
              <a:t>He states that the speedup will continue to increase with increasing numbers of processors as the problem size increases.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2232070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Partial Differential Equations</a:t>
            </a:r>
            <a:endParaRPr lang="en-GB" dirty="0"/>
          </a:p>
        </p:txBody>
      </p:sp>
    </p:spTree>
    <p:extLst>
      <p:ext uri="{BB962C8B-B14F-4D97-AF65-F5344CB8AC3E}">
        <p14:creationId xmlns:p14="http://schemas.microsoft.com/office/powerpoint/2010/main" val="260288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p:sp>
        <p:nvSpPr>
          <p:cNvPr id="3" name="Content Placeholder 2"/>
          <p:cNvSpPr>
            <a:spLocks noGrp="1"/>
          </p:cNvSpPr>
          <p:nvPr>
            <p:ph idx="1"/>
          </p:nvPr>
        </p:nvSpPr>
        <p:spPr/>
        <p:txBody>
          <a:bodyPr>
            <a:normAutofit/>
          </a:bodyPr>
          <a:lstStyle/>
          <a:p>
            <a:r>
              <a:rPr lang="en-US" dirty="0" smtClean="0"/>
              <a:t>Review: The time required to complete a parallel / serial code under ideal conditions is:</a:t>
            </a:r>
          </a:p>
          <a:p>
            <a:endParaRPr lang="en-US" dirty="0"/>
          </a:p>
          <a:p>
            <a:endParaRPr lang="en-US" dirty="0" smtClean="0"/>
          </a:p>
          <a:p>
            <a:r>
              <a:rPr lang="en-US" dirty="0" smtClean="0"/>
              <a:t>The time required for a serial computation would then be:</a:t>
            </a:r>
          </a:p>
          <a:p>
            <a:endParaRPr lang="en-US" dirty="0"/>
          </a:p>
          <a:p>
            <a:endParaRPr lang="en-US" dirty="0" smtClean="0"/>
          </a:p>
          <a:p>
            <a:r>
              <a:rPr lang="en-US" dirty="0" smtClean="0"/>
              <a:t>The speedup is the ratio of these:</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4456774" y="2967300"/>
                <a:ext cx="3021276"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𝑇</m:t>
                          </m:r>
                        </m:sub>
                      </m:sSub>
                      <m:r>
                        <a:rPr lang="en-US" i="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r>
                            <a:rPr lang="en-US" i="0">
                              <a:latin typeface="Cambria Math" panose="02040503050406030204" pitchFamily="18" charset="0"/>
                            </a:rPr>
                            <m:t>=</m:t>
                          </m:r>
                          <m:r>
                            <a:rPr lang="en-US" i="1">
                              <a:latin typeface="Cambria Math" panose="02040503050406030204" pitchFamily="18" charset="0"/>
                            </a:rPr>
                            <m:t>𝐾𝑊</m:t>
                          </m:r>
                        </m:e>
                        <m:sub>
                          <m:r>
                            <a:rPr lang="en-US" i="1">
                              <a:latin typeface="Cambria Math" panose="02040503050406030204" pitchFamily="18" charset="0"/>
                            </a:rPr>
                            <m:t>𝑆</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𝑃</m:t>
                              </m:r>
                            </m:sub>
                          </m:sSub>
                        </m:num>
                        <m:den>
                          <m:r>
                            <a:rPr lang="en-US" i="1">
                              <a:latin typeface="Cambria Math" panose="02040503050406030204" pitchFamily="18" charset="0"/>
                            </a:rPr>
                            <m:t>𝑃</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456774" y="2967300"/>
                <a:ext cx="3021276" cy="609077"/>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135646" y="4528199"/>
                <a:ext cx="16635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𝑆</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135646" y="4528199"/>
                <a:ext cx="1663532" cy="369332"/>
              </a:xfrm>
              <a:prstGeom prst="rect">
                <a:avLst/>
              </a:prstGeom>
              <a:blipFill rotWithShape="0">
                <a:blip r:embed="rId3"/>
                <a:stretch>
                  <a:fillRect b="-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661349" y="5520352"/>
                <a:ext cx="2612125" cy="658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𝑆𝑈</m:t>
                              </m:r>
                              <m:r>
                                <a:rPr lang="en-US" i="0">
                                  <a:latin typeface="Cambria Math" panose="02040503050406030204" pitchFamily="18" charset="0"/>
                                </a:rPr>
                                <m:t>=</m:t>
                              </m:r>
                              <m:r>
                                <a:rPr lang="en-US" i="1">
                                  <a:latin typeface="Cambria Math" panose="02040503050406030204" pitchFamily="18" charset="0"/>
                                </a:rPr>
                                <m:t>𝑇</m:t>
                              </m:r>
                            </m:e>
                            <m:sub>
                              <m:r>
                                <a:rPr lang="en-US" i="1">
                                  <a:latin typeface="Cambria Math" panose="02040503050406030204" pitchFamily="18" charset="0"/>
                                </a:rPr>
                                <m:t>𝑆</m:t>
                              </m:r>
                            </m:sub>
                            <m:sup>
                              <m:r>
                                <a:rPr lang="en-US" i="0">
                                  <a:latin typeface="Cambria Math" panose="02040503050406030204" pitchFamily="18" charset="0"/>
                                </a:rPr>
                                <m:t>∗</m:t>
                              </m:r>
                            </m:sup>
                          </m:sSubSup>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𝑇</m:t>
                              </m:r>
                            </m:sub>
                          </m:sSub>
                        </m:den>
                      </m:f>
                      <m:r>
                        <a:rPr lang="en-US" i="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𝑃𝑇</m:t>
                              </m:r>
                            </m:e>
                            <m:sub>
                              <m:r>
                                <a:rPr lang="en-US" i="1">
                                  <a:latin typeface="Cambria Math" panose="02040503050406030204" pitchFamily="18" charset="0"/>
                                </a:rPr>
                                <m:t>𝑃</m:t>
                              </m:r>
                            </m:sub>
                          </m:sSub>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4661349" y="5520352"/>
                <a:ext cx="2612125" cy="658001"/>
              </a:xfrm>
              <a:prstGeom prst="rect">
                <a:avLst/>
              </a:prstGeom>
              <a:blipFill rotWithShape="0">
                <a:blip r:embed="rId4"/>
                <a:stretch>
                  <a:fillRect/>
                </a:stretch>
              </a:blipFill>
            </p:spPr>
            <p:txBody>
              <a:bodyPr/>
              <a:lstStyle/>
              <a:p>
                <a:r>
                  <a:rPr lang="en-GB">
                    <a:noFill/>
                  </a:rPr>
                  <a:t> </a:t>
                </a:r>
              </a:p>
            </p:txBody>
          </p:sp>
        </mc:Fallback>
      </mc:AlternateContent>
      <p:sp>
        <p:nvSpPr>
          <p:cNvPr id="7" name="Slide Number Placeholder 6"/>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988852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p:sp>
        <p:nvSpPr>
          <p:cNvPr id="3" name="Content Placeholder 2"/>
          <p:cNvSpPr>
            <a:spLocks noGrp="1"/>
          </p:cNvSpPr>
          <p:nvPr>
            <p:ph idx="1"/>
          </p:nvPr>
        </p:nvSpPr>
        <p:spPr>
          <a:xfrm>
            <a:off x="711937" y="2201510"/>
            <a:ext cx="10820400" cy="4024125"/>
          </a:xfrm>
        </p:spPr>
        <p:txBody>
          <a:bodyPr>
            <a:normAutofit/>
          </a:bodyPr>
          <a:lstStyle/>
          <a:p>
            <a:r>
              <a:rPr lang="en-US" dirty="0" smtClean="0"/>
              <a:t>Instead of defining the ratio of parallel to total work, let’s define a new variable (beta) as the ratio of the computational time:</a:t>
            </a:r>
          </a:p>
          <a:p>
            <a:endParaRPr lang="en-US" dirty="0"/>
          </a:p>
          <a:p>
            <a:endParaRPr lang="en-US" dirty="0" smtClean="0"/>
          </a:p>
          <a:p>
            <a:r>
              <a:rPr lang="en-US" dirty="0" smtClean="0"/>
              <a:t>Where TS + TP = the total time required for the computation.</a:t>
            </a:r>
          </a:p>
          <a:p>
            <a:endParaRPr lang="en-US" dirty="0"/>
          </a:p>
          <a:p>
            <a:r>
              <a:rPr lang="en-US" dirty="0" smtClean="0"/>
              <a:t>We can substitute these equations together to get:</a:t>
            </a:r>
            <a:endParaRPr lang="en-US" dirty="0"/>
          </a:p>
        </p:txBody>
      </p:sp>
      <mc:AlternateContent xmlns:mc="http://schemas.openxmlformats.org/markup-compatibility/2006">
        <mc:Choice xmlns:a14="http://schemas.microsoft.com/office/drawing/2010/main" Requires="a14">
          <p:sp>
            <p:nvSpPr>
              <p:cNvPr id="7" name="Rectangle 6"/>
              <p:cNvSpPr/>
              <p:nvPr/>
            </p:nvSpPr>
            <p:spPr>
              <a:xfrm>
                <a:off x="5100663" y="3001446"/>
                <a:ext cx="1990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𝛽</m:t>
                          </m:r>
                          <m:r>
                            <a:rPr lang="en-US" i="0">
                              <a:latin typeface="Cambria Math" panose="02040503050406030204" pitchFamily="18" charset="0"/>
                            </a:rPr>
                            <m:t>=</m:t>
                          </m:r>
                          <m:sSub>
                            <m:sSubPr>
                              <m:ctrlPr>
                                <a:rPr lang="en-US" i="1">
                                  <a:latin typeface="Cambria Math" panose="02040503050406030204" pitchFamily="18" charset="0"/>
                                </a:rPr>
                              </m:ctrlPr>
                            </m:sSubPr>
                            <m:e>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num>
                                <m:den>
                                  <m:r>
                                    <a:rPr lang="en-US" i="0">
                                      <a:latin typeface="Cambria Math" panose="02040503050406030204" pitchFamily="18" charset="0"/>
                                    </a:rPr>
                                    <m:t>(</m:t>
                                  </m:r>
                                </m:den>
                              </m:f>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e>
                      </m:d>
                    </m:oMath>
                  </m:oMathPara>
                </a14:m>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5100663" y="3001446"/>
                <a:ext cx="1990673" cy="369332"/>
              </a:xfrm>
              <a:prstGeom prst="rect">
                <a:avLst/>
              </a:prstGeom>
              <a:blipFill rotWithShape="0">
                <a:blip r:embed="rId2"/>
                <a:stretch>
                  <a:fillRect t="-116393" r="-25153" b="-18688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1589537" y="5177452"/>
                <a:ext cx="2612125" cy="658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𝑆𝑈</m:t>
                              </m:r>
                              <m:r>
                                <a:rPr lang="en-US" i="0">
                                  <a:latin typeface="Cambria Math" panose="02040503050406030204" pitchFamily="18" charset="0"/>
                                </a:rPr>
                                <m:t>=</m:t>
                              </m:r>
                              <m:r>
                                <a:rPr lang="en-US" i="1">
                                  <a:latin typeface="Cambria Math" panose="02040503050406030204" pitchFamily="18" charset="0"/>
                                </a:rPr>
                                <m:t>𝑇</m:t>
                              </m:r>
                            </m:e>
                            <m:sub>
                              <m:r>
                                <a:rPr lang="en-US" i="1">
                                  <a:latin typeface="Cambria Math" panose="02040503050406030204" pitchFamily="18" charset="0"/>
                                </a:rPr>
                                <m:t>𝑆</m:t>
                              </m:r>
                            </m:sub>
                            <m:sup>
                              <m:r>
                                <a:rPr lang="en-US" i="0">
                                  <a:latin typeface="Cambria Math" panose="02040503050406030204" pitchFamily="18" charset="0"/>
                                </a:rPr>
                                <m:t>∗</m:t>
                              </m:r>
                            </m:sup>
                          </m:sSubSup>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𝑇</m:t>
                              </m:r>
                            </m:sub>
                          </m:sSub>
                        </m:den>
                      </m:f>
                      <m:r>
                        <a:rPr lang="en-US" i="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𝑃𝑇</m:t>
                              </m:r>
                            </m:e>
                            <m:sub>
                              <m:r>
                                <a:rPr lang="en-US" i="1">
                                  <a:latin typeface="Cambria Math" panose="02040503050406030204" pitchFamily="18" charset="0"/>
                                </a:rPr>
                                <m:t>𝑃</m:t>
                              </m:r>
                            </m:sub>
                          </m:sSub>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den>
                      </m:f>
                    </m:oMath>
                  </m:oMathPara>
                </a14:m>
                <a:endParaRPr lang="en-US" dirty="0"/>
              </a:p>
            </p:txBody>
          </p:sp>
        </mc:Choice>
        <mc:Fallback>
          <p:sp>
            <p:nvSpPr>
              <p:cNvPr id="8" name="Rectangle 7"/>
              <p:cNvSpPr>
                <a:spLocks noRot="1" noChangeAspect="1" noMove="1" noResize="1" noEditPoints="1" noAdjustHandles="1" noChangeArrowheads="1" noChangeShapeType="1" noTextEdit="1"/>
              </p:cNvSpPr>
              <p:nvPr/>
            </p:nvSpPr>
            <p:spPr>
              <a:xfrm>
                <a:off x="1589537" y="5177452"/>
                <a:ext cx="2612125" cy="658001"/>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2210989" y="6040969"/>
                <a:ext cx="19906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en-US" i="1">
                              <a:latin typeface="Cambria Math" panose="02040503050406030204" pitchFamily="18" charset="0"/>
                            </a:rPr>
                          </m:ctrlPr>
                        </m:dPr>
                        <m:e>
                          <m:r>
                            <a:rPr lang="en-US" i="1">
                              <a:latin typeface="Cambria Math" panose="02040503050406030204" pitchFamily="18" charset="0"/>
                            </a:rPr>
                            <m:t>𝛽</m:t>
                          </m:r>
                          <m:r>
                            <a:rPr lang="en-US" i="0">
                              <a:latin typeface="Cambria Math" panose="02040503050406030204" pitchFamily="18" charset="0"/>
                            </a:rPr>
                            <m:t>=</m:t>
                          </m:r>
                          <m:sSub>
                            <m:sSubPr>
                              <m:ctrlPr>
                                <a:rPr lang="en-US" i="1">
                                  <a:latin typeface="Cambria Math" panose="02040503050406030204" pitchFamily="18" charset="0"/>
                                </a:rPr>
                              </m:ctrlPr>
                            </m:sSubPr>
                            <m:e>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num>
                                <m:den>
                                  <m:r>
                                    <a:rPr lang="en-US" i="0">
                                      <a:latin typeface="Cambria Math" panose="02040503050406030204" pitchFamily="18" charset="0"/>
                                    </a:rPr>
                                    <m:t>(</m:t>
                                  </m:r>
                                </m:den>
                              </m:f>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e>
                      </m:d>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2210989" y="6040969"/>
                <a:ext cx="1990673" cy="369332"/>
              </a:xfrm>
              <a:prstGeom prst="rect">
                <a:avLst/>
              </a:prstGeom>
              <a:blipFill rotWithShape="0">
                <a:blip r:embed="rId4"/>
                <a:stretch>
                  <a:fillRect t="-116393" r="-25153" b="-186885"/>
                </a:stretch>
              </a:blipFill>
            </p:spPr>
            <p:txBody>
              <a:bodyPr/>
              <a:lstStyle/>
              <a:p>
                <a:r>
                  <a:rPr lang="en-GB">
                    <a:noFill/>
                  </a:rPr>
                  <a:t> </a:t>
                </a:r>
              </a:p>
            </p:txBody>
          </p:sp>
        </mc:Fallback>
      </mc:AlternateContent>
      <p:sp>
        <p:nvSpPr>
          <p:cNvPr id="10" name="Right Arrow 9"/>
          <p:cNvSpPr/>
          <p:nvPr/>
        </p:nvSpPr>
        <p:spPr>
          <a:xfrm>
            <a:off x="4507650" y="5506452"/>
            <a:ext cx="1614487" cy="534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Rectangle 10"/>
              <p:cNvSpPr/>
              <p:nvPr/>
            </p:nvSpPr>
            <p:spPr>
              <a:xfrm>
                <a:off x="6342343" y="5506452"/>
                <a:ext cx="4545090"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𝑆𝑈</m:t>
                      </m:r>
                      <m:r>
                        <a:rPr lang="en-US" i="0">
                          <a:latin typeface="Cambria Math" panose="02040503050406030204" pitchFamily="18"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(1−</m:t>
                              </m:r>
                              <m:r>
                                <a:rPr lang="en-US" i="1">
                                  <a:latin typeface="Cambria Math" panose="02040503050406030204" pitchFamily="18" charset="0"/>
                                </a:rPr>
                                <m:t>𝛽</m:t>
                              </m:r>
                              <m:f>
                                <m:fPr>
                                  <m:type m:val="lin"/>
                                  <m:ctrlPr>
                                    <a:rPr lang="en-US" i="1">
                                      <a:latin typeface="Cambria Math" panose="02040503050406030204" pitchFamily="18" charset="0"/>
                                    </a:rPr>
                                  </m:ctrlPr>
                                </m:fPr>
                                <m:num>
                                  <m:r>
                                    <a:rPr lang="en-US" i="0">
                                      <a:latin typeface="Cambria Math" panose="02040503050406030204" pitchFamily="18" charset="0"/>
                                    </a:rPr>
                                    <m:t>)</m:t>
                                  </m:r>
                                </m:num>
                                <m:den>
                                  <m:r>
                                    <a:rPr lang="en-US" i="1">
                                      <a:latin typeface="Cambria Math" panose="02040503050406030204" pitchFamily="18" charset="0"/>
                                    </a:rPr>
                                    <m:t>𝛽</m:t>
                                  </m:r>
                                </m:den>
                              </m:f>
                            </m:e>
                          </m:d>
                        </m:num>
                        <m:den>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(1−</m:t>
                              </m:r>
                              <m:r>
                                <a:rPr lang="en-US" i="1">
                                  <a:latin typeface="Cambria Math" panose="02040503050406030204" pitchFamily="18" charset="0"/>
                                </a:rPr>
                                <m:t>𝛽</m:t>
                              </m:r>
                              <m:f>
                                <m:fPr>
                                  <m:type m:val="lin"/>
                                  <m:ctrlPr>
                                    <a:rPr lang="en-US" i="1">
                                      <a:latin typeface="Cambria Math" panose="02040503050406030204" pitchFamily="18" charset="0"/>
                                    </a:rPr>
                                  </m:ctrlPr>
                                </m:fPr>
                                <m:num>
                                  <m:r>
                                    <a:rPr lang="en-US" i="0">
                                      <a:latin typeface="Cambria Math" panose="02040503050406030204" pitchFamily="18" charset="0"/>
                                    </a:rPr>
                                    <m:t>)</m:t>
                                  </m:r>
                                </m:num>
                                <m:den>
                                  <m:r>
                                    <a:rPr lang="en-US" i="1">
                                      <a:latin typeface="Cambria Math" panose="02040503050406030204" pitchFamily="18" charset="0"/>
                                    </a:rPr>
                                    <m:t>𝛽</m:t>
                                  </m:r>
                                </m:den>
                              </m:f>
                            </m:e>
                          </m:d>
                        </m:den>
                      </m:f>
                      <m:r>
                        <a:rPr lang="en-US" i="0">
                          <a:latin typeface="Cambria Math" panose="02040503050406030204" pitchFamily="18" charset="0"/>
                        </a:rPr>
                        <m:t>=</m:t>
                      </m:r>
                      <m:r>
                        <a:rPr lang="en-US" i="1">
                          <a:latin typeface="Cambria Math" panose="02040503050406030204" pitchFamily="18" charset="0"/>
                        </a:rPr>
                        <m:t>𝛽</m:t>
                      </m:r>
                      <m:r>
                        <a:rPr lang="en-US" i="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0">
                              <a:latin typeface="Cambria Math" panose="02040503050406030204" pitchFamily="18" charset="0"/>
                            </a:rPr>
                            <m:t>1−</m:t>
                          </m:r>
                          <m:r>
                            <a:rPr lang="en-US" i="1">
                              <a:latin typeface="Cambria Math" panose="02040503050406030204" pitchFamily="18" charset="0"/>
                            </a:rPr>
                            <m:t>𝛽</m:t>
                          </m:r>
                        </m:e>
                      </m:d>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6342343" y="5506452"/>
                <a:ext cx="4545090" cy="679032"/>
              </a:xfrm>
              <a:prstGeom prst="rect">
                <a:avLst/>
              </a:prstGeom>
              <a:blipFill rotWithShape="0">
                <a:blip r:embed="rId5"/>
                <a:stretch>
                  <a:fillRect/>
                </a:stretch>
              </a:blipFill>
            </p:spPr>
            <p:txBody>
              <a:bodyPr/>
              <a:lstStyle/>
              <a:p>
                <a:r>
                  <a:rPr lang="en-GB">
                    <a:noFill/>
                  </a:rPr>
                  <a:t> </a:t>
                </a:r>
              </a:p>
            </p:txBody>
          </p:sp>
        </mc:Fallback>
      </mc:AlternateContent>
      <p:sp>
        <p:nvSpPr>
          <p:cNvPr id="12" name="Slide Number Placeholder 11"/>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33019949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LAW</a:t>
            </a:r>
            <a:endParaRPr lang="en-US" dirty="0"/>
          </a:p>
        </p:txBody>
      </p:sp>
      <p:sp>
        <p:nvSpPr>
          <p:cNvPr id="3" name="Content Placeholder 2"/>
          <p:cNvSpPr>
            <a:spLocks noGrp="1"/>
          </p:cNvSpPr>
          <p:nvPr>
            <p:ph idx="1"/>
          </p:nvPr>
        </p:nvSpPr>
        <p:spPr>
          <a:xfrm>
            <a:off x="711937" y="2201510"/>
            <a:ext cx="5360251" cy="4024125"/>
          </a:xfrm>
        </p:spPr>
        <p:txBody>
          <a:bodyPr>
            <a:normAutofit/>
          </a:bodyPr>
          <a:lstStyle/>
          <a:p>
            <a:r>
              <a:rPr lang="en-US" dirty="0" smtClean="0"/>
              <a:t>This is Gustafson’s Law.</a:t>
            </a:r>
          </a:p>
          <a:p>
            <a:endParaRPr lang="en-US" dirty="0"/>
          </a:p>
          <a:p>
            <a:endParaRPr lang="en-US" dirty="0" smtClean="0"/>
          </a:p>
          <a:p>
            <a:r>
              <a:rPr lang="en-US" dirty="0" smtClean="0"/>
              <a:t>It should be very clear that beta and (a) (from Amdahl’s law) represent different things.</a:t>
            </a:r>
          </a:p>
          <a:p>
            <a:endParaRPr lang="en-US" dirty="0"/>
          </a:p>
          <a:p>
            <a:r>
              <a:rPr lang="en-US" dirty="0" smtClean="0"/>
              <a:t>However, these equations are essentially the same.</a:t>
            </a:r>
            <a:endParaRPr lang="en-US" dirty="0"/>
          </a:p>
        </p:txBody>
      </p:sp>
      <mc:AlternateContent xmlns:mc="http://schemas.openxmlformats.org/markup-compatibility/2006">
        <mc:Choice xmlns:a14="http://schemas.microsoft.com/office/drawing/2010/main" Requires="a14">
          <p:sp>
            <p:nvSpPr>
              <p:cNvPr id="11" name="Rectangle 10"/>
              <p:cNvSpPr/>
              <p:nvPr/>
            </p:nvSpPr>
            <p:spPr>
              <a:xfrm>
                <a:off x="1170268" y="2670933"/>
                <a:ext cx="4545090"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𝑆𝑈</m:t>
                      </m:r>
                      <m:r>
                        <a:rPr lang="en-US" i="0">
                          <a:latin typeface="Cambria Math" panose="02040503050406030204" pitchFamily="18"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(1−</m:t>
                              </m:r>
                              <m:r>
                                <a:rPr lang="en-US" i="1">
                                  <a:latin typeface="Cambria Math" panose="02040503050406030204" pitchFamily="18" charset="0"/>
                                </a:rPr>
                                <m:t>𝛽</m:t>
                              </m:r>
                              <m:f>
                                <m:fPr>
                                  <m:type m:val="lin"/>
                                  <m:ctrlPr>
                                    <a:rPr lang="en-US" i="1">
                                      <a:latin typeface="Cambria Math" panose="02040503050406030204" pitchFamily="18" charset="0"/>
                                    </a:rPr>
                                  </m:ctrlPr>
                                </m:fPr>
                                <m:num>
                                  <m:r>
                                    <a:rPr lang="en-US" i="0">
                                      <a:latin typeface="Cambria Math" panose="02040503050406030204" pitchFamily="18" charset="0"/>
                                    </a:rPr>
                                    <m:t>)</m:t>
                                  </m:r>
                                </m:num>
                                <m:den>
                                  <m:r>
                                    <a:rPr lang="en-US" i="1">
                                      <a:latin typeface="Cambria Math" panose="02040503050406030204" pitchFamily="18" charset="0"/>
                                    </a:rPr>
                                    <m:t>𝛽</m:t>
                                  </m:r>
                                </m:den>
                              </m:f>
                            </m:e>
                          </m:d>
                        </m:num>
                        <m:den>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(1−</m:t>
                              </m:r>
                              <m:r>
                                <a:rPr lang="en-US" i="1">
                                  <a:latin typeface="Cambria Math" panose="02040503050406030204" pitchFamily="18" charset="0"/>
                                </a:rPr>
                                <m:t>𝛽</m:t>
                              </m:r>
                              <m:f>
                                <m:fPr>
                                  <m:type m:val="lin"/>
                                  <m:ctrlPr>
                                    <a:rPr lang="en-US" i="1">
                                      <a:latin typeface="Cambria Math" panose="02040503050406030204" pitchFamily="18" charset="0"/>
                                    </a:rPr>
                                  </m:ctrlPr>
                                </m:fPr>
                                <m:num>
                                  <m:r>
                                    <a:rPr lang="en-US" i="0">
                                      <a:latin typeface="Cambria Math" panose="02040503050406030204" pitchFamily="18" charset="0"/>
                                    </a:rPr>
                                    <m:t>)</m:t>
                                  </m:r>
                                </m:num>
                                <m:den>
                                  <m:r>
                                    <a:rPr lang="en-US" i="1">
                                      <a:latin typeface="Cambria Math" panose="02040503050406030204" pitchFamily="18" charset="0"/>
                                    </a:rPr>
                                    <m:t>𝛽</m:t>
                                  </m:r>
                                </m:den>
                              </m:f>
                            </m:e>
                          </m:d>
                        </m:den>
                      </m:f>
                      <m:r>
                        <a:rPr lang="en-US" i="0">
                          <a:latin typeface="Cambria Math" panose="02040503050406030204" pitchFamily="18" charset="0"/>
                        </a:rPr>
                        <m:t>=</m:t>
                      </m:r>
                      <m:r>
                        <a:rPr lang="en-US" i="1">
                          <a:latin typeface="Cambria Math" panose="02040503050406030204" pitchFamily="18" charset="0"/>
                        </a:rPr>
                        <m:t>𝛽</m:t>
                      </m:r>
                      <m:r>
                        <a:rPr lang="en-US" i="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0">
                              <a:latin typeface="Cambria Math" panose="02040503050406030204" pitchFamily="18" charset="0"/>
                            </a:rPr>
                            <m:t>1−</m:t>
                          </m:r>
                          <m:r>
                            <a:rPr lang="en-US" i="1">
                              <a:latin typeface="Cambria Math" panose="02040503050406030204" pitchFamily="18" charset="0"/>
                            </a:rPr>
                            <m:t>𝛽</m:t>
                          </m:r>
                        </m:e>
                      </m:d>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1170268" y="2670933"/>
                <a:ext cx="4545090" cy="679032"/>
              </a:xfrm>
              <a:prstGeom prst="rect">
                <a:avLst/>
              </a:prstGeom>
              <a:blipFill rotWithShape="0">
                <a:blip r:embed="rId2"/>
                <a:stretch>
                  <a:fillRect/>
                </a:stretch>
              </a:blipFill>
            </p:spPr>
            <p:txBody>
              <a:bodyPr/>
              <a:lstStyle/>
              <a:p>
                <a:r>
                  <a:rPr lang="en-GB">
                    <a:noFill/>
                  </a:rPr>
                  <a:t> </a:t>
                </a:r>
              </a:p>
            </p:txBody>
          </p:sp>
        </mc:Fallback>
      </mc:AlternateContent>
      <p:pic>
        <p:nvPicPr>
          <p:cNvPr id="12" name="Picture 11" descr="C:\Users\archembaud\Documents\NCKU\GPU Class Semester 1 2013\Gustafsons_Law.png"/>
          <p:cNvPicPr/>
          <p:nvPr/>
        </p:nvPicPr>
        <p:blipFill>
          <a:blip r:embed="rId3">
            <a:extLst>
              <a:ext uri="{28A0092B-C50C-407E-A947-70E740481C1C}">
                <a14:useLocalDpi xmlns:a14="http://schemas.microsoft.com/office/drawing/2010/main" val="0"/>
              </a:ext>
            </a:extLst>
          </a:blip>
          <a:srcRect/>
          <a:stretch>
            <a:fillRect/>
          </a:stretch>
        </p:blipFill>
        <p:spPr bwMode="auto">
          <a:xfrm>
            <a:off x="5715358" y="1781175"/>
            <a:ext cx="6228992" cy="4776788"/>
          </a:xfrm>
          <a:prstGeom prst="rect">
            <a:avLst/>
          </a:prstGeom>
          <a:noFill/>
          <a:ln>
            <a:noFill/>
          </a:ln>
        </p:spPr>
      </p:pic>
      <p:sp>
        <p:nvSpPr>
          <p:cNvPr id="4" name="Slide Number Placeholder 3"/>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18651887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a:t>
            </a:r>
            <a:r>
              <a:rPr lang="en-US" dirty="0" err="1" smtClean="0"/>
              <a:t>vs</a:t>
            </a:r>
            <a:r>
              <a:rPr lang="en-US" dirty="0" smtClean="0"/>
              <a:t> AMDAHLS LAW</a:t>
            </a:r>
            <a:endParaRPr lang="en-US" dirty="0"/>
          </a:p>
        </p:txBody>
      </p:sp>
      <p:sp>
        <p:nvSpPr>
          <p:cNvPr id="3" name="Content Placeholder 2"/>
          <p:cNvSpPr>
            <a:spLocks noGrp="1"/>
          </p:cNvSpPr>
          <p:nvPr>
            <p:ph idx="1"/>
          </p:nvPr>
        </p:nvSpPr>
        <p:spPr/>
        <p:txBody>
          <a:bodyPr>
            <a:normAutofit/>
          </a:bodyPr>
          <a:lstStyle/>
          <a:p>
            <a:r>
              <a:rPr lang="en-US" dirty="0" smtClean="0"/>
              <a:t>These two laws can be compared by computing the parallel speedup for a simple algorithm.</a:t>
            </a:r>
            <a:endParaRPr lang="en-US" dirty="0"/>
          </a:p>
        </p:txBody>
      </p:sp>
      <p:grpSp>
        <p:nvGrpSpPr>
          <p:cNvPr id="7" name="Canvas 334"/>
          <p:cNvGrpSpPr/>
          <p:nvPr/>
        </p:nvGrpSpPr>
        <p:grpSpPr>
          <a:xfrm>
            <a:off x="938213" y="3393569"/>
            <a:ext cx="5829300" cy="2962275"/>
            <a:chOff x="0" y="0"/>
            <a:chExt cx="5829300" cy="2962275"/>
          </a:xfrm>
        </p:grpSpPr>
        <p:sp>
          <p:nvSpPr>
            <p:cNvPr id="8" name="Rectangle 7"/>
            <p:cNvSpPr/>
            <p:nvPr/>
          </p:nvSpPr>
          <p:spPr>
            <a:xfrm>
              <a:off x="0" y="0"/>
              <a:ext cx="5829300" cy="2962275"/>
            </a:xfrm>
            <a:prstGeom prst="rect">
              <a:avLst/>
            </a:prstGeom>
          </p:spPr>
        </p:sp>
        <p:sp>
          <p:nvSpPr>
            <p:cNvPr id="9" name="Flowchart: Terminator 8"/>
            <p:cNvSpPr/>
            <p:nvPr/>
          </p:nvSpPr>
          <p:spPr>
            <a:xfrm>
              <a:off x="2600325" y="76201"/>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Start</a:t>
              </a:r>
            </a:p>
          </p:txBody>
        </p:sp>
        <p:cxnSp>
          <p:nvCxnSpPr>
            <p:cNvPr id="10" name="Straight Arrow Connector 9"/>
            <p:cNvCxnSpPr>
              <a:endCxn id="21" idx="0"/>
            </p:cNvCxnSpPr>
            <p:nvPr/>
          </p:nvCxnSpPr>
          <p:spPr>
            <a:xfrm flipH="1">
              <a:off x="3100387" y="457201"/>
              <a:ext cx="1"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2400299" y="1152526"/>
              <a:ext cx="1390650" cy="5429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&lt; N?</a:t>
              </a:r>
            </a:p>
          </p:txBody>
        </p:sp>
        <p:cxnSp>
          <p:nvCxnSpPr>
            <p:cNvPr id="12" name="Straight Arrow Connector 11"/>
            <p:cNvCxnSpPr/>
            <p:nvPr/>
          </p:nvCxnSpPr>
          <p:spPr>
            <a:xfrm flipH="1">
              <a:off x="3095624" y="962026"/>
              <a:ext cx="4764"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ata 12"/>
            <p:cNvSpPr/>
            <p:nvPr/>
          </p:nvSpPr>
          <p:spPr>
            <a:xfrm>
              <a:off x="3905249" y="1695451"/>
              <a:ext cx="1457325" cy="533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Print “Finished”</a:t>
              </a:r>
            </a:p>
          </p:txBody>
        </p:sp>
        <p:sp>
          <p:nvSpPr>
            <p:cNvPr id="14" name="Flowchart: Terminator 13"/>
            <p:cNvSpPr/>
            <p:nvPr/>
          </p:nvSpPr>
          <p:spPr>
            <a:xfrm>
              <a:off x="4138613" y="2524126"/>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End</a:t>
              </a:r>
            </a:p>
          </p:txBody>
        </p:sp>
        <p:sp>
          <p:nvSpPr>
            <p:cNvPr id="15" name="Text Box 326"/>
            <p:cNvSpPr txBox="1"/>
            <p:nvPr/>
          </p:nvSpPr>
          <p:spPr>
            <a:xfrm>
              <a:off x="1847849" y="1095376"/>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Yes</a:t>
              </a:r>
            </a:p>
          </p:txBody>
        </p:sp>
        <p:sp>
          <p:nvSpPr>
            <p:cNvPr id="16" name="Text Box 327"/>
            <p:cNvSpPr txBox="1"/>
            <p:nvPr/>
          </p:nvSpPr>
          <p:spPr>
            <a:xfrm>
              <a:off x="3905249" y="1143001"/>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No</a:t>
              </a:r>
            </a:p>
          </p:txBody>
        </p:sp>
        <p:sp>
          <p:nvSpPr>
            <p:cNvPr id="17" name="Flowchart: Process 16"/>
            <p:cNvSpPr/>
            <p:nvPr/>
          </p:nvSpPr>
          <p:spPr>
            <a:xfrm>
              <a:off x="1162050" y="2352676"/>
              <a:ext cx="1114425"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 i + 1</a:t>
              </a:r>
            </a:p>
          </p:txBody>
        </p:sp>
        <p:cxnSp>
          <p:nvCxnSpPr>
            <p:cNvPr id="18" name="Elbow Connector 17"/>
            <p:cNvCxnSpPr>
              <a:stCxn id="11" idx="1"/>
              <a:endCxn id="22" idx="0"/>
            </p:cNvCxnSpPr>
            <p:nvPr/>
          </p:nvCxnSpPr>
          <p:spPr>
            <a:xfrm rot="10800000" flipV="1">
              <a:off x="1719263" y="1423989"/>
              <a:ext cx="681037" cy="28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3790950" y="1466851"/>
              <a:ext cx="842962" cy="228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33912" y="2228851"/>
              <a:ext cx="4764"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2295525" y="600076"/>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Initialization()</a:t>
              </a:r>
            </a:p>
          </p:txBody>
        </p:sp>
        <p:sp>
          <p:nvSpPr>
            <p:cNvPr id="22" name="Flowchart: Predefined Process 21"/>
            <p:cNvSpPr/>
            <p:nvPr/>
          </p:nvSpPr>
          <p:spPr>
            <a:xfrm>
              <a:off x="914400" y="1704979"/>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Calculation(i)</a:t>
              </a:r>
            </a:p>
          </p:txBody>
        </p:sp>
        <p:cxnSp>
          <p:nvCxnSpPr>
            <p:cNvPr id="23" name="Straight Arrow Connector 22"/>
            <p:cNvCxnSpPr>
              <a:stCxn id="22" idx="2"/>
              <a:endCxn id="17" idx="0"/>
            </p:cNvCxnSpPr>
            <p:nvPr/>
          </p:nvCxnSpPr>
          <p:spPr>
            <a:xfrm>
              <a:off x="1719262" y="2076454"/>
              <a:ext cx="1" cy="27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1" idx="2"/>
            </p:cNvCxnSpPr>
            <p:nvPr/>
          </p:nvCxnSpPr>
          <p:spPr>
            <a:xfrm flipV="1">
              <a:off x="2276475" y="1695451"/>
              <a:ext cx="819149" cy="828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 Box 340"/>
            <p:cNvSpPr txBox="1"/>
            <p:nvPr/>
          </p:nvSpPr>
          <p:spPr>
            <a:xfrm>
              <a:off x="4038599" y="666751"/>
              <a:ext cx="838201"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1</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sp>
          <p:nvSpPr>
            <p:cNvPr id="26" name="Text Box 341"/>
            <p:cNvSpPr txBox="1"/>
            <p:nvPr/>
          </p:nvSpPr>
          <p:spPr>
            <a:xfrm>
              <a:off x="114299" y="1742745"/>
              <a:ext cx="800101" cy="33370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2</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grpSp>
      <p:sp>
        <p:nvSpPr>
          <p:cNvPr id="27" name="TextBox 26"/>
          <p:cNvSpPr txBox="1"/>
          <p:nvPr/>
        </p:nvSpPr>
        <p:spPr>
          <a:xfrm>
            <a:off x="6767513" y="3469770"/>
            <a:ext cx="5005387" cy="2031325"/>
          </a:xfrm>
          <a:prstGeom prst="rect">
            <a:avLst/>
          </a:prstGeom>
          <a:noFill/>
        </p:spPr>
        <p:txBody>
          <a:bodyPr wrap="square" rtlCol="0">
            <a:spAutoFit/>
          </a:bodyPr>
          <a:lstStyle/>
          <a:p>
            <a:r>
              <a:rPr lang="en-US" dirty="0" smtClean="0"/>
              <a:t>This is essentially the same as a single time step from an FTCS calculation.</a:t>
            </a:r>
          </a:p>
          <a:p>
            <a:endParaRPr lang="en-US" dirty="0"/>
          </a:p>
          <a:p>
            <a:r>
              <a:rPr lang="en-US" dirty="0" smtClean="0"/>
              <a:t>We only require iteration over N elements in space.</a:t>
            </a:r>
          </a:p>
          <a:p>
            <a:endParaRPr lang="en-US" dirty="0"/>
          </a:p>
          <a:p>
            <a:endParaRPr lang="en-US" dirty="0"/>
          </a:p>
        </p:txBody>
      </p:sp>
      <p:sp>
        <p:nvSpPr>
          <p:cNvPr id="28" name="Slide Number Placeholder 27"/>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4200523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a:t>
            </a:r>
            <a:r>
              <a:rPr lang="en-US" dirty="0" err="1" smtClean="0"/>
              <a:t>vs</a:t>
            </a:r>
            <a:r>
              <a:rPr lang="en-US" dirty="0" smtClean="0"/>
              <a:t> AMDAHLS LAW</a:t>
            </a:r>
            <a:endParaRPr lang="en-US" dirty="0"/>
          </a:p>
        </p:txBody>
      </p:sp>
      <p:sp>
        <p:nvSpPr>
          <p:cNvPr id="3" name="Content Placeholder 2"/>
          <p:cNvSpPr>
            <a:spLocks noGrp="1"/>
          </p:cNvSpPr>
          <p:nvPr>
            <p:ph idx="1"/>
          </p:nvPr>
        </p:nvSpPr>
        <p:spPr/>
        <p:txBody>
          <a:bodyPr>
            <a:normAutofit/>
          </a:bodyPr>
          <a:lstStyle/>
          <a:p>
            <a:r>
              <a:rPr lang="en-US" dirty="0" smtClean="0"/>
              <a:t>Consider sharing the loop over N elements across P processors.</a:t>
            </a:r>
          </a:p>
          <a:p>
            <a:endParaRPr lang="en-US" dirty="0"/>
          </a:p>
          <a:p>
            <a:r>
              <a:rPr lang="en-US" dirty="0" smtClean="0"/>
              <a:t>Each processor will control a separate section of the loop.</a:t>
            </a:r>
            <a:endParaRPr lang="en-US" dirty="0"/>
          </a:p>
        </p:txBody>
      </p:sp>
      <p:grpSp>
        <p:nvGrpSpPr>
          <p:cNvPr id="7" name="Canvas 334"/>
          <p:cNvGrpSpPr/>
          <p:nvPr/>
        </p:nvGrpSpPr>
        <p:grpSpPr>
          <a:xfrm>
            <a:off x="938213" y="3393569"/>
            <a:ext cx="5829300" cy="2962275"/>
            <a:chOff x="0" y="0"/>
            <a:chExt cx="5829300" cy="2962275"/>
          </a:xfrm>
        </p:grpSpPr>
        <p:sp>
          <p:nvSpPr>
            <p:cNvPr id="8" name="Rectangle 7"/>
            <p:cNvSpPr/>
            <p:nvPr/>
          </p:nvSpPr>
          <p:spPr>
            <a:xfrm>
              <a:off x="0" y="0"/>
              <a:ext cx="5829300" cy="2962275"/>
            </a:xfrm>
            <a:prstGeom prst="rect">
              <a:avLst/>
            </a:prstGeom>
          </p:spPr>
        </p:sp>
        <p:sp>
          <p:nvSpPr>
            <p:cNvPr id="9" name="Flowchart: Terminator 8"/>
            <p:cNvSpPr/>
            <p:nvPr/>
          </p:nvSpPr>
          <p:spPr>
            <a:xfrm>
              <a:off x="2600325" y="76201"/>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Start</a:t>
              </a:r>
            </a:p>
          </p:txBody>
        </p:sp>
        <p:cxnSp>
          <p:nvCxnSpPr>
            <p:cNvPr id="10" name="Straight Arrow Connector 9"/>
            <p:cNvCxnSpPr>
              <a:endCxn id="21" idx="0"/>
            </p:cNvCxnSpPr>
            <p:nvPr/>
          </p:nvCxnSpPr>
          <p:spPr>
            <a:xfrm flipH="1">
              <a:off x="3100387" y="457201"/>
              <a:ext cx="1"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2400299" y="1152526"/>
              <a:ext cx="1390650" cy="5429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&lt; N?</a:t>
              </a:r>
            </a:p>
          </p:txBody>
        </p:sp>
        <p:cxnSp>
          <p:nvCxnSpPr>
            <p:cNvPr id="12" name="Straight Arrow Connector 11"/>
            <p:cNvCxnSpPr/>
            <p:nvPr/>
          </p:nvCxnSpPr>
          <p:spPr>
            <a:xfrm flipH="1">
              <a:off x="3095624" y="962026"/>
              <a:ext cx="4764"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ata 12"/>
            <p:cNvSpPr/>
            <p:nvPr/>
          </p:nvSpPr>
          <p:spPr>
            <a:xfrm>
              <a:off x="3905249" y="1695451"/>
              <a:ext cx="1457325" cy="533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Print “Finished”</a:t>
              </a:r>
            </a:p>
          </p:txBody>
        </p:sp>
        <p:sp>
          <p:nvSpPr>
            <p:cNvPr id="14" name="Flowchart: Terminator 13"/>
            <p:cNvSpPr/>
            <p:nvPr/>
          </p:nvSpPr>
          <p:spPr>
            <a:xfrm>
              <a:off x="4138613" y="2524126"/>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End</a:t>
              </a:r>
            </a:p>
          </p:txBody>
        </p:sp>
        <p:sp>
          <p:nvSpPr>
            <p:cNvPr id="15" name="Text Box 326"/>
            <p:cNvSpPr txBox="1"/>
            <p:nvPr/>
          </p:nvSpPr>
          <p:spPr>
            <a:xfrm>
              <a:off x="1847849" y="1095376"/>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Yes</a:t>
              </a:r>
            </a:p>
          </p:txBody>
        </p:sp>
        <p:sp>
          <p:nvSpPr>
            <p:cNvPr id="16" name="Text Box 327"/>
            <p:cNvSpPr txBox="1"/>
            <p:nvPr/>
          </p:nvSpPr>
          <p:spPr>
            <a:xfrm>
              <a:off x="3905249" y="1143001"/>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No</a:t>
              </a:r>
            </a:p>
          </p:txBody>
        </p:sp>
        <p:sp>
          <p:nvSpPr>
            <p:cNvPr id="17" name="Flowchart: Process 16"/>
            <p:cNvSpPr/>
            <p:nvPr/>
          </p:nvSpPr>
          <p:spPr>
            <a:xfrm>
              <a:off x="1162050" y="2352676"/>
              <a:ext cx="1114425"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 i + 1</a:t>
              </a:r>
            </a:p>
          </p:txBody>
        </p:sp>
        <p:cxnSp>
          <p:nvCxnSpPr>
            <p:cNvPr id="18" name="Elbow Connector 17"/>
            <p:cNvCxnSpPr>
              <a:stCxn id="11" idx="1"/>
              <a:endCxn id="22" idx="0"/>
            </p:cNvCxnSpPr>
            <p:nvPr/>
          </p:nvCxnSpPr>
          <p:spPr>
            <a:xfrm rot="10800000" flipV="1">
              <a:off x="1719263" y="1423989"/>
              <a:ext cx="681037" cy="28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3790950" y="1466851"/>
              <a:ext cx="842962" cy="228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33912" y="2228851"/>
              <a:ext cx="4764"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2295525" y="600076"/>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Initialization()</a:t>
              </a:r>
            </a:p>
          </p:txBody>
        </p:sp>
        <p:sp>
          <p:nvSpPr>
            <p:cNvPr id="22" name="Flowchart: Predefined Process 21"/>
            <p:cNvSpPr/>
            <p:nvPr/>
          </p:nvSpPr>
          <p:spPr>
            <a:xfrm>
              <a:off x="914400" y="1704979"/>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Calculation(i)</a:t>
              </a:r>
            </a:p>
          </p:txBody>
        </p:sp>
        <p:cxnSp>
          <p:nvCxnSpPr>
            <p:cNvPr id="23" name="Straight Arrow Connector 22"/>
            <p:cNvCxnSpPr>
              <a:stCxn id="22" idx="2"/>
              <a:endCxn id="17" idx="0"/>
            </p:cNvCxnSpPr>
            <p:nvPr/>
          </p:nvCxnSpPr>
          <p:spPr>
            <a:xfrm>
              <a:off x="1719262" y="2076454"/>
              <a:ext cx="1" cy="27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1" idx="2"/>
            </p:cNvCxnSpPr>
            <p:nvPr/>
          </p:nvCxnSpPr>
          <p:spPr>
            <a:xfrm flipV="1">
              <a:off x="2276475" y="1695451"/>
              <a:ext cx="819149" cy="828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 Box 340"/>
            <p:cNvSpPr txBox="1"/>
            <p:nvPr/>
          </p:nvSpPr>
          <p:spPr>
            <a:xfrm>
              <a:off x="4038599" y="666751"/>
              <a:ext cx="838201"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1</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sp>
          <p:nvSpPr>
            <p:cNvPr id="26" name="Text Box 341"/>
            <p:cNvSpPr txBox="1"/>
            <p:nvPr/>
          </p:nvSpPr>
          <p:spPr>
            <a:xfrm>
              <a:off x="114299" y="1742745"/>
              <a:ext cx="800101" cy="33370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2</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grpSp>
      <p:grpSp>
        <p:nvGrpSpPr>
          <p:cNvPr id="28" name="Canvas 397"/>
          <p:cNvGrpSpPr/>
          <p:nvPr/>
        </p:nvGrpSpPr>
        <p:grpSpPr>
          <a:xfrm>
            <a:off x="6617494" y="3584070"/>
            <a:ext cx="5486400" cy="1543050"/>
            <a:chOff x="0" y="0"/>
            <a:chExt cx="5486400" cy="1543050"/>
          </a:xfrm>
        </p:grpSpPr>
        <p:sp>
          <p:nvSpPr>
            <p:cNvPr id="29" name="Rectangle 28"/>
            <p:cNvSpPr/>
            <p:nvPr/>
          </p:nvSpPr>
          <p:spPr>
            <a:xfrm>
              <a:off x="0" y="0"/>
              <a:ext cx="5486400" cy="1543050"/>
            </a:xfrm>
            <a:prstGeom prst="rect">
              <a:avLst/>
            </a:prstGeom>
          </p:spPr>
        </p:sp>
        <p:sp>
          <p:nvSpPr>
            <p:cNvPr id="30" name="Rectangle 29"/>
            <p:cNvSpPr/>
            <p:nvPr/>
          </p:nvSpPr>
          <p:spPr>
            <a:xfrm>
              <a:off x="361950" y="419100"/>
              <a:ext cx="39052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0</a:t>
              </a:r>
            </a:p>
          </p:txBody>
        </p:sp>
        <p:sp>
          <p:nvSpPr>
            <p:cNvPr id="31" name="Rectangle 30"/>
            <p:cNvSpPr/>
            <p:nvPr/>
          </p:nvSpPr>
          <p:spPr>
            <a:xfrm>
              <a:off x="752475" y="419100"/>
              <a:ext cx="39052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1</a:t>
              </a:r>
            </a:p>
          </p:txBody>
        </p:sp>
        <p:sp>
          <p:nvSpPr>
            <p:cNvPr id="32" name="Rectangle 31"/>
            <p:cNvSpPr/>
            <p:nvPr/>
          </p:nvSpPr>
          <p:spPr>
            <a:xfrm>
              <a:off x="1143000" y="419100"/>
              <a:ext cx="39052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2</a:t>
              </a:r>
            </a:p>
          </p:txBody>
        </p:sp>
        <p:sp>
          <p:nvSpPr>
            <p:cNvPr id="33" name="Rectangle 32"/>
            <p:cNvSpPr/>
            <p:nvPr/>
          </p:nvSpPr>
          <p:spPr>
            <a:xfrm>
              <a:off x="1533525" y="419100"/>
              <a:ext cx="39052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3</a:t>
              </a:r>
            </a:p>
          </p:txBody>
        </p:sp>
        <p:sp>
          <p:nvSpPr>
            <p:cNvPr id="34" name="Rectangle 33"/>
            <p:cNvSpPr/>
            <p:nvPr/>
          </p:nvSpPr>
          <p:spPr>
            <a:xfrm>
              <a:off x="1924050" y="419100"/>
              <a:ext cx="390525" cy="314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4</a:t>
              </a:r>
            </a:p>
          </p:txBody>
        </p:sp>
        <p:sp>
          <p:nvSpPr>
            <p:cNvPr id="35" name="Rectangle 34"/>
            <p:cNvSpPr/>
            <p:nvPr/>
          </p:nvSpPr>
          <p:spPr>
            <a:xfrm>
              <a:off x="2314575" y="419100"/>
              <a:ext cx="390525" cy="314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5</a:t>
              </a:r>
            </a:p>
          </p:txBody>
        </p:sp>
        <p:sp>
          <p:nvSpPr>
            <p:cNvPr id="36" name="Rectangle 35"/>
            <p:cNvSpPr/>
            <p:nvPr/>
          </p:nvSpPr>
          <p:spPr>
            <a:xfrm>
              <a:off x="2705100" y="419100"/>
              <a:ext cx="390525" cy="314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6</a:t>
              </a:r>
            </a:p>
          </p:txBody>
        </p:sp>
        <p:sp>
          <p:nvSpPr>
            <p:cNvPr id="37" name="Rectangle 36"/>
            <p:cNvSpPr/>
            <p:nvPr/>
          </p:nvSpPr>
          <p:spPr>
            <a:xfrm>
              <a:off x="3095625" y="419100"/>
              <a:ext cx="390525" cy="314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7</a:t>
              </a:r>
            </a:p>
          </p:txBody>
        </p:sp>
        <p:sp>
          <p:nvSpPr>
            <p:cNvPr id="38" name="Rectangle 37"/>
            <p:cNvSpPr/>
            <p:nvPr/>
          </p:nvSpPr>
          <p:spPr>
            <a:xfrm>
              <a:off x="3486150" y="418125"/>
              <a:ext cx="390525" cy="31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8</a:t>
              </a:r>
            </a:p>
          </p:txBody>
        </p:sp>
        <p:sp>
          <p:nvSpPr>
            <p:cNvPr id="39" name="Rectangle 38"/>
            <p:cNvSpPr/>
            <p:nvPr/>
          </p:nvSpPr>
          <p:spPr>
            <a:xfrm>
              <a:off x="3876675" y="418125"/>
              <a:ext cx="390525" cy="31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9</a:t>
              </a:r>
            </a:p>
          </p:txBody>
        </p:sp>
        <p:sp>
          <p:nvSpPr>
            <p:cNvPr id="40" name="Rectangle 39"/>
            <p:cNvSpPr/>
            <p:nvPr/>
          </p:nvSpPr>
          <p:spPr>
            <a:xfrm>
              <a:off x="4267200" y="418125"/>
              <a:ext cx="390525" cy="31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10</a:t>
              </a:r>
            </a:p>
          </p:txBody>
        </p:sp>
        <p:sp>
          <p:nvSpPr>
            <p:cNvPr id="41" name="Rectangle 40"/>
            <p:cNvSpPr/>
            <p:nvPr/>
          </p:nvSpPr>
          <p:spPr>
            <a:xfrm>
              <a:off x="4657725" y="418125"/>
              <a:ext cx="390525" cy="31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11</a:t>
              </a:r>
            </a:p>
          </p:txBody>
        </p:sp>
        <p:sp>
          <p:nvSpPr>
            <p:cNvPr id="42" name="Rectangle 41"/>
            <p:cNvSpPr/>
            <p:nvPr/>
          </p:nvSpPr>
          <p:spPr>
            <a:xfrm>
              <a:off x="676275" y="1019175"/>
              <a:ext cx="390525" cy="31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 </a:t>
              </a:r>
            </a:p>
          </p:txBody>
        </p:sp>
        <p:sp>
          <p:nvSpPr>
            <p:cNvPr id="43" name="Text Box 411"/>
            <p:cNvSpPr txBox="1"/>
            <p:nvPr/>
          </p:nvSpPr>
          <p:spPr>
            <a:xfrm>
              <a:off x="1123950" y="1047750"/>
              <a:ext cx="933450" cy="2571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Processor 0</a:t>
              </a:r>
            </a:p>
          </p:txBody>
        </p:sp>
        <p:sp>
          <p:nvSpPr>
            <p:cNvPr id="44" name="Rectangle 43"/>
            <p:cNvSpPr/>
            <p:nvPr/>
          </p:nvSpPr>
          <p:spPr>
            <a:xfrm>
              <a:off x="2105025" y="1047750"/>
              <a:ext cx="390525" cy="31432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 </a:t>
              </a:r>
            </a:p>
          </p:txBody>
        </p:sp>
        <p:sp>
          <p:nvSpPr>
            <p:cNvPr id="45" name="Text Box 413"/>
            <p:cNvSpPr txBox="1"/>
            <p:nvPr/>
          </p:nvSpPr>
          <p:spPr>
            <a:xfrm>
              <a:off x="2552700" y="1076325"/>
              <a:ext cx="933450" cy="2571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Processor 1</a:t>
              </a:r>
            </a:p>
          </p:txBody>
        </p:sp>
        <p:sp>
          <p:nvSpPr>
            <p:cNvPr id="46" name="Rectangle 45"/>
            <p:cNvSpPr/>
            <p:nvPr/>
          </p:nvSpPr>
          <p:spPr>
            <a:xfrm>
              <a:off x="3667125" y="1047750"/>
              <a:ext cx="390525" cy="3143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 </a:t>
              </a:r>
            </a:p>
          </p:txBody>
        </p:sp>
        <p:sp>
          <p:nvSpPr>
            <p:cNvPr id="47" name="Text Box 415"/>
            <p:cNvSpPr txBox="1"/>
            <p:nvPr/>
          </p:nvSpPr>
          <p:spPr>
            <a:xfrm>
              <a:off x="4114800" y="1076325"/>
              <a:ext cx="933450" cy="2571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Processor 2</a:t>
              </a:r>
            </a:p>
          </p:txBody>
        </p:sp>
      </p:grpSp>
      <p:sp>
        <p:nvSpPr>
          <p:cNvPr id="4" name="TextBox 3"/>
          <p:cNvSpPr txBox="1"/>
          <p:nvPr/>
        </p:nvSpPr>
        <p:spPr>
          <a:xfrm>
            <a:off x="7684294" y="5355720"/>
            <a:ext cx="4131469" cy="923330"/>
          </a:xfrm>
          <a:prstGeom prst="rect">
            <a:avLst/>
          </a:prstGeom>
          <a:noFill/>
        </p:spPr>
        <p:txBody>
          <a:bodyPr wrap="square" rtlCol="0">
            <a:spAutoFit/>
          </a:bodyPr>
          <a:lstStyle/>
          <a:p>
            <a:r>
              <a:rPr lang="en-US" dirty="0" smtClean="0"/>
              <a:t>If we had N = 12 and 3 processors, each processor would control N/P elements (4).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3495760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a:t>
            </a:r>
            <a:r>
              <a:rPr lang="en-US" dirty="0" err="1" smtClean="0"/>
              <a:t>vs</a:t>
            </a:r>
            <a:r>
              <a:rPr lang="en-US" dirty="0" smtClean="0"/>
              <a:t> AMDAHLS LAW</a:t>
            </a:r>
            <a:endParaRPr lang="en-US" dirty="0"/>
          </a:p>
        </p:txBody>
      </p:sp>
      <p:sp>
        <p:nvSpPr>
          <p:cNvPr id="3" name="Content Placeholder 2"/>
          <p:cNvSpPr>
            <a:spLocks noGrp="1"/>
          </p:cNvSpPr>
          <p:nvPr>
            <p:ph idx="1"/>
          </p:nvPr>
        </p:nvSpPr>
        <p:spPr>
          <a:xfrm>
            <a:off x="685800" y="2194560"/>
            <a:ext cx="5729288" cy="4024125"/>
          </a:xfrm>
        </p:spPr>
        <p:txBody>
          <a:bodyPr>
            <a:normAutofit/>
          </a:bodyPr>
          <a:lstStyle/>
          <a:p>
            <a:r>
              <a:rPr lang="en-US" dirty="0" smtClean="0"/>
              <a:t>The work performed during initialization = W1.</a:t>
            </a:r>
          </a:p>
          <a:p>
            <a:endParaRPr lang="en-US" dirty="0"/>
          </a:p>
          <a:p>
            <a:r>
              <a:rPr lang="en-US" dirty="0" smtClean="0"/>
              <a:t>Each calculation requires W2 work.</a:t>
            </a:r>
          </a:p>
          <a:p>
            <a:endParaRPr lang="en-US" dirty="0"/>
          </a:p>
          <a:p>
            <a:r>
              <a:rPr lang="en-US" dirty="0" smtClean="0"/>
              <a:t>Therefore, the total amount of work performed in our loop – which will be parallelized, and is therefore parallel work – is N*W2.</a:t>
            </a:r>
            <a:endParaRPr lang="en-US" dirty="0"/>
          </a:p>
        </p:txBody>
      </p:sp>
      <p:grpSp>
        <p:nvGrpSpPr>
          <p:cNvPr id="7" name="Canvas 334"/>
          <p:cNvGrpSpPr/>
          <p:nvPr/>
        </p:nvGrpSpPr>
        <p:grpSpPr>
          <a:xfrm>
            <a:off x="6362700" y="2564894"/>
            <a:ext cx="5829300" cy="2962275"/>
            <a:chOff x="0" y="0"/>
            <a:chExt cx="5829300" cy="2962275"/>
          </a:xfrm>
        </p:grpSpPr>
        <p:sp>
          <p:nvSpPr>
            <p:cNvPr id="8" name="Rectangle 7"/>
            <p:cNvSpPr/>
            <p:nvPr/>
          </p:nvSpPr>
          <p:spPr>
            <a:xfrm>
              <a:off x="0" y="0"/>
              <a:ext cx="5829300" cy="2962275"/>
            </a:xfrm>
            <a:prstGeom prst="rect">
              <a:avLst/>
            </a:prstGeom>
          </p:spPr>
        </p:sp>
        <p:sp>
          <p:nvSpPr>
            <p:cNvPr id="9" name="Flowchart: Terminator 8"/>
            <p:cNvSpPr/>
            <p:nvPr/>
          </p:nvSpPr>
          <p:spPr>
            <a:xfrm>
              <a:off x="2600325" y="76201"/>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Start</a:t>
              </a:r>
            </a:p>
          </p:txBody>
        </p:sp>
        <p:cxnSp>
          <p:nvCxnSpPr>
            <p:cNvPr id="10" name="Straight Arrow Connector 9"/>
            <p:cNvCxnSpPr>
              <a:endCxn id="21" idx="0"/>
            </p:cNvCxnSpPr>
            <p:nvPr/>
          </p:nvCxnSpPr>
          <p:spPr>
            <a:xfrm flipH="1">
              <a:off x="3100387" y="457201"/>
              <a:ext cx="1"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2400299" y="1152526"/>
              <a:ext cx="1390650" cy="5429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&lt; N?</a:t>
              </a:r>
            </a:p>
          </p:txBody>
        </p:sp>
        <p:cxnSp>
          <p:nvCxnSpPr>
            <p:cNvPr id="12" name="Straight Arrow Connector 11"/>
            <p:cNvCxnSpPr/>
            <p:nvPr/>
          </p:nvCxnSpPr>
          <p:spPr>
            <a:xfrm flipH="1">
              <a:off x="3095624" y="962026"/>
              <a:ext cx="4764"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ata 12"/>
            <p:cNvSpPr/>
            <p:nvPr/>
          </p:nvSpPr>
          <p:spPr>
            <a:xfrm>
              <a:off x="3905249" y="1695451"/>
              <a:ext cx="1457325" cy="533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Print “Finished”</a:t>
              </a:r>
            </a:p>
          </p:txBody>
        </p:sp>
        <p:sp>
          <p:nvSpPr>
            <p:cNvPr id="14" name="Flowchart: Terminator 13"/>
            <p:cNvSpPr/>
            <p:nvPr/>
          </p:nvSpPr>
          <p:spPr>
            <a:xfrm>
              <a:off x="4138613" y="2524126"/>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End</a:t>
              </a:r>
            </a:p>
          </p:txBody>
        </p:sp>
        <p:sp>
          <p:nvSpPr>
            <p:cNvPr id="15" name="Text Box 326"/>
            <p:cNvSpPr txBox="1"/>
            <p:nvPr/>
          </p:nvSpPr>
          <p:spPr>
            <a:xfrm>
              <a:off x="1847849" y="1095376"/>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Yes</a:t>
              </a:r>
            </a:p>
          </p:txBody>
        </p:sp>
        <p:sp>
          <p:nvSpPr>
            <p:cNvPr id="16" name="Text Box 327"/>
            <p:cNvSpPr txBox="1"/>
            <p:nvPr/>
          </p:nvSpPr>
          <p:spPr>
            <a:xfrm>
              <a:off x="3905249" y="1143001"/>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No</a:t>
              </a:r>
            </a:p>
          </p:txBody>
        </p:sp>
        <p:sp>
          <p:nvSpPr>
            <p:cNvPr id="17" name="Flowchart: Process 16"/>
            <p:cNvSpPr/>
            <p:nvPr/>
          </p:nvSpPr>
          <p:spPr>
            <a:xfrm>
              <a:off x="1162050" y="2352676"/>
              <a:ext cx="1114425"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 i + 1</a:t>
              </a:r>
            </a:p>
          </p:txBody>
        </p:sp>
        <p:cxnSp>
          <p:nvCxnSpPr>
            <p:cNvPr id="18" name="Elbow Connector 17"/>
            <p:cNvCxnSpPr>
              <a:stCxn id="11" idx="1"/>
              <a:endCxn id="22" idx="0"/>
            </p:cNvCxnSpPr>
            <p:nvPr/>
          </p:nvCxnSpPr>
          <p:spPr>
            <a:xfrm rot="10800000" flipV="1">
              <a:off x="1719263" y="1423989"/>
              <a:ext cx="681037" cy="28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3790950" y="1466851"/>
              <a:ext cx="842962" cy="228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33912" y="2228851"/>
              <a:ext cx="4764"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2295525" y="600076"/>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Initialization()</a:t>
              </a:r>
            </a:p>
          </p:txBody>
        </p:sp>
        <p:sp>
          <p:nvSpPr>
            <p:cNvPr id="22" name="Flowchart: Predefined Process 21"/>
            <p:cNvSpPr/>
            <p:nvPr/>
          </p:nvSpPr>
          <p:spPr>
            <a:xfrm>
              <a:off x="914400" y="1704979"/>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Calculation(i)</a:t>
              </a:r>
            </a:p>
          </p:txBody>
        </p:sp>
        <p:cxnSp>
          <p:nvCxnSpPr>
            <p:cNvPr id="23" name="Straight Arrow Connector 22"/>
            <p:cNvCxnSpPr>
              <a:stCxn id="22" idx="2"/>
              <a:endCxn id="17" idx="0"/>
            </p:cNvCxnSpPr>
            <p:nvPr/>
          </p:nvCxnSpPr>
          <p:spPr>
            <a:xfrm>
              <a:off x="1719262" y="2076454"/>
              <a:ext cx="1" cy="27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1" idx="2"/>
            </p:cNvCxnSpPr>
            <p:nvPr/>
          </p:nvCxnSpPr>
          <p:spPr>
            <a:xfrm flipV="1">
              <a:off x="2276475" y="1695451"/>
              <a:ext cx="819149" cy="828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 Box 340"/>
            <p:cNvSpPr txBox="1"/>
            <p:nvPr/>
          </p:nvSpPr>
          <p:spPr>
            <a:xfrm>
              <a:off x="4038599" y="666751"/>
              <a:ext cx="838201"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1</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sp>
          <p:nvSpPr>
            <p:cNvPr id="26" name="Text Box 341"/>
            <p:cNvSpPr txBox="1"/>
            <p:nvPr/>
          </p:nvSpPr>
          <p:spPr>
            <a:xfrm>
              <a:off x="114299" y="1742745"/>
              <a:ext cx="800101" cy="33370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2</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grpSp>
      <p:sp>
        <p:nvSpPr>
          <p:cNvPr id="4" name="Slide Number Placeholder 3"/>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165623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a:t>
            </a:r>
            <a:r>
              <a:rPr lang="en-US" dirty="0" err="1" smtClean="0"/>
              <a:t>vs</a:t>
            </a:r>
            <a:r>
              <a:rPr lang="en-US" dirty="0" smtClean="0"/>
              <a:t> AMDAHLS LAW</a:t>
            </a:r>
            <a:endParaRPr lang="en-US" dirty="0"/>
          </a:p>
        </p:txBody>
      </p:sp>
      <p:sp>
        <p:nvSpPr>
          <p:cNvPr id="3" name="Content Placeholder 2"/>
          <p:cNvSpPr>
            <a:spLocks noGrp="1"/>
          </p:cNvSpPr>
          <p:nvPr>
            <p:ph idx="1"/>
          </p:nvPr>
        </p:nvSpPr>
        <p:spPr>
          <a:xfrm>
            <a:off x="685800" y="2194560"/>
            <a:ext cx="5729288" cy="4024125"/>
          </a:xfrm>
        </p:spPr>
        <p:txBody>
          <a:bodyPr>
            <a:normAutofit/>
          </a:bodyPr>
          <a:lstStyle/>
          <a:p>
            <a:r>
              <a:rPr lang="en-US" dirty="0" smtClean="0"/>
              <a:t>Using </a:t>
            </a:r>
            <a:r>
              <a:rPr lang="en-US" dirty="0" err="1" smtClean="0"/>
              <a:t>Amdahls</a:t>
            </a:r>
            <a:r>
              <a:rPr lang="en-US" dirty="0" smtClean="0"/>
              <a:t> Law – the ratio of parallel work to total work is:</a:t>
            </a:r>
          </a:p>
          <a:p>
            <a:endParaRPr lang="en-US" dirty="0"/>
          </a:p>
          <a:p>
            <a:endParaRPr lang="en-US" dirty="0" smtClean="0"/>
          </a:p>
          <a:p>
            <a:r>
              <a:rPr lang="en-US" dirty="0" smtClean="0"/>
              <a:t>Therefore, the speedup and efficiency will be:</a:t>
            </a:r>
            <a:endParaRPr lang="en-US" dirty="0"/>
          </a:p>
          <a:p>
            <a:endParaRPr lang="en-US" dirty="0"/>
          </a:p>
        </p:txBody>
      </p:sp>
      <p:grpSp>
        <p:nvGrpSpPr>
          <p:cNvPr id="7" name="Canvas 334"/>
          <p:cNvGrpSpPr/>
          <p:nvPr/>
        </p:nvGrpSpPr>
        <p:grpSpPr>
          <a:xfrm>
            <a:off x="6362700" y="2564894"/>
            <a:ext cx="5829300" cy="2962275"/>
            <a:chOff x="0" y="0"/>
            <a:chExt cx="5829300" cy="2962275"/>
          </a:xfrm>
        </p:grpSpPr>
        <p:sp>
          <p:nvSpPr>
            <p:cNvPr id="8" name="Rectangle 7"/>
            <p:cNvSpPr/>
            <p:nvPr/>
          </p:nvSpPr>
          <p:spPr>
            <a:xfrm>
              <a:off x="0" y="0"/>
              <a:ext cx="5829300" cy="2962275"/>
            </a:xfrm>
            <a:prstGeom prst="rect">
              <a:avLst/>
            </a:prstGeom>
          </p:spPr>
        </p:sp>
        <p:sp>
          <p:nvSpPr>
            <p:cNvPr id="9" name="Flowchart: Terminator 8"/>
            <p:cNvSpPr/>
            <p:nvPr/>
          </p:nvSpPr>
          <p:spPr>
            <a:xfrm>
              <a:off x="2600325" y="76201"/>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Start</a:t>
              </a:r>
            </a:p>
          </p:txBody>
        </p:sp>
        <p:cxnSp>
          <p:nvCxnSpPr>
            <p:cNvPr id="10" name="Straight Arrow Connector 9"/>
            <p:cNvCxnSpPr>
              <a:endCxn id="21" idx="0"/>
            </p:cNvCxnSpPr>
            <p:nvPr/>
          </p:nvCxnSpPr>
          <p:spPr>
            <a:xfrm flipH="1">
              <a:off x="3100387" y="457201"/>
              <a:ext cx="1"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2400299" y="1152526"/>
              <a:ext cx="1390650" cy="5429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&lt; N?</a:t>
              </a:r>
            </a:p>
          </p:txBody>
        </p:sp>
        <p:cxnSp>
          <p:nvCxnSpPr>
            <p:cNvPr id="12" name="Straight Arrow Connector 11"/>
            <p:cNvCxnSpPr/>
            <p:nvPr/>
          </p:nvCxnSpPr>
          <p:spPr>
            <a:xfrm flipH="1">
              <a:off x="3095624" y="962026"/>
              <a:ext cx="4764"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ata 12"/>
            <p:cNvSpPr/>
            <p:nvPr/>
          </p:nvSpPr>
          <p:spPr>
            <a:xfrm>
              <a:off x="3905249" y="1695451"/>
              <a:ext cx="1457325" cy="533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Print “Finished”</a:t>
              </a:r>
            </a:p>
          </p:txBody>
        </p:sp>
        <p:sp>
          <p:nvSpPr>
            <p:cNvPr id="14" name="Flowchart: Terminator 13"/>
            <p:cNvSpPr/>
            <p:nvPr/>
          </p:nvSpPr>
          <p:spPr>
            <a:xfrm>
              <a:off x="4138613" y="2524126"/>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End</a:t>
              </a:r>
            </a:p>
          </p:txBody>
        </p:sp>
        <p:sp>
          <p:nvSpPr>
            <p:cNvPr id="15" name="Text Box 326"/>
            <p:cNvSpPr txBox="1"/>
            <p:nvPr/>
          </p:nvSpPr>
          <p:spPr>
            <a:xfrm>
              <a:off x="1847849" y="1095376"/>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Yes</a:t>
              </a:r>
            </a:p>
          </p:txBody>
        </p:sp>
        <p:sp>
          <p:nvSpPr>
            <p:cNvPr id="16" name="Text Box 327"/>
            <p:cNvSpPr txBox="1"/>
            <p:nvPr/>
          </p:nvSpPr>
          <p:spPr>
            <a:xfrm>
              <a:off x="3905249" y="1143001"/>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No</a:t>
              </a:r>
            </a:p>
          </p:txBody>
        </p:sp>
        <p:sp>
          <p:nvSpPr>
            <p:cNvPr id="17" name="Flowchart: Process 16"/>
            <p:cNvSpPr/>
            <p:nvPr/>
          </p:nvSpPr>
          <p:spPr>
            <a:xfrm>
              <a:off x="1162050" y="2352676"/>
              <a:ext cx="1114425"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 i + 1</a:t>
              </a:r>
            </a:p>
          </p:txBody>
        </p:sp>
        <p:cxnSp>
          <p:nvCxnSpPr>
            <p:cNvPr id="18" name="Elbow Connector 17"/>
            <p:cNvCxnSpPr>
              <a:stCxn id="11" idx="1"/>
              <a:endCxn id="22" idx="0"/>
            </p:cNvCxnSpPr>
            <p:nvPr/>
          </p:nvCxnSpPr>
          <p:spPr>
            <a:xfrm rot="10800000" flipV="1">
              <a:off x="1719263" y="1423989"/>
              <a:ext cx="681037" cy="28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3790950" y="1466851"/>
              <a:ext cx="842962" cy="228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33912" y="2228851"/>
              <a:ext cx="4764"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2295525" y="600076"/>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Initialization()</a:t>
              </a:r>
            </a:p>
          </p:txBody>
        </p:sp>
        <p:sp>
          <p:nvSpPr>
            <p:cNvPr id="22" name="Flowchart: Predefined Process 21"/>
            <p:cNvSpPr/>
            <p:nvPr/>
          </p:nvSpPr>
          <p:spPr>
            <a:xfrm>
              <a:off x="914400" y="1704979"/>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Calculation(i)</a:t>
              </a:r>
            </a:p>
          </p:txBody>
        </p:sp>
        <p:cxnSp>
          <p:nvCxnSpPr>
            <p:cNvPr id="23" name="Straight Arrow Connector 22"/>
            <p:cNvCxnSpPr>
              <a:stCxn id="22" idx="2"/>
              <a:endCxn id="17" idx="0"/>
            </p:cNvCxnSpPr>
            <p:nvPr/>
          </p:nvCxnSpPr>
          <p:spPr>
            <a:xfrm>
              <a:off x="1719262" y="2076454"/>
              <a:ext cx="1" cy="27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1" idx="2"/>
            </p:cNvCxnSpPr>
            <p:nvPr/>
          </p:nvCxnSpPr>
          <p:spPr>
            <a:xfrm flipV="1">
              <a:off x="2276475" y="1695451"/>
              <a:ext cx="819149" cy="828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 Box 340"/>
            <p:cNvSpPr txBox="1"/>
            <p:nvPr/>
          </p:nvSpPr>
          <p:spPr>
            <a:xfrm>
              <a:off x="4038599" y="666751"/>
              <a:ext cx="838201"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1</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sp>
          <p:nvSpPr>
            <p:cNvPr id="26" name="Text Box 341"/>
            <p:cNvSpPr txBox="1"/>
            <p:nvPr/>
          </p:nvSpPr>
          <p:spPr>
            <a:xfrm>
              <a:off x="114299" y="1742745"/>
              <a:ext cx="800101" cy="33370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2</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grpSp>
      <mc:AlternateContent xmlns:mc="http://schemas.openxmlformats.org/markup-compatibility/2006">
        <mc:Choice xmlns:a14="http://schemas.microsoft.com/office/drawing/2010/main" Requires="a14">
          <p:sp>
            <p:nvSpPr>
              <p:cNvPr id="4" name="Rectangle 3"/>
              <p:cNvSpPr/>
              <p:nvPr/>
            </p:nvSpPr>
            <p:spPr>
              <a:xfrm>
                <a:off x="2731954" y="3004065"/>
                <a:ext cx="1963871"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e>
                          </m:d>
                        </m:den>
                      </m:f>
                      <m:r>
                        <a:rPr lang="en-US" i="0">
                          <a:latin typeface="Cambria Math" panose="02040503050406030204" pitchFamily="18" charset="0"/>
                        </a:rPr>
                        <m:t> </m:t>
                      </m:r>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2731954" y="3004065"/>
                <a:ext cx="1963871" cy="656205"/>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902494" y="4433980"/>
                <a:ext cx="6096000" cy="1467581"/>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𝑆𝑈</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num>
                        <m:den>
                          <m:d>
                            <m:dPr>
                              <m:begChr m:val=""/>
                              <m:ctrlPr>
                                <a:rPr lang="en-US" i="1">
                                  <a:latin typeface="Cambria Math" panose="02040503050406030204" pitchFamily="18" charset="0"/>
                                </a:rPr>
                              </m:ctrlPr>
                            </m:dPr>
                            <m:e>
                              <m:r>
                                <a:rPr lang="en-US" i="1">
                                  <a:latin typeface="Cambria Math" panose="02040503050406030204" pitchFamily="18" charset="0"/>
                                </a:rPr>
                                <m:t>𝑎</m:t>
                              </m:r>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(1−</m:t>
                              </m:r>
                              <m:r>
                                <a:rPr lang="en-US" i="1">
                                  <a:latin typeface="Cambria Math" panose="02040503050406030204" pitchFamily="18" charset="0"/>
                                </a:rPr>
                                <m:t>𝑎</m:t>
                              </m:r>
                            </m:e>
                          </m:d>
                        </m:den>
                      </m:f>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den>
                              </m:f>
                            </m:e>
                          </m:d>
                          <m:r>
                            <a:rPr lang="en-US" i="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0">
                                  <a:latin typeface="Cambria Math" panose="02040503050406030204" pitchFamily="18" charset="0"/>
                                </a:rPr>
                                <m:t>1−</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den>
                                  </m:f>
                                </m:e>
                              </m:d>
                            </m:e>
                          </m:d>
                        </m:den>
                      </m:f>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e>
                          </m:d>
                        </m:num>
                        <m:den>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902494" y="4433980"/>
                <a:ext cx="6096000" cy="1467581"/>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979933" y="6015993"/>
                <a:ext cx="2570511"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𝑃</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𝑆𝑈</m:t>
                          </m:r>
                        </m:num>
                        <m:den>
                          <m:r>
                            <a:rPr lang="en-US" i="1">
                              <a:latin typeface="Cambria Math" panose="02040503050406030204" pitchFamily="18" charset="0"/>
                            </a:rPr>
                            <m:t>𝑃</m:t>
                          </m:r>
                        </m:den>
                      </m:f>
                      <m:r>
                        <a:rPr lang="en-US" i="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𝑃𝑊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979933" y="6015993"/>
                <a:ext cx="2570511" cy="658065"/>
              </a:xfrm>
              <a:prstGeom prst="rect">
                <a:avLst/>
              </a:prstGeom>
              <a:blipFill rotWithShape="0">
                <a:blip r:embed="rId4"/>
                <a:stretch>
                  <a:fillRect/>
                </a:stretch>
              </a:blipFill>
            </p:spPr>
            <p:txBody>
              <a:bodyPr/>
              <a:lstStyle/>
              <a:p>
                <a:r>
                  <a:rPr lang="en-GB">
                    <a:noFill/>
                  </a:rPr>
                  <a:t> </a:t>
                </a:r>
              </a:p>
            </p:txBody>
          </p:sp>
        </mc:Fallback>
      </mc:AlternateContent>
      <p:sp>
        <p:nvSpPr>
          <p:cNvPr id="27" name="Slide Number Placeholder 26"/>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490378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a:t>
            </a:r>
            <a:r>
              <a:rPr lang="en-US" dirty="0" err="1" smtClean="0"/>
              <a:t>vs</a:t>
            </a:r>
            <a:r>
              <a:rPr lang="en-US" dirty="0" smtClean="0"/>
              <a:t> AMDAHLS LAW</a:t>
            </a:r>
            <a:endParaRPr lang="en-US" dirty="0"/>
          </a:p>
        </p:txBody>
      </p:sp>
      <p:sp>
        <p:nvSpPr>
          <p:cNvPr id="3" name="Content Placeholder 2"/>
          <p:cNvSpPr>
            <a:spLocks noGrp="1"/>
          </p:cNvSpPr>
          <p:nvPr>
            <p:ph idx="1"/>
          </p:nvPr>
        </p:nvSpPr>
        <p:spPr>
          <a:xfrm>
            <a:off x="685800" y="2194560"/>
            <a:ext cx="5729288" cy="4024125"/>
          </a:xfrm>
        </p:spPr>
        <p:txBody>
          <a:bodyPr>
            <a:normAutofit/>
          </a:bodyPr>
          <a:lstStyle/>
          <a:p>
            <a:r>
              <a:rPr lang="en-US" dirty="0" smtClean="0"/>
              <a:t>Using Gustafson’s Law – the total time required to complete this computation is:</a:t>
            </a:r>
          </a:p>
          <a:p>
            <a:endParaRPr lang="en-US" dirty="0"/>
          </a:p>
          <a:p>
            <a:r>
              <a:rPr lang="en-US" dirty="0" smtClean="0"/>
              <a:t>Therefore, the fraction of serial time to total time is:</a:t>
            </a:r>
          </a:p>
          <a:p>
            <a:endParaRPr lang="en-US" dirty="0"/>
          </a:p>
          <a:p>
            <a:endParaRPr lang="en-US" dirty="0" smtClean="0"/>
          </a:p>
          <a:p>
            <a:r>
              <a:rPr lang="en-US" dirty="0" smtClean="0"/>
              <a:t>The predicted speedup is:</a:t>
            </a:r>
            <a:endParaRPr lang="en-US" dirty="0"/>
          </a:p>
          <a:p>
            <a:endParaRPr lang="en-US" dirty="0" smtClean="0"/>
          </a:p>
          <a:p>
            <a:endParaRPr lang="en-US" dirty="0"/>
          </a:p>
          <a:p>
            <a:endParaRPr lang="en-US" dirty="0" smtClean="0"/>
          </a:p>
          <a:p>
            <a:pPr marL="0" indent="0">
              <a:buNone/>
            </a:pPr>
            <a:endParaRPr lang="en-US" dirty="0"/>
          </a:p>
          <a:p>
            <a:endParaRPr lang="en-US" dirty="0"/>
          </a:p>
        </p:txBody>
      </p:sp>
      <p:grpSp>
        <p:nvGrpSpPr>
          <p:cNvPr id="7" name="Canvas 334"/>
          <p:cNvGrpSpPr/>
          <p:nvPr/>
        </p:nvGrpSpPr>
        <p:grpSpPr>
          <a:xfrm>
            <a:off x="6362700" y="2564894"/>
            <a:ext cx="5829300" cy="2962275"/>
            <a:chOff x="0" y="0"/>
            <a:chExt cx="5829300" cy="2962275"/>
          </a:xfrm>
        </p:grpSpPr>
        <p:sp>
          <p:nvSpPr>
            <p:cNvPr id="8" name="Rectangle 7"/>
            <p:cNvSpPr/>
            <p:nvPr/>
          </p:nvSpPr>
          <p:spPr>
            <a:xfrm>
              <a:off x="0" y="0"/>
              <a:ext cx="5829300" cy="2962275"/>
            </a:xfrm>
            <a:prstGeom prst="rect">
              <a:avLst/>
            </a:prstGeom>
          </p:spPr>
        </p:sp>
        <p:sp>
          <p:nvSpPr>
            <p:cNvPr id="9" name="Flowchart: Terminator 8"/>
            <p:cNvSpPr/>
            <p:nvPr/>
          </p:nvSpPr>
          <p:spPr>
            <a:xfrm>
              <a:off x="2600325" y="76201"/>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Start</a:t>
              </a:r>
            </a:p>
          </p:txBody>
        </p:sp>
        <p:cxnSp>
          <p:nvCxnSpPr>
            <p:cNvPr id="10" name="Straight Arrow Connector 9"/>
            <p:cNvCxnSpPr>
              <a:endCxn id="21" idx="0"/>
            </p:cNvCxnSpPr>
            <p:nvPr/>
          </p:nvCxnSpPr>
          <p:spPr>
            <a:xfrm flipH="1">
              <a:off x="3100387" y="457201"/>
              <a:ext cx="1"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2400299" y="1152526"/>
              <a:ext cx="1390650" cy="5429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&lt; N?</a:t>
              </a:r>
            </a:p>
          </p:txBody>
        </p:sp>
        <p:cxnSp>
          <p:nvCxnSpPr>
            <p:cNvPr id="12" name="Straight Arrow Connector 11"/>
            <p:cNvCxnSpPr/>
            <p:nvPr/>
          </p:nvCxnSpPr>
          <p:spPr>
            <a:xfrm flipH="1">
              <a:off x="3095624" y="962026"/>
              <a:ext cx="4764"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Flowchart: Data 12"/>
            <p:cNvSpPr/>
            <p:nvPr/>
          </p:nvSpPr>
          <p:spPr>
            <a:xfrm>
              <a:off x="3905249" y="1695451"/>
              <a:ext cx="1457325" cy="5334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Print “Finished”</a:t>
              </a:r>
            </a:p>
          </p:txBody>
        </p:sp>
        <p:sp>
          <p:nvSpPr>
            <p:cNvPr id="14" name="Flowchart: Terminator 13"/>
            <p:cNvSpPr/>
            <p:nvPr/>
          </p:nvSpPr>
          <p:spPr>
            <a:xfrm>
              <a:off x="4138613" y="2524126"/>
              <a:ext cx="1000125" cy="3810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End</a:t>
              </a:r>
            </a:p>
          </p:txBody>
        </p:sp>
        <p:sp>
          <p:nvSpPr>
            <p:cNvPr id="15" name="Text Box 326"/>
            <p:cNvSpPr txBox="1"/>
            <p:nvPr/>
          </p:nvSpPr>
          <p:spPr>
            <a:xfrm>
              <a:off x="1847849" y="1095376"/>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Yes</a:t>
              </a:r>
            </a:p>
          </p:txBody>
        </p:sp>
        <p:sp>
          <p:nvSpPr>
            <p:cNvPr id="16" name="Text Box 327"/>
            <p:cNvSpPr txBox="1"/>
            <p:nvPr/>
          </p:nvSpPr>
          <p:spPr>
            <a:xfrm>
              <a:off x="3905249" y="1143001"/>
              <a:ext cx="485775" cy="2381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PMingLiU" panose="02020500000000000000" pitchFamily="18" charset="-120"/>
                </a:rPr>
                <a:t>No</a:t>
              </a:r>
            </a:p>
          </p:txBody>
        </p:sp>
        <p:sp>
          <p:nvSpPr>
            <p:cNvPr id="17" name="Flowchart: Process 16"/>
            <p:cNvSpPr/>
            <p:nvPr/>
          </p:nvSpPr>
          <p:spPr>
            <a:xfrm>
              <a:off x="1162050" y="2352676"/>
              <a:ext cx="1114425" cy="3429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  = i + 1</a:t>
              </a:r>
            </a:p>
          </p:txBody>
        </p:sp>
        <p:cxnSp>
          <p:nvCxnSpPr>
            <p:cNvPr id="18" name="Elbow Connector 17"/>
            <p:cNvCxnSpPr>
              <a:stCxn id="11" idx="1"/>
              <a:endCxn id="22" idx="0"/>
            </p:cNvCxnSpPr>
            <p:nvPr/>
          </p:nvCxnSpPr>
          <p:spPr>
            <a:xfrm rot="10800000" flipV="1">
              <a:off x="1719263" y="1423989"/>
              <a:ext cx="681037" cy="2809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3790950" y="1466851"/>
              <a:ext cx="842962" cy="228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33912" y="2228851"/>
              <a:ext cx="4764"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Predefined Process 20"/>
            <p:cNvSpPr/>
            <p:nvPr/>
          </p:nvSpPr>
          <p:spPr>
            <a:xfrm>
              <a:off x="2295525" y="600076"/>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Initialization()</a:t>
              </a:r>
            </a:p>
          </p:txBody>
        </p:sp>
        <p:sp>
          <p:nvSpPr>
            <p:cNvPr id="22" name="Flowchart: Predefined Process 21"/>
            <p:cNvSpPr/>
            <p:nvPr/>
          </p:nvSpPr>
          <p:spPr>
            <a:xfrm>
              <a:off x="914400" y="1704979"/>
              <a:ext cx="1609724" cy="371475"/>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PMingLiU" panose="02020500000000000000" pitchFamily="18" charset="-120"/>
                </a:rPr>
                <a:t>Calculation(i)</a:t>
              </a:r>
            </a:p>
          </p:txBody>
        </p:sp>
        <p:cxnSp>
          <p:nvCxnSpPr>
            <p:cNvPr id="23" name="Straight Arrow Connector 22"/>
            <p:cNvCxnSpPr>
              <a:stCxn id="22" idx="2"/>
              <a:endCxn id="17" idx="0"/>
            </p:cNvCxnSpPr>
            <p:nvPr/>
          </p:nvCxnSpPr>
          <p:spPr>
            <a:xfrm>
              <a:off x="1719262" y="2076454"/>
              <a:ext cx="1" cy="276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7" idx="3"/>
              <a:endCxn id="11" idx="2"/>
            </p:cNvCxnSpPr>
            <p:nvPr/>
          </p:nvCxnSpPr>
          <p:spPr>
            <a:xfrm flipV="1">
              <a:off x="2276475" y="1695451"/>
              <a:ext cx="819149" cy="8286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 Box 340"/>
            <p:cNvSpPr txBox="1"/>
            <p:nvPr/>
          </p:nvSpPr>
          <p:spPr>
            <a:xfrm>
              <a:off x="4038599" y="666751"/>
              <a:ext cx="838201" cy="3048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1</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sp>
          <p:nvSpPr>
            <p:cNvPr id="26" name="Text Box 341"/>
            <p:cNvSpPr txBox="1"/>
            <p:nvPr/>
          </p:nvSpPr>
          <p:spPr>
            <a:xfrm>
              <a:off x="114299" y="1742745"/>
              <a:ext cx="800101" cy="33370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0"/>
                </a:spcAft>
              </a:pPr>
              <a:r>
                <a:rPr lang="en-US" sz="1200" b="1" i="1">
                  <a:effectLst/>
                  <a:latin typeface="Times New Roman" panose="02020603050405020304" pitchFamily="18" charset="0"/>
                  <a:ea typeface="PMingLiU" panose="02020500000000000000" pitchFamily="18" charset="-120"/>
                </a:rPr>
                <a:t>W</a:t>
              </a:r>
              <a:r>
                <a:rPr lang="en-US" sz="1200" b="1" i="1" baseline="-25000">
                  <a:effectLst/>
                  <a:latin typeface="Times New Roman" panose="02020603050405020304" pitchFamily="18" charset="0"/>
                  <a:ea typeface="PMingLiU" panose="02020500000000000000" pitchFamily="18" charset="-120"/>
                </a:rPr>
                <a:t>2</a:t>
              </a:r>
              <a:r>
                <a:rPr lang="en-US" sz="1200" b="1" i="1">
                  <a:effectLst/>
                  <a:latin typeface="Times New Roman" panose="02020603050405020304" pitchFamily="18" charset="0"/>
                  <a:ea typeface="PMingLiU" panose="02020500000000000000" pitchFamily="18" charset="-120"/>
                </a:rPr>
                <a:t> work</a:t>
              </a:r>
              <a:endParaRPr lang="en-US" sz="1200">
                <a:effectLst/>
                <a:latin typeface="Times New Roman" panose="02020603050405020304" pitchFamily="18" charset="0"/>
                <a:ea typeface="PMingLiU" panose="02020500000000000000" pitchFamily="18" charset="-120"/>
              </a:endParaRPr>
            </a:p>
          </p:txBody>
        </p:sp>
      </p:grpSp>
      <mc:AlternateContent xmlns:mc="http://schemas.openxmlformats.org/markup-compatibility/2006">
        <mc:Choice xmlns:a14="http://schemas.microsoft.com/office/drawing/2010/main" Requires="a14">
          <p:sp>
            <p:nvSpPr>
              <p:cNvPr id="27" name="Rectangle 26"/>
              <p:cNvSpPr/>
              <p:nvPr/>
            </p:nvSpPr>
            <p:spPr>
              <a:xfrm>
                <a:off x="1810828" y="3022095"/>
                <a:ext cx="3175869"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𝑇</m:t>
                          </m:r>
                        </m:sub>
                      </m:sSub>
                      <m:r>
                        <a:rPr lang="en-US" i="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r>
                            <a:rPr lang="en-US" i="0">
                              <a:latin typeface="Cambria Math" panose="02040503050406030204" pitchFamily="18" charset="0"/>
                            </a:rPr>
                            <m:t>=</m:t>
                          </m:r>
                          <m:r>
                            <a:rPr lang="en-US" i="1">
                              <a:latin typeface="Cambria Math" panose="02040503050406030204" pitchFamily="18" charset="0"/>
                            </a:rPr>
                            <m:t>𝐾𝑊</m:t>
                          </m:r>
                        </m:e>
                        <m:sub>
                          <m:r>
                            <a:rPr lang="en-US" i="0">
                              <a:latin typeface="Cambria Math" panose="02040503050406030204" pitchFamily="18" charset="0"/>
                            </a:rPr>
                            <m:t>1</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num>
                        <m:den>
                          <m:r>
                            <a:rPr lang="en-US" i="1">
                              <a:latin typeface="Cambria Math" panose="02040503050406030204" pitchFamily="18" charset="0"/>
                            </a:rPr>
                            <m:t>𝑃</m:t>
                          </m:r>
                        </m:den>
                      </m:f>
                    </m:oMath>
                  </m:oMathPara>
                </a14:m>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1810828" y="3022095"/>
                <a:ext cx="3175869" cy="609077"/>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1707168" y="4320442"/>
                <a:ext cx="366016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𝛽</m:t>
                      </m:r>
                      <m:r>
                        <a:rPr lang="en-US" i="0">
                          <a:latin typeface="Cambria Math" panose="02040503050406030204" pitchFamily="18" charset="0"/>
                        </a:rPr>
                        <m:t>=</m:t>
                      </m:r>
                      <m:sSub>
                        <m:sSubPr>
                          <m:ctrlPr>
                            <a:rPr lang="en-US" i="1">
                              <a:latin typeface="Cambria Math" panose="02040503050406030204" pitchFamily="18" charset="0"/>
                            </a:rPr>
                          </m:ctrlPr>
                        </m:sSubPr>
                        <m:e>
                          <m:f>
                            <m:fPr>
                              <m:type m:val="lin"/>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𝑆</m:t>
                                  </m:r>
                                </m:sub>
                              </m:sSub>
                            </m:num>
                            <m:den>
                              <m:r>
                                <a:rPr lang="en-US" i="0">
                                  <a:latin typeface="Cambria Math" panose="02040503050406030204" pitchFamily="18" charset="0"/>
                                </a:rPr>
                                <m:t>(</m:t>
                              </m:r>
                            </m:den>
                          </m:f>
                          <m:r>
                            <a:rPr lang="en-US" i="1">
                              <a:latin typeface="Cambria Math" panose="02040503050406030204" pitchFamily="18" charset="0"/>
                            </a:rPr>
                            <m:t>𝑇</m:t>
                          </m:r>
                        </m:e>
                        <m:sub>
                          <m:r>
                            <a:rPr lang="en-US" i="1">
                              <a:latin typeface="Cambria Math" panose="02040503050406030204" pitchFamily="18" charset="0"/>
                            </a:rPr>
                            <m:t>𝑆</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𝑃</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num>
                        <m:den>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𝐾𝑁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num>
                            <m:den>
                              <m:r>
                                <a:rPr lang="en-US" i="1">
                                  <a:latin typeface="Cambria Math" panose="02040503050406030204" pitchFamily="18" charset="0"/>
                                </a:rPr>
                                <m:t>𝑃</m:t>
                              </m:r>
                            </m:den>
                          </m:f>
                        </m:den>
                      </m:f>
                    </m:oMath>
                  </m:oMathPara>
                </a14:m>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1707168" y="4320442"/>
                <a:ext cx="3660169" cy="831061"/>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Rectangle 28"/>
              <p:cNvSpPr/>
              <p:nvPr/>
            </p:nvSpPr>
            <p:spPr>
              <a:xfrm>
                <a:off x="1843355" y="5757168"/>
                <a:ext cx="3826625" cy="675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𝑆𝑈</m:t>
                      </m:r>
                      <m:r>
                        <a:rPr lang="en-US" i="0">
                          <a:latin typeface="Cambria Math" panose="02040503050406030204" pitchFamily="18" charset="0"/>
                        </a:rPr>
                        <m:t>=</m:t>
                      </m:r>
                      <m:r>
                        <a:rPr lang="en-US" i="1">
                          <a:latin typeface="Cambria Math" panose="02040503050406030204" pitchFamily="18" charset="0"/>
                        </a:rPr>
                        <m:t>𝛽</m:t>
                      </m:r>
                      <m:r>
                        <a:rPr lang="en-US" i="0">
                          <a:latin typeface="Cambria Math" panose="02040503050406030204" pitchFamily="18" charset="0"/>
                        </a:rPr>
                        <m:t>+</m:t>
                      </m:r>
                      <m:r>
                        <a:rPr lang="en-US" i="1">
                          <a:latin typeface="Cambria Math" panose="02040503050406030204" pitchFamily="18" charset="0"/>
                        </a:rPr>
                        <m:t>𝑃</m:t>
                      </m:r>
                      <m:r>
                        <a:rPr lang="en-US" i="0">
                          <a:latin typeface="Cambria Math" panose="02040503050406030204" pitchFamily="18" charset="0"/>
                        </a:rPr>
                        <m:t>(1−</m:t>
                      </m:r>
                      <m:r>
                        <a:rPr lang="en-US" i="1">
                          <a:latin typeface="Cambria Math" panose="02040503050406030204" pitchFamily="18" charset="0"/>
                        </a:rPr>
                        <m:t>𝛽</m:t>
                      </m:r>
                      <m:r>
                        <a:rPr lang="en-US" i="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e>
                          </m:d>
                        </m:num>
                        <m:den>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r>
                            <a:rPr lang="en-US" i="1">
                              <a:latin typeface="Cambria Math" panose="02040503050406030204" pitchFamily="18" charset="0"/>
                            </a:rPr>
                            <m:t>𝑁</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den>
                      </m:f>
                    </m:oMath>
                  </m:oMathPara>
                </a14:m>
                <a:endParaRPr lang="en-US" dirty="0"/>
              </a:p>
            </p:txBody>
          </p:sp>
        </mc:Choice>
        <mc:Fallback>
          <p:sp>
            <p:nvSpPr>
              <p:cNvPr id="29" name="Rectangle 28"/>
              <p:cNvSpPr>
                <a:spLocks noRot="1" noChangeAspect="1" noMove="1" noResize="1" noEditPoints="1" noAdjustHandles="1" noChangeArrowheads="1" noChangeShapeType="1" noTextEdit="1"/>
              </p:cNvSpPr>
              <p:nvPr/>
            </p:nvSpPr>
            <p:spPr>
              <a:xfrm>
                <a:off x="1843355" y="5757168"/>
                <a:ext cx="3826625" cy="675185"/>
              </a:xfrm>
              <a:prstGeom prst="rect">
                <a:avLst/>
              </a:prstGeom>
              <a:blipFill rotWithShape="0">
                <a:blip r:embed="rId4"/>
                <a:stretch>
                  <a:fillRect/>
                </a:stretch>
              </a:blipFill>
            </p:spPr>
            <p:txBody>
              <a:bodyPr/>
              <a:lstStyle/>
              <a:p>
                <a:r>
                  <a:rPr lang="en-GB">
                    <a:noFill/>
                  </a:rPr>
                  <a:t> </a:t>
                </a:r>
              </a:p>
            </p:txBody>
          </p:sp>
        </mc:Fallback>
      </mc:AlternateContent>
      <p:sp>
        <p:nvSpPr>
          <p:cNvPr id="30" name="Slide Number Placeholder 29"/>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26118132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GUSTAFSONS </a:t>
            </a:r>
            <a:r>
              <a:rPr lang="en-US" dirty="0" err="1" smtClean="0"/>
              <a:t>vs</a:t>
            </a:r>
            <a:r>
              <a:rPr lang="en-US" dirty="0" smtClean="0"/>
              <a:t> AMDAHLS LAW</a:t>
            </a:r>
            <a:endParaRPr lang="en-US" dirty="0"/>
          </a:p>
        </p:txBody>
      </p:sp>
      <p:sp>
        <p:nvSpPr>
          <p:cNvPr id="3" name="Content Placeholder 2"/>
          <p:cNvSpPr>
            <a:spLocks noGrp="1"/>
          </p:cNvSpPr>
          <p:nvPr>
            <p:ph idx="1"/>
          </p:nvPr>
        </p:nvSpPr>
        <p:spPr>
          <a:xfrm>
            <a:off x="685799" y="2194560"/>
            <a:ext cx="11129963" cy="4024125"/>
          </a:xfrm>
        </p:spPr>
        <p:txBody>
          <a:bodyPr>
            <a:normAutofit fontScale="92500" lnSpcReduction="20000"/>
          </a:bodyPr>
          <a:lstStyle/>
          <a:p>
            <a:r>
              <a:rPr lang="en-US" dirty="0" smtClean="0"/>
              <a:t>You can see these two approaches both find the same result.</a:t>
            </a:r>
          </a:p>
          <a:p>
            <a:endParaRPr lang="en-US" dirty="0"/>
          </a:p>
          <a:p>
            <a:r>
              <a:rPr lang="en-US" dirty="0" smtClean="0"/>
              <a:t>If you make assumptions about the work W1 and W2, you can predict the speedup and efficiency in terms of N and P alone:</a:t>
            </a:r>
          </a:p>
          <a:p>
            <a:endParaRPr lang="en-US" dirty="0"/>
          </a:p>
          <a:p>
            <a:endParaRPr lang="en-US" dirty="0" smtClean="0"/>
          </a:p>
          <a:p>
            <a:endParaRPr lang="en-US" dirty="0"/>
          </a:p>
          <a:p>
            <a:r>
              <a:rPr lang="en-US" dirty="0" smtClean="0"/>
              <a:t>Therefore, for a finite P, we need a very large N to make the parallel efficiency = 1. This is our goal!</a:t>
            </a:r>
          </a:p>
          <a:p>
            <a:endParaRPr lang="en-US" dirty="0"/>
          </a:p>
          <a:p>
            <a:r>
              <a:rPr lang="en-US" dirty="0" smtClean="0"/>
              <a:t>Please keep in mind: You’ll need to use these laws to predict your speedup in your minor assignment.</a:t>
            </a:r>
          </a:p>
          <a:p>
            <a:endParaRPr lang="en-US" dirty="0"/>
          </a:p>
          <a:p>
            <a:pPr marL="0" indent="0">
              <a:buNone/>
            </a:pPr>
            <a:endParaRPr lang="en-US" dirty="0"/>
          </a:p>
          <a:p>
            <a:endParaRPr lang="en-US" dirty="0" smtClean="0"/>
          </a:p>
          <a:p>
            <a:endParaRPr lang="en-US" dirty="0"/>
          </a:p>
          <a:p>
            <a:endParaRPr lang="en-US" dirty="0" smtClean="0"/>
          </a:p>
          <a:p>
            <a:pPr marL="0" indent="0">
              <a:buNone/>
            </a:pPr>
            <a:endParaRPr lang="en-US" dirty="0"/>
          </a:p>
          <a:p>
            <a:endParaRPr lang="en-US" dirty="0"/>
          </a:p>
        </p:txBody>
      </p:sp>
      <mc:AlternateContent xmlns:mc="http://schemas.openxmlformats.org/markup-compatibility/2006">
        <mc:Choice xmlns:a14="http://schemas.microsoft.com/office/drawing/2010/main" Requires="a14">
          <p:sp>
            <p:nvSpPr>
              <p:cNvPr id="4" name="Rectangle 3"/>
              <p:cNvSpPr/>
              <p:nvPr/>
            </p:nvSpPr>
            <p:spPr>
              <a:xfrm>
                <a:off x="1872926" y="3589274"/>
                <a:ext cx="2483500"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𝑃</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r>
                        <a:rPr lang="en-US" i="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m:t>
                          </m:r>
                          <m:r>
                            <a:rPr lang="en-US" i="1">
                              <a:latin typeface="Cambria Math" panose="02040503050406030204" pitchFamily="18" charset="0"/>
                            </a:rPr>
                            <m:t>𝑁</m:t>
                          </m:r>
                        </m:num>
                        <m:den>
                          <m:r>
                            <a:rPr lang="en-US" i="1">
                              <a:latin typeface="Cambria Math" panose="02040503050406030204" pitchFamily="18" charset="0"/>
                            </a:rPr>
                            <m:t>𝑁</m:t>
                          </m:r>
                          <m:r>
                            <a:rPr lang="en-US" i="0">
                              <a:latin typeface="Cambria Math" panose="02040503050406030204" pitchFamily="18" charset="0"/>
                            </a:rPr>
                            <m:t>+</m:t>
                          </m:r>
                          <m:r>
                            <a:rPr lang="en-US" i="1">
                              <a:latin typeface="Cambria Math" panose="02040503050406030204" pitchFamily="18" charset="0"/>
                            </a:rPr>
                            <m:t>𝑃</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1872926" y="3589274"/>
                <a:ext cx="2483500" cy="617348"/>
              </a:xfrm>
              <a:prstGeom prst="rect">
                <a:avLst/>
              </a:prstGeom>
              <a:blipFill rotWithShape="0">
                <a:blip r:embed="rId3"/>
                <a:stretch>
                  <a:fillRect/>
                </a:stretch>
              </a:blipFill>
            </p:spPr>
            <p:txBody>
              <a:bodyPr/>
              <a:lstStyle/>
              <a:p>
                <a:r>
                  <a:rPr lang="en-GB">
                    <a:noFill/>
                  </a:rPr>
                  <a:t> </a:t>
                </a:r>
              </a:p>
            </p:txBody>
          </p:sp>
        </mc:Fallback>
      </mc:AlternateContent>
      <p:sp>
        <p:nvSpPr>
          <p:cNvPr id="5" name="TextBox 4"/>
          <p:cNvSpPr txBox="1"/>
          <p:nvPr/>
        </p:nvSpPr>
        <p:spPr>
          <a:xfrm>
            <a:off x="5543553" y="3589274"/>
            <a:ext cx="4100512" cy="646331"/>
          </a:xfrm>
          <a:prstGeom prst="rect">
            <a:avLst/>
          </a:prstGeom>
          <a:noFill/>
        </p:spPr>
        <p:txBody>
          <a:bodyPr wrap="square" rtlCol="0">
            <a:spAutoFit/>
          </a:bodyPr>
          <a:lstStyle/>
          <a:p>
            <a:r>
              <a:rPr lang="en-US" dirty="0" smtClean="0"/>
              <a:t>Limit of E with infinite N = 1</a:t>
            </a:r>
          </a:p>
          <a:p>
            <a:r>
              <a:rPr lang="en-US" dirty="0" smtClean="0"/>
              <a:t>Limit of E with infinite P = 0 (?)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162298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PARALLELIZATION PARADIGMS</a:t>
            </a:r>
            <a:endParaRPr lang="en-GB" dirty="0"/>
          </a:p>
        </p:txBody>
      </p:sp>
    </p:spTree>
    <p:extLst>
      <p:ext uri="{BB962C8B-B14F-4D97-AF65-F5344CB8AC3E}">
        <p14:creationId xmlns:p14="http://schemas.microsoft.com/office/powerpoint/2010/main" val="2949415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370" y="764373"/>
            <a:ext cx="10546830" cy="1293028"/>
          </a:xfrm>
        </p:spPr>
        <p:txBody>
          <a:bodyPr/>
          <a:lstStyle/>
          <a:p>
            <a:r>
              <a:rPr lang="en-US" dirty="0" smtClean="0"/>
              <a:t>Introduction to Parallel Computing</a:t>
            </a:r>
            <a:endParaRPr lang="en-GB" dirty="0"/>
          </a:p>
        </p:txBody>
      </p:sp>
      <p:sp>
        <p:nvSpPr>
          <p:cNvPr id="3" name="Content Placeholder 2"/>
          <p:cNvSpPr>
            <a:spLocks noGrp="1"/>
          </p:cNvSpPr>
          <p:nvPr>
            <p:ph idx="1"/>
          </p:nvPr>
        </p:nvSpPr>
        <p:spPr/>
        <p:txBody>
          <a:bodyPr>
            <a:normAutofit/>
          </a:bodyPr>
          <a:lstStyle/>
          <a:p>
            <a:r>
              <a:rPr lang="en-US" dirty="0" smtClean="0"/>
              <a:t>Parallel computing occurs when you perform multiple calculations simultaneously, in cooperation with each other, with the goal of performing a calculation faster than if each calculation were merged into a single one.</a:t>
            </a:r>
          </a:p>
          <a:p>
            <a:endParaRPr lang="en-US" dirty="0"/>
          </a:p>
          <a:p>
            <a:r>
              <a:rPr lang="en-US" dirty="0" smtClean="0"/>
              <a:t>In simple terms – parallel computation involves:</a:t>
            </a:r>
          </a:p>
          <a:p>
            <a:endParaRPr lang="en-US" dirty="0"/>
          </a:p>
          <a:p>
            <a:pPr lvl="1"/>
            <a:r>
              <a:rPr lang="en-US" dirty="0" smtClean="0"/>
              <a:t>Taking a single goal – perhaps the calculation of stress in a substance,</a:t>
            </a:r>
          </a:p>
          <a:p>
            <a:pPr lvl="1"/>
            <a:endParaRPr lang="en-US" dirty="0"/>
          </a:p>
          <a:p>
            <a:pPr lvl="1"/>
            <a:r>
              <a:rPr lang="en-US" dirty="0" smtClean="0"/>
              <a:t>Dividing this computation in such a way as it can be performed simultaneously,</a:t>
            </a:r>
          </a:p>
          <a:p>
            <a:pPr lvl="1"/>
            <a:endParaRPr lang="en-US" dirty="0"/>
          </a:p>
          <a:p>
            <a:pPr lvl="1"/>
            <a:r>
              <a:rPr lang="en-US" dirty="0" smtClean="0"/>
              <a:t>Taking each part and executing them on different CPU (or otherwise) cores.</a:t>
            </a:r>
            <a:endParaRPr lang="en-US" dirty="0" smtClean="0"/>
          </a:p>
          <a:p>
            <a:pPr lvl="1"/>
            <a:endParaRPr lang="en-US" dirty="0"/>
          </a:p>
          <a:p>
            <a:pPr lvl="1"/>
            <a:endParaRPr lang="en-US" dirty="0"/>
          </a:p>
          <a:p>
            <a:pPr lvl="1"/>
            <a:endParaRPr lang="en-GB" dirty="0"/>
          </a:p>
        </p:txBody>
      </p:sp>
    </p:spTree>
    <p:extLst>
      <p:ext uri="{BB962C8B-B14F-4D97-AF65-F5344CB8AC3E}">
        <p14:creationId xmlns:p14="http://schemas.microsoft.com/office/powerpoint/2010/main" val="637025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PARALLELIZATION PARADIGMS</a:t>
            </a:r>
            <a:endParaRPr lang="en-US" dirty="0"/>
          </a:p>
        </p:txBody>
      </p:sp>
      <p:sp>
        <p:nvSpPr>
          <p:cNvPr id="3" name="Content Placeholder 2"/>
          <p:cNvSpPr>
            <a:spLocks noGrp="1"/>
          </p:cNvSpPr>
          <p:nvPr>
            <p:ph idx="1"/>
          </p:nvPr>
        </p:nvSpPr>
        <p:spPr/>
        <p:txBody>
          <a:bodyPr/>
          <a:lstStyle/>
          <a:p>
            <a:r>
              <a:rPr lang="en-US" dirty="0" smtClean="0"/>
              <a:t>There are several ways in which tasks may be shared across multiple CPU cores.</a:t>
            </a:r>
          </a:p>
          <a:p>
            <a:endParaRPr lang="en-US" dirty="0"/>
          </a:p>
          <a:p>
            <a:r>
              <a:rPr lang="en-US" dirty="0" smtClean="0"/>
              <a:t>These can be categorized by comparing the separate tasks performed as part of the parallelization.</a:t>
            </a:r>
          </a:p>
          <a:p>
            <a:endParaRPr lang="en-US" dirty="0"/>
          </a:p>
          <a:p>
            <a:pPr lvl="1"/>
            <a:r>
              <a:rPr lang="en-US" dirty="0" smtClean="0"/>
              <a:t>Are these tasks very different from each other?</a:t>
            </a:r>
          </a:p>
          <a:p>
            <a:pPr lvl="1"/>
            <a:endParaRPr lang="en-US" dirty="0"/>
          </a:p>
          <a:p>
            <a:pPr lvl="1"/>
            <a:r>
              <a:rPr lang="en-US" dirty="0" smtClean="0"/>
              <a:t>Is the data accessed by each of these tasks very different from each other?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2750031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PARALLELIZATION PARADIGMS</a:t>
            </a:r>
            <a:endParaRPr lang="en-US" dirty="0"/>
          </a:p>
        </p:txBody>
      </p:sp>
      <p:sp>
        <p:nvSpPr>
          <p:cNvPr id="3" name="Content Placeholder 2"/>
          <p:cNvSpPr>
            <a:spLocks noGrp="1"/>
          </p:cNvSpPr>
          <p:nvPr>
            <p:ph idx="1"/>
          </p:nvPr>
        </p:nvSpPr>
        <p:spPr/>
        <p:txBody>
          <a:bodyPr>
            <a:normAutofit lnSpcReduction="10000"/>
          </a:bodyPr>
          <a:lstStyle/>
          <a:p>
            <a:r>
              <a:rPr lang="en-US" dirty="0" smtClean="0"/>
              <a:t>In modern operating systems, there are many tasks running in parallel to make your computer work.</a:t>
            </a:r>
          </a:p>
          <a:p>
            <a:endParaRPr lang="en-US" dirty="0"/>
          </a:p>
          <a:p>
            <a:r>
              <a:rPr lang="en-US" dirty="0" smtClean="0"/>
              <a:t>Just open up your task manager to see for yourself.</a:t>
            </a:r>
          </a:p>
          <a:p>
            <a:endParaRPr lang="en-US" dirty="0"/>
          </a:p>
          <a:p>
            <a:r>
              <a:rPr lang="en-US" dirty="0" smtClean="0"/>
              <a:t>These tasks are all different, and they are running at the same time.</a:t>
            </a:r>
          </a:p>
          <a:p>
            <a:endParaRPr lang="en-US" dirty="0"/>
          </a:p>
          <a:p>
            <a:r>
              <a:rPr lang="en-US" dirty="0" smtClean="0"/>
              <a:t>They perform different jobs, use different data.</a:t>
            </a:r>
          </a:p>
          <a:p>
            <a:endParaRPr lang="en-US" dirty="0"/>
          </a:p>
          <a:p>
            <a:r>
              <a:rPr lang="en-US" dirty="0" smtClean="0"/>
              <a:t>Hence, we can say these are Multiple Instructions on Multiple Data.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215067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PARALLELIZATION PARADIGMS</a:t>
            </a:r>
            <a:endParaRPr lang="en-US" dirty="0"/>
          </a:p>
        </p:txBody>
      </p:sp>
      <p:sp>
        <p:nvSpPr>
          <p:cNvPr id="3" name="Content Placeholder 2"/>
          <p:cNvSpPr>
            <a:spLocks noGrp="1"/>
          </p:cNvSpPr>
          <p:nvPr>
            <p:ph idx="1"/>
          </p:nvPr>
        </p:nvSpPr>
        <p:spPr/>
        <p:txBody>
          <a:bodyPr>
            <a:normAutofit/>
          </a:bodyPr>
          <a:lstStyle/>
          <a:p>
            <a:r>
              <a:rPr lang="en-US" dirty="0" smtClean="0"/>
              <a:t>Actually, some time ago a researcher came up with a system based on these ideals to categorize the kids of parallelization:</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42</a:t>
            </a:fld>
            <a:endParaRPr lang="en-US" dirty="0"/>
          </a:p>
        </p:txBody>
      </p:sp>
      <p:sp>
        <p:nvSpPr>
          <p:cNvPr id="5" name="Rectangle 4"/>
          <p:cNvSpPr>
            <a:spLocks noChangeArrowheads="1"/>
          </p:cNvSpPr>
          <p:nvPr/>
        </p:nvSpPr>
        <p:spPr bwMode="auto">
          <a:xfrm>
            <a:off x="3172918" y="3837481"/>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SISD</a:t>
            </a:r>
          </a:p>
        </p:txBody>
      </p:sp>
      <p:sp>
        <p:nvSpPr>
          <p:cNvPr id="6" name="Rectangle 5"/>
          <p:cNvSpPr>
            <a:spLocks noChangeArrowheads="1"/>
          </p:cNvSpPr>
          <p:nvPr/>
        </p:nvSpPr>
        <p:spPr bwMode="auto">
          <a:xfrm>
            <a:off x="4849318" y="3837481"/>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SIMD</a:t>
            </a:r>
          </a:p>
        </p:txBody>
      </p:sp>
      <p:sp>
        <p:nvSpPr>
          <p:cNvPr id="7" name="Rectangle 6"/>
          <p:cNvSpPr>
            <a:spLocks noChangeArrowheads="1"/>
          </p:cNvSpPr>
          <p:nvPr/>
        </p:nvSpPr>
        <p:spPr bwMode="auto">
          <a:xfrm>
            <a:off x="4849318" y="4904281"/>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MIMD</a:t>
            </a:r>
          </a:p>
        </p:txBody>
      </p:sp>
      <p:sp>
        <p:nvSpPr>
          <p:cNvPr id="8" name="Rectangle 7"/>
          <p:cNvSpPr>
            <a:spLocks noChangeArrowheads="1"/>
          </p:cNvSpPr>
          <p:nvPr/>
        </p:nvSpPr>
        <p:spPr bwMode="auto">
          <a:xfrm>
            <a:off x="3172918" y="4904281"/>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MISD</a:t>
            </a:r>
          </a:p>
        </p:txBody>
      </p:sp>
      <p:sp>
        <p:nvSpPr>
          <p:cNvPr id="9" name="Rectangle 8"/>
          <p:cNvSpPr>
            <a:spLocks noChangeArrowheads="1"/>
          </p:cNvSpPr>
          <p:nvPr/>
        </p:nvSpPr>
        <p:spPr bwMode="auto">
          <a:xfrm>
            <a:off x="1344118" y="4904281"/>
            <a:ext cx="1828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smtClean="0"/>
              <a:t>Multiple</a:t>
            </a:r>
            <a:endParaRPr lang="en-US" altLang="en-US" b="0" dirty="0"/>
          </a:p>
          <a:p>
            <a:pPr algn="ctr"/>
            <a:r>
              <a:rPr lang="en-US" altLang="en-US" b="0" dirty="0"/>
              <a:t>Instructions</a:t>
            </a:r>
          </a:p>
          <a:p>
            <a:pPr algn="ctr"/>
            <a:endParaRPr lang="en-US" altLang="en-US" b="0" dirty="0"/>
          </a:p>
        </p:txBody>
      </p:sp>
      <p:sp>
        <p:nvSpPr>
          <p:cNvPr id="10" name="Rectangle 9"/>
          <p:cNvSpPr>
            <a:spLocks noChangeArrowheads="1"/>
          </p:cNvSpPr>
          <p:nvPr/>
        </p:nvSpPr>
        <p:spPr bwMode="auto">
          <a:xfrm>
            <a:off x="1344118" y="3837481"/>
            <a:ext cx="1828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Single-</a:t>
            </a:r>
          </a:p>
          <a:p>
            <a:pPr algn="ctr"/>
            <a:r>
              <a:rPr lang="en-US" altLang="en-US" b="0" dirty="0"/>
              <a:t>Instructions</a:t>
            </a:r>
          </a:p>
        </p:txBody>
      </p:sp>
      <p:sp>
        <p:nvSpPr>
          <p:cNvPr id="11" name="Rectangle 10"/>
          <p:cNvSpPr>
            <a:spLocks noChangeArrowheads="1"/>
          </p:cNvSpPr>
          <p:nvPr/>
        </p:nvSpPr>
        <p:spPr bwMode="auto">
          <a:xfrm>
            <a:off x="3172918" y="3456481"/>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Single Data</a:t>
            </a:r>
          </a:p>
        </p:txBody>
      </p:sp>
      <p:sp>
        <p:nvSpPr>
          <p:cNvPr id="12" name="Rectangle 11"/>
          <p:cNvSpPr>
            <a:spLocks noChangeArrowheads="1"/>
          </p:cNvSpPr>
          <p:nvPr/>
        </p:nvSpPr>
        <p:spPr bwMode="auto">
          <a:xfrm>
            <a:off x="4849318" y="3456481"/>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Multi Data</a:t>
            </a:r>
          </a:p>
        </p:txBody>
      </p:sp>
      <p:sp>
        <p:nvSpPr>
          <p:cNvPr id="13" name="TextBox 12"/>
          <p:cNvSpPr txBox="1"/>
          <p:nvPr/>
        </p:nvSpPr>
        <p:spPr>
          <a:xfrm>
            <a:off x="7563786" y="5114515"/>
            <a:ext cx="3942414" cy="923330"/>
          </a:xfrm>
          <a:prstGeom prst="rect">
            <a:avLst/>
          </a:prstGeom>
          <a:noFill/>
        </p:spPr>
        <p:txBody>
          <a:bodyPr wrap="square" rtlCol="0">
            <a:spAutoFit/>
          </a:bodyPr>
          <a:lstStyle/>
          <a:p>
            <a:r>
              <a:rPr lang="en-US" dirty="0" smtClean="0"/>
              <a:t>This was the example we just discussed – the Windows O/S employs MIMD parallelization.</a:t>
            </a:r>
            <a:endParaRPr lang="en-GB" dirty="0"/>
          </a:p>
        </p:txBody>
      </p:sp>
    </p:spTree>
    <p:extLst>
      <p:ext uri="{BB962C8B-B14F-4D97-AF65-F5344CB8AC3E}">
        <p14:creationId xmlns:p14="http://schemas.microsoft.com/office/powerpoint/2010/main" val="1172994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PARALLELIZATION PARADIGMS</a:t>
            </a:r>
            <a:endParaRPr lang="en-US" dirty="0"/>
          </a:p>
        </p:txBody>
      </p:sp>
      <p:sp>
        <p:nvSpPr>
          <p:cNvPr id="3" name="Content Placeholder 2"/>
          <p:cNvSpPr>
            <a:spLocks noGrp="1"/>
          </p:cNvSpPr>
          <p:nvPr>
            <p:ph idx="1"/>
          </p:nvPr>
        </p:nvSpPr>
        <p:spPr>
          <a:xfrm>
            <a:off x="685800" y="2194560"/>
            <a:ext cx="5430187" cy="4024125"/>
          </a:xfrm>
        </p:spPr>
        <p:txBody>
          <a:bodyPr>
            <a:normAutofit/>
          </a:bodyPr>
          <a:lstStyle/>
          <a:p>
            <a:r>
              <a:rPr lang="en-US" dirty="0" smtClean="0"/>
              <a:t>The design of the modern CPU has been centered on the idea of Multiple Instructions on Multiple Data, or MIMD parallelization.</a:t>
            </a:r>
          </a:p>
          <a:p>
            <a:endParaRPr lang="en-US" dirty="0"/>
          </a:p>
          <a:p>
            <a:r>
              <a:rPr lang="en-US" dirty="0" smtClean="0"/>
              <a:t>This means each task is fundamentally different from each other.</a:t>
            </a:r>
          </a:p>
          <a:p>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43</a:t>
            </a:fld>
            <a:endParaRPr lang="en-US" dirty="0"/>
          </a:p>
        </p:txBody>
      </p:sp>
      <p:sp>
        <p:nvSpPr>
          <p:cNvPr id="5" name="Rectangle 4"/>
          <p:cNvSpPr>
            <a:spLocks noChangeArrowheads="1"/>
          </p:cNvSpPr>
          <p:nvPr/>
        </p:nvSpPr>
        <p:spPr bwMode="auto">
          <a:xfrm>
            <a:off x="8153400" y="3297835"/>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SISD</a:t>
            </a:r>
          </a:p>
        </p:txBody>
      </p:sp>
      <p:sp>
        <p:nvSpPr>
          <p:cNvPr id="6" name="Rectangle 5"/>
          <p:cNvSpPr>
            <a:spLocks noChangeArrowheads="1"/>
          </p:cNvSpPr>
          <p:nvPr/>
        </p:nvSpPr>
        <p:spPr bwMode="auto">
          <a:xfrm>
            <a:off x="9829800" y="3297835"/>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SIMD</a:t>
            </a:r>
          </a:p>
        </p:txBody>
      </p:sp>
      <p:sp>
        <p:nvSpPr>
          <p:cNvPr id="7" name="Rectangle 6"/>
          <p:cNvSpPr>
            <a:spLocks noChangeArrowheads="1"/>
          </p:cNvSpPr>
          <p:nvPr/>
        </p:nvSpPr>
        <p:spPr bwMode="auto">
          <a:xfrm>
            <a:off x="9829800" y="4364635"/>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MIMD</a:t>
            </a:r>
          </a:p>
        </p:txBody>
      </p:sp>
      <p:sp>
        <p:nvSpPr>
          <p:cNvPr id="8" name="Rectangle 7"/>
          <p:cNvSpPr>
            <a:spLocks noChangeArrowheads="1"/>
          </p:cNvSpPr>
          <p:nvPr/>
        </p:nvSpPr>
        <p:spPr bwMode="auto">
          <a:xfrm>
            <a:off x="8153400" y="4364635"/>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MISD</a:t>
            </a:r>
          </a:p>
        </p:txBody>
      </p:sp>
      <p:sp>
        <p:nvSpPr>
          <p:cNvPr id="9" name="Rectangle 8"/>
          <p:cNvSpPr>
            <a:spLocks noChangeArrowheads="1"/>
          </p:cNvSpPr>
          <p:nvPr/>
        </p:nvSpPr>
        <p:spPr bwMode="auto">
          <a:xfrm>
            <a:off x="6324600" y="4364635"/>
            <a:ext cx="1828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smtClean="0"/>
              <a:t>Multiple</a:t>
            </a:r>
            <a:endParaRPr lang="en-US" altLang="en-US" b="0" dirty="0"/>
          </a:p>
          <a:p>
            <a:pPr algn="ctr"/>
            <a:r>
              <a:rPr lang="en-US" altLang="en-US" b="0" dirty="0"/>
              <a:t>Instructions</a:t>
            </a:r>
          </a:p>
          <a:p>
            <a:pPr algn="ctr"/>
            <a:endParaRPr lang="en-US" altLang="en-US" b="0" dirty="0"/>
          </a:p>
        </p:txBody>
      </p:sp>
      <p:sp>
        <p:nvSpPr>
          <p:cNvPr id="10" name="Rectangle 9"/>
          <p:cNvSpPr>
            <a:spLocks noChangeArrowheads="1"/>
          </p:cNvSpPr>
          <p:nvPr/>
        </p:nvSpPr>
        <p:spPr bwMode="auto">
          <a:xfrm>
            <a:off x="6324600" y="3297835"/>
            <a:ext cx="1828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t>Single-</a:t>
            </a:r>
          </a:p>
          <a:p>
            <a:pPr algn="ctr"/>
            <a:r>
              <a:rPr lang="en-US" altLang="en-US" b="0" dirty="0"/>
              <a:t>Instructions</a:t>
            </a:r>
          </a:p>
        </p:txBody>
      </p:sp>
      <p:sp>
        <p:nvSpPr>
          <p:cNvPr id="11" name="Rectangle 10"/>
          <p:cNvSpPr>
            <a:spLocks noChangeArrowheads="1"/>
          </p:cNvSpPr>
          <p:nvPr/>
        </p:nvSpPr>
        <p:spPr bwMode="auto">
          <a:xfrm>
            <a:off x="8153400" y="2916835"/>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Single Data</a:t>
            </a:r>
          </a:p>
        </p:txBody>
      </p:sp>
      <p:sp>
        <p:nvSpPr>
          <p:cNvPr id="12" name="Rectangle 11"/>
          <p:cNvSpPr>
            <a:spLocks noChangeArrowheads="1"/>
          </p:cNvSpPr>
          <p:nvPr/>
        </p:nvSpPr>
        <p:spPr bwMode="auto">
          <a:xfrm>
            <a:off x="9829800" y="2916835"/>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t>Multi Data</a:t>
            </a:r>
          </a:p>
        </p:txBody>
      </p:sp>
    </p:spTree>
    <p:extLst>
      <p:ext uri="{BB962C8B-B14F-4D97-AF65-F5344CB8AC3E}">
        <p14:creationId xmlns:p14="http://schemas.microsoft.com/office/powerpoint/2010/main" val="27027950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sz="3400"/>
              <a:t>Basic Paradigms of Parallelization</a:t>
            </a:r>
          </a:p>
        </p:txBody>
      </p:sp>
      <p:sp>
        <p:nvSpPr>
          <p:cNvPr id="105475" name="Rectangle 3"/>
          <p:cNvSpPr>
            <a:spLocks noGrp="1" noChangeArrowheads="1"/>
          </p:cNvSpPr>
          <p:nvPr>
            <p:ph type="body" idx="1"/>
          </p:nvPr>
        </p:nvSpPr>
        <p:spPr/>
        <p:txBody>
          <a:bodyPr/>
          <a:lstStyle/>
          <a:p>
            <a:r>
              <a:rPr lang="en-US" altLang="en-US"/>
              <a:t>During this course, we will only consider the “engineering” option – Multi-Data (i.e. Large Scale)</a:t>
            </a:r>
          </a:p>
        </p:txBody>
      </p:sp>
      <p:sp>
        <p:nvSpPr>
          <p:cNvPr id="105476" name="Rectangle 4"/>
          <p:cNvSpPr>
            <a:spLocks noChangeArrowheads="1"/>
          </p:cNvSpPr>
          <p:nvPr/>
        </p:nvSpPr>
        <p:spPr bwMode="auto">
          <a:xfrm>
            <a:off x="4876800" y="3657600"/>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SISD</a:t>
            </a:r>
          </a:p>
        </p:txBody>
      </p:sp>
      <p:sp>
        <p:nvSpPr>
          <p:cNvPr id="105477" name="Rectangle 5"/>
          <p:cNvSpPr>
            <a:spLocks noChangeArrowheads="1"/>
          </p:cNvSpPr>
          <p:nvPr/>
        </p:nvSpPr>
        <p:spPr bwMode="auto">
          <a:xfrm>
            <a:off x="6553200" y="3657600"/>
            <a:ext cx="1676400" cy="1066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SIMD</a:t>
            </a:r>
          </a:p>
        </p:txBody>
      </p:sp>
      <p:sp>
        <p:nvSpPr>
          <p:cNvPr id="105478" name="Rectangle 6"/>
          <p:cNvSpPr>
            <a:spLocks noChangeArrowheads="1"/>
          </p:cNvSpPr>
          <p:nvPr/>
        </p:nvSpPr>
        <p:spPr bwMode="auto">
          <a:xfrm>
            <a:off x="6553200" y="4724400"/>
            <a:ext cx="1676400" cy="1066800"/>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MIMD</a:t>
            </a:r>
          </a:p>
        </p:txBody>
      </p:sp>
      <p:sp>
        <p:nvSpPr>
          <p:cNvPr id="105479" name="Rectangle 7"/>
          <p:cNvSpPr>
            <a:spLocks noChangeArrowheads="1"/>
          </p:cNvSpPr>
          <p:nvPr/>
        </p:nvSpPr>
        <p:spPr bwMode="auto">
          <a:xfrm>
            <a:off x="4876800" y="4724400"/>
            <a:ext cx="1676400" cy="1066800"/>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MISD</a:t>
            </a:r>
          </a:p>
        </p:txBody>
      </p:sp>
      <p:sp>
        <p:nvSpPr>
          <p:cNvPr id="105480" name="Rectangle 8"/>
          <p:cNvSpPr>
            <a:spLocks noChangeArrowheads="1"/>
          </p:cNvSpPr>
          <p:nvPr/>
        </p:nvSpPr>
        <p:spPr bwMode="auto">
          <a:xfrm>
            <a:off x="3048000" y="4724400"/>
            <a:ext cx="1828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Multi-</a:t>
            </a:r>
          </a:p>
          <a:p>
            <a:pPr algn="ctr"/>
            <a:r>
              <a:rPr lang="en-US" altLang="en-US"/>
              <a:t>Instructions</a:t>
            </a:r>
          </a:p>
          <a:p>
            <a:pPr algn="ctr"/>
            <a:endParaRPr lang="en-US" altLang="en-US"/>
          </a:p>
        </p:txBody>
      </p:sp>
      <p:sp>
        <p:nvSpPr>
          <p:cNvPr id="105481" name="Rectangle 9"/>
          <p:cNvSpPr>
            <a:spLocks noChangeArrowheads="1"/>
          </p:cNvSpPr>
          <p:nvPr/>
        </p:nvSpPr>
        <p:spPr bwMode="auto">
          <a:xfrm>
            <a:off x="3048000" y="3657600"/>
            <a:ext cx="1828800" cy="1066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Single-</a:t>
            </a:r>
          </a:p>
          <a:p>
            <a:pPr algn="ctr"/>
            <a:r>
              <a:rPr lang="en-US" altLang="en-US"/>
              <a:t>Instructions</a:t>
            </a:r>
          </a:p>
        </p:txBody>
      </p:sp>
      <p:sp>
        <p:nvSpPr>
          <p:cNvPr id="105482" name="Rectangle 10"/>
          <p:cNvSpPr>
            <a:spLocks noChangeArrowheads="1"/>
          </p:cNvSpPr>
          <p:nvPr/>
        </p:nvSpPr>
        <p:spPr bwMode="auto">
          <a:xfrm>
            <a:off x="4876800" y="3276600"/>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Single Data</a:t>
            </a:r>
          </a:p>
        </p:txBody>
      </p:sp>
      <p:sp>
        <p:nvSpPr>
          <p:cNvPr id="105483" name="Rectangle 11"/>
          <p:cNvSpPr>
            <a:spLocks noChangeArrowheads="1"/>
          </p:cNvSpPr>
          <p:nvPr/>
        </p:nvSpPr>
        <p:spPr bwMode="auto">
          <a:xfrm>
            <a:off x="6553200" y="3276600"/>
            <a:ext cx="1676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Multi Data</a:t>
            </a:r>
          </a:p>
        </p:txBody>
      </p:sp>
    </p:spTree>
    <p:extLst>
      <p:ext uri="{BB962C8B-B14F-4D97-AF65-F5344CB8AC3E}">
        <p14:creationId xmlns:p14="http://schemas.microsoft.com/office/powerpoint/2010/main" val="894594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en-US"/>
              <a:t>MIMD</a:t>
            </a:r>
          </a:p>
        </p:txBody>
      </p:sp>
      <p:sp>
        <p:nvSpPr>
          <p:cNvPr id="106499" name="Rectangle 3"/>
          <p:cNvSpPr>
            <a:spLocks noGrp="1" noChangeArrowheads="1"/>
          </p:cNvSpPr>
          <p:nvPr>
            <p:ph type="body" idx="1"/>
          </p:nvPr>
        </p:nvSpPr>
        <p:spPr/>
        <p:txBody>
          <a:bodyPr/>
          <a:lstStyle/>
          <a:p>
            <a:pPr>
              <a:lnSpc>
                <a:spcPct val="90000"/>
              </a:lnSpc>
            </a:pPr>
            <a:r>
              <a:rPr lang="en-US" altLang="en-US"/>
              <a:t>This is the standard means for parallel computation.</a:t>
            </a:r>
          </a:p>
          <a:p>
            <a:pPr>
              <a:lnSpc>
                <a:spcPct val="90000"/>
              </a:lnSpc>
            </a:pPr>
            <a:endParaRPr lang="en-US" altLang="en-US"/>
          </a:p>
          <a:p>
            <a:pPr>
              <a:lnSpc>
                <a:spcPct val="90000"/>
              </a:lnSpc>
            </a:pPr>
            <a:r>
              <a:rPr lang="en-US" altLang="en-US"/>
              <a:t>MIMD = Multiple Instructions on Multiple Data.</a:t>
            </a:r>
          </a:p>
          <a:p>
            <a:pPr>
              <a:lnSpc>
                <a:spcPct val="90000"/>
              </a:lnSpc>
            </a:pPr>
            <a:endParaRPr lang="en-US" altLang="en-US"/>
          </a:p>
          <a:p>
            <a:pPr>
              <a:lnSpc>
                <a:spcPct val="90000"/>
              </a:lnSpc>
            </a:pPr>
            <a:r>
              <a:rPr lang="en-US" altLang="en-US"/>
              <a:t>Means each CPU core has the capacity to perform unique instructions on unique data elements.</a:t>
            </a:r>
          </a:p>
        </p:txBody>
      </p:sp>
    </p:spTree>
    <p:extLst>
      <p:ext uri="{BB962C8B-B14F-4D97-AF65-F5344CB8AC3E}">
        <p14:creationId xmlns:p14="http://schemas.microsoft.com/office/powerpoint/2010/main" val="3591467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828800" y="762001"/>
            <a:ext cx="8153400" cy="792163"/>
          </a:xfrm>
        </p:spPr>
        <p:txBody>
          <a:bodyPr/>
          <a:lstStyle/>
          <a:p>
            <a:r>
              <a:rPr lang="en-US" altLang="en-US"/>
              <a:t>SIMD vs MIMD</a:t>
            </a:r>
          </a:p>
        </p:txBody>
      </p:sp>
      <p:sp>
        <p:nvSpPr>
          <p:cNvPr id="6" name="矩形 5"/>
          <p:cNvSpPr/>
          <p:nvPr/>
        </p:nvSpPr>
        <p:spPr>
          <a:xfrm rot="16200000">
            <a:off x="652462" y="4402137"/>
            <a:ext cx="3352800" cy="838200"/>
          </a:xfrm>
          <a:prstGeom prst="rect">
            <a:avLst/>
          </a:prstGeom>
          <a:solidFill>
            <a:srgbClr val="00B050"/>
          </a:solid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flatTx/>
          </a:bodyPr>
          <a:lstStyle/>
          <a:p>
            <a:pPr algn="ctr">
              <a:defRPr/>
            </a:pPr>
            <a:r>
              <a:rPr lang="en-US" dirty="0"/>
              <a:t>Data</a:t>
            </a:r>
          </a:p>
        </p:txBody>
      </p:sp>
      <p:sp>
        <p:nvSpPr>
          <p:cNvPr id="7" name="矩形 6"/>
          <p:cNvSpPr/>
          <p:nvPr/>
        </p:nvSpPr>
        <p:spPr>
          <a:xfrm>
            <a:off x="3052763" y="33734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2" name="矩形 11"/>
          <p:cNvSpPr/>
          <p:nvPr/>
        </p:nvSpPr>
        <p:spPr>
          <a:xfrm>
            <a:off x="2519363" y="1773238"/>
            <a:ext cx="30480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t>Operation/Instruction</a:t>
            </a:r>
          </a:p>
        </p:txBody>
      </p:sp>
      <p:cxnSp>
        <p:nvCxnSpPr>
          <p:cNvPr id="14" name="圖案 13"/>
          <p:cNvCxnSpPr>
            <a:stCxn id="12" idx="2"/>
            <a:endCxn id="7" idx="3"/>
          </p:cNvCxnSpPr>
          <p:nvPr/>
        </p:nvCxnSpPr>
        <p:spPr>
          <a:xfrm rot="5400000">
            <a:off x="3376613" y="2973388"/>
            <a:ext cx="10287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52763" y="42116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0" name="圖案 19"/>
          <p:cNvCxnSpPr>
            <a:stCxn id="12" idx="2"/>
            <a:endCxn id="19" idx="3"/>
          </p:cNvCxnSpPr>
          <p:nvPr/>
        </p:nvCxnSpPr>
        <p:spPr>
          <a:xfrm rot="5400000">
            <a:off x="2957513" y="3392488"/>
            <a:ext cx="18669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052763" y="49736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4" name="圖案 23"/>
          <p:cNvCxnSpPr>
            <a:endCxn id="23" idx="3"/>
          </p:cNvCxnSpPr>
          <p:nvPr/>
        </p:nvCxnSpPr>
        <p:spPr>
          <a:xfrm rot="5400000">
            <a:off x="3060700" y="4230688"/>
            <a:ext cx="17145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052763" y="57356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7" name="圖案 26"/>
          <p:cNvCxnSpPr>
            <a:endCxn id="26" idx="3"/>
          </p:cNvCxnSpPr>
          <p:nvPr/>
        </p:nvCxnSpPr>
        <p:spPr>
          <a:xfrm rot="5400000">
            <a:off x="3060700" y="4992688"/>
            <a:ext cx="17145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rot="10800000">
            <a:off x="2747963" y="36782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2747963" y="45164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2747963" y="52022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rot="10800000">
            <a:off x="2747963" y="60404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290763" y="33734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43" name="矩形 42"/>
          <p:cNvSpPr/>
          <p:nvPr/>
        </p:nvSpPr>
        <p:spPr>
          <a:xfrm>
            <a:off x="2290763" y="4211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44" name="矩形 43"/>
          <p:cNvSpPr/>
          <p:nvPr/>
        </p:nvSpPr>
        <p:spPr>
          <a:xfrm>
            <a:off x="2290763" y="4973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45" name="矩形 44"/>
          <p:cNvSpPr/>
          <p:nvPr/>
        </p:nvSpPr>
        <p:spPr>
          <a:xfrm>
            <a:off x="2290763" y="5735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48" name="矩形 47"/>
          <p:cNvSpPr/>
          <p:nvPr/>
        </p:nvSpPr>
        <p:spPr>
          <a:xfrm>
            <a:off x="2595563" y="2154238"/>
            <a:ext cx="28956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1" name="矩形 50"/>
          <p:cNvSpPr/>
          <p:nvPr/>
        </p:nvSpPr>
        <p:spPr>
          <a:xfrm>
            <a:off x="7319963" y="1773238"/>
            <a:ext cx="31242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t>Operation/Instruction(s)</a:t>
            </a:r>
          </a:p>
        </p:txBody>
      </p:sp>
      <p:sp>
        <p:nvSpPr>
          <p:cNvPr id="52" name="矩形 51"/>
          <p:cNvSpPr/>
          <p:nvPr/>
        </p:nvSpPr>
        <p:spPr>
          <a:xfrm>
            <a:off x="7548563"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3" name="矩形 52"/>
          <p:cNvSpPr/>
          <p:nvPr/>
        </p:nvSpPr>
        <p:spPr>
          <a:xfrm>
            <a:off x="8234363"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54" name="矩形 53"/>
          <p:cNvSpPr/>
          <p:nvPr/>
        </p:nvSpPr>
        <p:spPr>
          <a:xfrm>
            <a:off x="8996363"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55" name="矩形 54"/>
          <p:cNvSpPr/>
          <p:nvPr/>
        </p:nvSpPr>
        <p:spPr>
          <a:xfrm>
            <a:off x="9682163"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56" name="矩形 55"/>
          <p:cNvSpPr/>
          <p:nvPr/>
        </p:nvSpPr>
        <p:spPr>
          <a:xfrm rot="16200000">
            <a:off x="4767262" y="4402137"/>
            <a:ext cx="3352800" cy="838200"/>
          </a:xfrm>
          <a:prstGeom prst="rect">
            <a:avLst/>
          </a:prstGeom>
          <a:solidFill>
            <a:srgbClr val="00B050"/>
          </a:solid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flatTx/>
          </a:bodyPr>
          <a:lstStyle/>
          <a:p>
            <a:pPr algn="ctr">
              <a:defRPr/>
            </a:pPr>
            <a:r>
              <a:rPr lang="en-US" dirty="0"/>
              <a:t>Data</a:t>
            </a:r>
          </a:p>
        </p:txBody>
      </p:sp>
      <p:sp>
        <p:nvSpPr>
          <p:cNvPr id="57" name="矩形 56"/>
          <p:cNvSpPr/>
          <p:nvPr/>
        </p:nvSpPr>
        <p:spPr>
          <a:xfrm>
            <a:off x="6405563" y="33734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8" name="矩形 57"/>
          <p:cNvSpPr/>
          <p:nvPr/>
        </p:nvSpPr>
        <p:spPr>
          <a:xfrm>
            <a:off x="6405563" y="4211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59" name="矩形 58"/>
          <p:cNvSpPr/>
          <p:nvPr/>
        </p:nvSpPr>
        <p:spPr>
          <a:xfrm>
            <a:off x="6405563" y="4973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60" name="矩形 59"/>
          <p:cNvSpPr/>
          <p:nvPr/>
        </p:nvSpPr>
        <p:spPr>
          <a:xfrm>
            <a:off x="6405563" y="5735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63" name="矩形 62"/>
          <p:cNvSpPr/>
          <p:nvPr/>
        </p:nvSpPr>
        <p:spPr>
          <a:xfrm>
            <a:off x="7624763" y="367823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40" name="矩形 139"/>
          <p:cNvSpPr/>
          <p:nvPr/>
        </p:nvSpPr>
        <p:spPr>
          <a:xfrm>
            <a:off x="8310563" y="4287838"/>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54" name="矩形 153"/>
          <p:cNvSpPr/>
          <p:nvPr/>
        </p:nvSpPr>
        <p:spPr>
          <a:xfrm>
            <a:off x="8996363" y="4897438"/>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20" name="直線接點 219"/>
          <p:cNvCxnSpPr/>
          <p:nvPr/>
        </p:nvCxnSpPr>
        <p:spPr>
          <a:xfrm rot="5400000">
            <a:off x="8120063" y="371633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接點 220"/>
          <p:cNvCxnSpPr/>
          <p:nvPr/>
        </p:nvCxnSpPr>
        <p:spPr>
          <a:xfrm rot="5400000">
            <a:off x="7548563"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接點 221"/>
          <p:cNvCxnSpPr/>
          <p:nvPr/>
        </p:nvCxnSpPr>
        <p:spPr>
          <a:xfrm rot="5400000">
            <a:off x="8234363"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接點 222"/>
          <p:cNvCxnSpPr/>
          <p:nvPr/>
        </p:nvCxnSpPr>
        <p:spPr>
          <a:xfrm rot="5400000">
            <a:off x="8996363"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接點 223"/>
          <p:cNvCxnSpPr/>
          <p:nvPr/>
        </p:nvCxnSpPr>
        <p:spPr>
          <a:xfrm rot="5400000">
            <a:off x="9682163"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直線接點 225"/>
          <p:cNvCxnSpPr/>
          <p:nvPr/>
        </p:nvCxnSpPr>
        <p:spPr>
          <a:xfrm>
            <a:off x="7853363" y="3144838"/>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接點 227"/>
          <p:cNvCxnSpPr/>
          <p:nvPr/>
        </p:nvCxnSpPr>
        <p:spPr>
          <a:xfrm>
            <a:off x="6786563" y="36782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直線接點 228"/>
          <p:cNvCxnSpPr/>
          <p:nvPr/>
        </p:nvCxnSpPr>
        <p:spPr>
          <a:xfrm>
            <a:off x="6786563" y="45164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線接點 229"/>
          <p:cNvCxnSpPr/>
          <p:nvPr/>
        </p:nvCxnSpPr>
        <p:spPr>
          <a:xfrm>
            <a:off x="6786563" y="52784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接點 230"/>
          <p:cNvCxnSpPr/>
          <p:nvPr/>
        </p:nvCxnSpPr>
        <p:spPr>
          <a:xfrm>
            <a:off x="6786563" y="60404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接點 232"/>
          <p:cNvCxnSpPr/>
          <p:nvPr/>
        </p:nvCxnSpPr>
        <p:spPr>
          <a:xfrm rot="5400000">
            <a:off x="5986463" y="4859338"/>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直線接點 238"/>
          <p:cNvCxnSpPr/>
          <p:nvPr/>
        </p:nvCxnSpPr>
        <p:spPr>
          <a:xfrm rot="5400000">
            <a:off x="7739063" y="3411538"/>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線接點 242"/>
          <p:cNvCxnSpPr>
            <a:endCxn id="63" idx="1"/>
          </p:cNvCxnSpPr>
          <p:nvPr/>
        </p:nvCxnSpPr>
        <p:spPr>
          <a:xfrm>
            <a:off x="7140575" y="390683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線接點 244"/>
          <p:cNvCxnSpPr/>
          <p:nvPr/>
        </p:nvCxnSpPr>
        <p:spPr>
          <a:xfrm>
            <a:off x="7167563" y="451643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直線接點 252"/>
          <p:cNvCxnSpPr>
            <a:endCxn id="154" idx="0"/>
          </p:cNvCxnSpPr>
          <p:nvPr/>
        </p:nvCxnSpPr>
        <p:spPr>
          <a:xfrm rot="5400000">
            <a:off x="8482013" y="3975100"/>
            <a:ext cx="1752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直線接點 256"/>
          <p:cNvCxnSpPr>
            <a:endCxn id="154" idx="1"/>
          </p:cNvCxnSpPr>
          <p:nvPr/>
        </p:nvCxnSpPr>
        <p:spPr>
          <a:xfrm>
            <a:off x="7140575" y="512603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9453563" y="5583238"/>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60" name="直線接點 259"/>
          <p:cNvCxnSpPr/>
          <p:nvPr/>
        </p:nvCxnSpPr>
        <p:spPr>
          <a:xfrm>
            <a:off x="7167563" y="5811838"/>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線接點 262"/>
          <p:cNvCxnSpPr/>
          <p:nvPr/>
        </p:nvCxnSpPr>
        <p:spPr>
          <a:xfrm rot="5400000">
            <a:off x="8615363" y="4364038"/>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8602" name="文字方塊 265"/>
          <p:cNvSpPr txBox="1">
            <a:spLocks noChangeArrowheads="1"/>
          </p:cNvSpPr>
          <p:nvPr/>
        </p:nvSpPr>
        <p:spPr bwMode="auto">
          <a:xfrm rot="10800000">
            <a:off x="4270525" y="3525838"/>
            <a:ext cx="46166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ea typeface="微軟正黑體" panose="020B0604030504040204" pitchFamily="34" charset="-120"/>
              </a:rPr>
              <a:t>SIMD</a:t>
            </a:r>
          </a:p>
        </p:txBody>
      </p:sp>
      <p:sp>
        <p:nvSpPr>
          <p:cNvPr id="108603" name="文字方塊 266"/>
          <p:cNvSpPr txBox="1">
            <a:spLocks noChangeArrowheads="1"/>
          </p:cNvSpPr>
          <p:nvPr/>
        </p:nvSpPr>
        <p:spPr bwMode="auto">
          <a:xfrm rot="10800000">
            <a:off x="9987113" y="3525838"/>
            <a:ext cx="46166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ea typeface="微軟正黑體" panose="020B0604030504040204" pitchFamily="34" charset="-120"/>
              </a:rPr>
              <a:t>MIMD</a:t>
            </a:r>
          </a:p>
        </p:txBody>
      </p:sp>
      <p:sp>
        <p:nvSpPr>
          <p:cNvPr id="108604" name="Text Box 60"/>
          <p:cNvSpPr txBox="1">
            <a:spLocks noChangeArrowheads="1"/>
          </p:cNvSpPr>
          <p:nvPr/>
        </p:nvSpPr>
        <p:spPr bwMode="auto">
          <a:xfrm>
            <a:off x="1524000" y="6580188"/>
            <a:ext cx="4895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1400">
                <a:solidFill>
                  <a:schemeClr val="bg1"/>
                </a:solidFill>
                <a:latin typeface="Tw Cen MT" panose="020B0602020104020603" pitchFamily="34" charset="0"/>
                <a:ea typeface="新細明體" panose="02020500000000000000" pitchFamily="18" charset="-120"/>
              </a:rPr>
              <a:t>Dr. M.R. Smith	msmith@nchc.narl.org.tw</a:t>
            </a:r>
          </a:p>
        </p:txBody>
      </p:sp>
    </p:spTree>
    <p:extLst>
      <p:ext uri="{BB962C8B-B14F-4D97-AF65-F5344CB8AC3E}">
        <p14:creationId xmlns:p14="http://schemas.microsoft.com/office/powerpoint/2010/main" val="11160741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1790700" y="838201"/>
            <a:ext cx="8153400" cy="792163"/>
          </a:xfrm>
          <a:noFill/>
          <a:ln/>
        </p:spPr>
        <p:txBody>
          <a:bodyPr anchor="ctr"/>
          <a:lstStyle/>
          <a:p>
            <a:r>
              <a:rPr lang="en-US" altLang="en-US"/>
              <a:t>SIMD vs MIMD</a:t>
            </a:r>
          </a:p>
        </p:txBody>
      </p:sp>
      <p:sp>
        <p:nvSpPr>
          <p:cNvPr id="6" name="矩形 5"/>
          <p:cNvSpPr/>
          <p:nvPr/>
        </p:nvSpPr>
        <p:spPr>
          <a:xfrm rot="16200000">
            <a:off x="628650" y="4402137"/>
            <a:ext cx="3352800" cy="838200"/>
          </a:xfrm>
          <a:prstGeom prst="rect">
            <a:avLst/>
          </a:prstGeom>
          <a:solidFill>
            <a:srgbClr val="00B050"/>
          </a:solid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flatTx/>
          </a:bodyPr>
          <a:lstStyle/>
          <a:p>
            <a:pPr algn="ctr">
              <a:defRPr/>
            </a:pPr>
            <a:r>
              <a:rPr lang="en-US" dirty="0"/>
              <a:t>Data</a:t>
            </a:r>
          </a:p>
        </p:txBody>
      </p:sp>
      <p:sp>
        <p:nvSpPr>
          <p:cNvPr id="7" name="矩形 6"/>
          <p:cNvSpPr/>
          <p:nvPr/>
        </p:nvSpPr>
        <p:spPr>
          <a:xfrm>
            <a:off x="3028950" y="33734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2" name="矩形 11"/>
          <p:cNvSpPr/>
          <p:nvPr/>
        </p:nvSpPr>
        <p:spPr>
          <a:xfrm>
            <a:off x="2495550" y="1773238"/>
            <a:ext cx="30480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t>Operation/Instruction</a:t>
            </a:r>
          </a:p>
        </p:txBody>
      </p:sp>
      <p:cxnSp>
        <p:nvCxnSpPr>
          <p:cNvPr id="14" name="圖案 13"/>
          <p:cNvCxnSpPr>
            <a:stCxn id="12" idx="2"/>
            <a:endCxn id="7" idx="3"/>
          </p:cNvCxnSpPr>
          <p:nvPr/>
        </p:nvCxnSpPr>
        <p:spPr>
          <a:xfrm rot="5400000">
            <a:off x="3352800" y="2973388"/>
            <a:ext cx="10287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28950" y="42116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0" name="圖案 19"/>
          <p:cNvCxnSpPr>
            <a:stCxn id="12" idx="2"/>
            <a:endCxn id="19" idx="3"/>
          </p:cNvCxnSpPr>
          <p:nvPr/>
        </p:nvCxnSpPr>
        <p:spPr>
          <a:xfrm rot="5400000">
            <a:off x="2933700" y="3392488"/>
            <a:ext cx="18669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028950" y="49736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4" name="圖案 23"/>
          <p:cNvCxnSpPr>
            <a:endCxn id="23" idx="3"/>
          </p:cNvCxnSpPr>
          <p:nvPr/>
        </p:nvCxnSpPr>
        <p:spPr>
          <a:xfrm rot="5400000">
            <a:off x="3036888" y="4230688"/>
            <a:ext cx="17145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028950" y="5735638"/>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7" name="圖案 26"/>
          <p:cNvCxnSpPr>
            <a:endCxn id="26" idx="3"/>
          </p:cNvCxnSpPr>
          <p:nvPr/>
        </p:nvCxnSpPr>
        <p:spPr>
          <a:xfrm rot="5400000">
            <a:off x="3036888" y="4992688"/>
            <a:ext cx="17145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rot="10800000">
            <a:off x="2724150" y="36782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2724150" y="45164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2724150" y="52022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rot="10800000">
            <a:off x="2724150" y="6040439"/>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266950" y="33734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43" name="矩形 42"/>
          <p:cNvSpPr/>
          <p:nvPr/>
        </p:nvSpPr>
        <p:spPr>
          <a:xfrm>
            <a:off x="2266950" y="4211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44" name="矩形 43"/>
          <p:cNvSpPr/>
          <p:nvPr/>
        </p:nvSpPr>
        <p:spPr>
          <a:xfrm>
            <a:off x="2266950" y="4973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45" name="矩形 44"/>
          <p:cNvSpPr/>
          <p:nvPr/>
        </p:nvSpPr>
        <p:spPr>
          <a:xfrm>
            <a:off x="2266950" y="5735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48" name="矩形 47"/>
          <p:cNvSpPr/>
          <p:nvPr/>
        </p:nvSpPr>
        <p:spPr>
          <a:xfrm>
            <a:off x="2571750" y="2154238"/>
            <a:ext cx="28956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1" name="矩形 50"/>
          <p:cNvSpPr/>
          <p:nvPr/>
        </p:nvSpPr>
        <p:spPr>
          <a:xfrm>
            <a:off x="7296150" y="1773238"/>
            <a:ext cx="31242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t>Operation/Instruction(s)</a:t>
            </a:r>
          </a:p>
        </p:txBody>
      </p:sp>
      <p:sp>
        <p:nvSpPr>
          <p:cNvPr id="52" name="矩形 51"/>
          <p:cNvSpPr/>
          <p:nvPr/>
        </p:nvSpPr>
        <p:spPr>
          <a:xfrm>
            <a:off x="7524750"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3" name="矩形 52"/>
          <p:cNvSpPr/>
          <p:nvPr/>
        </p:nvSpPr>
        <p:spPr>
          <a:xfrm>
            <a:off x="8210550"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54" name="矩形 53"/>
          <p:cNvSpPr/>
          <p:nvPr/>
        </p:nvSpPr>
        <p:spPr>
          <a:xfrm>
            <a:off x="8972550"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55" name="矩形 54"/>
          <p:cNvSpPr/>
          <p:nvPr/>
        </p:nvSpPr>
        <p:spPr>
          <a:xfrm>
            <a:off x="9658350" y="2154238"/>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56" name="矩形 55"/>
          <p:cNvSpPr/>
          <p:nvPr/>
        </p:nvSpPr>
        <p:spPr>
          <a:xfrm rot="16200000">
            <a:off x="4743450" y="4402137"/>
            <a:ext cx="3352800" cy="838200"/>
          </a:xfrm>
          <a:prstGeom prst="rect">
            <a:avLst/>
          </a:prstGeom>
          <a:solidFill>
            <a:srgbClr val="00B050"/>
          </a:solid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flatTx/>
          </a:bodyPr>
          <a:lstStyle/>
          <a:p>
            <a:pPr algn="ctr">
              <a:defRPr/>
            </a:pPr>
            <a:r>
              <a:rPr lang="en-US" dirty="0"/>
              <a:t>Data</a:t>
            </a:r>
          </a:p>
        </p:txBody>
      </p:sp>
      <p:sp>
        <p:nvSpPr>
          <p:cNvPr id="57" name="矩形 56"/>
          <p:cNvSpPr/>
          <p:nvPr/>
        </p:nvSpPr>
        <p:spPr>
          <a:xfrm>
            <a:off x="6381750" y="33734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8" name="矩形 57"/>
          <p:cNvSpPr/>
          <p:nvPr/>
        </p:nvSpPr>
        <p:spPr>
          <a:xfrm>
            <a:off x="6381750" y="4211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59" name="矩形 58"/>
          <p:cNvSpPr/>
          <p:nvPr/>
        </p:nvSpPr>
        <p:spPr>
          <a:xfrm>
            <a:off x="6381750" y="4973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60" name="矩形 59"/>
          <p:cNvSpPr/>
          <p:nvPr/>
        </p:nvSpPr>
        <p:spPr>
          <a:xfrm>
            <a:off x="6381750" y="5735638"/>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63" name="矩形 62"/>
          <p:cNvSpPr/>
          <p:nvPr/>
        </p:nvSpPr>
        <p:spPr>
          <a:xfrm>
            <a:off x="7600950" y="3678238"/>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40" name="矩形 139"/>
          <p:cNvSpPr/>
          <p:nvPr/>
        </p:nvSpPr>
        <p:spPr>
          <a:xfrm>
            <a:off x="8286750" y="4287838"/>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54" name="矩形 153"/>
          <p:cNvSpPr/>
          <p:nvPr/>
        </p:nvSpPr>
        <p:spPr>
          <a:xfrm>
            <a:off x="8972550" y="4897438"/>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20" name="直線接點 219"/>
          <p:cNvCxnSpPr/>
          <p:nvPr/>
        </p:nvCxnSpPr>
        <p:spPr>
          <a:xfrm rot="5400000">
            <a:off x="8096250" y="371633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接點 220"/>
          <p:cNvCxnSpPr/>
          <p:nvPr/>
        </p:nvCxnSpPr>
        <p:spPr>
          <a:xfrm rot="5400000">
            <a:off x="7524750"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接點 221"/>
          <p:cNvCxnSpPr/>
          <p:nvPr/>
        </p:nvCxnSpPr>
        <p:spPr>
          <a:xfrm rot="5400000">
            <a:off x="8210550"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接點 222"/>
          <p:cNvCxnSpPr/>
          <p:nvPr/>
        </p:nvCxnSpPr>
        <p:spPr>
          <a:xfrm rot="5400000">
            <a:off x="8972550"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接點 223"/>
          <p:cNvCxnSpPr/>
          <p:nvPr/>
        </p:nvCxnSpPr>
        <p:spPr>
          <a:xfrm rot="5400000">
            <a:off x="9658350" y="2840038"/>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直線接點 225"/>
          <p:cNvCxnSpPr/>
          <p:nvPr/>
        </p:nvCxnSpPr>
        <p:spPr>
          <a:xfrm>
            <a:off x="7829550" y="3144838"/>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接點 227"/>
          <p:cNvCxnSpPr/>
          <p:nvPr/>
        </p:nvCxnSpPr>
        <p:spPr>
          <a:xfrm>
            <a:off x="6762750" y="36782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直線接點 228"/>
          <p:cNvCxnSpPr/>
          <p:nvPr/>
        </p:nvCxnSpPr>
        <p:spPr>
          <a:xfrm>
            <a:off x="6762750" y="45164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線接點 229"/>
          <p:cNvCxnSpPr/>
          <p:nvPr/>
        </p:nvCxnSpPr>
        <p:spPr>
          <a:xfrm>
            <a:off x="6762750" y="52784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接點 230"/>
          <p:cNvCxnSpPr/>
          <p:nvPr/>
        </p:nvCxnSpPr>
        <p:spPr>
          <a:xfrm>
            <a:off x="6762750" y="6040438"/>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接點 232"/>
          <p:cNvCxnSpPr/>
          <p:nvPr/>
        </p:nvCxnSpPr>
        <p:spPr>
          <a:xfrm rot="5400000">
            <a:off x="5962650" y="4859338"/>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直線接點 238"/>
          <p:cNvCxnSpPr/>
          <p:nvPr/>
        </p:nvCxnSpPr>
        <p:spPr>
          <a:xfrm rot="5400000">
            <a:off x="7715250" y="3411538"/>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線接點 242"/>
          <p:cNvCxnSpPr>
            <a:endCxn id="63" idx="1"/>
          </p:cNvCxnSpPr>
          <p:nvPr/>
        </p:nvCxnSpPr>
        <p:spPr>
          <a:xfrm>
            <a:off x="7116763" y="3906838"/>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線接點 244"/>
          <p:cNvCxnSpPr/>
          <p:nvPr/>
        </p:nvCxnSpPr>
        <p:spPr>
          <a:xfrm>
            <a:off x="7143750" y="4516438"/>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直線接點 252"/>
          <p:cNvCxnSpPr>
            <a:endCxn id="154" idx="0"/>
          </p:cNvCxnSpPr>
          <p:nvPr/>
        </p:nvCxnSpPr>
        <p:spPr>
          <a:xfrm rot="5400000">
            <a:off x="8458200" y="3975100"/>
            <a:ext cx="1752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直線接點 256"/>
          <p:cNvCxnSpPr>
            <a:endCxn id="154" idx="1"/>
          </p:cNvCxnSpPr>
          <p:nvPr/>
        </p:nvCxnSpPr>
        <p:spPr>
          <a:xfrm>
            <a:off x="7116763" y="5126038"/>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9429750" y="5583238"/>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60" name="直線接點 259"/>
          <p:cNvCxnSpPr/>
          <p:nvPr/>
        </p:nvCxnSpPr>
        <p:spPr>
          <a:xfrm>
            <a:off x="7143750" y="5811838"/>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線接點 262"/>
          <p:cNvCxnSpPr/>
          <p:nvPr/>
        </p:nvCxnSpPr>
        <p:spPr>
          <a:xfrm rot="5400000">
            <a:off x="8591550" y="4364038"/>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2800350" y="3297238"/>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64" name="橢圓 63"/>
          <p:cNvSpPr/>
          <p:nvPr/>
        </p:nvSpPr>
        <p:spPr>
          <a:xfrm>
            <a:off x="2724150" y="4135438"/>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65" name="橢圓 64"/>
          <p:cNvSpPr/>
          <p:nvPr/>
        </p:nvSpPr>
        <p:spPr>
          <a:xfrm>
            <a:off x="2724150" y="4897438"/>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66" name="橢圓 65"/>
          <p:cNvSpPr/>
          <p:nvPr/>
        </p:nvSpPr>
        <p:spPr>
          <a:xfrm>
            <a:off x="2724150" y="5659438"/>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109630" name="文字方塊 66"/>
          <p:cNvSpPr txBox="1">
            <a:spLocks noChangeArrowheads="1"/>
          </p:cNvSpPr>
          <p:nvPr/>
        </p:nvSpPr>
        <p:spPr bwMode="auto">
          <a:xfrm>
            <a:off x="4367213" y="4221163"/>
            <a:ext cx="1752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ea typeface="微軟正黑體" panose="020B0604030504040204" pitchFamily="34" charset="-120"/>
              </a:rPr>
              <a:t>Each CPU performs operation A on their respective data set.</a:t>
            </a:r>
          </a:p>
        </p:txBody>
      </p:sp>
      <p:cxnSp>
        <p:nvCxnSpPr>
          <p:cNvPr id="69" name="直線單箭頭接點 68"/>
          <p:cNvCxnSpPr>
            <a:endCxn id="62" idx="6"/>
          </p:cNvCxnSpPr>
          <p:nvPr/>
        </p:nvCxnSpPr>
        <p:spPr>
          <a:xfrm rot="16200000" flipV="1">
            <a:off x="3684588" y="4002088"/>
            <a:ext cx="1104900" cy="3810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16200000" flipV="1">
            <a:off x="3905250" y="4554538"/>
            <a:ext cx="4572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endCxn id="65" idx="6"/>
          </p:cNvCxnSpPr>
          <p:nvPr/>
        </p:nvCxnSpPr>
        <p:spPr>
          <a:xfrm rot="10800000">
            <a:off x="3970338" y="5240338"/>
            <a:ext cx="3048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6" idx="6"/>
          </p:cNvCxnSpPr>
          <p:nvPr/>
        </p:nvCxnSpPr>
        <p:spPr>
          <a:xfrm rot="10800000" flipV="1">
            <a:off x="3970338" y="5811838"/>
            <a:ext cx="3048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9635" name="Text Box 67"/>
          <p:cNvSpPr txBox="1">
            <a:spLocks noChangeArrowheads="1"/>
          </p:cNvSpPr>
          <p:nvPr/>
        </p:nvSpPr>
        <p:spPr bwMode="auto">
          <a:xfrm>
            <a:off x="1524000" y="6580188"/>
            <a:ext cx="4895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1400">
                <a:solidFill>
                  <a:schemeClr val="bg1"/>
                </a:solidFill>
                <a:latin typeface="Tw Cen MT" panose="020B0602020104020603" pitchFamily="34" charset="0"/>
                <a:ea typeface="新細明體" panose="02020500000000000000" pitchFamily="18" charset="-120"/>
              </a:rPr>
              <a:t>Dr. M.R. Smith	msmith@nchc.narl.org.tw</a:t>
            </a:r>
          </a:p>
        </p:txBody>
      </p:sp>
    </p:spTree>
    <p:extLst>
      <p:ext uri="{BB962C8B-B14F-4D97-AF65-F5344CB8AC3E}">
        <p14:creationId xmlns:p14="http://schemas.microsoft.com/office/powerpoint/2010/main" val="1632780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a:xfrm>
            <a:off x="1774825" y="838201"/>
            <a:ext cx="8153400" cy="792163"/>
          </a:xfrm>
          <a:noFill/>
          <a:ln/>
        </p:spPr>
        <p:txBody>
          <a:bodyPr anchor="ctr"/>
          <a:lstStyle/>
          <a:p>
            <a:r>
              <a:rPr lang="en-US" altLang="en-US"/>
              <a:t>SIMD vs MIMD</a:t>
            </a:r>
          </a:p>
        </p:txBody>
      </p:sp>
      <p:sp>
        <p:nvSpPr>
          <p:cNvPr id="6" name="矩形 5"/>
          <p:cNvSpPr/>
          <p:nvPr/>
        </p:nvSpPr>
        <p:spPr>
          <a:xfrm rot="16200000">
            <a:off x="636587" y="4424362"/>
            <a:ext cx="3352800" cy="838200"/>
          </a:xfrm>
          <a:prstGeom prst="rect">
            <a:avLst/>
          </a:prstGeom>
          <a:solidFill>
            <a:srgbClr val="00B050"/>
          </a:solid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flatTx/>
          </a:bodyPr>
          <a:lstStyle/>
          <a:p>
            <a:pPr algn="ctr">
              <a:defRPr/>
            </a:pPr>
            <a:r>
              <a:rPr lang="en-US" dirty="0"/>
              <a:t>Data</a:t>
            </a:r>
          </a:p>
        </p:txBody>
      </p:sp>
      <p:sp>
        <p:nvSpPr>
          <p:cNvPr id="7" name="矩形 6"/>
          <p:cNvSpPr/>
          <p:nvPr/>
        </p:nvSpPr>
        <p:spPr>
          <a:xfrm>
            <a:off x="3036888" y="3395663"/>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2" name="矩形 11"/>
          <p:cNvSpPr/>
          <p:nvPr/>
        </p:nvSpPr>
        <p:spPr>
          <a:xfrm>
            <a:off x="2503488" y="1795463"/>
            <a:ext cx="30480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t>Operation/Instruction</a:t>
            </a:r>
          </a:p>
        </p:txBody>
      </p:sp>
      <p:cxnSp>
        <p:nvCxnSpPr>
          <p:cNvPr id="14" name="圖案 13"/>
          <p:cNvCxnSpPr>
            <a:stCxn id="12" idx="2"/>
            <a:endCxn id="7" idx="3"/>
          </p:cNvCxnSpPr>
          <p:nvPr/>
        </p:nvCxnSpPr>
        <p:spPr>
          <a:xfrm rot="5400000">
            <a:off x="3360738" y="2995613"/>
            <a:ext cx="10287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036888" y="4233863"/>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0" name="圖案 19"/>
          <p:cNvCxnSpPr>
            <a:stCxn id="12" idx="2"/>
            <a:endCxn id="19" idx="3"/>
          </p:cNvCxnSpPr>
          <p:nvPr/>
        </p:nvCxnSpPr>
        <p:spPr>
          <a:xfrm rot="5400000">
            <a:off x="2941638" y="3414713"/>
            <a:ext cx="18669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036888" y="4995863"/>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4" name="圖案 23"/>
          <p:cNvCxnSpPr>
            <a:endCxn id="23" idx="3"/>
          </p:cNvCxnSpPr>
          <p:nvPr/>
        </p:nvCxnSpPr>
        <p:spPr>
          <a:xfrm rot="5400000">
            <a:off x="3044825" y="4252913"/>
            <a:ext cx="17145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036888" y="5757863"/>
            <a:ext cx="68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7" name="圖案 26"/>
          <p:cNvCxnSpPr>
            <a:endCxn id="26" idx="3"/>
          </p:cNvCxnSpPr>
          <p:nvPr/>
        </p:nvCxnSpPr>
        <p:spPr>
          <a:xfrm rot="5400000">
            <a:off x="3044825" y="5014913"/>
            <a:ext cx="1714500" cy="30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rot="10800000">
            <a:off x="2732088" y="3700464"/>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rot="10800000">
            <a:off x="2732088" y="4538664"/>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10800000">
            <a:off x="2732088" y="5224464"/>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rot="10800000">
            <a:off x="2732088" y="6062664"/>
            <a:ext cx="304800"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2274888" y="33956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43" name="矩形 42"/>
          <p:cNvSpPr/>
          <p:nvPr/>
        </p:nvSpPr>
        <p:spPr>
          <a:xfrm>
            <a:off x="2274888" y="42338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44" name="矩形 43"/>
          <p:cNvSpPr/>
          <p:nvPr/>
        </p:nvSpPr>
        <p:spPr>
          <a:xfrm>
            <a:off x="2274888" y="49958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45" name="矩形 44"/>
          <p:cNvSpPr/>
          <p:nvPr/>
        </p:nvSpPr>
        <p:spPr>
          <a:xfrm>
            <a:off x="2274888" y="57578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48" name="矩形 47"/>
          <p:cNvSpPr/>
          <p:nvPr/>
        </p:nvSpPr>
        <p:spPr>
          <a:xfrm>
            <a:off x="2579688" y="2176463"/>
            <a:ext cx="28956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1" name="矩形 50"/>
          <p:cNvSpPr/>
          <p:nvPr/>
        </p:nvSpPr>
        <p:spPr>
          <a:xfrm>
            <a:off x="7304088" y="1795463"/>
            <a:ext cx="31242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dirty="0"/>
              <a:t>Operation/Instruction(s)</a:t>
            </a:r>
          </a:p>
        </p:txBody>
      </p:sp>
      <p:sp>
        <p:nvSpPr>
          <p:cNvPr id="52" name="矩形 51"/>
          <p:cNvSpPr/>
          <p:nvPr/>
        </p:nvSpPr>
        <p:spPr>
          <a:xfrm>
            <a:off x="7532688" y="2176463"/>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3" name="矩形 52"/>
          <p:cNvSpPr/>
          <p:nvPr/>
        </p:nvSpPr>
        <p:spPr>
          <a:xfrm>
            <a:off x="8218488" y="2176463"/>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54" name="矩形 53"/>
          <p:cNvSpPr/>
          <p:nvPr/>
        </p:nvSpPr>
        <p:spPr>
          <a:xfrm>
            <a:off x="8980488" y="2176463"/>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55" name="矩形 54"/>
          <p:cNvSpPr/>
          <p:nvPr/>
        </p:nvSpPr>
        <p:spPr>
          <a:xfrm>
            <a:off x="9666288" y="2176463"/>
            <a:ext cx="533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56" name="矩形 55"/>
          <p:cNvSpPr/>
          <p:nvPr/>
        </p:nvSpPr>
        <p:spPr>
          <a:xfrm rot="16200000">
            <a:off x="4751387" y="4424362"/>
            <a:ext cx="3352800" cy="838200"/>
          </a:xfrm>
          <a:prstGeom prst="rect">
            <a:avLst/>
          </a:prstGeom>
          <a:solidFill>
            <a:srgbClr val="00B050"/>
          </a:solidFill>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a:flatTx/>
          </a:bodyPr>
          <a:lstStyle/>
          <a:p>
            <a:pPr algn="ctr">
              <a:defRPr/>
            </a:pPr>
            <a:r>
              <a:rPr lang="en-US" dirty="0"/>
              <a:t>Data</a:t>
            </a:r>
          </a:p>
        </p:txBody>
      </p:sp>
      <p:sp>
        <p:nvSpPr>
          <p:cNvPr id="57" name="矩形 56"/>
          <p:cNvSpPr/>
          <p:nvPr/>
        </p:nvSpPr>
        <p:spPr>
          <a:xfrm>
            <a:off x="6389688" y="33956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A</a:t>
            </a:r>
          </a:p>
        </p:txBody>
      </p:sp>
      <p:sp>
        <p:nvSpPr>
          <p:cNvPr id="58" name="矩形 57"/>
          <p:cNvSpPr/>
          <p:nvPr/>
        </p:nvSpPr>
        <p:spPr>
          <a:xfrm>
            <a:off x="6389688" y="42338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B</a:t>
            </a:r>
          </a:p>
        </p:txBody>
      </p:sp>
      <p:sp>
        <p:nvSpPr>
          <p:cNvPr id="59" name="矩形 58"/>
          <p:cNvSpPr/>
          <p:nvPr/>
        </p:nvSpPr>
        <p:spPr>
          <a:xfrm>
            <a:off x="6389688" y="49958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C</a:t>
            </a:r>
          </a:p>
        </p:txBody>
      </p:sp>
      <p:sp>
        <p:nvSpPr>
          <p:cNvPr id="60" name="矩形 59"/>
          <p:cNvSpPr/>
          <p:nvPr/>
        </p:nvSpPr>
        <p:spPr>
          <a:xfrm>
            <a:off x="6389688" y="5757863"/>
            <a:ext cx="381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solidFill>
                  <a:srgbClr val="FFFFFF"/>
                </a:solidFill>
                <a:latin typeface="Lucida Sans Unicode" panose="020B0602030504020204" pitchFamily="34" charset="0"/>
                <a:ea typeface="微軟正黑體" panose="020B0604030504040204" pitchFamily="34" charset="-120"/>
              </a:rPr>
              <a:t>D</a:t>
            </a:r>
          </a:p>
        </p:txBody>
      </p:sp>
      <p:sp>
        <p:nvSpPr>
          <p:cNvPr id="63" name="矩形 62"/>
          <p:cNvSpPr/>
          <p:nvPr/>
        </p:nvSpPr>
        <p:spPr>
          <a:xfrm>
            <a:off x="7608888" y="3700463"/>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40" name="矩形 139"/>
          <p:cNvSpPr/>
          <p:nvPr/>
        </p:nvSpPr>
        <p:spPr>
          <a:xfrm>
            <a:off x="8294688" y="4310063"/>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sp>
        <p:nvSpPr>
          <p:cNvPr id="154" name="矩形 153"/>
          <p:cNvSpPr/>
          <p:nvPr/>
        </p:nvSpPr>
        <p:spPr>
          <a:xfrm>
            <a:off x="8980488" y="4919663"/>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20" name="直線接點 219"/>
          <p:cNvCxnSpPr/>
          <p:nvPr/>
        </p:nvCxnSpPr>
        <p:spPr>
          <a:xfrm rot="5400000">
            <a:off x="8104188" y="3738563"/>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線接點 220"/>
          <p:cNvCxnSpPr/>
          <p:nvPr/>
        </p:nvCxnSpPr>
        <p:spPr>
          <a:xfrm rot="5400000">
            <a:off x="7532688" y="2862263"/>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線接點 221"/>
          <p:cNvCxnSpPr/>
          <p:nvPr/>
        </p:nvCxnSpPr>
        <p:spPr>
          <a:xfrm rot="5400000">
            <a:off x="8218488" y="2862263"/>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接點 222"/>
          <p:cNvCxnSpPr/>
          <p:nvPr/>
        </p:nvCxnSpPr>
        <p:spPr>
          <a:xfrm rot="5400000">
            <a:off x="8980488" y="2862263"/>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接點 223"/>
          <p:cNvCxnSpPr/>
          <p:nvPr/>
        </p:nvCxnSpPr>
        <p:spPr>
          <a:xfrm rot="5400000">
            <a:off x="9666288" y="2862263"/>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直線接點 225"/>
          <p:cNvCxnSpPr/>
          <p:nvPr/>
        </p:nvCxnSpPr>
        <p:spPr>
          <a:xfrm>
            <a:off x="7837488" y="3167063"/>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8" name="直線接點 227"/>
          <p:cNvCxnSpPr/>
          <p:nvPr/>
        </p:nvCxnSpPr>
        <p:spPr>
          <a:xfrm>
            <a:off x="6770688" y="37004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直線接點 228"/>
          <p:cNvCxnSpPr/>
          <p:nvPr/>
        </p:nvCxnSpPr>
        <p:spPr>
          <a:xfrm>
            <a:off x="6770688" y="45386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線接點 229"/>
          <p:cNvCxnSpPr/>
          <p:nvPr/>
        </p:nvCxnSpPr>
        <p:spPr>
          <a:xfrm>
            <a:off x="6770688" y="53006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線接點 230"/>
          <p:cNvCxnSpPr/>
          <p:nvPr/>
        </p:nvCxnSpPr>
        <p:spPr>
          <a:xfrm>
            <a:off x="6770688" y="60626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線接點 232"/>
          <p:cNvCxnSpPr/>
          <p:nvPr/>
        </p:nvCxnSpPr>
        <p:spPr>
          <a:xfrm rot="5400000">
            <a:off x="5970588" y="4881563"/>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直線接點 238"/>
          <p:cNvCxnSpPr/>
          <p:nvPr/>
        </p:nvCxnSpPr>
        <p:spPr>
          <a:xfrm rot="5400000">
            <a:off x="7723188" y="3433763"/>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線接點 242"/>
          <p:cNvCxnSpPr>
            <a:endCxn id="63" idx="1"/>
          </p:cNvCxnSpPr>
          <p:nvPr/>
        </p:nvCxnSpPr>
        <p:spPr>
          <a:xfrm>
            <a:off x="7124700" y="39290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線接點 244"/>
          <p:cNvCxnSpPr/>
          <p:nvPr/>
        </p:nvCxnSpPr>
        <p:spPr>
          <a:xfrm>
            <a:off x="7151688" y="4538663"/>
            <a:ext cx="114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直線接點 252"/>
          <p:cNvCxnSpPr>
            <a:endCxn id="154" idx="0"/>
          </p:cNvCxnSpPr>
          <p:nvPr/>
        </p:nvCxnSpPr>
        <p:spPr>
          <a:xfrm rot="5400000">
            <a:off x="8466138" y="3997325"/>
            <a:ext cx="1752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7" name="直線接點 256"/>
          <p:cNvCxnSpPr>
            <a:endCxn id="154" idx="1"/>
          </p:cNvCxnSpPr>
          <p:nvPr/>
        </p:nvCxnSpPr>
        <p:spPr>
          <a:xfrm>
            <a:off x="7124700" y="5148263"/>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59" name="矩形 258"/>
          <p:cNvSpPr/>
          <p:nvPr/>
        </p:nvSpPr>
        <p:spPr>
          <a:xfrm>
            <a:off x="9437688" y="5605463"/>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CPU</a:t>
            </a:r>
          </a:p>
        </p:txBody>
      </p:sp>
      <p:cxnSp>
        <p:nvCxnSpPr>
          <p:cNvPr id="260" name="直線接點 259"/>
          <p:cNvCxnSpPr/>
          <p:nvPr/>
        </p:nvCxnSpPr>
        <p:spPr>
          <a:xfrm>
            <a:off x="7151688" y="5834063"/>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線接點 262"/>
          <p:cNvCxnSpPr/>
          <p:nvPr/>
        </p:nvCxnSpPr>
        <p:spPr>
          <a:xfrm rot="5400000">
            <a:off x="8599488" y="4386263"/>
            <a:ext cx="24384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7304088" y="3548063"/>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64" name="橢圓 63"/>
          <p:cNvSpPr/>
          <p:nvPr/>
        </p:nvSpPr>
        <p:spPr>
          <a:xfrm>
            <a:off x="7989888" y="4233863"/>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65" name="橢圓 64"/>
          <p:cNvSpPr/>
          <p:nvPr/>
        </p:nvSpPr>
        <p:spPr>
          <a:xfrm>
            <a:off x="8675688" y="4843463"/>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66" name="橢圓 65"/>
          <p:cNvSpPr/>
          <p:nvPr/>
        </p:nvSpPr>
        <p:spPr>
          <a:xfrm>
            <a:off x="9132888" y="5529263"/>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solidFill>
                <a:srgbClr val="FFFFFF"/>
              </a:solidFill>
              <a:latin typeface="Lucida Sans Unicode" panose="020B0602030504020204" pitchFamily="34" charset="0"/>
              <a:ea typeface="微軟正黑體" panose="020B0604030504040204" pitchFamily="34" charset="-120"/>
            </a:endParaRPr>
          </a:p>
        </p:txBody>
      </p:sp>
      <p:sp>
        <p:nvSpPr>
          <p:cNvPr id="110654" name="文字方塊 66"/>
          <p:cNvSpPr txBox="1">
            <a:spLocks noChangeArrowheads="1"/>
          </p:cNvSpPr>
          <p:nvPr/>
        </p:nvSpPr>
        <p:spPr bwMode="auto">
          <a:xfrm>
            <a:off x="4151313" y="4292600"/>
            <a:ext cx="1752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ea typeface="微軟正黑體" panose="020B0604030504040204" pitchFamily="34" charset="-120"/>
              </a:rPr>
              <a:t>Each CPU performs operation A-D on  data A-D</a:t>
            </a:r>
          </a:p>
        </p:txBody>
      </p:sp>
      <p:cxnSp>
        <p:nvCxnSpPr>
          <p:cNvPr id="68" name="直線單箭頭接點 67"/>
          <p:cNvCxnSpPr/>
          <p:nvPr/>
        </p:nvCxnSpPr>
        <p:spPr>
          <a:xfrm flipV="1">
            <a:off x="5780088" y="4081463"/>
            <a:ext cx="1524000" cy="990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endCxn id="64" idx="2"/>
          </p:cNvCxnSpPr>
          <p:nvPr/>
        </p:nvCxnSpPr>
        <p:spPr>
          <a:xfrm flipV="1">
            <a:off x="5753100" y="4576763"/>
            <a:ext cx="2209800" cy="8763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65" idx="2"/>
          </p:cNvCxnSpPr>
          <p:nvPr/>
        </p:nvCxnSpPr>
        <p:spPr>
          <a:xfrm flipV="1">
            <a:off x="5676900" y="5186363"/>
            <a:ext cx="29718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endCxn id="66" idx="2"/>
          </p:cNvCxnSpPr>
          <p:nvPr/>
        </p:nvCxnSpPr>
        <p:spPr>
          <a:xfrm flipV="1">
            <a:off x="5676900" y="5872163"/>
            <a:ext cx="3429000" cy="3429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659" name="Text Box 67"/>
          <p:cNvSpPr txBox="1">
            <a:spLocks noChangeArrowheads="1"/>
          </p:cNvSpPr>
          <p:nvPr/>
        </p:nvSpPr>
        <p:spPr bwMode="auto">
          <a:xfrm>
            <a:off x="1524000" y="6580188"/>
            <a:ext cx="4895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en-US" sz="1400">
                <a:solidFill>
                  <a:schemeClr val="bg1"/>
                </a:solidFill>
                <a:latin typeface="Tw Cen MT" panose="020B0602020104020603" pitchFamily="34" charset="0"/>
                <a:ea typeface="新細明體" panose="02020500000000000000" pitchFamily="18" charset="-120"/>
              </a:rPr>
              <a:t>Dr. M.R. Smith	msmith@nchc.narl.org.tw</a:t>
            </a:r>
          </a:p>
        </p:txBody>
      </p:sp>
    </p:spTree>
    <p:extLst>
      <p:ext uri="{BB962C8B-B14F-4D97-AF65-F5344CB8AC3E}">
        <p14:creationId xmlns:p14="http://schemas.microsoft.com/office/powerpoint/2010/main" val="1359914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a:t>MIMD</a:t>
            </a:r>
          </a:p>
        </p:txBody>
      </p:sp>
      <p:sp>
        <p:nvSpPr>
          <p:cNvPr id="111619" name="Rectangle 3"/>
          <p:cNvSpPr>
            <a:spLocks noGrp="1" noChangeArrowheads="1"/>
          </p:cNvSpPr>
          <p:nvPr>
            <p:ph type="body" idx="1"/>
          </p:nvPr>
        </p:nvSpPr>
        <p:spPr/>
        <p:txBody>
          <a:bodyPr/>
          <a:lstStyle/>
          <a:p>
            <a:r>
              <a:rPr lang="en-US" altLang="en-US"/>
              <a:t>The architecture (i.e. bus lines, cache, and controller) for MIMD efficient CPU’s is very complicated.</a:t>
            </a:r>
          </a:p>
          <a:p>
            <a:endParaRPr lang="en-US" altLang="en-US"/>
          </a:p>
          <a:p>
            <a:r>
              <a:rPr lang="en-US" altLang="en-US"/>
              <a:t>The additional complexity results in additional computational overhead: i.e. MIMD is slower than SIMD (but more flexible)</a:t>
            </a:r>
          </a:p>
        </p:txBody>
      </p:sp>
    </p:spTree>
    <p:extLst>
      <p:ext uri="{BB962C8B-B14F-4D97-AF65-F5344CB8AC3E}">
        <p14:creationId xmlns:p14="http://schemas.microsoft.com/office/powerpoint/2010/main" val="386014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Introduction to Parallel Computing</a:t>
            </a:r>
            <a:endParaRPr lang="en-GB" dirty="0"/>
          </a:p>
        </p:txBody>
      </p:sp>
      <p:sp>
        <p:nvSpPr>
          <p:cNvPr id="3" name="Content Placeholder 2"/>
          <p:cNvSpPr>
            <a:spLocks noGrp="1"/>
          </p:cNvSpPr>
          <p:nvPr>
            <p:ph idx="1"/>
          </p:nvPr>
        </p:nvSpPr>
        <p:spPr/>
        <p:txBody>
          <a:bodyPr>
            <a:normAutofit/>
          </a:bodyPr>
          <a:lstStyle/>
          <a:p>
            <a:r>
              <a:rPr lang="en-US" dirty="0" smtClean="0"/>
              <a:t>This is important for several reasons:</a:t>
            </a:r>
          </a:p>
          <a:p>
            <a:endParaRPr lang="en-US" dirty="0"/>
          </a:p>
          <a:p>
            <a:pPr lvl="1"/>
            <a:r>
              <a:rPr lang="en-US" dirty="0" smtClean="0"/>
              <a:t>The CPU speed of modern CPU’s is gradually decreasing as application of CPU’s to mobile computing becomes more popular.</a:t>
            </a:r>
          </a:p>
          <a:p>
            <a:pPr lvl="1"/>
            <a:endParaRPr lang="en-US" dirty="0"/>
          </a:p>
          <a:p>
            <a:pPr lvl="1"/>
            <a:r>
              <a:rPr lang="en-US" dirty="0" smtClean="0"/>
              <a:t>The demands on accuracy for modern computational analysis is increasing – our simulations are getting larger and require more computational power.</a:t>
            </a:r>
          </a:p>
          <a:p>
            <a:pPr lvl="1"/>
            <a:endParaRPr lang="en-US" dirty="0"/>
          </a:p>
          <a:p>
            <a:r>
              <a:rPr lang="en-US" dirty="0" smtClean="0"/>
              <a:t>Hence, demands by industrial engineers mean that, in order to reach new levels of technology, we must use multiple CPU cores as part of our computation.</a:t>
            </a:r>
            <a:endParaRPr lang="en-US" dirty="0" smtClean="0"/>
          </a:p>
          <a:p>
            <a:pPr lvl="1"/>
            <a:endParaRPr lang="en-US" dirty="0"/>
          </a:p>
          <a:p>
            <a:pPr lvl="1"/>
            <a:endParaRPr lang="en-US" dirty="0"/>
          </a:p>
          <a:p>
            <a:pPr lvl="1"/>
            <a:endParaRPr lang="en-GB" dirty="0"/>
          </a:p>
        </p:txBody>
      </p:sp>
    </p:spTree>
    <p:extLst>
      <p:ext uri="{BB962C8B-B14F-4D97-AF65-F5344CB8AC3E}">
        <p14:creationId xmlns:p14="http://schemas.microsoft.com/office/powerpoint/2010/main" val="2885969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764373"/>
            <a:ext cx="10820400" cy="1293028"/>
          </a:xfrm>
        </p:spPr>
        <p:txBody>
          <a:bodyPr/>
          <a:lstStyle/>
          <a:p>
            <a:r>
              <a:rPr lang="en-US" altLang="en-US" dirty="0"/>
              <a:t>SIMD and Vector Computation</a:t>
            </a:r>
          </a:p>
        </p:txBody>
      </p:sp>
      <p:sp>
        <p:nvSpPr>
          <p:cNvPr id="112643" name="Rectangle 3"/>
          <p:cNvSpPr>
            <a:spLocks noGrp="1" noChangeArrowheads="1"/>
          </p:cNvSpPr>
          <p:nvPr>
            <p:ph type="body" idx="1"/>
          </p:nvPr>
        </p:nvSpPr>
        <p:spPr/>
        <p:txBody>
          <a:bodyPr/>
          <a:lstStyle/>
          <a:p>
            <a:r>
              <a:rPr lang="en-US" altLang="en-US" dirty="0"/>
              <a:t>In the simplified case where each process only operates upon a single (dedicated) set of data, we have a vector computation.</a:t>
            </a:r>
          </a:p>
          <a:p>
            <a:endParaRPr lang="en-US" altLang="en-US" dirty="0"/>
          </a:p>
          <a:p>
            <a:r>
              <a:rPr lang="en-US" altLang="en-US" dirty="0" smtClean="0"/>
              <a:t>Vector Computation is the most ideal form of parallel computation.</a:t>
            </a:r>
          </a:p>
          <a:p>
            <a:endParaRPr lang="en-US" altLang="en-US" dirty="0"/>
          </a:p>
          <a:p>
            <a:r>
              <a:rPr lang="en-US" altLang="en-US" dirty="0" smtClean="0"/>
              <a:t>An example of vector computation was covered earlier: c = a + b.</a:t>
            </a:r>
          </a:p>
          <a:p>
            <a:endParaRPr lang="en-US" altLang="en-US" dirty="0"/>
          </a:p>
          <a:p>
            <a:r>
              <a:rPr lang="en-US" altLang="en-US" dirty="0" smtClean="0"/>
              <a:t>In this case, the addition of element </a:t>
            </a:r>
            <a:r>
              <a:rPr lang="en-US" altLang="en-US" dirty="0" err="1" smtClean="0"/>
              <a:t>i</a:t>
            </a:r>
            <a:r>
              <a:rPr lang="en-US" altLang="en-US" dirty="0" smtClean="0"/>
              <a:t> requires access to the </a:t>
            </a:r>
            <a:r>
              <a:rPr lang="en-US" altLang="en-US" dirty="0" err="1" smtClean="0"/>
              <a:t>i’th</a:t>
            </a:r>
            <a:r>
              <a:rPr lang="en-US" altLang="en-US" dirty="0" smtClean="0"/>
              <a:t> element from a and b – and only this element.</a:t>
            </a:r>
            <a:endParaRPr lang="en-US" altLang="en-US" dirty="0"/>
          </a:p>
          <a:p>
            <a:endParaRPr lang="en-US" altLang="en-US" dirty="0"/>
          </a:p>
          <a:p>
            <a:endParaRPr lang="en-US" altLang="en-US" dirty="0"/>
          </a:p>
        </p:txBody>
      </p:sp>
    </p:spTree>
    <p:extLst>
      <p:ext uri="{BB962C8B-B14F-4D97-AF65-F5344CB8AC3E}">
        <p14:creationId xmlns:p14="http://schemas.microsoft.com/office/powerpoint/2010/main" val="2714646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764373"/>
            <a:ext cx="10820400" cy="1293028"/>
          </a:xfrm>
        </p:spPr>
        <p:txBody>
          <a:bodyPr/>
          <a:lstStyle/>
          <a:p>
            <a:r>
              <a:rPr lang="en-US" altLang="en-US" dirty="0"/>
              <a:t>SIMD and Vector Computation</a:t>
            </a:r>
          </a:p>
        </p:txBody>
      </p:sp>
      <p:sp>
        <p:nvSpPr>
          <p:cNvPr id="112643" name="Rectangle 3"/>
          <p:cNvSpPr>
            <a:spLocks noGrp="1" noChangeArrowheads="1"/>
          </p:cNvSpPr>
          <p:nvPr>
            <p:ph type="body" idx="1"/>
          </p:nvPr>
        </p:nvSpPr>
        <p:spPr/>
        <p:txBody>
          <a:bodyPr/>
          <a:lstStyle/>
          <a:p>
            <a:r>
              <a:rPr lang="en-US" altLang="en-US" dirty="0" smtClean="0"/>
              <a:t>That gives us 3 kinds of parallelization:</a:t>
            </a:r>
          </a:p>
          <a:p>
            <a:endParaRPr lang="en-US" altLang="en-US" dirty="0"/>
          </a:p>
          <a:p>
            <a:pPr lvl="1"/>
            <a:r>
              <a:rPr lang="en-US" altLang="en-US" dirty="0" smtClean="0"/>
              <a:t>MIMD: where each task is unique and unlike the other tasks. This is the most flexible and least efficient manner for parallel computation.</a:t>
            </a:r>
          </a:p>
          <a:p>
            <a:pPr lvl="1"/>
            <a:endParaRPr lang="en-US" altLang="en-US" dirty="0"/>
          </a:p>
          <a:p>
            <a:pPr lvl="1"/>
            <a:r>
              <a:rPr lang="en-US" altLang="en-US" dirty="0" smtClean="0"/>
              <a:t>SIMD: where each task is identical, only performed on different data elements. </a:t>
            </a:r>
            <a:endParaRPr lang="en-US" altLang="en-US" dirty="0"/>
          </a:p>
          <a:p>
            <a:pPr lvl="1"/>
            <a:endParaRPr lang="en-US" altLang="en-US" dirty="0" smtClean="0"/>
          </a:p>
          <a:p>
            <a:pPr lvl="1"/>
            <a:r>
              <a:rPr lang="en-US" altLang="en-US" dirty="0" smtClean="0"/>
              <a:t>Vector Parallelization: this is a subset of SIMD computation, where task </a:t>
            </a:r>
            <a:r>
              <a:rPr lang="en-US" altLang="en-US" dirty="0" err="1" smtClean="0"/>
              <a:t>i</a:t>
            </a:r>
            <a:r>
              <a:rPr lang="en-US" altLang="en-US" dirty="0" smtClean="0"/>
              <a:t> will only access data from elements </a:t>
            </a:r>
            <a:r>
              <a:rPr lang="en-US" altLang="en-US" dirty="0" err="1" smtClean="0"/>
              <a:t>i</a:t>
            </a:r>
            <a:r>
              <a:rPr lang="en-US" altLang="en-US" dirty="0" smtClean="0"/>
              <a:t> of vectors used as part of the calculation.*</a:t>
            </a:r>
            <a:endParaRPr lang="en-US" altLang="en-US" dirty="0"/>
          </a:p>
          <a:p>
            <a:endParaRPr lang="en-US" altLang="en-US" dirty="0"/>
          </a:p>
        </p:txBody>
      </p:sp>
    </p:spTree>
    <p:extLst>
      <p:ext uri="{BB962C8B-B14F-4D97-AF65-F5344CB8AC3E}">
        <p14:creationId xmlns:p14="http://schemas.microsoft.com/office/powerpoint/2010/main" val="22770042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764373"/>
            <a:ext cx="10820400" cy="1293028"/>
          </a:xfrm>
        </p:spPr>
        <p:txBody>
          <a:bodyPr/>
          <a:lstStyle/>
          <a:p>
            <a:r>
              <a:rPr lang="en-US" altLang="en-US" dirty="0" smtClean="0"/>
              <a:t>SUMMARY</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By breaking up the task into (</a:t>
            </a:r>
            <a:r>
              <a:rPr lang="en-US" altLang="en-US" dirty="0" err="1" smtClean="0"/>
              <a:t>i</a:t>
            </a:r>
            <a:r>
              <a:rPr lang="en-US" altLang="en-US" dirty="0" smtClean="0"/>
              <a:t>) sequential parts, and (ii) parallel parts, we may estimate what the potential parallel speed up and efficiency is for the algorithm.</a:t>
            </a:r>
          </a:p>
          <a:p>
            <a:endParaRPr lang="en-US" altLang="en-US" dirty="0"/>
          </a:p>
          <a:p>
            <a:r>
              <a:rPr lang="en-US" altLang="en-US" dirty="0" smtClean="0"/>
              <a:t>The efficiency by which these parallel tasks are computed depends on the style:</a:t>
            </a:r>
          </a:p>
          <a:p>
            <a:pPr lvl="1"/>
            <a:r>
              <a:rPr lang="en-US" altLang="en-US" dirty="0" smtClean="0"/>
              <a:t>MIMD: Multiple (different) Instructions on Multiple Data types.</a:t>
            </a:r>
          </a:p>
          <a:p>
            <a:pPr lvl="1"/>
            <a:r>
              <a:rPr lang="en-US" altLang="en-US" dirty="0" smtClean="0"/>
              <a:t>SIMD: Single Instructions on Multiple Data types.</a:t>
            </a:r>
          </a:p>
          <a:p>
            <a:pPr lvl="1"/>
            <a:r>
              <a:rPr lang="en-US" altLang="en-US" dirty="0" smtClean="0"/>
              <a:t>Vector: Like SIMD, with each thread restricted to what data may be accessed.</a:t>
            </a:r>
            <a:endParaRPr lang="en-US" altLang="en-US" dirty="0"/>
          </a:p>
          <a:p>
            <a:endParaRPr lang="en-US" altLang="en-US" dirty="0"/>
          </a:p>
          <a:p>
            <a:endParaRPr lang="en-US" altLang="en-US" dirty="0"/>
          </a:p>
        </p:txBody>
      </p:sp>
    </p:spTree>
    <p:extLst>
      <p:ext uri="{BB962C8B-B14F-4D97-AF65-F5344CB8AC3E}">
        <p14:creationId xmlns:p14="http://schemas.microsoft.com/office/powerpoint/2010/main" val="27731332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764373"/>
            <a:ext cx="10820400" cy="1293028"/>
          </a:xfrm>
        </p:spPr>
        <p:txBody>
          <a:bodyPr/>
          <a:lstStyle/>
          <a:p>
            <a:r>
              <a:rPr lang="en-US" altLang="en-US" dirty="0" smtClean="0"/>
              <a:t>SUMMARY</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The hardware we perform this parallel computation on depends heavily on the selection of parallelization type.</a:t>
            </a:r>
          </a:p>
          <a:p>
            <a:endParaRPr lang="en-US" altLang="en-US" dirty="0"/>
          </a:p>
          <a:p>
            <a:r>
              <a:rPr lang="en-US" altLang="en-US" dirty="0" smtClean="0"/>
              <a:t>Vector Computation: Suitable for parallel computing within a single CPU core. </a:t>
            </a:r>
            <a:endParaRPr lang="en-US" altLang="en-US" dirty="0"/>
          </a:p>
          <a:p>
            <a:endParaRPr lang="en-US" altLang="en-US" dirty="0" smtClean="0"/>
          </a:p>
          <a:p>
            <a:r>
              <a:rPr lang="en-US" altLang="en-US" dirty="0" smtClean="0"/>
              <a:t>SIMD Computation: Suitable for multiple CPU cores and Graphics Processing Units.</a:t>
            </a:r>
          </a:p>
          <a:p>
            <a:endParaRPr lang="en-US" altLang="en-US" dirty="0"/>
          </a:p>
          <a:p>
            <a:r>
              <a:rPr lang="en-US" altLang="en-US" dirty="0" smtClean="0"/>
              <a:t>MIMD Computation: Suitable for multiple CPU cores.</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4190557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5800" y="764373"/>
            <a:ext cx="10820400" cy="1293028"/>
          </a:xfrm>
        </p:spPr>
        <p:txBody>
          <a:bodyPr/>
          <a:lstStyle/>
          <a:p>
            <a:r>
              <a:rPr lang="en-US" altLang="en-US" dirty="0" smtClean="0"/>
              <a:t>NEXT CLASS</a:t>
            </a:r>
            <a:endParaRPr lang="en-US" altLang="en-US" dirty="0"/>
          </a:p>
        </p:txBody>
      </p:sp>
      <p:sp>
        <p:nvSpPr>
          <p:cNvPr id="112643" name="Rectangle 3"/>
          <p:cNvSpPr>
            <a:spLocks noGrp="1" noChangeArrowheads="1"/>
          </p:cNvSpPr>
          <p:nvPr>
            <p:ph type="body" idx="1"/>
          </p:nvPr>
        </p:nvSpPr>
        <p:spPr/>
        <p:txBody>
          <a:bodyPr/>
          <a:lstStyle/>
          <a:p>
            <a:r>
              <a:rPr lang="en-US" altLang="en-US" dirty="0" smtClean="0"/>
              <a:t>In the next class, we will examine the parallelization we may perform in a single CPU core.</a:t>
            </a:r>
          </a:p>
          <a:p>
            <a:endParaRPr lang="en-US" altLang="en-US" dirty="0"/>
          </a:p>
          <a:p>
            <a:r>
              <a:rPr lang="en-US" altLang="en-US" dirty="0" smtClean="0"/>
              <a:t>This is vector computation using the vector computation registers in the FP computation unit of the CPU.</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152604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Introduction to Parallel Computing</a:t>
            </a:r>
            <a:endParaRPr lang="en-GB" dirty="0"/>
          </a:p>
        </p:txBody>
      </p:sp>
      <p:sp>
        <p:nvSpPr>
          <p:cNvPr id="3" name="Content Placeholder 2"/>
          <p:cNvSpPr>
            <a:spLocks noGrp="1"/>
          </p:cNvSpPr>
          <p:nvPr>
            <p:ph idx="1"/>
          </p:nvPr>
        </p:nvSpPr>
        <p:spPr/>
        <p:txBody>
          <a:bodyPr>
            <a:normAutofit/>
          </a:bodyPr>
          <a:lstStyle/>
          <a:p>
            <a:r>
              <a:rPr lang="en-US" dirty="0" smtClean="0"/>
              <a:t>Parallel Computing is not a new idea.</a:t>
            </a:r>
          </a:p>
          <a:p>
            <a:endParaRPr lang="en-US" dirty="0"/>
          </a:p>
          <a:p>
            <a:r>
              <a:rPr lang="en-US" dirty="0" smtClean="0"/>
              <a:t>Ever since the development of computers, scientists and engineers have been working to take advantage of multiple CPU cores to accelerate computations.</a:t>
            </a:r>
          </a:p>
          <a:p>
            <a:endParaRPr lang="en-US" dirty="0"/>
          </a:p>
          <a:p>
            <a:r>
              <a:rPr lang="en-US" dirty="0" smtClean="0"/>
              <a:t>Before we continue, we need a way of categorizing types of computational work into those which may be parallelized, or not.</a:t>
            </a:r>
            <a:endParaRPr lang="en-US" dirty="0" smtClean="0"/>
          </a:p>
          <a:p>
            <a:pPr lvl="1"/>
            <a:endParaRPr lang="en-US" dirty="0"/>
          </a:p>
          <a:p>
            <a:pPr lvl="1"/>
            <a:endParaRPr lang="en-US" dirty="0"/>
          </a:p>
          <a:p>
            <a:pPr lvl="1"/>
            <a:endParaRPr lang="en-GB" dirty="0"/>
          </a:p>
        </p:txBody>
      </p:sp>
    </p:spTree>
    <p:extLst>
      <p:ext uri="{BB962C8B-B14F-4D97-AF65-F5344CB8AC3E}">
        <p14:creationId xmlns:p14="http://schemas.microsoft.com/office/powerpoint/2010/main" val="9105299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TYPES OF COMPUTATION</a:t>
            </a:r>
            <a:endParaRPr lang="en-GB" dirty="0"/>
          </a:p>
        </p:txBody>
      </p:sp>
      <p:sp>
        <p:nvSpPr>
          <p:cNvPr id="3" name="Content Placeholder 2"/>
          <p:cNvSpPr>
            <a:spLocks noGrp="1"/>
          </p:cNvSpPr>
          <p:nvPr>
            <p:ph idx="1"/>
          </p:nvPr>
        </p:nvSpPr>
        <p:spPr/>
        <p:txBody>
          <a:bodyPr>
            <a:normAutofit/>
          </a:bodyPr>
          <a:lstStyle/>
          <a:p>
            <a:r>
              <a:rPr lang="en-US" dirty="0" smtClean="0"/>
              <a:t>Computational tasks may be categorized into two groups:</a:t>
            </a:r>
          </a:p>
          <a:p>
            <a:endParaRPr lang="en-US" dirty="0"/>
          </a:p>
          <a:p>
            <a:pPr lvl="1"/>
            <a:r>
              <a:rPr lang="en-US" dirty="0" smtClean="0"/>
              <a:t>Sequential Computations: This is where a computational task involves multiple steps, which must be computed in a specific order. </a:t>
            </a:r>
          </a:p>
          <a:p>
            <a:pPr lvl="1"/>
            <a:endParaRPr lang="en-US" dirty="0"/>
          </a:p>
          <a:p>
            <a:pPr lvl="1"/>
            <a:r>
              <a:rPr lang="en-US" dirty="0" smtClean="0"/>
              <a:t>Parallel Computations: This is where a computational task can be clearly divided into a group of subtasks which may be computed </a:t>
            </a:r>
            <a:r>
              <a:rPr lang="en-US" dirty="0" smtClean="0"/>
              <a:t>separately, simultaneously.</a:t>
            </a:r>
          </a:p>
          <a:p>
            <a:pPr lvl="1"/>
            <a:endParaRPr lang="en-US" dirty="0"/>
          </a:p>
          <a:p>
            <a:r>
              <a:rPr lang="en-US" dirty="0" smtClean="0"/>
              <a:t>In reality, most tasks consist of sequential parts and parallel parts. It is important we be able to identify these.</a:t>
            </a:r>
            <a:endParaRPr lang="en-US" dirty="0" smtClean="0"/>
          </a:p>
          <a:p>
            <a:pPr lvl="1"/>
            <a:endParaRPr lang="en-US" dirty="0"/>
          </a:p>
          <a:p>
            <a:pPr lvl="1"/>
            <a:endParaRPr lang="en-US" dirty="0"/>
          </a:p>
          <a:p>
            <a:pPr lvl="1"/>
            <a:endParaRPr lang="en-GB" dirty="0"/>
          </a:p>
        </p:txBody>
      </p:sp>
    </p:spTree>
    <p:extLst>
      <p:ext uri="{BB962C8B-B14F-4D97-AF65-F5344CB8AC3E}">
        <p14:creationId xmlns:p14="http://schemas.microsoft.com/office/powerpoint/2010/main" val="2095258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TYPES OF COMPUTATION</a:t>
            </a:r>
            <a:endParaRPr lang="en-GB" dirty="0"/>
          </a:p>
        </p:txBody>
      </p:sp>
      <p:sp>
        <p:nvSpPr>
          <p:cNvPr id="3" name="Content Placeholder 2"/>
          <p:cNvSpPr>
            <a:spLocks noGrp="1"/>
          </p:cNvSpPr>
          <p:nvPr>
            <p:ph idx="1"/>
          </p:nvPr>
        </p:nvSpPr>
        <p:spPr/>
        <p:txBody>
          <a:bodyPr>
            <a:normAutofit/>
          </a:bodyPr>
          <a:lstStyle/>
          <a:p>
            <a:r>
              <a:rPr lang="en-US" dirty="0" smtClean="0"/>
              <a:t>An example of </a:t>
            </a:r>
            <a:r>
              <a:rPr lang="en-US" b="1" dirty="0" smtClean="0"/>
              <a:t>sequential computation</a:t>
            </a:r>
            <a:r>
              <a:rPr lang="en-US" dirty="0" smtClean="0"/>
              <a:t>:</a:t>
            </a:r>
          </a:p>
          <a:p>
            <a:endParaRPr lang="en-US" dirty="0"/>
          </a:p>
          <a:p>
            <a:pPr marL="457200" lvl="1" indent="0">
              <a:buNone/>
            </a:pPr>
            <a:r>
              <a:rPr lang="en-US" dirty="0" smtClean="0"/>
              <a:t>      Compute the series a</a:t>
            </a:r>
            <a:r>
              <a:rPr lang="en-US" baseline="-25000" dirty="0" smtClean="0"/>
              <a:t>n+1</a:t>
            </a:r>
            <a:r>
              <a:rPr lang="en-US" dirty="0" smtClean="0"/>
              <a:t> = 2*a</a:t>
            </a:r>
            <a:r>
              <a:rPr lang="en-US" baseline="-25000" dirty="0" smtClean="0"/>
              <a:t>n  </a:t>
            </a:r>
            <a:r>
              <a:rPr lang="en-US" dirty="0" smtClean="0"/>
              <a:t>for a</a:t>
            </a:r>
            <a:r>
              <a:rPr lang="en-US" baseline="-25000" dirty="0" smtClean="0"/>
              <a:t>0</a:t>
            </a:r>
            <a:r>
              <a:rPr lang="en-US" dirty="0" smtClean="0"/>
              <a:t> = 1 and n = 1,2,3.....1000.</a:t>
            </a:r>
          </a:p>
          <a:p>
            <a:pPr marL="457200" lvl="1" indent="0">
              <a:buNone/>
            </a:pPr>
            <a:endParaRPr lang="en-US" baseline="-25000" dirty="0"/>
          </a:p>
          <a:p>
            <a:pPr marL="457200" lvl="1" indent="0">
              <a:buNone/>
            </a:pPr>
            <a:endParaRPr lang="en-US" baseline="-25000" dirty="0" smtClean="0"/>
          </a:p>
          <a:p>
            <a:pPr marL="457200" lvl="1" indent="0">
              <a:buNone/>
            </a:pPr>
            <a:r>
              <a:rPr lang="en-US" baseline="-25000" dirty="0"/>
              <a:t>	</a:t>
            </a:r>
            <a:r>
              <a:rPr lang="en-US" baseline="-25000" dirty="0" smtClean="0"/>
              <a:t>	</a:t>
            </a:r>
            <a:endParaRPr lang="en-US" baseline="-25000" dirty="0" smtClean="0"/>
          </a:p>
          <a:p>
            <a:r>
              <a:rPr lang="en-US" dirty="0" smtClean="0"/>
              <a:t>We can see that, for any value a</a:t>
            </a:r>
            <a:r>
              <a:rPr lang="en-US" baseline="-25000" dirty="0" smtClean="0"/>
              <a:t>n+1</a:t>
            </a:r>
            <a:r>
              <a:rPr lang="en-US" dirty="0" smtClean="0"/>
              <a:t>, we must first compute a</a:t>
            </a:r>
            <a:r>
              <a:rPr lang="en-US" baseline="-25000" dirty="0" smtClean="0"/>
              <a:t>n</a:t>
            </a:r>
            <a:r>
              <a:rPr lang="en-US" dirty="0" smtClean="0"/>
              <a:t> (the term before it).</a:t>
            </a:r>
          </a:p>
          <a:p>
            <a:endParaRPr lang="en-US" dirty="0"/>
          </a:p>
          <a:p>
            <a:r>
              <a:rPr lang="en-US" dirty="0" smtClean="0"/>
              <a:t>We cannot break this task up into a series of smaller tasks which can be divided.</a:t>
            </a:r>
            <a:endParaRPr lang="en-US" dirty="0"/>
          </a:p>
          <a:p>
            <a:pPr lvl="1"/>
            <a:endParaRPr lang="en-US" dirty="0"/>
          </a:p>
          <a:p>
            <a:pPr lvl="1"/>
            <a:endParaRPr lang="en-GB" dirty="0"/>
          </a:p>
        </p:txBody>
      </p:sp>
    </p:spTree>
    <p:extLst>
      <p:ext uri="{BB962C8B-B14F-4D97-AF65-F5344CB8AC3E}">
        <p14:creationId xmlns:p14="http://schemas.microsoft.com/office/powerpoint/2010/main" val="658820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361" y="764373"/>
            <a:ext cx="10531839" cy="1293028"/>
          </a:xfrm>
        </p:spPr>
        <p:txBody>
          <a:bodyPr/>
          <a:lstStyle/>
          <a:p>
            <a:r>
              <a:rPr lang="en-US" dirty="0" smtClean="0"/>
              <a:t>TYPES OF COMPUTATION</a:t>
            </a:r>
            <a:endParaRPr lang="en-GB" dirty="0"/>
          </a:p>
        </p:txBody>
      </p:sp>
      <p:sp>
        <p:nvSpPr>
          <p:cNvPr id="3" name="Content Placeholder 2"/>
          <p:cNvSpPr>
            <a:spLocks noGrp="1"/>
          </p:cNvSpPr>
          <p:nvPr>
            <p:ph idx="1"/>
          </p:nvPr>
        </p:nvSpPr>
        <p:spPr/>
        <p:txBody>
          <a:bodyPr>
            <a:normAutofit/>
          </a:bodyPr>
          <a:lstStyle/>
          <a:p>
            <a:r>
              <a:rPr lang="en-US" dirty="0" smtClean="0"/>
              <a:t>An example of </a:t>
            </a:r>
            <a:r>
              <a:rPr lang="en-US" b="1" dirty="0" smtClean="0"/>
              <a:t>parallel computation</a:t>
            </a:r>
            <a:r>
              <a:rPr lang="en-US" dirty="0" smtClean="0"/>
              <a:t>:</a:t>
            </a:r>
          </a:p>
          <a:p>
            <a:endParaRPr lang="en-US" dirty="0"/>
          </a:p>
          <a:p>
            <a:pPr marL="457200" lvl="1" indent="0">
              <a:buNone/>
            </a:pPr>
            <a:r>
              <a:rPr lang="en-US" dirty="0" smtClean="0"/>
              <a:t>      Compute the vector sum c = a + b (where c = [c</a:t>
            </a:r>
            <a:r>
              <a:rPr lang="en-US" baseline="-25000" dirty="0" smtClean="0"/>
              <a:t>1</a:t>
            </a:r>
            <a:r>
              <a:rPr lang="en-US" dirty="0" smtClean="0"/>
              <a:t>, c</a:t>
            </a:r>
            <a:r>
              <a:rPr lang="en-US" baseline="-25000" dirty="0" smtClean="0"/>
              <a:t>2</a:t>
            </a:r>
            <a:r>
              <a:rPr lang="en-US" dirty="0" smtClean="0"/>
              <a:t>, ...</a:t>
            </a:r>
            <a:r>
              <a:rPr lang="en-US" dirty="0" err="1" smtClean="0"/>
              <a:t>c</a:t>
            </a:r>
            <a:r>
              <a:rPr lang="en-US" baseline="-25000" dirty="0" err="1" smtClean="0"/>
              <a:t>n</a:t>
            </a:r>
            <a:r>
              <a:rPr lang="en-US" dirty="0" smtClean="0"/>
              <a:t>])</a:t>
            </a:r>
          </a:p>
          <a:p>
            <a:pPr marL="457200" lvl="1" indent="0">
              <a:buNone/>
            </a:pPr>
            <a:endParaRPr lang="en-US" baseline="-25000" dirty="0"/>
          </a:p>
          <a:p>
            <a:pPr marL="457200" lvl="1" indent="0">
              <a:buNone/>
            </a:pPr>
            <a:endParaRPr lang="en-US" baseline="-25000" dirty="0" smtClean="0"/>
          </a:p>
          <a:p>
            <a:r>
              <a:rPr lang="en-US" dirty="0" smtClean="0"/>
              <a:t>Let’s visualize this:</a:t>
            </a:r>
            <a:endParaRPr lang="en-US" dirty="0"/>
          </a:p>
          <a:p>
            <a:pPr lvl="1"/>
            <a:endParaRPr lang="en-US" dirty="0"/>
          </a:p>
          <a:p>
            <a:pPr lvl="1"/>
            <a:endParaRPr lang="en-GB" dirty="0"/>
          </a:p>
        </p:txBody>
      </p:sp>
      <p:sp>
        <p:nvSpPr>
          <p:cNvPr id="4" name="Rectangle 3"/>
          <p:cNvSpPr/>
          <p:nvPr/>
        </p:nvSpPr>
        <p:spPr>
          <a:xfrm>
            <a:off x="5771213"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GB" dirty="0"/>
          </a:p>
        </p:txBody>
      </p:sp>
      <p:sp>
        <p:nvSpPr>
          <p:cNvPr id="5" name="Rectangle 4"/>
          <p:cNvSpPr/>
          <p:nvPr/>
        </p:nvSpPr>
        <p:spPr>
          <a:xfrm>
            <a:off x="6295869"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GB" dirty="0"/>
          </a:p>
        </p:txBody>
      </p:sp>
      <p:sp>
        <p:nvSpPr>
          <p:cNvPr id="6" name="Rectangle 5"/>
          <p:cNvSpPr/>
          <p:nvPr/>
        </p:nvSpPr>
        <p:spPr>
          <a:xfrm>
            <a:off x="6820525"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GB" dirty="0"/>
          </a:p>
        </p:txBody>
      </p:sp>
      <p:sp>
        <p:nvSpPr>
          <p:cNvPr id="7" name="Rectangle 6"/>
          <p:cNvSpPr/>
          <p:nvPr/>
        </p:nvSpPr>
        <p:spPr>
          <a:xfrm>
            <a:off x="7345181"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GB" dirty="0"/>
          </a:p>
        </p:txBody>
      </p:sp>
      <p:sp>
        <p:nvSpPr>
          <p:cNvPr id="8" name="Rectangle 7"/>
          <p:cNvSpPr/>
          <p:nvPr/>
        </p:nvSpPr>
        <p:spPr>
          <a:xfrm>
            <a:off x="7869837"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GB" dirty="0"/>
          </a:p>
        </p:txBody>
      </p:sp>
      <p:sp>
        <p:nvSpPr>
          <p:cNvPr id="9" name="Rectangle 8"/>
          <p:cNvSpPr/>
          <p:nvPr/>
        </p:nvSpPr>
        <p:spPr>
          <a:xfrm>
            <a:off x="8394493"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GB" dirty="0"/>
          </a:p>
        </p:txBody>
      </p:sp>
      <p:sp>
        <p:nvSpPr>
          <p:cNvPr id="10" name="Rectangle 9"/>
          <p:cNvSpPr/>
          <p:nvPr/>
        </p:nvSpPr>
        <p:spPr>
          <a:xfrm>
            <a:off x="8919149"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GB" dirty="0"/>
          </a:p>
        </p:txBody>
      </p:sp>
      <p:sp>
        <p:nvSpPr>
          <p:cNvPr id="11" name="Rectangle 10"/>
          <p:cNvSpPr/>
          <p:nvPr/>
        </p:nvSpPr>
        <p:spPr>
          <a:xfrm>
            <a:off x="9443805" y="3807502"/>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GB" dirty="0"/>
          </a:p>
        </p:txBody>
      </p:sp>
      <p:sp>
        <p:nvSpPr>
          <p:cNvPr id="12" name="Rectangle 11"/>
          <p:cNvSpPr/>
          <p:nvPr/>
        </p:nvSpPr>
        <p:spPr>
          <a:xfrm>
            <a:off x="5771213"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GB" dirty="0"/>
          </a:p>
        </p:txBody>
      </p:sp>
      <p:sp>
        <p:nvSpPr>
          <p:cNvPr id="13" name="Rectangle 12"/>
          <p:cNvSpPr/>
          <p:nvPr/>
        </p:nvSpPr>
        <p:spPr>
          <a:xfrm>
            <a:off x="6295869"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GB" dirty="0"/>
          </a:p>
        </p:txBody>
      </p:sp>
      <p:sp>
        <p:nvSpPr>
          <p:cNvPr id="14" name="Rectangle 13"/>
          <p:cNvSpPr/>
          <p:nvPr/>
        </p:nvSpPr>
        <p:spPr>
          <a:xfrm>
            <a:off x="6820525"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GB" dirty="0"/>
          </a:p>
        </p:txBody>
      </p:sp>
      <p:sp>
        <p:nvSpPr>
          <p:cNvPr id="15" name="Rectangle 14"/>
          <p:cNvSpPr/>
          <p:nvPr/>
        </p:nvSpPr>
        <p:spPr>
          <a:xfrm>
            <a:off x="7345181"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GB" dirty="0"/>
          </a:p>
        </p:txBody>
      </p:sp>
      <p:sp>
        <p:nvSpPr>
          <p:cNvPr id="16" name="Rectangle 15"/>
          <p:cNvSpPr/>
          <p:nvPr/>
        </p:nvSpPr>
        <p:spPr>
          <a:xfrm>
            <a:off x="7869837"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GB" dirty="0"/>
          </a:p>
        </p:txBody>
      </p:sp>
      <p:sp>
        <p:nvSpPr>
          <p:cNvPr id="17" name="Rectangle 16"/>
          <p:cNvSpPr/>
          <p:nvPr/>
        </p:nvSpPr>
        <p:spPr>
          <a:xfrm>
            <a:off x="8394493"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GB" dirty="0"/>
          </a:p>
        </p:txBody>
      </p:sp>
      <p:sp>
        <p:nvSpPr>
          <p:cNvPr id="18" name="Rectangle 17"/>
          <p:cNvSpPr/>
          <p:nvPr/>
        </p:nvSpPr>
        <p:spPr>
          <a:xfrm>
            <a:off x="8919149"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GB" dirty="0"/>
          </a:p>
        </p:txBody>
      </p:sp>
      <p:sp>
        <p:nvSpPr>
          <p:cNvPr id="19" name="Rectangle 18"/>
          <p:cNvSpPr/>
          <p:nvPr/>
        </p:nvSpPr>
        <p:spPr>
          <a:xfrm>
            <a:off x="9443805" y="4634460"/>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GB" dirty="0"/>
          </a:p>
        </p:txBody>
      </p:sp>
      <p:sp>
        <p:nvSpPr>
          <p:cNvPr id="20" name="Rectangle 19"/>
          <p:cNvSpPr/>
          <p:nvPr/>
        </p:nvSpPr>
        <p:spPr>
          <a:xfrm>
            <a:off x="5771213"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GB" dirty="0"/>
          </a:p>
        </p:txBody>
      </p:sp>
      <p:sp>
        <p:nvSpPr>
          <p:cNvPr id="21" name="Rectangle 20"/>
          <p:cNvSpPr/>
          <p:nvPr/>
        </p:nvSpPr>
        <p:spPr>
          <a:xfrm>
            <a:off x="6295869"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GB" dirty="0"/>
          </a:p>
        </p:txBody>
      </p:sp>
      <p:sp>
        <p:nvSpPr>
          <p:cNvPr id="22" name="Rectangle 21"/>
          <p:cNvSpPr/>
          <p:nvPr/>
        </p:nvSpPr>
        <p:spPr>
          <a:xfrm>
            <a:off x="6820525"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GB" dirty="0"/>
          </a:p>
        </p:txBody>
      </p:sp>
      <p:sp>
        <p:nvSpPr>
          <p:cNvPr id="23" name="Rectangle 22"/>
          <p:cNvSpPr/>
          <p:nvPr/>
        </p:nvSpPr>
        <p:spPr>
          <a:xfrm>
            <a:off x="7345181"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GB" dirty="0"/>
          </a:p>
        </p:txBody>
      </p:sp>
      <p:sp>
        <p:nvSpPr>
          <p:cNvPr id="24" name="Rectangle 23"/>
          <p:cNvSpPr/>
          <p:nvPr/>
        </p:nvSpPr>
        <p:spPr>
          <a:xfrm>
            <a:off x="7869837"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GB" dirty="0"/>
          </a:p>
        </p:txBody>
      </p:sp>
      <p:sp>
        <p:nvSpPr>
          <p:cNvPr id="25" name="Rectangle 24"/>
          <p:cNvSpPr/>
          <p:nvPr/>
        </p:nvSpPr>
        <p:spPr>
          <a:xfrm>
            <a:off x="8394493"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GB" dirty="0"/>
          </a:p>
        </p:txBody>
      </p:sp>
      <p:sp>
        <p:nvSpPr>
          <p:cNvPr id="26" name="Rectangle 25"/>
          <p:cNvSpPr/>
          <p:nvPr/>
        </p:nvSpPr>
        <p:spPr>
          <a:xfrm>
            <a:off x="8919149"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GB" dirty="0"/>
          </a:p>
        </p:txBody>
      </p:sp>
      <p:sp>
        <p:nvSpPr>
          <p:cNvPr id="27" name="Rectangle 26"/>
          <p:cNvSpPr/>
          <p:nvPr/>
        </p:nvSpPr>
        <p:spPr>
          <a:xfrm>
            <a:off x="9443805" y="5420444"/>
            <a:ext cx="524656" cy="494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GB" dirty="0"/>
          </a:p>
        </p:txBody>
      </p:sp>
      <p:sp>
        <p:nvSpPr>
          <p:cNvPr id="28" name="TextBox 27"/>
          <p:cNvSpPr txBox="1"/>
          <p:nvPr/>
        </p:nvSpPr>
        <p:spPr>
          <a:xfrm>
            <a:off x="10295121" y="3807502"/>
            <a:ext cx="884419" cy="369332"/>
          </a:xfrm>
          <a:prstGeom prst="rect">
            <a:avLst/>
          </a:prstGeom>
          <a:noFill/>
        </p:spPr>
        <p:txBody>
          <a:bodyPr wrap="square" rtlCol="0">
            <a:spAutoFit/>
          </a:bodyPr>
          <a:lstStyle/>
          <a:p>
            <a:r>
              <a:rPr lang="en-US" dirty="0" smtClean="0"/>
              <a:t>a</a:t>
            </a:r>
            <a:endParaRPr lang="en-GB" dirty="0"/>
          </a:p>
        </p:txBody>
      </p:sp>
      <p:sp>
        <p:nvSpPr>
          <p:cNvPr id="29" name="TextBox 28"/>
          <p:cNvSpPr txBox="1"/>
          <p:nvPr/>
        </p:nvSpPr>
        <p:spPr>
          <a:xfrm>
            <a:off x="10295121" y="4697131"/>
            <a:ext cx="884419" cy="369332"/>
          </a:xfrm>
          <a:prstGeom prst="rect">
            <a:avLst/>
          </a:prstGeom>
          <a:noFill/>
        </p:spPr>
        <p:txBody>
          <a:bodyPr wrap="square" rtlCol="0">
            <a:spAutoFit/>
          </a:bodyPr>
          <a:lstStyle/>
          <a:p>
            <a:r>
              <a:rPr lang="en-US" dirty="0" smtClean="0"/>
              <a:t>b</a:t>
            </a:r>
            <a:endParaRPr lang="en-GB" dirty="0"/>
          </a:p>
        </p:txBody>
      </p:sp>
      <p:sp>
        <p:nvSpPr>
          <p:cNvPr id="30" name="TextBox 29"/>
          <p:cNvSpPr txBox="1"/>
          <p:nvPr/>
        </p:nvSpPr>
        <p:spPr>
          <a:xfrm>
            <a:off x="10295120" y="5458345"/>
            <a:ext cx="884419" cy="369332"/>
          </a:xfrm>
          <a:prstGeom prst="rect">
            <a:avLst/>
          </a:prstGeom>
          <a:noFill/>
        </p:spPr>
        <p:txBody>
          <a:bodyPr wrap="square" rtlCol="0">
            <a:spAutoFit/>
          </a:bodyPr>
          <a:lstStyle/>
          <a:p>
            <a:r>
              <a:rPr lang="en-US" dirty="0" smtClean="0"/>
              <a:t>c</a:t>
            </a:r>
            <a:endParaRPr lang="en-GB" dirty="0"/>
          </a:p>
        </p:txBody>
      </p:sp>
      <p:sp>
        <p:nvSpPr>
          <p:cNvPr id="31" name="Rounded Rectangle 30"/>
          <p:cNvSpPr/>
          <p:nvPr/>
        </p:nvSpPr>
        <p:spPr>
          <a:xfrm>
            <a:off x="5666282" y="3567659"/>
            <a:ext cx="2203555" cy="2651025"/>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7872334" y="3585149"/>
            <a:ext cx="2203555" cy="265102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6460762" y="6325327"/>
            <a:ext cx="884419" cy="369332"/>
          </a:xfrm>
          <a:prstGeom prst="rect">
            <a:avLst/>
          </a:prstGeom>
          <a:noFill/>
        </p:spPr>
        <p:txBody>
          <a:bodyPr wrap="square" rtlCol="0">
            <a:spAutoFit/>
          </a:bodyPr>
          <a:lstStyle/>
          <a:p>
            <a:r>
              <a:rPr lang="en-US" dirty="0" smtClean="0"/>
              <a:t>CPU 1</a:t>
            </a:r>
            <a:endParaRPr lang="en-GB" dirty="0"/>
          </a:p>
        </p:txBody>
      </p:sp>
      <p:sp>
        <p:nvSpPr>
          <p:cNvPr id="34" name="TextBox 33"/>
          <p:cNvSpPr txBox="1"/>
          <p:nvPr/>
        </p:nvSpPr>
        <p:spPr>
          <a:xfrm>
            <a:off x="8586921" y="6325328"/>
            <a:ext cx="884419" cy="369332"/>
          </a:xfrm>
          <a:prstGeom prst="rect">
            <a:avLst/>
          </a:prstGeom>
          <a:noFill/>
        </p:spPr>
        <p:txBody>
          <a:bodyPr wrap="square" rtlCol="0">
            <a:spAutoFit/>
          </a:bodyPr>
          <a:lstStyle/>
          <a:p>
            <a:r>
              <a:rPr lang="en-US" dirty="0" smtClean="0"/>
              <a:t>CPU 2</a:t>
            </a:r>
            <a:endParaRPr lang="en-GB" dirty="0"/>
          </a:p>
        </p:txBody>
      </p:sp>
      <p:sp>
        <p:nvSpPr>
          <p:cNvPr id="35" name="TextBox 34"/>
          <p:cNvSpPr txBox="1"/>
          <p:nvPr/>
        </p:nvSpPr>
        <p:spPr>
          <a:xfrm>
            <a:off x="804387" y="4386335"/>
            <a:ext cx="4396339" cy="2308324"/>
          </a:xfrm>
          <a:prstGeom prst="rect">
            <a:avLst/>
          </a:prstGeom>
          <a:noFill/>
        </p:spPr>
        <p:txBody>
          <a:bodyPr wrap="square" rtlCol="0">
            <a:spAutoFit/>
          </a:bodyPr>
          <a:lstStyle/>
          <a:p>
            <a:r>
              <a:rPr lang="en-US" dirty="0" smtClean="0"/>
              <a:t>There is no reason why this task cannot be broken down into two parts:</a:t>
            </a:r>
          </a:p>
          <a:p>
            <a:endParaRPr lang="en-US" dirty="0"/>
          </a:p>
          <a:p>
            <a:pPr marL="400050" indent="-400050">
              <a:buAutoNum type="romanLcParenBoth"/>
            </a:pPr>
            <a:r>
              <a:rPr lang="en-US" dirty="0" smtClean="0"/>
              <a:t>perform addition of elements 1-4 as a single task.</a:t>
            </a:r>
          </a:p>
          <a:p>
            <a:pPr marL="400050" indent="-400050">
              <a:buAutoNum type="romanLcParenBoth"/>
            </a:pPr>
            <a:r>
              <a:rPr lang="en-US" dirty="0" smtClean="0"/>
              <a:t>perform addition of elements 5-8 as a separate task.</a:t>
            </a:r>
            <a:endParaRPr lang="en-GB" dirty="0"/>
          </a:p>
        </p:txBody>
      </p:sp>
    </p:spTree>
    <p:extLst>
      <p:ext uri="{BB962C8B-B14F-4D97-AF65-F5344CB8AC3E}">
        <p14:creationId xmlns:p14="http://schemas.microsoft.com/office/powerpoint/2010/main" val="292514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p:bldP spid="34" grpId="0"/>
      <p:bldP spid="35"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1402</TotalTime>
  <Words>3047</Words>
  <Application>Microsoft Office PowerPoint</Application>
  <PresentationFormat>Widescreen</PresentationFormat>
  <Paragraphs>644</Paragraphs>
  <Slides>54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微軟正黑體</vt:lpstr>
      <vt:lpstr>新細明體</vt:lpstr>
      <vt:lpstr>新細明體</vt:lpstr>
      <vt:lpstr>Arial</vt:lpstr>
      <vt:lpstr>Calibri</vt:lpstr>
      <vt:lpstr>Cambria Math</vt:lpstr>
      <vt:lpstr>Century Gothic</vt:lpstr>
      <vt:lpstr>Lucida Sans Unicode</vt:lpstr>
      <vt:lpstr>Times New Roman</vt:lpstr>
      <vt:lpstr>Tw Cen MT</vt:lpstr>
      <vt:lpstr>Vapor Trail</vt:lpstr>
      <vt:lpstr>Introduction to Multi-Core CPU and GPU Computation   多核心CPU和GPU計算</vt:lpstr>
      <vt:lpstr>Today’s Class…</vt:lpstr>
      <vt:lpstr>Partial Differential Equations</vt:lpstr>
      <vt:lpstr>Introduction to Parallel Computing</vt:lpstr>
      <vt:lpstr>Introduction to Parallel Computing</vt:lpstr>
      <vt:lpstr>Introduction to Parallel Computing</vt:lpstr>
      <vt:lpstr>TYPES OF COMPUTATION</vt:lpstr>
      <vt:lpstr>TYPES OF COMPUTATION</vt:lpstr>
      <vt:lpstr>TYPES OF COMPUTATION</vt:lpstr>
      <vt:lpstr>TYPES OF COMPUTATION</vt:lpstr>
      <vt:lpstr>TYPES OF COMPUTATION</vt:lpstr>
      <vt:lpstr>PARALLEL COMPUTATION</vt:lpstr>
      <vt:lpstr>THEORY OF COMPUTATION</vt:lpstr>
      <vt:lpstr>Theory of Computation</vt:lpstr>
      <vt:lpstr>Theory of Computation</vt:lpstr>
      <vt:lpstr>Theory of Computation</vt:lpstr>
      <vt:lpstr>Theory of Computation</vt:lpstr>
      <vt:lpstr>Theory of Computation</vt:lpstr>
      <vt:lpstr>PARALLEL COMPUTATION</vt:lpstr>
      <vt:lpstr>PARALLEL COMPUTATION</vt:lpstr>
      <vt:lpstr>PARALLEL COMPUTATION</vt:lpstr>
      <vt:lpstr>PARALLEL COMPUTATION</vt:lpstr>
      <vt:lpstr>PARALLEL COMPUTATION</vt:lpstr>
      <vt:lpstr>PARALLEL COMPUTATION</vt:lpstr>
      <vt:lpstr>AMDAHLS LAW</vt:lpstr>
      <vt:lpstr>AMDAHLS LAW</vt:lpstr>
      <vt:lpstr>AMDAHLS LAW</vt:lpstr>
      <vt:lpstr>AMDAHLS LAW</vt:lpstr>
      <vt:lpstr>GUSTAFSONS LAW</vt:lpstr>
      <vt:lpstr>GUSTAFSONS LAW</vt:lpstr>
      <vt:lpstr>GUSTAFSONS LAW</vt:lpstr>
      <vt:lpstr>GUSTAFSONS LAW</vt:lpstr>
      <vt:lpstr>GUSTAFSONS vs AMDAHLS LAW</vt:lpstr>
      <vt:lpstr>GUSTAFSONS vs AMDAHLS LAW</vt:lpstr>
      <vt:lpstr>GUSTAFSONS vs AMDAHLS LAW</vt:lpstr>
      <vt:lpstr>GUSTAFSONS vs AMDAHLS LAW</vt:lpstr>
      <vt:lpstr>GUSTAFSONS vs AMDAHLS LAW</vt:lpstr>
      <vt:lpstr>GUSTAFSONS vs AMDAHLS LAW</vt:lpstr>
      <vt:lpstr>PARALLELIZATION PARADIGMS</vt:lpstr>
      <vt:lpstr>PARALLELIZATION PARADIGMS</vt:lpstr>
      <vt:lpstr>PARALLELIZATION PARADIGMS</vt:lpstr>
      <vt:lpstr>PARALLELIZATION PARADIGMS</vt:lpstr>
      <vt:lpstr>PARALLELIZATION PARADIGMS</vt:lpstr>
      <vt:lpstr>Basic Paradigms of Parallelization</vt:lpstr>
      <vt:lpstr>MIMD</vt:lpstr>
      <vt:lpstr>SIMD vs MIMD</vt:lpstr>
      <vt:lpstr>SIMD vs MIMD</vt:lpstr>
      <vt:lpstr>SIMD vs MIMD</vt:lpstr>
      <vt:lpstr>MIMD</vt:lpstr>
      <vt:lpstr>SIMD and Vector Computation</vt:lpstr>
      <vt:lpstr>SIMD and Vector Computation</vt:lpstr>
      <vt:lpstr>SUMMARY</vt:lpstr>
      <vt:lpstr>SUMMARY</vt:lpstr>
      <vt:lpstr>NEXT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Multi-Core CPU and GPU Computation   多核心CPU和GPU計算</dc:title>
  <dc:creator>NCKU</dc:creator>
  <cp:lastModifiedBy>NCKU</cp:lastModifiedBy>
  <cp:revision>116</cp:revision>
  <dcterms:created xsi:type="dcterms:W3CDTF">2014-09-14T00:46:14Z</dcterms:created>
  <dcterms:modified xsi:type="dcterms:W3CDTF">2015-10-05T02:57:51Z</dcterms:modified>
</cp:coreProperties>
</file>