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5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305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1AF3-6452-4D2C-B5B7-6F79D0F34C5D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CFA17-8F35-4AF8-B79F-AC15805F5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0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1F4DDCC-BC72-4263-8A10-570C189FA8F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9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8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3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99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5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38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12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224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73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45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27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2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5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2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7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DDCC-BC72-4263-8A10-570C189FA8F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0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smith@mail.nck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5zyjSBSvqPc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1.png"/><Relationship Id="rId2" Type="http://schemas.openxmlformats.org/officeDocument/2006/relationships/image" Target="../../clipboard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Introduction to Multi-Core CPU and GPU Computation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AU" sz="3600" dirty="0"/>
              <a:t> 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zh-TW" altLang="en-US" sz="3600" dirty="0"/>
              <a:t>多核心</a:t>
            </a:r>
            <a:r>
              <a:rPr lang="en-AU" sz="3600" dirty="0"/>
              <a:t>CPU</a:t>
            </a:r>
            <a:r>
              <a:rPr lang="zh-TW" altLang="en-US" sz="3600" dirty="0"/>
              <a:t>和</a:t>
            </a:r>
            <a:r>
              <a:rPr lang="en-AU" sz="3600" dirty="0"/>
              <a:t>GPU</a:t>
            </a:r>
            <a:r>
              <a:rPr lang="zh-TW" altLang="en-US" sz="3600" dirty="0"/>
              <a:t>計算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/>
              <a:t>6 </a:t>
            </a:r>
            <a:r>
              <a:rPr lang="en-US" dirty="0" smtClean="0"/>
              <a:t>				Prof. Matthew Smith, </a:t>
            </a:r>
            <a:r>
              <a:rPr lang="en-US" dirty="0" smtClean="0">
                <a:hlinkClick r:id="rId2"/>
              </a:rPr>
              <a:t>msmith@mail.ncku.edu.tw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691" y="764373"/>
            <a:ext cx="10600509" cy="1293028"/>
          </a:xfrm>
        </p:spPr>
        <p:txBody>
          <a:bodyPr/>
          <a:lstStyle/>
          <a:p>
            <a:r>
              <a:rPr lang="en-US" dirty="0" smtClean="0"/>
              <a:t>MMX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8273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It all started with the Intel Pentium II back in 1997 (when I was an undergrad at </a:t>
            </a:r>
            <a:r>
              <a:rPr lang="en-US" dirty="0" err="1" smtClean="0"/>
              <a:t>uni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Intel was pressured into a way to increase performance – but had not yet developed multi-core technology.</a:t>
            </a:r>
          </a:p>
          <a:p>
            <a:endParaRPr lang="en-US" dirty="0"/>
          </a:p>
          <a:p>
            <a:r>
              <a:rPr lang="en-US" dirty="0" smtClean="0"/>
              <a:t>Instead, they found a way to improve the ALU in the CPU...</a:t>
            </a:r>
            <a:endParaRPr lang="en-US" dirty="0"/>
          </a:p>
        </p:txBody>
      </p:sp>
      <p:pic>
        <p:nvPicPr>
          <p:cNvPr id="6" name="Picture 4" descr="Pentium_II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668" y="3568337"/>
            <a:ext cx="3937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entiumMMX-pres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200" y="1963783"/>
            <a:ext cx="2921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0591" y="6168060"/>
            <a:ext cx="5713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www.youtube.com/watch?v=5zyjSBSvqPc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51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691" y="764373"/>
            <a:ext cx="10600509" cy="1293028"/>
          </a:xfrm>
        </p:spPr>
        <p:txBody>
          <a:bodyPr/>
          <a:lstStyle/>
          <a:p>
            <a:r>
              <a:rPr lang="en-US" dirty="0" smtClean="0"/>
              <a:t>MMX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8273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We can see what changes they made on the Intel P4 processor.</a:t>
            </a:r>
          </a:p>
          <a:p>
            <a:endParaRPr lang="en-US" dirty="0"/>
          </a:p>
          <a:p>
            <a:r>
              <a:rPr lang="en-US" dirty="0" smtClean="0"/>
              <a:t>In addition to standard ALU, they added a new part to the CPU – a series of SIMD registers.</a:t>
            </a:r>
          </a:p>
          <a:p>
            <a:endParaRPr lang="en-US" dirty="0"/>
          </a:p>
          <a:p>
            <a:r>
              <a:rPr lang="en-US" dirty="0" smtClean="0"/>
              <a:t>Because this is the Pentium 4, we can see both MMX and SSE (later) on the chip.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4" descr="arch-block-di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015" y="1912455"/>
            <a:ext cx="5029200" cy="41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9743015" y="3817455"/>
            <a:ext cx="1676400" cy="19050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7027817" y="3587931"/>
            <a:ext cx="4478383" cy="20726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0732168" y="3177458"/>
            <a:ext cx="106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ALU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0517848" y="5881030"/>
            <a:ext cx="118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SIMD Registers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06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691" y="764373"/>
            <a:ext cx="10600509" cy="1293028"/>
          </a:xfrm>
        </p:spPr>
        <p:txBody>
          <a:bodyPr/>
          <a:lstStyle/>
          <a:p>
            <a:r>
              <a:rPr lang="en-US" dirty="0" smtClean="0"/>
              <a:t>MMX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8273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MMX registers could contain 64 bits of data.</a:t>
            </a:r>
          </a:p>
          <a:p>
            <a:endParaRPr lang="en-US" dirty="0"/>
          </a:p>
          <a:p>
            <a:r>
              <a:rPr lang="en-US" dirty="0" smtClean="0"/>
              <a:t>MMX was designed such that one may “pack” 4x 16 bit integers into this space...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4" descr="arch-block-di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015" y="1912455"/>
            <a:ext cx="5029200" cy="41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9743015" y="3817455"/>
            <a:ext cx="1676400" cy="19050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7027817" y="3587931"/>
            <a:ext cx="4478383" cy="20726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0732168" y="3177458"/>
            <a:ext cx="106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ALU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0517848" y="5881030"/>
            <a:ext cx="118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SIMD Registers</a:t>
            </a:r>
            <a:endParaRPr lang="en-GB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64032" y="5126253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X0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454632" y="5126253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X1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445232" y="5126253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X2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435832" y="5126253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X3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461116" y="5247697"/>
            <a:ext cx="220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/>
              <a:t>MMX </a:t>
            </a:r>
            <a:r>
              <a:rPr lang="en-US" altLang="en-US" dirty="0"/>
              <a:t>Registers</a:t>
            </a:r>
          </a:p>
        </p:txBody>
      </p:sp>
      <p:sp>
        <p:nvSpPr>
          <p:cNvPr id="17" name="AutoShape 9"/>
          <p:cNvSpPr>
            <a:spLocks/>
          </p:cNvSpPr>
          <p:nvPr/>
        </p:nvSpPr>
        <p:spPr bwMode="auto">
          <a:xfrm rot="5400000">
            <a:off x="2292832" y="4288053"/>
            <a:ext cx="304800" cy="38100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2045784" y="6415952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/>
              <a:t>64 </a:t>
            </a:r>
            <a:r>
              <a:rPr lang="en-US" altLang="en-US" dirty="0"/>
              <a:t>bit</a:t>
            </a:r>
          </a:p>
        </p:txBody>
      </p:sp>
      <p:sp>
        <p:nvSpPr>
          <p:cNvPr id="19" name="AutoShape 11"/>
          <p:cNvSpPr>
            <a:spLocks/>
          </p:cNvSpPr>
          <p:nvPr/>
        </p:nvSpPr>
        <p:spPr bwMode="auto">
          <a:xfrm rot="16200000" flipV="1">
            <a:off x="845032" y="4364253"/>
            <a:ext cx="228600" cy="838200"/>
          </a:xfrm>
          <a:prstGeom prst="righ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59232" y="4135653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err="1" smtClean="0"/>
              <a:t>int</a:t>
            </a:r>
            <a:r>
              <a:rPr lang="en-US" altLang="en-US" dirty="0" smtClean="0"/>
              <a:t> (16 </a:t>
            </a:r>
            <a:r>
              <a:rPr lang="en-US" altLang="en-US" dirty="0"/>
              <a:t>bit)</a:t>
            </a:r>
          </a:p>
        </p:txBody>
      </p:sp>
    </p:spTree>
    <p:extLst>
      <p:ext uri="{BB962C8B-B14F-4D97-AF65-F5344CB8AC3E}">
        <p14:creationId xmlns:p14="http://schemas.microsoft.com/office/powerpoint/2010/main" val="60136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MMX </a:t>
            </a:r>
            <a:r>
              <a:rPr lang="en-US" altLang="en-US" dirty="0"/>
              <a:t>Concept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5262613" y="2547486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X0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6253213" y="2547486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X1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7243813" y="2547486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X2</a:t>
            </a:r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8234413" y="2547486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X3</a:t>
            </a:r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5262613" y="3842886"/>
            <a:ext cx="3886200" cy="762000"/>
          </a:xfrm>
          <a:prstGeom prst="rect">
            <a:avLst/>
          </a:prstGeom>
          <a:solidFill>
            <a:srgbClr val="0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Single Operation</a:t>
            </a:r>
          </a:p>
        </p:txBody>
      </p:sp>
      <p:sp>
        <p:nvSpPr>
          <p:cNvPr id="113679" name="AutoShape 15"/>
          <p:cNvSpPr>
            <a:spLocks noChangeArrowheads="1"/>
          </p:cNvSpPr>
          <p:nvPr/>
        </p:nvSpPr>
        <p:spPr bwMode="auto">
          <a:xfrm>
            <a:off x="5643613" y="3233286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80" name="AutoShape 16"/>
          <p:cNvSpPr>
            <a:spLocks noChangeArrowheads="1"/>
          </p:cNvSpPr>
          <p:nvPr/>
        </p:nvSpPr>
        <p:spPr bwMode="auto">
          <a:xfrm>
            <a:off x="6634213" y="3233286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81" name="AutoShape 17"/>
          <p:cNvSpPr>
            <a:spLocks noChangeArrowheads="1"/>
          </p:cNvSpPr>
          <p:nvPr/>
        </p:nvSpPr>
        <p:spPr bwMode="auto">
          <a:xfrm>
            <a:off x="7548613" y="3233286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82" name="AutoShape 18"/>
          <p:cNvSpPr>
            <a:spLocks noChangeArrowheads="1"/>
          </p:cNvSpPr>
          <p:nvPr/>
        </p:nvSpPr>
        <p:spPr bwMode="auto">
          <a:xfrm>
            <a:off x="8539213" y="3233286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83" name="Rectangle 19"/>
          <p:cNvSpPr>
            <a:spLocks noChangeArrowheads="1"/>
          </p:cNvSpPr>
          <p:nvPr/>
        </p:nvSpPr>
        <p:spPr bwMode="auto">
          <a:xfrm>
            <a:off x="5262613" y="5443086"/>
            <a:ext cx="990600" cy="6096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X0’</a:t>
            </a:r>
          </a:p>
        </p:txBody>
      </p:sp>
      <p:sp>
        <p:nvSpPr>
          <p:cNvPr id="113684" name="Rectangle 20"/>
          <p:cNvSpPr>
            <a:spLocks noChangeArrowheads="1"/>
          </p:cNvSpPr>
          <p:nvPr/>
        </p:nvSpPr>
        <p:spPr bwMode="auto">
          <a:xfrm>
            <a:off x="6253213" y="5443086"/>
            <a:ext cx="990600" cy="6096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X1’</a:t>
            </a:r>
          </a:p>
        </p:txBody>
      </p:sp>
      <p:sp>
        <p:nvSpPr>
          <p:cNvPr id="113685" name="Rectangle 21"/>
          <p:cNvSpPr>
            <a:spLocks noChangeArrowheads="1"/>
          </p:cNvSpPr>
          <p:nvPr/>
        </p:nvSpPr>
        <p:spPr bwMode="auto">
          <a:xfrm>
            <a:off x="7243813" y="5443086"/>
            <a:ext cx="990600" cy="6096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X2’</a:t>
            </a:r>
          </a:p>
        </p:txBody>
      </p:sp>
      <p:sp>
        <p:nvSpPr>
          <p:cNvPr id="113686" name="Rectangle 22"/>
          <p:cNvSpPr>
            <a:spLocks noChangeArrowheads="1"/>
          </p:cNvSpPr>
          <p:nvPr/>
        </p:nvSpPr>
        <p:spPr bwMode="auto">
          <a:xfrm>
            <a:off x="8234413" y="5443086"/>
            <a:ext cx="990600" cy="6096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X3’</a:t>
            </a:r>
          </a:p>
        </p:txBody>
      </p:sp>
      <p:sp>
        <p:nvSpPr>
          <p:cNvPr id="113687" name="AutoShape 23"/>
          <p:cNvSpPr>
            <a:spLocks noChangeArrowheads="1"/>
          </p:cNvSpPr>
          <p:nvPr/>
        </p:nvSpPr>
        <p:spPr bwMode="auto">
          <a:xfrm>
            <a:off x="5643613" y="4757286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88" name="AutoShape 24"/>
          <p:cNvSpPr>
            <a:spLocks noChangeArrowheads="1"/>
          </p:cNvSpPr>
          <p:nvPr/>
        </p:nvSpPr>
        <p:spPr bwMode="auto">
          <a:xfrm>
            <a:off x="6634213" y="4757286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89" name="AutoShape 25"/>
          <p:cNvSpPr>
            <a:spLocks noChangeArrowheads="1"/>
          </p:cNvSpPr>
          <p:nvPr/>
        </p:nvSpPr>
        <p:spPr bwMode="auto">
          <a:xfrm>
            <a:off x="7548613" y="4757286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90" name="AutoShape 26"/>
          <p:cNvSpPr>
            <a:spLocks noChangeArrowheads="1"/>
          </p:cNvSpPr>
          <p:nvPr/>
        </p:nvSpPr>
        <p:spPr bwMode="auto">
          <a:xfrm>
            <a:off x="8539213" y="4757286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91" name="Text Box 27"/>
          <p:cNvSpPr txBox="1">
            <a:spLocks noChangeArrowheads="1"/>
          </p:cNvSpPr>
          <p:nvPr/>
        </p:nvSpPr>
        <p:spPr bwMode="auto">
          <a:xfrm>
            <a:off x="9377413" y="2699887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/>
              <a:t>MMX Registers</a:t>
            </a:r>
            <a:endParaRPr lang="en-US" altLang="en-US" dirty="0"/>
          </a:p>
        </p:txBody>
      </p:sp>
      <p:sp>
        <p:nvSpPr>
          <p:cNvPr id="113692" name="Text Box 28"/>
          <p:cNvSpPr txBox="1">
            <a:spLocks noChangeArrowheads="1"/>
          </p:cNvSpPr>
          <p:nvPr/>
        </p:nvSpPr>
        <p:spPr bwMode="auto">
          <a:xfrm>
            <a:off x="9377413" y="3995287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/>
              <a:t>MMX </a:t>
            </a:r>
            <a:r>
              <a:rPr lang="en-US" altLang="en-US" dirty="0"/>
              <a:t>Functions</a:t>
            </a:r>
          </a:p>
        </p:txBody>
      </p:sp>
      <p:sp>
        <p:nvSpPr>
          <p:cNvPr id="113693" name="Text Box 29"/>
          <p:cNvSpPr txBox="1">
            <a:spLocks noChangeArrowheads="1"/>
          </p:cNvSpPr>
          <p:nvPr/>
        </p:nvSpPr>
        <p:spPr bwMode="auto">
          <a:xfrm>
            <a:off x="9377413" y="5519287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/>
              <a:t>MMX </a:t>
            </a:r>
            <a:r>
              <a:rPr lang="en-US" altLang="en-US" dirty="0"/>
              <a:t>Registers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04320" y="2186331"/>
            <a:ext cx="4482737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MMX registers would then allow operations to be performed across the data held there.</a:t>
            </a:r>
          </a:p>
          <a:p>
            <a:endParaRPr lang="en-US" dirty="0"/>
          </a:p>
          <a:p>
            <a:r>
              <a:rPr lang="en-US" dirty="0" smtClean="0"/>
              <a:t>Since there were 4 integers held inside, this single step would perform the computation across all 4 integers in a single cycle.</a:t>
            </a:r>
          </a:p>
          <a:p>
            <a:endParaRPr lang="en-US" dirty="0"/>
          </a:p>
          <a:p>
            <a:r>
              <a:rPr lang="en-US" dirty="0" smtClean="0"/>
              <a:t>Hence, it is a form of parallel computing – but must be SIMD.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1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8" grpId="0" animBg="1"/>
      <p:bldP spid="113679" grpId="0" animBg="1"/>
      <p:bldP spid="113680" grpId="0" animBg="1"/>
      <p:bldP spid="113681" grpId="0" animBg="1"/>
      <p:bldP spid="113682" grpId="0" animBg="1"/>
      <p:bldP spid="113683" grpId="0" animBg="1"/>
      <p:bldP spid="113684" grpId="0" animBg="1"/>
      <p:bldP spid="113685" grpId="0" animBg="1"/>
      <p:bldP spid="113686" grpId="0" animBg="1"/>
      <p:bldP spid="113687" grpId="0" animBg="1"/>
      <p:bldP spid="113688" grpId="0" animBg="1"/>
      <p:bldP spid="113689" grpId="0" animBg="1"/>
      <p:bldP spid="113690" grpId="0" animBg="1"/>
      <p:bldP spid="113692" grpId="0"/>
      <p:bldP spid="1136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MMX </a:t>
            </a:r>
            <a:r>
              <a:rPr lang="en-US" altLang="en-US" dirty="0"/>
              <a:t>Concept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5262613" y="2547486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X0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6253213" y="2547486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X1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7243813" y="2547486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X2</a:t>
            </a:r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8234413" y="2547486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X3</a:t>
            </a:r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5262613" y="3842886"/>
            <a:ext cx="3886200" cy="762000"/>
          </a:xfrm>
          <a:prstGeom prst="rect">
            <a:avLst/>
          </a:prstGeom>
          <a:solidFill>
            <a:srgbClr val="0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Single Operation</a:t>
            </a:r>
          </a:p>
        </p:txBody>
      </p:sp>
      <p:sp>
        <p:nvSpPr>
          <p:cNvPr id="113679" name="AutoShape 15"/>
          <p:cNvSpPr>
            <a:spLocks noChangeArrowheads="1"/>
          </p:cNvSpPr>
          <p:nvPr/>
        </p:nvSpPr>
        <p:spPr bwMode="auto">
          <a:xfrm>
            <a:off x="5643613" y="3233286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80" name="AutoShape 16"/>
          <p:cNvSpPr>
            <a:spLocks noChangeArrowheads="1"/>
          </p:cNvSpPr>
          <p:nvPr/>
        </p:nvSpPr>
        <p:spPr bwMode="auto">
          <a:xfrm>
            <a:off x="6634213" y="3233286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81" name="AutoShape 17"/>
          <p:cNvSpPr>
            <a:spLocks noChangeArrowheads="1"/>
          </p:cNvSpPr>
          <p:nvPr/>
        </p:nvSpPr>
        <p:spPr bwMode="auto">
          <a:xfrm>
            <a:off x="7548613" y="3233286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82" name="AutoShape 18"/>
          <p:cNvSpPr>
            <a:spLocks noChangeArrowheads="1"/>
          </p:cNvSpPr>
          <p:nvPr/>
        </p:nvSpPr>
        <p:spPr bwMode="auto">
          <a:xfrm>
            <a:off x="8539213" y="3233286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83" name="Rectangle 19"/>
          <p:cNvSpPr>
            <a:spLocks noChangeArrowheads="1"/>
          </p:cNvSpPr>
          <p:nvPr/>
        </p:nvSpPr>
        <p:spPr bwMode="auto">
          <a:xfrm>
            <a:off x="5262613" y="5443086"/>
            <a:ext cx="990600" cy="6096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X0’</a:t>
            </a:r>
          </a:p>
        </p:txBody>
      </p:sp>
      <p:sp>
        <p:nvSpPr>
          <p:cNvPr id="113684" name="Rectangle 20"/>
          <p:cNvSpPr>
            <a:spLocks noChangeArrowheads="1"/>
          </p:cNvSpPr>
          <p:nvPr/>
        </p:nvSpPr>
        <p:spPr bwMode="auto">
          <a:xfrm>
            <a:off x="6253213" y="5443086"/>
            <a:ext cx="990600" cy="6096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X1’</a:t>
            </a:r>
          </a:p>
        </p:txBody>
      </p:sp>
      <p:sp>
        <p:nvSpPr>
          <p:cNvPr id="113685" name="Rectangle 21"/>
          <p:cNvSpPr>
            <a:spLocks noChangeArrowheads="1"/>
          </p:cNvSpPr>
          <p:nvPr/>
        </p:nvSpPr>
        <p:spPr bwMode="auto">
          <a:xfrm>
            <a:off x="7243813" y="5443086"/>
            <a:ext cx="990600" cy="6096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X2’</a:t>
            </a:r>
          </a:p>
        </p:txBody>
      </p:sp>
      <p:sp>
        <p:nvSpPr>
          <p:cNvPr id="113686" name="Rectangle 22"/>
          <p:cNvSpPr>
            <a:spLocks noChangeArrowheads="1"/>
          </p:cNvSpPr>
          <p:nvPr/>
        </p:nvSpPr>
        <p:spPr bwMode="auto">
          <a:xfrm>
            <a:off x="8234413" y="5443086"/>
            <a:ext cx="990600" cy="6096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X3’</a:t>
            </a:r>
          </a:p>
        </p:txBody>
      </p:sp>
      <p:sp>
        <p:nvSpPr>
          <p:cNvPr id="113687" name="AutoShape 23"/>
          <p:cNvSpPr>
            <a:spLocks noChangeArrowheads="1"/>
          </p:cNvSpPr>
          <p:nvPr/>
        </p:nvSpPr>
        <p:spPr bwMode="auto">
          <a:xfrm>
            <a:off x="5643613" y="4757286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88" name="AutoShape 24"/>
          <p:cNvSpPr>
            <a:spLocks noChangeArrowheads="1"/>
          </p:cNvSpPr>
          <p:nvPr/>
        </p:nvSpPr>
        <p:spPr bwMode="auto">
          <a:xfrm>
            <a:off x="6634213" y="4757286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89" name="AutoShape 25"/>
          <p:cNvSpPr>
            <a:spLocks noChangeArrowheads="1"/>
          </p:cNvSpPr>
          <p:nvPr/>
        </p:nvSpPr>
        <p:spPr bwMode="auto">
          <a:xfrm>
            <a:off x="7548613" y="4757286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90" name="AutoShape 26"/>
          <p:cNvSpPr>
            <a:spLocks noChangeArrowheads="1"/>
          </p:cNvSpPr>
          <p:nvPr/>
        </p:nvSpPr>
        <p:spPr bwMode="auto">
          <a:xfrm>
            <a:off x="8539213" y="4757286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3691" name="Text Box 27"/>
          <p:cNvSpPr txBox="1">
            <a:spLocks noChangeArrowheads="1"/>
          </p:cNvSpPr>
          <p:nvPr/>
        </p:nvSpPr>
        <p:spPr bwMode="auto">
          <a:xfrm>
            <a:off x="9377413" y="2699887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/>
              <a:t>MMX Registers</a:t>
            </a:r>
            <a:endParaRPr lang="en-US" altLang="en-US" dirty="0"/>
          </a:p>
        </p:txBody>
      </p:sp>
      <p:sp>
        <p:nvSpPr>
          <p:cNvPr id="113692" name="Text Box 28"/>
          <p:cNvSpPr txBox="1">
            <a:spLocks noChangeArrowheads="1"/>
          </p:cNvSpPr>
          <p:nvPr/>
        </p:nvSpPr>
        <p:spPr bwMode="auto">
          <a:xfrm>
            <a:off x="9377413" y="3995287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/>
              <a:t>MMX </a:t>
            </a:r>
            <a:r>
              <a:rPr lang="en-US" altLang="en-US" dirty="0"/>
              <a:t>Functions</a:t>
            </a:r>
          </a:p>
        </p:txBody>
      </p:sp>
      <p:sp>
        <p:nvSpPr>
          <p:cNvPr id="113693" name="Text Box 29"/>
          <p:cNvSpPr txBox="1">
            <a:spLocks noChangeArrowheads="1"/>
          </p:cNvSpPr>
          <p:nvPr/>
        </p:nvSpPr>
        <p:spPr bwMode="auto">
          <a:xfrm>
            <a:off x="9377413" y="5519287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/>
              <a:t>MMX </a:t>
            </a:r>
            <a:r>
              <a:rPr lang="en-US" altLang="en-US" dirty="0"/>
              <a:t>Registers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04320" y="2186331"/>
            <a:ext cx="4482737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At this time, MMX was designed to parallelize – on a single core – operations on integers.</a:t>
            </a:r>
          </a:p>
          <a:p>
            <a:endParaRPr lang="en-US" dirty="0"/>
          </a:p>
          <a:p>
            <a:r>
              <a:rPr lang="en-US" dirty="0" smtClean="0"/>
              <a:t>This was because – at this stage – all graphics and media related calculations were performed on integers.</a:t>
            </a:r>
          </a:p>
          <a:p>
            <a:endParaRPr lang="en-US" dirty="0"/>
          </a:p>
          <a:p>
            <a:r>
              <a:rPr lang="en-US" dirty="0" smtClean="0"/>
              <a:t>However, it wasn’t long before we started to need more...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9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8" grpId="0" animBg="1"/>
      <p:bldP spid="113679" grpId="0" animBg="1"/>
      <p:bldP spid="113680" grpId="0" animBg="1"/>
      <p:bldP spid="113681" grpId="0" animBg="1"/>
      <p:bldP spid="113682" grpId="0" animBg="1"/>
      <p:bldP spid="113683" grpId="0" animBg="1"/>
      <p:bldP spid="113684" grpId="0" animBg="1"/>
      <p:bldP spid="113685" grpId="0" animBg="1"/>
      <p:bldP spid="113686" grpId="0" animBg="1"/>
      <p:bldP spid="113687" grpId="0" animBg="1"/>
      <p:bldP spid="113688" grpId="0" animBg="1"/>
      <p:bldP spid="113689" grpId="0" animBg="1"/>
      <p:bldP spid="113690" grpId="0" animBg="1"/>
      <p:bldP spid="113692" grpId="0"/>
      <p:bldP spid="1136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691" y="764373"/>
            <a:ext cx="10600509" cy="1293028"/>
          </a:xfrm>
        </p:spPr>
        <p:txBody>
          <a:bodyPr/>
          <a:lstStyle/>
          <a:p>
            <a:r>
              <a:rPr lang="en-US" dirty="0" smtClean="0"/>
              <a:t>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943" y="1633119"/>
            <a:ext cx="4792579" cy="5032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SIMD parallel registers in your CPU were upgraded later to:</a:t>
            </a:r>
          </a:p>
          <a:p>
            <a:endParaRPr lang="en-US" dirty="0"/>
          </a:p>
          <a:p>
            <a:pPr lvl="1"/>
            <a:r>
              <a:rPr lang="en-US" dirty="0" smtClean="0"/>
              <a:t>Hold more data (128 bits), and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floating point operations.</a:t>
            </a:r>
          </a:p>
          <a:p>
            <a:pPr lvl="1"/>
            <a:endParaRPr lang="en-US" dirty="0"/>
          </a:p>
          <a:p>
            <a:r>
              <a:rPr lang="en-US" altLang="en-US" dirty="0" smtClean="0"/>
              <a:t>These were called “Streaming </a:t>
            </a:r>
            <a:r>
              <a:rPr lang="en-US" altLang="en-US" dirty="0"/>
              <a:t>SIMD </a:t>
            </a:r>
            <a:r>
              <a:rPr lang="en-US" altLang="en-US" dirty="0" smtClean="0"/>
              <a:t>Extensions”, or SSE.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Builds upon what MMX started, allowing the CPU to perform a larger amount of parallel computation in a single core.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94811" y="2623719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X0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7085411" y="2623719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X1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8076011" y="2623719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X2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9066611" y="2623719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X3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10091895" y="2745163"/>
            <a:ext cx="220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/>
              <a:t>MMX </a:t>
            </a:r>
            <a:r>
              <a:rPr lang="en-US" altLang="en-US" dirty="0"/>
              <a:t>Registers</a:t>
            </a:r>
          </a:p>
        </p:txBody>
      </p:sp>
      <p:sp>
        <p:nvSpPr>
          <p:cNvPr id="26" name="AutoShape 9"/>
          <p:cNvSpPr>
            <a:spLocks/>
          </p:cNvSpPr>
          <p:nvPr/>
        </p:nvSpPr>
        <p:spPr bwMode="auto">
          <a:xfrm rot="5400000">
            <a:off x="7923611" y="1785519"/>
            <a:ext cx="304800" cy="38100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7676563" y="3913418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/>
              <a:t>64 </a:t>
            </a:r>
            <a:r>
              <a:rPr lang="en-US" altLang="en-US" dirty="0"/>
              <a:t>bit</a:t>
            </a:r>
          </a:p>
        </p:txBody>
      </p:sp>
      <p:sp>
        <p:nvSpPr>
          <p:cNvPr id="28" name="AutoShape 11"/>
          <p:cNvSpPr>
            <a:spLocks/>
          </p:cNvSpPr>
          <p:nvPr/>
        </p:nvSpPr>
        <p:spPr bwMode="auto">
          <a:xfrm rot="16200000" flipV="1">
            <a:off x="6475811" y="1861719"/>
            <a:ext cx="228600" cy="838200"/>
          </a:xfrm>
          <a:prstGeom prst="righ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5790011" y="1633119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err="1" smtClean="0"/>
              <a:t>int</a:t>
            </a:r>
            <a:r>
              <a:rPr lang="en-US" altLang="en-US" dirty="0" smtClean="0"/>
              <a:t> (16 </a:t>
            </a:r>
            <a:r>
              <a:rPr lang="en-US" altLang="en-US" dirty="0"/>
              <a:t>bit)</a:t>
            </a: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6094811" y="5003382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X0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085411" y="5003382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X1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8076011" y="5003382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X2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9066611" y="5003382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X3</a:t>
            </a: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10285811" y="5079582"/>
            <a:ext cx="220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0" dirty="0" smtClean="0"/>
              <a:t>SSE </a:t>
            </a:r>
            <a:r>
              <a:rPr lang="en-US" altLang="en-US" b="0" dirty="0"/>
              <a:t>Registers</a:t>
            </a:r>
          </a:p>
        </p:txBody>
      </p:sp>
      <p:sp>
        <p:nvSpPr>
          <p:cNvPr id="35" name="AutoShape 9"/>
          <p:cNvSpPr>
            <a:spLocks/>
          </p:cNvSpPr>
          <p:nvPr/>
        </p:nvSpPr>
        <p:spPr bwMode="auto">
          <a:xfrm rot="5400000">
            <a:off x="7923611" y="4165182"/>
            <a:ext cx="304800" cy="38100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7618811" y="6298782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0"/>
              <a:t>128 bit</a:t>
            </a:r>
          </a:p>
        </p:txBody>
      </p:sp>
      <p:sp>
        <p:nvSpPr>
          <p:cNvPr id="37" name="AutoShape 11"/>
          <p:cNvSpPr>
            <a:spLocks/>
          </p:cNvSpPr>
          <p:nvPr/>
        </p:nvSpPr>
        <p:spPr bwMode="auto">
          <a:xfrm rot="16200000" flipV="1">
            <a:off x="6475811" y="4241382"/>
            <a:ext cx="228600" cy="838200"/>
          </a:xfrm>
          <a:prstGeom prst="righ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790011" y="4012782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0"/>
              <a:t>float (32 bit)</a:t>
            </a:r>
          </a:p>
        </p:txBody>
      </p:sp>
    </p:spTree>
    <p:extLst>
      <p:ext uri="{BB962C8B-B14F-4D97-AF65-F5344CB8AC3E}">
        <p14:creationId xmlns:p14="http://schemas.microsoft.com/office/powerpoint/2010/main" val="40632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691" y="764373"/>
            <a:ext cx="10600509" cy="1293028"/>
          </a:xfrm>
        </p:spPr>
        <p:txBody>
          <a:bodyPr/>
          <a:lstStyle/>
          <a:p>
            <a:r>
              <a:rPr lang="en-US" dirty="0" smtClean="0"/>
              <a:t>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943" y="1633119"/>
            <a:ext cx="4792579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This allowed engineers to either:</a:t>
            </a:r>
          </a:p>
          <a:p>
            <a:endParaRPr lang="en-US" altLang="en-US" dirty="0"/>
          </a:p>
          <a:p>
            <a:pPr lvl="1"/>
            <a:r>
              <a:rPr lang="en-US" altLang="en-US" dirty="0" smtClean="0"/>
              <a:t>Start performing parallel computation on 4 floats in each cycle, or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Continue performing integer computations, only using 8 integers instead of four.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Hence, the move from MMX to SSE made computers approximately </a:t>
            </a:r>
            <a:r>
              <a:rPr lang="en-US" altLang="en-US" b="1" dirty="0" smtClean="0"/>
              <a:t>twice as fast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94811" y="2623719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X0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7085411" y="2623719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X1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8076011" y="2623719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X2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9066611" y="2623719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X3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10091895" y="2745163"/>
            <a:ext cx="220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/>
              <a:t>MMX </a:t>
            </a:r>
            <a:r>
              <a:rPr lang="en-US" altLang="en-US" dirty="0"/>
              <a:t>Registers</a:t>
            </a:r>
          </a:p>
        </p:txBody>
      </p:sp>
      <p:sp>
        <p:nvSpPr>
          <p:cNvPr id="26" name="AutoShape 9"/>
          <p:cNvSpPr>
            <a:spLocks/>
          </p:cNvSpPr>
          <p:nvPr/>
        </p:nvSpPr>
        <p:spPr bwMode="auto">
          <a:xfrm rot="5400000">
            <a:off x="7923611" y="1785519"/>
            <a:ext cx="304800" cy="38100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7676563" y="3913418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/>
              <a:t>64 </a:t>
            </a:r>
            <a:r>
              <a:rPr lang="en-US" altLang="en-US" dirty="0"/>
              <a:t>bit</a:t>
            </a:r>
          </a:p>
        </p:txBody>
      </p:sp>
      <p:sp>
        <p:nvSpPr>
          <p:cNvPr id="28" name="AutoShape 11"/>
          <p:cNvSpPr>
            <a:spLocks/>
          </p:cNvSpPr>
          <p:nvPr/>
        </p:nvSpPr>
        <p:spPr bwMode="auto">
          <a:xfrm rot="16200000" flipV="1">
            <a:off x="6475811" y="1861719"/>
            <a:ext cx="228600" cy="838200"/>
          </a:xfrm>
          <a:prstGeom prst="righ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5790011" y="1633119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err="1" smtClean="0"/>
              <a:t>int</a:t>
            </a:r>
            <a:r>
              <a:rPr lang="en-US" altLang="en-US" dirty="0" smtClean="0"/>
              <a:t> (16 </a:t>
            </a:r>
            <a:r>
              <a:rPr lang="en-US" altLang="en-US" dirty="0"/>
              <a:t>bit)</a:t>
            </a: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6094811" y="5003382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X0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085411" y="5003382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X1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8076011" y="5003382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X2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9066611" y="5003382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/>
              <a:t>X3</a:t>
            </a: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10285811" y="5079582"/>
            <a:ext cx="220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0" dirty="0" smtClean="0"/>
              <a:t>SSE </a:t>
            </a:r>
            <a:r>
              <a:rPr lang="en-US" altLang="en-US" b="0" dirty="0"/>
              <a:t>Registers</a:t>
            </a:r>
          </a:p>
        </p:txBody>
      </p:sp>
      <p:sp>
        <p:nvSpPr>
          <p:cNvPr id="35" name="AutoShape 9"/>
          <p:cNvSpPr>
            <a:spLocks/>
          </p:cNvSpPr>
          <p:nvPr/>
        </p:nvSpPr>
        <p:spPr bwMode="auto">
          <a:xfrm rot="5400000">
            <a:off x="7923611" y="4165182"/>
            <a:ext cx="304800" cy="38100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7618811" y="6298782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0"/>
              <a:t>128 bit</a:t>
            </a:r>
          </a:p>
        </p:txBody>
      </p:sp>
      <p:sp>
        <p:nvSpPr>
          <p:cNvPr id="37" name="AutoShape 11"/>
          <p:cNvSpPr>
            <a:spLocks/>
          </p:cNvSpPr>
          <p:nvPr/>
        </p:nvSpPr>
        <p:spPr bwMode="auto">
          <a:xfrm rot="16200000" flipV="1">
            <a:off x="6475811" y="4241382"/>
            <a:ext cx="228600" cy="838200"/>
          </a:xfrm>
          <a:prstGeom prst="righ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790011" y="4012782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0"/>
              <a:t>float (32 bit)</a:t>
            </a:r>
          </a:p>
        </p:txBody>
      </p:sp>
    </p:spTree>
    <p:extLst>
      <p:ext uri="{BB962C8B-B14F-4D97-AF65-F5344CB8AC3E}">
        <p14:creationId xmlns:p14="http://schemas.microsoft.com/office/powerpoint/2010/main" val="26835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691" y="764373"/>
            <a:ext cx="10600509" cy="1293028"/>
          </a:xfrm>
        </p:spPr>
        <p:txBody>
          <a:bodyPr/>
          <a:lstStyle/>
          <a:p>
            <a:r>
              <a:rPr lang="en-US" dirty="0" smtClean="0"/>
              <a:t>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943" y="1633119"/>
            <a:ext cx="4792579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The Pentium 3 (introduced 1999) was the first CPU to use SSE instructions.</a:t>
            </a:r>
          </a:p>
          <a:p>
            <a:endParaRPr lang="en-US" altLang="en-US" dirty="0"/>
          </a:p>
          <a:p>
            <a:r>
              <a:rPr lang="en-US" altLang="en-US" dirty="0" smtClean="0"/>
              <a:t>SSE continued to be the primary in-core parallelization tool until the development of AVX (next week) in 2012.</a:t>
            </a:r>
          </a:p>
          <a:p>
            <a:endParaRPr lang="en-US" altLang="en-US" dirty="0"/>
          </a:p>
          <a:p>
            <a:r>
              <a:rPr lang="en-US" altLang="en-US" dirty="0" smtClean="0"/>
              <a:t>All modern CPU’s continue to support SSE, since AVX is still very new.</a:t>
            </a:r>
            <a:endParaRPr lang="en-US" alt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upload.wikimedia.org/wikipedia/commons/b/b2/Intel_Pentium_III_733_MH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812" y="2496167"/>
            <a:ext cx="6227389" cy="330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71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7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6182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Ideally, SSE </a:t>
            </a:r>
            <a:r>
              <a:rPr lang="en-US" dirty="0" err="1" smtClean="0"/>
              <a:t>vectorization</a:t>
            </a:r>
            <a:r>
              <a:rPr lang="en-US" dirty="0" smtClean="0"/>
              <a:t> is performed automatically by the compiler.</a:t>
            </a:r>
          </a:p>
          <a:p>
            <a:endParaRPr lang="en-US" dirty="0"/>
          </a:p>
          <a:p>
            <a:r>
              <a:rPr lang="en-US" dirty="0" smtClean="0"/>
              <a:t>When you use the –O3 flag, one of the main processes performed by the compiler is:</a:t>
            </a:r>
          </a:p>
          <a:p>
            <a:pPr lvl="1"/>
            <a:r>
              <a:rPr lang="en-US" dirty="0" smtClean="0"/>
              <a:t>The search for sections of code which can be </a:t>
            </a:r>
            <a:r>
              <a:rPr lang="en-US" dirty="0" err="1" smtClean="0"/>
              <a:t>vectorized</a:t>
            </a:r>
            <a:r>
              <a:rPr lang="en-US" dirty="0" smtClean="0"/>
              <a:t>, and</a:t>
            </a:r>
          </a:p>
          <a:p>
            <a:pPr lvl="1"/>
            <a:r>
              <a:rPr lang="en-US" dirty="0" smtClean="0"/>
              <a:t>The construction of machine code for SSE registers.</a:t>
            </a:r>
          </a:p>
          <a:p>
            <a:pPr lvl="1"/>
            <a:endParaRPr lang="en-US" dirty="0"/>
          </a:p>
          <a:p>
            <a:r>
              <a:rPr lang="en-US" dirty="0" smtClean="0"/>
              <a:t>For simple code, this is easy…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class will cover:</a:t>
            </a:r>
          </a:p>
          <a:p>
            <a:endParaRPr lang="en-US" dirty="0"/>
          </a:p>
          <a:p>
            <a:pPr lvl="1"/>
            <a:r>
              <a:rPr lang="en-US" dirty="0" smtClean="0"/>
              <a:t>Introduction to applied vector computation,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MMX and SSE – background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Introduction to applied SSE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3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6182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Let’s perform an object dump to see what the compiler is doing.</a:t>
            </a:r>
          </a:p>
          <a:p>
            <a:endParaRPr lang="en-US" dirty="0"/>
          </a:p>
          <a:p>
            <a:r>
              <a:rPr lang="en-US" dirty="0" smtClean="0"/>
              <a:t>Compile your last code into an object now (i.e. </a:t>
            </a:r>
            <a:r>
              <a:rPr lang="en-US" dirty="0" err="1" smtClean="0"/>
              <a:t>icc</a:t>
            </a:r>
            <a:r>
              <a:rPr lang="en-US" dirty="0" smtClean="0"/>
              <a:t> –c , not </a:t>
            </a:r>
            <a:r>
              <a:rPr lang="en-US" dirty="0" err="1" smtClean="0"/>
              <a:t>icc</a:t>
            </a:r>
            <a:r>
              <a:rPr lang="en-US" dirty="0" smtClean="0"/>
              <a:t> –o). Use –o0 optimization (lowest level)</a:t>
            </a:r>
          </a:p>
          <a:p>
            <a:endParaRPr lang="en-US" dirty="0"/>
          </a:p>
          <a:p>
            <a:r>
              <a:rPr lang="en-US" dirty="0" smtClean="0"/>
              <a:t>Use this command to perform an object dump and place the results into a file called machine.txt: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                  </a:t>
            </a:r>
            <a:r>
              <a:rPr lang="en-US" i="1" dirty="0" err="1" smtClean="0"/>
              <a:t>objdump</a:t>
            </a:r>
            <a:r>
              <a:rPr lang="en-US" i="1" dirty="0" smtClean="0"/>
              <a:t> –d </a:t>
            </a:r>
            <a:r>
              <a:rPr lang="en-US" i="1" dirty="0" err="1" smtClean="0"/>
              <a:t>code_name.o</a:t>
            </a:r>
            <a:r>
              <a:rPr lang="en-US" i="1" dirty="0" smtClean="0"/>
              <a:t> &gt; machine.txt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64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4" y="1825625"/>
            <a:ext cx="364936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Let’s see what is inside machine.txt</a:t>
            </a:r>
          </a:p>
          <a:p>
            <a:endParaRPr lang="en-US" dirty="0"/>
          </a:p>
          <a:p>
            <a:r>
              <a:rPr lang="en-US" dirty="0" smtClean="0"/>
              <a:t>You’ll see all of your functions are separated.</a:t>
            </a:r>
          </a:p>
          <a:p>
            <a:endParaRPr lang="en-US" dirty="0"/>
          </a:p>
          <a:p>
            <a:r>
              <a:rPr lang="en-US" dirty="0" smtClean="0"/>
              <a:t>Look for your </a:t>
            </a:r>
            <a:r>
              <a:rPr lang="en-US" dirty="0" err="1" smtClean="0"/>
              <a:t>compute_ordinary</a:t>
            </a:r>
            <a:r>
              <a:rPr lang="en-US" dirty="0" smtClean="0"/>
              <a:t>() function. Does it look like this?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904" y="1733550"/>
            <a:ext cx="75342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63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4" y="1825625"/>
            <a:ext cx="364936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gold will be here, with the command </a:t>
            </a:r>
            <a:r>
              <a:rPr lang="en-US" dirty="0" err="1" smtClean="0"/>
              <a:t>addss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What does that mean?</a:t>
            </a:r>
          </a:p>
          <a:p>
            <a:endParaRPr lang="en-US" dirty="0"/>
          </a:p>
          <a:p>
            <a:r>
              <a:rPr lang="en-US" dirty="0" smtClean="0"/>
              <a:t>Add: add two numbers together.</a:t>
            </a:r>
          </a:p>
          <a:p>
            <a:endParaRPr lang="en-US" dirty="0"/>
          </a:p>
          <a:p>
            <a:r>
              <a:rPr lang="en-US" dirty="0" err="1" smtClean="0"/>
              <a:t>Ss</a:t>
            </a:r>
            <a:r>
              <a:rPr lang="en-US" dirty="0" smtClean="0"/>
              <a:t>: scalar – single values.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028" y="1743175"/>
            <a:ext cx="75342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0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4" y="1825625"/>
            <a:ext cx="364936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quick </a:t>
            </a:r>
            <a:r>
              <a:rPr lang="en-US" dirty="0" err="1" smtClean="0"/>
              <a:t>google</a:t>
            </a:r>
            <a:r>
              <a:rPr lang="en-US" dirty="0" smtClean="0"/>
              <a:t> search will locate the list of SSE instructions, which are used inside your machine code.</a:t>
            </a:r>
          </a:p>
          <a:p>
            <a:endParaRPr lang="en-US" dirty="0"/>
          </a:p>
          <a:p>
            <a:r>
              <a:rPr lang="en-US" dirty="0" smtClean="0"/>
              <a:t>We can see here that ADDSS will add scalar (single) single precision values.</a:t>
            </a:r>
          </a:p>
          <a:p>
            <a:endParaRPr lang="en-US" dirty="0"/>
          </a:p>
          <a:p>
            <a:r>
              <a:rPr lang="en-US" dirty="0" smtClean="0"/>
              <a:t>This means that, in each cycle, you add two numbers together.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487" y="1742173"/>
            <a:ext cx="6428315" cy="503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57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4" y="1825625"/>
            <a:ext cx="364936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Really, what we want is ADDPS.</a:t>
            </a:r>
          </a:p>
          <a:p>
            <a:endParaRPr lang="en-US" dirty="0"/>
          </a:p>
          <a:p>
            <a:r>
              <a:rPr lang="en-US" dirty="0" smtClean="0"/>
              <a:t>This is where, in a single cycle, we use the SSE registers to compute 4 floating point values in a single cycle.</a:t>
            </a:r>
          </a:p>
          <a:p>
            <a:endParaRPr lang="en-US" dirty="0"/>
          </a:p>
          <a:p>
            <a:r>
              <a:rPr lang="en-US" dirty="0" smtClean="0"/>
              <a:t>This will be (perhaps) 4 times faster!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139" y="1759076"/>
            <a:ext cx="6271661" cy="491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97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4" y="1825625"/>
            <a:ext cx="489327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Now, recompile your code using –O3 optimization.</a:t>
            </a:r>
          </a:p>
          <a:p>
            <a:endParaRPr lang="en-US" dirty="0"/>
          </a:p>
          <a:p>
            <a:r>
              <a:rPr lang="en-US" dirty="0" smtClean="0"/>
              <a:t>Perform the object dump again, and look at the “machine” instructions.</a:t>
            </a:r>
          </a:p>
          <a:p>
            <a:endParaRPr lang="en-US" dirty="0"/>
          </a:p>
          <a:p>
            <a:r>
              <a:rPr lang="en-US" dirty="0" smtClean="0"/>
              <a:t>Here, you should see that you have an </a:t>
            </a:r>
            <a:r>
              <a:rPr lang="en-US" dirty="0" err="1" smtClean="0"/>
              <a:t>addps</a:t>
            </a:r>
            <a:r>
              <a:rPr lang="en-US" dirty="0" smtClean="0"/>
              <a:t> in here </a:t>
            </a:r>
            <a:r>
              <a:rPr lang="en-US" dirty="0" smtClean="0">
                <a:sym typeface="Wingdings" panose="05000000000000000000" pitchFamily="2" charset="2"/>
              </a:rPr>
              <a:t> your code is using the registers properly now. Hooray.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585" y="597115"/>
            <a:ext cx="6432994" cy="592181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512907" y="3476367"/>
            <a:ext cx="1622855" cy="5707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03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4" y="1825625"/>
            <a:ext cx="489327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Because your code is using these SSE (SIMD) registers, your code will run much faster.</a:t>
            </a:r>
          </a:p>
          <a:p>
            <a:endParaRPr lang="en-US" dirty="0"/>
          </a:p>
          <a:p>
            <a:r>
              <a:rPr lang="en-US" dirty="0" smtClean="0"/>
              <a:t>For small values of N, you may not be able to see the difference on the server for this class – but if you had a VERY large N, you’d notice.</a:t>
            </a:r>
          </a:p>
          <a:p>
            <a:endParaRPr lang="en-US" dirty="0"/>
          </a:p>
          <a:p>
            <a:r>
              <a:rPr lang="en-US" dirty="0" smtClean="0"/>
              <a:t>This is also the reason I chose N = 32000 </a:t>
            </a:r>
            <a:r>
              <a:rPr lang="en-US" dirty="0" smtClean="0">
                <a:sym typeface="Wingdings" panose="05000000000000000000" pitchFamily="2" charset="2"/>
              </a:rPr>
              <a:t> It can be evenly divided by 4.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585" y="597115"/>
            <a:ext cx="6432994" cy="592181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512907" y="3476367"/>
            <a:ext cx="1622855" cy="5707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23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3" y="1825625"/>
            <a:ext cx="106268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So, what’s the problem?</a:t>
            </a:r>
          </a:p>
          <a:p>
            <a:endParaRPr lang="en-US" dirty="0"/>
          </a:p>
          <a:p>
            <a:r>
              <a:rPr lang="en-US" dirty="0" smtClean="0"/>
              <a:t>The compiler is able to perform </a:t>
            </a:r>
            <a:r>
              <a:rPr lang="en-US" dirty="0" err="1" smtClean="0"/>
              <a:t>vectorization</a:t>
            </a:r>
            <a:r>
              <a:rPr lang="en-US" dirty="0" smtClean="0"/>
              <a:t> using SSE registers for simple problems or very simple code.</a:t>
            </a:r>
          </a:p>
          <a:p>
            <a:endParaRPr lang="en-US" dirty="0"/>
          </a:p>
          <a:p>
            <a:r>
              <a:rPr lang="en-US" dirty="0" smtClean="0"/>
              <a:t>It cannot perform </a:t>
            </a:r>
            <a:r>
              <a:rPr lang="en-US" dirty="0" err="1" smtClean="0"/>
              <a:t>vectorization</a:t>
            </a:r>
            <a:r>
              <a:rPr lang="en-US" dirty="0" smtClean="0"/>
              <a:t> for advanced or tricky code. </a:t>
            </a:r>
          </a:p>
          <a:p>
            <a:endParaRPr lang="en-US" dirty="0"/>
          </a:p>
          <a:p>
            <a:r>
              <a:rPr lang="en-US" dirty="0" smtClean="0"/>
              <a:t>So, how do you ensure the </a:t>
            </a:r>
            <a:r>
              <a:rPr lang="en-US" dirty="0" err="1" smtClean="0"/>
              <a:t>vectorization</a:t>
            </a:r>
            <a:r>
              <a:rPr lang="en-US" dirty="0" smtClean="0"/>
              <a:t> occurs for complex code which:</a:t>
            </a:r>
          </a:p>
          <a:p>
            <a:pPr lvl="1"/>
            <a:r>
              <a:rPr lang="en-US" dirty="0" smtClean="0"/>
              <a:t>You know can be </a:t>
            </a:r>
            <a:r>
              <a:rPr lang="en-US" dirty="0" err="1" smtClean="0"/>
              <a:t>vectorized</a:t>
            </a:r>
            <a:r>
              <a:rPr lang="en-US" dirty="0" smtClean="0"/>
              <a:t> using SSE, and</a:t>
            </a:r>
          </a:p>
          <a:p>
            <a:pPr lvl="1"/>
            <a:r>
              <a:rPr lang="en-US" dirty="0" smtClean="0"/>
              <a:t>Isn’t </a:t>
            </a:r>
            <a:r>
              <a:rPr lang="en-US" dirty="0" err="1" smtClean="0"/>
              <a:t>vectorized</a:t>
            </a:r>
            <a:r>
              <a:rPr lang="en-US" dirty="0" smtClean="0"/>
              <a:t> using a compiler?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45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3" y="1825625"/>
            <a:ext cx="106268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We can manually perform the </a:t>
            </a:r>
            <a:r>
              <a:rPr lang="en-US" dirty="0" err="1" smtClean="0"/>
              <a:t>vectorization</a:t>
            </a:r>
            <a:r>
              <a:rPr lang="en-US" dirty="0" smtClean="0"/>
              <a:t> – write the instructions into the code so the compiler knows what to do.</a:t>
            </a:r>
          </a:p>
          <a:p>
            <a:endParaRPr lang="en-US" dirty="0"/>
          </a:p>
          <a:p>
            <a:r>
              <a:rPr lang="en-US" dirty="0" smtClean="0"/>
              <a:t>This way, we are essentially performing parallel computation – since all SSE computations occur over a group of variables at once – all in a single CPU core.</a:t>
            </a:r>
          </a:p>
          <a:p>
            <a:endParaRPr lang="en-US" dirty="0"/>
          </a:p>
          <a:p>
            <a:r>
              <a:rPr lang="en-US" dirty="0" smtClean="0"/>
              <a:t>The instructions we write for the compiler to guarantee the use of SSE are known as “compiler intrinsic functions”, or just “</a:t>
            </a:r>
            <a:r>
              <a:rPr lang="en-US" dirty="0" err="1" smtClean="0"/>
              <a:t>intrinsics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329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4" y="1825625"/>
            <a:ext cx="592300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 good place to start is to look at these intrinsic functions.</a:t>
            </a:r>
          </a:p>
          <a:p>
            <a:endParaRPr lang="en-US" dirty="0"/>
          </a:p>
          <a:p>
            <a:r>
              <a:rPr lang="en-US" dirty="0" smtClean="0"/>
              <a:t>Google “Intel </a:t>
            </a:r>
            <a:r>
              <a:rPr lang="en-US" dirty="0" err="1" smtClean="0"/>
              <a:t>Intrinsics</a:t>
            </a:r>
            <a:r>
              <a:rPr lang="en-US" dirty="0" smtClean="0"/>
              <a:t> guide”, and see what pops up.</a:t>
            </a:r>
          </a:p>
          <a:p>
            <a:endParaRPr lang="en-US" dirty="0"/>
          </a:p>
          <a:p>
            <a:r>
              <a:rPr lang="en-US" dirty="0" smtClean="0"/>
              <a:t>You want to look for Intel’s official guide.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660" y="1983972"/>
            <a:ext cx="54673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1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</a:t>
            </a:r>
            <a:r>
              <a:rPr lang="en-US" dirty="0" smtClean="0"/>
              <a:t> SIMD Vector computation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88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4" y="1825625"/>
            <a:ext cx="592300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MMX is ancient history.</a:t>
            </a:r>
          </a:p>
          <a:p>
            <a:endParaRPr lang="en-US" dirty="0"/>
          </a:p>
          <a:p>
            <a:r>
              <a:rPr lang="en-US" dirty="0" smtClean="0"/>
              <a:t>Look for SSE functions – just SSE. You’ll see that there are more recent developments (such as SSE4.1, AVX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Tick the SSE box – and let’s see what we can see..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649" y="2057401"/>
            <a:ext cx="54673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41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3" y="1825625"/>
            <a:ext cx="106268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SSE intrinsic function we are looking for is this one: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SSE_type</a:t>
            </a:r>
            <a:r>
              <a:rPr lang="en-US" dirty="0" smtClean="0"/>
              <a:t> c = _</a:t>
            </a:r>
            <a:r>
              <a:rPr lang="en-US" dirty="0" err="1" smtClean="0"/>
              <a:t>mm_add_ps</a:t>
            </a:r>
            <a:r>
              <a:rPr lang="en-US" dirty="0" smtClean="0"/>
              <a:t>(</a:t>
            </a:r>
            <a:r>
              <a:rPr lang="en-US" dirty="0" err="1" smtClean="0"/>
              <a:t>SSE_type</a:t>
            </a:r>
            <a:r>
              <a:rPr lang="en-US" dirty="0" smtClean="0"/>
              <a:t> a, </a:t>
            </a:r>
            <a:r>
              <a:rPr lang="en-US" dirty="0" err="1" smtClean="0"/>
              <a:t>SSE_type</a:t>
            </a:r>
            <a:r>
              <a:rPr lang="en-US" dirty="0" smtClean="0"/>
              <a:t> b);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Here, </a:t>
            </a:r>
            <a:r>
              <a:rPr lang="en-US" dirty="0" err="1" smtClean="0"/>
              <a:t>SSE_type</a:t>
            </a:r>
            <a:r>
              <a:rPr lang="en-US" dirty="0" smtClean="0"/>
              <a:t> is MY way of telling you: this isn’t a float, or a double: it’s a new type.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mm_add_ps</a:t>
            </a:r>
            <a:r>
              <a:rPr lang="en-US" dirty="0" smtClean="0"/>
              <a:t> is the parallel add of two single precision packed SSE type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75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3" y="1825625"/>
            <a:ext cx="106268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First, we need to change our array of single precision values (</a:t>
            </a:r>
            <a:r>
              <a:rPr lang="en-US" dirty="0" err="1" smtClean="0"/>
              <a:t>a,b,c</a:t>
            </a:r>
            <a:r>
              <a:rPr lang="en-US" dirty="0" smtClean="0"/>
              <a:t>) into an SSE type.</a:t>
            </a:r>
          </a:p>
          <a:p>
            <a:endParaRPr lang="en-US" dirty="0"/>
          </a:p>
          <a:p>
            <a:r>
              <a:rPr lang="en-US" dirty="0" smtClean="0"/>
              <a:t>In C/C++, the SSE type variable is __m128 </a:t>
            </a:r>
            <a:r>
              <a:rPr lang="en-US" dirty="0" smtClean="0">
                <a:sym typeface="Wingdings" panose="05000000000000000000" pitchFamily="2" charset="2"/>
              </a:rPr>
              <a:t> Note, we cannot tell what kind of data is inside, all we know is the size of each SSE variable (128 bits, or 4 x 32 bits = 4 floating point variables)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 C/C++, we have a simple way of converting data types: forced type conversion using ().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47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3" y="1825625"/>
            <a:ext cx="106268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Copy this function into your existing code: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45" y="2743521"/>
            <a:ext cx="7489888" cy="343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21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45" y="2743521"/>
            <a:ext cx="7489888" cy="34334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3" y="1825625"/>
            <a:ext cx="106268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We can see our type conversions, and the use of our intrinsic function..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267200" y="5522976"/>
            <a:ext cx="3438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64273" y="5522976"/>
            <a:ext cx="282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Intrinsic function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878545" y="3898128"/>
            <a:ext cx="282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SSE variable declaration</a:t>
            </a:r>
            <a:endParaRPr lang="en-US" i="1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33472" y="4258438"/>
            <a:ext cx="5718048" cy="18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97314" y="4774903"/>
            <a:ext cx="8709982" cy="4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960" y="4407024"/>
            <a:ext cx="282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Conversion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1440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3" y="1825625"/>
            <a:ext cx="106268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My question to you: Why do we use </a:t>
            </a:r>
            <a:r>
              <a:rPr lang="en-US" b="1" u="sng" dirty="0" smtClean="0"/>
              <a:t>N_SSE = N/4 </a:t>
            </a:r>
            <a:r>
              <a:rPr lang="en-US" dirty="0" smtClean="0"/>
              <a:t>in our for loop instead of </a:t>
            </a:r>
            <a:r>
              <a:rPr lang="en-US" u="sng" dirty="0" smtClean="0"/>
              <a:t>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45" y="2743521"/>
            <a:ext cx="7489888" cy="343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87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3" y="1825625"/>
            <a:ext cx="106268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I’m sure someone figured it out.</a:t>
            </a:r>
          </a:p>
          <a:p>
            <a:endParaRPr lang="en-US" dirty="0"/>
          </a:p>
          <a:p>
            <a:r>
              <a:rPr lang="en-US" dirty="0" smtClean="0"/>
              <a:t>The reason is because a single SSE variable contains 4 elements – so we only need to iterate N/4 times instead of N times.</a:t>
            </a:r>
          </a:p>
          <a:p>
            <a:endParaRPr lang="en-US" dirty="0"/>
          </a:p>
          <a:p>
            <a:r>
              <a:rPr lang="en-US" dirty="0" smtClean="0"/>
              <a:t>No wonder this method is faster…</a:t>
            </a:r>
          </a:p>
          <a:p>
            <a:endParaRPr lang="en-US" dirty="0"/>
          </a:p>
          <a:p>
            <a:r>
              <a:rPr lang="en-US" dirty="0" smtClean="0"/>
              <a:t>Compile your code – but don’t run it yet – and have a look: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85976" y="5850235"/>
            <a:ext cx="7639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[PS: Add </a:t>
            </a:r>
            <a:r>
              <a:rPr lang="en-US" sz="2400" b="1" dirty="0" smtClean="0"/>
              <a:t>#include &lt;</a:t>
            </a:r>
            <a:r>
              <a:rPr lang="en-US" sz="2400" b="1" dirty="0" err="1" smtClean="0"/>
              <a:t>xmmintrin.h</a:t>
            </a:r>
            <a:r>
              <a:rPr lang="en-US" sz="2400" b="1" dirty="0" smtClean="0"/>
              <a:t>&gt; </a:t>
            </a:r>
            <a:r>
              <a:rPr lang="en-US" sz="2400" dirty="0" smtClean="0"/>
              <a:t>to your header collection]</a:t>
            </a:r>
          </a:p>
        </p:txBody>
      </p:sp>
    </p:spTree>
    <p:extLst>
      <p:ext uri="{BB962C8B-B14F-4D97-AF65-F5344CB8AC3E}">
        <p14:creationId xmlns:p14="http://schemas.microsoft.com/office/powerpoint/2010/main" val="1316088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3" y="1825625"/>
            <a:ext cx="472136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For me, this is my machine code for the </a:t>
            </a:r>
            <a:r>
              <a:rPr lang="en-US" dirty="0" err="1" smtClean="0"/>
              <a:t>compute_SSE</a:t>
            </a:r>
            <a:r>
              <a:rPr lang="en-US" dirty="0" smtClean="0"/>
              <a:t> function.</a:t>
            </a:r>
          </a:p>
          <a:p>
            <a:endParaRPr lang="en-US" dirty="0"/>
          </a:p>
          <a:p>
            <a:r>
              <a:rPr lang="en-US" dirty="0" smtClean="0"/>
              <a:t>We can see that, as expected, we are using the </a:t>
            </a:r>
            <a:r>
              <a:rPr lang="en-US" dirty="0" err="1" smtClean="0"/>
              <a:t>addps</a:t>
            </a:r>
            <a:r>
              <a:rPr lang="en-US" dirty="0" smtClean="0"/>
              <a:t> command. </a:t>
            </a:r>
          </a:p>
          <a:p>
            <a:endParaRPr lang="en-US" dirty="0"/>
          </a:p>
          <a:p>
            <a:r>
              <a:rPr lang="en-US" dirty="0" smtClean="0"/>
              <a:t>Let’s compare this code against the </a:t>
            </a:r>
            <a:r>
              <a:rPr lang="en-US" dirty="0" err="1" smtClean="0"/>
              <a:t>compute_ordinary</a:t>
            </a:r>
            <a:r>
              <a:rPr lang="en-US" dirty="0" smtClean="0"/>
              <a:t> function when using –O3 optimization…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021" y="2368867"/>
            <a:ext cx="68675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87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" y="2033206"/>
            <a:ext cx="5132832" cy="1858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528" y="1011936"/>
            <a:ext cx="5518439" cy="50799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5216" y="3891277"/>
            <a:ext cx="541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Manually written intrinsic functions (</a:t>
            </a:r>
            <a:r>
              <a:rPr lang="en-US" dirty="0" err="1" smtClean="0"/>
              <a:t>Compute_SSE</a:t>
            </a:r>
            <a:r>
              <a:rPr lang="en-US" dirty="0" smtClean="0"/>
              <a:t>())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69024" y="6242304"/>
            <a:ext cx="541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Compiler-performed optimization using –O3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5216" y="4641352"/>
            <a:ext cx="5413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So, which code will be faster?</a:t>
            </a:r>
          </a:p>
          <a:p>
            <a:endParaRPr lang="en-US" dirty="0"/>
          </a:p>
          <a:p>
            <a:r>
              <a:rPr lang="en-US" dirty="0" smtClean="0"/>
              <a:t>Which program will be smaller?</a:t>
            </a:r>
          </a:p>
          <a:p>
            <a:endParaRPr lang="en-US" dirty="0"/>
          </a:p>
          <a:p>
            <a:r>
              <a:rPr lang="en-US" dirty="0" smtClean="0"/>
              <a:t>We can see – the compiler is not superman.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82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3" y="1825625"/>
            <a:ext cx="106268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Don’t get carried away yet.</a:t>
            </a:r>
          </a:p>
          <a:p>
            <a:endParaRPr lang="en-US" dirty="0"/>
          </a:p>
          <a:p>
            <a:r>
              <a:rPr lang="en-US" dirty="0" smtClean="0"/>
              <a:t>Go ahead – try to compile and run your program, using </a:t>
            </a:r>
            <a:r>
              <a:rPr lang="en-US" dirty="0" err="1" smtClean="0"/>
              <a:t>Compute_SSE</a:t>
            </a:r>
            <a:r>
              <a:rPr lang="en-US" dirty="0" smtClean="0"/>
              <a:t>() instead of </a:t>
            </a:r>
            <a:r>
              <a:rPr lang="en-US" dirty="0" err="1" smtClean="0"/>
              <a:t>Compute_Ordinary</a:t>
            </a:r>
            <a:r>
              <a:rPr lang="en-US" dirty="0" smtClean="0"/>
              <a:t>() and check your answer. [PS: Add </a:t>
            </a:r>
            <a:r>
              <a:rPr lang="en-US" b="1" dirty="0" smtClean="0"/>
              <a:t>#include &lt;</a:t>
            </a:r>
            <a:r>
              <a:rPr lang="en-US" b="1" dirty="0" err="1"/>
              <a:t>x</a:t>
            </a:r>
            <a:r>
              <a:rPr lang="en-US" b="1" dirty="0" err="1" smtClean="0"/>
              <a:t>mmintrin.h</a:t>
            </a:r>
            <a:r>
              <a:rPr lang="en-US" b="1" dirty="0" smtClean="0"/>
              <a:t>&gt; </a:t>
            </a:r>
            <a:r>
              <a:rPr lang="en-US" dirty="0" smtClean="0"/>
              <a:t>to your header collection]</a:t>
            </a:r>
          </a:p>
          <a:p>
            <a:endParaRPr lang="en-US" dirty="0"/>
          </a:p>
          <a:p>
            <a:r>
              <a:rPr lang="en-US" dirty="0" smtClean="0"/>
              <a:t>Did your code run, or did it crash?</a:t>
            </a:r>
          </a:p>
          <a:p>
            <a:endParaRPr lang="en-US" dirty="0"/>
          </a:p>
          <a:p>
            <a:r>
              <a:rPr lang="en-US" dirty="0" smtClean="0"/>
              <a:t>Did you (perhaps) get a segmentation fault?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7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691" y="764373"/>
            <a:ext cx="10600509" cy="1293028"/>
          </a:xfrm>
        </p:spPr>
        <p:txBody>
          <a:bodyPr/>
          <a:lstStyle/>
          <a:p>
            <a:r>
              <a:rPr lang="en-US" dirty="0" smtClean="0"/>
              <a:t>Vector Computation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48632" cy="4351338"/>
          </a:xfrm>
        </p:spPr>
        <p:txBody>
          <a:bodyPr/>
          <a:lstStyle/>
          <a:p>
            <a:r>
              <a:rPr lang="en-US" dirty="0" smtClean="0"/>
              <a:t>The clearest example of a vector computation is…well…a vector computation.</a:t>
            </a:r>
          </a:p>
          <a:p>
            <a:endParaRPr lang="en-US" dirty="0"/>
          </a:p>
          <a:p>
            <a:r>
              <a:rPr lang="en-US" dirty="0" smtClean="0"/>
              <a:t>Consider the two functions as shown:</a:t>
            </a:r>
          </a:p>
          <a:p>
            <a:endParaRPr lang="en-US" dirty="0"/>
          </a:p>
          <a:p>
            <a:pPr lvl="1"/>
            <a:r>
              <a:rPr lang="en-US" dirty="0" err="1" smtClean="0"/>
              <a:t>Init</a:t>
            </a:r>
            <a:r>
              <a:rPr lang="en-US" dirty="0" smtClean="0"/>
              <a:t>(): Sets the values of a[</a:t>
            </a:r>
            <a:r>
              <a:rPr lang="en-US" dirty="0" err="1" smtClean="0"/>
              <a:t>i</a:t>
            </a:r>
            <a:r>
              <a:rPr lang="en-US" dirty="0" smtClean="0"/>
              <a:t>] and b[</a:t>
            </a:r>
            <a:r>
              <a:rPr lang="en-US" dirty="0" err="1" smtClean="0"/>
              <a:t>i</a:t>
            </a:r>
            <a:r>
              <a:rPr lang="en-US" dirty="0" smtClean="0"/>
              <a:t>] for N values as shown here. </a:t>
            </a:r>
          </a:p>
          <a:p>
            <a:pPr lvl="1"/>
            <a:r>
              <a:rPr lang="en-US" dirty="0" err="1" smtClean="0"/>
              <a:t>Compute_Ordinary</a:t>
            </a:r>
            <a:r>
              <a:rPr lang="en-US" dirty="0" smtClean="0"/>
              <a:t>(): computes c[</a:t>
            </a:r>
            <a:r>
              <a:rPr lang="en-US" dirty="0" err="1" smtClean="0"/>
              <a:t>i</a:t>
            </a:r>
            <a:r>
              <a:rPr lang="en-US" dirty="0" smtClean="0"/>
              <a:t>] = a[</a:t>
            </a:r>
            <a:r>
              <a:rPr lang="en-US" dirty="0" err="1" smtClean="0"/>
              <a:t>i</a:t>
            </a:r>
            <a:r>
              <a:rPr lang="en-US" dirty="0" smtClean="0"/>
              <a:t>] + b[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en-US" dirty="0" smtClean="0">
                <a:sym typeface="Wingdings" panose="05000000000000000000" pitchFamily="2" charset="2"/>
              </a:rPr>
              <a:t> a vector addition problem.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044" y="1690688"/>
            <a:ext cx="3651550" cy="422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42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3" y="1825625"/>
            <a:ext cx="106268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IF you got a segmentation fault – and I think it is likely – it is because the computer does not know how to “line up” the data stored in </a:t>
            </a:r>
            <a:r>
              <a:rPr lang="en-US" dirty="0" err="1" smtClean="0"/>
              <a:t>a,b</a:t>
            </a:r>
            <a:r>
              <a:rPr lang="en-US" dirty="0" smtClean="0"/>
              <a:t> and c for the registers.</a:t>
            </a:r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 err="1" smtClean="0"/>
              <a:t>malloc</a:t>
            </a:r>
            <a:r>
              <a:rPr lang="en-US" dirty="0" smtClean="0"/>
              <a:t>, the data for </a:t>
            </a:r>
            <a:r>
              <a:rPr lang="en-US" dirty="0" err="1" smtClean="0"/>
              <a:t>a,b</a:t>
            </a:r>
            <a:r>
              <a:rPr lang="en-US" dirty="0" smtClean="0"/>
              <a:t> and c is placed pretty haphazardly (i.e. badly, not neatly) in memory.</a:t>
            </a:r>
          </a:p>
          <a:p>
            <a:endParaRPr lang="en-US" dirty="0"/>
          </a:p>
          <a:p>
            <a:r>
              <a:rPr lang="en-US" dirty="0" smtClean="0"/>
              <a:t>We want to find a way to place this data in memory so it is easier to collect for the CPU.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616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3" y="1825625"/>
            <a:ext cx="106268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Each time the CPU needs data from memory for a computation, it reaches out and grabs a group of data.</a:t>
            </a:r>
          </a:p>
          <a:p>
            <a:endParaRPr lang="en-US" dirty="0"/>
          </a:p>
          <a:p>
            <a:r>
              <a:rPr lang="en-US" dirty="0" smtClean="0"/>
              <a:t>If, each time the CPU collects data, it collects half of a value, it means that it will need to make a second trip to get the 2</a:t>
            </a:r>
            <a:r>
              <a:rPr lang="en-US" baseline="30000" dirty="0" smtClean="0"/>
              <a:t>nd</a:t>
            </a:r>
            <a:r>
              <a:rPr lang="en-US" dirty="0" smtClean="0"/>
              <a:t> half of the value. This takes time.</a:t>
            </a:r>
          </a:p>
          <a:p>
            <a:endParaRPr lang="en-US" dirty="0"/>
          </a:p>
          <a:p>
            <a:r>
              <a:rPr lang="en-US" dirty="0" smtClean="0"/>
              <a:t>We can “align” the data in memory so that we are guaranteed to make sure that each “grab” collects whole floating point values.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13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3" y="1825625"/>
            <a:ext cx="106268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There are many functions for this:= in this class, we’ll use one of the oldest and best for </a:t>
            </a:r>
            <a:r>
              <a:rPr lang="en-US" dirty="0" err="1" smtClean="0"/>
              <a:t>linux</a:t>
            </a:r>
            <a:r>
              <a:rPr lang="en-US" dirty="0" smtClean="0"/>
              <a:t> systems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posix_memalign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Copy my memory allocation function: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4169664"/>
            <a:ext cx="517207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794" y="4331589"/>
            <a:ext cx="1666875" cy="1047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9859" y="5609968"/>
            <a:ext cx="331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Memory Allocation Function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59827" y="5593485"/>
            <a:ext cx="331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Free Memory Function</a:t>
            </a:r>
            <a:br>
              <a:rPr lang="en-US" dirty="0" smtClean="0"/>
            </a:br>
            <a:r>
              <a:rPr lang="en-US" dirty="0" smtClean="0"/>
              <a:t>(This isn’t changed)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254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…Finished (or are we?)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3" y="1825625"/>
            <a:ext cx="106268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By now, your code should compile, run and you should get the correct answer.</a:t>
            </a:r>
          </a:p>
          <a:p>
            <a:endParaRPr lang="en-US" dirty="0"/>
          </a:p>
          <a:p>
            <a:r>
              <a:rPr lang="en-US" dirty="0" smtClean="0"/>
              <a:t>But – how do we check our answer? Isn’t our answer contained in SSE_C? We can’t print that out….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40690" y="4390767"/>
            <a:ext cx="6952735" cy="1309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SSE_C points to the array C </a:t>
            </a:r>
            <a:r>
              <a:rPr lang="en-US" dirty="0" smtClean="0">
                <a:sym typeface="Wingdings" panose="05000000000000000000" pitchFamily="2" charset="2"/>
              </a:rPr>
              <a:t> all of our operations on SSE_C are actually being stored in the memory occupied by the variable C.</a:t>
            </a:r>
          </a:p>
          <a:p>
            <a:pPr algn="ctr"/>
            <a:endParaRPr lang="en-US" dirty="0">
              <a:sym typeface="Wingdings" panose="05000000000000000000" pitchFamily="2" charset="2"/>
            </a:endParaRPr>
          </a:p>
          <a:p>
            <a:pPr algn="ctr"/>
            <a:r>
              <a:rPr lang="en-US" dirty="0" smtClean="0">
                <a:sym typeface="Wingdings" panose="05000000000000000000" pitchFamily="2" charset="2"/>
              </a:rPr>
              <a:t>So, we need only print the C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16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…Finished (or are we?)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4" y="1825625"/>
            <a:ext cx="475323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To check your code is working, you might do something like this…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Check your </a:t>
            </a:r>
            <a:r>
              <a:rPr lang="en-US" dirty="0" err="1" smtClean="0"/>
              <a:t>Init</a:t>
            </a:r>
            <a:r>
              <a:rPr lang="en-US" dirty="0" smtClean="0"/>
              <a:t>() function to make sure a and b are correct.</a:t>
            </a:r>
          </a:p>
          <a:p>
            <a:pPr lvl="1"/>
            <a:r>
              <a:rPr lang="en-US" dirty="0" smtClean="0"/>
              <a:t>Check your SSE results, </a:t>
            </a:r>
          </a:p>
          <a:p>
            <a:pPr lvl="1"/>
            <a:r>
              <a:rPr lang="en-US" dirty="0" smtClean="0"/>
              <a:t>Re-</a:t>
            </a:r>
            <a:r>
              <a:rPr lang="en-US" dirty="0" err="1" smtClean="0"/>
              <a:t>init</a:t>
            </a:r>
            <a:r>
              <a:rPr lang="en-US" dirty="0" smtClean="0"/>
              <a:t> the values of a and b,</a:t>
            </a:r>
          </a:p>
          <a:p>
            <a:pPr lvl="1"/>
            <a:r>
              <a:rPr lang="en-US" dirty="0" smtClean="0"/>
              <a:t>Check your ordinary results,</a:t>
            </a:r>
          </a:p>
          <a:p>
            <a:pPr lvl="1"/>
            <a:r>
              <a:rPr lang="en-US" dirty="0" smtClean="0"/>
              <a:t>Free your memory.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054" y="1825625"/>
            <a:ext cx="5548569" cy="378259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786184" y="2932670"/>
            <a:ext cx="1383957" cy="84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572000" y="3781168"/>
            <a:ext cx="1598141" cy="71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724400" y="4139514"/>
            <a:ext cx="1445741" cy="74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674973" y="4629666"/>
            <a:ext cx="1495168" cy="61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74973" y="5118944"/>
            <a:ext cx="1495168" cy="61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2808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…Finished (or are we?)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4" y="1825625"/>
            <a:ext cx="475323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Do this now. </a:t>
            </a:r>
          </a:p>
          <a:p>
            <a:endParaRPr lang="en-US" dirty="0"/>
          </a:p>
          <a:p>
            <a:r>
              <a:rPr lang="en-US" dirty="0" smtClean="0"/>
              <a:t>If you finish before the person next to you, help them if they get stuck.</a:t>
            </a:r>
          </a:p>
          <a:p>
            <a:endParaRPr lang="en-US" dirty="0"/>
          </a:p>
          <a:p>
            <a:r>
              <a:rPr lang="en-US" dirty="0" smtClean="0"/>
              <a:t>I want to see everyone finished before I continue.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054" y="1825625"/>
            <a:ext cx="5548569" cy="378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47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today’s tutorial, there are two questions </a:t>
            </a:r>
          </a:p>
          <a:p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Q1 you </a:t>
            </a:r>
            <a:r>
              <a:rPr lang="en-US" b="1" dirty="0" smtClean="0"/>
              <a:t>must</a:t>
            </a:r>
            <a:r>
              <a:rPr lang="en-US" dirty="0" smtClean="0"/>
              <a:t> complete, and </a:t>
            </a:r>
            <a:r>
              <a:rPr lang="en-US" u="sng" dirty="0" smtClean="0"/>
              <a:t>I will help you to make sure you do</a:t>
            </a:r>
            <a:r>
              <a:rPr lang="en-US" dirty="0" smtClean="0"/>
              <a:t>, and 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Q2 is more challenging, and I will let you try on your own.</a:t>
            </a:r>
          </a:p>
          <a:p>
            <a:pPr lvl="1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Let’s get started.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67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4 variables: a, b, c and d </a:t>
            </a:r>
            <a:r>
              <a:rPr lang="en-US" dirty="0" smtClean="0">
                <a:sym typeface="Wingdings" panose="05000000000000000000" pitchFamily="2" charset="2"/>
              </a:rPr>
              <a:t> all arrays of floats containing 32,000 elements.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Define a[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] = (float)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, b[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] = 2.0*a[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] and c[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] = 0.5*a[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].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Using SSE intrinsic functions, write a code which computes d = a*b*c.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Print the first 10 values to the screen and show me your machine code obtained using </a:t>
            </a:r>
            <a:r>
              <a:rPr lang="en-US" dirty="0" err="1" smtClean="0">
                <a:sym typeface="Wingdings" panose="05000000000000000000" pitchFamily="2" charset="2"/>
              </a:rPr>
              <a:t>objdump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097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code which uses SSE intrinsic functions to do either:</a:t>
            </a:r>
          </a:p>
          <a:p>
            <a:endParaRPr lang="en-US" dirty="0"/>
          </a:p>
          <a:p>
            <a:pPr lvl="1"/>
            <a:r>
              <a:rPr lang="en-US" dirty="0" smtClean="0"/>
              <a:t>Solve a 1D advection problem (like last week), or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Solve the 1D heat transfer problem.</a:t>
            </a:r>
          </a:p>
          <a:p>
            <a:pPr lvl="1"/>
            <a:endParaRPr lang="en-US" dirty="0"/>
          </a:p>
          <a:p>
            <a:r>
              <a:rPr lang="en-US" dirty="0" smtClean="0"/>
              <a:t>You can choose which, and choose the initial conditions. </a:t>
            </a:r>
          </a:p>
          <a:p>
            <a:endParaRPr lang="en-US" dirty="0"/>
          </a:p>
          <a:p>
            <a:r>
              <a:rPr lang="en-US" dirty="0" smtClean="0"/>
              <a:t>Show me your (</a:t>
            </a:r>
            <a:r>
              <a:rPr lang="en-US" dirty="0" err="1" smtClean="0"/>
              <a:t>i</a:t>
            </a:r>
            <a:r>
              <a:rPr lang="en-US" dirty="0" smtClean="0"/>
              <a:t>) result, (ii) C/C++ code, and (iii) machine code to finish today’s tutorial.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994822" y="2702011"/>
                <a:ext cx="1534010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𝑑𝑈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𝑑𝑈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822" y="2702011"/>
                <a:ext cx="1534010" cy="5259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1298" y="3475381"/>
                <a:ext cx="1648656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𝑑𝑈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298" y="3475381"/>
                <a:ext cx="1648656" cy="5557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37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4373"/>
            <a:ext cx="10668000" cy="1293028"/>
          </a:xfrm>
        </p:spPr>
        <p:txBody>
          <a:bodyPr/>
          <a:lstStyle/>
          <a:p>
            <a:r>
              <a:rPr lang="en-US" dirty="0" smtClean="0"/>
              <a:t>Vector Computation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4863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If this wasn’t a vector addition, how can we be sure it is a vector computation?</a:t>
            </a:r>
          </a:p>
          <a:p>
            <a:endParaRPr lang="en-US" dirty="0"/>
          </a:p>
          <a:p>
            <a:r>
              <a:rPr lang="en-US" dirty="0" smtClean="0"/>
              <a:t>Answer: if element c[</a:t>
            </a:r>
            <a:r>
              <a:rPr lang="en-US" dirty="0" err="1" smtClean="0"/>
              <a:t>i</a:t>
            </a:r>
            <a:r>
              <a:rPr lang="en-US" dirty="0" smtClean="0"/>
              <a:t>] is ONLY a function of the </a:t>
            </a:r>
            <a:r>
              <a:rPr lang="en-US" dirty="0" err="1" smtClean="0"/>
              <a:t>ith</a:t>
            </a:r>
            <a:r>
              <a:rPr lang="en-US" dirty="0" smtClean="0"/>
              <a:t> element of any number of values from an array, then it is a vector computation.</a:t>
            </a:r>
          </a:p>
          <a:p>
            <a:endParaRPr lang="en-US" dirty="0"/>
          </a:p>
          <a:p>
            <a:r>
              <a:rPr lang="en-US" dirty="0" smtClean="0"/>
              <a:t>Example: c[</a:t>
            </a:r>
            <a:r>
              <a:rPr lang="en-US" dirty="0" err="1" smtClean="0"/>
              <a:t>i</a:t>
            </a:r>
            <a:r>
              <a:rPr lang="en-US" dirty="0" smtClean="0"/>
              <a:t>] = a[</a:t>
            </a:r>
            <a:r>
              <a:rPr lang="en-US" dirty="0" err="1" smtClean="0"/>
              <a:t>i</a:t>
            </a:r>
            <a:r>
              <a:rPr lang="en-US" dirty="0" smtClean="0"/>
              <a:t>]*b[</a:t>
            </a:r>
            <a:r>
              <a:rPr lang="en-US" dirty="0" err="1" smtClean="0"/>
              <a:t>i</a:t>
            </a:r>
            <a:r>
              <a:rPr lang="en-US" dirty="0" smtClean="0"/>
              <a:t>] is a vector computation, as is d[</a:t>
            </a:r>
            <a:r>
              <a:rPr lang="en-US" dirty="0" err="1" smtClean="0"/>
              <a:t>i</a:t>
            </a:r>
            <a:r>
              <a:rPr lang="en-US" dirty="0" smtClean="0"/>
              <a:t>] = a[</a:t>
            </a:r>
            <a:r>
              <a:rPr lang="en-US" dirty="0" err="1" smtClean="0"/>
              <a:t>i</a:t>
            </a:r>
            <a:r>
              <a:rPr lang="en-US" dirty="0" smtClean="0"/>
              <a:t>]*b[</a:t>
            </a:r>
            <a:r>
              <a:rPr lang="en-US" dirty="0" err="1" smtClean="0"/>
              <a:t>i</a:t>
            </a:r>
            <a:r>
              <a:rPr lang="en-US" dirty="0" smtClean="0"/>
              <a:t>]*c[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044" y="1690688"/>
            <a:ext cx="3651550" cy="422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7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229" y="764373"/>
            <a:ext cx="10765971" cy="1293028"/>
          </a:xfrm>
        </p:spPr>
        <p:txBody>
          <a:bodyPr/>
          <a:lstStyle/>
          <a:p>
            <a:r>
              <a:rPr lang="en-US" dirty="0" smtClean="0"/>
              <a:t>Vector Computation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4863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Right now, I want you to write a code which:</a:t>
            </a:r>
          </a:p>
          <a:p>
            <a:endParaRPr lang="en-US" dirty="0"/>
          </a:p>
          <a:p>
            <a:pPr lvl="1"/>
            <a:r>
              <a:rPr lang="en-US" dirty="0" smtClean="0"/>
              <a:t>Creates 3 arrays a, b and c with N elements. (N = 32000)</a:t>
            </a:r>
          </a:p>
          <a:p>
            <a:pPr lvl="1"/>
            <a:r>
              <a:rPr lang="en-US" dirty="0" smtClean="0"/>
              <a:t>Allocates the memory using </a:t>
            </a:r>
            <a:r>
              <a:rPr lang="en-US" dirty="0" err="1" smtClean="0"/>
              <a:t>malloc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Uses the </a:t>
            </a:r>
            <a:r>
              <a:rPr lang="en-US" dirty="0" err="1" smtClean="0"/>
              <a:t>Init</a:t>
            </a:r>
            <a:r>
              <a:rPr lang="en-US" dirty="0" smtClean="0"/>
              <a:t>() function to set the values of a and b,</a:t>
            </a:r>
          </a:p>
          <a:p>
            <a:pPr lvl="1"/>
            <a:r>
              <a:rPr lang="en-US" dirty="0" smtClean="0"/>
              <a:t>Uses the </a:t>
            </a:r>
            <a:r>
              <a:rPr lang="en-US" dirty="0" err="1" smtClean="0"/>
              <a:t>Compute_Ordinary</a:t>
            </a:r>
            <a:r>
              <a:rPr lang="en-US" dirty="0" smtClean="0"/>
              <a:t>() function to compute c,</a:t>
            </a:r>
          </a:p>
          <a:p>
            <a:pPr lvl="1"/>
            <a:r>
              <a:rPr lang="en-US" dirty="0" smtClean="0"/>
              <a:t>Print the first 10 values of c to the screen, and</a:t>
            </a:r>
          </a:p>
          <a:p>
            <a:pPr lvl="1"/>
            <a:r>
              <a:rPr lang="en-US" dirty="0" smtClean="0"/>
              <a:t>Frees the memory for </a:t>
            </a:r>
            <a:r>
              <a:rPr lang="en-US" dirty="0" err="1" smtClean="0"/>
              <a:t>a,b</a:t>
            </a:r>
            <a:r>
              <a:rPr lang="en-US" dirty="0" smtClean="0"/>
              <a:t> and c.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044" y="1690688"/>
            <a:ext cx="3651550" cy="422887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769325" y="6176963"/>
            <a:ext cx="6374675" cy="485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everyone here is done, we will continue.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28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623" y="764373"/>
            <a:ext cx="10060577" cy="1293028"/>
          </a:xfrm>
        </p:spPr>
        <p:txBody>
          <a:bodyPr/>
          <a:lstStyle/>
          <a:p>
            <a:r>
              <a:rPr lang="en-US" dirty="0" smtClean="0"/>
              <a:t>Vector Computation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6182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real question is: Without using more CPU cores, how can we make this code go faster?</a:t>
            </a:r>
          </a:p>
          <a:p>
            <a:endParaRPr lang="en-US" dirty="0"/>
          </a:p>
          <a:p>
            <a:r>
              <a:rPr lang="en-US" dirty="0" smtClean="0"/>
              <a:t>The answer to this puzzle was developed by Intel about 15 years ago.</a:t>
            </a:r>
          </a:p>
          <a:p>
            <a:endParaRPr lang="en-US" dirty="0"/>
          </a:p>
          <a:p>
            <a:r>
              <a:rPr lang="en-US" dirty="0" smtClean="0"/>
              <a:t>It all starts with MMX…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9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MMX and SSE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8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691" y="764373"/>
            <a:ext cx="10600509" cy="1293028"/>
          </a:xfrm>
        </p:spPr>
        <p:txBody>
          <a:bodyPr/>
          <a:lstStyle/>
          <a:p>
            <a:r>
              <a:rPr lang="en-US" dirty="0" smtClean="0"/>
              <a:t>MMX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82737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actual design of the CPU hasn’t changed too much over the last 30 years.</a:t>
            </a:r>
          </a:p>
          <a:p>
            <a:endParaRPr lang="en-US" dirty="0"/>
          </a:p>
          <a:p>
            <a:r>
              <a:rPr lang="en-US" dirty="0" smtClean="0"/>
              <a:t>See this diagram – main memory is still located off-chip, the CPU still consists mainly of Cache (though we have several layers now), a control unit and an ALU.</a:t>
            </a:r>
          </a:p>
          <a:p>
            <a:endParaRPr lang="en-US" dirty="0"/>
          </a:p>
          <a:p>
            <a:r>
              <a:rPr lang="en-US" dirty="0" smtClean="0"/>
              <a:t>So, how can we make this work faster without adding more ALU’s?</a:t>
            </a:r>
            <a:endParaRPr lang="en-US" dirty="0"/>
          </a:p>
        </p:txBody>
      </p:sp>
      <p:pic>
        <p:nvPicPr>
          <p:cNvPr id="5" name="Picture 4" descr="cpu-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945" y="2155825"/>
            <a:ext cx="4800600" cy="402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14286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1429</TotalTime>
  <Words>2498</Words>
  <Application>Microsoft Office PowerPoint</Application>
  <PresentationFormat>Widescreen</PresentationFormat>
  <Paragraphs>372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新細明體</vt:lpstr>
      <vt:lpstr>Arial</vt:lpstr>
      <vt:lpstr>Calibri</vt:lpstr>
      <vt:lpstr>Cambria Math</vt:lpstr>
      <vt:lpstr>Century Gothic</vt:lpstr>
      <vt:lpstr>Wingdings</vt:lpstr>
      <vt:lpstr>Vapor Trail</vt:lpstr>
      <vt:lpstr>Introduction to Multi-Core CPU and GPU Computation   多核心CPU和GPU計算</vt:lpstr>
      <vt:lpstr>Today’s Class…</vt:lpstr>
      <vt:lpstr>applied SIMD Vector computation</vt:lpstr>
      <vt:lpstr>Vector Computation Introduction</vt:lpstr>
      <vt:lpstr>Vector Computation Introduction</vt:lpstr>
      <vt:lpstr>Vector Computation Introduction</vt:lpstr>
      <vt:lpstr>Vector Computation Introduction</vt:lpstr>
      <vt:lpstr>MMX and SSE</vt:lpstr>
      <vt:lpstr>MMX</vt:lpstr>
      <vt:lpstr>MMX</vt:lpstr>
      <vt:lpstr>MMX</vt:lpstr>
      <vt:lpstr>MMX</vt:lpstr>
      <vt:lpstr>MMX Concept</vt:lpstr>
      <vt:lpstr>MMX Concept</vt:lpstr>
      <vt:lpstr>SSE</vt:lpstr>
      <vt:lpstr>SSE</vt:lpstr>
      <vt:lpstr>SSE</vt:lpstr>
      <vt:lpstr>INTRODUCTION TO SSE</vt:lpstr>
      <vt:lpstr>Introduction to SSE</vt:lpstr>
      <vt:lpstr>Introduction to SSE</vt:lpstr>
      <vt:lpstr>Introduction to SSE</vt:lpstr>
      <vt:lpstr>Introduction to SSE</vt:lpstr>
      <vt:lpstr>Introduction to SSE</vt:lpstr>
      <vt:lpstr>Introduction to SSE</vt:lpstr>
      <vt:lpstr>Introduction to SSE</vt:lpstr>
      <vt:lpstr>Introduction to SSE</vt:lpstr>
      <vt:lpstr>SSE Intrinsic Functions</vt:lpstr>
      <vt:lpstr>SSE Intrinsic Functions</vt:lpstr>
      <vt:lpstr>SSE Intrinsic Functions</vt:lpstr>
      <vt:lpstr>SSE Intrinsic Functions</vt:lpstr>
      <vt:lpstr>SSE Intrinsic Functions</vt:lpstr>
      <vt:lpstr>SSE Intrinsic Functions</vt:lpstr>
      <vt:lpstr>SSE Intrinsic Functions</vt:lpstr>
      <vt:lpstr>SSE Intrinsic Functions</vt:lpstr>
      <vt:lpstr>SSE Intrinsic Functions</vt:lpstr>
      <vt:lpstr>SSE Intrinsic Functions</vt:lpstr>
      <vt:lpstr>SSE Intrinsic Functions</vt:lpstr>
      <vt:lpstr>PowerPoint Presentation</vt:lpstr>
      <vt:lpstr>SSE Intrinsic Functions</vt:lpstr>
      <vt:lpstr>Aligned Memory</vt:lpstr>
      <vt:lpstr>Aligned Memory</vt:lpstr>
      <vt:lpstr>Aligned Memory</vt:lpstr>
      <vt:lpstr>…Finished (or are we?)</vt:lpstr>
      <vt:lpstr>…Finished (or are we?)</vt:lpstr>
      <vt:lpstr>…Finished (or are we?)</vt:lpstr>
      <vt:lpstr>Tutorial Questions</vt:lpstr>
      <vt:lpstr>Question 1:</vt:lpstr>
      <vt:lpstr>Question 2: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Multi-Core CPU and GPU Computation   多核心CPU和GPU計算</dc:title>
  <dc:creator>NCKU</dc:creator>
  <cp:lastModifiedBy>NCKU</cp:lastModifiedBy>
  <cp:revision>122</cp:revision>
  <dcterms:created xsi:type="dcterms:W3CDTF">2014-09-14T00:46:14Z</dcterms:created>
  <dcterms:modified xsi:type="dcterms:W3CDTF">2015-10-07T00:21:55Z</dcterms:modified>
</cp:coreProperties>
</file>