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307" r:id="rId6"/>
    <p:sldId id="308" r:id="rId7"/>
    <p:sldId id="309" r:id="rId8"/>
    <p:sldId id="306" r:id="rId9"/>
    <p:sldId id="290" r:id="rId10"/>
    <p:sldId id="292" r:id="rId11"/>
    <p:sldId id="293" r:id="rId12"/>
    <p:sldId id="310" r:id="rId13"/>
    <p:sldId id="311" r:id="rId14"/>
    <p:sldId id="312" r:id="rId15"/>
    <p:sldId id="313" r:id="rId16"/>
    <p:sldId id="315" r:id="rId17"/>
    <p:sldId id="314" r:id="rId18"/>
    <p:sldId id="316" r:id="rId19"/>
    <p:sldId id="31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1AF3-6452-4D2C-B5B7-6F79D0F34C5D}" type="datetimeFigureOut">
              <a:rPr lang="en-GB" smtClean="0"/>
              <a:t>12/10/2015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CFA17-8F35-4AF8-B79F-AC15805F5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0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F4DDCC-BC72-4263-8A10-570C189FA8F6}" type="datetimeFigureOut">
              <a:rPr lang="en-GB" smtClean="0"/>
              <a:t>12/10/2015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3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99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12/10/2015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8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12/10/2015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1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2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12/10/2015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12/10/2015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12/10/2015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DCC-BC72-4263-8A10-570C189FA8F6}" type="datetimeFigureOut">
              <a:rPr lang="en-GB" smtClean="0"/>
              <a:t>12/10/2015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mith@mail.nck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Introduction to Multi-Core CPU and GPU Computation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AU" sz="3600" dirty="0"/>
              <a:t> 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zh-TW" altLang="en-US" sz="3600" dirty="0"/>
              <a:t>多核心</a:t>
            </a:r>
            <a:r>
              <a:rPr lang="en-AU" sz="3600" dirty="0"/>
              <a:t>CPU</a:t>
            </a:r>
            <a:r>
              <a:rPr lang="zh-TW" altLang="en-US" sz="3600" dirty="0"/>
              <a:t>和</a:t>
            </a:r>
            <a:r>
              <a:rPr lang="en-AU" sz="3600" dirty="0"/>
              <a:t>GPU</a:t>
            </a:r>
            <a:r>
              <a:rPr lang="zh-TW" altLang="en-US" sz="3600" dirty="0"/>
              <a:t>計算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7 </a:t>
            </a:r>
            <a:r>
              <a:rPr lang="en-US" dirty="0" smtClean="0"/>
              <a:t>				Prof. Matthew Smith, </a:t>
            </a:r>
            <a:r>
              <a:rPr lang="en-US" dirty="0" smtClean="0">
                <a:hlinkClick r:id="rId2"/>
              </a:rPr>
              <a:t>msmith@mail.ncku.edu.tw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 </a:t>
            </a:r>
            <a:r>
              <a:rPr lang="en-US" dirty="0" smtClean="0"/>
              <a:t>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10626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What needs to change in this code?</a:t>
            </a:r>
          </a:p>
          <a:p>
            <a:endParaRPr lang="en-US" dirty="0"/>
          </a:p>
          <a:p>
            <a:pPr lvl="1"/>
            <a:r>
              <a:rPr lang="en-US" dirty="0" smtClean="0"/>
              <a:t>The number of operations per AVX packed data type is now 8 instead of 4. This means our loop will run over N/8 instead of N/4.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need to change the data types from SSE’s __m128 to whatever the AVX type is.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need to change the intrinsic function: the previous SSE one was _</a:t>
            </a:r>
            <a:r>
              <a:rPr lang="en-US" dirty="0" err="1" smtClean="0"/>
              <a:t>mm_add_ps</a:t>
            </a:r>
            <a:r>
              <a:rPr lang="en-US" dirty="0" smtClean="0"/>
              <a:t>() – what is the equivalent AVX function?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need to include the AVX header file and change how we compile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8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 </a:t>
            </a:r>
            <a:r>
              <a:rPr lang="en-US" dirty="0" smtClean="0"/>
              <a:t>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2" y="1825625"/>
            <a:ext cx="1074902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Let’s have a look at the solution now: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97" y="2713375"/>
            <a:ext cx="9505084" cy="30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8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 </a:t>
            </a:r>
            <a:r>
              <a:rPr lang="en-US" dirty="0" smtClean="0"/>
              <a:t>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10626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First – we can see that the correct AVX type is:  __m256.</a:t>
            </a:r>
          </a:p>
          <a:p>
            <a:endParaRPr lang="en-US" dirty="0"/>
          </a:p>
          <a:p>
            <a:r>
              <a:rPr lang="en-US" dirty="0" smtClean="0"/>
              <a:t>This makes sense – since we have 256 bits in our AVX registers.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03" y="3615835"/>
            <a:ext cx="7961098" cy="256112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23279" y="4296792"/>
            <a:ext cx="3942413" cy="50006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52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 </a:t>
            </a:r>
            <a:r>
              <a:rPr lang="en-US" dirty="0" smtClean="0"/>
              <a:t>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10626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Just like before, we need to “pack” our data into the AVX arrays.</a:t>
            </a:r>
          </a:p>
          <a:p>
            <a:endParaRPr lang="en-US" dirty="0"/>
          </a:p>
          <a:p>
            <a:r>
              <a:rPr lang="en-US" dirty="0" smtClean="0"/>
              <a:t>Hence, we transform an </a:t>
            </a:r>
            <a:r>
              <a:rPr lang="en-US" u="sng" dirty="0" smtClean="0"/>
              <a:t>array with N floats </a:t>
            </a:r>
            <a:r>
              <a:rPr lang="en-US" dirty="0" smtClean="0"/>
              <a:t>into an </a:t>
            </a:r>
            <a:r>
              <a:rPr lang="en-US" u="sng" dirty="0" smtClean="0"/>
              <a:t>array with N/8 AVX </a:t>
            </a:r>
            <a:r>
              <a:rPr lang="en-US" dirty="0" smtClean="0"/>
              <a:t>variables.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03" y="3615835"/>
            <a:ext cx="7961098" cy="256112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38269" y="4572000"/>
            <a:ext cx="7540052" cy="50966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150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 </a:t>
            </a:r>
            <a:r>
              <a:rPr lang="en-US" dirty="0" smtClean="0"/>
              <a:t>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10626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Next, we see our intrinsic function: _mm256_add_ps().</a:t>
            </a:r>
          </a:p>
          <a:p>
            <a:endParaRPr lang="en-US" dirty="0"/>
          </a:p>
          <a:p>
            <a:r>
              <a:rPr lang="en-US" dirty="0" smtClean="0"/>
              <a:t>This is the AVX version of the same function we used before.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03" y="3615835"/>
            <a:ext cx="7961098" cy="256112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43004" y="5106261"/>
            <a:ext cx="6086006" cy="50006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04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 </a:t>
            </a:r>
            <a:r>
              <a:rPr lang="en-US" dirty="0" smtClean="0"/>
              <a:t>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10626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Finally – when we make our file, we need to add a special library containing the AVX instructions.</a:t>
            </a:r>
          </a:p>
          <a:p>
            <a:endParaRPr lang="en-US" dirty="0"/>
          </a:p>
          <a:p>
            <a:r>
              <a:rPr lang="en-US" dirty="0" smtClean="0"/>
              <a:t>For the g++ compiler, it is –</a:t>
            </a:r>
            <a:r>
              <a:rPr lang="en-US" dirty="0" err="1" smtClean="0"/>
              <a:t>mavx</a:t>
            </a:r>
            <a:r>
              <a:rPr lang="en-US" dirty="0" smtClean="0"/>
              <a:t> (I think it is the same for </a:t>
            </a:r>
            <a:r>
              <a:rPr lang="en-US" dirty="0" err="1" smtClean="0"/>
              <a:t>icc</a:t>
            </a:r>
            <a:r>
              <a:rPr lang="en-US" dirty="0" smtClean="0"/>
              <a:t> as well).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695" y="3912836"/>
            <a:ext cx="6926236" cy="194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1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 </a:t>
            </a:r>
            <a:r>
              <a:rPr lang="en-US" dirty="0" smtClean="0"/>
              <a:t>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4" y="1825625"/>
            <a:ext cx="466302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Before you go to far, we need to change the header file.</a:t>
            </a:r>
          </a:p>
          <a:p>
            <a:endParaRPr lang="en-US" dirty="0"/>
          </a:p>
          <a:p>
            <a:r>
              <a:rPr lang="en-US" dirty="0" smtClean="0"/>
              <a:t>We can see the new header – </a:t>
            </a:r>
            <a:r>
              <a:rPr lang="en-US" dirty="0" err="1" smtClean="0"/>
              <a:t>immintrin.h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Make sure you update your codes to take this into account.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99" y="2309279"/>
            <a:ext cx="6580056" cy="33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37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 </a:t>
            </a:r>
            <a:r>
              <a:rPr lang="en-US" dirty="0" smtClean="0"/>
              <a:t>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10626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 the time remaining, please:</a:t>
            </a:r>
          </a:p>
          <a:p>
            <a:endParaRPr lang="en-US" dirty="0"/>
          </a:p>
          <a:p>
            <a:pPr lvl="1"/>
            <a:r>
              <a:rPr lang="en-US" dirty="0" smtClean="0"/>
              <a:t>Take your existing SSE code and save it as a new file.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Add the new header file for the AVX </a:t>
            </a:r>
            <a:r>
              <a:rPr lang="en-US" dirty="0" err="1" smtClean="0"/>
              <a:t>intrinsics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Write a new function into your code – </a:t>
            </a:r>
            <a:r>
              <a:rPr lang="en-US" dirty="0" err="1" smtClean="0"/>
              <a:t>Compute_AVX</a:t>
            </a:r>
            <a:r>
              <a:rPr lang="en-US" dirty="0" smtClean="0"/>
              <a:t>() to compute the sum of A and B.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Use the __m256 types and AVX intrinsic functions to complete the function.</a:t>
            </a:r>
          </a:p>
          <a:p>
            <a:pPr lvl="1"/>
            <a:endParaRPr lang="en-US" dirty="0"/>
          </a:p>
          <a:p>
            <a:r>
              <a:rPr lang="en-US" dirty="0" smtClean="0"/>
              <a:t>Compile and run your code.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40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1077900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At the end of the previous class, we assigned the following problem:</a:t>
            </a:r>
          </a:p>
          <a:p>
            <a:pPr lvl="1"/>
            <a:r>
              <a:rPr lang="en-US" dirty="0" smtClean="0"/>
              <a:t>Use SSE intrinsic functions to accelerate the FTCS calculation in 1D.</a:t>
            </a:r>
          </a:p>
          <a:p>
            <a:pPr lvl="1"/>
            <a:endParaRPr lang="en-US" dirty="0"/>
          </a:p>
          <a:p>
            <a:r>
              <a:rPr lang="en-US" dirty="0" smtClean="0"/>
              <a:t>You need to consider how we can use SSE and/or AVX to complete this task.</a:t>
            </a:r>
          </a:p>
          <a:p>
            <a:endParaRPr lang="en-US" dirty="0"/>
          </a:p>
          <a:p>
            <a:r>
              <a:rPr lang="en-US" dirty="0" smtClean="0"/>
              <a:t>You may need some of the following instructions: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2" r="46454" b="69080"/>
          <a:stretch/>
        </p:blipFill>
        <p:spPr>
          <a:xfrm>
            <a:off x="0" y="4677948"/>
            <a:ext cx="7568467" cy="1499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29797" y="4182256"/>
            <a:ext cx="410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Multiplication of two AVX types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926068" y="4677948"/>
            <a:ext cx="410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Addition of two AVX types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972120" y="5173640"/>
            <a:ext cx="410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Subtraction of two AVX types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200900" y="4366922"/>
            <a:ext cx="725168" cy="49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200900" y="4833141"/>
            <a:ext cx="725168" cy="49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700603" y="5358306"/>
            <a:ext cx="1225465" cy="25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058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1077900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Things you need to consider:</a:t>
            </a:r>
          </a:p>
          <a:p>
            <a:endParaRPr lang="en-US" dirty="0"/>
          </a:p>
          <a:p>
            <a:pPr lvl="1"/>
            <a:r>
              <a:rPr lang="en-US" dirty="0" smtClean="0"/>
              <a:t>How will you store your data,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 wil</a:t>
            </a:r>
            <a:r>
              <a:rPr lang="en-US" dirty="0" smtClean="0"/>
              <a:t>l you pack your data into AVX registers.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8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class will cover:</a:t>
            </a:r>
          </a:p>
          <a:p>
            <a:endParaRPr lang="en-US" dirty="0"/>
          </a:p>
          <a:p>
            <a:pPr lvl="1"/>
            <a:r>
              <a:rPr lang="en-US" dirty="0" smtClean="0"/>
              <a:t>Introduction to AVX – Advanced Vector </a:t>
            </a:r>
            <a:r>
              <a:rPr lang="en-US" dirty="0" err="1" smtClean="0"/>
              <a:t>eXtensions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Your first AVX code,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More advanced AVX implementations.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3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vector </a:t>
            </a:r>
            <a:r>
              <a:rPr lang="en-US" dirty="0" err="1" smtClean="0"/>
              <a:t>eXtensions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8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91" y="764373"/>
            <a:ext cx="10600509" cy="1293028"/>
          </a:xfrm>
        </p:spPr>
        <p:txBody>
          <a:bodyPr/>
          <a:lstStyle/>
          <a:p>
            <a:r>
              <a:rPr lang="en-US" dirty="0" smtClean="0"/>
              <a:t>Advanced Vector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691" y="1945546"/>
            <a:ext cx="10464384" cy="4351338"/>
          </a:xfrm>
        </p:spPr>
        <p:txBody>
          <a:bodyPr/>
          <a:lstStyle/>
          <a:p>
            <a:r>
              <a:rPr lang="en-US" dirty="0" smtClean="0"/>
              <a:t>The Streaming SIMD Extensions (SSE) were used successfully to accelerate calculations for many years.</a:t>
            </a:r>
          </a:p>
          <a:p>
            <a:endParaRPr lang="en-US" dirty="0"/>
          </a:p>
          <a:p>
            <a:r>
              <a:rPr lang="en-US" dirty="0" smtClean="0"/>
              <a:t>It was inevitable, however, that the demands for increased performance in graphics and music related applications would result in change.</a:t>
            </a:r>
          </a:p>
          <a:p>
            <a:endParaRPr lang="en-US" dirty="0"/>
          </a:p>
          <a:p>
            <a:r>
              <a:rPr lang="en-US" dirty="0" smtClean="0"/>
              <a:t>With the increasing presence of Graphics Processing Units for use in media applications, CPU manufacturers were forced to develop new means of increasing performance.</a:t>
            </a:r>
          </a:p>
          <a:p>
            <a:endParaRPr lang="en-US" dirty="0"/>
          </a:p>
          <a:p>
            <a:r>
              <a:rPr lang="en-US" dirty="0" smtClean="0"/>
              <a:t>Hence, they developed AVX.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4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91" y="764373"/>
            <a:ext cx="10600509" cy="1293028"/>
          </a:xfrm>
        </p:spPr>
        <p:txBody>
          <a:bodyPr/>
          <a:lstStyle/>
          <a:p>
            <a:r>
              <a:rPr lang="en-US" dirty="0" smtClean="0"/>
              <a:t>Advanced Vector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691" y="1945546"/>
            <a:ext cx="10464384" cy="4351338"/>
          </a:xfrm>
        </p:spPr>
        <p:txBody>
          <a:bodyPr/>
          <a:lstStyle/>
          <a:p>
            <a:r>
              <a:rPr lang="en-US" dirty="0" smtClean="0"/>
              <a:t>The Streaming SIMD Extensions (SSE) were used successfully to accelerate calculations for many years.</a:t>
            </a:r>
          </a:p>
          <a:p>
            <a:endParaRPr lang="en-US" dirty="0"/>
          </a:p>
          <a:p>
            <a:r>
              <a:rPr lang="en-US" dirty="0" smtClean="0"/>
              <a:t>It was inevitable, however, that the demands for increased performance in graphics and music related applications would result in change.</a:t>
            </a:r>
          </a:p>
          <a:p>
            <a:endParaRPr lang="en-US" dirty="0"/>
          </a:p>
          <a:p>
            <a:r>
              <a:rPr lang="en-US" dirty="0" smtClean="0"/>
              <a:t>With the increasing presence of Graphics Processing Units for use in media applications, CPU manufacturers were forced to develop new means of increasing performance.</a:t>
            </a:r>
          </a:p>
          <a:p>
            <a:endParaRPr lang="en-US" dirty="0"/>
          </a:p>
          <a:p>
            <a:r>
              <a:rPr lang="en-US" dirty="0" smtClean="0"/>
              <a:t>Hence, they developed AVX.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4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91" y="764373"/>
            <a:ext cx="10600509" cy="1293028"/>
          </a:xfrm>
        </p:spPr>
        <p:txBody>
          <a:bodyPr/>
          <a:lstStyle/>
          <a:p>
            <a:r>
              <a:rPr lang="en-US" dirty="0" smtClean="0"/>
              <a:t>Advanced Vector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596" y="2057401"/>
            <a:ext cx="351640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AVX stands for Advanced Vector </a:t>
            </a:r>
            <a:r>
              <a:rPr lang="en-US" dirty="0" err="1" smtClean="0"/>
              <a:t>eXtensions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It is basically an extension of the SSE instruction set – the concept is the same.</a:t>
            </a:r>
          </a:p>
          <a:p>
            <a:endParaRPr lang="en-US" dirty="0"/>
          </a:p>
          <a:p>
            <a:r>
              <a:rPr lang="en-US" dirty="0" smtClean="0"/>
              <a:t>However, AVX registers contain 256 bits of data.</a:t>
            </a:r>
            <a:endParaRPr lang="en-US" dirty="0"/>
          </a:p>
        </p:txBody>
      </p:sp>
      <p:pic>
        <p:nvPicPr>
          <p:cNvPr id="4" name="Picture 2" descr="http://upload.wikimedia.org/wikipedia/en/d/d5/PentiumMMX-press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646" y="2554339"/>
            <a:ext cx="21907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90646" y="4979138"/>
            <a:ext cx="2311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MMX - 64 bit </a:t>
            </a:r>
            <a:r>
              <a:rPr lang="en-US" dirty="0" smtClean="0"/>
              <a:t>wide registers for parallel computing on integer types.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39" y="2544610"/>
            <a:ext cx="2551445" cy="21687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3104" y="4998260"/>
            <a:ext cx="2551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SSE - 128 bit </a:t>
            </a:r>
            <a:r>
              <a:rPr lang="en-US" dirty="0" smtClean="0"/>
              <a:t>wide registers for parallel computing on integers, floats and (later) doubles.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127" y="2339993"/>
            <a:ext cx="2543241" cy="25432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56401" y="4974294"/>
            <a:ext cx="2551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AVX - 256 bit </a:t>
            </a:r>
            <a:r>
              <a:rPr lang="en-US" dirty="0" smtClean="0"/>
              <a:t>wide registers for parallel computing on integers, floats and doubles.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60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91" y="764373"/>
            <a:ext cx="10600509" cy="1293028"/>
          </a:xfrm>
        </p:spPr>
        <p:txBody>
          <a:bodyPr/>
          <a:lstStyle/>
          <a:p>
            <a:r>
              <a:rPr lang="en-US" dirty="0" smtClean="0"/>
              <a:t>Advanced Vector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596" y="2057401"/>
            <a:ext cx="328780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additional space in the registers means that, instead of performing simultaneous operations across 4 floats, we can now do the sam</a:t>
            </a:r>
            <a:r>
              <a:rPr lang="en-US" dirty="0" smtClean="0"/>
              <a:t>e for 8 floats.</a:t>
            </a:r>
          </a:p>
          <a:p>
            <a:endParaRPr lang="en-US" dirty="0"/>
          </a:p>
          <a:p>
            <a:r>
              <a:rPr lang="en-US" dirty="0" smtClean="0"/>
              <a:t>This means that we should see a vast improvement in performance!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079003" y="2352615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X0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069603" y="2352615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X1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60203" y="2352615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050803" y="2352615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X3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079003" y="3648015"/>
            <a:ext cx="7924800" cy="762000"/>
          </a:xfrm>
          <a:prstGeom prst="rect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Single Operation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4460003" y="303841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5450603" y="303841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6365003" y="303841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7355603" y="303841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079003" y="5248215"/>
            <a:ext cx="990600" cy="6096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X0’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069603" y="5248215"/>
            <a:ext cx="990600" cy="6096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X1’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060203" y="5248215"/>
            <a:ext cx="990600" cy="6096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X2’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7050803" y="5248215"/>
            <a:ext cx="990600" cy="6096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X3’</a:t>
            </a:r>
          </a:p>
        </p:txBody>
      </p:sp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4460003" y="456241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5450603" y="456241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6365003" y="456241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auto">
          <a:xfrm>
            <a:off x="7355603" y="456241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8041403" y="2352615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X4</a:t>
            </a:r>
            <a:endParaRPr lang="en-US" altLang="en-US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9032003" y="2352615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X5</a:t>
            </a:r>
            <a:endParaRPr lang="en-US" altLang="en-US" dirty="0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0022603" y="2352615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X6</a:t>
            </a:r>
            <a:endParaRPr lang="en-US" altLang="en-US" dirty="0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1013203" y="2352615"/>
            <a:ext cx="990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X7</a:t>
            </a:r>
            <a:endParaRPr lang="en-US" altLang="en-US" dirty="0"/>
          </a:p>
        </p:txBody>
      </p:sp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8041403" y="5248215"/>
            <a:ext cx="990600" cy="6096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X4’</a:t>
            </a:r>
            <a:endParaRPr lang="en-US" altLang="en-US" dirty="0"/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9032003" y="5248215"/>
            <a:ext cx="990600" cy="6096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X5’</a:t>
            </a:r>
            <a:endParaRPr lang="en-US" altLang="en-US" dirty="0"/>
          </a:p>
        </p:txBody>
      </p: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10022603" y="5248215"/>
            <a:ext cx="990600" cy="6096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X6’</a:t>
            </a:r>
            <a:endParaRPr lang="en-US" altLang="en-US" dirty="0"/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11013203" y="5248215"/>
            <a:ext cx="990600" cy="6096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 smtClean="0"/>
              <a:t>X7’</a:t>
            </a:r>
            <a:endParaRPr lang="en-US" altLang="en-US" dirty="0"/>
          </a:p>
        </p:txBody>
      </p:sp>
      <p:sp>
        <p:nvSpPr>
          <p:cNvPr id="38" name="AutoShape 15"/>
          <p:cNvSpPr>
            <a:spLocks noChangeArrowheads="1"/>
          </p:cNvSpPr>
          <p:nvPr/>
        </p:nvSpPr>
        <p:spPr bwMode="auto">
          <a:xfrm>
            <a:off x="8353050" y="303841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" name="AutoShape 16"/>
          <p:cNvSpPr>
            <a:spLocks noChangeArrowheads="1"/>
          </p:cNvSpPr>
          <p:nvPr/>
        </p:nvSpPr>
        <p:spPr bwMode="auto">
          <a:xfrm>
            <a:off x="9343650" y="303841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" name="AutoShape 17"/>
          <p:cNvSpPr>
            <a:spLocks noChangeArrowheads="1"/>
          </p:cNvSpPr>
          <p:nvPr/>
        </p:nvSpPr>
        <p:spPr bwMode="auto">
          <a:xfrm>
            <a:off x="10258050" y="303841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auto">
          <a:xfrm>
            <a:off x="11248650" y="303841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2" name="AutoShape 23"/>
          <p:cNvSpPr>
            <a:spLocks noChangeArrowheads="1"/>
          </p:cNvSpPr>
          <p:nvPr/>
        </p:nvSpPr>
        <p:spPr bwMode="auto">
          <a:xfrm>
            <a:off x="8353050" y="456241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" name="AutoShape 24"/>
          <p:cNvSpPr>
            <a:spLocks noChangeArrowheads="1"/>
          </p:cNvSpPr>
          <p:nvPr/>
        </p:nvSpPr>
        <p:spPr bwMode="auto">
          <a:xfrm>
            <a:off x="9343650" y="456241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AutoShape 25"/>
          <p:cNvSpPr>
            <a:spLocks noChangeArrowheads="1"/>
          </p:cNvSpPr>
          <p:nvPr/>
        </p:nvSpPr>
        <p:spPr bwMode="auto">
          <a:xfrm>
            <a:off x="10258050" y="456241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5" name="AutoShape 26"/>
          <p:cNvSpPr>
            <a:spLocks noChangeArrowheads="1"/>
          </p:cNvSpPr>
          <p:nvPr/>
        </p:nvSpPr>
        <p:spPr bwMode="auto">
          <a:xfrm>
            <a:off x="11248650" y="456241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39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91" y="764373"/>
            <a:ext cx="10600509" cy="1293028"/>
          </a:xfrm>
        </p:spPr>
        <p:txBody>
          <a:bodyPr/>
          <a:lstStyle/>
          <a:p>
            <a:r>
              <a:rPr lang="en-US" dirty="0" smtClean="0"/>
              <a:t>Advanced Vector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48632" cy="4351338"/>
          </a:xfrm>
        </p:spPr>
        <p:txBody>
          <a:bodyPr/>
          <a:lstStyle/>
          <a:p>
            <a:r>
              <a:rPr lang="en-US" dirty="0" smtClean="0"/>
              <a:t>Let’s start by modifying your original code to use AVX instead of SSE.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We’ll do the same computation as before: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(): Sets the values of a[</a:t>
            </a:r>
            <a:r>
              <a:rPr lang="en-US" dirty="0" err="1" smtClean="0"/>
              <a:t>i</a:t>
            </a:r>
            <a:r>
              <a:rPr lang="en-US" dirty="0" smtClean="0"/>
              <a:t>] and b[</a:t>
            </a:r>
            <a:r>
              <a:rPr lang="en-US" dirty="0" err="1" smtClean="0"/>
              <a:t>i</a:t>
            </a:r>
            <a:r>
              <a:rPr lang="en-US" dirty="0" smtClean="0"/>
              <a:t>] for N values as shown here. </a:t>
            </a:r>
          </a:p>
          <a:p>
            <a:pPr lvl="1"/>
            <a:r>
              <a:rPr lang="en-US" dirty="0" err="1" smtClean="0"/>
              <a:t>Compute_Ordinary</a:t>
            </a:r>
            <a:r>
              <a:rPr lang="en-US" dirty="0" smtClean="0"/>
              <a:t>(): computes c[</a:t>
            </a:r>
            <a:r>
              <a:rPr lang="en-US" dirty="0" err="1" smtClean="0"/>
              <a:t>i</a:t>
            </a:r>
            <a:r>
              <a:rPr lang="en-US" dirty="0" smtClean="0"/>
              <a:t>] = a[</a:t>
            </a:r>
            <a:r>
              <a:rPr lang="en-US" dirty="0" err="1" smtClean="0"/>
              <a:t>i</a:t>
            </a:r>
            <a:r>
              <a:rPr lang="en-US" dirty="0" smtClean="0"/>
              <a:t>] + b[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en-US" dirty="0" smtClean="0">
                <a:sym typeface="Wingdings" panose="05000000000000000000" pitchFamily="2" charset="2"/>
              </a:rPr>
              <a:t> a vector addition problem.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044" y="1690688"/>
            <a:ext cx="3651550" cy="422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6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45" y="2743521"/>
            <a:ext cx="7489888" cy="3433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SSE 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3" y="1825625"/>
            <a:ext cx="1062681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This was the code we used previously (with SSE) to compute the sum: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267200" y="5522976"/>
            <a:ext cx="3438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64273" y="5522976"/>
            <a:ext cx="282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Intrinsic function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878545" y="3898128"/>
            <a:ext cx="282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SSE variable declaration</a:t>
            </a:r>
            <a:endParaRPr lang="en-US" i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33472" y="4258438"/>
            <a:ext cx="5718048" cy="18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97314" y="4774903"/>
            <a:ext cx="8709982" cy="4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960" y="4407024"/>
            <a:ext cx="282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Conversion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14403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1473</TotalTime>
  <Words>878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新細明體</vt:lpstr>
      <vt:lpstr>Arial</vt:lpstr>
      <vt:lpstr>Calibri</vt:lpstr>
      <vt:lpstr>Century Gothic</vt:lpstr>
      <vt:lpstr>Wingdings</vt:lpstr>
      <vt:lpstr>Vapor Trail</vt:lpstr>
      <vt:lpstr>Introduction to Multi-Core CPU and GPU Computation   多核心CPU和GPU計算</vt:lpstr>
      <vt:lpstr>Today’s Class…</vt:lpstr>
      <vt:lpstr>Advanced vector eXtensions</vt:lpstr>
      <vt:lpstr>Advanced Vector Extensions</vt:lpstr>
      <vt:lpstr>Advanced Vector Extensions</vt:lpstr>
      <vt:lpstr>Advanced Vector Extensions</vt:lpstr>
      <vt:lpstr>Advanced Vector Extensions</vt:lpstr>
      <vt:lpstr>Advanced Vector Extensions</vt:lpstr>
      <vt:lpstr>SSE Intrinsic Functions</vt:lpstr>
      <vt:lpstr>AVX Intrinsic Functions</vt:lpstr>
      <vt:lpstr>AVX Intrinsic Functions</vt:lpstr>
      <vt:lpstr>AVX Intrinsic Functions</vt:lpstr>
      <vt:lpstr>AVX Intrinsic Functions</vt:lpstr>
      <vt:lpstr>AVX Intrinsic Functions</vt:lpstr>
      <vt:lpstr>AVX Intrinsic Functions</vt:lpstr>
      <vt:lpstr>AVX Intrinsic Functions</vt:lpstr>
      <vt:lpstr>AVX Intrinsic Functions</vt:lpstr>
      <vt:lpstr>Next class</vt:lpstr>
      <vt:lpstr>Next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Multi-Core CPU and GPU Computation   多核心CPU和GPU計算</dc:title>
  <dc:creator>NCKU</dc:creator>
  <cp:lastModifiedBy>NCKU</cp:lastModifiedBy>
  <cp:revision>135</cp:revision>
  <dcterms:created xsi:type="dcterms:W3CDTF">2014-09-14T00:46:14Z</dcterms:created>
  <dcterms:modified xsi:type="dcterms:W3CDTF">2015-10-12T03:08:26Z</dcterms:modified>
</cp:coreProperties>
</file>