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1AF3-6452-4D2C-B5B7-6F79D0F34C5D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CFA17-8F35-4AF8-B79F-AC15805F5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0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3D4AB-C487-43DD-9768-F66D7286F9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9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3D4AB-C487-43DD-9768-F66D7286F9D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8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8 </a:t>
            </a:r>
            <a:r>
              <a:rPr lang="en-US" dirty="0" smtClean="0"/>
              <a:t>	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Modern Multi-Core Architectures</a:t>
            </a:r>
          </a:p>
        </p:txBody>
      </p:sp>
      <p:pic>
        <p:nvPicPr>
          <p:cNvPr id="176132" name="Picture 4" descr="athlon_ii_x4_d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9" y="2433640"/>
            <a:ext cx="4648200" cy="41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7391400" y="2133601"/>
            <a:ext cx="29718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3200"/>
              <a:t> </a:t>
            </a:r>
            <a:r>
              <a:rPr lang="en-US" sz="2400"/>
              <a:t>Each core has its own cache for storing commonly used things. (L1)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7391400" y="4114801"/>
            <a:ext cx="29718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3200"/>
              <a:t> </a:t>
            </a:r>
            <a:r>
              <a:rPr lang="en-US" sz="2400"/>
              <a:t>Connecting the cores is a large area of (larger) cache (L2).</a:t>
            </a:r>
          </a:p>
        </p:txBody>
      </p:sp>
    </p:spTree>
    <p:extLst>
      <p:ext uri="{BB962C8B-B14F-4D97-AF65-F5344CB8AC3E}">
        <p14:creationId xmlns:p14="http://schemas.microsoft.com/office/powerpoint/2010/main" val="113938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Modern Multi-Core Architectures</a:t>
            </a:r>
          </a:p>
        </p:txBody>
      </p:sp>
      <p:pic>
        <p:nvPicPr>
          <p:cNvPr id="177155" name="Picture 3" descr="athlon_ii_x4_d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4" y="2443169"/>
            <a:ext cx="4648200" cy="41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6858000" y="2638426"/>
            <a:ext cx="3352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3200" dirty="0"/>
              <a:t> </a:t>
            </a:r>
            <a:r>
              <a:rPr lang="en-US" sz="2400" dirty="0"/>
              <a:t>Most importantly – these cores all share the same memory in the computer system!</a:t>
            </a:r>
          </a:p>
          <a:p>
            <a:pPr>
              <a:buFontTx/>
              <a:buChar char="•"/>
            </a:pPr>
            <a:endParaRPr lang="en-US" sz="2400" dirty="0"/>
          </a:p>
          <a:p>
            <a:r>
              <a:rPr lang="en-US" sz="2400" b="1" dirty="0"/>
              <a:t>“Shared Memory</a:t>
            </a:r>
          </a:p>
          <a:p>
            <a:r>
              <a:rPr lang="en-US" sz="2400" b="1" dirty="0"/>
              <a:t>Parallel Computing”</a:t>
            </a:r>
          </a:p>
        </p:txBody>
      </p:sp>
    </p:spTree>
    <p:extLst>
      <p:ext uri="{BB962C8B-B14F-4D97-AF65-F5344CB8AC3E}">
        <p14:creationId xmlns:p14="http://schemas.microsoft.com/office/powerpoint/2010/main" val="208409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Shared Memory Implementation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this course is focused on shared memory parallelization, we will look at these methods during this course:</a:t>
            </a:r>
          </a:p>
          <a:p>
            <a:pPr lvl="1"/>
            <a:endParaRPr lang="en-US"/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3200400" y="35814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1) </a:t>
            </a:r>
            <a:r>
              <a:rPr lang="en-US" sz="2400" dirty="0" smtClean="0"/>
              <a:t>OpenMP </a:t>
            </a:r>
            <a:r>
              <a:rPr lang="en-US" sz="2400" dirty="0"/>
              <a:t>= Open Multiprocessing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3200400" y="4343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2) </a:t>
            </a:r>
            <a:r>
              <a:rPr lang="en-US" sz="2400" dirty="0" err="1"/>
              <a:t>Posix</a:t>
            </a:r>
            <a:r>
              <a:rPr lang="en-US" sz="2400" dirty="0"/>
              <a:t> Threads (</a:t>
            </a:r>
            <a:r>
              <a:rPr lang="en-US" sz="2400" dirty="0" err="1"/>
              <a:t>Pthreads</a:t>
            </a:r>
            <a:r>
              <a:rPr lang="en-US" sz="2400" dirty="0"/>
              <a:t>)</a:t>
            </a: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3200400" y="51816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3) CUDA (for GPU)</a:t>
            </a:r>
          </a:p>
        </p:txBody>
      </p:sp>
    </p:spTree>
    <p:extLst>
      <p:ext uri="{BB962C8B-B14F-4D97-AF65-F5344CB8AC3E}">
        <p14:creationId xmlns:p14="http://schemas.microsoft.com/office/powerpoint/2010/main" val="176508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/>
      <p:bldP spid="164869" grpId="0"/>
      <p:bldP spid="1648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OpenMP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2143127"/>
            <a:ext cx="10825162" cy="405764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Open Multi-Processing</a:t>
            </a:r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 err="1"/>
              <a:t>OpenMP</a:t>
            </a:r>
            <a:r>
              <a:rPr lang="en-US" sz="3200" dirty="0"/>
              <a:t> is a multi-platform API for shared memory multi-processor computation.</a:t>
            </a:r>
          </a:p>
        </p:txBody>
      </p:sp>
    </p:spTree>
    <p:extLst>
      <p:ext uri="{BB962C8B-B14F-4D97-AF65-F5344CB8AC3E}">
        <p14:creationId xmlns:p14="http://schemas.microsoft.com/office/powerpoint/2010/main" val="31387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OpenMP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OpenMP</a:t>
            </a:r>
            <a:r>
              <a:rPr lang="en-US" dirty="0" smtClean="0"/>
              <a:t> works by creating (and destroying) threads from a main thread using </a:t>
            </a:r>
            <a:r>
              <a:rPr lang="en-US" b="1" dirty="0" smtClean="0"/>
              <a:t>directives</a:t>
            </a:r>
            <a:r>
              <a:rPr lang="en-US" dirty="0" smtClean="0"/>
              <a:t>.</a:t>
            </a:r>
          </a:p>
        </p:txBody>
      </p:sp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87738"/>
            <a:ext cx="6096000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6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Commonly Used Vocabulary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Create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Tell the compiler/computer to create an independent small set of instructions.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Collect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Tell the compiler/computer to destroy previously created threads.</a:t>
            </a:r>
          </a:p>
        </p:txBody>
      </p:sp>
    </p:spTree>
    <p:extLst>
      <p:ext uri="{BB962C8B-B14F-4D97-AF65-F5344CB8AC3E}">
        <p14:creationId xmlns:p14="http://schemas.microsoft.com/office/powerpoint/2010/main" val="17158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OpenMP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738" y="1981200"/>
            <a:ext cx="8001000" cy="2438400"/>
          </a:xfrm>
        </p:spPr>
        <p:txBody>
          <a:bodyPr/>
          <a:lstStyle/>
          <a:p>
            <a:pPr eaLnBrk="1" hangingPunct="1"/>
            <a:r>
              <a:rPr lang="en-US" sz="2400" dirty="0" err="1"/>
              <a:t>OpenMP</a:t>
            </a:r>
            <a:r>
              <a:rPr lang="en-US" sz="2400" dirty="0"/>
              <a:t> can use 100% shared memory…</a:t>
            </a:r>
          </a:p>
        </p:txBody>
      </p:sp>
      <p:pic>
        <p:nvPicPr>
          <p:cNvPr id="9220" name="Picture 4" descr="Phen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4038600"/>
            <a:ext cx="17827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1"/>
            <a:ext cx="2300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667001"/>
            <a:ext cx="2300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667001"/>
            <a:ext cx="2300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24" name="AutoShape 8"/>
          <p:cNvCxnSpPr>
            <a:cxnSpLocks noChangeShapeType="1"/>
            <a:stCxn id="9220" idx="0"/>
            <a:endCxn id="9221" idx="2"/>
          </p:cNvCxnSpPr>
          <p:nvPr/>
        </p:nvCxnSpPr>
        <p:spPr bwMode="auto">
          <a:xfrm rot="5400000" flipH="1">
            <a:off x="4274345" y="2315370"/>
            <a:ext cx="657225" cy="278923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5" name="AutoShape 10"/>
          <p:cNvCxnSpPr>
            <a:cxnSpLocks noChangeShapeType="1"/>
            <a:stCxn id="9220" idx="0"/>
            <a:endCxn id="9223" idx="2"/>
          </p:cNvCxnSpPr>
          <p:nvPr/>
        </p:nvCxnSpPr>
        <p:spPr bwMode="auto">
          <a:xfrm rot="-5400000">
            <a:off x="7208045" y="2170907"/>
            <a:ext cx="657225" cy="307816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6" name="AutoShape 11"/>
          <p:cNvCxnSpPr>
            <a:cxnSpLocks noChangeShapeType="1"/>
            <a:stCxn id="9220" idx="0"/>
            <a:endCxn id="9222" idx="2"/>
          </p:cNvCxnSpPr>
          <p:nvPr/>
        </p:nvCxnSpPr>
        <p:spPr bwMode="auto">
          <a:xfrm flipV="1">
            <a:off x="5997576" y="3381376"/>
            <a:ext cx="4763" cy="657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1981200" y="4419600"/>
            <a:ext cx="2819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Each CPU core has access to the same memory.</a:t>
            </a: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7239000" y="4419600"/>
            <a:ext cx="2819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That means each thread CAN write to the same variable….</a:t>
            </a:r>
          </a:p>
        </p:txBody>
      </p:sp>
    </p:spTree>
    <p:extLst>
      <p:ext uri="{BB962C8B-B14F-4D97-AF65-F5344CB8AC3E}">
        <p14:creationId xmlns:p14="http://schemas.microsoft.com/office/powerpoint/2010/main" val="148889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0" grpId="0"/>
      <p:bldP spid="1812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OpenMP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738" y="1981200"/>
            <a:ext cx="8001000" cy="2438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/>
              <a:t>…but allows for each CPU to have its own “memory” when required.</a:t>
            </a:r>
          </a:p>
        </p:txBody>
      </p:sp>
      <p:pic>
        <p:nvPicPr>
          <p:cNvPr id="10244" name="Picture 4" descr="Phen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3657600"/>
            <a:ext cx="17827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029201"/>
            <a:ext cx="2300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200401"/>
            <a:ext cx="2300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1"/>
            <a:ext cx="2300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029201"/>
            <a:ext cx="2300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Line 16"/>
          <p:cNvSpPr>
            <a:spLocks noChangeShapeType="1"/>
          </p:cNvSpPr>
          <p:nvPr/>
        </p:nvSpPr>
        <p:spPr bwMode="auto">
          <a:xfrm flipV="1">
            <a:off x="6781800" y="3581400"/>
            <a:ext cx="1371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0" name="Line 17"/>
          <p:cNvSpPr>
            <a:spLocks noChangeShapeType="1"/>
          </p:cNvSpPr>
          <p:nvPr/>
        </p:nvSpPr>
        <p:spPr bwMode="auto">
          <a:xfrm>
            <a:off x="6781800" y="4953000"/>
            <a:ext cx="1371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1" name="Line 18"/>
          <p:cNvSpPr>
            <a:spLocks noChangeShapeType="1"/>
          </p:cNvSpPr>
          <p:nvPr/>
        </p:nvSpPr>
        <p:spPr bwMode="auto">
          <a:xfrm flipH="1">
            <a:off x="4267200" y="4953000"/>
            <a:ext cx="1447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2" name="Line 19"/>
          <p:cNvSpPr>
            <a:spLocks noChangeShapeType="1"/>
          </p:cNvSpPr>
          <p:nvPr/>
        </p:nvSpPr>
        <p:spPr bwMode="auto">
          <a:xfrm flipH="1" flipV="1">
            <a:off x="4343400" y="3657600"/>
            <a:ext cx="1371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OpenMP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82375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2133600" y="5257801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We will use this one.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3352800" y="6324601"/>
            <a:ext cx="5037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000"/>
              <a:t>https://computing.llnl.gov/tutorials/openMP/#ProgrammingModel</a:t>
            </a:r>
          </a:p>
        </p:txBody>
      </p:sp>
    </p:spTree>
    <p:extLst>
      <p:ext uri="{BB962C8B-B14F-4D97-AF65-F5344CB8AC3E}">
        <p14:creationId xmlns:p14="http://schemas.microsoft.com/office/powerpoint/2010/main" val="35753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Multi-Threading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All programs start as a single thread.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This is the master thread.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/>
              <a:t>	(You might call him the “king” thread)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Your program will start (and finish) with the master thread.</a:t>
            </a:r>
          </a:p>
        </p:txBody>
      </p:sp>
    </p:spTree>
    <p:extLst>
      <p:ext uri="{BB962C8B-B14F-4D97-AF65-F5344CB8AC3E}">
        <p14:creationId xmlns:p14="http://schemas.microsoft.com/office/powerpoint/2010/main" val="36758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class will cover:</a:t>
            </a:r>
          </a:p>
          <a:p>
            <a:endParaRPr lang="en-US" dirty="0"/>
          </a:p>
          <a:p>
            <a:pPr lvl="1"/>
            <a:r>
              <a:rPr lang="en-US" dirty="0" smtClean="0"/>
              <a:t>Introduction to </a:t>
            </a:r>
            <a:r>
              <a:rPr lang="en-US" dirty="0" smtClean="0"/>
              <a:t>cores and concept of threads,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OpenMP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3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Master Thread</a:t>
            </a:r>
          </a:p>
        </p:txBody>
      </p:sp>
      <p:sp>
        <p:nvSpPr>
          <p:cNvPr id="13315" name="AutoShape 4"/>
          <p:cNvSpPr>
            <a:spLocks noChangeArrowheads="1"/>
          </p:cNvSpPr>
          <p:nvPr/>
        </p:nvSpPr>
        <p:spPr bwMode="auto">
          <a:xfrm>
            <a:off x="2963576" y="2293621"/>
            <a:ext cx="1062613" cy="408623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START</a:t>
            </a:r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3100489" y="5082859"/>
            <a:ext cx="764972" cy="408623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END</a:t>
            </a:r>
          </a:p>
        </p:txBody>
      </p:sp>
      <p:cxnSp>
        <p:nvCxnSpPr>
          <p:cNvPr id="13317" name="AutoShape 6"/>
          <p:cNvCxnSpPr>
            <a:cxnSpLocks noChangeShapeType="1"/>
            <a:stCxn id="13315" idx="2"/>
            <a:endCxn id="13316" idx="0"/>
          </p:cNvCxnSpPr>
          <p:nvPr/>
        </p:nvCxnSpPr>
        <p:spPr bwMode="auto">
          <a:xfrm flipH="1">
            <a:off x="3482976" y="2702244"/>
            <a:ext cx="11907" cy="238061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7391400" y="2438401"/>
            <a:ext cx="27432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#include &lt;stdio.h&gt;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int main() {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}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5257800" y="3581401"/>
            <a:ext cx="1524000" cy="65087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Master Thread</a:t>
            </a:r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7010400" y="3962400"/>
            <a:ext cx="1066800" cy="38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 flipH="1">
            <a:off x="3886200" y="4038600"/>
            <a:ext cx="10668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0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Multi-Threading using OpenMP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We use normal programs to write parallel programs using </a:t>
            </a:r>
            <a:r>
              <a:rPr lang="en-US" sz="2800" dirty="0" err="1" smtClean="0"/>
              <a:t>OpenMP</a:t>
            </a:r>
            <a:r>
              <a:rPr lang="en-US" sz="2800" dirty="0" smtClean="0"/>
              <a:t> using 3 things: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dirty="0" smtClean="0"/>
          </a:p>
          <a:p>
            <a:pPr lvl="1" eaLnBrk="1" hangingPunct="1"/>
            <a:r>
              <a:rPr lang="en-US" sz="2800" dirty="0" smtClean="0"/>
              <a:t>Compiler Directives</a:t>
            </a:r>
          </a:p>
          <a:p>
            <a:pPr lvl="1" eaLnBrk="1" hangingPunct="1"/>
            <a:r>
              <a:rPr lang="en-US" sz="2800" dirty="0" smtClean="0"/>
              <a:t>Runtime Functions (Libraries)</a:t>
            </a:r>
          </a:p>
          <a:p>
            <a:pPr lvl="1" eaLnBrk="1" hangingPunct="1"/>
            <a:r>
              <a:rPr lang="en-US" sz="2800" dirty="0" smtClean="0"/>
              <a:t>Environment Variables.</a:t>
            </a:r>
          </a:p>
        </p:txBody>
      </p:sp>
    </p:spTree>
    <p:extLst>
      <p:ext uri="{BB962C8B-B14F-4D97-AF65-F5344CB8AC3E}">
        <p14:creationId xmlns:p14="http://schemas.microsoft.com/office/powerpoint/2010/main" val="36731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 Directives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752600"/>
            <a:ext cx="10634662" cy="3276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Do you remember how we pass on instructions to the compiler?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Actually, we do something a little special for </a:t>
            </a:r>
            <a:r>
              <a:rPr lang="en-US" sz="2800" dirty="0" err="1" smtClean="0"/>
              <a:t>OpenMP</a:t>
            </a:r>
            <a:r>
              <a:rPr lang="en-US" sz="2800" dirty="0" smtClean="0"/>
              <a:t> – we use </a:t>
            </a:r>
            <a:r>
              <a:rPr lang="en-US" sz="2800" dirty="0" err="1" smtClean="0"/>
              <a:t>pramga</a:t>
            </a:r>
            <a:r>
              <a:rPr lang="en-US" sz="2800" dirty="0" smtClean="0"/>
              <a:t>: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4545769" y="2674143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dirty="0"/>
              <a:t>#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4545769" y="4739481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dirty="0"/>
              <a:t>#pragma</a:t>
            </a:r>
          </a:p>
        </p:txBody>
      </p:sp>
    </p:spTree>
    <p:extLst>
      <p:ext uri="{BB962C8B-B14F-4D97-AF65-F5344CB8AC3E}">
        <p14:creationId xmlns:p14="http://schemas.microsoft.com/office/powerpoint/2010/main" val="249453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Compiler Directives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4938" y="2195512"/>
            <a:ext cx="7967662" cy="4267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We use compiler directives to: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Create threads,</a:t>
            </a:r>
          </a:p>
          <a:p>
            <a:pPr lvl="1" eaLnBrk="1" hangingPunct="1">
              <a:lnSpc>
                <a:spcPct val="90000"/>
              </a:lnSpc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Divide chunks of code among threads,</a:t>
            </a:r>
          </a:p>
          <a:p>
            <a:pPr lvl="1" eaLnBrk="1" hangingPunct="1">
              <a:lnSpc>
                <a:spcPct val="90000"/>
              </a:lnSpc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Divide loops among threads, and</a:t>
            </a:r>
          </a:p>
          <a:p>
            <a:pPr lvl="1" eaLnBrk="1" hangingPunct="1">
              <a:lnSpc>
                <a:spcPct val="90000"/>
              </a:lnSpc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Synchronize threads. </a:t>
            </a:r>
          </a:p>
        </p:txBody>
      </p:sp>
    </p:spTree>
    <p:extLst>
      <p:ext uri="{BB962C8B-B14F-4D97-AF65-F5344CB8AC3E}">
        <p14:creationId xmlns:p14="http://schemas.microsoft.com/office/powerpoint/2010/main" val="2254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Runtime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2281239"/>
            <a:ext cx="10315575" cy="4267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err="1" smtClean="0"/>
              <a:t>OpenMP</a:t>
            </a:r>
            <a:r>
              <a:rPr lang="en-US" sz="2800" dirty="0" smtClean="0"/>
              <a:t> includes a library of useful functions: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These functions are used during the run-time (i.e. not during compilation, but when the program is running)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4019550" y="2943222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/>
              <a:t>#include &lt;</a:t>
            </a:r>
            <a:r>
              <a:rPr lang="en-US" sz="2800" dirty="0" err="1"/>
              <a:t>omp.h</a:t>
            </a:r>
            <a:r>
              <a:rPr lang="en-US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21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Runtime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0674" y="2252663"/>
            <a:ext cx="9915525" cy="4267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These functions can do things like:</a:t>
            </a:r>
          </a:p>
          <a:p>
            <a:pPr lvl="1" eaLnBrk="1" hangingPunct="1"/>
            <a:r>
              <a:rPr lang="en-US" sz="2800" dirty="0" smtClean="0"/>
              <a:t>Set the number of threads to use,</a:t>
            </a:r>
          </a:p>
          <a:p>
            <a:pPr lvl="1" eaLnBrk="1" hangingPunct="1"/>
            <a:r>
              <a:rPr lang="en-US" sz="2800" dirty="0" smtClean="0"/>
              <a:t>Ask about the number of threads,</a:t>
            </a:r>
          </a:p>
          <a:p>
            <a:pPr lvl="1" eaLnBrk="1" hangingPunct="1"/>
            <a:r>
              <a:rPr lang="en-US" sz="2800" dirty="0" smtClean="0"/>
              <a:t>Ask about the current level of parallelization,</a:t>
            </a:r>
          </a:p>
          <a:p>
            <a:pPr lvl="1" eaLnBrk="1" hangingPunct="1"/>
            <a:r>
              <a:rPr lang="en-US" sz="2800" dirty="0" smtClean="0"/>
              <a:t>Check the timing (thread CPU time, or wall time),</a:t>
            </a:r>
          </a:p>
          <a:p>
            <a:pPr lvl="1" eaLnBrk="1" hangingPunct="1"/>
            <a:r>
              <a:rPr lang="en-US" sz="2800" dirty="0" smtClean="0"/>
              <a:t>Plus a whole lot of other things…</a:t>
            </a:r>
          </a:p>
        </p:txBody>
      </p:sp>
    </p:spTree>
    <p:extLst>
      <p:ext uri="{BB962C8B-B14F-4D97-AF65-F5344CB8AC3E}">
        <p14:creationId xmlns:p14="http://schemas.microsoft.com/office/powerpoint/2010/main" val="7887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simplest possible example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2253739" y="2583222"/>
            <a:ext cx="1062613" cy="408623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START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2409702" y="5783622"/>
            <a:ext cx="764972" cy="408623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END</a:t>
            </a:r>
          </a:p>
        </p:txBody>
      </p:sp>
      <p:sp>
        <p:nvSpPr>
          <p:cNvPr id="20486" name="AutoShape 7"/>
          <p:cNvSpPr>
            <a:spLocks noChangeArrowheads="1"/>
          </p:cNvSpPr>
          <p:nvPr/>
        </p:nvSpPr>
        <p:spPr bwMode="auto">
          <a:xfrm>
            <a:off x="1703163" y="3426501"/>
            <a:ext cx="2146300" cy="376238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Create Threads</a:t>
            </a:r>
          </a:p>
        </p:txBody>
      </p:sp>
      <p:sp>
        <p:nvSpPr>
          <p:cNvPr id="20487" name="AutoShape 8"/>
          <p:cNvSpPr>
            <a:spLocks noChangeArrowheads="1"/>
          </p:cNvSpPr>
          <p:nvPr/>
        </p:nvSpPr>
        <p:spPr bwMode="auto">
          <a:xfrm>
            <a:off x="1690464" y="5102901"/>
            <a:ext cx="2174875" cy="376238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Collect Threads</a:t>
            </a:r>
          </a:p>
        </p:txBody>
      </p:sp>
      <p:sp>
        <p:nvSpPr>
          <p:cNvPr id="20488" name="AutoShape 9"/>
          <p:cNvSpPr>
            <a:spLocks noChangeArrowheads="1"/>
          </p:cNvSpPr>
          <p:nvPr/>
        </p:nvSpPr>
        <p:spPr bwMode="auto">
          <a:xfrm>
            <a:off x="1407313" y="4268154"/>
            <a:ext cx="2742765" cy="369332"/>
          </a:xfrm>
          <a:prstGeom prst="flowChartInputOutpu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Print Hello!</a:t>
            </a:r>
          </a:p>
        </p:txBody>
      </p:sp>
      <p:cxnSp>
        <p:nvCxnSpPr>
          <p:cNvPr id="20489" name="AutoShape 10"/>
          <p:cNvCxnSpPr>
            <a:cxnSpLocks noChangeShapeType="1"/>
            <a:stCxn id="20484" idx="2"/>
            <a:endCxn id="20486" idx="0"/>
          </p:cNvCxnSpPr>
          <p:nvPr/>
        </p:nvCxnSpPr>
        <p:spPr bwMode="auto">
          <a:xfrm flipH="1">
            <a:off x="2776313" y="2991845"/>
            <a:ext cx="8732" cy="43465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0" name="AutoShape 11"/>
          <p:cNvCxnSpPr>
            <a:cxnSpLocks noChangeShapeType="1"/>
            <a:stCxn id="20486" idx="2"/>
            <a:endCxn id="20488" idx="1"/>
          </p:cNvCxnSpPr>
          <p:nvPr/>
        </p:nvCxnSpPr>
        <p:spPr bwMode="auto">
          <a:xfrm>
            <a:off x="2776313" y="3802740"/>
            <a:ext cx="2382" cy="46541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1" name="AutoShape 12"/>
          <p:cNvCxnSpPr>
            <a:cxnSpLocks noChangeShapeType="1"/>
            <a:stCxn id="20488" idx="4"/>
            <a:endCxn id="20487" idx="0"/>
          </p:cNvCxnSpPr>
          <p:nvPr/>
        </p:nvCxnSpPr>
        <p:spPr bwMode="auto">
          <a:xfrm flipH="1">
            <a:off x="2777901" y="4637487"/>
            <a:ext cx="794" cy="46541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2" name="AutoShape 13"/>
          <p:cNvCxnSpPr>
            <a:cxnSpLocks noChangeShapeType="1"/>
            <a:stCxn id="20487" idx="2"/>
            <a:endCxn id="20485" idx="0"/>
          </p:cNvCxnSpPr>
          <p:nvPr/>
        </p:nvCxnSpPr>
        <p:spPr bwMode="auto">
          <a:xfrm>
            <a:off x="2777902" y="5479139"/>
            <a:ext cx="14287" cy="30448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3" name="AutoShape 14"/>
          <p:cNvCxnSpPr>
            <a:cxnSpLocks noChangeShapeType="1"/>
          </p:cNvCxnSpPr>
          <p:nvPr/>
        </p:nvCxnSpPr>
        <p:spPr bwMode="auto">
          <a:xfrm>
            <a:off x="2947764" y="3807502"/>
            <a:ext cx="3175" cy="4619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4" name="AutoShape 15"/>
          <p:cNvCxnSpPr>
            <a:cxnSpLocks noChangeShapeType="1"/>
          </p:cNvCxnSpPr>
          <p:nvPr/>
        </p:nvCxnSpPr>
        <p:spPr bwMode="auto">
          <a:xfrm>
            <a:off x="2566764" y="3807502"/>
            <a:ext cx="3175" cy="4619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5" name="AutoShape 16"/>
          <p:cNvCxnSpPr>
            <a:cxnSpLocks noChangeShapeType="1"/>
          </p:cNvCxnSpPr>
          <p:nvPr/>
        </p:nvCxnSpPr>
        <p:spPr bwMode="auto">
          <a:xfrm flipH="1">
            <a:off x="2947763" y="4645702"/>
            <a:ext cx="1588" cy="4619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6" name="AutoShape 17"/>
          <p:cNvCxnSpPr>
            <a:cxnSpLocks noChangeShapeType="1"/>
          </p:cNvCxnSpPr>
          <p:nvPr/>
        </p:nvCxnSpPr>
        <p:spPr bwMode="auto">
          <a:xfrm flipH="1">
            <a:off x="2566763" y="4645702"/>
            <a:ext cx="1588" cy="4619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5235927" y="249892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AU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// </a:t>
            </a:r>
            <a:r>
              <a:rPr lang="en-AU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First OpenMP Code</a:t>
            </a:r>
            <a:r>
              <a:rPr lang="en-AU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endParaRPr lang="en-AU" i="1" dirty="0" smtClean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AU" b="1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#include 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&lt;</a:t>
            </a:r>
            <a:r>
              <a:rPr lang="en-AU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 smtClean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#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main()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Create threads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	#pragma </a:t>
            </a:r>
            <a:r>
              <a:rPr lang="en-AU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parallel 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("Hello!\n");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} 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Destroy threads 	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30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Review of the program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For a 4x core system, our program will return:</a:t>
            </a:r>
          </a:p>
        </p:txBody>
      </p:sp>
      <p:sp>
        <p:nvSpPr>
          <p:cNvPr id="2" name="Rectangle 1"/>
          <p:cNvSpPr/>
          <p:nvPr/>
        </p:nvSpPr>
        <p:spPr>
          <a:xfrm>
            <a:off x="2643264" y="3011077"/>
            <a:ext cx="64557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&gt;&gt; gcc </a:t>
            </a:r>
            <a:r>
              <a:rPr lang="en-AU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OMP_Demo</a:t>
            </a:r>
            <a:r>
              <a:rPr lang="en-AU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.c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–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fopenmp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–o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test.run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572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&gt;&gt; ./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test.run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572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Hello!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572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Hello!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572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Hello!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572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Hello!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&gt;&gt;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81273" y="4256231"/>
            <a:ext cx="3642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Tells the compiler that we will be needing </a:t>
            </a:r>
            <a:r>
              <a:rPr lang="en-US" dirty="0" err="1" smtClean="0"/>
              <a:t>OpenMP’s</a:t>
            </a:r>
            <a:r>
              <a:rPr lang="en-US" dirty="0" smtClean="0"/>
              <a:t> pre-compiled libraries.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871146" y="3432748"/>
            <a:ext cx="754506" cy="77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Review of the program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784" y="2187311"/>
            <a:ext cx="1100441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We made use of a pragma to create the threads: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2286000" y="2971801"/>
            <a:ext cx="45720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	</a:t>
            </a:r>
          </a:p>
          <a:p>
            <a:pPr eaLnBrk="1" hangingPunct="1"/>
            <a:r>
              <a:rPr lang="en-US"/>
              <a:t>	</a:t>
            </a:r>
            <a:r>
              <a:rPr lang="en-US" b="0"/>
              <a:t>#pragma omp parallel </a:t>
            </a:r>
          </a:p>
          <a:p>
            <a:pPr eaLnBrk="1" hangingPunct="1"/>
            <a:r>
              <a:rPr lang="en-US" b="0"/>
              <a:t>	{</a:t>
            </a:r>
          </a:p>
          <a:p>
            <a:pPr eaLnBrk="1" hangingPunct="1"/>
            <a:r>
              <a:rPr lang="en-US" b="0"/>
              <a:t>		printf("Hello!\n");</a:t>
            </a:r>
          </a:p>
          <a:p>
            <a:pPr eaLnBrk="1" hangingPunct="1"/>
            <a:r>
              <a:rPr lang="en-US" b="0"/>
              <a:t>	} 	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7086600" y="2743201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Create Threads</a:t>
            </a:r>
          </a:p>
        </p:txBody>
      </p:sp>
      <p:sp>
        <p:nvSpPr>
          <p:cNvPr id="194567" name="Line 7"/>
          <p:cNvSpPr>
            <a:spLocks noChangeShapeType="1"/>
          </p:cNvSpPr>
          <p:nvPr/>
        </p:nvSpPr>
        <p:spPr bwMode="auto">
          <a:xfrm flipH="1">
            <a:off x="6019800" y="2971800"/>
            <a:ext cx="1066800" cy="533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6934200" y="5257801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Collect Threads</a:t>
            </a:r>
          </a:p>
        </p:txBody>
      </p:sp>
      <p:sp>
        <p:nvSpPr>
          <p:cNvPr id="194570" name="Line 10"/>
          <p:cNvSpPr>
            <a:spLocks noChangeShapeType="1"/>
          </p:cNvSpPr>
          <p:nvPr/>
        </p:nvSpPr>
        <p:spPr bwMode="auto">
          <a:xfrm flipH="1" flipV="1">
            <a:off x="4038600" y="4953000"/>
            <a:ext cx="25908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/>
      <p:bldP spid="194567" grpId="0" animBg="1"/>
      <p:bldP spid="194569" grpId="0"/>
      <p:bldP spid="19457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Review of the program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This program used the Environment variable OMP_NUM_THREADS  to decide how many threads to use.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We can use some of </a:t>
            </a:r>
            <a:r>
              <a:rPr lang="en-US" sz="2800" dirty="0" err="1" smtClean="0"/>
              <a:t>OpenMP’s</a:t>
            </a:r>
            <a:r>
              <a:rPr lang="en-US" sz="2800" dirty="0" smtClean="0"/>
              <a:t> cool library functions to do this for us.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Lets do it.</a:t>
            </a:r>
          </a:p>
        </p:txBody>
      </p:sp>
    </p:spTree>
    <p:extLst>
      <p:ext uri="{BB962C8B-B14F-4D97-AF65-F5344CB8AC3E}">
        <p14:creationId xmlns:p14="http://schemas.microsoft.com/office/powerpoint/2010/main" val="26151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Commonly Used Vocabulary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Parallel Programming is closely related to Multi-threaded programming.</a:t>
            </a:r>
          </a:p>
          <a:p>
            <a:endParaRPr lang="en-US" dirty="0"/>
          </a:p>
          <a:p>
            <a:r>
              <a:rPr lang="en-US" dirty="0" smtClean="0"/>
              <a:t>There aren’t any parallel programming methods which do not create threads.</a:t>
            </a:r>
          </a:p>
          <a:p>
            <a:endParaRPr lang="en-US" dirty="0"/>
          </a:p>
          <a:p>
            <a:r>
              <a:rPr lang="en-US" dirty="0" smtClean="0"/>
              <a:t>What is a thread? Definition: Thread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 small sequence of instructions executed by a computer </a:t>
            </a:r>
            <a:r>
              <a:rPr lang="en-US" dirty="0" smtClean="0"/>
              <a:t>system, which may (or may not) be executed simultaneously with other threads.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Generally speaking, a modern CPU core is capable of executing a single thread at a time. </a:t>
            </a:r>
          </a:p>
        </p:txBody>
      </p:sp>
    </p:spTree>
    <p:extLst>
      <p:ext uri="{BB962C8B-B14F-4D97-AF65-F5344CB8AC3E}">
        <p14:creationId xmlns:p14="http://schemas.microsoft.com/office/powerpoint/2010/main" val="290152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/>
              <a:t>The next simplest possible example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>
            <a:off x="2785411" y="2410833"/>
            <a:ext cx="1062613" cy="408623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START</a:t>
            </a: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>
            <a:off x="2941374" y="6050971"/>
            <a:ext cx="764972" cy="408623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END</a:t>
            </a: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>
            <a:off x="1645873" y="3944676"/>
            <a:ext cx="3332162" cy="376237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Create i = 1:1:P Threads</a:t>
            </a:r>
          </a:p>
        </p:txBody>
      </p:sp>
      <p:sp>
        <p:nvSpPr>
          <p:cNvPr id="24582" name="AutoShape 7"/>
          <p:cNvSpPr>
            <a:spLocks noChangeArrowheads="1"/>
          </p:cNvSpPr>
          <p:nvPr/>
        </p:nvSpPr>
        <p:spPr bwMode="auto">
          <a:xfrm>
            <a:off x="2222136" y="5370251"/>
            <a:ext cx="2174875" cy="376237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Collect Threads</a:t>
            </a:r>
          </a:p>
        </p:txBody>
      </p:sp>
      <p:sp>
        <p:nvSpPr>
          <p:cNvPr id="24583" name="AutoShape 8"/>
          <p:cNvSpPr>
            <a:spLocks noChangeArrowheads="1"/>
          </p:cNvSpPr>
          <p:nvPr/>
        </p:nvSpPr>
        <p:spPr bwMode="auto">
          <a:xfrm>
            <a:off x="313295" y="4705365"/>
            <a:ext cx="6000495" cy="369332"/>
          </a:xfrm>
          <a:prstGeom prst="flowChartInputOutpu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Print “Hello from thread i”</a:t>
            </a:r>
          </a:p>
        </p:txBody>
      </p:sp>
      <p:cxnSp>
        <p:nvCxnSpPr>
          <p:cNvPr id="24584" name="AutoShape 10"/>
          <p:cNvCxnSpPr>
            <a:cxnSpLocks noChangeShapeType="1"/>
            <a:stCxn id="24581" idx="2"/>
            <a:endCxn id="24583" idx="1"/>
          </p:cNvCxnSpPr>
          <p:nvPr/>
        </p:nvCxnSpPr>
        <p:spPr bwMode="auto">
          <a:xfrm>
            <a:off x="3311954" y="4320913"/>
            <a:ext cx="1588" cy="38445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5" name="AutoShape 11"/>
          <p:cNvCxnSpPr>
            <a:cxnSpLocks noChangeShapeType="1"/>
            <a:stCxn id="24583" idx="4"/>
            <a:endCxn id="24582" idx="0"/>
          </p:cNvCxnSpPr>
          <p:nvPr/>
        </p:nvCxnSpPr>
        <p:spPr bwMode="auto">
          <a:xfrm flipH="1">
            <a:off x="3309574" y="5074698"/>
            <a:ext cx="3969" cy="29555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6" name="AutoShape 12"/>
          <p:cNvCxnSpPr>
            <a:cxnSpLocks noChangeShapeType="1"/>
            <a:stCxn id="24582" idx="2"/>
            <a:endCxn id="24580" idx="0"/>
          </p:cNvCxnSpPr>
          <p:nvPr/>
        </p:nvCxnSpPr>
        <p:spPr bwMode="auto">
          <a:xfrm>
            <a:off x="3309574" y="5746488"/>
            <a:ext cx="14287" cy="3044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7" name="AutoShape 15"/>
          <p:cNvSpPr>
            <a:spLocks noChangeArrowheads="1"/>
          </p:cNvSpPr>
          <p:nvPr/>
        </p:nvSpPr>
        <p:spPr bwMode="auto">
          <a:xfrm>
            <a:off x="1641111" y="3101712"/>
            <a:ext cx="3324225" cy="376238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Set number of threads P</a:t>
            </a:r>
          </a:p>
        </p:txBody>
      </p:sp>
      <p:cxnSp>
        <p:nvCxnSpPr>
          <p:cNvPr id="24588" name="AutoShape 16"/>
          <p:cNvCxnSpPr>
            <a:cxnSpLocks noChangeShapeType="1"/>
            <a:stCxn id="24587" idx="2"/>
            <a:endCxn id="24581" idx="0"/>
          </p:cNvCxnSpPr>
          <p:nvPr/>
        </p:nvCxnSpPr>
        <p:spPr bwMode="auto">
          <a:xfrm>
            <a:off x="3303224" y="3477951"/>
            <a:ext cx="95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9" name="AutoShape 17"/>
          <p:cNvCxnSpPr>
            <a:cxnSpLocks noChangeShapeType="1"/>
          </p:cNvCxnSpPr>
          <p:nvPr/>
        </p:nvCxnSpPr>
        <p:spPr bwMode="auto">
          <a:xfrm>
            <a:off x="3450860" y="4320912"/>
            <a:ext cx="1588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0" name="AutoShape 18"/>
          <p:cNvCxnSpPr>
            <a:cxnSpLocks noChangeShapeType="1"/>
          </p:cNvCxnSpPr>
          <p:nvPr/>
        </p:nvCxnSpPr>
        <p:spPr bwMode="auto">
          <a:xfrm>
            <a:off x="3146060" y="4320912"/>
            <a:ext cx="1588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1" name="AutoShape 19"/>
          <p:cNvCxnSpPr>
            <a:cxnSpLocks noChangeShapeType="1"/>
          </p:cNvCxnSpPr>
          <p:nvPr/>
        </p:nvCxnSpPr>
        <p:spPr bwMode="auto">
          <a:xfrm flipH="1">
            <a:off x="3450861" y="5082912"/>
            <a:ext cx="4763" cy="292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2" name="AutoShape 20"/>
          <p:cNvCxnSpPr>
            <a:cxnSpLocks noChangeShapeType="1"/>
          </p:cNvCxnSpPr>
          <p:nvPr/>
        </p:nvCxnSpPr>
        <p:spPr bwMode="auto">
          <a:xfrm flipH="1">
            <a:off x="3146061" y="5082912"/>
            <a:ext cx="4763" cy="292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3" name="AutoShape 21"/>
          <p:cNvCxnSpPr>
            <a:cxnSpLocks noChangeShapeType="1"/>
            <a:stCxn id="24579" idx="2"/>
            <a:endCxn id="24587" idx="0"/>
          </p:cNvCxnSpPr>
          <p:nvPr/>
        </p:nvCxnSpPr>
        <p:spPr bwMode="auto">
          <a:xfrm flipH="1">
            <a:off x="3303223" y="2819456"/>
            <a:ext cx="13494" cy="2822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/>
          <p:nvPr/>
        </p:nvSpPr>
        <p:spPr>
          <a:xfrm>
            <a:off x="5478859" y="1781755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71600">
              <a:spcAft>
                <a:spcPts val="0"/>
              </a:spcAft>
            </a:pP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</a:t>
            </a:r>
            <a:r>
              <a:rPr lang="en-US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Your Second OpenMP code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#include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#include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main()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P = 4; 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No. of threads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omp_set_num_threads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(P);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Create threads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#pragma </a:t>
            </a:r>
            <a:r>
              <a:rPr lang="en-AU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parallel private(</a:t>
            </a:r>
            <a:r>
              <a:rPr lang="en-AU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)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omp_get_thread_num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("Hello from thread %d\n",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} // Destroy threads 	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4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Review of that program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This program is much more useful.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There is something else important: 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3124200" y="40386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#pragma omp parallel </a:t>
            </a:r>
            <a:r>
              <a:rPr lang="en-US" sz="2400">
                <a:solidFill>
                  <a:schemeClr val="folHlink"/>
                </a:solidFill>
              </a:rPr>
              <a:t>private(tid)</a:t>
            </a:r>
          </a:p>
        </p:txBody>
      </p:sp>
    </p:spTree>
    <p:extLst>
      <p:ext uri="{BB962C8B-B14F-4D97-AF65-F5344CB8AC3E}">
        <p14:creationId xmlns:p14="http://schemas.microsoft.com/office/powerpoint/2010/main" val="16044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Private Variables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err="1" smtClean="0"/>
              <a:t>OpenMP</a:t>
            </a:r>
            <a:r>
              <a:rPr lang="en-US" sz="2800" dirty="0" smtClean="0"/>
              <a:t> is a shared memory method for parallelization.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We have to be careful to make sure different threads don’t write to the same data by mistake.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That is what “private” is for.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00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Private Variables</a:t>
            </a: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6705600" y="2362201"/>
            <a:ext cx="685800" cy="3032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tid</a:t>
            </a:r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8763000" y="2362201"/>
            <a:ext cx="685800" cy="3032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--</a:t>
            </a:r>
          </a:p>
        </p:txBody>
      </p:sp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8077200" y="2362201"/>
            <a:ext cx="685800" cy="3032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--</a:t>
            </a:r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7391400" y="2362201"/>
            <a:ext cx="685800" cy="3032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--</a:t>
            </a:r>
          </a:p>
        </p:txBody>
      </p:sp>
      <p:sp>
        <p:nvSpPr>
          <p:cNvPr id="27655" name="AutoShape 12"/>
          <p:cNvSpPr>
            <a:spLocks noChangeArrowheads="1"/>
          </p:cNvSpPr>
          <p:nvPr/>
        </p:nvSpPr>
        <p:spPr bwMode="auto">
          <a:xfrm>
            <a:off x="3944651" y="1976121"/>
            <a:ext cx="1062613" cy="408623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START</a:t>
            </a:r>
          </a:p>
        </p:txBody>
      </p:sp>
      <p:sp>
        <p:nvSpPr>
          <p:cNvPr id="27656" name="AutoShape 14"/>
          <p:cNvSpPr>
            <a:spLocks noChangeArrowheads="1"/>
          </p:cNvSpPr>
          <p:nvPr/>
        </p:nvSpPr>
        <p:spPr bwMode="auto">
          <a:xfrm>
            <a:off x="2808288" y="3509964"/>
            <a:ext cx="3325812" cy="376237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Create i = 1:1:4 Threads</a:t>
            </a:r>
          </a:p>
        </p:txBody>
      </p:sp>
      <p:cxnSp>
        <p:nvCxnSpPr>
          <p:cNvPr id="27657" name="AutoShape 17"/>
          <p:cNvCxnSpPr>
            <a:cxnSpLocks noChangeShapeType="1"/>
            <a:stCxn id="27656" idx="2"/>
          </p:cNvCxnSpPr>
          <p:nvPr/>
        </p:nvCxnSpPr>
        <p:spPr bwMode="auto">
          <a:xfrm>
            <a:off x="4471989" y="3886200"/>
            <a:ext cx="1587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8" name="AutoShape 20"/>
          <p:cNvSpPr>
            <a:spLocks noChangeArrowheads="1"/>
          </p:cNvSpPr>
          <p:nvPr/>
        </p:nvSpPr>
        <p:spPr bwMode="auto">
          <a:xfrm>
            <a:off x="2803526" y="2667000"/>
            <a:ext cx="3317875" cy="376238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Set number of threads 4</a:t>
            </a:r>
          </a:p>
        </p:txBody>
      </p:sp>
      <p:cxnSp>
        <p:nvCxnSpPr>
          <p:cNvPr id="27659" name="AutoShape 21"/>
          <p:cNvCxnSpPr>
            <a:cxnSpLocks noChangeShapeType="1"/>
            <a:stCxn id="27658" idx="2"/>
            <a:endCxn id="27656" idx="0"/>
          </p:cNvCxnSpPr>
          <p:nvPr/>
        </p:nvCxnSpPr>
        <p:spPr bwMode="auto">
          <a:xfrm>
            <a:off x="4462464" y="3043239"/>
            <a:ext cx="95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0" name="AutoShape 26"/>
          <p:cNvCxnSpPr>
            <a:cxnSpLocks noChangeShapeType="1"/>
            <a:stCxn id="27655" idx="2"/>
            <a:endCxn id="27658" idx="0"/>
          </p:cNvCxnSpPr>
          <p:nvPr/>
        </p:nvCxnSpPr>
        <p:spPr bwMode="auto">
          <a:xfrm flipH="1">
            <a:off x="4462463" y="2384744"/>
            <a:ext cx="13494" cy="2822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9707" name="Rectangle 27"/>
          <p:cNvSpPr>
            <a:spLocks noChangeArrowheads="1"/>
          </p:cNvSpPr>
          <p:nvPr/>
        </p:nvSpPr>
        <p:spPr bwMode="auto">
          <a:xfrm>
            <a:off x="6400800" y="3581400"/>
            <a:ext cx="480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/>
              <a:t>#pragma omp parallel </a:t>
            </a:r>
            <a:r>
              <a:rPr lang="en-US" sz="1400">
                <a:solidFill>
                  <a:schemeClr val="folHlink"/>
                </a:solidFill>
              </a:rPr>
              <a:t>private(tid)</a:t>
            </a:r>
          </a:p>
        </p:txBody>
      </p:sp>
      <p:cxnSp>
        <p:nvCxnSpPr>
          <p:cNvPr id="27662" name="AutoShape 28"/>
          <p:cNvCxnSpPr>
            <a:cxnSpLocks noChangeShapeType="1"/>
          </p:cNvCxnSpPr>
          <p:nvPr/>
        </p:nvCxnSpPr>
        <p:spPr bwMode="auto">
          <a:xfrm>
            <a:off x="4648200" y="3886200"/>
            <a:ext cx="1588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3" name="AutoShape 29"/>
          <p:cNvCxnSpPr>
            <a:cxnSpLocks noChangeShapeType="1"/>
          </p:cNvCxnSpPr>
          <p:nvPr/>
        </p:nvCxnSpPr>
        <p:spPr bwMode="auto">
          <a:xfrm>
            <a:off x="4303714" y="3886200"/>
            <a:ext cx="1587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9713" name="Rectangle 33"/>
          <p:cNvSpPr>
            <a:spLocks noChangeArrowheads="1"/>
          </p:cNvSpPr>
          <p:nvPr/>
        </p:nvSpPr>
        <p:spPr bwMode="auto">
          <a:xfrm>
            <a:off x="6781800" y="4267201"/>
            <a:ext cx="685800" cy="3032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tid</a:t>
            </a:r>
          </a:p>
        </p:txBody>
      </p:sp>
      <p:sp>
        <p:nvSpPr>
          <p:cNvPr id="199714" name="Rectangle 34"/>
          <p:cNvSpPr>
            <a:spLocks noChangeArrowheads="1"/>
          </p:cNvSpPr>
          <p:nvPr/>
        </p:nvSpPr>
        <p:spPr bwMode="auto">
          <a:xfrm>
            <a:off x="8839200" y="4267201"/>
            <a:ext cx="685800" cy="3032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tid</a:t>
            </a:r>
          </a:p>
        </p:txBody>
      </p:sp>
      <p:sp>
        <p:nvSpPr>
          <p:cNvPr id="199715" name="Rectangle 35"/>
          <p:cNvSpPr>
            <a:spLocks noChangeArrowheads="1"/>
          </p:cNvSpPr>
          <p:nvPr/>
        </p:nvSpPr>
        <p:spPr bwMode="auto">
          <a:xfrm>
            <a:off x="8153400" y="4267201"/>
            <a:ext cx="685800" cy="3032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tid</a:t>
            </a:r>
          </a:p>
        </p:txBody>
      </p:sp>
      <p:sp>
        <p:nvSpPr>
          <p:cNvPr id="199716" name="Rectangle 36"/>
          <p:cNvSpPr>
            <a:spLocks noChangeArrowheads="1"/>
          </p:cNvSpPr>
          <p:nvPr/>
        </p:nvSpPr>
        <p:spPr bwMode="auto">
          <a:xfrm>
            <a:off x="7467600" y="4267201"/>
            <a:ext cx="685800" cy="3032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tid</a:t>
            </a:r>
          </a:p>
        </p:txBody>
      </p:sp>
      <p:cxnSp>
        <p:nvCxnSpPr>
          <p:cNvPr id="27668" name="AutoShape 37"/>
          <p:cNvCxnSpPr>
            <a:cxnSpLocks noChangeShapeType="1"/>
          </p:cNvCxnSpPr>
          <p:nvPr/>
        </p:nvCxnSpPr>
        <p:spPr bwMode="auto">
          <a:xfrm>
            <a:off x="4800600" y="3886200"/>
            <a:ext cx="1588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9" name="AutoShape 38"/>
          <p:cNvSpPr>
            <a:spLocks noChangeArrowheads="1"/>
          </p:cNvSpPr>
          <p:nvPr/>
        </p:nvSpPr>
        <p:spPr bwMode="auto">
          <a:xfrm>
            <a:off x="3505201" y="4876800"/>
            <a:ext cx="2174875" cy="376238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Collect Threads</a:t>
            </a:r>
          </a:p>
        </p:txBody>
      </p:sp>
      <p:sp>
        <p:nvSpPr>
          <p:cNvPr id="199719" name="Rectangle 39"/>
          <p:cNvSpPr>
            <a:spLocks noChangeArrowheads="1"/>
          </p:cNvSpPr>
          <p:nvPr/>
        </p:nvSpPr>
        <p:spPr bwMode="auto">
          <a:xfrm>
            <a:off x="6781800" y="5410201"/>
            <a:ext cx="685800" cy="3032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tid</a:t>
            </a:r>
          </a:p>
        </p:txBody>
      </p:sp>
      <p:sp>
        <p:nvSpPr>
          <p:cNvPr id="199720" name="Rectangle 40"/>
          <p:cNvSpPr>
            <a:spLocks noChangeArrowheads="1"/>
          </p:cNvSpPr>
          <p:nvPr/>
        </p:nvSpPr>
        <p:spPr bwMode="auto">
          <a:xfrm>
            <a:off x="8839200" y="5410201"/>
            <a:ext cx="685800" cy="3032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--</a:t>
            </a:r>
          </a:p>
        </p:txBody>
      </p:sp>
      <p:sp>
        <p:nvSpPr>
          <p:cNvPr id="199721" name="Rectangle 41"/>
          <p:cNvSpPr>
            <a:spLocks noChangeArrowheads="1"/>
          </p:cNvSpPr>
          <p:nvPr/>
        </p:nvSpPr>
        <p:spPr bwMode="auto">
          <a:xfrm>
            <a:off x="8153400" y="5410201"/>
            <a:ext cx="685800" cy="3032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--</a:t>
            </a:r>
          </a:p>
        </p:txBody>
      </p:sp>
      <p:sp>
        <p:nvSpPr>
          <p:cNvPr id="199722" name="Rectangle 42"/>
          <p:cNvSpPr>
            <a:spLocks noChangeArrowheads="1"/>
          </p:cNvSpPr>
          <p:nvPr/>
        </p:nvSpPr>
        <p:spPr bwMode="auto">
          <a:xfrm>
            <a:off x="7467600" y="5410201"/>
            <a:ext cx="685800" cy="3032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--</a:t>
            </a:r>
          </a:p>
        </p:txBody>
      </p:sp>
      <p:sp>
        <p:nvSpPr>
          <p:cNvPr id="27674" name="AutoShape 43"/>
          <p:cNvSpPr>
            <a:spLocks noChangeArrowheads="1"/>
          </p:cNvSpPr>
          <p:nvPr/>
        </p:nvSpPr>
        <p:spPr bwMode="auto">
          <a:xfrm>
            <a:off x="4178402" y="5709921"/>
            <a:ext cx="764972" cy="408623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END</a:t>
            </a:r>
          </a:p>
        </p:txBody>
      </p:sp>
      <p:cxnSp>
        <p:nvCxnSpPr>
          <p:cNvPr id="27675" name="AutoShape 44"/>
          <p:cNvCxnSpPr>
            <a:cxnSpLocks noChangeShapeType="1"/>
          </p:cNvCxnSpPr>
          <p:nvPr/>
        </p:nvCxnSpPr>
        <p:spPr bwMode="auto">
          <a:xfrm>
            <a:off x="4572001" y="5257801"/>
            <a:ext cx="95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9725" name="Line 45"/>
          <p:cNvSpPr>
            <a:spLocks noChangeShapeType="1"/>
          </p:cNvSpPr>
          <p:nvPr/>
        </p:nvSpPr>
        <p:spPr bwMode="auto">
          <a:xfrm flipH="1">
            <a:off x="5029200" y="4419600"/>
            <a:ext cx="1295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9726" name="Line 46"/>
          <p:cNvSpPr>
            <a:spLocks noChangeShapeType="1"/>
          </p:cNvSpPr>
          <p:nvPr/>
        </p:nvSpPr>
        <p:spPr bwMode="auto">
          <a:xfrm flipH="1">
            <a:off x="5105400" y="2514600"/>
            <a:ext cx="1295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9727" name="Line 47"/>
          <p:cNvSpPr>
            <a:spLocks noChangeShapeType="1"/>
          </p:cNvSpPr>
          <p:nvPr/>
        </p:nvSpPr>
        <p:spPr bwMode="auto">
          <a:xfrm flipH="1">
            <a:off x="5029200" y="5486400"/>
            <a:ext cx="1295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5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 animBg="1"/>
      <p:bldP spid="199689" grpId="0" animBg="1"/>
      <p:bldP spid="199690" grpId="0" animBg="1"/>
      <p:bldP spid="199691" grpId="0" animBg="1"/>
      <p:bldP spid="199707" grpId="0"/>
      <p:bldP spid="199713" grpId="0" animBg="1"/>
      <p:bldP spid="199714" grpId="0" animBg="1"/>
      <p:bldP spid="199715" grpId="0" animBg="1"/>
      <p:bldP spid="199716" grpId="0" animBg="1"/>
      <p:bldP spid="199719" grpId="0" animBg="1"/>
      <p:bldP spid="199720" grpId="0" animBg="1"/>
      <p:bldP spid="199721" grpId="0" animBg="1"/>
      <p:bldP spid="199722" grpId="0" animBg="1"/>
      <p:bldP spid="199725" grpId="0" animBg="1"/>
      <p:bldP spid="199726" grpId="0" animBg="1"/>
      <p:bldP spid="1997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Private Variables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Each thread has it’s own “</a:t>
            </a:r>
            <a:r>
              <a:rPr lang="en-US" sz="2800" dirty="0" err="1" smtClean="0"/>
              <a:t>tid</a:t>
            </a:r>
            <a:r>
              <a:rPr lang="en-US" sz="2800" dirty="0" smtClean="0"/>
              <a:t>” to write to. 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This way, we don’t have each thread trying to write to the same place in memory.</a:t>
            </a:r>
          </a:p>
          <a:p>
            <a:pPr eaLnBrk="1" hangingPunct="1"/>
            <a:endParaRPr 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/>
              <a:t>		(That’s called “Data Racing”)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289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Private Variables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What are the drawbacks?</a:t>
            </a:r>
          </a:p>
          <a:p>
            <a:pPr eaLnBrk="1" hangingPunct="1"/>
            <a:endParaRPr lang="en-US" sz="2800" dirty="0" smtClean="0"/>
          </a:p>
          <a:p>
            <a:pPr lvl="1" eaLnBrk="1" hangingPunct="1"/>
            <a:r>
              <a:rPr lang="en-US" sz="2800" dirty="0" smtClean="0"/>
              <a:t>If you have a very large variable, like an array, making it private will mean you will use A LOT of memory.</a:t>
            </a:r>
          </a:p>
          <a:p>
            <a:pPr lvl="1" eaLnBrk="1" hangingPunct="1"/>
            <a:endParaRPr lang="en-US" sz="2800" dirty="0" smtClean="0"/>
          </a:p>
          <a:p>
            <a:pPr lvl="1" eaLnBrk="1" hangingPunct="1"/>
            <a:r>
              <a:rPr lang="en-US" sz="2800" dirty="0" smtClean="0"/>
              <a:t>And sometimes, allowing different threads to access the same array is very, very useful. (Even required)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250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 recommend that you spend the next couple of days reviewing online resources for </a:t>
            </a:r>
            <a:r>
              <a:rPr lang="en-US" sz="2800" dirty="0" err="1" smtClean="0"/>
              <a:t>OpenMP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There are several very useful pages – especially from the US government research institutions for High Performance Computing (e.g. Lawrence Livermore Laboratories, Sandia, Los </a:t>
            </a:r>
            <a:r>
              <a:rPr lang="en-US" sz="2800" dirty="0" err="1" smtClean="0"/>
              <a:t>Almos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You will need OpenMP to complete your </a:t>
            </a:r>
            <a:r>
              <a:rPr lang="en-US" sz="2800" dirty="0" smtClean="0"/>
              <a:t>shock tube task in your major assignment, so good luck.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9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part of this course, we will create programs (processes) which create multiple threads:</a:t>
            </a:r>
          </a:p>
        </p:txBody>
      </p:sp>
      <p:pic>
        <p:nvPicPr>
          <p:cNvPr id="1689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76601"/>
            <a:ext cx="6705600" cy="286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87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most current O/S (Operating Systems), one of our threads will occupy/use one CPU core.</a:t>
            </a:r>
          </a:p>
          <a:p>
            <a:endParaRPr lang="en-US" dirty="0"/>
          </a:p>
          <a:p>
            <a:r>
              <a:rPr lang="en-US" dirty="0"/>
              <a:t>If there aren’t enough cores, then these threads will form a queue (and wait for a free core).</a:t>
            </a:r>
          </a:p>
        </p:txBody>
      </p:sp>
    </p:spTree>
    <p:extLst>
      <p:ext uri="{BB962C8B-B14F-4D97-AF65-F5344CB8AC3E}">
        <p14:creationId xmlns:p14="http://schemas.microsoft.com/office/powerpoint/2010/main" val="6705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6858000" y="4800601"/>
            <a:ext cx="1676400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CPU 0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8763000" y="4800601"/>
            <a:ext cx="1676400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CPU 1</a:t>
            </a: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6858000" y="3810001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Thread 0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8763000" y="3810001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Thread 1</a:t>
            </a:r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6858000" y="3048001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Thread 2</a:t>
            </a:r>
          </a:p>
        </p:txBody>
      </p:sp>
      <p:sp>
        <p:nvSpPr>
          <p:cNvPr id="171018" name="Rectangle 10"/>
          <p:cNvSpPr>
            <a:spLocks noChangeArrowheads="1"/>
          </p:cNvSpPr>
          <p:nvPr/>
        </p:nvSpPr>
        <p:spPr bwMode="auto">
          <a:xfrm>
            <a:off x="8763000" y="3048001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Thread 3</a:t>
            </a:r>
          </a:p>
        </p:txBody>
      </p:sp>
      <p:sp>
        <p:nvSpPr>
          <p:cNvPr id="171019" name="Rectangle 11"/>
          <p:cNvSpPr>
            <a:spLocks noChangeArrowheads="1"/>
          </p:cNvSpPr>
          <p:nvPr/>
        </p:nvSpPr>
        <p:spPr bwMode="auto">
          <a:xfrm>
            <a:off x="6858000" y="2286001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Thread 4</a:t>
            </a:r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>
            <a:off x="6553200" y="28956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1021" name="AutoShape 13"/>
          <p:cNvSpPr>
            <a:spLocks noChangeArrowheads="1"/>
          </p:cNvSpPr>
          <p:nvPr/>
        </p:nvSpPr>
        <p:spPr bwMode="auto">
          <a:xfrm>
            <a:off x="5181600" y="3290769"/>
            <a:ext cx="225822" cy="733663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024" name="Rectangle 16"/>
          <p:cNvSpPr>
            <a:spLocks noChangeArrowheads="1"/>
          </p:cNvSpPr>
          <p:nvPr/>
        </p:nvSpPr>
        <p:spPr bwMode="auto">
          <a:xfrm>
            <a:off x="1905000" y="1828801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Thread 4</a:t>
            </a:r>
          </a:p>
        </p:txBody>
      </p:sp>
      <p:sp>
        <p:nvSpPr>
          <p:cNvPr id="171025" name="Rectangle 17"/>
          <p:cNvSpPr>
            <a:spLocks noChangeArrowheads="1"/>
          </p:cNvSpPr>
          <p:nvPr/>
        </p:nvSpPr>
        <p:spPr bwMode="auto">
          <a:xfrm>
            <a:off x="2133600" y="2209801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Thread 3</a:t>
            </a:r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2438400" y="2590801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Thread 2</a:t>
            </a:r>
          </a:p>
        </p:txBody>
      </p:sp>
      <p:sp>
        <p:nvSpPr>
          <p:cNvPr id="171027" name="Rectangle 19"/>
          <p:cNvSpPr>
            <a:spLocks noChangeArrowheads="1"/>
          </p:cNvSpPr>
          <p:nvPr/>
        </p:nvSpPr>
        <p:spPr bwMode="auto">
          <a:xfrm>
            <a:off x="2743200" y="2992438"/>
            <a:ext cx="1676400" cy="665162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Thread 1</a:t>
            </a: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3048000" y="3373438"/>
            <a:ext cx="1676400" cy="665162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Thread 0</a:t>
            </a:r>
          </a:p>
        </p:txBody>
      </p:sp>
      <p:sp>
        <p:nvSpPr>
          <p:cNvPr id="171029" name="Rectangle 21"/>
          <p:cNvSpPr>
            <a:spLocks noChangeArrowheads="1"/>
          </p:cNvSpPr>
          <p:nvPr/>
        </p:nvSpPr>
        <p:spPr bwMode="auto">
          <a:xfrm>
            <a:off x="1905000" y="4648201"/>
            <a:ext cx="1676400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CPU 0</a:t>
            </a:r>
          </a:p>
        </p:txBody>
      </p:sp>
      <p:sp>
        <p:nvSpPr>
          <p:cNvPr id="171030" name="Rectangle 22"/>
          <p:cNvSpPr>
            <a:spLocks noChangeArrowheads="1"/>
          </p:cNvSpPr>
          <p:nvPr/>
        </p:nvSpPr>
        <p:spPr bwMode="auto">
          <a:xfrm>
            <a:off x="3505200" y="5105401"/>
            <a:ext cx="1676400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CPU 1</a:t>
            </a:r>
          </a:p>
        </p:txBody>
      </p:sp>
    </p:spTree>
    <p:extLst>
      <p:ext uri="{BB962C8B-B14F-4D97-AF65-F5344CB8AC3E}">
        <p14:creationId xmlns:p14="http://schemas.microsoft.com/office/powerpoint/2010/main" val="282835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3" grpId="0" animBg="1"/>
      <p:bldP spid="171014" grpId="0" animBg="1"/>
      <p:bldP spid="171015" grpId="0" animBg="1"/>
      <p:bldP spid="171016" grpId="0" animBg="1"/>
      <p:bldP spid="171017" grpId="0" animBg="1"/>
      <p:bldP spid="171018" grpId="0" animBg="1"/>
      <p:bldP spid="171019" grpId="0" animBg="1"/>
      <p:bldP spid="1710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Modern Multi-Core Architectures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863" y="2366970"/>
            <a:ext cx="5625737" cy="4267200"/>
          </a:xfrm>
        </p:spPr>
        <p:txBody>
          <a:bodyPr/>
          <a:lstStyle/>
          <a:p>
            <a:r>
              <a:rPr lang="en-US" dirty="0"/>
              <a:t>Can anyone guess which company made the first multi-core CPU?</a:t>
            </a:r>
          </a:p>
          <a:p>
            <a:r>
              <a:rPr lang="en-US" dirty="0"/>
              <a:t>Can anyone guess when?</a:t>
            </a:r>
          </a:p>
        </p:txBody>
      </p:sp>
      <p:pic>
        <p:nvPicPr>
          <p:cNvPr id="172036" name="Picture 4" descr="AMD_Athlon_64_X2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133600"/>
            <a:ext cx="27940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2074817" y="4042576"/>
            <a:ext cx="4038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The AMD Athlon X2 was the worlds first multi-core CPU and was released in 2005.</a:t>
            </a:r>
          </a:p>
        </p:txBody>
      </p:sp>
    </p:spTree>
    <p:extLst>
      <p:ext uri="{BB962C8B-B14F-4D97-AF65-F5344CB8AC3E}">
        <p14:creationId xmlns:p14="http://schemas.microsoft.com/office/powerpoint/2010/main" val="313936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Modern Multi-Core Architectures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Multi-Core (on a single die) computation is still a </a:t>
            </a:r>
            <a:r>
              <a:rPr lang="en-US" b="1" dirty="0"/>
              <a:t>new</a:t>
            </a:r>
            <a:r>
              <a:rPr lang="en-US" dirty="0"/>
              <a:t> field of research.</a:t>
            </a:r>
          </a:p>
          <a:p>
            <a:endParaRPr lang="en-US" dirty="0"/>
          </a:p>
          <a:p>
            <a:r>
              <a:rPr lang="en-US" dirty="0"/>
              <a:t>Placing more than one core on a die has several very important advantages…</a:t>
            </a:r>
          </a:p>
        </p:txBody>
      </p:sp>
    </p:spTree>
    <p:extLst>
      <p:ext uri="{BB962C8B-B14F-4D97-AF65-F5344CB8AC3E}">
        <p14:creationId xmlns:p14="http://schemas.microsoft.com/office/powerpoint/2010/main" val="321111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Modern Multi-Core Architectures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Thread Level Parallelism (TLP) is what this course will focus on.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TLP, threads within a process have access to multiple cores (for improved efficiency)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There is another important thing threads have access to…</a:t>
            </a:r>
          </a:p>
        </p:txBody>
      </p:sp>
    </p:spTree>
    <p:extLst>
      <p:ext uri="{BB962C8B-B14F-4D97-AF65-F5344CB8AC3E}">
        <p14:creationId xmlns:p14="http://schemas.microsoft.com/office/powerpoint/2010/main" val="25804703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1488</TotalTime>
  <Words>1117</Words>
  <Application>Microsoft Office PowerPoint</Application>
  <PresentationFormat>Widescreen</PresentationFormat>
  <Paragraphs>266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PMingLiU</vt:lpstr>
      <vt:lpstr>PMingLiU</vt:lpstr>
      <vt:lpstr>Arial</vt:lpstr>
      <vt:lpstr>Calibri</vt:lpstr>
      <vt:lpstr>Century Gothic</vt:lpstr>
      <vt:lpstr>Times New Roman</vt:lpstr>
      <vt:lpstr>Verdana</vt:lpstr>
      <vt:lpstr>Wingdings</vt:lpstr>
      <vt:lpstr>Vapor Trail</vt:lpstr>
      <vt:lpstr>Introduction to Multi-Core CPU and GPU Computation   多核心CPU和GPU計算</vt:lpstr>
      <vt:lpstr>Today’s Class…</vt:lpstr>
      <vt:lpstr>Commonly Used Vocabulary</vt:lpstr>
      <vt:lpstr>Multi-Threading</vt:lpstr>
      <vt:lpstr>Multi-Threading</vt:lpstr>
      <vt:lpstr>Multi-Threading</vt:lpstr>
      <vt:lpstr>Modern Multi-Core Architectures</vt:lpstr>
      <vt:lpstr>Modern Multi-Core Architectures</vt:lpstr>
      <vt:lpstr>Modern Multi-Core Architectures</vt:lpstr>
      <vt:lpstr>Modern Multi-Core Architectures</vt:lpstr>
      <vt:lpstr>Modern Multi-Core Architectures</vt:lpstr>
      <vt:lpstr>Shared Memory Implementation</vt:lpstr>
      <vt:lpstr>OpenMP</vt:lpstr>
      <vt:lpstr>OpenMP</vt:lpstr>
      <vt:lpstr>Commonly Used Vocabulary</vt:lpstr>
      <vt:lpstr>OpenMP</vt:lpstr>
      <vt:lpstr>OpenMP</vt:lpstr>
      <vt:lpstr>OpenMP</vt:lpstr>
      <vt:lpstr>Multi-Threading</vt:lpstr>
      <vt:lpstr>Master Thread</vt:lpstr>
      <vt:lpstr>Multi-Threading using OpenMP</vt:lpstr>
      <vt:lpstr>Compiler Directives</vt:lpstr>
      <vt:lpstr>Compiler Directives</vt:lpstr>
      <vt:lpstr>Runtime Functions</vt:lpstr>
      <vt:lpstr>Runtime Functions</vt:lpstr>
      <vt:lpstr>The simplest possible example</vt:lpstr>
      <vt:lpstr>Review of the program</vt:lpstr>
      <vt:lpstr>Review of the program</vt:lpstr>
      <vt:lpstr>Review of the program</vt:lpstr>
      <vt:lpstr>The next simplest possible example</vt:lpstr>
      <vt:lpstr>Review of that program</vt:lpstr>
      <vt:lpstr>Private Variables</vt:lpstr>
      <vt:lpstr>Private Variables</vt:lpstr>
      <vt:lpstr>Private Variables</vt:lpstr>
      <vt:lpstr>Private Variables</vt:lpstr>
      <vt:lpstr>End of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138</cp:revision>
  <dcterms:created xsi:type="dcterms:W3CDTF">2014-09-14T00:46:14Z</dcterms:created>
  <dcterms:modified xsi:type="dcterms:W3CDTF">2015-10-18T23:07:44Z</dcterms:modified>
</cp:coreProperties>
</file>