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5"/>
  </p:notesMasterIdLst>
  <p:sldIdLst>
    <p:sldId id="256" r:id="rId2"/>
    <p:sldId id="257" r:id="rId3"/>
    <p:sldId id="28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6" r:id="rId22"/>
    <p:sldId id="305" r:id="rId23"/>
    <p:sldId id="3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1AF3-6452-4D2C-B5B7-6F79D0F34C5D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CFA17-8F35-4AF8-B79F-AC15805F5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3D4AB-C487-43DD-9768-F66D7286F9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8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3D4AB-C487-43DD-9768-F66D7286F9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3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3D4AB-C487-43DD-9768-F66D7286F9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9 </a:t>
            </a:r>
            <a:r>
              <a:rPr lang="en-US" dirty="0" smtClean="0"/>
              <a:t>	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– SHARED AND PRIVATE 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will share its variables by default.</a:t>
            </a:r>
          </a:p>
          <a:p>
            <a:endParaRPr lang="en-US" dirty="0"/>
          </a:p>
          <a:p>
            <a:r>
              <a:rPr lang="en-US" dirty="0" smtClean="0"/>
              <a:t>If you want to turn this behavior off, it is possible: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do this, you must choose (manually) what each variable is doing. It is a good way of debugging your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/>
              <a:t>	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8763" y="3614738"/>
            <a:ext cx="9715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#pragma </a:t>
            </a:r>
            <a:r>
              <a:rPr lang="en-US" sz="2400" b="1" dirty="0" err="1"/>
              <a:t>omp</a:t>
            </a:r>
            <a:r>
              <a:rPr lang="en-US" sz="2400" b="1" dirty="0"/>
              <a:t> parallel default(none) </a:t>
            </a:r>
            <a:r>
              <a:rPr lang="en-US" sz="2400" b="1" dirty="0" smtClean="0"/>
              <a:t>private(</a:t>
            </a:r>
            <a:r>
              <a:rPr lang="en-US" sz="2400" b="1" dirty="0" err="1" smtClean="0"/>
              <a:t>tid</a:t>
            </a:r>
            <a:r>
              <a:rPr lang="en-US" sz="2400" b="1" dirty="0" smtClean="0"/>
              <a:t>) shared(A,B,C) </a:t>
            </a:r>
            <a:endParaRPr lang="en-US" sz="24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100638" y="4076403"/>
            <a:ext cx="1914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continue OpenMP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you know how to use pragma to:</a:t>
            </a:r>
          </a:p>
          <a:p>
            <a:pPr lvl="1"/>
            <a:r>
              <a:rPr lang="en-US" dirty="0"/>
              <a:t>Create threads,</a:t>
            </a:r>
          </a:p>
          <a:p>
            <a:pPr lvl="1"/>
            <a:r>
              <a:rPr lang="en-US" dirty="0"/>
              <a:t>Collect (destroy) threads, </a:t>
            </a:r>
            <a:endParaRPr lang="en-US" dirty="0" smtClean="0"/>
          </a:p>
          <a:p>
            <a:pPr lvl="1"/>
            <a:r>
              <a:rPr lang="en-US" dirty="0" smtClean="0"/>
              <a:t>Identify threads by an integer ID, and</a:t>
            </a:r>
            <a:endParaRPr lang="en-US" dirty="0"/>
          </a:p>
          <a:p>
            <a:pPr lvl="1"/>
            <a:r>
              <a:rPr lang="en-US" dirty="0"/>
              <a:t>Say </a:t>
            </a:r>
            <a:r>
              <a:rPr lang="en-US" dirty="0" smtClean="0"/>
              <a:t>which </a:t>
            </a:r>
            <a:r>
              <a:rPr lang="en-US" dirty="0"/>
              <a:t>variables are private.</a:t>
            </a:r>
          </a:p>
          <a:p>
            <a:pPr lvl="1"/>
            <a:endParaRPr lang="en-US" dirty="0"/>
          </a:p>
          <a:p>
            <a:r>
              <a:rPr lang="en-US" dirty="0" smtClean="0"/>
              <a:t>Since you know how to do this, we can already apply our knowledge to an engineering problem.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sharing in OpenMP</a:t>
            </a:r>
          </a:p>
        </p:txBody>
      </p:sp>
      <p:sp>
        <p:nvSpPr>
          <p:cNvPr id="208901" name="AutoShape 5"/>
          <p:cNvSpPr>
            <a:spLocks noChangeArrowheads="1"/>
          </p:cNvSpPr>
          <p:nvPr/>
        </p:nvSpPr>
        <p:spPr bwMode="auto">
          <a:xfrm>
            <a:off x="2475163" y="2803209"/>
            <a:ext cx="845636" cy="408623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208903" name="AutoShape 7"/>
          <p:cNvSpPr>
            <a:spLocks noChangeArrowheads="1"/>
          </p:cNvSpPr>
          <p:nvPr/>
        </p:nvSpPr>
        <p:spPr bwMode="auto">
          <a:xfrm>
            <a:off x="2451448" y="3511442"/>
            <a:ext cx="880369" cy="646331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 = 0</a:t>
            </a:r>
          </a:p>
          <a:p>
            <a:pPr algn="ctr"/>
            <a:r>
              <a:rPr lang="en-US"/>
              <a:t>N = 10</a:t>
            </a:r>
          </a:p>
        </p:txBody>
      </p:sp>
      <p:cxnSp>
        <p:nvCxnSpPr>
          <p:cNvPr id="208905" name="AutoShape 9"/>
          <p:cNvCxnSpPr>
            <a:cxnSpLocks noChangeShapeType="1"/>
            <a:stCxn id="208901" idx="2"/>
            <a:endCxn id="208903" idx="0"/>
          </p:cNvCxnSpPr>
          <p:nvPr/>
        </p:nvCxnSpPr>
        <p:spPr bwMode="auto">
          <a:xfrm flipH="1">
            <a:off x="2891633" y="3211831"/>
            <a:ext cx="6349" cy="2996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8913" name="AutoShape 17"/>
          <p:cNvSpPr>
            <a:spLocks noChangeArrowheads="1"/>
          </p:cNvSpPr>
          <p:nvPr/>
        </p:nvSpPr>
        <p:spPr bwMode="auto">
          <a:xfrm>
            <a:off x="2095500" y="4611570"/>
            <a:ext cx="1600200" cy="733663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 &lt; N</a:t>
            </a:r>
          </a:p>
        </p:txBody>
      </p:sp>
      <p:cxnSp>
        <p:nvCxnSpPr>
          <p:cNvPr id="208914" name="AutoShape 18"/>
          <p:cNvCxnSpPr>
            <a:cxnSpLocks noChangeShapeType="1"/>
            <a:stCxn id="208903" idx="2"/>
            <a:endCxn id="208913" idx="0"/>
          </p:cNvCxnSpPr>
          <p:nvPr/>
        </p:nvCxnSpPr>
        <p:spPr bwMode="auto">
          <a:xfrm>
            <a:off x="2891632" y="4157773"/>
            <a:ext cx="3968" cy="4537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8915" name="AutoShape 19"/>
          <p:cNvSpPr>
            <a:spLocks noChangeArrowheads="1"/>
          </p:cNvSpPr>
          <p:nvPr/>
        </p:nvSpPr>
        <p:spPr bwMode="auto">
          <a:xfrm>
            <a:off x="469901" y="5399088"/>
            <a:ext cx="1749425" cy="687387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 algn="ctr"/>
            <a:r>
              <a:rPr lang="en-US"/>
              <a:t>A[i] = i</a:t>
            </a:r>
          </a:p>
          <a:p>
            <a:pPr algn="ctr"/>
            <a:r>
              <a:rPr lang="en-US"/>
              <a:t>i++</a:t>
            </a:r>
          </a:p>
        </p:txBody>
      </p:sp>
      <p:cxnSp>
        <p:nvCxnSpPr>
          <p:cNvPr id="208916" name="AutoShape 20"/>
          <p:cNvCxnSpPr>
            <a:cxnSpLocks noChangeShapeType="1"/>
            <a:stCxn id="208913" idx="1"/>
            <a:endCxn id="208915" idx="0"/>
          </p:cNvCxnSpPr>
          <p:nvPr/>
        </p:nvCxnSpPr>
        <p:spPr bwMode="auto">
          <a:xfrm rot="10800000" flipV="1">
            <a:off x="1344614" y="4978402"/>
            <a:ext cx="750886" cy="42068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917" name="AutoShape 21"/>
          <p:cNvCxnSpPr>
            <a:cxnSpLocks noChangeShapeType="1"/>
            <a:stCxn id="208915" idx="3"/>
            <a:endCxn id="208913" idx="2"/>
          </p:cNvCxnSpPr>
          <p:nvPr/>
        </p:nvCxnSpPr>
        <p:spPr bwMode="auto">
          <a:xfrm flipV="1">
            <a:off x="2219326" y="5345233"/>
            <a:ext cx="676274" cy="39754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8918" name="AutoShape 22"/>
          <p:cNvSpPr>
            <a:spLocks noChangeArrowheads="1"/>
          </p:cNvSpPr>
          <p:nvPr/>
        </p:nvSpPr>
        <p:spPr bwMode="auto">
          <a:xfrm>
            <a:off x="4227763" y="4784409"/>
            <a:ext cx="845636" cy="408623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208919" name="AutoShape 23"/>
          <p:cNvCxnSpPr>
            <a:cxnSpLocks noChangeShapeType="1"/>
            <a:stCxn id="208913" idx="3"/>
            <a:endCxn id="208918" idx="1"/>
          </p:cNvCxnSpPr>
          <p:nvPr/>
        </p:nvCxnSpPr>
        <p:spPr bwMode="auto">
          <a:xfrm>
            <a:off x="3695701" y="4978402"/>
            <a:ext cx="532063" cy="103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637464" y="318722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270876" y="318722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896350" y="318722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7505950" y="318722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8115550" y="318722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8725150" y="318722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9334750" y="318722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9944350" y="318722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10579350" y="318722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11188950" y="3187226"/>
            <a:ext cx="635000" cy="5699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9595" y="3287516"/>
            <a:ext cx="8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</a:t>
            </a:r>
            <a:endParaRPr lang="en-US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782468" y="4157773"/>
            <a:ext cx="604148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we write a CPU code for this work, elements will be done sequentially.</a:t>
            </a:r>
          </a:p>
          <a:p>
            <a:pPr lvl="1"/>
            <a:r>
              <a:rPr lang="en-US" dirty="0" smtClean="0"/>
              <a:t>i.e. one at a time.</a:t>
            </a:r>
          </a:p>
          <a:p>
            <a:pPr lvl="1"/>
            <a:endParaRPr lang="en-US" dirty="0"/>
          </a:p>
          <a:p>
            <a:r>
              <a:rPr lang="en-US" dirty="0" smtClean="0"/>
              <a:t>Couldn’t we split this work across multiple threads?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sharing in OpenMP</a:t>
            </a:r>
          </a:p>
        </p:txBody>
      </p:sp>
      <p:sp>
        <p:nvSpPr>
          <p:cNvPr id="214019" name="AutoShape 3"/>
          <p:cNvSpPr>
            <a:spLocks noChangeArrowheads="1"/>
          </p:cNvSpPr>
          <p:nvPr/>
        </p:nvSpPr>
        <p:spPr bwMode="auto">
          <a:xfrm>
            <a:off x="5502970" y="1797806"/>
            <a:ext cx="628849" cy="306467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/>
              <a:t>START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4800600" y="2384317"/>
            <a:ext cx="2057400" cy="646331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/>
              <a:t>i = 0</a:t>
            </a:r>
          </a:p>
          <a:p>
            <a:pPr algn="ctr"/>
            <a:r>
              <a:rPr lang="en-US" sz="1200"/>
              <a:t>N = 10</a:t>
            </a:r>
          </a:p>
          <a:p>
            <a:pPr algn="ctr"/>
            <a:r>
              <a:rPr lang="en-US" sz="1200"/>
              <a:t>Create 2 threads</a:t>
            </a:r>
          </a:p>
        </p:txBody>
      </p:sp>
      <p:cxnSp>
        <p:nvCxnSpPr>
          <p:cNvPr id="214021" name="AutoShape 5"/>
          <p:cNvCxnSpPr>
            <a:cxnSpLocks noChangeShapeType="1"/>
            <a:stCxn id="214019" idx="2"/>
            <a:endCxn id="214020" idx="0"/>
          </p:cNvCxnSpPr>
          <p:nvPr/>
        </p:nvCxnSpPr>
        <p:spPr bwMode="auto">
          <a:xfrm>
            <a:off x="5817394" y="2104272"/>
            <a:ext cx="11906" cy="2800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4022" name="AutoShape 6"/>
          <p:cNvSpPr>
            <a:spLocks noChangeArrowheads="1"/>
          </p:cNvSpPr>
          <p:nvPr/>
        </p:nvSpPr>
        <p:spPr bwMode="auto">
          <a:xfrm>
            <a:off x="4165600" y="4073040"/>
            <a:ext cx="1600200" cy="550247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N/2</a:t>
            </a:r>
          </a:p>
        </p:txBody>
      </p:sp>
      <p:sp>
        <p:nvSpPr>
          <p:cNvPr id="214024" name="AutoShape 8"/>
          <p:cNvSpPr>
            <a:spLocks noChangeArrowheads="1"/>
          </p:cNvSpPr>
          <p:nvPr/>
        </p:nvSpPr>
        <p:spPr bwMode="auto">
          <a:xfrm>
            <a:off x="2527300" y="4743450"/>
            <a:ext cx="1600200" cy="590550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 algn="ctr"/>
            <a:r>
              <a:rPr lang="en-US" sz="1200" dirty="0"/>
              <a:t>A[</a:t>
            </a:r>
            <a:r>
              <a:rPr lang="en-US" sz="1200" dirty="0" err="1"/>
              <a:t>index+i</a:t>
            </a:r>
            <a:r>
              <a:rPr lang="en-US" sz="1200" dirty="0"/>
              <a:t>] = </a:t>
            </a:r>
            <a:r>
              <a:rPr lang="en-US" sz="1200" dirty="0" err="1"/>
              <a:t>index+i</a:t>
            </a:r>
            <a:endParaRPr lang="en-US" sz="1200" dirty="0"/>
          </a:p>
          <a:p>
            <a:pPr algn="ctr"/>
            <a:r>
              <a:rPr lang="en-US" sz="1200" dirty="0" err="1" smtClean="0"/>
              <a:t>i</a:t>
            </a:r>
            <a:r>
              <a:rPr lang="en-US" sz="1200" dirty="0"/>
              <a:t>++</a:t>
            </a:r>
          </a:p>
        </p:txBody>
      </p:sp>
      <p:cxnSp>
        <p:nvCxnSpPr>
          <p:cNvPr id="214025" name="AutoShape 9"/>
          <p:cNvCxnSpPr>
            <a:cxnSpLocks noChangeShapeType="1"/>
            <a:stCxn id="214022" idx="1"/>
            <a:endCxn id="214024" idx="0"/>
          </p:cNvCxnSpPr>
          <p:nvPr/>
        </p:nvCxnSpPr>
        <p:spPr bwMode="auto">
          <a:xfrm rot="10800000" flipV="1">
            <a:off x="3327400" y="4348163"/>
            <a:ext cx="838200" cy="3952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026" name="AutoShape 10"/>
          <p:cNvCxnSpPr>
            <a:cxnSpLocks noChangeShapeType="1"/>
            <a:stCxn id="214024" idx="3"/>
            <a:endCxn id="214022" idx="2"/>
          </p:cNvCxnSpPr>
          <p:nvPr/>
        </p:nvCxnSpPr>
        <p:spPr bwMode="auto">
          <a:xfrm flipV="1">
            <a:off x="4127500" y="4623287"/>
            <a:ext cx="838200" cy="41543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4027" name="AutoShape 11"/>
          <p:cNvSpPr>
            <a:spLocks noChangeArrowheads="1"/>
          </p:cNvSpPr>
          <p:nvPr/>
        </p:nvSpPr>
        <p:spPr bwMode="auto">
          <a:xfrm>
            <a:off x="7726945" y="5620506"/>
            <a:ext cx="522713" cy="306467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/>
              <a:t>END</a:t>
            </a:r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>
            <a:off x="5181600" y="297656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4030" name="AutoShape 14"/>
          <p:cNvSpPr>
            <a:spLocks noChangeArrowheads="1"/>
          </p:cNvSpPr>
          <p:nvPr/>
        </p:nvSpPr>
        <p:spPr bwMode="auto">
          <a:xfrm>
            <a:off x="4572000" y="3357564"/>
            <a:ext cx="1066800" cy="452436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 algn="ctr"/>
            <a:r>
              <a:rPr lang="en-US" sz="1200" dirty="0" err="1" smtClean="0"/>
              <a:t>i</a:t>
            </a:r>
            <a:r>
              <a:rPr lang="en-US" sz="1200" dirty="0" smtClean="0"/>
              <a:t>=0</a:t>
            </a:r>
          </a:p>
          <a:p>
            <a:pPr algn="ctr"/>
            <a:r>
              <a:rPr lang="en-US" sz="1200" dirty="0" smtClean="0"/>
              <a:t>Index = 0</a:t>
            </a:r>
            <a:endParaRPr lang="en-US" sz="1200" dirty="0"/>
          </a:p>
        </p:txBody>
      </p:sp>
      <p:sp>
        <p:nvSpPr>
          <p:cNvPr id="214031" name="Line 15"/>
          <p:cNvSpPr>
            <a:spLocks noChangeShapeType="1"/>
          </p:cNvSpPr>
          <p:nvPr/>
        </p:nvSpPr>
        <p:spPr bwMode="auto">
          <a:xfrm>
            <a:off x="49657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4032" name="AutoShape 16"/>
          <p:cNvSpPr>
            <a:spLocks noChangeArrowheads="1"/>
          </p:cNvSpPr>
          <p:nvPr/>
        </p:nvSpPr>
        <p:spPr bwMode="auto">
          <a:xfrm>
            <a:off x="6172200" y="4073040"/>
            <a:ext cx="1600200" cy="550247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smtClean="0"/>
              <a:t>N/2</a:t>
            </a:r>
            <a:endParaRPr lang="en-US" sz="1200" dirty="0"/>
          </a:p>
        </p:txBody>
      </p:sp>
      <p:sp>
        <p:nvSpPr>
          <p:cNvPr id="214033" name="AutoShape 17"/>
          <p:cNvSpPr>
            <a:spLocks noChangeArrowheads="1"/>
          </p:cNvSpPr>
          <p:nvPr/>
        </p:nvSpPr>
        <p:spPr bwMode="auto">
          <a:xfrm>
            <a:off x="7848600" y="4648200"/>
            <a:ext cx="1600200" cy="590550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 algn="ctr"/>
            <a:r>
              <a:rPr lang="en-US" sz="1200" dirty="0" smtClean="0"/>
              <a:t>A[</a:t>
            </a:r>
            <a:r>
              <a:rPr lang="en-US" sz="1200" dirty="0" err="1" smtClean="0"/>
              <a:t>index+i</a:t>
            </a:r>
            <a:r>
              <a:rPr lang="en-US" sz="1200" dirty="0"/>
              <a:t>] = </a:t>
            </a:r>
            <a:r>
              <a:rPr lang="en-US" sz="1200" dirty="0" err="1" smtClean="0"/>
              <a:t>index+i</a:t>
            </a:r>
            <a:endParaRPr lang="en-US" sz="1200" dirty="0"/>
          </a:p>
          <a:p>
            <a:pPr algn="ctr"/>
            <a:r>
              <a:rPr lang="en-US" sz="1200" dirty="0" err="1"/>
              <a:t>i</a:t>
            </a:r>
            <a:r>
              <a:rPr lang="en-US" sz="1200" dirty="0"/>
              <a:t>++</a:t>
            </a:r>
          </a:p>
        </p:txBody>
      </p:sp>
      <p:sp>
        <p:nvSpPr>
          <p:cNvPr id="214037" name="Line 21"/>
          <p:cNvSpPr>
            <a:spLocks noChangeShapeType="1"/>
          </p:cNvSpPr>
          <p:nvPr/>
        </p:nvSpPr>
        <p:spPr bwMode="auto">
          <a:xfrm>
            <a:off x="68834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4038" name="AutoShape 22"/>
          <p:cNvSpPr>
            <a:spLocks noChangeArrowheads="1"/>
          </p:cNvSpPr>
          <p:nvPr/>
        </p:nvSpPr>
        <p:spPr bwMode="auto">
          <a:xfrm>
            <a:off x="6096000" y="3357564"/>
            <a:ext cx="1066800" cy="452436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 algn="ctr"/>
            <a:r>
              <a:rPr lang="en-US" sz="1200" dirty="0" err="1" smtClean="0"/>
              <a:t>i</a:t>
            </a:r>
            <a:r>
              <a:rPr lang="en-US" sz="1200" dirty="0" smtClean="0"/>
              <a:t> = 0</a:t>
            </a:r>
          </a:p>
          <a:p>
            <a:pPr algn="ctr"/>
            <a:r>
              <a:rPr lang="en-US" sz="1200" dirty="0" smtClean="0"/>
              <a:t>Index = N/2</a:t>
            </a:r>
            <a:endParaRPr lang="en-US" sz="1200" dirty="0"/>
          </a:p>
        </p:txBody>
      </p:sp>
      <p:sp>
        <p:nvSpPr>
          <p:cNvPr id="214039" name="Line 23"/>
          <p:cNvSpPr>
            <a:spLocks noChangeShapeType="1"/>
          </p:cNvSpPr>
          <p:nvPr/>
        </p:nvSpPr>
        <p:spPr bwMode="auto">
          <a:xfrm>
            <a:off x="64008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214040" name="AutoShape 24"/>
          <p:cNvCxnSpPr>
            <a:cxnSpLocks noChangeShapeType="1"/>
            <a:stCxn id="214032" idx="3"/>
            <a:endCxn id="214033" idx="0"/>
          </p:cNvCxnSpPr>
          <p:nvPr/>
        </p:nvCxnSpPr>
        <p:spPr bwMode="auto">
          <a:xfrm>
            <a:off x="7772400" y="4348164"/>
            <a:ext cx="876300" cy="300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041" name="AutoShape 25"/>
          <p:cNvCxnSpPr>
            <a:cxnSpLocks noChangeShapeType="1"/>
            <a:stCxn id="214033" idx="1"/>
            <a:endCxn id="214032" idx="2"/>
          </p:cNvCxnSpPr>
          <p:nvPr/>
        </p:nvCxnSpPr>
        <p:spPr bwMode="auto">
          <a:xfrm rot="10800000">
            <a:off x="6972300" y="4623288"/>
            <a:ext cx="876300" cy="32018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4042" name="AutoShape 26"/>
          <p:cNvSpPr>
            <a:spLocks noChangeArrowheads="1"/>
          </p:cNvSpPr>
          <p:nvPr/>
        </p:nvSpPr>
        <p:spPr bwMode="auto">
          <a:xfrm>
            <a:off x="5181600" y="5638801"/>
            <a:ext cx="1600200" cy="284163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/>
              <a:t>Collect Threads</a:t>
            </a:r>
          </a:p>
        </p:txBody>
      </p:sp>
      <p:cxnSp>
        <p:nvCxnSpPr>
          <p:cNvPr id="214043" name="AutoShape 27"/>
          <p:cNvCxnSpPr>
            <a:cxnSpLocks noChangeShapeType="1"/>
            <a:stCxn id="214022" idx="3"/>
            <a:endCxn id="214042" idx="0"/>
          </p:cNvCxnSpPr>
          <p:nvPr/>
        </p:nvCxnSpPr>
        <p:spPr bwMode="auto">
          <a:xfrm>
            <a:off x="5765800" y="4348164"/>
            <a:ext cx="215900" cy="12906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044" name="AutoShape 28"/>
          <p:cNvCxnSpPr>
            <a:cxnSpLocks noChangeShapeType="1"/>
            <a:stCxn id="214032" idx="1"/>
            <a:endCxn id="214042" idx="0"/>
          </p:cNvCxnSpPr>
          <p:nvPr/>
        </p:nvCxnSpPr>
        <p:spPr bwMode="auto">
          <a:xfrm rot="10800000" flipV="1">
            <a:off x="5981700" y="4348163"/>
            <a:ext cx="190500" cy="12906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045" name="AutoShape 29"/>
          <p:cNvCxnSpPr>
            <a:cxnSpLocks noChangeShapeType="1"/>
            <a:stCxn id="214042" idx="3"/>
            <a:endCxn id="214027" idx="1"/>
          </p:cNvCxnSpPr>
          <p:nvPr/>
        </p:nvCxnSpPr>
        <p:spPr bwMode="auto">
          <a:xfrm flipV="1">
            <a:off x="6781800" y="5773740"/>
            <a:ext cx="945144" cy="714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4046" name="Text Box 30"/>
          <p:cNvSpPr txBox="1">
            <a:spLocks noChangeArrowheads="1"/>
          </p:cNvSpPr>
          <p:nvPr/>
        </p:nvSpPr>
        <p:spPr bwMode="auto">
          <a:xfrm>
            <a:off x="3581400" y="40386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Yes</a:t>
            </a:r>
          </a:p>
        </p:txBody>
      </p:sp>
      <p:sp>
        <p:nvSpPr>
          <p:cNvPr id="214047" name="Text Box 31"/>
          <p:cNvSpPr txBox="1">
            <a:spLocks noChangeArrowheads="1"/>
          </p:cNvSpPr>
          <p:nvPr/>
        </p:nvSpPr>
        <p:spPr bwMode="auto">
          <a:xfrm>
            <a:off x="7772400" y="39624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Yes</a:t>
            </a:r>
          </a:p>
        </p:txBody>
      </p: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5791200" y="39624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9993" y="6269594"/>
            <a:ext cx="375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the code for this now.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556" y="1955862"/>
            <a:ext cx="3963268" cy="171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sharing in OpenMP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this code work?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15044" name="Group 4"/>
          <p:cNvGraphicFramePr>
            <a:graphicFrameLocks noGrp="1"/>
          </p:cNvGraphicFramePr>
          <p:nvPr>
            <p:extLst/>
          </p:nvPr>
        </p:nvGraphicFramePr>
        <p:xfrm>
          <a:off x="2895600" y="3100754"/>
          <a:ext cx="2971800" cy="292608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Step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5067" name="Group 27"/>
          <p:cNvGraphicFramePr>
            <a:graphicFrameLocks noGrp="1"/>
          </p:cNvGraphicFramePr>
          <p:nvPr>
            <p:extLst/>
          </p:nvPr>
        </p:nvGraphicFramePr>
        <p:xfrm>
          <a:off x="6477000" y="3100754"/>
          <a:ext cx="2971800" cy="292608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Step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90" name="Text Box 50"/>
          <p:cNvSpPr txBox="1">
            <a:spLocks noChangeArrowheads="1"/>
          </p:cNvSpPr>
          <p:nvPr/>
        </p:nvSpPr>
        <p:spPr bwMode="auto">
          <a:xfrm>
            <a:off x="3733800" y="6301155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Thread 1</a:t>
            </a:r>
          </a:p>
        </p:txBody>
      </p:sp>
      <p:sp>
        <p:nvSpPr>
          <p:cNvPr id="215091" name="Text Box 51"/>
          <p:cNvSpPr txBox="1">
            <a:spLocks noChangeArrowheads="1"/>
          </p:cNvSpPr>
          <p:nvPr/>
        </p:nvSpPr>
        <p:spPr bwMode="auto">
          <a:xfrm>
            <a:off x="7162800" y="6301155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Thread 2</a:t>
            </a:r>
          </a:p>
        </p:txBody>
      </p:sp>
    </p:spTree>
    <p:extLst>
      <p:ext uri="{BB962C8B-B14F-4D97-AF65-F5344CB8AC3E}">
        <p14:creationId xmlns:p14="http://schemas.microsoft.com/office/powerpoint/2010/main" val="458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OMP FOR LOOP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sharing the workload has several advantages and disadvantages.</a:t>
            </a:r>
          </a:p>
          <a:p>
            <a:pPr lvl="1"/>
            <a:r>
              <a:rPr lang="en-US" dirty="0" smtClean="0"/>
              <a:t>Advantage: Associated with advanced use of parallel computing and SSE.</a:t>
            </a:r>
          </a:p>
          <a:p>
            <a:pPr lvl="1"/>
            <a:r>
              <a:rPr lang="en-US" dirty="0" smtClean="0"/>
              <a:t>Disadvantage: Slow and troublesome to write.</a:t>
            </a:r>
          </a:p>
          <a:p>
            <a:r>
              <a:rPr lang="en-US" dirty="0" smtClean="0"/>
              <a:t>The developers of </a:t>
            </a:r>
            <a:r>
              <a:rPr lang="en-US" dirty="0" err="1" smtClean="0"/>
              <a:t>OpenMP</a:t>
            </a:r>
            <a:r>
              <a:rPr lang="en-US" dirty="0" smtClean="0"/>
              <a:t> introduced a method of for loop sharing using #pragma’s to reduce development time.</a:t>
            </a:r>
          </a:p>
          <a:p>
            <a:endParaRPr lang="en-US" dirty="0"/>
          </a:p>
          <a:p>
            <a:r>
              <a:rPr lang="en-US" dirty="0" smtClean="0"/>
              <a:t>The general usage of this pragma here is: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43376" y="5114926"/>
            <a:ext cx="3057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#pragma </a:t>
            </a:r>
            <a:r>
              <a:rPr lang="en-US" sz="2400" b="1" dirty="0" err="1"/>
              <a:t>omp</a:t>
            </a:r>
            <a:r>
              <a:rPr lang="en-US" sz="2400" b="1" dirty="0"/>
              <a:t> </a:t>
            </a:r>
            <a:r>
              <a:rPr lang="en-US" sz="2400" b="1" dirty="0" smtClean="0"/>
              <a:t>for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87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OMP FOR LOOP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943600" cy="4024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pragma is often used within an existing parallel section of code.</a:t>
            </a:r>
          </a:p>
          <a:p>
            <a:endParaRPr lang="en-US" dirty="0"/>
          </a:p>
          <a:p>
            <a:r>
              <a:rPr lang="en-US" dirty="0" smtClean="0"/>
              <a:t>It must be used together with a for loop – then the compiler will automatically share the workload contained within the loop.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write this into a code and try it out. </a:t>
            </a:r>
            <a:r>
              <a:rPr lang="en-US" b="1" dirty="0" smtClean="0"/>
              <a:t>Do this now. (Copy </a:t>
            </a:r>
            <a:r>
              <a:rPr lang="en-US" b="1" dirty="0" smtClean="0"/>
              <a:t>this code)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35246" y="180596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nt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float A[12];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P = 4; 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tid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omp_set_num_threads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(P);</a:t>
            </a: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#pragma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omp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parallel private(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tid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shared(A)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{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tid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omp_get_thread_num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#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pragma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omp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for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= 0;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12;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++)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	A[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 (float)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tid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}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}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 (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= 0;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&lt; 12;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++) {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(“%f\n”, A[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} return 0;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OMP FOR LOOP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output should be:   0 0 0 1 1 1 2 2 2 3 3 3 (or something like this)</a:t>
            </a:r>
          </a:p>
          <a:p>
            <a:r>
              <a:rPr lang="en-US" dirty="0" smtClean="0"/>
              <a:t>Without additional clauses, </a:t>
            </a:r>
            <a:r>
              <a:rPr lang="en-US" dirty="0" err="1" smtClean="0"/>
              <a:t>OpenMP</a:t>
            </a:r>
            <a:r>
              <a:rPr lang="en-US" dirty="0" smtClean="0"/>
              <a:t> will attempt to divide this work evenly across the available processors.</a:t>
            </a:r>
          </a:p>
          <a:p>
            <a:endParaRPr lang="en-US" dirty="0"/>
          </a:p>
          <a:p>
            <a:r>
              <a:rPr lang="en-US" dirty="0" smtClean="0"/>
              <a:t>While this sound in theory, but in reality, we have no idea how the selected cores are loaded:</a:t>
            </a:r>
          </a:p>
          <a:p>
            <a:pPr lvl="1"/>
            <a:r>
              <a:rPr lang="en-US" dirty="0" smtClean="0"/>
              <a:t>Some processors may be slower than others.</a:t>
            </a:r>
          </a:p>
          <a:p>
            <a:pPr lvl="1"/>
            <a:endParaRPr lang="en-US" dirty="0"/>
          </a:p>
          <a:p>
            <a:r>
              <a:rPr lang="en-US" b="1" dirty="0" smtClean="0"/>
              <a:t>Hence, it is important to be able to control how the workload is scheduled.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OMP FOR LOOP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has an additional option which can be used: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The two options are </a:t>
            </a:r>
            <a:r>
              <a:rPr lang="en-US" dirty="0" err="1" smtClean="0"/>
              <a:t>are</a:t>
            </a:r>
            <a:r>
              <a:rPr lang="en-US" dirty="0" smtClean="0"/>
              <a:t> going to use are:</a:t>
            </a:r>
          </a:p>
          <a:p>
            <a:endParaRPr lang="en-US" dirty="0"/>
          </a:p>
          <a:p>
            <a:pPr lvl="1"/>
            <a:r>
              <a:rPr lang="en-US" dirty="0" smtClean="0"/>
              <a:t>Scheduled(dynamic, chunk)</a:t>
            </a:r>
          </a:p>
          <a:p>
            <a:pPr lvl="1"/>
            <a:r>
              <a:rPr lang="en-US" dirty="0" smtClean="0"/>
              <a:t>Scheduled(static, chunk)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6038" y="2986088"/>
            <a:ext cx="7300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#pragma </a:t>
            </a:r>
            <a:r>
              <a:rPr lang="en-US" sz="2400" b="1" dirty="0" err="1"/>
              <a:t>omp</a:t>
            </a:r>
            <a:r>
              <a:rPr lang="en-US" sz="2400" b="1" dirty="0"/>
              <a:t> </a:t>
            </a:r>
            <a:r>
              <a:rPr lang="en-US" sz="2400" b="1" dirty="0" smtClean="0"/>
              <a:t>for schedule(option, option)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668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0" y="2431256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smtClean="0"/>
              <a:t>Chunk </a:t>
            </a:r>
            <a:r>
              <a:rPr lang="en-US" dirty="0"/>
              <a:t>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OMP FOR LOOP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38513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8200" y="5474494"/>
            <a:ext cx="1676400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CPU 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53200" y="5474494"/>
            <a:ext cx="1676400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CPU 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48200" y="4483894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Chunk 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53200" y="4483894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Chunk 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48200" y="3721894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Chunk 2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53200" y="3721894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Chunk 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48200" y="2959894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Chunk 4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343400" y="3569493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810000" y="4276606"/>
            <a:ext cx="225822" cy="733663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33400" y="2814638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smtClean="0"/>
              <a:t>Chunk 4</a:t>
            </a:r>
            <a:endParaRPr lang="en-US" dirty="0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762000" y="3195638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Chunk 3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066800" y="3576638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Chunk 2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371600" y="3978275"/>
            <a:ext cx="1676400" cy="665162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Chunk 1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676400" y="4359275"/>
            <a:ext cx="1676400" cy="665162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smtClean="0"/>
              <a:t>Chunk 0</a:t>
            </a:r>
            <a:endParaRPr lang="en-US" dirty="0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533400" y="5634038"/>
            <a:ext cx="1676400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CPU 0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133600" y="6091238"/>
            <a:ext cx="1676400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CPU 1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553200" y="2943225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Chunk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9225" y="6299201"/>
            <a:ext cx="27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29700" y="6299201"/>
            <a:ext cx="27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9367838" y="1827850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smtClean="0"/>
              <a:t>Chunk </a:t>
            </a:r>
            <a:r>
              <a:rPr lang="en-US" dirty="0"/>
              <a:t>5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9367838" y="2299409"/>
            <a:ext cx="1685924" cy="755524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smtClean="0"/>
              <a:t>Chunk 4</a:t>
            </a:r>
            <a:endParaRPr lang="en-US" dirty="0"/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9372600" y="2792873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Chunk 3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9372600" y="3214241"/>
            <a:ext cx="1676400" cy="66516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Chunk 2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9372600" y="3632850"/>
            <a:ext cx="1676400" cy="665162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Chunk 1</a:t>
            </a: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9372600" y="4125958"/>
            <a:ext cx="1676400" cy="665162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smtClean="0"/>
              <a:t>Chunk 0</a:t>
            </a:r>
            <a:endParaRPr lang="en-US" dirty="0"/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8534400" y="5479634"/>
            <a:ext cx="1676400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CPU 0</a:t>
            </a: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10379869" y="5494715"/>
            <a:ext cx="1676400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CPU 1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210800" y="4691856"/>
            <a:ext cx="762000" cy="66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9372600" y="4717634"/>
            <a:ext cx="762000" cy="60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32192" y="4783605"/>
            <a:ext cx="27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class will cover:</a:t>
            </a:r>
          </a:p>
          <a:p>
            <a:endParaRPr lang="en-US" dirty="0"/>
          </a:p>
          <a:p>
            <a:pPr lvl="1"/>
            <a:r>
              <a:rPr lang="en-US" dirty="0" smtClean="0"/>
              <a:t>Sharing work in a loop over OpenMP threads.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3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OMP FOR LOOP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772150" cy="40241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Each processor will perform computations on chunk elements before completing that assigned “piece” of work.</a:t>
            </a:r>
          </a:p>
          <a:p>
            <a:endParaRPr lang="en-US" dirty="0"/>
          </a:p>
          <a:p>
            <a:r>
              <a:rPr lang="en-US" dirty="0" smtClean="0"/>
              <a:t>If one core is faster than another core, it will do more work.</a:t>
            </a:r>
          </a:p>
          <a:p>
            <a:endParaRPr lang="en-US" dirty="0"/>
          </a:p>
          <a:p>
            <a:r>
              <a:rPr lang="en-US" dirty="0" smtClean="0"/>
              <a:t>Only on very large tasks will the work be evenly divided.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15137" y="192026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nt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float A[12];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P = 4; 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tid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omp_set_num_threads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(P);</a:t>
            </a: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#pragma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omp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parallel private(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tid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shared(A)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{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tid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omp_get_thread_num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#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pragma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omp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 schedule(dynamic, 2)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for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= 0;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12;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++)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	A[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 (float)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tid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	}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}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 (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= 0;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&lt; 12;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++) {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(“%f\n”, A[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} return 0;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OMP FOR LOOP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9898693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Conclusions:	</a:t>
            </a:r>
          </a:p>
          <a:p>
            <a:endParaRPr lang="en-US" dirty="0"/>
          </a:p>
          <a:p>
            <a:pPr lvl="1"/>
            <a:r>
              <a:rPr lang="en-US" dirty="0" smtClean="0"/>
              <a:t>We can manually perform the sharing of work across OpenMP threads – if we do this, then our for loop index needs to be manually adjusted to consider the work each thread will perform.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can allow OpenMP to automatically distribute the work for us in a for loop using the #pragma </a:t>
            </a:r>
            <a:r>
              <a:rPr lang="en-US" dirty="0" err="1" smtClean="0"/>
              <a:t>omp</a:t>
            </a:r>
            <a:r>
              <a:rPr lang="en-US" dirty="0" smtClean="0"/>
              <a:t> for compiler directive. </a:t>
            </a:r>
          </a:p>
          <a:p>
            <a:pPr lvl="1"/>
            <a:endParaRPr lang="en-US" dirty="0"/>
          </a:p>
          <a:p>
            <a:r>
              <a:rPr lang="en-US" dirty="0" smtClean="0"/>
              <a:t>The second option allows us to take a serial (i.e. single CPU ordinary code) and change it into a parallel code quickly.	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OMP FOR LOOP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 a serial code and a parallel code using </a:t>
            </a:r>
            <a:r>
              <a:rPr lang="en-US" dirty="0" err="1" smtClean="0"/>
              <a:t>OpenMP</a:t>
            </a:r>
            <a:r>
              <a:rPr lang="en-US" dirty="0" smtClean="0"/>
              <a:t> shows us how easy it is: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419475"/>
            <a:ext cx="3733800" cy="235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51585"/>
            <a:ext cx="44767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71638" y="6258080"/>
            <a:ext cx="968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have a serial (single CPU) code, it isn’t hard to get it working in parallel!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</a:t>
            </a:r>
            <a:r>
              <a:rPr lang="en-US" dirty="0" smtClean="0"/>
              <a:t>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Wednesday, we will have group interviews – don’t forget to arrange a time with me NOW (if you haven’t already).</a:t>
            </a:r>
          </a:p>
          <a:p>
            <a:endParaRPr lang="en-US" dirty="0"/>
          </a:p>
          <a:p>
            <a:r>
              <a:rPr lang="en-US" dirty="0" smtClean="0"/>
              <a:t>Afterwards, you can continue work on your major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30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Last week.....</a:t>
            </a:r>
            <a:endParaRPr lang="en-US" sz="3400" dirty="0"/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>
            <a:off x="2785411" y="2410833"/>
            <a:ext cx="1062613" cy="408623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START</a:t>
            </a: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>
            <a:off x="2941374" y="6050971"/>
            <a:ext cx="764972" cy="408623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END</a:t>
            </a: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>
            <a:off x="1645873" y="3944676"/>
            <a:ext cx="3332162" cy="376237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Create i = 1:1:P Threads</a:t>
            </a:r>
          </a:p>
        </p:txBody>
      </p:sp>
      <p:sp>
        <p:nvSpPr>
          <p:cNvPr id="24582" name="AutoShape 7"/>
          <p:cNvSpPr>
            <a:spLocks noChangeArrowheads="1"/>
          </p:cNvSpPr>
          <p:nvPr/>
        </p:nvSpPr>
        <p:spPr bwMode="auto">
          <a:xfrm>
            <a:off x="2222136" y="5370251"/>
            <a:ext cx="2174875" cy="376237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Collect Threads</a:t>
            </a:r>
          </a:p>
        </p:txBody>
      </p:sp>
      <p:sp>
        <p:nvSpPr>
          <p:cNvPr id="24583" name="AutoShape 8"/>
          <p:cNvSpPr>
            <a:spLocks noChangeArrowheads="1"/>
          </p:cNvSpPr>
          <p:nvPr/>
        </p:nvSpPr>
        <p:spPr bwMode="auto">
          <a:xfrm>
            <a:off x="313295" y="4705365"/>
            <a:ext cx="6000495" cy="369332"/>
          </a:xfrm>
          <a:prstGeom prst="flowChartInputOutpu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Print “Hello from thread i”</a:t>
            </a:r>
          </a:p>
        </p:txBody>
      </p:sp>
      <p:cxnSp>
        <p:nvCxnSpPr>
          <p:cNvPr id="24584" name="AutoShape 10"/>
          <p:cNvCxnSpPr>
            <a:cxnSpLocks noChangeShapeType="1"/>
            <a:stCxn id="24581" idx="2"/>
            <a:endCxn id="24583" idx="1"/>
          </p:cNvCxnSpPr>
          <p:nvPr/>
        </p:nvCxnSpPr>
        <p:spPr bwMode="auto">
          <a:xfrm>
            <a:off x="3311954" y="4320913"/>
            <a:ext cx="1588" cy="38445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5" name="AutoShape 11"/>
          <p:cNvCxnSpPr>
            <a:cxnSpLocks noChangeShapeType="1"/>
            <a:stCxn id="24583" idx="4"/>
            <a:endCxn id="24582" idx="0"/>
          </p:cNvCxnSpPr>
          <p:nvPr/>
        </p:nvCxnSpPr>
        <p:spPr bwMode="auto">
          <a:xfrm flipH="1">
            <a:off x="3309574" y="5074698"/>
            <a:ext cx="3969" cy="29555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6" name="AutoShape 12"/>
          <p:cNvCxnSpPr>
            <a:cxnSpLocks noChangeShapeType="1"/>
            <a:stCxn id="24582" idx="2"/>
            <a:endCxn id="24580" idx="0"/>
          </p:cNvCxnSpPr>
          <p:nvPr/>
        </p:nvCxnSpPr>
        <p:spPr bwMode="auto">
          <a:xfrm>
            <a:off x="3309574" y="5746488"/>
            <a:ext cx="14287" cy="3044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7" name="AutoShape 15"/>
          <p:cNvSpPr>
            <a:spLocks noChangeArrowheads="1"/>
          </p:cNvSpPr>
          <p:nvPr/>
        </p:nvSpPr>
        <p:spPr bwMode="auto">
          <a:xfrm>
            <a:off x="1641111" y="3101712"/>
            <a:ext cx="3324225" cy="376238"/>
          </a:xfrm>
          <a:prstGeom prst="flowChartProcess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Set number of threads P</a:t>
            </a:r>
          </a:p>
        </p:txBody>
      </p:sp>
      <p:cxnSp>
        <p:nvCxnSpPr>
          <p:cNvPr id="24588" name="AutoShape 16"/>
          <p:cNvCxnSpPr>
            <a:cxnSpLocks noChangeShapeType="1"/>
            <a:stCxn id="24587" idx="2"/>
            <a:endCxn id="24581" idx="0"/>
          </p:cNvCxnSpPr>
          <p:nvPr/>
        </p:nvCxnSpPr>
        <p:spPr bwMode="auto">
          <a:xfrm>
            <a:off x="3303224" y="3477951"/>
            <a:ext cx="95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9" name="AutoShape 17"/>
          <p:cNvCxnSpPr>
            <a:cxnSpLocks noChangeShapeType="1"/>
          </p:cNvCxnSpPr>
          <p:nvPr/>
        </p:nvCxnSpPr>
        <p:spPr bwMode="auto">
          <a:xfrm>
            <a:off x="3450860" y="4320912"/>
            <a:ext cx="1588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0" name="AutoShape 18"/>
          <p:cNvCxnSpPr>
            <a:cxnSpLocks noChangeShapeType="1"/>
          </p:cNvCxnSpPr>
          <p:nvPr/>
        </p:nvCxnSpPr>
        <p:spPr bwMode="auto">
          <a:xfrm>
            <a:off x="3146060" y="4320912"/>
            <a:ext cx="1588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1" name="AutoShape 19"/>
          <p:cNvCxnSpPr>
            <a:cxnSpLocks noChangeShapeType="1"/>
          </p:cNvCxnSpPr>
          <p:nvPr/>
        </p:nvCxnSpPr>
        <p:spPr bwMode="auto">
          <a:xfrm flipH="1">
            <a:off x="3450861" y="5082912"/>
            <a:ext cx="4763" cy="292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2" name="AutoShape 20"/>
          <p:cNvCxnSpPr>
            <a:cxnSpLocks noChangeShapeType="1"/>
          </p:cNvCxnSpPr>
          <p:nvPr/>
        </p:nvCxnSpPr>
        <p:spPr bwMode="auto">
          <a:xfrm flipH="1">
            <a:off x="3146061" y="5082912"/>
            <a:ext cx="4763" cy="292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3" name="AutoShape 21"/>
          <p:cNvCxnSpPr>
            <a:cxnSpLocks noChangeShapeType="1"/>
            <a:stCxn id="24579" idx="2"/>
            <a:endCxn id="24587" idx="0"/>
          </p:cNvCxnSpPr>
          <p:nvPr/>
        </p:nvCxnSpPr>
        <p:spPr bwMode="auto">
          <a:xfrm flipH="1">
            <a:off x="3303223" y="2819456"/>
            <a:ext cx="13494" cy="2822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>
          <a:xfrm>
            <a:off x="5478858" y="1781755"/>
            <a:ext cx="67131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>
              <a:spcAft>
                <a:spcPts val="0"/>
              </a:spcAft>
            </a:pP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</a:t>
            </a:r>
            <a:r>
              <a:rPr lang="en-US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Your Second OpenMP code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#include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#include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main()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P = 4; 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No. of threads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omp_set_num_threads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(P);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Create threads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#pragma </a:t>
            </a:r>
            <a:r>
              <a:rPr lang="en-AU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parallel private(</a:t>
            </a:r>
            <a:r>
              <a:rPr lang="en-AU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)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omp_get_thread_num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("Hello from thread %d\n",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} // Destroy threads 	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4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Last week.....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5478858" y="1781755"/>
            <a:ext cx="66087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>
              <a:spcAft>
                <a:spcPts val="0"/>
              </a:spcAft>
            </a:pP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</a:t>
            </a:r>
            <a:r>
              <a:rPr lang="en-US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Your Second OpenMP code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#include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#include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main()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P = 4; 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No. of threads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omp_set_num_threads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(P);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Create threads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#pragma </a:t>
            </a:r>
            <a:r>
              <a:rPr lang="en-AU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parallel private(</a:t>
            </a:r>
            <a:r>
              <a:rPr lang="en-AU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)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omp_get_thread_num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("Hello from thread %d\n",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} // Destroy threads 	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49" y="1966586"/>
            <a:ext cx="57619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Here, we have a code which does the following 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Defines the number of threads to create using OpenMP,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the threads, resulting in a parallel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each thread to identify itself,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prints a message to the screen, 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Destroys all threads, returning to a single thread prior to the end of the program.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8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Last week.....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5478858" y="1781755"/>
            <a:ext cx="65336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>
              <a:spcAft>
                <a:spcPts val="0"/>
              </a:spcAft>
            </a:pP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</a:t>
            </a:r>
            <a:r>
              <a:rPr lang="en-US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Your Second OpenMP code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#include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#include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main()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P = 4; 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No. of threads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omp_set_num_threads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(P);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Create threads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#pragma </a:t>
            </a:r>
            <a:r>
              <a:rPr lang="en-AU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parallel private(</a:t>
            </a:r>
            <a:r>
              <a:rPr lang="en-AU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)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omp_get_thread_num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printf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("Hello from thread %d\n",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} // Destroy threads 	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49" y="1966586"/>
            <a:ext cx="576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code can be broken down into parallel parts and serial parts: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382028" y="5168847"/>
            <a:ext cx="2981194" cy="839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 Part – All threads to this same work.</a:t>
            </a:r>
            <a:endParaRPr lang="en-GB" dirty="0"/>
          </a:p>
        </p:txBody>
      </p:sp>
      <p:sp>
        <p:nvSpPr>
          <p:cNvPr id="5" name="Left Brace 4"/>
          <p:cNvSpPr/>
          <p:nvPr/>
        </p:nvSpPr>
        <p:spPr>
          <a:xfrm>
            <a:off x="6563638" y="5148197"/>
            <a:ext cx="425885" cy="10146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3382028" y="3477626"/>
            <a:ext cx="2981194" cy="8392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Part – A single thread does this work.</a:t>
            </a:r>
            <a:endParaRPr lang="en-GB" dirty="0"/>
          </a:p>
        </p:txBody>
      </p:sp>
      <p:sp>
        <p:nvSpPr>
          <p:cNvPr id="8" name="Left Brace 7"/>
          <p:cNvSpPr/>
          <p:nvPr/>
        </p:nvSpPr>
        <p:spPr>
          <a:xfrm>
            <a:off x="6638794" y="3245894"/>
            <a:ext cx="425885" cy="13027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/>
          <p:cNvSpPr/>
          <p:nvPr/>
        </p:nvSpPr>
        <p:spPr>
          <a:xfrm>
            <a:off x="6563637" y="6250489"/>
            <a:ext cx="425885" cy="473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3382028" y="6313972"/>
            <a:ext cx="2981194" cy="34697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Part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63047" y="4548601"/>
            <a:ext cx="290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try applying a code like this to a simple computation, and investigate </a:t>
            </a:r>
            <a:r>
              <a:rPr lang="en-US" b="1" dirty="0" smtClean="0"/>
              <a:t>shared</a:t>
            </a:r>
            <a:r>
              <a:rPr lang="en-US" dirty="0" smtClean="0"/>
              <a:t> and </a:t>
            </a:r>
            <a:r>
              <a:rPr lang="en-US" b="1" dirty="0" smtClean="0"/>
              <a:t>private</a:t>
            </a:r>
            <a:r>
              <a:rPr lang="en-US" dirty="0" smtClean="0"/>
              <a:t>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3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– SHARED AND PRIVATE 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using </a:t>
            </a:r>
            <a:r>
              <a:rPr lang="en-US" dirty="0" err="1" smtClean="0"/>
              <a:t>OpenMP’s</a:t>
            </a:r>
            <a:r>
              <a:rPr lang="en-US" dirty="0" smtClean="0"/>
              <a:t> “</a:t>
            </a:r>
            <a:r>
              <a:rPr lang="en-US" dirty="0" err="1" smtClean="0"/>
              <a:t>omp</a:t>
            </a:r>
            <a:r>
              <a:rPr lang="en-US" dirty="0" smtClean="0"/>
              <a:t> parallel” pragma, we have the option of choosing how each thread can work on each different variable.</a:t>
            </a:r>
          </a:p>
          <a:p>
            <a:endParaRPr lang="en-US" dirty="0"/>
          </a:p>
          <a:p>
            <a:r>
              <a:rPr lang="en-US" dirty="0" smtClean="0"/>
              <a:t>Let’s try an experiment: Consider the variables A, B and C. A is an array A = [1,2,3,4], as is B -&gt; B = [4,3,2,1]. We want to work out C = A + B, and we want to do it in parallel.</a:t>
            </a:r>
          </a:p>
          <a:p>
            <a:endParaRPr lang="en-US" dirty="0"/>
          </a:p>
          <a:p>
            <a:r>
              <a:rPr lang="en-US" dirty="0" smtClean="0"/>
              <a:t>Let’s have 4 threads process each element of the addition separately.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85922" y="5553520"/>
            <a:ext cx="1214438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CPU 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08124" y="5553519"/>
            <a:ext cx="1195388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CPU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43748" y="5553520"/>
            <a:ext cx="1214438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CPU 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09225" y="5548633"/>
            <a:ext cx="1195388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CPU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082" y="6273739"/>
            <a:ext cx="205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C[0]= A[0]+B[0]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48499" y="6261546"/>
            <a:ext cx="205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C[1]= A[1]+B[1]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79360" y="6260978"/>
            <a:ext cx="205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C[2]= A[2]+B[2]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78160" y="6260978"/>
            <a:ext cx="205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C[3]= A[3]+B[3]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– SHARED AND PRIVATE 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6943725" cy="4024125"/>
          </a:xfrm>
        </p:spPr>
        <p:txBody>
          <a:bodyPr/>
          <a:lstStyle/>
          <a:p>
            <a:r>
              <a:rPr lang="en-US" dirty="0" smtClean="0"/>
              <a:t>Code Attempt #1:</a:t>
            </a:r>
          </a:p>
          <a:p>
            <a:endParaRPr lang="en-US" dirty="0"/>
          </a:p>
          <a:p>
            <a:r>
              <a:rPr lang="en-US" dirty="0" smtClean="0"/>
              <a:t>Here, we make no attempt at telling the compiler if A, B and C are private or not.</a:t>
            </a:r>
          </a:p>
          <a:p>
            <a:endParaRPr lang="en-US" dirty="0"/>
          </a:p>
          <a:p>
            <a:r>
              <a:rPr lang="en-US" b="1" dirty="0" smtClean="0"/>
              <a:t>Write this code now</a:t>
            </a:r>
            <a:r>
              <a:rPr lang="en-US" dirty="0" smtClean="0"/>
              <a:t>, and see what happens.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1359" y="5362474"/>
            <a:ext cx="1214438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CPU 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6022" y="5359310"/>
            <a:ext cx="1195388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CPU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35117" y="5367557"/>
            <a:ext cx="1214438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CPU 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79586" y="5359310"/>
            <a:ext cx="1195388" cy="665163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CPU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19" y="6082693"/>
            <a:ext cx="205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C[0]= A[0]+B[0]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98539" y="6082693"/>
            <a:ext cx="205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C[1]= A[1]+B[1]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70729" y="6075015"/>
            <a:ext cx="205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C[2]= A[2]+B[2]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48521" y="6071655"/>
            <a:ext cx="205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C[3]= A[3]+B[3]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58377" y="193685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600">
              <a:spcAft>
                <a:spcPts val="0"/>
              </a:spcAft>
            </a:pP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#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#include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main()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      float A[] = {1,2,3,4};</a:t>
            </a: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float B[] = {4,3,2,1};</a:t>
            </a: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float C[4];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P = 4; 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No. of threads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omp_set_num_threads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(P);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	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#pragma </a:t>
            </a:r>
            <a:r>
              <a:rPr lang="en-AU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parallel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omp_get_thread_num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C[</a:t>
            </a:r>
            <a:r>
              <a:rPr lang="en-US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US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] = A[</a:t>
            </a:r>
            <a:r>
              <a:rPr lang="en-US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US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] + B[</a:t>
            </a:r>
            <a:r>
              <a:rPr lang="en-US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US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];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} // Destroy threads 	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88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– SHARED AND PRIVATE 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476" y="2159887"/>
            <a:ext cx="6943725" cy="4024125"/>
          </a:xfrm>
        </p:spPr>
        <p:txBody>
          <a:bodyPr/>
          <a:lstStyle/>
          <a:p>
            <a:r>
              <a:rPr lang="en-US" dirty="0" smtClean="0"/>
              <a:t>What’s wrong here?</a:t>
            </a:r>
          </a:p>
          <a:p>
            <a:endParaRPr lang="en-US" dirty="0"/>
          </a:p>
          <a:p>
            <a:pPr lvl="1"/>
            <a:r>
              <a:rPr lang="en-US" dirty="0" smtClean="0"/>
              <a:t>TID is not made private. It is shared by default.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Hence, your output might be: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C = 4.0, 6.0, 5.0, 8.0.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True Story.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58377" y="193685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600">
              <a:spcAft>
                <a:spcPts val="0"/>
              </a:spcAft>
            </a:pP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#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#include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main()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      float A[] = {1,2,3,4};</a:t>
            </a: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float B[] = {4,3,2,1};</a:t>
            </a: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float C[4];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P = 4; 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No. of threads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omp_set_num_threads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(P);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	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#pragma </a:t>
            </a:r>
            <a:r>
              <a:rPr lang="en-AU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parallel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omp_get_thread_num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C[</a:t>
            </a:r>
            <a:r>
              <a:rPr lang="en-US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US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] = A[</a:t>
            </a:r>
            <a:r>
              <a:rPr lang="en-US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US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] + B[</a:t>
            </a:r>
            <a:r>
              <a:rPr lang="en-US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US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];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} // Destroy threads 	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301038" y="4171950"/>
            <a:ext cx="1128712" cy="357188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2" idx="2"/>
          </p:cNvCxnSpPr>
          <p:nvPr/>
        </p:nvCxnSpPr>
        <p:spPr>
          <a:xfrm flipH="1" flipV="1">
            <a:off x="5848521" y="3521155"/>
            <a:ext cx="2452517" cy="8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– SHARED AND PRIVATE 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476" y="2159887"/>
            <a:ext cx="6943725" cy="4024125"/>
          </a:xfrm>
        </p:spPr>
        <p:txBody>
          <a:bodyPr/>
          <a:lstStyle/>
          <a:p>
            <a:r>
              <a:rPr lang="en-US" dirty="0" smtClean="0"/>
              <a:t>If this is made to private, this code works.</a:t>
            </a:r>
          </a:p>
          <a:p>
            <a:r>
              <a:rPr lang="en-US" dirty="0" smtClean="0"/>
              <a:t>It this ideal? </a:t>
            </a:r>
          </a:p>
          <a:p>
            <a:pPr lvl="1"/>
            <a:r>
              <a:rPr lang="en-US" dirty="0" smtClean="0"/>
              <a:t>Yes. </a:t>
            </a:r>
          </a:p>
          <a:p>
            <a:r>
              <a:rPr lang="en-US" dirty="0" smtClean="0"/>
              <a:t>What if we make everything private?</a:t>
            </a:r>
          </a:p>
          <a:p>
            <a:pPr marL="457200" lvl="1" indent="0">
              <a:buNone/>
            </a:pPr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parallel private(</a:t>
            </a:r>
            <a:r>
              <a:rPr lang="en-US" dirty="0" err="1" smtClean="0"/>
              <a:t>A,B,C,tid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74556" y="177129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600">
              <a:spcAft>
                <a:spcPts val="0"/>
              </a:spcAft>
            </a:pPr>
            <a:r>
              <a:rPr lang="en-AU" b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#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stdio.h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#include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&lt;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omp.h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&gt;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main() 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      float A[] = {1,2,3,4};</a:t>
            </a: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float B[] = {4,3,2,1};</a:t>
            </a: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float C[4];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P = 4; 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// No. of threads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int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omp_set_num_threads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(P);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 	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#pragma </a:t>
            </a:r>
            <a:r>
              <a:rPr lang="en-AU" i="1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</a:t>
            </a:r>
            <a:r>
              <a:rPr lang="en-AU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AU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parallel private(</a:t>
            </a:r>
            <a:r>
              <a:rPr lang="en-AU" i="1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A,B,C,tid</a:t>
            </a:r>
            <a:r>
              <a:rPr lang="en-AU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)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{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= </a:t>
            </a:r>
            <a:r>
              <a:rPr lang="en-AU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omp_get_thread_num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();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C[</a:t>
            </a:r>
            <a:r>
              <a:rPr lang="en-US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US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] = A[</a:t>
            </a:r>
            <a:r>
              <a:rPr lang="en-US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US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] + B[</a:t>
            </a:r>
            <a:r>
              <a:rPr lang="en-US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tid</a:t>
            </a:r>
            <a:r>
              <a:rPr lang="en-US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];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} // Destroy threads 	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  <a:r>
              <a:rPr lang="en-AU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 0;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1371600">
              <a:spcAft>
                <a:spcPts val="0"/>
              </a:spcAft>
            </a:pPr>
            <a:r>
              <a:rPr lang="en-AU" dirty="0">
                <a:latin typeface="Times New Roman" panose="02020603050405020304" pitchFamily="18" charset="0"/>
                <a:ea typeface="PMingLiU" panose="02020500000000000000" pitchFamily="18" charset="-12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476" y="4396430"/>
            <a:ext cx="6872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needs to be shared. Otherwise, we won’t be able to “share” the work.</a:t>
            </a:r>
          </a:p>
          <a:p>
            <a:endParaRPr lang="en-US" dirty="0"/>
          </a:p>
          <a:p>
            <a:r>
              <a:rPr lang="en-US" dirty="0" smtClean="0"/>
              <a:t>Sample Output:</a:t>
            </a:r>
          </a:p>
          <a:p>
            <a:endParaRPr lang="en-US" dirty="0"/>
          </a:p>
          <a:p>
            <a:r>
              <a:rPr lang="en-US" dirty="0" smtClean="0"/>
              <a:t>C = -9717.23, 0.0, 0.0, 0.0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415088" y="3929063"/>
            <a:ext cx="1205113" cy="46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1590</TotalTime>
  <Words>1275</Words>
  <Application>Microsoft Office PowerPoint</Application>
  <PresentationFormat>Widescreen</PresentationFormat>
  <Paragraphs>403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PMingLiU</vt:lpstr>
      <vt:lpstr>PMingLiU</vt:lpstr>
      <vt:lpstr>Arial</vt:lpstr>
      <vt:lpstr>Calibri</vt:lpstr>
      <vt:lpstr>Century Gothic</vt:lpstr>
      <vt:lpstr>Times New Roman</vt:lpstr>
      <vt:lpstr>Verdana</vt:lpstr>
      <vt:lpstr>Wingdings</vt:lpstr>
      <vt:lpstr>Vapor Trail</vt:lpstr>
      <vt:lpstr>Introduction to Multi-Core CPU and GPU Computation   多核心CPU和GPU計算</vt:lpstr>
      <vt:lpstr>Today’s Class…</vt:lpstr>
      <vt:lpstr>Last week.....</vt:lpstr>
      <vt:lpstr>Last week.....</vt:lpstr>
      <vt:lpstr>Last week.....</vt:lpstr>
      <vt:lpstr>OpenMP – SHARED AND PRIVATE </vt:lpstr>
      <vt:lpstr>OpenMP – SHARED AND PRIVATE </vt:lpstr>
      <vt:lpstr>OpenMP – SHARED AND PRIVATE </vt:lpstr>
      <vt:lpstr>OpenMP – SHARED AND PRIVATE </vt:lpstr>
      <vt:lpstr>OpenMP – SHARED AND PRIVATE </vt:lpstr>
      <vt:lpstr>Let’s continue OpenMP</vt:lpstr>
      <vt:lpstr>Loop sharing in OpenMP</vt:lpstr>
      <vt:lpstr>Loop sharing in OpenMP</vt:lpstr>
      <vt:lpstr>Loop sharing in OpenMP</vt:lpstr>
      <vt:lpstr>OMP FOR LOOP SHARING</vt:lpstr>
      <vt:lpstr>OMP FOR LOOP SHARING</vt:lpstr>
      <vt:lpstr>OMP FOR LOOP SHARING</vt:lpstr>
      <vt:lpstr>OMP FOR LOOP SHARING</vt:lpstr>
      <vt:lpstr>OMP FOR LOOP SHARING</vt:lpstr>
      <vt:lpstr>OMP FOR LOOP SHARING</vt:lpstr>
      <vt:lpstr>OMP FOR LOOP SHARING</vt:lpstr>
      <vt:lpstr>OMP FOR LOOP SHARING</vt:lpstr>
      <vt:lpstr>NExt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141</cp:revision>
  <dcterms:created xsi:type="dcterms:W3CDTF">2014-09-14T00:46:14Z</dcterms:created>
  <dcterms:modified xsi:type="dcterms:W3CDTF">2015-10-26T05:56:43Z</dcterms:modified>
</cp:coreProperties>
</file>