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58" r:id="rId5"/>
    <p:sldId id="259" r:id="rId6"/>
    <p:sldId id="260" r:id="rId7"/>
    <p:sldId id="261" r:id="rId8"/>
    <p:sldId id="266" r:id="rId9"/>
    <p:sldId id="262"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0979" autoAdjust="0"/>
  </p:normalViewPr>
  <p:slideViewPr>
    <p:cSldViewPr snapToGrid="0">
      <p:cViewPr varScale="1">
        <p:scale>
          <a:sx n="89" d="100"/>
          <a:sy n="89"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E0167-F4EE-4A72-8D89-04A18B88874F}"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5E2ED-C8C4-40A1-8927-FAA740BD50E4}" type="slidenum">
              <a:rPr lang="en-US" smtClean="0"/>
              <a:t>‹#›</a:t>
            </a:fld>
            <a:endParaRPr lang="en-US"/>
          </a:p>
        </p:txBody>
      </p:sp>
    </p:spTree>
    <p:extLst>
      <p:ext uri="{BB962C8B-B14F-4D97-AF65-F5344CB8AC3E}">
        <p14:creationId xmlns:p14="http://schemas.microsoft.com/office/powerpoint/2010/main" val="225677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time permits, go to https://web.archive.org/web/20140115162440/http://www.upworthy.com/ and show people a short demo of what Upworthy looked like in 2014.</a:t>
            </a:r>
          </a:p>
        </p:txBody>
      </p:sp>
      <p:sp>
        <p:nvSpPr>
          <p:cNvPr id="4" name="Slide Number Placeholder 3"/>
          <p:cNvSpPr>
            <a:spLocks noGrp="1"/>
          </p:cNvSpPr>
          <p:nvPr>
            <p:ph type="sldNum" sz="quarter" idx="5"/>
          </p:nvPr>
        </p:nvSpPr>
        <p:spPr/>
        <p:txBody>
          <a:bodyPr/>
          <a:lstStyle/>
          <a:p>
            <a:fld id="{2B55E2ED-C8C4-40A1-8927-FAA740BD50E4}" type="slidenum">
              <a:rPr lang="en-US" smtClean="0"/>
              <a:t>2</a:t>
            </a:fld>
            <a:endParaRPr lang="en-US"/>
          </a:p>
        </p:txBody>
      </p:sp>
    </p:spTree>
    <p:extLst>
      <p:ext uri="{BB962C8B-B14F-4D97-AF65-F5344CB8AC3E}">
        <p14:creationId xmlns:p14="http://schemas.microsoft.com/office/powerpoint/2010/main" val="6615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11</a:t>
            </a:fld>
            <a:endParaRPr lang="en-US"/>
          </a:p>
        </p:txBody>
      </p:sp>
    </p:spTree>
    <p:extLst>
      <p:ext uri="{BB962C8B-B14F-4D97-AF65-F5344CB8AC3E}">
        <p14:creationId xmlns:p14="http://schemas.microsoft.com/office/powerpoint/2010/main" val="743941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12</a:t>
            </a:fld>
            <a:endParaRPr lang="en-US"/>
          </a:p>
        </p:txBody>
      </p:sp>
    </p:spTree>
    <p:extLst>
      <p:ext uri="{BB962C8B-B14F-4D97-AF65-F5344CB8AC3E}">
        <p14:creationId xmlns:p14="http://schemas.microsoft.com/office/powerpoint/2010/main" val="306098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team will have three main questions to solve, outlined in the dataset description packet.</a:t>
            </a:r>
          </a:p>
          <a:p>
            <a:endParaRPr lang="en-US" dirty="0"/>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Did Upworthy really</a:t>
            </a:r>
            <a:r>
              <a:rPr lang="en-US" sz="1800" b="1" i="1" dirty="0">
                <a:effectLst/>
                <a:latin typeface="Avenir Next LT Pro" panose="020B0504020202020204" pitchFamily="34" charset="0"/>
                <a:ea typeface="Calibri" panose="020F0502020204030204" pitchFamily="34" charset="0"/>
                <a:cs typeface="Fira Code Light" panose="020B0809050000020004" pitchFamily="49" charset="0"/>
              </a:rPr>
              <a:t> </a:t>
            </a: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change their clickbait publishing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What was the impact of that change?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Do you recommend an investment in Upworthy?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3</a:t>
            </a:fld>
            <a:endParaRPr lang="en-US"/>
          </a:p>
        </p:txBody>
      </p:sp>
    </p:spTree>
    <p:extLst>
      <p:ext uri="{BB962C8B-B14F-4D97-AF65-F5344CB8AC3E}">
        <p14:creationId xmlns:p14="http://schemas.microsoft.com/office/powerpoint/2010/main" val="323716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each of the 3 datasets</a:t>
            </a:r>
          </a:p>
          <a:p>
            <a:endParaRPr lang="en-US" dirty="0"/>
          </a:p>
          <a:p>
            <a:r>
              <a:rPr lang="en-US" dirty="0"/>
              <a:t>Upworthy archive is the main dataset you’ll be using. It contains data about a ton of A/B tests that Upworthy has conducted in the last decade, where they vary the headline and article image and see what generates the most clicks. More info on this next slide.</a:t>
            </a:r>
          </a:p>
          <a:p>
            <a:endParaRPr lang="en-US" dirty="0"/>
          </a:p>
          <a:p>
            <a:r>
              <a:rPr lang="en-US" dirty="0"/>
              <a:t>Daily user info contains a time-series about how Upworthy.com has grown or shrank over time. It looks at user logins, new registrations, and a bunch of other important variables.</a:t>
            </a:r>
          </a:p>
          <a:p>
            <a:endParaRPr lang="en-US" dirty="0"/>
          </a:p>
          <a:p>
            <a:r>
              <a:rPr lang="en-US" dirty="0"/>
              <a:t>Country data looks at those same variables aggregated by country. So if you want to take a geographic perspective on the data, this dataset will be useful for your analysis.</a:t>
            </a:r>
          </a:p>
        </p:txBody>
      </p:sp>
      <p:sp>
        <p:nvSpPr>
          <p:cNvPr id="4" name="Slide Number Placeholder 3"/>
          <p:cNvSpPr>
            <a:spLocks noGrp="1"/>
          </p:cNvSpPr>
          <p:nvPr>
            <p:ph type="sldNum" sz="quarter" idx="5"/>
          </p:nvPr>
        </p:nvSpPr>
        <p:spPr/>
        <p:txBody>
          <a:bodyPr/>
          <a:lstStyle/>
          <a:p>
            <a:fld id="{2B55E2ED-C8C4-40A1-8927-FAA740BD50E4}" type="slidenum">
              <a:rPr lang="en-US" smtClean="0"/>
              <a:t>4</a:t>
            </a:fld>
            <a:endParaRPr lang="en-US"/>
          </a:p>
        </p:txBody>
      </p:sp>
    </p:spTree>
    <p:extLst>
      <p:ext uri="{BB962C8B-B14F-4D97-AF65-F5344CB8AC3E}">
        <p14:creationId xmlns:p14="http://schemas.microsoft.com/office/powerpoint/2010/main" val="3544875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A/B test is a randomized controlled experiment where for each article, the user is shown a random choice of one of many packages, which is a combination of article title + article image. Then, upworthy.com measures which package performs the best and uses that for the rest of the website one the test is over. Usually, upworthy.com selects the most successful package by maximizing the clickthrough rate for their users. This may result in clickbait article titles, which is why Upworthy has been accused of spreading clickbait for their content.</a:t>
            </a:r>
          </a:p>
        </p:txBody>
      </p:sp>
      <p:sp>
        <p:nvSpPr>
          <p:cNvPr id="4" name="Slide Number Placeholder 3"/>
          <p:cNvSpPr>
            <a:spLocks noGrp="1"/>
          </p:cNvSpPr>
          <p:nvPr>
            <p:ph type="sldNum" sz="quarter" idx="5"/>
          </p:nvPr>
        </p:nvSpPr>
        <p:spPr/>
        <p:txBody>
          <a:bodyPr/>
          <a:lstStyle/>
          <a:p>
            <a:fld id="{2B55E2ED-C8C4-40A1-8927-FAA740BD50E4}" type="slidenum">
              <a:rPr lang="en-US" smtClean="0"/>
              <a:t>5</a:t>
            </a:fld>
            <a:endParaRPr lang="en-US"/>
          </a:p>
        </p:txBody>
      </p:sp>
    </p:spTree>
    <p:extLst>
      <p:ext uri="{BB962C8B-B14F-4D97-AF65-F5344CB8AC3E}">
        <p14:creationId xmlns:p14="http://schemas.microsoft.com/office/powerpoint/2010/main" val="393907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familiar with what an A/B test is, </a:t>
            </a:r>
            <a:r>
              <a:rPr lang="en-US" dirty="0" err="1"/>
              <a:t>heres</a:t>
            </a:r>
            <a:r>
              <a:rPr lang="en-US" dirty="0"/>
              <a:t> an example: each user will get 1 or 4 of these packages. Each package will have a different article title and possibly a different image. From Upworthy’s perspective, their goal is to pick the package which maximizes the clicks for their articles. So naturally, they’ll pick a package accordingly.</a:t>
            </a:r>
          </a:p>
        </p:txBody>
      </p:sp>
      <p:sp>
        <p:nvSpPr>
          <p:cNvPr id="4" name="Slide Number Placeholder 3"/>
          <p:cNvSpPr>
            <a:spLocks noGrp="1"/>
          </p:cNvSpPr>
          <p:nvPr>
            <p:ph type="sldNum" sz="quarter" idx="5"/>
          </p:nvPr>
        </p:nvSpPr>
        <p:spPr/>
        <p:txBody>
          <a:bodyPr/>
          <a:lstStyle/>
          <a:p>
            <a:fld id="{2B55E2ED-C8C4-40A1-8927-FAA740BD50E4}" type="slidenum">
              <a:rPr lang="en-US" smtClean="0"/>
              <a:t>6</a:t>
            </a:fld>
            <a:endParaRPr lang="en-US"/>
          </a:p>
        </p:txBody>
      </p:sp>
    </p:spTree>
    <p:extLst>
      <p:ext uri="{BB962C8B-B14F-4D97-AF65-F5344CB8AC3E}">
        <p14:creationId xmlns:p14="http://schemas.microsoft.com/office/powerpoint/2010/main" val="255319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based on our definition of package, sometimes the packages vary by just the title and other times they vary by both the title </a:t>
            </a:r>
            <a:r>
              <a:rPr lang="en-US" b="1" dirty="0"/>
              <a:t>and </a:t>
            </a:r>
            <a:r>
              <a:rPr lang="en-US" b="0" dirty="0"/>
              <a:t>the image! So maybe that’s something you want to consider in your comparisons.</a:t>
            </a:r>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7</a:t>
            </a:fld>
            <a:endParaRPr lang="en-US"/>
          </a:p>
        </p:txBody>
      </p:sp>
    </p:spTree>
    <p:extLst>
      <p:ext uri="{BB962C8B-B14F-4D97-AF65-F5344CB8AC3E}">
        <p14:creationId xmlns:p14="http://schemas.microsoft.com/office/powerpoint/2010/main" val="32294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read off </a:t>
            </a:r>
            <a:r>
              <a:rPr lang="en-US"/>
              <a:t>this slide</a:t>
            </a:r>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8</a:t>
            </a:fld>
            <a:endParaRPr lang="en-US"/>
          </a:p>
        </p:txBody>
      </p:sp>
    </p:spTree>
    <p:extLst>
      <p:ext uri="{BB962C8B-B14F-4D97-AF65-F5344CB8AC3E}">
        <p14:creationId xmlns:p14="http://schemas.microsoft.com/office/powerpoint/2010/main" val="2178131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ways to tackle the problem (basically read off this slide). </a:t>
            </a:r>
          </a:p>
        </p:txBody>
      </p:sp>
      <p:sp>
        <p:nvSpPr>
          <p:cNvPr id="4" name="Slide Number Placeholder 3"/>
          <p:cNvSpPr>
            <a:spLocks noGrp="1"/>
          </p:cNvSpPr>
          <p:nvPr>
            <p:ph type="sldNum" sz="quarter" idx="5"/>
          </p:nvPr>
        </p:nvSpPr>
        <p:spPr/>
        <p:txBody>
          <a:bodyPr/>
          <a:lstStyle/>
          <a:p>
            <a:fld id="{2B55E2ED-C8C4-40A1-8927-FAA740BD50E4}" type="slidenum">
              <a:rPr lang="en-US" smtClean="0"/>
              <a:t>9</a:t>
            </a:fld>
            <a:endParaRPr lang="en-US"/>
          </a:p>
        </p:txBody>
      </p:sp>
    </p:spTree>
    <p:extLst>
      <p:ext uri="{BB962C8B-B14F-4D97-AF65-F5344CB8AC3E}">
        <p14:creationId xmlns:p14="http://schemas.microsoft.com/office/powerpoint/2010/main" val="62854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10</a:t>
            </a:fld>
            <a:endParaRPr lang="en-US"/>
          </a:p>
        </p:txBody>
      </p:sp>
    </p:spTree>
    <p:extLst>
      <p:ext uri="{BB962C8B-B14F-4D97-AF65-F5344CB8AC3E}">
        <p14:creationId xmlns:p14="http://schemas.microsoft.com/office/powerpoint/2010/main" val="77060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52A2-C076-41C4-B76E-C7618D80C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56403-6719-450E-AB22-E4A609743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283434-3352-47FF-9336-7B7CCE2F0A4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4D15424F-0C8F-43BD-B4AA-35E43A921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D9436-6A2C-4BFE-9566-57639CAF8B4A}"/>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414422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5C09-12DC-48B8-9F82-3798F47A10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DE734-87B0-4038-804D-CB7E60096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A24EA-CEB9-4465-BE37-B9AAD98B9D6E}"/>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22EF7CCA-FBD6-4247-8046-27599668A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8D2BE-7B89-4FA1-8A41-149F14E403B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859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28722-763D-4170-A2B7-7BD403B50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13BA-64FE-45DF-82E4-61079F4A7C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36968-E284-4227-A046-33C0C9F727A5}"/>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B84A9606-00A6-4FB7-82E0-2824BCCC0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4036-D11D-4E2F-A10D-FAB0A06F3D6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2372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3098-C4C9-4108-B8A1-318CECB0A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65295-5936-4E95-A521-9D69D06D4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72DD-D1B4-4C6B-8554-5B1C7A1904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533DCA27-56F9-45BB-B3D6-6EABE8ED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6A045-578B-4A0A-BB2A-8256937104FC}"/>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31977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CFE-DE7B-469A-896A-FCCEEB95A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4D2F3-4E6C-482E-AD53-43DC001BB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09476-BDF8-4C67-97A8-9754AD12FE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EFD61585-14F2-48A6-8AC4-A1F2E92B7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24ECC-6E47-44B9-B270-3D1993E0C3F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64692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0B7D-CD33-4E84-A69B-152EC6AED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BFBA8-405D-4584-86FE-50B11983F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BFBB9-46C3-4FC4-9542-FF4EFFBBE1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1B9644-799D-4791-832C-2E8F592C4BA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8F4A4AA9-DF1A-42F1-8A3D-4C1A21777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B17AB-6460-4CA0-8F22-9B288E70A42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09587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FB12-DADA-472B-AF57-1812E9B47B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A7628-493E-4D80-A6D0-AB764A8E0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AFE7F-89C3-4F67-B264-3BBA0C9E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B77A41-D137-45C7-AFA6-3FC08C2DF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A5769-2A85-46A2-9499-68A56EA0E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DC7DF-05A3-4745-8B70-D96D50C9E08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8" name="Footer Placeholder 7">
            <a:extLst>
              <a:ext uri="{FF2B5EF4-FFF2-40B4-BE49-F238E27FC236}">
                <a16:creationId xmlns:a16="http://schemas.microsoft.com/office/drawing/2014/main" id="{6D930984-5153-41EF-8C56-BB91CE312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83076-D1F6-4842-8E09-4C6C766978F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300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302D-791F-49E2-BD51-BD1931515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8050D4-1668-446C-9568-D49B26A2AD24}"/>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4" name="Footer Placeholder 3">
            <a:extLst>
              <a:ext uri="{FF2B5EF4-FFF2-40B4-BE49-F238E27FC236}">
                <a16:creationId xmlns:a16="http://schemas.microsoft.com/office/drawing/2014/main" id="{B39D2E65-AD9F-4DF1-B633-3A12BC4CB2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764F0D-F807-4DEC-9094-35A1B956C2DD}"/>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5877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018F9-2E85-475F-840A-8D37EED078F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3" name="Footer Placeholder 2">
            <a:extLst>
              <a:ext uri="{FF2B5EF4-FFF2-40B4-BE49-F238E27FC236}">
                <a16:creationId xmlns:a16="http://schemas.microsoft.com/office/drawing/2014/main" id="{E8D20B83-513E-4BD7-BF74-6C0678389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72AA7-DCAF-408B-8BEF-E5895A497F21}"/>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14738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261-255F-4EB8-8B92-DE52307BE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5BA2BB-3A07-44D0-A7A0-6CD72B74B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52539-6986-4024-AA87-5C25F685E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7F103-9FB2-452A-8868-CF994205709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CA52FDA-283D-4C01-BE1F-B3EDC6711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78993-F71F-455C-9414-5CD0271DEFA0}"/>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88728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5FDD-C493-4DE7-A558-C51451144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81B351-474F-4004-BCD0-ED6DCB41A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9837A-5E66-4F54-9D76-5C28D642A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108C0-FDAA-4294-A606-4428EEBB6522}"/>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7DC756A-C765-4B8C-8C57-9EACEC8B7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3D14E-5556-4F3F-8AE7-416F8183D63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775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81FF1-4740-4A82-88CB-D6ECE5E15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62173-AE33-4E5B-9678-2C5BBF2D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8BEFE-BB3F-4C98-A149-64521C1D7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93E74597-527A-40CE-B6E0-FE4EBE601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08FFAB-A66C-4A87-BD64-057CAFDFE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507AB-AFA8-432D-81DD-557C82A3DD91}" type="slidenum">
              <a:rPr lang="en-US" smtClean="0"/>
              <a:t>‹#›</a:t>
            </a:fld>
            <a:endParaRPr lang="en-US"/>
          </a:p>
        </p:txBody>
      </p:sp>
    </p:spTree>
    <p:extLst>
      <p:ext uri="{BB962C8B-B14F-4D97-AF65-F5344CB8AC3E}">
        <p14:creationId xmlns:p14="http://schemas.microsoft.com/office/powerpoint/2010/main" val="355522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8759-A720-45FF-9863-6C0985F396C8}"/>
              </a:ext>
            </a:extLst>
          </p:cNvPr>
          <p:cNvSpPr>
            <a:spLocks noGrp="1"/>
          </p:cNvSpPr>
          <p:nvPr>
            <p:ph type="ctrTitle"/>
          </p:nvPr>
        </p:nvSpPr>
        <p:spPr/>
        <p:txBody>
          <a:bodyPr/>
          <a:lstStyle/>
          <a:p>
            <a:r>
              <a:rPr lang="en-US" b="1" dirty="0" err="1"/>
              <a:t>DataHack</a:t>
            </a:r>
            <a:r>
              <a:rPr lang="en-US" b="1" dirty="0"/>
              <a:t> 2022</a:t>
            </a:r>
          </a:p>
        </p:txBody>
      </p:sp>
      <p:sp>
        <p:nvSpPr>
          <p:cNvPr id="3" name="Subtitle 2">
            <a:extLst>
              <a:ext uri="{FF2B5EF4-FFF2-40B4-BE49-F238E27FC236}">
                <a16:creationId xmlns:a16="http://schemas.microsoft.com/office/drawing/2014/main" id="{72837FB8-B77A-4322-B693-C14507FFC6DF}"/>
              </a:ext>
            </a:extLst>
          </p:cNvPr>
          <p:cNvSpPr>
            <a:spLocks noGrp="1"/>
          </p:cNvSpPr>
          <p:nvPr>
            <p:ph type="subTitle" idx="1"/>
          </p:nvPr>
        </p:nvSpPr>
        <p:spPr/>
        <p:txBody>
          <a:bodyPr/>
          <a:lstStyle/>
          <a:p>
            <a:r>
              <a:rPr lang="en-US" dirty="0"/>
              <a:t>Dataset Description Presentation</a:t>
            </a:r>
          </a:p>
        </p:txBody>
      </p:sp>
    </p:spTree>
    <p:extLst>
      <p:ext uri="{BB962C8B-B14F-4D97-AF65-F5344CB8AC3E}">
        <p14:creationId xmlns:p14="http://schemas.microsoft.com/office/powerpoint/2010/main" val="238295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How will your team be evaluated?</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342900" marR="0" indent="-342900">
              <a:lnSpc>
                <a:spcPct val="107000"/>
              </a:lnSpc>
              <a:spcBef>
                <a:spcPts val="0"/>
              </a:spcBef>
              <a:spcAft>
                <a:spcPts val="0"/>
              </a:spcAf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Creativity: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novel are your ideas? Is your submission exciting?</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how unique your ideas are compared to other teams/what is widely available on the internet.</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2. Technical Mastery: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Is your proposal technically correct? Did you use any interesting technologies?</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technical correctness (no technical mistakes, how interesting is the problem approach and solution, is your presentation unique).</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3. Quality: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effective is your presentation? How polished is your code? How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well can you sell your idea?</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overall quality in terms of code, presentation, and pitch</a:t>
            </a:r>
          </a:p>
          <a:p>
            <a:pPr marL="0" marR="0" indent="0">
              <a:lnSpc>
                <a:spcPct val="107000"/>
              </a:lnSpc>
              <a:spcBef>
                <a:spcPts val="0"/>
              </a:spcBef>
              <a:spcAft>
                <a:spcPts val="0"/>
              </a:spcAft>
              <a:buNone/>
            </a:pPr>
            <a:endParaRPr lang="en-US" sz="1800" dirty="0">
              <a:effectLst/>
              <a:latin typeface="Avenir Next LT Pro" panose="020B0504020202020204" pitchFamily="34" charset="0"/>
              <a:ea typeface="Calibri" panose="020F0502020204030204" pitchFamily="34" charset="0"/>
              <a:cs typeface="Fira Code Light" panose="020B0809050000020004" pitchFamily="49" charset="0"/>
            </a:endParaRP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Each category is weighted equally by the judges 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994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Rooms you can work in</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0" marR="0" indent="0">
              <a:lnSpc>
                <a:spcPct val="107000"/>
              </a:lnSpc>
              <a:spcBef>
                <a:spcPts val="0"/>
              </a:spcBef>
              <a:spcAft>
                <a:spcPts val="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6.302</a:t>
            </a:r>
          </a:p>
          <a:p>
            <a:pPr marL="0" marR="0" indent="0">
              <a:lnSpc>
                <a:spcPct val="107000"/>
              </a:lnSpc>
              <a:spcBef>
                <a:spcPts val="0"/>
              </a:spcBef>
              <a:spcAft>
                <a:spcPts val="0"/>
              </a:spcAft>
              <a:buNone/>
            </a:pPr>
            <a:r>
              <a:rPr lang="en-US" b="1" dirty="0">
                <a:latin typeface="Calibri" panose="020F0502020204030204" pitchFamily="34" charset="0"/>
                <a:ea typeface="Calibri" panose="020F0502020204030204" pitchFamily="34" charset="0"/>
                <a:cs typeface="Times New Roman" panose="02020603050405020304" pitchFamily="18" charset="0"/>
              </a:rPr>
              <a:t>4.304</a:t>
            </a:r>
          </a:p>
          <a:p>
            <a:pPr marL="0" marR="0" indent="0">
              <a:lnSpc>
                <a:spcPct val="107000"/>
              </a:lnSpc>
              <a:spcBef>
                <a:spcPts val="0"/>
              </a:spcBef>
              <a:spcAft>
                <a:spcPts val="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5.304</a:t>
            </a:r>
          </a:p>
          <a:p>
            <a:pPr marL="0" marR="0" indent="0">
              <a:lnSpc>
                <a:spcPct val="107000"/>
              </a:lnSpc>
              <a:spcBef>
                <a:spcPts val="0"/>
              </a:spcBef>
              <a:spcAft>
                <a:spcPts val="0"/>
              </a:spcAft>
              <a:buNone/>
            </a:pPr>
            <a:r>
              <a:rPr lang="en-US" b="1" dirty="0">
                <a:latin typeface="Calibri" panose="020F0502020204030204" pitchFamily="34" charset="0"/>
                <a:ea typeface="Calibri" panose="020F0502020204030204" pitchFamily="34" charset="0"/>
                <a:cs typeface="Times New Roman" panose="02020603050405020304" pitchFamily="18" charset="0"/>
              </a:rPr>
              <a:t>5.302</a:t>
            </a:r>
          </a:p>
          <a:p>
            <a:pPr marL="0" marR="0" indent="0">
              <a:lnSpc>
                <a:spcPct val="107000"/>
              </a:lnSpc>
              <a:spcBef>
                <a:spcPts val="0"/>
              </a:spcBef>
              <a:spcAft>
                <a:spcPts val="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2.502</a:t>
            </a:r>
          </a:p>
          <a:p>
            <a:pPr marL="0" marR="0" indent="0">
              <a:lnSpc>
                <a:spcPct val="107000"/>
              </a:lnSpc>
              <a:spcBef>
                <a:spcPts val="0"/>
              </a:spcBef>
              <a:spcAft>
                <a:spcPts val="0"/>
              </a:spcAft>
              <a:buNone/>
            </a:pPr>
            <a:r>
              <a:rPr lang="en-US" b="1" dirty="0">
                <a:latin typeface="Calibri" panose="020F0502020204030204" pitchFamily="34" charset="0"/>
                <a:ea typeface="Calibri" panose="020F0502020204030204" pitchFamily="34" charset="0"/>
                <a:cs typeface="Times New Roman" panose="02020603050405020304" pitchFamily="18" charset="0"/>
              </a:rPr>
              <a:t>1.304</a:t>
            </a:r>
          </a:p>
          <a:p>
            <a:pPr marL="0" marR="0" indent="0">
              <a:lnSpc>
                <a:spcPct val="107000"/>
              </a:lnSpc>
              <a:spcBef>
                <a:spcPts val="0"/>
              </a:spcBef>
              <a:spcAft>
                <a:spcPts val="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2.402</a:t>
            </a:r>
          </a:p>
          <a:p>
            <a:pPr marL="0" marR="0" indent="0">
              <a:lnSpc>
                <a:spcPct val="107000"/>
              </a:lnSpc>
              <a:spcBef>
                <a:spcPts val="0"/>
              </a:spcBef>
              <a:spcAft>
                <a:spcPts val="0"/>
              </a:spcAft>
              <a:buNone/>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You can work on any of the bridges too (3,4,5,6</a:t>
            </a:r>
            <a:r>
              <a:rPr lang="en-US"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b="1" dirty="0">
                <a:effectLst/>
                <a:latin typeface="Calibri" panose="020F0502020204030204" pitchFamily="34" charset="0"/>
                <a:ea typeface="Calibri" panose="020F0502020204030204" pitchFamily="34" charset="0"/>
                <a:cs typeface="Times New Roman" panose="02020603050405020304" pitchFamily="18" charset="0"/>
              </a:rPr>
              <a:t> floor)</a:t>
            </a:r>
          </a:p>
        </p:txBody>
      </p:sp>
    </p:spTree>
    <p:extLst>
      <p:ext uri="{BB962C8B-B14F-4D97-AF65-F5344CB8AC3E}">
        <p14:creationId xmlns:p14="http://schemas.microsoft.com/office/powerpoint/2010/main" val="392334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0" marR="0" indent="0">
              <a:lnSpc>
                <a:spcPct val="107000"/>
              </a:lnSpc>
              <a:spcBef>
                <a:spcPts val="0"/>
              </a:spcBef>
              <a:spcAft>
                <a:spcPts val="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Feel free to ask now, or mentors will </a:t>
            </a:r>
            <a:r>
              <a:rPr lang="en-US" dirty="0">
                <a:latin typeface="Calibri" panose="020F0502020204030204" pitchFamily="34" charset="0"/>
                <a:ea typeface="Calibri" panose="020F0502020204030204" pitchFamily="34" charset="0"/>
                <a:cs typeface="Times New Roman" panose="02020603050405020304" pitchFamily="18" charset="0"/>
              </a:rPr>
              <a:t>be available throughout the day to answer your questions about the dataset or how to approach the problem!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86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The challenge for </a:t>
            </a:r>
            <a:r>
              <a:rPr lang="en-US" dirty="0" err="1"/>
              <a:t>DataHack</a:t>
            </a:r>
            <a:r>
              <a:rPr lang="en-US" dirty="0"/>
              <a:t> 2022 relates to </a:t>
            </a:r>
            <a:r>
              <a:rPr lang="en-US" b="1" dirty="0"/>
              <a:t>Upworthy</a:t>
            </a:r>
            <a:r>
              <a:rPr lang="en-US" dirty="0"/>
              <a:t>, a blog that has historically used clickbait to create viral trends and establish its userbase.</a:t>
            </a:r>
          </a:p>
          <a:p>
            <a:pPr marL="0" indent="0">
              <a:buNone/>
            </a:pPr>
            <a:endParaRPr lang="en-US" dirty="0"/>
          </a:p>
          <a:p>
            <a:pPr marL="0" indent="0">
              <a:buNone/>
            </a:pPr>
            <a:r>
              <a:rPr lang="en-US" dirty="0"/>
              <a:t>Sometime during the dataset, Upworthy claimed that they </a:t>
            </a:r>
            <a:r>
              <a:rPr lang="en-US" b="1" dirty="0"/>
              <a:t>stopped using clickbait </a:t>
            </a:r>
            <a:r>
              <a:rPr lang="en-US" dirty="0"/>
              <a:t>to promote their articles and grow their website.</a:t>
            </a:r>
          </a:p>
          <a:p>
            <a:pPr marL="0" indent="0">
              <a:buNone/>
            </a:pPr>
            <a:endParaRPr lang="en-US" sz="1600"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38118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Is Upworthy’s previous claim about abandoning clickbait true?</a:t>
            </a:r>
          </a:p>
          <a:p>
            <a:pPr marL="0" indent="0">
              <a:buNone/>
            </a:pPr>
            <a:endParaRPr lang="en-US" dirty="0"/>
          </a:p>
          <a:p>
            <a:pPr marL="0" indent="0">
              <a:buNone/>
            </a:pPr>
            <a:r>
              <a:rPr lang="en-US" dirty="0"/>
              <a:t>As a data scientist in private equity, your job is to determine whether your firm should </a:t>
            </a:r>
            <a:r>
              <a:rPr lang="en-US" b="1" dirty="0"/>
              <a:t>invest in Upworthy</a:t>
            </a:r>
            <a:r>
              <a:rPr lang="en-US" dirty="0"/>
              <a:t>. To answer this question, your team should analyze data from Upworthy and determine how the </a:t>
            </a:r>
            <a:r>
              <a:rPr lang="en-US" b="1" dirty="0"/>
              <a:t>company has changed over time </a:t>
            </a:r>
            <a:r>
              <a:rPr lang="en-US" dirty="0"/>
              <a:t>and </a:t>
            </a:r>
            <a:r>
              <a:rPr lang="en-US" b="1" dirty="0"/>
              <a:t>whether those changes are good for the company</a:t>
            </a:r>
            <a:r>
              <a:rPr lang="en-US" dirty="0"/>
              <a:t>.</a:t>
            </a:r>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174276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r>
              <a:rPr lang="en-US" dirty="0"/>
              <a:t>The dataset includes 3 important .csv files for answering these questions.</a:t>
            </a:r>
          </a:p>
          <a:p>
            <a:pPr marL="0" indent="0">
              <a:buNone/>
            </a:pPr>
            <a:endParaRPr lang="en-US" sz="1200" dirty="0"/>
          </a:p>
          <a:p>
            <a:pPr marL="342900" indent="-342900">
              <a:buAutoNum type="arabicPeriod"/>
            </a:pPr>
            <a:r>
              <a:rPr lang="en-US" b="1" dirty="0" err="1">
                <a:effectLst/>
                <a:ea typeface="Calibri" panose="020F0502020204030204" pitchFamily="34" charset="0"/>
                <a:cs typeface="Fira Code Light" panose="020B0809050000020004" pitchFamily="49" charset="0"/>
              </a:rPr>
              <a:t>upworthy</a:t>
            </a:r>
            <a:r>
              <a:rPr lang="en-US" b="1" dirty="0">
                <a:effectLst/>
                <a:ea typeface="Calibri" panose="020F0502020204030204" pitchFamily="34" charset="0"/>
                <a:cs typeface="Fira Code Light" panose="020B0809050000020004" pitchFamily="49" charset="0"/>
              </a:rPr>
              <a:t>-archive </a:t>
            </a:r>
            <a:r>
              <a:rPr lang="en-US" dirty="0">
                <a:effectLst/>
                <a:ea typeface="Calibri" panose="020F0502020204030204" pitchFamily="34" charset="0"/>
                <a:cs typeface="Fira Code Light" panose="020B0809050000020004" pitchFamily="49" charset="0"/>
              </a:rPr>
              <a:t>contains information about A/B tests from </a:t>
            </a:r>
            <a:r>
              <a:rPr lang="en-US" i="1" dirty="0">
                <a:effectLst/>
                <a:ea typeface="Calibri" panose="020F0502020204030204" pitchFamily="34" charset="0"/>
                <a:cs typeface="Fira Code Light" panose="020B0809050000020004" pitchFamily="49" charset="0"/>
              </a:rPr>
              <a:t>upworthy.com</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daily-user-info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over time</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country-data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by country</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124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What is an A/B test?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0" indent="0">
              <a:buNone/>
            </a:pPr>
            <a:r>
              <a:rPr lang="en-US" dirty="0"/>
              <a:t>An A/B test is a randomized experiment where a portion of the users are shown variant A and another portion are shown variant B.</a:t>
            </a:r>
          </a:p>
          <a:p>
            <a:pPr marL="0" indent="0">
              <a:buNone/>
            </a:pPr>
            <a:endParaRPr lang="en-US" dirty="0"/>
          </a:p>
          <a:p>
            <a:pPr marL="0" indent="0">
              <a:buNone/>
            </a:pPr>
            <a:r>
              <a:rPr lang="en-US" dirty="0"/>
              <a:t>In this dataset, users are shown different </a:t>
            </a:r>
            <a:r>
              <a:rPr lang="en-US" b="1" dirty="0"/>
              <a:t>packages</a:t>
            </a:r>
            <a:r>
              <a:rPr lang="en-US" dirty="0"/>
              <a:t>, which are different versions of headline + picture for the same article</a:t>
            </a:r>
          </a:p>
          <a:p>
            <a:pPr marL="0" indent="0">
              <a:buNone/>
            </a:pPr>
            <a:endParaRPr lang="en-US" dirty="0"/>
          </a:p>
          <a:p>
            <a:pPr marL="0" indent="0">
              <a:buNone/>
            </a:pPr>
            <a:r>
              <a:rPr lang="en-US" dirty="0"/>
              <a:t>Usually, </a:t>
            </a:r>
            <a:r>
              <a:rPr lang="en-US" dirty="0" err="1"/>
              <a:t>upworthy</a:t>
            </a:r>
            <a:r>
              <a:rPr lang="en-US" dirty="0"/>
              <a:t> wants to maximize clickthrough rate for each package! (clicks per exposure). This is why Upworthy is known for their clickbait.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270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9141CEB-AE02-426C-A879-CBB48649F684}"/>
              </a:ext>
            </a:extLst>
          </p:cNvPr>
          <p:cNvPicPr>
            <a:picLocks noChangeAspect="1"/>
          </p:cNvPicPr>
          <p:nvPr/>
        </p:nvPicPr>
        <p:blipFill>
          <a:blip r:embed="rId3"/>
          <a:stretch>
            <a:fillRect/>
          </a:stretch>
        </p:blipFill>
        <p:spPr>
          <a:xfrm>
            <a:off x="1676173" y="1898423"/>
            <a:ext cx="8839654" cy="4413477"/>
          </a:xfrm>
          <a:prstGeom prst="rect">
            <a:avLst/>
          </a:prstGeom>
        </p:spPr>
      </p:pic>
      <p:sp>
        <p:nvSpPr>
          <p:cNvPr id="6" name="Rectangle 5">
            <a:extLst>
              <a:ext uri="{FF2B5EF4-FFF2-40B4-BE49-F238E27FC236}">
                <a16:creationId xmlns:a16="http://schemas.microsoft.com/office/drawing/2014/main" id="{41ED899A-80C8-4D56-A367-8DDEA299A412}"/>
              </a:ext>
            </a:extLst>
          </p:cNvPr>
          <p:cNvSpPr/>
          <p:nvPr/>
        </p:nvSpPr>
        <p:spPr>
          <a:xfrm>
            <a:off x="1891621" y="1584495"/>
            <a:ext cx="4264874" cy="25617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TextBox 6">
            <a:extLst>
              <a:ext uri="{FF2B5EF4-FFF2-40B4-BE49-F238E27FC236}">
                <a16:creationId xmlns:a16="http://schemas.microsoft.com/office/drawing/2014/main" id="{06AB8C5D-65CC-4A40-8C95-DCC97479C840}"/>
              </a:ext>
            </a:extLst>
          </p:cNvPr>
          <p:cNvSpPr txBox="1"/>
          <p:nvPr/>
        </p:nvSpPr>
        <p:spPr>
          <a:xfrm>
            <a:off x="6707926" y="725936"/>
            <a:ext cx="4837927" cy="369332"/>
          </a:xfrm>
          <a:prstGeom prst="rect">
            <a:avLst/>
          </a:prstGeom>
          <a:noFill/>
        </p:spPr>
        <p:txBody>
          <a:bodyPr wrap="none" rtlCol="0">
            <a:spAutoFit/>
          </a:bodyPr>
          <a:lstStyle/>
          <a:p>
            <a:r>
              <a:rPr lang="en-US" b="1" dirty="0"/>
              <a:t>Example of a package = headline + article picture</a:t>
            </a:r>
          </a:p>
        </p:txBody>
      </p:sp>
      <p:cxnSp>
        <p:nvCxnSpPr>
          <p:cNvPr id="9" name="Straight Arrow Connector 8">
            <a:extLst>
              <a:ext uri="{FF2B5EF4-FFF2-40B4-BE49-F238E27FC236}">
                <a16:creationId xmlns:a16="http://schemas.microsoft.com/office/drawing/2014/main" id="{4228D372-4132-4C1B-84EE-5B5DB5EB95A5}"/>
              </a:ext>
            </a:extLst>
          </p:cNvPr>
          <p:cNvCxnSpPr>
            <a:cxnSpLocks/>
            <a:stCxn id="7" idx="1"/>
            <a:endCxn id="6" idx="0"/>
          </p:cNvCxnSpPr>
          <p:nvPr/>
        </p:nvCxnSpPr>
        <p:spPr>
          <a:xfrm flipH="1">
            <a:off x="4024058" y="910602"/>
            <a:ext cx="2683868" cy="673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43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434AAC-B8B2-47F9-A2D0-F721F1B26684}"/>
              </a:ext>
            </a:extLst>
          </p:cNvPr>
          <p:cNvPicPr>
            <a:picLocks noChangeAspect="1"/>
          </p:cNvPicPr>
          <p:nvPr/>
        </p:nvPicPr>
        <p:blipFill>
          <a:blip r:embed="rId3"/>
          <a:stretch>
            <a:fillRect/>
          </a:stretch>
        </p:blipFill>
        <p:spPr>
          <a:xfrm>
            <a:off x="1988106" y="1825815"/>
            <a:ext cx="8539822" cy="4588945"/>
          </a:xfrm>
          <a:prstGeom prst="rect">
            <a:avLst/>
          </a:prstGeom>
        </p:spPr>
      </p:pic>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sp>
        <p:nvSpPr>
          <p:cNvPr id="11" name="TextBox 10">
            <a:extLst>
              <a:ext uri="{FF2B5EF4-FFF2-40B4-BE49-F238E27FC236}">
                <a16:creationId xmlns:a16="http://schemas.microsoft.com/office/drawing/2014/main" id="{75D40352-784C-4D19-B728-7F0D0A8D5F26}"/>
              </a:ext>
            </a:extLst>
          </p:cNvPr>
          <p:cNvSpPr txBox="1"/>
          <p:nvPr/>
        </p:nvSpPr>
        <p:spPr>
          <a:xfrm>
            <a:off x="6570484" y="704740"/>
            <a:ext cx="5280430" cy="646331"/>
          </a:xfrm>
          <a:prstGeom prst="rect">
            <a:avLst/>
          </a:prstGeom>
          <a:noFill/>
        </p:spPr>
        <p:txBody>
          <a:bodyPr wrap="square" rtlCol="0">
            <a:spAutoFit/>
          </a:bodyPr>
          <a:lstStyle/>
          <a:p>
            <a:r>
              <a:rPr lang="en-US" b="1" dirty="0"/>
              <a:t>IMPORTANT</a:t>
            </a:r>
            <a:r>
              <a:rPr lang="en-US" dirty="0"/>
              <a:t>: Not all packages have the same image! Sometimes, both title and image can vary by package!</a:t>
            </a:r>
            <a:endParaRPr lang="en-US" b="1" dirty="0"/>
          </a:p>
        </p:txBody>
      </p:sp>
      <p:sp>
        <p:nvSpPr>
          <p:cNvPr id="12" name="Rectangle 11">
            <a:extLst>
              <a:ext uri="{FF2B5EF4-FFF2-40B4-BE49-F238E27FC236}">
                <a16:creationId xmlns:a16="http://schemas.microsoft.com/office/drawing/2014/main" id="{E7AD980E-1BAE-4C9D-B6F7-01DD46CD3A9B}"/>
              </a:ext>
            </a:extLst>
          </p:cNvPr>
          <p:cNvSpPr/>
          <p:nvPr/>
        </p:nvSpPr>
        <p:spPr>
          <a:xfrm>
            <a:off x="1750423" y="5442857"/>
            <a:ext cx="1349828" cy="971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20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specifics</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0" indent="0">
              <a:buNone/>
            </a:pPr>
            <a:r>
              <a:rPr lang="en-US" dirty="0" err="1"/>
              <a:t>ab_test_id</a:t>
            </a:r>
            <a:r>
              <a:rPr lang="en-US" dirty="0"/>
              <a:t> represents an A/B test for a specific article</a:t>
            </a:r>
          </a:p>
          <a:p>
            <a:r>
              <a:rPr lang="en-US" dirty="0"/>
              <a:t>For each A/B test, a user sees one of many potential packages</a:t>
            </a:r>
          </a:p>
          <a:p>
            <a:r>
              <a:rPr lang="en-US" dirty="0"/>
              <a:t>Also for each A/B test, only the </a:t>
            </a:r>
            <a:r>
              <a:rPr lang="en-US" b="1" dirty="0"/>
              <a:t>article headline </a:t>
            </a:r>
            <a:r>
              <a:rPr lang="en-US" dirty="0"/>
              <a:t>and </a:t>
            </a:r>
            <a:r>
              <a:rPr lang="en-US" b="1" dirty="0"/>
              <a:t>article image </a:t>
            </a:r>
            <a:r>
              <a:rPr lang="en-US" dirty="0"/>
              <a:t>vary. Everything else about the article </a:t>
            </a:r>
            <a:r>
              <a:rPr lang="en-US" b="1" dirty="0"/>
              <a:t>stays constant</a:t>
            </a:r>
            <a:r>
              <a:rPr lang="en-US" dirty="0"/>
              <a:t> across packages.</a:t>
            </a:r>
          </a:p>
          <a:p>
            <a:r>
              <a:rPr lang="en-US" dirty="0"/>
              <a:t>The Upworthy editor may or may not select the best-performing package</a:t>
            </a:r>
          </a:p>
          <a:p>
            <a:r>
              <a:rPr lang="en-US" dirty="0"/>
              <a:t>At the end of each A/B test, Upworthy measures clicks and exposures for each package to calculate how successful the package was. Then, Upworthy determines a winner.</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4868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Ways your team could tackle the problem</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natural language processing (NLP) to measure/quantify clickbait (</a:t>
            </a:r>
            <a:r>
              <a:rPr lang="en-US" i="1" dirty="0">
                <a:latin typeface="+mj-lt"/>
                <a:ea typeface="Calibri" panose="020F0502020204030204" pitchFamily="34" charset="0"/>
                <a:cs typeface="Fira Code Light" panose="020B0809050000020004" pitchFamily="49" charset="0"/>
              </a:rPr>
              <a:t>using ML to predict clickbait based on text)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time-series tools to analyze website characteristics before/after Upworthy’s no-clickbait pledge </a:t>
            </a:r>
            <a:r>
              <a:rPr lang="en-US" dirty="0">
                <a:latin typeface="+mj-lt"/>
                <a:ea typeface="Calibri" panose="020F0502020204030204" pitchFamily="34" charset="0"/>
                <a:cs typeface="Fira Code Light" panose="020B0809050000020004" pitchFamily="49" charset="0"/>
              </a:rPr>
              <a:t>(</a:t>
            </a:r>
            <a:r>
              <a:rPr lang="en-US" i="1" dirty="0">
                <a:latin typeface="+mj-lt"/>
                <a:ea typeface="Calibri" panose="020F0502020204030204" pitchFamily="34" charset="0"/>
                <a:cs typeface="Fira Code Light" panose="020B0809050000020004" pitchFamily="49" charset="0"/>
              </a:rPr>
              <a:t>analyzing the time-series characteristics of upworthy.com before and after they made a no-clickbait pledge</a:t>
            </a:r>
            <a:r>
              <a:rPr lang="en-US" dirty="0">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Analyzing impact in terms of financial/growth/ethical implications (</a:t>
            </a:r>
            <a:r>
              <a:rPr lang="en-US" i="1" dirty="0">
                <a:effectLst/>
                <a:latin typeface="+mj-lt"/>
                <a:ea typeface="Calibri" panose="020F0502020204030204" pitchFamily="34" charset="0"/>
                <a:cs typeface="Fira Code Light" panose="020B0809050000020004" pitchFamily="49" charset="0"/>
              </a:rPr>
              <a:t>understanding + assess their future business plan</a:t>
            </a:r>
            <a:r>
              <a:rPr lang="en-US" dirty="0">
                <a:effectLst/>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Building a compelling dashboard/visualization in the context of the key question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467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1188</Words>
  <Application>Microsoft Office PowerPoint</Application>
  <PresentationFormat>Widescreen</PresentationFormat>
  <Paragraphs>102</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Calibri Light</vt:lpstr>
      <vt:lpstr>Symbol</vt:lpstr>
      <vt:lpstr>Office Theme</vt:lpstr>
      <vt:lpstr>DataHack 2022</vt:lpstr>
      <vt:lpstr>The Challenge</vt:lpstr>
      <vt:lpstr>The Challenge</vt:lpstr>
      <vt:lpstr>The Dataset</vt:lpstr>
      <vt:lpstr>What is an A/B test?</vt:lpstr>
      <vt:lpstr>A/B Test Example</vt:lpstr>
      <vt:lpstr>A/B Test Example</vt:lpstr>
      <vt:lpstr>A/B test specifics</vt:lpstr>
      <vt:lpstr>Ways your team could tackle the problem</vt:lpstr>
      <vt:lpstr>How will your team be evaluated?</vt:lpstr>
      <vt:lpstr>Rooms you can work in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DataHack 2022</dc:title>
  <dc:creator>Balachandra, Santosh</dc:creator>
  <cp:lastModifiedBy>Balachandra, Santosh</cp:lastModifiedBy>
  <cp:revision>4</cp:revision>
  <dcterms:created xsi:type="dcterms:W3CDTF">2022-04-09T07:16:20Z</dcterms:created>
  <dcterms:modified xsi:type="dcterms:W3CDTF">2022-04-09T13:59:40Z</dcterms:modified>
</cp:coreProperties>
</file>