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10" r:id="rId2"/>
    <p:sldId id="1244" r:id="rId3"/>
    <p:sldId id="1293" r:id="rId4"/>
    <p:sldId id="1305" r:id="rId5"/>
    <p:sldId id="1303" r:id="rId6"/>
    <p:sldId id="1306" r:id="rId7"/>
    <p:sldId id="1304" r:id="rId8"/>
    <p:sldId id="1270" r:id="rId9"/>
    <p:sldId id="1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082A184-4AD4-4CB6-8819-5B04722ABBBD}">
          <p14:sldIdLst>
            <p14:sldId id="410"/>
            <p14:sldId id="1244"/>
            <p14:sldId id="1293"/>
            <p14:sldId id="1305"/>
            <p14:sldId id="1303"/>
            <p14:sldId id="1306"/>
            <p14:sldId id="1304"/>
            <p14:sldId id="1270"/>
            <p14:sldId id="1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C2FF"/>
    <a:srgbClr val="E4B89A"/>
    <a:srgbClr val="0070C0"/>
    <a:srgbClr val="FF5601"/>
    <a:srgbClr val="C9470D"/>
    <a:srgbClr val="FB9D05"/>
    <a:srgbClr val="3383CB"/>
    <a:srgbClr val="E6E6E6"/>
    <a:srgbClr val="BA550A"/>
    <a:srgbClr val="CB7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114" autoAdjust="0"/>
  </p:normalViewPr>
  <p:slideViewPr>
    <p:cSldViewPr snapToGrid="0">
      <p:cViewPr varScale="1">
        <p:scale>
          <a:sx n="55" d="100"/>
          <a:sy n="55" d="100"/>
        </p:scale>
        <p:origin x="1028" y="44"/>
      </p:cViewPr>
      <p:guideLst>
        <p:guide orient="horz" pos="231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66A8F-A1FF-4F81-9CE9-5BF97B1BBCEA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A386A-D51D-48D8-99A7-E9176D164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B849B-8AA4-462E-90D4-30B99F7942E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386A-D51D-48D8-99A7-E9176D164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3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386A-D51D-48D8-99A7-E9176D164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11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386A-D51D-48D8-99A7-E9176D164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B9AA-2952-41F6-84F1-BEEFE18D6266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5F31-925A-4A43-BA52-BD134EB71896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2ADA-1AED-4D69-8C16-A870199CA25F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8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2B9C9-A18A-4FDA-8084-73D5136763E4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10315" y="6492875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63F888-6EE0-4E91-8BDD-57C1F53045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06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44DD5-8C49-49FC-839D-04AE472F222B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9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D9CD-181F-4A8F-88D9-9673C8517FD5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6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3A78-33F3-401B-98E1-8EDD91E84569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0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9A8F-F1F6-475C-8EF8-BBED15929503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0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A8AC-9525-400F-A9B6-26CF448A3DE6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C9B6-98CF-4836-8678-25B1FCC45F09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9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D8E29-14CB-45EC-AD3C-9BCA5702C726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3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05EED-B249-480F-A82B-AFEFFF5EE1DC}" type="datetime1">
              <a:rPr lang="en-US" altLang="zh-CN" smtClean="0"/>
              <a:t>7/6/2023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3F888-6EE0-4E91-8BDD-57C1F530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8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6EF37B9-E566-8F59-93CF-8867F0ABCE64}"/>
              </a:ext>
            </a:extLst>
          </p:cNvPr>
          <p:cNvSpPr/>
          <p:nvPr/>
        </p:nvSpPr>
        <p:spPr>
          <a:xfrm>
            <a:off x="1212" y="1705026"/>
            <a:ext cx="12190788" cy="2124043"/>
          </a:xfrm>
          <a:prstGeom prst="rect">
            <a:avLst/>
          </a:prstGeom>
          <a:solidFill>
            <a:srgbClr val="103C6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D7C8FA8-8D84-4BEC-9DDB-E439A635C54A}"/>
              </a:ext>
            </a:extLst>
          </p:cNvPr>
          <p:cNvSpPr txBox="1"/>
          <p:nvPr/>
        </p:nvSpPr>
        <p:spPr>
          <a:xfrm>
            <a:off x="255494" y="2443881"/>
            <a:ext cx="116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全球模式模拟黑碳辐射强迫的约束方案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76166" y="5626574"/>
            <a:ext cx="46576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800" b="1">
                <a:solidFill>
                  <a:srgbClr val="103C6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sz="2600" dirty="0"/>
              <a:t>浙江大学</a:t>
            </a:r>
            <a:endParaRPr lang="en-US" altLang="zh-CN" sz="26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3EEA7-128F-AF35-269F-401CB3704B49}"/>
              </a:ext>
            </a:extLst>
          </p:cNvPr>
          <p:cNvSpPr txBox="1"/>
          <p:nvPr/>
        </p:nvSpPr>
        <p:spPr>
          <a:xfrm>
            <a:off x="4683036" y="4918495"/>
            <a:ext cx="32439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1">
                <a:solidFill>
                  <a:srgbClr val="103C6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2600" dirty="0"/>
              <a:t>王园园 李卫军</a:t>
            </a:r>
            <a:r>
              <a:rPr lang="en-US" altLang="zh-CN" sz="2600" dirty="0"/>
              <a:t>*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C93FCFF-6A21-45D6-0E23-7229F73C59A3}"/>
              </a:ext>
            </a:extLst>
          </p:cNvPr>
          <p:cNvSpPr/>
          <p:nvPr/>
        </p:nvSpPr>
        <p:spPr>
          <a:xfrm>
            <a:off x="9679212" y="6267326"/>
            <a:ext cx="2362199" cy="480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400" dirty="0">
                <a:solidFill>
                  <a:srgbClr val="103C6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2023</a:t>
            </a:r>
            <a:r>
              <a:rPr lang="zh-CN" altLang="en-US" sz="2400" dirty="0">
                <a:solidFill>
                  <a:srgbClr val="103C6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103C6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103C6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103C6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28</a:t>
            </a:r>
            <a:r>
              <a:rPr lang="zh-CN" altLang="en-US" sz="2400" dirty="0">
                <a:solidFill>
                  <a:srgbClr val="103C6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日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DD44F6-DCF5-81D8-A28E-540CC6676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04" y="289580"/>
            <a:ext cx="3989096" cy="85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86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269"/>
    </mc:Choice>
    <mc:Fallback xmlns="">
      <p:transition advTm="112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7E6A87-DA64-44DB-9D82-0E07861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2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4A2648-41E4-4557-A4E1-EA7CB0B8AE89}"/>
              </a:ext>
            </a:extLst>
          </p:cNvPr>
          <p:cNvSpPr/>
          <p:nvPr/>
        </p:nvSpPr>
        <p:spPr bwMode="auto">
          <a:xfrm>
            <a:off x="-923" y="-7997"/>
            <a:ext cx="12192000" cy="674688"/>
          </a:xfrm>
          <a:prstGeom prst="rect">
            <a:avLst/>
          </a:prstGeom>
          <a:solidFill>
            <a:srgbClr val="26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目的</a:t>
            </a:r>
            <a:endParaRPr lang="en-GB" altLang="zh-CN" sz="2800" dirty="0">
              <a:solidFill>
                <a:schemeClr val="bg1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3F4F5D-AC11-0FF0-2581-FB6F2A8AD012}"/>
              </a:ext>
            </a:extLst>
          </p:cNvPr>
          <p:cNvSpPr txBox="1"/>
          <p:nvPr/>
        </p:nvSpPr>
        <p:spPr>
          <a:xfrm>
            <a:off x="5180474" y="1208160"/>
            <a:ext cx="5566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本研究根据透射电子显微镜观察获得的黑碳混合结构，使用</a:t>
            </a:r>
            <a:r>
              <a:rPr lang="en-US" altLang="zh-CN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EMBS</a:t>
            </a:r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方法建立了复杂</a:t>
            </a:r>
            <a:r>
              <a:rPr lang="en-US" altLang="zh-CN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模型，并使用</a:t>
            </a:r>
            <a:r>
              <a:rPr lang="en-US" altLang="zh-CN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SBDART</a:t>
            </a:r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计算了北京、香河和泰山三个观测点的直接辐射效应（</a:t>
            </a:r>
            <a:r>
              <a:rPr lang="en-US" altLang="zh-CN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Directive Radiative Effect</a:t>
            </a:r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4443B1-3786-A1F9-FB40-BC34BCAB99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9" t="1742" r="50802" b="88266"/>
          <a:stretch/>
        </p:blipFill>
        <p:spPr>
          <a:xfrm>
            <a:off x="2075253" y="1473809"/>
            <a:ext cx="2152856" cy="14076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C1BCE7-4565-EEC4-CB0E-080ED7E7C87F}"/>
              </a:ext>
            </a:extLst>
          </p:cNvPr>
          <p:cNvSpPr txBox="1"/>
          <p:nvPr/>
        </p:nvSpPr>
        <p:spPr>
          <a:xfrm>
            <a:off x="5624917" y="4232163"/>
            <a:ext cx="5566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希望通过再获取全球的</a:t>
            </a:r>
            <a:r>
              <a:rPr lang="en-US" altLang="zh-CN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BC DRE</a:t>
            </a:r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（使用</a:t>
            </a:r>
            <a:r>
              <a:rPr lang="en-US" altLang="zh-CN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core-shell</a:t>
            </a:r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模型），类似左图</a:t>
            </a:r>
            <a:endParaRPr lang="en-US" altLang="zh-CN" sz="2400" kern="100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2400" kern="100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本研究后续将通过</a:t>
            </a:r>
            <a:r>
              <a:rPr lang="en-US" altLang="zh-CN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SBDART</a:t>
            </a:r>
            <a:r>
              <a:rPr lang="zh-CN" altLang="en-US" sz="2400" kern="100" dirty="0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的结果约束全球模式的结果，对结果进行校正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E1441B-B4A7-697E-2A41-18CA5EE34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79" t="23628" r="34968" b="46320"/>
          <a:stretch/>
        </p:blipFill>
        <p:spPr>
          <a:xfrm>
            <a:off x="596898" y="4110198"/>
            <a:ext cx="4907666" cy="2060957"/>
          </a:xfrm>
          <a:prstGeom prst="snip2DiagRect">
            <a:avLst>
              <a:gd name="adj1" fmla="val 0"/>
              <a:gd name="adj2" fmla="val 35762"/>
            </a:avLst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D0F96ED-E39B-BD5F-8BD4-445E1D0A87FF}"/>
              </a:ext>
            </a:extLst>
          </p:cNvPr>
          <p:cNvSpPr txBox="1"/>
          <p:nvPr/>
        </p:nvSpPr>
        <p:spPr>
          <a:xfrm>
            <a:off x="525296" y="6205095"/>
            <a:ext cx="25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Kelesidis</a:t>
            </a:r>
            <a:r>
              <a:rPr lang="en-US" altLang="zh-CN" dirty="0"/>
              <a:t> et al., 2022, 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37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063854-B471-B3B4-445D-013E9A8DC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7F143B-6BA2-79AD-C3E3-4830340A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28" y="776697"/>
            <a:ext cx="7822415" cy="460566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647EAAA-088F-3D53-8785-4EA226F84927}"/>
              </a:ext>
            </a:extLst>
          </p:cNvPr>
          <p:cNvSpPr/>
          <p:nvPr/>
        </p:nvSpPr>
        <p:spPr bwMode="auto">
          <a:xfrm>
            <a:off x="-923" y="-7997"/>
            <a:ext cx="12192000" cy="674688"/>
          </a:xfrm>
          <a:prstGeom prst="rect">
            <a:avLst/>
          </a:prstGeom>
          <a:solidFill>
            <a:srgbClr val="26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以往研究中的约束方案</a:t>
            </a:r>
            <a:endParaRPr lang="en-GB" altLang="zh-CN" sz="2800" dirty="0">
              <a:solidFill>
                <a:schemeClr val="bg1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DE531F-9EB7-B770-541D-EF6FCB322EAB}"/>
              </a:ext>
            </a:extLst>
          </p:cNvPr>
          <p:cNvSpPr txBox="1"/>
          <p:nvPr/>
        </p:nvSpPr>
        <p:spPr>
          <a:xfrm>
            <a:off x="1374435" y="5696080"/>
            <a:ext cx="986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ERF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AAOD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的比值（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ERF/AAOD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），获得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ERF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efficiency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，用于约束新的全球模式模拟结果</a:t>
            </a:r>
            <a:endParaRPr lang="en-US" altLang="zh-C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5C21DC-9C67-BE2F-E0C6-68BFFE510A61}"/>
              </a:ext>
            </a:extLst>
          </p:cNvPr>
          <p:cNvSpPr txBox="1"/>
          <p:nvPr/>
        </p:nvSpPr>
        <p:spPr>
          <a:xfrm>
            <a:off x="300530" y="528644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Segoe UI" panose="020B0502040204020203" pitchFamily="34" charset="0"/>
              </a:rPr>
              <a:t>Liu</a:t>
            </a:r>
            <a:r>
              <a:rPr lang="en-US" altLang="zh-CN" dirty="0">
                <a:latin typeface="Segoe UI" panose="020B0502040204020203" pitchFamily="34" charset="0"/>
              </a:rPr>
              <a:t> et</a:t>
            </a:r>
            <a:r>
              <a:rPr lang="zh-CN" altLang="en-US" dirty="0">
                <a:latin typeface="Segoe UI" panose="020B0502040204020203" pitchFamily="34" charset="0"/>
              </a:rPr>
              <a:t> </a:t>
            </a:r>
            <a:r>
              <a:rPr lang="en-US" altLang="zh-CN" dirty="0">
                <a:latin typeface="Segoe UI" panose="020B0502040204020203" pitchFamily="34" charset="0"/>
              </a:rPr>
              <a:t>al., GRL</a:t>
            </a:r>
            <a:r>
              <a:rPr lang="en-US" altLang="zh-CN" sz="1800" i="0" dirty="0">
                <a:latin typeface="Segoe UI" panose="020B0502040204020203" pitchFamily="34" charset="0"/>
              </a:rPr>
              <a:t>, e2022GL098965, 2022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12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7E6A87-DA64-44DB-9D82-0E07861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4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4A2648-41E4-4557-A4E1-EA7CB0B8AE89}"/>
              </a:ext>
            </a:extLst>
          </p:cNvPr>
          <p:cNvSpPr/>
          <p:nvPr/>
        </p:nvSpPr>
        <p:spPr bwMode="auto">
          <a:xfrm>
            <a:off x="-923" y="-7997"/>
            <a:ext cx="12192000" cy="674688"/>
          </a:xfrm>
          <a:prstGeom prst="rect">
            <a:avLst/>
          </a:prstGeom>
          <a:solidFill>
            <a:srgbClr val="26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本研究的结果</a:t>
            </a:r>
            <a:endParaRPr lang="en-GB" altLang="zh-CN" sz="2800" dirty="0">
              <a:solidFill>
                <a:schemeClr val="bg1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199161-2199-8229-4B6E-6A44DC66A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59784"/>
              </p:ext>
            </p:extLst>
          </p:nvPr>
        </p:nvGraphicFramePr>
        <p:xfrm>
          <a:off x="1518212" y="1334473"/>
          <a:ext cx="9155575" cy="275602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27858">
                  <a:extLst>
                    <a:ext uri="{9D8B030D-6E8A-4147-A177-3AD203B41FA5}">
                      <a16:colId xmlns:a16="http://schemas.microsoft.com/office/drawing/2014/main" val="440550098"/>
                    </a:ext>
                  </a:extLst>
                </a:gridCol>
                <a:gridCol w="2392569">
                  <a:extLst>
                    <a:ext uri="{9D8B030D-6E8A-4147-A177-3AD203B41FA5}">
                      <a16:colId xmlns:a16="http://schemas.microsoft.com/office/drawing/2014/main" val="1869774147"/>
                    </a:ext>
                  </a:extLst>
                </a:gridCol>
                <a:gridCol w="2617574">
                  <a:extLst>
                    <a:ext uri="{9D8B030D-6E8A-4147-A177-3AD203B41FA5}">
                      <a16:colId xmlns:a16="http://schemas.microsoft.com/office/drawing/2014/main" val="2619787574"/>
                    </a:ext>
                  </a:extLst>
                </a:gridCol>
                <a:gridCol w="2617574">
                  <a:extLst>
                    <a:ext uri="{9D8B030D-6E8A-4147-A177-3AD203B41FA5}">
                      <a16:colId xmlns:a16="http://schemas.microsoft.com/office/drawing/2014/main" val="268794853"/>
                    </a:ext>
                  </a:extLst>
                </a:gridCol>
              </a:tblGrid>
              <a:tr h="12213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Sampling site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DRE</a:t>
                      </a:r>
                    </a:p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 m</a:t>
                      </a:r>
                      <a:r>
                        <a:rPr lang="en-US" sz="20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from SBDART</a:t>
                      </a:r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AAOD</a:t>
                      </a:r>
                      <a:r>
                        <a:rPr lang="en-US" sz="2000" b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AOD</a:t>
                      </a:r>
                      <a:r>
                        <a:rPr lang="en-US" sz="2000" b="1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BC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8466705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Beijing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0.038575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0.116043899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1486971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Xianghe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0.035288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0.106089593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680089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Mt. Tai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0.009502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0.030959586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59063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53BA00F-00D7-C997-B2CE-FC35ACA0B40B}"/>
              </a:ext>
            </a:extLst>
          </p:cNvPr>
          <p:cNvSpPr txBox="1"/>
          <p:nvPr/>
        </p:nvSpPr>
        <p:spPr>
          <a:xfrm>
            <a:off x="838200" y="4580661"/>
            <a:ext cx="10794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本研究中的研究站点中泰山站点的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DRE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为负值，这是由于该观测点的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BC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包裹物厚，混合的散射性物质较多。</a:t>
            </a:r>
            <a:endParaRPr lang="en-US" altLang="zh-CN" sz="24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endParaRPr lang="en-US" altLang="zh-C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在此情况下，如果使用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DRE/AAOD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作为约束值，会导致无论散射物质是否较多，约束后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DRE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都会呈现为负值，不适合作为约束值</a:t>
            </a:r>
            <a:endParaRPr lang="en-US" altLang="zh-C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7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7E6A87-DA64-44DB-9D82-0E07861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5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4A2648-41E4-4557-A4E1-EA7CB0B8AE89}"/>
              </a:ext>
            </a:extLst>
          </p:cNvPr>
          <p:cNvSpPr/>
          <p:nvPr/>
        </p:nvSpPr>
        <p:spPr bwMode="auto">
          <a:xfrm>
            <a:off x="-923" y="-7997"/>
            <a:ext cx="12192000" cy="674688"/>
          </a:xfrm>
          <a:prstGeom prst="rect">
            <a:avLst/>
          </a:prstGeom>
          <a:solidFill>
            <a:srgbClr val="26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本研究的结果</a:t>
            </a:r>
            <a:endParaRPr lang="en-GB" altLang="zh-CN" sz="2800" dirty="0">
              <a:solidFill>
                <a:schemeClr val="bg1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199161-2199-8229-4B6E-6A44DC66A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150494"/>
              </p:ext>
            </p:extLst>
          </p:nvPr>
        </p:nvGraphicFramePr>
        <p:xfrm>
          <a:off x="1518212" y="1307843"/>
          <a:ext cx="9155575" cy="275602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27858">
                  <a:extLst>
                    <a:ext uri="{9D8B030D-6E8A-4147-A177-3AD203B41FA5}">
                      <a16:colId xmlns:a16="http://schemas.microsoft.com/office/drawing/2014/main" val="440550098"/>
                    </a:ext>
                  </a:extLst>
                </a:gridCol>
                <a:gridCol w="2392569">
                  <a:extLst>
                    <a:ext uri="{9D8B030D-6E8A-4147-A177-3AD203B41FA5}">
                      <a16:colId xmlns:a16="http://schemas.microsoft.com/office/drawing/2014/main" val="1869774147"/>
                    </a:ext>
                  </a:extLst>
                </a:gridCol>
                <a:gridCol w="2617574">
                  <a:extLst>
                    <a:ext uri="{9D8B030D-6E8A-4147-A177-3AD203B41FA5}">
                      <a16:colId xmlns:a16="http://schemas.microsoft.com/office/drawing/2014/main" val="2619787574"/>
                    </a:ext>
                  </a:extLst>
                </a:gridCol>
                <a:gridCol w="2617574">
                  <a:extLst>
                    <a:ext uri="{9D8B030D-6E8A-4147-A177-3AD203B41FA5}">
                      <a16:colId xmlns:a16="http://schemas.microsoft.com/office/drawing/2014/main" val="268794853"/>
                    </a:ext>
                  </a:extLst>
                </a:gridCol>
              </a:tblGrid>
              <a:tr h="12213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Sampling site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DRE</a:t>
                      </a:r>
                    </a:p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 m</a:t>
                      </a:r>
                      <a:r>
                        <a:rPr lang="en-US" sz="20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from SBDART</a:t>
                      </a:r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AAOD</a:t>
                      </a:r>
                      <a:r>
                        <a:rPr lang="en-US" sz="2000" b="1" u="none" strike="noStrike" kern="1200" baseline="-25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AOD</a:t>
                      </a:r>
                      <a:r>
                        <a:rPr lang="en-US" sz="2000" b="1" u="none" strike="noStrike" kern="1200" baseline="-25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BC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8466705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Beijing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0.038575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0.116043899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1486971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Xianghe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0.035288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0.106089593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680089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Mt. Tai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0.009502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0.030959586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59063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53BA00F-00D7-C997-B2CE-FC35ACA0B40B}"/>
              </a:ext>
            </a:extLst>
          </p:cNvPr>
          <p:cNvSpPr txBox="1"/>
          <p:nvPr/>
        </p:nvSpPr>
        <p:spPr>
          <a:xfrm>
            <a:off x="1080304" y="4705017"/>
            <a:ext cx="10273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的辐射效应实际应该受到</a:t>
            </a:r>
            <a:r>
              <a:rPr lang="en-US" altLang="zh-CN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粒子群的吸收和散射的共同影响，因此需要将表征吸光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能力</a:t>
            </a:r>
            <a:r>
              <a:rPr lang="zh-CN" alt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AAOD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以及代表吸光和散射之和的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AOD</a:t>
            </a:r>
            <a:r>
              <a:rPr lang="en-US" altLang="zh-CN" sz="2400" baseline="-250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BC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共同考虑在内，均作为约束参数</a:t>
            </a:r>
            <a:endParaRPr lang="en-US" altLang="zh-C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1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7E6A87-DA64-44DB-9D82-0E07861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6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4A2648-41E4-4557-A4E1-EA7CB0B8AE89}"/>
              </a:ext>
            </a:extLst>
          </p:cNvPr>
          <p:cNvSpPr/>
          <p:nvPr/>
        </p:nvSpPr>
        <p:spPr bwMode="auto">
          <a:xfrm>
            <a:off x="-923" y="-7997"/>
            <a:ext cx="12192000" cy="674688"/>
          </a:xfrm>
          <a:prstGeom prst="rect">
            <a:avLst/>
          </a:prstGeom>
          <a:solidFill>
            <a:srgbClr val="26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本研究的结果</a:t>
            </a:r>
            <a:endParaRPr lang="en-GB" altLang="zh-CN" sz="2800" dirty="0">
              <a:solidFill>
                <a:schemeClr val="bg1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199161-2199-8229-4B6E-6A44DC66A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92993"/>
              </p:ext>
            </p:extLst>
          </p:nvPr>
        </p:nvGraphicFramePr>
        <p:xfrm>
          <a:off x="1518212" y="1307843"/>
          <a:ext cx="9155575" cy="2756022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527858">
                  <a:extLst>
                    <a:ext uri="{9D8B030D-6E8A-4147-A177-3AD203B41FA5}">
                      <a16:colId xmlns:a16="http://schemas.microsoft.com/office/drawing/2014/main" val="440550098"/>
                    </a:ext>
                  </a:extLst>
                </a:gridCol>
                <a:gridCol w="2392569">
                  <a:extLst>
                    <a:ext uri="{9D8B030D-6E8A-4147-A177-3AD203B41FA5}">
                      <a16:colId xmlns:a16="http://schemas.microsoft.com/office/drawing/2014/main" val="1869774147"/>
                    </a:ext>
                  </a:extLst>
                </a:gridCol>
                <a:gridCol w="2617574">
                  <a:extLst>
                    <a:ext uri="{9D8B030D-6E8A-4147-A177-3AD203B41FA5}">
                      <a16:colId xmlns:a16="http://schemas.microsoft.com/office/drawing/2014/main" val="2619787574"/>
                    </a:ext>
                  </a:extLst>
                </a:gridCol>
                <a:gridCol w="2617574">
                  <a:extLst>
                    <a:ext uri="{9D8B030D-6E8A-4147-A177-3AD203B41FA5}">
                      <a16:colId xmlns:a16="http://schemas.microsoft.com/office/drawing/2014/main" val="268794853"/>
                    </a:ext>
                  </a:extLst>
                </a:gridCol>
              </a:tblGrid>
              <a:tr h="12213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Sampling site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DRE</a:t>
                      </a:r>
                    </a:p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 m</a:t>
                      </a:r>
                      <a:r>
                        <a:rPr lang="en-US" sz="20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from SBDART</a:t>
                      </a:r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AAOD</a:t>
                      </a:r>
                      <a:r>
                        <a:rPr lang="en-US" sz="2000" b="1" u="none" strike="noStrike" kern="1200" baseline="-25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AOD</a:t>
                      </a:r>
                      <a:r>
                        <a:rPr lang="en-US" sz="2000" b="1" u="none" strike="noStrike" kern="1200" baseline="-250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BC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8466705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Beijing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0.038575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0.116043899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1486971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Xianghe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11.25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0.035288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0.106089593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680089"/>
                  </a:ext>
                </a:extLst>
              </a:tr>
              <a:tr h="511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Mt. Tai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0.009502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0.030959586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590638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D540B928-C2FA-620E-BABB-3A9374ABC01F}"/>
              </a:ext>
            </a:extLst>
          </p:cNvPr>
          <p:cNvSpPr txBox="1"/>
          <p:nvPr/>
        </p:nvSpPr>
        <p:spPr>
          <a:xfrm>
            <a:off x="1294686" y="529452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将三组数据做多元线性回归，获得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CD1103-1460-E344-E6F5-60EF4FBD65B2}"/>
                  </a:ext>
                </a:extLst>
              </p:cNvPr>
              <p:cNvSpPr txBox="1"/>
              <p:nvPr/>
            </p:nvSpPr>
            <p:spPr>
              <a:xfrm>
                <a:off x="1969625" y="4725359"/>
                <a:ext cx="782448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𝐷𝑅𝐸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𝐴𝐴𝑂𝐷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𝐴𝑂𝐷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3CD1103-1460-E344-E6F5-60EF4FBD6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625" y="4725359"/>
                <a:ext cx="7824487" cy="369332"/>
              </a:xfrm>
              <a:prstGeom prst="rect">
                <a:avLst/>
              </a:prstGeom>
              <a:blipFill>
                <a:blip r:embed="rId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5B92B69-71BE-2088-82F7-4F3D4AE23711}"/>
              </a:ext>
            </a:extLst>
          </p:cNvPr>
          <p:cNvSpPr txBox="1"/>
          <p:nvPr/>
        </p:nvSpPr>
        <p:spPr>
          <a:xfrm>
            <a:off x="1293763" y="421752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个自变量与因变量的关系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A893C8-47E5-7C9D-6B32-47DF4CFB0722}"/>
                  </a:ext>
                </a:extLst>
              </p:cNvPr>
              <p:cNvSpPr txBox="1"/>
              <p:nvPr/>
            </p:nvSpPr>
            <p:spPr>
              <a:xfrm>
                <a:off x="196771" y="5953992"/>
                <a:ext cx="1177145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𝐷𝑅𝐸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83501.39063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𝐴𝐴𝑂𝐷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−28506.95097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𝐴𝑂𝐷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+88.94239</m:t>
                      </m:r>
                    </m:oMath>
                  </m:oMathPara>
                </a14:m>
                <a:endParaRPr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3A893C8-47E5-7C9D-6B32-47DF4CFB0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71" y="5953992"/>
                <a:ext cx="11771452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89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7E6A87-DA64-44DB-9D82-0E07861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t>7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4A2648-41E4-4557-A4E1-EA7CB0B8AE89}"/>
              </a:ext>
            </a:extLst>
          </p:cNvPr>
          <p:cNvSpPr/>
          <p:nvPr/>
        </p:nvSpPr>
        <p:spPr bwMode="auto">
          <a:xfrm>
            <a:off x="-923" y="-7997"/>
            <a:ext cx="12192000" cy="674688"/>
          </a:xfrm>
          <a:prstGeom prst="rect">
            <a:avLst/>
          </a:prstGeom>
          <a:solidFill>
            <a:srgbClr val="265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olidFill>
                  <a:schemeClr val="bg1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供全球模式模拟使用的信息</a:t>
            </a:r>
            <a:endParaRPr lang="en-GB" altLang="zh-CN" sz="2800" dirty="0">
              <a:solidFill>
                <a:schemeClr val="bg1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5199161-2199-8229-4B6E-6A44DC66A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449299"/>
              </p:ext>
            </p:extLst>
          </p:nvPr>
        </p:nvGraphicFramePr>
        <p:xfrm>
          <a:off x="1064871" y="1897002"/>
          <a:ext cx="10162572" cy="2556001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01478">
                  <a:extLst>
                    <a:ext uri="{9D8B030D-6E8A-4147-A177-3AD203B41FA5}">
                      <a16:colId xmlns:a16="http://schemas.microsoft.com/office/drawing/2014/main" val="440550098"/>
                    </a:ext>
                  </a:extLst>
                </a:gridCol>
                <a:gridCol w="2212994">
                  <a:extLst>
                    <a:ext uri="{9D8B030D-6E8A-4147-A177-3AD203B41FA5}">
                      <a16:colId xmlns:a16="http://schemas.microsoft.com/office/drawing/2014/main" val="866332320"/>
                    </a:ext>
                  </a:extLst>
                </a:gridCol>
                <a:gridCol w="3211875">
                  <a:extLst>
                    <a:ext uri="{9D8B030D-6E8A-4147-A177-3AD203B41FA5}">
                      <a16:colId xmlns:a16="http://schemas.microsoft.com/office/drawing/2014/main" val="3610904738"/>
                    </a:ext>
                  </a:extLst>
                </a:gridCol>
                <a:gridCol w="3036225">
                  <a:extLst>
                    <a:ext uri="{9D8B030D-6E8A-4147-A177-3AD203B41FA5}">
                      <a16:colId xmlns:a16="http://schemas.microsoft.com/office/drawing/2014/main" val="1869774147"/>
                    </a:ext>
                  </a:extLst>
                </a:gridCol>
              </a:tblGrid>
              <a:tr h="101611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Sampling site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 concentration</a:t>
                      </a:r>
                    </a:p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(µg m</a:t>
                      </a:r>
                      <a:r>
                        <a:rPr lang="en-US" sz="20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DRE</a:t>
                      </a:r>
                    </a:p>
                    <a:p>
                      <a:pPr algn="ctr" fontAlgn="ctr"/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(W m</a:t>
                      </a:r>
                      <a:r>
                        <a:rPr lang="en-US" sz="2000" b="1" u="none" strike="noStrike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b="1" u="none" strike="noStrike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from SBDART</a:t>
                      </a:r>
                      <a:r>
                        <a:rPr lang="en-US" sz="2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8466705"/>
                  </a:ext>
                </a:extLst>
              </a:tr>
              <a:tr h="5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Beijing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13-27 November, 2016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91486971"/>
                  </a:ext>
                </a:extLst>
              </a:tr>
              <a:tr h="5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Xianghe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1-10 June, 2013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680089"/>
                  </a:ext>
                </a:extLst>
              </a:tr>
              <a:tr h="5132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Mt. Tai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1.15</a:t>
                      </a:r>
                      <a:endParaRPr lang="en-US" altLang="zh-CN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13-23 December, 2014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-0.17</a:t>
                      </a:r>
                      <a:endParaRPr lang="en-US" altLang="zh-CN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59063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53BA00F-00D7-C997-B2CE-FC35ACA0B40B}"/>
              </a:ext>
            </a:extLst>
          </p:cNvPr>
          <p:cNvSpPr txBox="1"/>
          <p:nvPr/>
        </p:nvSpPr>
        <p:spPr>
          <a:xfrm>
            <a:off x="1357844" y="5221649"/>
            <a:ext cx="9869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具体需求：跑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Global model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BC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全球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DRE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分布（时间建议选择三个时间点钟的一个，例如</a:t>
            </a:r>
            <a:r>
              <a:rPr lang="en-US" altLang="zh-CN" sz="2400" u="none" strike="noStrike" dirty="0">
                <a:effectLst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13-27 November, 2016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en-US" altLang="zh-CN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19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CEACE25-B998-21BA-0344-F826FED8B746}"/>
              </a:ext>
            </a:extLst>
          </p:cNvPr>
          <p:cNvSpPr txBox="1"/>
          <p:nvPr/>
        </p:nvSpPr>
        <p:spPr>
          <a:xfrm>
            <a:off x="4893587" y="2838947"/>
            <a:ext cx="24048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11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1E8AB-3044-4DC4-AB2B-386D1AE2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3F888-6EE0-4E91-8BDD-57C1F530452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DE8CDA-66E2-4ADA-8247-CA80143CB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97" y="755943"/>
            <a:ext cx="6022575" cy="454787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84C84F4-D801-AEBC-6DBD-B6766C73AB77}"/>
              </a:ext>
            </a:extLst>
          </p:cNvPr>
          <p:cNvSpPr/>
          <p:nvPr/>
        </p:nvSpPr>
        <p:spPr>
          <a:xfrm>
            <a:off x="2209491" y="5701947"/>
            <a:ext cx="7517488" cy="4001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黑碳核粒径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50-850 nm</a:t>
            </a:r>
            <a:endParaRPr 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12100</TotalTime>
  <Words>485</Words>
  <Application>Microsoft Office PowerPoint</Application>
  <PresentationFormat>宽屏</PresentationFormat>
  <Paragraphs>108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黑体</vt:lpstr>
      <vt:lpstr>微软雅黑</vt:lpstr>
      <vt:lpstr>Arial</vt:lpstr>
      <vt:lpstr>Calibri</vt:lpstr>
      <vt:lpstr>Calibri Light</vt:lpstr>
      <vt:lpstr>Cambria Math</vt:lpstr>
      <vt:lpstr>Segoe UI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Yuanyuan</dc:creator>
  <cp:lastModifiedBy>yy Wang</cp:lastModifiedBy>
  <cp:revision>625</cp:revision>
  <dcterms:created xsi:type="dcterms:W3CDTF">2021-05-26T03:04:08Z</dcterms:created>
  <dcterms:modified xsi:type="dcterms:W3CDTF">2023-07-06T08:30:49Z</dcterms:modified>
</cp:coreProperties>
</file>