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91" r:id="rId11"/>
    <p:sldId id="263" r:id="rId12"/>
    <p:sldId id="292" r:id="rId13"/>
    <p:sldId id="290" r:id="rId14"/>
    <p:sldId id="285" r:id="rId15"/>
    <p:sldId id="286" r:id="rId16"/>
    <p:sldId id="284" r:id="rId17"/>
    <p:sldId id="287" r:id="rId18"/>
    <p:sldId id="288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901572"/>
            <a:ext cx="9144000" cy="2187001"/>
          </a:xfrm>
        </p:spPr>
        <p:txBody>
          <a:bodyPr>
            <a:normAutofit fontScale="90000"/>
          </a:bodyPr>
          <a:lstStyle/>
          <a:p>
            <a:r>
              <a:rPr lang="en-US" altLang="zh-CN" sz="4400" dirty="0">
                <a:effectLst/>
              </a:rPr>
              <a:t>Representation of Time-Varying Urban Albedo in the Community Earth System Model (CESM)</a:t>
            </a:r>
            <a:endParaRPr lang="en-US" altLang="zh-CN" sz="4400" dirty="0"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Compset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5140" y="1509395"/>
            <a:ext cx="7539990" cy="4953000"/>
          </a:xfrm>
          <a:prstGeom prst="rect">
            <a:avLst/>
          </a:prstGeom>
        </p:spPr>
      </p:pic>
      <p:sp>
        <p:nvSpPr>
          <p:cNvPr id="46" name="椭圆 45"/>
          <p:cNvSpPr/>
          <p:nvPr/>
        </p:nvSpPr>
        <p:spPr>
          <a:xfrm rot="5400000">
            <a:off x="7529195" y="1802130"/>
            <a:ext cx="339090" cy="3738880"/>
          </a:xfrm>
          <a:prstGeom prst="ellipse">
            <a:avLst/>
          </a:prstGeom>
          <a:noFill/>
          <a:ln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47700" y="1825625"/>
            <a:ext cx="3338830" cy="4351655"/>
          </a:xfrm>
        </p:spPr>
        <p:txBody>
          <a:bodyPr>
            <a:normAutofit/>
          </a:bodyPr>
          <a:p>
            <a:r>
              <a:rPr lang="en-US" altLang="zh-CN" sz="1800"/>
              <a:t>If using DATM, there seem to be no interaction between land and atmosphere. Dose DATM influence the sensitivity study?</a:t>
            </a:r>
            <a:endParaRPr lang="en-US" altLang="zh-CN" sz="1800"/>
          </a:p>
          <a:p>
            <a:r>
              <a:rPr lang="en-US" altLang="zh-CN" sz="1800"/>
              <a:t>fully coupled(B compsets) or land only(I compsets)?</a:t>
            </a:r>
            <a:endParaRPr lang="en-US" altLang="zh-CN" sz="1800"/>
          </a:p>
          <a:p>
            <a:r>
              <a:rPr lang="en-US" altLang="zh-CN" sz="1800"/>
              <a:t>https://docs.cesm.ucar.edu/models/cesm2/config/compsets.html</a:t>
            </a:r>
            <a:endParaRPr lang="en-US" altLang="zh-CN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375920" y="681355"/>
            <a:ext cx="9196070" cy="0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375920" y="549275"/>
            <a:ext cx="282575" cy="28257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9860" y="991235"/>
            <a:ext cx="1792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2000-01-01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2576195" y="549275"/>
            <a:ext cx="282575" cy="28257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50135" y="95885"/>
            <a:ext cx="2251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2014-12-31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3294380" y="549275"/>
            <a:ext cx="282575" cy="28257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068320" y="991235"/>
            <a:ext cx="1905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2015-01-01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6069965" y="549275"/>
            <a:ext cx="282575" cy="28257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843905" y="991235"/>
            <a:ext cx="198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2050-12-31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6705600" y="549275"/>
            <a:ext cx="282575" cy="28257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479540" y="95885"/>
            <a:ext cx="1717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2051-01-01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9563735" y="549275"/>
            <a:ext cx="282575" cy="28257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337675" y="991235"/>
            <a:ext cx="182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2100-12-31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251460" y="1518920"/>
            <a:ext cx="2607310" cy="382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default constant albedo</a:t>
            </a:r>
            <a:endParaRPr lang="en-US" altLang="zh-CN"/>
          </a:p>
          <a:p>
            <a:r>
              <a:rPr lang="en-US" altLang="zh-CN"/>
              <a:t>(spin-up)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3589020" y="1967230"/>
            <a:ext cx="4953635" cy="382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3576955" y="1518920"/>
            <a:ext cx="6535420" cy="922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default constant albedo (branch 0)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0.9 constant roof albedo (branch 1)</a:t>
            </a:r>
            <a:endParaRPr lang="en-US" altLang="zh-CN">
              <a:sym typeface="+mn-ea"/>
            </a:endParaRPr>
          </a:p>
          <a:p>
            <a:endParaRPr lang="en-US" altLang="zh-CN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375920" y="1518920"/>
            <a:ext cx="2751455" cy="0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159760" y="1518920"/>
            <a:ext cx="6515735" cy="0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159760" y="2082800"/>
            <a:ext cx="6562725" cy="0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159760" y="2646680"/>
            <a:ext cx="3284220" cy="0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002280" y="27508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dynamic roof albedo (branch2.a )</a:t>
            </a:r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6443980" y="2646680"/>
            <a:ext cx="3284220" cy="0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191375" y="27508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 (branch2.b )</a:t>
            </a:r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3127375" y="3350260"/>
            <a:ext cx="3284220" cy="0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002280" y="34544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dynamic imperoad albedo (branch3.a )</a:t>
            </a:r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3127375" y="3982720"/>
            <a:ext cx="3284220" cy="0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002280" y="4086860"/>
            <a:ext cx="5655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dynamic roof+imperoad albedo (branch4.a )</a:t>
            </a:r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3127375" y="4615180"/>
            <a:ext cx="3284220" cy="0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002280" y="47193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dynamic wall albedo (branch5.a )</a:t>
            </a:r>
            <a:endParaRPr lang="zh-CN" altLang="en-US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3068320" y="5318760"/>
            <a:ext cx="3284220" cy="0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037840" y="5422900"/>
            <a:ext cx="3441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dynamic roof albedo with TBD, HD, MD (branch6.a )</a:t>
            </a:r>
            <a:endParaRPr lang="zh-CN" altLang="en-US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6352540" y="5318760"/>
            <a:ext cx="3284220" cy="0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7099935" y="54229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 (branch6.b )</a:t>
            </a:r>
            <a:endParaRPr lang="zh-CN" altLang="en-US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3068320" y="6126480"/>
            <a:ext cx="3284220" cy="0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3037840" y="623062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dynamic roof albedo and dynamic urban (branch7.a )</a:t>
            </a:r>
            <a:endParaRPr lang="zh-CN" altLang="en-US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6352540" y="6126480"/>
            <a:ext cx="3284220" cy="0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7099935" y="62306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 (branch7.b )</a:t>
            </a:r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9502140" y="1359535"/>
            <a:ext cx="282575" cy="1600835"/>
          </a:xfrm>
          <a:prstGeom prst="ellipse">
            <a:avLst/>
          </a:prstGeom>
          <a:noFill/>
          <a:ln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6129020" y="2277745"/>
            <a:ext cx="282575" cy="2654935"/>
          </a:xfrm>
          <a:prstGeom prst="ellipse">
            <a:avLst/>
          </a:prstGeom>
          <a:noFill/>
          <a:ln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Quanfication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land model outputs:</a:t>
            </a:r>
            <a:endParaRPr lang="en-US" altLang="zh-CN"/>
          </a:p>
          <a:p>
            <a:pPr lvl="1"/>
            <a:r>
              <a:rPr lang="en-US" altLang="zh-CN"/>
              <a:t>urban heat island(UHI)</a:t>
            </a:r>
            <a:endParaRPr lang="en-US" altLang="zh-CN"/>
          </a:p>
          <a:p>
            <a:pPr lvl="2"/>
            <a:r>
              <a:rPr lang="en-US" altLang="zh-CN" sz="2000"/>
              <a:t>surface UHI = urban surface temperature - rural surface temperature</a:t>
            </a:r>
            <a:endParaRPr lang="en-US" altLang="zh-CN" sz="2000"/>
          </a:p>
          <a:p>
            <a:pPr lvl="2"/>
            <a:r>
              <a:rPr lang="en-US" altLang="zh-CN"/>
              <a:t>canopy air UHI = urban 2-m air temperature - rural 2-m air temperature</a:t>
            </a:r>
            <a:endParaRPr lang="en-US" altLang="zh-CN"/>
          </a:p>
          <a:p>
            <a:pPr lvl="1"/>
            <a:r>
              <a:rPr lang="en-US" altLang="zh-CN"/>
              <a:t>urban heat stress</a:t>
            </a:r>
            <a:endParaRPr lang="en-US" altLang="zh-CN"/>
          </a:p>
          <a:p>
            <a:pPr lvl="2"/>
            <a:r>
              <a:rPr lang="en-US" altLang="zh-CN"/>
              <a:t>the </a:t>
            </a:r>
            <a:r>
              <a:rPr lang="en-US" altLang="zh-CN"/>
              <a:t>National Weather Service (NWS) Heat Index (HI)</a:t>
            </a:r>
            <a:endParaRPr lang="en-US" altLang="zh-CN"/>
          </a:p>
          <a:p>
            <a:pPr lvl="2"/>
            <a:r>
              <a:rPr lang="en-US" altLang="zh-CN"/>
              <a:t>Apparent Temperature (AT)</a:t>
            </a:r>
            <a:endParaRPr lang="en-US" altLang="zh-CN"/>
          </a:p>
          <a:p>
            <a:pPr lvl="2"/>
            <a:r>
              <a:rPr lang="en-US" altLang="zh-CN"/>
              <a:t>SWBGT</a:t>
            </a:r>
            <a:endParaRPr lang="en-US" altLang="zh-CN"/>
          </a:p>
          <a:p>
            <a:pPr lvl="2"/>
            <a:r>
              <a:rPr lang="en-US" altLang="zh-CN"/>
              <a:t>Humidex</a:t>
            </a:r>
            <a:endParaRPr lang="en-US" altLang="zh-CN"/>
          </a:p>
          <a:p>
            <a:pPr lvl="2"/>
            <a:r>
              <a:rPr lang="en-US" altLang="zh-CN"/>
              <a:t>Discomfort Index (DI)</a:t>
            </a:r>
            <a:endParaRPr lang="en-US" altLang="zh-CN"/>
          </a:p>
          <a:p>
            <a:pPr lvl="1"/>
            <a:r>
              <a:rPr lang="en-US" altLang="zh-CN">
                <a:solidFill>
                  <a:schemeClr val="accent1"/>
                </a:solidFill>
              </a:rPr>
              <a:t>urban heat extreme ? urban heat wave ? </a:t>
            </a:r>
            <a:endParaRPr lang="en-US" altLang="zh-CN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Quanfication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2983230" cy="4351655"/>
          </a:xfrm>
        </p:spPr>
        <p:txBody>
          <a:bodyPr/>
          <a:p>
            <a:r>
              <a:rPr lang="en-US" altLang="zh-CN" sz="1800"/>
              <a:t>atmosphere model outputs (atmospheric sensitivity)</a:t>
            </a:r>
            <a:endParaRPr lang="en-US" altLang="zh-CN" sz="1800"/>
          </a:p>
          <a:p>
            <a:pPr lvl="2"/>
            <a:endParaRPr lang="en-US" altLang="zh-CN"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6200" y="0"/>
            <a:ext cx="83058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Question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On my current experiment design: is it ok...?</a:t>
            </a:r>
            <a:endParaRPr lang="en-US" altLang="zh-CN"/>
          </a:p>
          <a:p>
            <a:r>
              <a:rPr lang="zh-CN" altLang="en-US"/>
              <a:t>‘</a:t>
            </a:r>
            <a:r>
              <a:rPr lang="en-US" altLang="zh-CN"/>
              <a:t>Effects</a:t>
            </a:r>
            <a:r>
              <a:rPr lang="zh-CN" altLang="en-US"/>
              <a:t>’</a:t>
            </a:r>
            <a:r>
              <a:rPr lang="en-US" altLang="zh-CN"/>
              <a:t>: shall urban heat extreme / urban heat wave further considered?</a:t>
            </a:r>
            <a:endParaRPr lang="en-US" altLang="zh-CN"/>
          </a:p>
          <a:p>
            <a:r>
              <a:rPr lang="en-US" altLang="zh-CN"/>
              <a:t>Data outputs: There are some many parameters, I have no idea about the selection.</a:t>
            </a:r>
            <a:endParaRPr lang="en-US" altLang="zh-CN"/>
          </a:p>
          <a:p>
            <a:pPr lvl="1"/>
            <a:r>
              <a:rPr lang="en-US" altLang="zh-CN"/>
              <a:t>monthly outputs?</a:t>
            </a:r>
            <a:endParaRPr lang="en-US" altLang="zh-CN"/>
          </a:p>
          <a:p>
            <a:pPr lvl="1"/>
            <a:r>
              <a:rPr lang="en-US" altLang="zh-CN"/>
              <a:t>shall I use the default outputs or customize output namelist?</a:t>
            </a:r>
            <a:endParaRPr lang="en-US" altLang="zh-CN"/>
          </a:p>
          <a:p>
            <a:pPr lvl="0"/>
            <a:r>
              <a:rPr lang="en-US" altLang="zh-CN"/>
              <a:t>if I give detailed analysis on each experiment, the paper will be super long. So I plan to focus on Experiment1 data analysis, and simplify descirption on Experiment2-4.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3409950" cy="1325880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Archer2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3338830" cy="4351655"/>
          </a:xfrm>
        </p:spPr>
        <p:txBody>
          <a:bodyPr>
            <a:normAutofit/>
          </a:bodyPr>
          <a:p>
            <a:r>
              <a:rPr lang="en-US" altLang="zh-CN" sz="1800"/>
              <a:t>In general, how many nodes to use?</a:t>
            </a:r>
            <a:endParaRPr lang="en-US" altLang="zh-CN" sz="1800"/>
          </a:p>
          <a:p>
            <a:r>
              <a:rPr lang="en-US" altLang="zh-CN" sz="1800"/>
              <a:t>shall I change the config_batch.xml?</a:t>
            </a:r>
            <a:endParaRPr lang="en-US" altLang="zh-CN" sz="1800"/>
          </a:p>
          <a:p>
            <a:r>
              <a:rPr lang="en-US" altLang="zh-CN" sz="1800">
                <a:highlight>
                  <a:srgbClr val="FFFF00"/>
                </a:highlight>
              </a:rPr>
              <a:t>./xmlquery NTASK, NTHRDS,ROOTPE,NINST</a:t>
            </a:r>
            <a:endParaRPr lang="en-US" altLang="zh-CN" sz="1800">
              <a:highlight>
                <a:srgbClr val="FFFF00"/>
              </a:highlight>
            </a:endParaRPr>
          </a:p>
          <a:p>
            <a:r>
              <a:rPr lang="en-US" altLang="zh-CN" sz="1800"/>
              <a:t>ATM and OCN parallel, and  the other components </a:t>
            </a:r>
            <a:r>
              <a:rPr lang="en-US" altLang="zh-CN" sz="1800"/>
              <a:t>seriel?</a:t>
            </a:r>
            <a:endParaRPr lang="en-US" altLang="zh-CN" sz="1800"/>
          </a:p>
          <a:p>
            <a:r>
              <a:rPr lang="en-US" altLang="zh-CN" sz="1800"/>
              <a:t>NO IDEA :(</a:t>
            </a:r>
            <a:endParaRPr lang="en-US" altLang="zh-CN" sz="1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2905" y="0"/>
            <a:ext cx="799909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64337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745" y="0"/>
            <a:ext cx="5469255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2236470"/>
            <a:ext cx="6643370" cy="1362075"/>
          </a:xfrm>
          <a:prstGeom prst="rect">
            <a:avLst/>
          </a:prstGeom>
          <a:noFill/>
          <a:ln w="539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Introduction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 altLang="zh-CN"/>
              <a:t>why urban albedo</a:t>
            </a:r>
            <a:endParaRPr lang="en-US" altLang="zh-CN"/>
          </a:p>
          <a:p>
            <a:pPr lvl="1"/>
            <a:r>
              <a:rPr lang="en-US" altLang="zh-CN"/>
              <a:t>urban heat issues</a:t>
            </a:r>
            <a:endParaRPr lang="en-US" altLang="zh-CN"/>
          </a:p>
          <a:p>
            <a:pPr lvl="1"/>
            <a:r>
              <a:rPr lang="en-US" altLang="zh-CN"/>
              <a:t>urban climate-sensitive design</a:t>
            </a:r>
            <a:r>
              <a:rPr lang="zh-CN" altLang="en-US"/>
              <a:t>——</a:t>
            </a:r>
            <a:r>
              <a:rPr lang="en-US" altLang="zh-CN"/>
              <a:t>white roof, cooling pavement</a:t>
            </a:r>
            <a:endParaRPr lang="en-US" altLang="zh-CN"/>
          </a:p>
          <a:p>
            <a:pPr lvl="0"/>
            <a:r>
              <a:rPr lang="en-US" altLang="zh-CN"/>
              <a:t>quantify the cooling effects of high albedo</a:t>
            </a:r>
            <a:endParaRPr lang="en-US" altLang="zh-CN"/>
          </a:p>
          <a:p>
            <a:pPr lvl="1"/>
            <a:r>
              <a:rPr lang="en-US" altLang="zh-CN" sz="2400"/>
              <a:t>regional climate model</a:t>
            </a:r>
            <a:endParaRPr lang="en-US" altLang="zh-CN" sz="2400"/>
          </a:p>
          <a:p>
            <a:pPr lvl="1"/>
            <a:r>
              <a:rPr lang="en-US" altLang="zh-CN"/>
              <a:t>global Earth system model</a:t>
            </a:r>
            <a:endParaRPr lang="en-US" altLang="zh-CN"/>
          </a:p>
          <a:p>
            <a:pPr lvl="2"/>
            <a:r>
              <a:rPr lang="en-US" altLang="zh-CN"/>
              <a:t>constant urban parameters</a:t>
            </a:r>
            <a:endParaRPr lang="en-US" altLang="zh-CN"/>
          </a:p>
          <a:p>
            <a:pPr lvl="0"/>
            <a:r>
              <a:rPr lang="en-US" altLang="zh-CN"/>
              <a:t>why dynamic albedo</a:t>
            </a:r>
            <a:endParaRPr lang="en-US" altLang="zh-CN"/>
          </a:p>
          <a:p>
            <a:pPr lvl="1"/>
            <a:r>
              <a:rPr lang="en-US" altLang="zh-CN"/>
              <a:t>large-scale deployment of urban albedo changes like white roof installation is a progressive process and could not be realized instantly in the real life</a:t>
            </a:r>
            <a:endParaRPr lang="en-US" altLang="zh-CN"/>
          </a:p>
          <a:p>
            <a:pPr lvl="1"/>
            <a:r>
              <a:rPr lang="en-US" altLang="zh-CN"/>
              <a:t>we describe time-varying albedo in the CESM to imitate implementable actions in response to adaptation</a:t>
            </a:r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4785" y="0"/>
            <a:ext cx="9575800" cy="67754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Knowledge gap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Many regional climate models have quantified coolling effects of urban albedo, but few at the global scale;</a:t>
            </a:r>
            <a:endParaRPr lang="en-US" altLang="zh-CN"/>
          </a:p>
          <a:p>
            <a:r>
              <a:rPr lang="en-US" altLang="zh-CN"/>
              <a:t>There are sevel global ESMs assess the cooling effects of urban albedo, but use insufficient urban modelling</a:t>
            </a:r>
            <a:endParaRPr lang="en-US" altLang="zh-CN"/>
          </a:p>
          <a:p>
            <a:pPr lvl="1"/>
            <a:r>
              <a:rPr lang="en-US" altLang="zh-CN"/>
              <a:t>urban parameters remain constent </a:t>
            </a:r>
            <a:r>
              <a:rPr lang="en-US" altLang="zh-CN">
                <a:sym typeface="+mn-ea"/>
              </a:rPr>
              <a:t>over time</a:t>
            </a:r>
            <a:r>
              <a:rPr lang="en-US" altLang="zh-CN"/>
              <a:t>;</a:t>
            </a:r>
            <a:endParaRPr lang="en-US" altLang="zh-CN"/>
          </a:p>
          <a:p>
            <a:pPr lvl="1"/>
            <a:r>
              <a:rPr lang="en-US" altLang="zh-CN"/>
              <a:t>only concerns about urban horizontal surfaces but few on verical surface;</a:t>
            </a:r>
            <a:endParaRPr lang="en-US" altLang="zh-CN"/>
          </a:p>
          <a:p>
            <a:pPr lvl="1"/>
            <a:r>
              <a:rPr lang="en-US" altLang="zh-CN"/>
              <a:t>omit urbanization (urban areas did not change over time).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2 Methods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061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constant urban fraction and urban albedo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2575" y="1584325"/>
            <a:ext cx="9086850" cy="52101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new module </a:t>
            </a:r>
            <a:r>
              <a:rPr lang="zh-CN" altLang="en-US"/>
              <a:t>‘</a:t>
            </a:r>
            <a:r>
              <a:rPr lang="en-US" altLang="zh-CN"/>
              <a:t>UrbanDynAlbMod</a:t>
            </a:r>
            <a:r>
              <a:rPr lang="zh-CN" altLang="en-US"/>
              <a:t>’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7180" y="1409700"/>
            <a:ext cx="8677275" cy="5448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378075"/>
            <a:ext cx="10515600" cy="1325563"/>
          </a:xfrm>
        </p:spPr>
        <p:txBody>
          <a:bodyPr>
            <a:normAutofit/>
          </a:bodyPr>
          <a:p>
            <a:pPr algn="ctr"/>
            <a:r>
              <a:rPr lang="en-US"/>
              <a:t>Uncertainty begins.</a:t>
            </a:r>
            <a:endParaRPr lang="zh-CN" altLang="en-US"/>
          </a:p>
        </p:txBody>
      </p:sp>
      <p:sp>
        <p:nvSpPr>
          <p:cNvPr id="14" name="爆炸形 1 13"/>
          <p:cNvSpPr/>
          <p:nvPr/>
        </p:nvSpPr>
        <p:spPr>
          <a:xfrm>
            <a:off x="5501005" y="3557905"/>
            <a:ext cx="974090" cy="1722755"/>
          </a:xfrm>
          <a:prstGeom prst="irregularSeal1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Experiment design</a:t>
            </a:r>
            <a:endParaRPr lang="en-US" altLang="zh-CN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755" y="1257300"/>
            <a:ext cx="10499090" cy="5417185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/>
        </p:nvSpPr>
        <p:spPr>
          <a:xfrm>
            <a:off x="6882765" y="2584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7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>
                <a:solidFill>
                  <a:schemeClr val="accent1"/>
                </a:solidFill>
                <a:sym typeface="+mn-ea"/>
              </a:rPr>
              <a:t>Experiment 1 Case1-Case0 Vs Case2-Case0</a:t>
            </a:r>
            <a:endParaRPr lang="en-US" altLang="zh-CN" sz="2400" b="1">
              <a:solidFill>
                <a:schemeClr val="accent1"/>
              </a:solidFill>
              <a:sym typeface="+mn-ea"/>
            </a:endParaRPr>
          </a:p>
          <a:p>
            <a:endParaRPr lang="en-US" altLang="zh-CN" sz="2400">
              <a:solidFill>
                <a:schemeClr val="accent1"/>
              </a:solidFill>
              <a:sym typeface="+mn-ea"/>
            </a:endParaRPr>
          </a:p>
          <a:p>
            <a:r>
              <a:rPr lang="en-US" altLang="zh-CN" sz="2400" b="1">
                <a:solidFill>
                  <a:schemeClr val="accent1"/>
                </a:solidFill>
                <a:sym typeface="+mn-ea"/>
              </a:rPr>
              <a:t>Experiment 2 </a:t>
            </a:r>
            <a:r>
              <a:rPr lang="en-US" altLang="zh-CN" sz="2400">
                <a:solidFill>
                  <a:schemeClr val="accent1"/>
                </a:solidFill>
                <a:sym typeface="+mn-ea"/>
              </a:rPr>
              <a:t>Case2 Vs Case3 Vs Case4 Vs Case5</a:t>
            </a:r>
            <a:endParaRPr lang="en-US" altLang="zh-CN" sz="2400">
              <a:solidFill>
                <a:schemeClr val="accent1"/>
              </a:solidFill>
              <a:sym typeface="+mn-ea"/>
            </a:endParaRPr>
          </a:p>
          <a:p>
            <a:r>
              <a:rPr lang="en-US" altLang="zh-CN" sz="2400" b="1">
                <a:solidFill>
                  <a:schemeClr val="accent1"/>
                </a:solidFill>
                <a:sym typeface="+mn-ea"/>
              </a:rPr>
              <a:t>Experiment 3 </a:t>
            </a:r>
            <a:r>
              <a:rPr lang="en-US" altLang="zh-CN" sz="2400">
                <a:solidFill>
                  <a:schemeClr val="accent1"/>
                </a:solidFill>
                <a:sym typeface="+mn-ea"/>
              </a:rPr>
              <a:t>Case2 Vs Case6</a:t>
            </a:r>
            <a:endParaRPr lang="en-US" altLang="zh-CN" sz="2400">
              <a:solidFill>
                <a:schemeClr val="accent1"/>
              </a:solidFill>
              <a:sym typeface="+mn-ea"/>
            </a:endParaRPr>
          </a:p>
          <a:p>
            <a:r>
              <a:rPr lang="en-US" altLang="zh-CN" sz="2400" b="1">
                <a:solidFill>
                  <a:schemeClr val="accent1"/>
                </a:solidFill>
                <a:sym typeface="+mn-ea"/>
              </a:rPr>
              <a:t>Experiment 4 </a:t>
            </a:r>
            <a:r>
              <a:rPr lang="en-US" altLang="zh-CN" sz="2400">
                <a:solidFill>
                  <a:schemeClr val="accent1"/>
                </a:solidFill>
                <a:sym typeface="+mn-ea"/>
              </a:rPr>
              <a:t>Case2 Vs Case7</a:t>
            </a:r>
            <a:endParaRPr lang="en-US" altLang="zh-CN" sz="2400">
              <a:solidFill>
                <a:schemeClr val="accent1"/>
              </a:solidFill>
              <a:sym typeface="+mn-ea"/>
            </a:endParaRPr>
          </a:p>
          <a:p>
            <a:endParaRPr lang="en-US" altLang="zh-CN" sz="240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4845" y="2424430"/>
            <a:ext cx="9505950" cy="1235710"/>
          </a:xfrm>
          <a:prstGeom prst="rect">
            <a:avLst/>
          </a:prstGeom>
          <a:noFill/>
          <a:ln w="444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2956</Words>
  <Application>WPS 文字</Application>
  <PresentationFormat>宽屏</PresentationFormat>
  <Paragraphs>121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WPS</vt:lpstr>
      <vt:lpstr>Representation of Time-Varying Urban Albedo in the Community Earth System Model (CESM)</vt:lpstr>
      <vt:lpstr>1 Introduction</vt:lpstr>
      <vt:lpstr>PowerPoint 演示文稿</vt:lpstr>
      <vt:lpstr>Knowledge gap</vt:lpstr>
      <vt:lpstr>2 Methods</vt:lpstr>
      <vt:lpstr>constant urban fraction and urban albedo</vt:lpstr>
      <vt:lpstr>new module ‘UrbanDynAlbMod’</vt:lpstr>
      <vt:lpstr>Uncertainty begins.</vt:lpstr>
      <vt:lpstr>Experiment design</vt:lpstr>
      <vt:lpstr>Compset</vt:lpstr>
      <vt:lpstr>PowerPoint 演示文稿</vt:lpstr>
      <vt:lpstr>Quanfication</vt:lpstr>
      <vt:lpstr>Quanfication</vt:lpstr>
      <vt:lpstr>Question</vt:lpstr>
      <vt:lpstr>Archer2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孙源</cp:lastModifiedBy>
  <cp:revision>29</cp:revision>
  <dcterms:created xsi:type="dcterms:W3CDTF">2023-11-15T14:49:04Z</dcterms:created>
  <dcterms:modified xsi:type="dcterms:W3CDTF">2023-11-15T14:49:04Z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2052-6.2.2.8394</vt:lpwstr>
  </property>
  <property fmtid="{D5CDD505-2E9C-101B-9397-08002B2CF9AE}" pid="3" name="ICV">
    <vt:lpwstr>4197BD5788B1F658CA404E65E51FA48F_43</vt:lpwstr>
  </property>
</Properties>
</file>