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1" r:id="rId4"/>
    <p:sldId id="262" r:id="rId5"/>
    <p:sldId id="263" r:id="rId6"/>
    <p:sldId id="258" r:id="rId7"/>
    <p:sldId id="264" r:id="rId8"/>
    <p:sldId id="272" r:id="rId9"/>
    <p:sldId id="273" r:id="rId10"/>
    <p:sldId id="265" r:id="rId11"/>
    <p:sldId id="266" r:id="rId12"/>
    <p:sldId id="267" r:id="rId13"/>
    <p:sldId id="268" r:id="rId14"/>
    <p:sldId id="269" r:id="rId15"/>
    <p:sldId id="270" r:id="rId16"/>
    <p:sldId id="271"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0" autoAdjust="0"/>
  </p:normalViewPr>
  <p:slideViewPr>
    <p:cSldViewPr>
      <p:cViewPr varScale="1">
        <p:scale>
          <a:sx n="66" d="100"/>
          <a:sy n="66" d="100"/>
        </p:scale>
        <p:origin x="-150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530820CF-B880-4189-942D-D702A7CBA730}" type="datetimeFigureOut">
              <a:rPr lang="zh-CN" altLang="en-US" smtClean="0"/>
              <a:pPr/>
              <a:t>2017/10/21</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2017/10/21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2017/10/21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2017/10/21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0C913308-F349-4B6D-A68A-DD1791B4A57B}"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0820CF-B880-4189-942D-D702A7CBA730}" type="datetimeFigureOut">
              <a:rPr lang="zh-CN" altLang="en-US" smtClean="0"/>
              <a:pPr/>
              <a:t>2017/10/21</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1196752"/>
            <a:ext cx="7772400" cy="1470025"/>
          </a:xfrm>
        </p:spPr>
        <p:txBody>
          <a:bodyPr/>
          <a:lstStyle/>
          <a:p>
            <a:r>
              <a:rPr lang="en-US" altLang="zh-CN" dirty="0" smtClean="0"/>
              <a:t>Final exam</a:t>
            </a:r>
            <a:endParaRPr lang="zh-CN" altLang="en-US" dirty="0"/>
          </a:p>
        </p:txBody>
      </p:sp>
      <p:sp>
        <p:nvSpPr>
          <p:cNvPr id="3" name="副标题 2"/>
          <p:cNvSpPr>
            <a:spLocks noGrp="1"/>
          </p:cNvSpPr>
          <p:nvPr>
            <p:ph type="subTitle" idx="1"/>
          </p:nvPr>
        </p:nvSpPr>
        <p:spPr/>
        <p:txBody>
          <a:bodyPr/>
          <a:lstStyle/>
          <a:p>
            <a:r>
              <a:rPr lang="en-US" altLang="zh-CN" dirty="0" smtClean="0">
                <a:solidFill>
                  <a:schemeClr val="tx1"/>
                </a:solidFill>
              </a:rPr>
              <a:t>Yuan Sun</a:t>
            </a:r>
            <a:endParaRPr lang="zh-CN" alt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41895" y="839449"/>
            <a:ext cx="6685372" cy="1657802"/>
          </a:xfrm>
        </p:spPr>
        <p:txBody>
          <a:bodyPr>
            <a:normAutofit/>
          </a:bodyPr>
          <a:lstStyle/>
          <a:p>
            <a:pPr algn="ctr"/>
            <a:r>
              <a:rPr kumimoji="1" lang="en-US" altLang="zh-CN" sz="5400" dirty="0" smtClean="0">
                <a:latin typeface="+mn-ea"/>
                <a:ea typeface="+mn-ea"/>
                <a:cs typeface="Batang" charset="0"/>
              </a:rPr>
              <a:t>Digital</a:t>
            </a:r>
            <a:r>
              <a:rPr kumimoji="1" lang="zh-CN" altLang="en-US" sz="5400" dirty="0">
                <a:latin typeface="+mn-ea"/>
                <a:ea typeface="+mn-ea"/>
                <a:cs typeface="Batang" charset="0"/>
              </a:rPr>
              <a:t> </a:t>
            </a:r>
            <a:r>
              <a:rPr kumimoji="1" lang="en-US" altLang="zh-CN" sz="5400" dirty="0" smtClean="0">
                <a:latin typeface="+mn-ea"/>
                <a:ea typeface="+mn-ea"/>
                <a:cs typeface="Batang" charset="0"/>
              </a:rPr>
              <a:t>Signature </a:t>
            </a:r>
            <a:r>
              <a:rPr kumimoji="1" lang="en-US" altLang="zh-CN" sz="5400" dirty="0">
                <a:latin typeface="+mn-ea"/>
                <a:ea typeface="+mn-ea"/>
                <a:cs typeface="Batang" charset="0"/>
              </a:rPr>
              <a:t>Algorithms</a:t>
            </a:r>
            <a:endParaRPr kumimoji="1" lang="zh-CN" altLang="en-US" sz="5400" dirty="0">
              <a:latin typeface="+mn-ea"/>
              <a:ea typeface="+mn-ea"/>
              <a:cs typeface="Batang" charset="0"/>
            </a:endParaRPr>
          </a:p>
        </p:txBody>
      </p:sp>
      <p:sp>
        <p:nvSpPr>
          <p:cNvPr id="3" name="副标题 2"/>
          <p:cNvSpPr>
            <a:spLocks noGrp="1"/>
          </p:cNvSpPr>
          <p:nvPr>
            <p:ph type="subTitle" idx="1"/>
          </p:nvPr>
        </p:nvSpPr>
        <p:spPr/>
        <p:txBody>
          <a:bodyPr>
            <a:normAutofit/>
          </a:bodyPr>
          <a:lstStyle/>
          <a:p>
            <a:endParaRPr kumimoji="1" lang="zh-CN" altLang="en-US" dirty="0" smtClean="0"/>
          </a:p>
          <a:p>
            <a:r>
              <a:rPr kumimoji="1" lang="en-US" altLang="zh-CN" dirty="0" smtClean="0"/>
              <a:t>Yuan Sun </a:t>
            </a:r>
            <a:endParaRPr kumimoji="1" lang="zh-CN" altLang="en-US" dirty="0"/>
          </a:p>
        </p:txBody>
      </p:sp>
    </p:spTree>
    <p:extLst>
      <p:ext uri="{BB962C8B-B14F-4D97-AF65-F5344CB8AC3E}">
        <p14:creationId xmlns="" xmlns:p14="http://schemas.microsoft.com/office/powerpoint/2010/main" val="577940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85704" y="973395"/>
            <a:ext cx="7154484" cy="5081665"/>
          </a:xfrm>
        </p:spPr>
        <p:txBody>
          <a:bodyPr>
            <a:noAutofit/>
          </a:bodyPr>
          <a:lstStyle/>
          <a:p>
            <a:pPr marL="0" indent="0">
              <a:buNone/>
            </a:pPr>
            <a:r>
              <a:rPr kumimoji="1" lang="de-DE" altLang="zh-CN" b="1" dirty="0">
                <a:latin typeface="+mn-ea"/>
                <a:cs typeface="Batang" charset="0"/>
              </a:rPr>
              <a:t>The Digital Signature Algorithm</a:t>
            </a:r>
            <a:r>
              <a:rPr kumimoji="1" lang="de-DE" altLang="zh-CN" dirty="0">
                <a:latin typeface="+mn-ea"/>
                <a:cs typeface="Batang" charset="0"/>
              </a:rPr>
              <a:t> (DSA) </a:t>
            </a:r>
            <a:r>
              <a:rPr kumimoji="1" lang="de-DE" altLang="zh-CN" dirty="0" smtClean="0">
                <a:latin typeface="+mn-ea"/>
                <a:cs typeface="Batang" charset="0"/>
              </a:rPr>
              <a:t>is </a:t>
            </a:r>
            <a:r>
              <a:rPr kumimoji="1" lang="de-DE" altLang="zh-CN" dirty="0">
                <a:latin typeface="+mn-ea"/>
                <a:cs typeface="Batang" charset="0"/>
              </a:rPr>
              <a:t>a Federal Information Processing Standard </a:t>
            </a:r>
            <a:r>
              <a:rPr kumimoji="1" lang="de-DE" altLang="zh-CN" dirty="0" smtClean="0">
                <a:latin typeface="+mn-ea"/>
                <a:cs typeface="Batang" charset="0"/>
              </a:rPr>
              <a:t>for</a:t>
            </a:r>
            <a:r>
              <a:rPr kumimoji="1" lang="de-DE" altLang="zh-CN" dirty="0">
                <a:latin typeface="+mn-ea"/>
                <a:cs typeface="Batang" charset="0"/>
              </a:rPr>
              <a:t> digital </a:t>
            </a:r>
            <a:r>
              <a:rPr kumimoji="1" lang="de-DE" altLang="zh-CN" dirty="0" smtClean="0">
                <a:latin typeface="+mn-ea"/>
                <a:cs typeface="Batang" charset="0"/>
              </a:rPr>
              <a:t>signatures.</a:t>
            </a:r>
            <a:r>
              <a:rPr kumimoji="1" lang="en-US" altLang="zh-CN" dirty="0" smtClean="0">
                <a:latin typeface="+mn-ea"/>
                <a:cs typeface="Batang" charset="0"/>
              </a:rPr>
              <a:t>for the key generation,</a:t>
            </a:r>
            <a:r>
              <a:rPr kumimoji="1" lang="zh-CN" altLang="en-US" dirty="0" smtClean="0">
                <a:latin typeface="+mn-ea"/>
                <a:cs typeface="Batang" charset="0"/>
              </a:rPr>
              <a:t> </a:t>
            </a:r>
            <a:r>
              <a:rPr kumimoji="1" lang="en-US" altLang="zh-CN" dirty="0" smtClean="0">
                <a:latin typeface="+mn-ea"/>
                <a:cs typeface="Batang" charset="0"/>
              </a:rPr>
              <a:t>it</a:t>
            </a:r>
            <a:r>
              <a:rPr kumimoji="1" lang="zh-CN" altLang="en-US" dirty="0" smtClean="0">
                <a:latin typeface="+mn-ea"/>
                <a:cs typeface="Batang" charset="0"/>
              </a:rPr>
              <a:t> </a:t>
            </a:r>
            <a:r>
              <a:rPr kumimoji="1" lang="en-US" altLang="zh-CN" dirty="0" smtClean="0">
                <a:latin typeface="+mn-ea"/>
                <a:cs typeface="Batang" charset="0"/>
              </a:rPr>
              <a:t>has </a:t>
            </a:r>
            <a:r>
              <a:rPr kumimoji="1" lang="en-US" altLang="zh-CN" dirty="0">
                <a:latin typeface="+mn-ea"/>
                <a:cs typeface="Batang" charset="0"/>
              </a:rPr>
              <a:t>two phases. The first phase is a choice of algorithm parameters which may be shared between different users of the system, while the second phase computes public and private keys for a single user</a:t>
            </a:r>
            <a:r>
              <a:rPr kumimoji="1" lang="en-US" altLang="zh-CN" dirty="0" smtClean="0">
                <a:latin typeface="+mn-ea"/>
                <a:cs typeface="Batang" charset="0"/>
              </a:rPr>
              <a:t>.</a:t>
            </a:r>
            <a:endParaRPr kumimoji="1" lang="zh-CN" altLang="en-US" dirty="0" smtClean="0">
              <a:latin typeface="+mn-ea"/>
              <a:cs typeface="Batang" charset="0"/>
            </a:endParaRPr>
          </a:p>
          <a:p>
            <a:pPr marL="0" indent="0">
              <a:buNone/>
            </a:pPr>
            <a:endParaRPr kumimoji="1" lang="zh-CN" altLang="en-US" sz="3200" dirty="0">
              <a:latin typeface="Batang" charset="0"/>
              <a:ea typeface="Batang" charset="0"/>
              <a:cs typeface="Batang" charset="0"/>
            </a:endParaRPr>
          </a:p>
          <a:p>
            <a:pPr marL="0" indent="0">
              <a:buNone/>
            </a:pPr>
            <a:endParaRPr kumimoji="1" lang="zh-CN" altLang="en-US" sz="3200" dirty="0">
              <a:latin typeface="Batang" charset="0"/>
              <a:ea typeface="Batang" charset="0"/>
              <a:cs typeface="Batang" charset="0"/>
            </a:endParaRPr>
          </a:p>
        </p:txBody>
      </p:sp>
    </p:spTree>
    <p:extLst>
      <p:ext uri="{BB962C8B-B14F-4D97-AF65-F5344CB8AC3E}">
        <p14:creationId xmlns="" xmlns:p14="http://schemas.microsoft.com/office/powerpoint/2010/main" val="1155051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98457" y="984647"/>
            <a:ext cx="7187357" cy="5509200"/>
          </a:xfrm>
          <a:prstGeom prst="rect">
            <a:avLst/>
          </a:prstGeom>
        </p:spPr>
        <p:txBody>
          <a:bodyPr wrap="square">
            <a:spAutoFit/>
          </a:bodyPr>
          <a:lstStyle/>
          <a:p>
            <a:r>
              <a:rPr kumimoji="1" lang="en-US" altLang="zh-CN" sz="2400" b="1" dirty="0">
                <a:latin typeface="+mn-ea"/>
                <a:cs typeface="Batang" charset="0"/>
              </a:rPr>
              <a:t>For</a:t>
            </a:r>
            <a:r>
              <a:rPr kumimoji="1" lang="zh-CN" altLang="en-US" sz="2400" b="1" dirty="0">
                <a:latin typeface="+mn-ea"/>
                <a:cs typeface="Batang" charset="0"/>
              </a:rPr>
              <a:t> </a:t>
            </a:r>
            <a:r>
              <a:rPr kumimoji="1" lang="en-US" altLang="zh-CN" sz="2400" b="1" dirty="0">
                <a:latin typeface="+mn-ea"/>
                <a:cs typeface="Batang" charset="0"/>
              </a:rPr>
              <a:t>the</a:t>
            </a:r>
            <a:r>
              <a:rPr kumimoji="1" lang="zh-CN" altLang="en-US" sz="2400" b="1" dirty="0">
                <a:latin typeface="+mn-ea"/>
                <a:cs typeface="Batang" charset="0"/>
              </a:rPr>
              <a:t> </a:t>
            </a:r>
            <a:r>
              <a:rPr kumimoji="1" lang="en-US" altLang="zh-CN" sz="2400" b="1" dirty="0">
                <a:latin typeface="+mn-ea"/>
                <a:cs typeface="Batang" charset="0"/>
              </a:rPr>
              <a:t>Parameter generation</a:t>
            </a:r>
            <a:r>
              <a:rPr kumimoji="1" lang="en-US" altLang="zh-CN" sz="2400" dirty="0">
                <a:latin typeface="+mn-ea"/>
                <a:cs typeface="Batang" charset="0"/>
              </a:rPr>
              <a:t>,</a:t>
            </a:r>
            <a:r>
              <a:rPr kumimoji="1" lang="zh-CN" altLang="en-US" sz="2400" dirty="0">
                <a:latin typeface="+mn-ea"/>
                <a:cs typeface="Batang" charset="0"/>
              </a:rPr>
              <a:t> </a:t>
            </a:r>
            <a:r>
              <a:rPr kumimoji="1" lang="en-US" altLang="zh-CN" sz="2400" dirty="0">
                <a:latin typeface="+mn-ea"/>
                <a:cs typeface="Batang" charset="0"/>
              </a:rPr>
              <a:t>the</a:t>
            </a:r>
            <a:r>
              <a:rPr kumimoji="1" lang="zh-CN" altLang="en-US" sz="2400" dirty="0">
                <a:latin typeface="+mn-ea"/>
                <a:cs typeface="Batang" charset="0"/>
              </a:rPr>
              <a:t> </a:t>
            </a:r>
            <a:r>
              <a:rPr kumimoji="1" lang="en-US" altLang="zh-CN" sz="2400" dirty="0">
                <a:latin typeface="+mn-ea"/>
                <a:cs typeface="Batang" charset="0"/>
              </a:rPr>
              <a:t>steps</a:t>
            </a:r>
            <a:r>
              <a:rPr kumimoji="1" lang="zh-CN" altLang="en-US" sz="2400" dirty="0">
                <a:latin typeface="+mn-ea"/>
                <a:cs typeface="Batang" charset="0"/>
              </a:rPr>
              <a:t> </a:t>
            </a:r>
            <a:r>
              <a:rPr kumimoji="1" lang="en-US" altLang="zh-CN" sz="2400" dirty="0">
                <a:latin typeface="+mn-ea"/>
                <a:cs typeface="Batang" charset="0"/>
              </a:rPr>
              <a:t>are:</a:t>
            </a:r>
            <a:r>
              <a:rPr kumimoji="1" lang="zh-CN" altLang="en-US" sz="2400" dirty="0">
                <a:latin typeface="+mn-ea"/>
                <a:cs typeface="Batang" charset="0"/>
              </a:rPr>
              <a:t> </a:t>
            </a:r>
            <a:r>
              <a:rPr lang="en-US" altLang="zh-CN" sz="2400" dirty="0">
                <a:latin typeface="+mn-ea"/>
                <a:cs typeface="Batang" charset="0"/>
              </a:rPr>
              <a:t>Choose </a:t>
            </a:r>
            <a:r>
              <a:rPr lang="en-US" altLang="zh-CN" sz="2400" dirty="0" smtClean="0">
                <a:latin typeface="+mn-ea"/>
                <a:cs typeface="Batang" charset="0"/>
              </a:rPr>
              <a:t>an </a:t>
            </a:r>
            <a:r>
              <a:rPr lang="en-US" altLang="zh-CN" sz="2400" dirty="0">
                <a:latin typeface="+mn-ea"/>
                <a:cs typeface="Batang" charset="0"/>
              </a:rPr>
              <a:t>approved cryptographic hash function </a:t>
            </a:r>
            <a:r>
              <a:rPr lang="en-US" altLang="zh-CN" sz="2400" i="1" dirty="0">
                <a:latin typeface="+mn-ea"/>
                <a:cs typeface="Batang" charset="0"/>
              </a:rPr>
              <a:t>H</a:t>
            </a:r>
            <a:r>
              <a:rPr lang="en-US" altLang="zh-CN" sz="2400" dirty="0">
                <a:latin typeface="+mn-ea"/>
                <a:cs typeface="Batang" charset="0"/>
              </a:rPr>
              <a:t>; Decide on a key length L and </a:t>
            </a:r>
            <a:r>
              <a:rPr lang="en-US" altLang="zh-CN" sz="2400" dirty="0" smtClean="0">
                <a:latin typeface="+mn-ea"/>
                <a:cs typeface="Batang" charset="0"/>
              </a:rPr>
              <a:t>N</a:t>
            </a:r>
            <a:r>
              <a:rPr lang="zh-CN" altLang="en-US" sz="2400" dirty="0" smtClean="0">
                <a:latin typeface="+mn-ea"/>
                <a:cs typeface="Batang" charset="0"/>
              </a:rPr>
              <a:t> </a:t>
            </a:r>
            <a:r>
              <a:rPr lang="en-US" altLang="zh-CN" sz="2400" dirty="0" smtClean="0">
                <a:latin typeface="+mn-ea"/>
                <a:cs typeface="Batang" charset="0"/>
              </a:rPr>
              <a:t>which </a:t>
            </a:r>
            <a:r>
              <a:rPr lang="en-US" altLang="zh-CN" sz="2400" dirty="0">
                <a:latin typeface="+mn-ea"/>
                <a:cs typeface="Batang" charset="0"/>
              </a:rPr>
              <a:t>is the primary measure </a:t>
            </a:r>
            <a:r>
              <a:rPr lang="en-US" altLang="zh-CN" sz="2400" dirty="0" smtClean="0">
                <a:latin typeface="+mn-ea"/>
                <a:cs typeface="Batang" charset="0"/>
              </a:rPr>
              <a:t>of</a:t>
            </a:r>
            <a:r>
              <a:rPr lang="zh-CN" altLang="en-US" sz="2400" dirty="0" smtClean="0">
                <a:latin typeface="+mn-ea"/>
                <a:cs typeface="Batang" charset="0"/>
              </a:rPr>
              <a:t>  </a:t>
            </a:r>
            <a:r>
              <a:rPr lang="en-US" altLang="zh-CN" sz="2400" dirty="0" smtClean="0">
                <a:latin typeface="+mn-ea"/>
                <a:cs typeface="Batang" charset="0"/>
              </a:rPr>
              <a:t>the</a:t>
            </a:r>
            <a:r>
              <a:rPr lang="en-US" altLang="zh-CN" sz="2400" dirty="0">
                <a:latin typeface="+mn-ea"/>
                <a:cs typeface="Batang" charset="0"/>
              </a:rPr>
              <a:t> cryptographic strength of the </a:t>
            </a:r>
            <a:r>
              <a:rPr lang="en-US" altLang="zh-CN" sz="2400" dirty="0" smtClean="0">
                <a:latin typeface="+mn-ea"/>
                <a:cs typeface="Batang" charset="0"/>
              </a:rPr>
              <a:t>key;</a:t>
            </a:r>
            <a:r>
              <a:rPr lang="zh-CN" altLang="en-US" sz="2400" dirty="0" smtClean="0">
                <a:latin typeface="+mn-ea"/>
                <a:cs typeface="Batang" charset="0"/>
              </a:rPr>
              <a:t> </a:t>
            </a:r>
            <a:r>
              <a:rPr kumimoji="1" lang="en-US" altLang="zh-CN" sz="2400" dirty="0">
                <a:latin typeface="+mn-ea"/>
                <a:cs typeface="Batang" charset="0"/>
              </a:rPr>
              <a:t>Choose an N-bit prime </a:t>
            </a:r>
            <a:r>
              <a:rPr kumimoji="1" lang="en-US" altLang="zh-CN" sz="2400" dirty="0" smtClean="0">
                <a:latin typeface="+mn-ea"/>
                <a:cs typeface="Batang" charset="0"/>
              </a:rPr>
              <a:t>q;</a:t>
            </a:r>
            <a:r>
              <a:rPr kumimoji="1" lang="zh-CN" altLang="en-US" sz="2400" dirty="0" smtClean="0">
                <a:latin typeface="+mn-ea"/>
                <a:cs typeface="Batang" charset="0"/>
              </a:rPr>
              <a:t> </a:t>
            </a:r>
            <a:r>
              <a:rPr kumimoji="1" lang="en-US" altLang="zh-CN" sz="2400" dirty="0" smtClean="0">
                <a:latin typeface="+mn-ea"/>
                <a:cs typeface="Batang" charset="0"/>
              </a:rPr>
              <a:t>Choose </a:t>
            </a:r>
            <a:r>
              <a:rPr kumimoji="1" lang="en-US" altLang="zh-CN" sz="2400" dirty="0">
                <a:latin typeface="+mn-ea"/>
                <a:cs typeface="Batang" charset="0"/>
              </a:rPr>
              <a:t>an L-bit prime p such that p − 1 is a multiple of </a:t>
            </a:r>
            <a:r>
              <a:rPr kumimoji="1" lang="en-US" altLang="zh-CN" sz="2400" dirty="0" smtClean="0">
                <a:latin typeface="+mn-ea"/>
                <a:cs typeface="Batang" charset="0"/>
              </a:rPr>
              <a:t>q;</a:t>
            </a:r>
            <a:r>
              <a:rPr kumimoji="1" lang="zh-CN" altLang="en-US" sz="2400" dirty="0" smtClean="0">
                <a:latin typeface="+mn-ea"/>
                <a:cs typeface="Batang" charset="0"/>
              </a:rPr>
              <a:t> </a:t>
            </a:r>
            <a:r>
              <a:rPr kumimoji="1" lang="en-US" altLang="zh-CN" sz="2400" dirty="0" smtClean="0">
                <a:latin typeface="+mn-ea"/>
                <a:cs typeface="Batang" charset="0"/>
              </a:rPr>
              <a:t>Choose</a:t>
            </a:r>
            <a:r>
              <a:rPr kumimoji="1" lang="en-US" altLang="zh-CN" sz="2400" dirty="0">
                <a:latin typeface="+mn-ea"/>
                <a:cs typeface="Batang" charset="0"/>
              </a:rPr>
              <a:t> g, a number whose multiplicative </a:t>
            </a:r>
            <a:r>
              <a:rPr kumimoji="1" lang="en-US" altLang="zh-CN" sz="3200" dirty="0">
                <a:latin typeface="+mn-ea"/>
                <a:cs typeface="Batang" charset="0"/>
              </a:rPr>
              <a:t>order modulo p is </a:t>
            </a:r>
            <a:r>
              <a:rPr kumimoji="1" lang="en-US" altLang="zh-CN" sz="3200" dirty="0" smtClean="0">
                <a:latin typeface="+mn-ea"/>
                <a:cs typeface="Batang" charset="0"/>
              </a:rPr>
              <a:t>q.</a:t>
            </a:r>
            <a:r>
              <a:rPr kumimoji="1" lang="zh-CN" altLang="en-US" sz="3200" dirty="0" smtClean="0">
                <a:latin typeface="+mn-ea"/>
                <a:cs typeface="Batang" charset="0"/>
              </a:rPr>
              <a:t> </a:t>
            </a:r>
          </a:p>
          <a:p>
            <a:endParaRPr kumimoji="1" lang="zh-CN" altLang="en-US" sz="3200" dirty="0" smtClean="0">
              <a:latin typeface="+mn-ea"/>
              <a:cs typeface="Batang" charset="0"/>
            </a:endParaRPr>
          </a:p>
          <a:p>
            <a:r>
              <a:rPr kumimoji="1" lang="en-US" altLang="zh-CN" sz="3200" dirty="0" smtClean="0">
                <a:latin typeface="+mn-ea"/>
                <a:cs typeface="Batang" charset="0"/>
              </a:rPr>
              <a:t>The </a:t>
            </a:r>
            <a:r>
              <a:rPr kumimoji="1" lang="en-US" altLang="zh-CN" sz="3200" dirty="0">
                <a:latin typeface="+mn-ea"/>
                <a:cs typeface="Batang" charset="0"/>
              </a:rPr>
              <a:t>algorithm parameters (p, q, g) may be shared between different users of the system.</a:t>
            </a:r>
          </a:p>
        </p:txBody>
      </p:sp>
    </p:spTree>
    <p:extLst>
      <p:ext uri="{BB962C8B-B14F-4D97-AF65-F5344CB8AC3E}">
        <p14:creationId xmlns="" xmlns:p14="http://schemas.microsoft.com/office/powerpoint/2010/main" val="2067901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214416" y="2083633"/>
            <a:ext cx="7514035" cy="1752599"/>
          </a:xfrm>
        </p:spPr>
        <p:txBody>
          <a:bodyPr>
            <a:normAutofit fontScale="90000"/>
          </a:bodyPr>
          <a:lstStyle/>
          <a:p>
            <a:pPr algn="l"/>
            <a:r>
              <a:rPr lang="zh-CN" altLang="en-US" b="1" dirty="0" smtClean="0"/>
              <a:t/>
            </a:r>
            <a:br>
              <a:rPr lang="zh-CN" altLang="en-US" b="1" dirty="0" smtClean="0"/>
            </a:br>
            <a:r>
              <a:rPr lang="zh-CN" altLang="en-US" b="1" dirty="0"/>
              <a:t/>
            </a:r>
            <a:br>
              <a:rPr lang="zh-CN" altLang="en-US" b="1" dirty="0"/>
            </a:br>
            <a:r>
              <a:rPr lang="zh-CN" altLang="en-US" b="1" dirty="0" smtClean="0"/>
              <a:t/>
            </a:r>
            <a:br>
              <a:rPr lang="zh-CN" altLang="en-US" b="1" dirty="0" smtClean="0"/>
            </a:br>
            <a:r>
              <a:rPr lang="en-US" altLang="zh-CN" sz="3100" b="1" dirty="0" smtClean="0"/>
              <a:t>Per-user keys:</a:t>
            </a:r>
            <a:r>
              <a:rPr lang="zh-CN" altLang="en-US" sz="3100" b="1" dirty="0" smtClean="0"/>
              <a:t> </a:t>
            </a:r>
            <a:r>
              <a:rPr lang="en-US" altLang="zh-CN" sz="3100" dirty="0" smtClean="0"/>
              <a:t>Given </a:t>
            </a:r>
            <a:r>
              <a:rPr lang="en-US" altLang="zh-CN" sz="3100" dirty="0"/>
              <a:t>a set of parameters, the second phase computes private and public keys for a single </a:t>
            </a:r>
            <a:r>
              <a:rPr lang="en-US" altLang="zh-CN" sz="3100" dirty="0" smtClean="0"/>
              <a:t>user.</a:t>
            </a:r>
            <a:r>
              <a:rPr lang="en-US" altLang="zh-CN" sz="3100" dirty="0"/>
              <a:t/>
            </a:r>
            <a:br>
              <a:rPr lang="en-US" altLang="zh-CN" sz="3100" dirty="0"/>
            </a:br>
            <a:r>
              <a:rPr lang="en-US" altLang="zh-CN" sz="3100" dirty="0"/>
              <a:t/>
            </a:r>
            <a:br>
              <a:rPr lang="en-US" altLang="zh-CN" sz="3100" dirty="0"/>
            </a:br>
            <a:r>
              <a:rPr lang="en-US" altLang="zh-CN" sz="3100" dirty="0" smtClean="0"/>
              <a:t>Apart</a:t>
            </a:r>
            <a:r>
              <a:rPr lang="zh-CN" altLang="en-US" sz="3100" dirty="0" smtClean="0"/>
              <a:t> </a:t>
            </a:r>
            <a:r>
              <a:rPr lang="en-US" altLang="zh-CN" sz="3100" dirty="0" smtClean="0"/>
              <a:t>from</a:t>
            </a:r>
            <a:r>
              <a:rPr lang="zh-CN" altLang="en-US" sz="3100" dirty="0" smtClean="0"/>
              <a:t> </a:t>
            </a:r>
            <a:r>
              <a:rPr lang="en-US" altLang="zh-CN" sz="3100" dirty="0" smtClean="0"/>
              <a:t>these,</a:t>
            </a:r>
            <a:r>
              <a:rPr lang="zh-CN" altLang="en-US" sz="3100" dirty="0" smtClean="0"/>
              <a:t> </a:t>
            </a:r>
            <a:r>
              <a:rPr lang="en-US" altLang="zh-CN" sz="3100" dirty="0" smtClean="0"/>
              <a:t>we</a:t>
            </a:r>
            <a:r>
              <a:rPr lang="zh-CN" altLang="en-US" sz="3100" dirty="0" smtClean="0"/>
              <a:t> </a:t>
            </a:r>
            <a:r>
              <a:rPr lang="en-US" altLang="zh-CN" sz="3100" dirty="0" smtClean="0"/>
              <a:t>also</a:t>
            </a:r>
            <a:r>
              <a:rPr lang="zh-CN" altLang="en-US" sz="3100" dirty="0" smtClean="0"/>
              <a:t> </a:t>
            </a:r>
            <a:r>
              <a:rPr lang="en-US" altLang="zh-CN" sz="3100" dirty="0" smtClean="0"/>
              <a:t>need</a:t>
            </a:r>
            <a:r>
              <a:rPr lang="zh-CN" altLang="en-US" sz="3100" dirty="0" smtClean="0"/>
              <a:t> </a:t>
            </a:r>
            <a:r>
              <a:rPr lang="en-US" altLang="zh-CN" sz="3100" dirty="0" smtClean="0"/>
              <a:t>signing</a:t>
            </a:r>
            <a:r>
              <a:rPr lang="zh-CN" altLang="en-US" sz="3100" dirty="0" smtClean="0"/>
              <a:t> </a:t>
            </a:r>
            <a:r>
              <a:rPr lang="en-US" altLang="zh-CN" sz="3100" dirty="0" smtClean="0"/>
              <a:t>and</a:t>
            </a:r>
            <a:r>
              <a:rPr lang="zh-CN" altLang="en-US" sz="3100" dirty="0" smtClean="0"/>
              <a:t> </a:t>
            </a:r>
            <a:r>
              <a:rPr lang="en-US" altLang="zh-CN" sz="3100" dirty="0" smtClean="0"/>
              <a:t>verifying</a:t>
            </a:r>
            <a:r>
              <a:rPr lang="zh-CN" altLang="en-US" sz="3100" dirty="0" smtClean="0"/>
              <a:t> </a:t>
            </a:r>
            <a:r>
              <a:rPr lang="en-US" altLang="zh-CN" sz="3100" dirty="0" smtClean="0"/>
              <a:t>process,</a:t>
            </a:r>
            <a:r>
              <a:rPr lang="zh-CN" altLang="en-US" sz="3100" dirty="0" smtClean="0"/>
              <a:t> </a:t>
            </a:r>
            <a:r>
              <a:rPr lang="en-US" altLang="zh-CN" sz="3100" dirty="0" smtClean="0"/>
              <a:t>then</a:t>
            </a:r>
            <a:r>
              <a:rPr lang="zh-CN" altLang="en-US" sz="3100" dirty="0" smtClean="0"/>
              <a:t> </a:t>
            </a:r>
            <a:r>
              <a:rPr lang="en-US" altLang="zh-CN" sz="3100" dirty="0" smtClean="0"/>
              <a:t>check</a:t>
            </a:r>
            <a:r>
              <a:rPr lang="zh-CN" altLang="en-US" sz="3100" dirty="0" smtClean="0"/>
              <a:t> </a:t>
            </a:r>
            <a:r>
              <a:rPr lang="en-US" altLang="zh-CN" sz="3100" dirty="0" smtClean="0"/>
              <a:t>the</a:t>
            </a:r>
            <a:r>
              <a:rPr lang="zh-CN" altLang="en-US" sz="3100" dirty="0" smtClean="0"/>
              <a:t> </a:t>
            </a:r>
            <a:r>
              <a:rPr lang="en-US" altLang="zh-CN" sz="3100" dirty="0"/>
              <a:t>Correctness of the </a:t>
            </a:r>
            <a:r>
              <a:rPr lang="en-US" altLang="zh-CN" sz="3100" dirty="0" smtClean="0"/>
              <a:t>algorithm</a:t>
            </a:r>
            <a:endParaRPr kumimoji="1" lang="zh-CN" altLang="en-US" sz="3100" dirty="0"/>
          </a:p>
        </p:txBody>
      </p:sp>
      <p:sp>
        <p:nvSpPr>
          <p:cNvPr id="18" name="AutoShape 15" descr="https://wikimedia.org/api/rest_v1/media/math/render/svg/75a9edddcca2f782014371f75dca39d7e13a9c1b"/>
          <p:cNvSpPr>
            <a:spLocks noChangeAspect="1" noChangeArrowheads="1"/>
          </p:cNvSpPr>
          <p:nvPr/>
        </p:nvSpPr>
        <p:spPr bwMode="auto">
          <a:xfrm>
            <a:off x="114300" y="152400"/>
            <a:ext cx="228600" cy="30480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AutoShape 16" descr="https://wikimedia.org/api/rest_v1/media/math/render/svg/0a07d98bb302f3856cbabc47b2b9016692e3f7bc"/>
          <p:cNvSpPr>
            <a:spLocks noChangeAspect="1" noChangeArrowheads="1"/>
          </p:cNvSpPr>
          <p:nvPr/>
        </p:nvSpPr>
        <p:spPr bwMode="auto">
          <a:xfrm>
            <a:off x="114300" y="152400"/>
            <a:ext cx="228600" cy="30480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AutoShape 17" descr="https://wikimedia.org/api/rest_v1/media/math/render/svg/c3c9a2c7b599b37105512c5d570edc034056dd40"/>
          <p:cNvSpPr>
            <a:spLocks noChangeAspect="1" noChangeArrowheads="1"/>
          </p:cNvSpPr>
          <p:nvPr/>
        </p:nvSpPr>
        <p:spPr bwMode="auto">
          <a:xfrm>
            <a:off x="114300" y="152400"/>
            <a:ext cx="228600" cy="30480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AutoShape 18" descr="\displaystyle 1&lt;k&lt;q}"/>
          <p:cNvSpPr>
            <a:spLocks noChangeAspect="1" noChangeArrowheads="1"/>
          </p:cNvSpPr>
          <p:nvPr/>
        </p:nvSpPr>
        <p:spPr bwMode="auto">
          <a:xfrm>
            <a:off x="114300" y="152400"/>
            <a:ext cx="228600" cy="30480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AutoShape 19" descr="=\left(g^{k}\bmod\,p\right)\bmod\,q"/>
          <p:cNvSpPr>
            <a:spLocks noChangeAspect="1" noChangeArrowheads="1"/>
          </p:cNvSpPr>
          <p:nvPr/>
        </p:nvSpPr>
        <p:spPr bwMode="auto">
          <a:xfrm>
            <a:off x="114300" y="152400"/>
            <a:ext cx="228600" cy="30480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AutoShape 20" descr="=0"/>
          <p:cNvSpPr>
            <a:spLocks noChangeAspect="1" noChangeArrowheads="1"/>
          </p:cNvSpPr>
          <p:nvPr/>
        </p:nvSpPr>
        <p:spPr bwMode="auto">
          <a:xfrm>
            <a:off x="114300" y="152400"/>
            <a:ext cx="228600" cy="30480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AutoShape 21" descr="https://wikimedia.org/api/rest_v1/media/math/render/svg/c3c9a2c7b599b37105512c5d570edc034056dd40"/>
          <p:cNvSpPr>
            <a:spLocks noChangeAspect="1" noChangeArrowheads="1"/>
          </p:cNvSpPr>
          <p:nvPr/>
        </p:nvSpPr>
        <p:spPr bwMode="auto">
          <a:xfrm>
            <a:off x="114300" y="152400"/>
            <a:ext cx="228600" cy="30480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AutoShape 22" descr="=k^{-1}\left(H\left(m\right)+xr\right)\bmod\,q"/>
          <p:cNvSpPr>
            <a:spLocks noChangeAspect="1" noChangeArrowheads="1"/>
          </p:cNvSpPr>
          <p:nvPr/>
        </p:nvSpPr>
        <p:spPr bwMode="auto">
          <a:xfrm>
            <a:off x="114300" y="152400"/>
            <a:ext cx="228600" cy="30480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AutoShape 23" descr="=0"/>
          <p:cNvSpPr>
            <a:spLocks noChangeAspect="1" noChangeArrowheads="1"/>
          </p:cNvSpPr>
          <p:nvPr/>
        </p:nvSpPr>
        <p:spPr bwMode="auto">
          <a:xfrm>
            <a:off x="114300" y="152400"/>
            <a:ext cx="228600" cy="30480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AutoShape 24" descr="https://wikimedia.org/api/rest_v1/media/math/render/svg/c3c9a2c7b599b37105512c5d570edc034056dd40"/>
          <p:cNvSpPr>
            <a:spLocks noChangeAspect="1" noChangeArrowheads="1"/>
          </p:cNvSpPr>
          <p:nvPr/>
        </p:nvSpPr>
        <p:spPr bwMode="auto">
          <a:xfrm>
            <a:off x="114300" y="152400"/>
            <a:ext cx="228600" cy="30480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AutoShape 25" descr="left(r,s\right)"/>
          <p:cNvSpPr>
            <a:spLocks noChangeAspect="1" noChangeArrowheads="1"/>
          </p:cNvSpPr>
          <p:nvPr/>
        </p:nvSpPr>
        <p:spPr bwMode="auto">
          <a:xfrm>
            <a:off x="114300" y="152400"/>
            <a:ext cx="228600" cy="30480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 xmlns:p14="http://schemas.microsoft.com/office/powerpoint/2010/main" val="1831606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92605" y="2598822"/>
            <a:ext cx="6154153" cy="3416320"/>
          </a:xfrm>
          <a:prstGeom prst="rect">
            <a:avLst/>
          </a:prstGeom>
          <a:noFill/>
        </p:spPr>
        <p:txBody>
          <a:bodyPr wrap="square" rtlCol="0">
            <a:spAutoFit/>
          </a:bodyPr>
          <a:lstStyle/>
          <a:p>
            <a:pPr marL="342900" indent="-342900"/>
            <a:r>
              <a:rPr kumimoji="1" lang="en-US" altLang="zh-CN" sz="2400" dirty="0" smtClean="0"/>
              <a:t>Create</a:t>
            </a:r>
            <a:r>
              <a:rPr kumimoji="1" lang="zh-CN" altLang="en-US" sz="2400" dirty="0" smtClean="0"/>
              <a:t> </a:t>
            </a:r>
            <a:r>
              <a:rPr kumimoji="1" lang="en-US" altLang="zh-CN" sz="2400" dirty="0" smtClean="0"/>
              <a:t>a</a:t>
            </a:r>
            <a:r>
              <a:rPr kumimoji="1" lang="zh-CN" altLang="en-US" sz="2400" dirty="0" smtClean="0"/>
              <a:t> </a:t>
            </a:r>
            <a:r>
              <a:rPr kumimoji="1" lang="en-US" altLang="zh-CN" sz="2400" dirty="0" smtClean="0"/>
              <a:t>JSON</a:t>
            </a:r>
            <a:r>
              <a:rPr kumimoji="1" lang="zh-CN" altLang="en-US" sz="2400" dirty="0" smtClean="0"/>
              <a:t> </a:t>
            </a:r>
            <a:r>
              <a:rPr kumimoji="1" lang="en-US" altLang="zh-CN" sz="2400" dirty="0" smtClean="0"/>
              <a:t>data</a:t>
            </a:r>
            <a:r>
              <a:rPr kumimoji="1" lang="zh-CN" altLang="en-US" sz="2400" dirty="0" smtClean="0"/>
              <a:t> </a:t>
            </a:r>
            <a:r>
              <a:rPr kumimoji="1" lang="en-US" altLang="zh-CN" sz="2400" dirty="0" smtClean="0"/>
              <a:t>set</a:t>
            </a:r>
          </a:p>
          <a:p>
            <a:pPr marL="342900" indent="-342900">
              <a:buAutoNum type="arabicPeriod"/>
            </a:pPr>
            <a:endParaRPr kumimoji="1" lang="en-US" altLang="zh-CN" sz="2400" dirty="0"/>
          </a:p>
          <a:p>
            <a:r>
              <a:rPr kumimoji="1" lang="en-US" altLang="zh-CN" sz="2400" dirty="0" smtClean="0"/>
              <a:t>library(</a:t>
            </a:r>
            <a:r>
              <a:rPr kumimoji="1" lang="en-US" altLang="zh-CN" sz="2400" dirty="0" err="1" smtClean="0"/>
              <a:t>rjsonio</a:t>
            </a:r>
            <a:r>
              <a:rPr kumimoji="1" lang="en-US" altLang="zh-CN" sz="2400" dirty="0" smtClean="0"/>
              <a:t>)</a:t>
            </a:r>
          </a:p>
          <a:p>
            <a:r>
              <a:rPr kumimoji="1" lang="en-US" altLang="zh-CN" sz="2400" dirty="0" err="1" smtClean="0"/>
              <a:t>Num</a:t>
            </a:r>
            <a:r>
              <a:rPr kumimoji="1" lang="zh-CN" altLang="en-US" sz="2400" dirty="0" smtClean="0"/>
              <a:t> </a:t>
            </a:r>
            <a:r>
              <a:rPr kumimoji="1" lang="en-US" altLang="zh-CN" sz="2400" dirty="0" smtClean="0"/>
              <a:t>&lt;-</a:t>
            </a:r>
            <a:r>
              <a:rPr kumimoji="1" lang="zh-CN" altLang="en-US" sz="2400" dirty="0" smtClean="0"/>
              <a:t> </a:t>
            </a:r>
            <a:r>
              <a:rPr kumimoji="1" lang="en-US" altLang="zh-CN" sz="2400" dirty="0" smtClean="0"/>
              <a:t>[1:5]</a:t>
            </a:r>
          </a:p>
          <a:p>
            <a:r>
              <a:rPr kumimoji="1" lang="en-US" altLang="zh-CN" sz="2400" dirty="0" smtClean="0"/>
              <a:t>Name</a:t>
            </a:r>
            <a:r>
              <a:rPr kumimoji="1" lang="zh-CN" altLang="en-US" sz="2400" dirty="0" smtClean="0"/>
              <a:t> </a:t>
            </a:r>
            <a:r>
              <a:rPr kumimoji="1" lang="en-US" altLang="zh-CN" sz="2400" dirty="0" smtClean="0"/>
              <a:t>&lt;-</a:t>
            </a:r>
            <a:r>
              <a:rPr kumimoji="1" lang="zh-CN" altLang="en-US" sz="2400" dirty="0" smtClean="0"/>
              <a:t> </a:t>
            </a:r>
            <a:r>
              <a:rPr kumimoji="1" lang="en-US" altLang="zh-CN" sz="2400" dirty="0" smtClean="0"/>
              <a:t>c(“</a:t>
            </a:r>
            <a:r>
              <a:rPr kumimoji="1" lang="en-US" altLang="zh-CN" sz="2400" dirty="0" err="1" smtClean="0"/>
              <a:t>aaa</a:t>
            </a:r>
            <a:r>
              <a:rPr kumimoji="1" lang="en-US" altLang="zh-CN" sz="2400" dirty="0" smtClean="0"/>
              <a:t>”,</a:t>
            </a:r>
            <a:r>
              <a:rPr kumimoji="1" lang="zh-CN" altLang="en-US" sz="2400" dirty="0" smtClean="0"/>
              <a:t> </a:t>
            </a:r>
            <a:r>
              <a:rPr kumimoji="1" lang="en-US" altLang="zh-CN" sz="2400" dirty="0" smtClean="0"/>
              <a:t>”</a:t>
            </a:r>
            <a:r>
              <a:rPr kumimoji="1" lang="en-US" altLang="zh-CN" sz="2400" dirty="0" err="1" smtClean="0"/>
              <a:t>bbb</a:t>
            </a:r>
            <a:r>
              <a:rPr kumimoji="1" lang="en-US" altLang="zh-CN" sz="2400" dirty="0" smtClean="0"/>
              <a:t>”,</a:t>
            </a:r>
            <a:r>
              <a:rPr kumimoji="1" lang="zh-CN" altLang="en-US" sz="2400" dirty="0" smtClean="0"/>
              <a:t> </a:t>
            </a:r>
            <a:r>
              <a:rPr kumimoji="1" lang="en-US" altLang="zh-CN" sz="2400" dirty="0" smtClean="0"/>
              <a:t>”</a:t>
            </a:r>
            <a:r>
              <a:rPr kumimoji="1" lang="en-US" altLang="zh-CN" sz="2400" dirty="0" err="1" smtClean="0"/>
              <a:t>cccc</a:t>
            </a:r>
            <a:r>
              <a:rPr kumimoji="1" lang="en-US" altLang="zh-CN" sz="2400" dirty="0" smtClean="0"/>
              <a:t>”,</a:t>
            </a:r>
            <a:r>
              <a:rPr kumimoji="1" lang="zh-CN" altLang="en-US" sz="2400" dirty="0" smtClean="0"/>
              <a:t> </a:t>
            </a:r>
            <a:r>
              <a:rPr kumimoji="1" lang="en-US" altLang="zh-CN" sz="2400" dirty="0" smtClean="0"/>
              <a:t>“</a:t>
            </a:r>
            <a:r>
              <a:rPr kumimoji="1" lang="en-US" altLang="zh-CN" sz="2400" dirty="0" err="1" smtClean="0"/>
              <a:t>ddd</a:t>
            </a:r>
            <a:r>
              <a:rPr kumimoji="1" lang="en-US" altLang="zh-CN" sz="2400" dirty="0" smtClean="0"/>
              <a:t>”,</a:t>
            </a:r>
            <a:r>
              <a:rPr kumimoji="1" lang="zh-CN" altLang="en-US" sz="2400" dirty="0" smtClean="0"/>
              <a:t> </a:t>
            </a:r>
            <a:r>
              <a:rPr kumimoji="1" lang="en-US" altLang="zh-CN" sz="2400" dirty="0" smtClean="0"/>
              <a:t>“</a:t>
            </a:r>
            <a:r>
              <a:rPr kumimoji="1" lang="en-US" altLang="zh-CN" sz="2400" dirty="0" err="1" smtClean="0"/>
              <a:t>eee</a:t>
            </a:r>
            <a:r>
              <a:rPr kumimoji="1" lang="en-US" altLang="zh-CN" sz="2400" dirty="0" smtClean="0"/>
              <a:t>”)</a:t>
            </a:r>
          </a:p>
          <a:p>
            <a:r>
              <a:rPr kumimoji="1" lang="en-US" altLang="zh-CN" sz="2400" dirty="0"/>
              <a:t>d</a:t>
            </a:r>
            <a:r>
              <a:rPr kumimoji="1" lang="en-US" altLang="zh-CN" sz="2400" dirty="0" smtClean="0"/>
              <a:t>ata</a:t>
            </a:r>
            <a:r>
              <a:rPr kumimoji="1" lang="zh-CN" altLang="en-US" sz="2400" dirty="0" smtClean="0"/>
              <a:t> </a:t>
            </a:r>
            <a:r>
              <a:rPr kumimoji="1" lang="en-US" altLang="zh-CN" sz="2400" dirty="0" smtClean="0"/>
              <a:t>&lt;-</a:t>
            </a:r>
            <a:r>
              <a:rPr kumimoji="1" lang="zh-CN" altLang="en-US" sz="2400" dirty="0" smtClean="0"/>
              <a:t> </a:t>
            </a:r>
            <a:r>
              <a:rPr kumimoji="1" lang="en-US" altLang="zh-CN" sz="2400" dirty="0" err="1" smtClean="0"/>
              <a:t>as.matrix</a:t>
            </a:r>
            <a:r>
              <a:rPr kumimoji="1" lang="en-US" altLang="zh-CN" sz="2400" dirty="0" smtClean="0"/>
              <a:t>(</a:t>
            </a:r>
            <a:r>
              <a:rPr kumimoji="1" lang="en-US" altLang="zh-CN" sz="2400" dirty="0" err="1" smtClean="0"/>
              <a:t>data.frame</a:t>
            </a:r>
            <a:r>
              <a:rPr kumimoji="1" lang="en-US" altLang="zh-CN" sz="2400" dirty="0" smtClean="0"/>
              <a:t>(</a:t>
            </a:r>
            <a:r>
              <a:rPr kumimoji="1" lang="en-US" altLang="zh-CN" sz="2400" dirty="0" err="1" smtClean="0"/>
              <a:t>Num,Name</a:t>
            </a:r>
            <a:r>
              <a:rPr kumimoji="1" lang="en-US" altLang="zh-CN" sz="2400" dirty="0" smtClean="0"/>
              <a:t>))</a:t>
            </a:r>
          </a:p>
          <a:p>
            <a:r>
              <a:rPr kumimoji="1" lang="en-US" altLang="zh-CN" sz="2400" dirty="0" smtClean="0"/>
              <a:t>cat(</a:t>
            </a:r>
            <a:r>
              <a:rPr kumimoji="1" lang="en-US" altLang="zh-CN" sz="2400" dirty="0" err="1" smtClean="0"/>
              <a:t>toJSON</a:t>
            </a:r>
            <a:r>
              <a:rPr kumimoji="1" lang="en-US" altLang="zh-CN" sz="2400" dirty="0" smtClean="0"/>
              <a:t>(data))</a:t>
            </a:r>
          </a:p>
          <a:p>
            <a:endParaRPr lang="en-US" altLang="zh-CN" sz="2400" dirty="0" smtClean="0"/>
          </a:p>
          <a:p>
            <a:r>
              <a:rPr lang="en-US" altLang="zh-CN" sz="2400" dirty="0" smtClean="0"/>
              <a:t>Note:</a:t>
            </a:r>
            <a:r>
              <a:rPr lang="zh-CN" altLang="en-US" sz="2400" dirty="0" smtClean="0"/>
              <a:t> </a:t>
            </a:r>
            <a:r>
              <a:rPr lang="en-US" altLang="zh-CN" sz="2400" dirty="0" smtClean="0"/>
              <a:t>JSON</a:t>
            </a:r>
            <a:r>
              <a:rPr lang="zh-CN" altLang="en-US" sz="2400" dirty="0" smtClean="0"/>
              <a:t> </a:t>
            </a:r>
            <a:r>
              <a:rPr lang="en-US" altLang="zh-CN" sz="2400" dirty="0" smtClean="0"/>
              <a:t>data</a:t>
            </a:r>
            <a:r>
              <a:rPr lang="zh-CN" altLang="en-US" sz="2400" dirty="0" smtClean="0"/>
              <a:t> </a:t>
            </a:r>
            <a:r>
              <a:rPr lang="en-US" altLang="zh-CN" sz="2400" dirty="0" smtClean="0"/>
              <a:t>is</a:t>
            </a:r>
            <a:r>
              <a:rPr lang="zh-CN" altLang="en-US" sz="2400" dirty="0" smtClean="0"/>
              <a:t> </a:t>
            </a:r>
            <a:r>
              <a:rPr lang="en-US" altLang="zh-CN" sz="2400" dirty="0" smtClean="0"/>
              <a:t>a</a:t>
            </a:r>
            <a:r>
              <a:rPr lang="zh-CN" altLang="en-US" sz="2400" dirty="0" smtClean="0"/>
              <a:t> </a:t>
            </a:r>
            <a:r>
              <a:rPr lang="en-US" altLang="zh-CN" sz="2400" dirty="0" smtClean="0"/>
              <a:t>key-value</a:t>
            </a:r>
            <a:r>
              <a:rPr lang="en-US" altLang="zh-CN" sz="2400" dirty="0"/>
              <a:t> </a:t>
            </a:r>
            <a:r>
              <a:rPr lang="en-US" altLang="zh-CN" sz="2400" dirty="0" smtClean="0"/>
              <a:t>pairs</a:t>
            </a:r>
            <a:r>
              <a:rPr lang="zh-CN" altLang="en-US" sz="2400" dirty="0" smtClean="0"/>
              <a:t> </a:t>
            </a:r>
            <a:r>
              <a:rPr lang="en-US" altLang="zh-CN" sz="2400" dirty="0" smtClean="0"/>
              <a:t>list.</a:t>
            </a:r>
            <a:endParaRPr kumimoji="1" lang="zh-CN" altLang="en-US" sz="2400" dirty="0"/>
          </a:p>
        </p:txBody>
      </p:sp>
      <p:sp>
        <p:nvSpPr>
          <p:cNvPr id="5" name="标题 1"/>
          <p:cNvSpPr txBox="1">
            <a:spLocks/>
          </p:cNvSpPr>
          <p:nvPr/>
        </p:nvSpPr>
        <p:spPr>
          <a:xfrm>
            <a:off x="875298" y="712358"/>
            <a:ext cx="7415842" cy="1231039"/>
          </a:xfrm>
          <a:prstGeom prst="rect">
            <a:avLst/>
          </a:prstGeom>
        </p:spPr>
        <p:txBody>
          <a:bodyPr vert="horz" lIns="91440" tIns="45720" rIns="91440" bIns="45720" rtlCol="0" anchor="b">
            <a:normAutofit/>
          </a:bodyPr>
          <a:lstStyle>
            <a:lvl1pPr algn="ctr" defTabSz="457200" rtl="0" eaLnBrk="1" latinLnBrk="0" hangingPunct="1">
              <a:spcBef>
                <a:spcPct val="0"/>
              </a:spcBef>
              <a:buNone/>
              <a:defRPr sz="48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kumimoji="1" lang="en-US" altLang="zh-CN" dirty="0" smtClean="0"/>
              <a:t>JSON</a:t>
            </a:r>
            <a:r>
              <a:rPr kumimoji="1" lang="zh-CN" altLang="en-US" dirty="0" smtClean="0"/>
              <a:t> </a:t>
            </a:r>
            <a:r>
              <a:rPr kumimoji="1" lang="en-US" altLang="zh-CN" dirty="0" smtClean="0"/>
              <a:t>data</a:t>
            </a:r>
            <a:endParaRPr kumimoji="1" lang="zh-CN" altLang="en-US" dirty="0"/>
          </a:p>
        </p:txBody>
      </p:sp>
    </p:spTree>
    <p:extLst>
      <p:ext uri="{BB962C8B-B14F-4D97-AF65-F5344CB8AC3E}">
        <p14:creationId xmlns="" xmlns:p14="http://schemas.microsoft.com/office/powerpoint/2010/main" val="1169775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42975" y="1017271"/>
            <a:ext cx="6395085" cy="3539430"/>
          </a:xfrm>
          <a:prstGeom prst="rect">
            <a:avLst/>
          </a:prstGeom>
          <a:noFill/>
        </p:spPr>
        <p:txBody>
          <a:bodyPr wrap="square" rtlCol="0">
            <a:spAutoFit/>
          </a:bodyPr>
          <a:lstStyle/>
          <a:p>
            <a:r>
              <a:rPr kumimoji="1" lang="en-US" altLang="zh-CN" sz="2800" dirty="0" smtClean="0"/>
              <a:t>2.</a:t>
            </a:r>
            <a:r>
              <a:rPr kumimoji="1" lang="zh-CN" altLang="en-US" sz="2800" dirty="0" smtClean="0"/>
              <a:t> </a:t>
            </a:r>
            <a:r>
              <a:rPr kumimoji="1" lang="en-US" altLang="zh-CN" sz="2800" dirty="0" smtClean="0"/>
              <a:t>Read</a:t>
            </a:r>
            <a:r>
              <a:rPr kumimoji="1" lang="zh-CN" altLang="en-US" sz="2800" dirty="0" smtClean="0"/>
              <a:t> </a:t>
            </a:r>
            <a:r>
              <a:rPr kumimoji="1" lang="en-US" altLang="zh-CN" sz="2800" dirty="0" smtClean="0"/>
              <a:t>the</a:t>
            </a:r>
            <a:r>
              <a:rPr kumimoji="1" lang="zh-CN" altLang="en-US" sz="2800" dirty="0" smtClean="0"/>
              <a:t> </a:t>
            </a:r>
            <a:r>
              <a:rPr kumimoji="1" lang="en-US" altLang="zh-CN" sz="2800" dirty="0" smtClean="0"/>
              <a:t>JSON</a:t>
            </a:r>
            <a:r>
              <a:rPr kumimoji="1" lang="zh-CN" altLang="en-US" sz="2800" dirty="0" smtClean="0"/>
              <a:t> </a:t>
            </a:r>
            <a:r>
              <a:rPr kumimoji="1" lang="en-US" altLang="zh-CN" sz="2800" dirty="0" smtClean="0"/>
              <a:t>data</a:t>
            </a:r>
            <a:r>
              <a:rPr kumimoji="1" lang="zh-CN" altLang="en-US" sz="2800" dirty="0" smtClean="0"/>
              <a:t> </a:t>
            </a:r>
            <a:r>
              <a:rPr kumimoji="1" lang="en-US" altLang="zh-CN" sz="2800" dirty="0" smtClean="0"/>
              <a:t>set</a:t>
            </a:r>
          </a:p>
          <a:p>
            <a:endParaRPr kumimoji="1" lang="en-US" altLang="zh-CN" sz="2800" dirty="0" smtClean="0"/>
          </a:p>
          <a:p>
            <a:r>
              <a:rPr kumimoji="1" lang="en-US" altLang="zh-CN" sz="2800" dirty="0" smtClean="0"/>
              <a:t>library("</a:t>
            </a:r>
            <a:r>
              <a:rPr kumimoji="1" lang="en-US" altLang="zh-CN" sz="2800" dirty="0" err="1" smtClean="0"/>
              <a:t>rjson</a:t>
            </a:r>
            <a:r>
              <a:rPr kumimoji="1" lang="en-US" altLang="zh-CN" sz="2800" dirty="0" smtClean="0"/>
              <a:t>")</a:t>
            </a:r>
          </a:p>
          <a:p>
            <a:r>
              <a:rPr kumimoji="1" lang="en-US" altLang="zh-CN" sz="2800" dirty="0" err="1" smtClean="0"/>
              <a:t>json_data</a:t>
            </a:r>
            <a:r>
              <a:rPr kumimoji="1" lang="en-US" altLang="zh-CN" sz="2800" dirty="0" smtClean="0"/>
              <a:t> = </a:t>
            </a:r>
            <a:r>
              <a:rPr kumimoji="1" lang="en-US" altLang="zh-CN" sz="2800" dirty="0" err="1" smtClean="0"/>
              <a:t>fromJSON</a:t>
            </a:r>
            <a:r>
              <a:rPr kumimoji="1" lang="en-US" altLang="zh-CN" sz="2800" dirty="0" smtClean="0"/>
              <a:t>(file=data)</a:t>
            </a:r>
          </a:p>
          <a:p>
            <a:endParaRPr kumimoji="1" lang="en-US" altLang="zh-CN" sz="2800" dirty="0">
              <a:solidFill>
                <a:srgbClr val="92D050"/>
              </a:solidFill>
            </a:endParaRPr>
          </a:p>
          <a:p>
            <a:endParaRPr kumimoji="1" lang="en-US" altLang="zh-CN" sz="2800" dirty="0" smtClean="0">
              <a:solidFill>
                <a:srgbClr val="92D050"/>
              </a:solidFill>
            </a:endParaRPr>
          </a:p>
          <a:p>
            <a:r>
              <a:rPr kumimoji="1" lang="en-US" altLang="zh-CN" sz="2800" dirty="0" smtClean="0"/>
              <a:t>We</a:t>
            </a:r>
            <a:r>
              <a:rPr kumimoji="1" lang="zh-CN" altLang="en-US" sz="2800" dirty="0" smtClean="0"/>
              <a:t> </a:t>
            </a:r>
            <a:r>
              <a:rPr kumimoji="1" lang="en-US" altLang="zh-CN" sz="2800" dirty="0" smtClean="0"/>
              <a:t>can</a:t>
            </a:r>
            <a:r>
              <a:rPr kumimoji="1" lang="zh-CN" altLang="en-US" sz="2800" dirty="0" smtClean="0"/>
              <a:t> </a:t>
            </a:r>
            <a:r>
              <a:rPr kumimoji="1" lang="en-US" altLang="zh-CN" sz="2800" dirty="0" smtClean="0"/>
              <a:t>use</a:t>
            </a:r>
            <a:r>
              <a:rPr kumimoji="1" lang="zh-CN" altLang="en-US" sz="2800" dirty="0" smtClean="0"/>
              <a:t> </a:t>
            </a:r>
            <a:r>
              <a:rPr kumimoji="1" lang="en-US" altLang="zh-CN" sz="2800" dirty="0" smtClean="0"/>
              <a:t>function</a:t>
            </a:r>
            <a:r>
              <a:rPr kumimoji="1" lang="zh-CN" altLang="en-US" sz="2800" dirty="0" smtClean="0"/>
              <a:t> </a:t>
            </a:r>
            <a:r>
              <a:rPr kumimoji="1" lang="en-US" altLang="zh-CN" sz="2800" dirty="0" smtClean="0"/>
              <a:t>‘</a:t>
            </a:r>
            <a:r>
              <a:rPr kumimoji="1" lang="en-US" altLang="zh-CN" sz="2800" dirty="0" err="1" smtClean="0"/>
              <a:t>fromJSON</a:t>
            </a:r>
            <a:r>
              <a:rPr kumimoji="1" lang="en-US" altLang="zh-CN" sz="2800" dirty="0" smtClean="0"/>
              <a:t>’</a:t>
            </a:r>
            <a:r>
              <a:rPr kumimoji="1" lang="zh-CN" altLang="en-US" sz="2800" dirty="0" smtClean="0"/>
              <a:t> </a:t>
            </a:r>
            <a:r>
              <a:rPr kumimoji="1" lang="en-US" altLang="zh-CN" sz="2800" dirty="0" smtClean="0"/>
              <a:t>to</a:t>
            </a:r>
            <a:r>
              <a:rPr kumimoji="1" lang="zh-CN" altLang="en-US" sz="2800" dirty="0" smtClean="0"/>
              <a:t> </a:t>
            </a:r>
            <a:r>
              <a:rPr kumimoji="1" lang="en-US" altLang="zh-CN" sz="2800" dirty="0" smtClean="0"/>
              <a:t>read</a:t>
            </a:r>
            <a:r>
              <a:rPr kumimoji="1" lang="zh-CN" altLang="en-US" sz="2800" dirty="0" smtClean="0"/>
              <a:t> </a:t>
            </a:r>
            <a:r>
              <a:rPr kumimoji="1" lang="en-US" altLang="zh-CN" sz="2800" dirty="0" smtClean="0"/>
              <a:t>the</a:t>
            </a:r>
            <a:r>
              <a:rPr kumimoji="1" lang="zh-CN" altLang="en-US" sz="2800" dirty="0" smtClean="0"/>
              <a:t> </a:t>
            </a:r>
            <a:r>
              <a:rPr kumimoji="1" lang="en-US" altLang="zh-CN" sz="2800" dirty="0" smtClean="0"/>
              <a:t>JSON</a:t>
            </a:r>
            <a:r>
              <a:rPr kumimoji="1" lang="zh-CN" altLang="en-US" sz="2800" dirty="0" smtClean="0"/>
              <a:t> </a:t>
            </a:r>
            <a:r>
              <a:rPr kumimoji="1" lang="en-US" altLang="zh-CN" sz="2800" dirty="0" smtClean="0"/>
              <a:t>data</a:t>
            </a:r>
            <a:r>
              <a:rPr kumimoji="1" lang="zh-CN" altLang="en-US" sz="2800" dirty="0" smtClean="0"/>
              <a:t> </a:t>
            </a:r>
            <a:r>
              <a:rPr kumimoji="1" lang="en-US" altLang="zh-CN" sz="2800" dirty="0" smtClean="0"/>
              <a:t>set</a:t>
            </a:r>
            <a:endParaRPr kumimoji="1" lang="zh-CN" altLang="en-US" sz="2800" dirty="0"/>
          </a:p>
        </p:txBody>
      </p:sp>
    </p:spTree>
    <p:extLst>
      <p:ext uri="{BB962C8B-B14F-4D97-AF65-F5344CB8AC3E}">
        <p14:creationId xmlns="" xmlns:p14="http://schemas.microsoft.com/office/powerpoint/2010/main" val="36873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42975" y="1017271"/>
            <a:ext cx="6395085" cy="3539430"/>
          </a:xfrm>
          <a:prstGeom prst="rect">
            <a:avLst/>
          </a:prstGeom>
          <a:noFill/>
        </p:spPr>
        <p:txBody>
          <a:bodyPr wrap="square" rtlCol="0">
            <a:spAutoFit/>
          </a:bodyPr>
          <a:lstStyle/>
          <a:p>
            <a:r>
              <a:rPr kumimoji="1" lang="en-US" altLang="zh-CN" sz="2800" dirty="0" smtClean="0"/>
              <a:t>2.</a:t>
            </a:r>
            <a:r>
              <a:rPr kumimoji="1" lang="zh-CN" altLang="en-US" sz="2800" dirty="0" smtClean="0"/>
              <a:t> </a:t>
            </a:r>
            <a:r>
              <a:rPr kumimoji="1" lang="en-US" altLang="zh-CN" sz="2800" dirty="0" smtClean="0"/>
              <a:t>Read</a:t>
            </a:r>
            <a:r>
              <a:rPr kumimoji="1" lang="zh-CN" altLang="en-US" sz="2800" dirty="0" smtClean="0"/>
              <a:t> </a:t>
            </a:r>
            <a:r>
              <a:rPr kumimoji="1" lang="en-US" altLang="zh-CN" sz="2800" dirty="0" smtClean="0"/>
              <a:t>the</a:t>
            </a:r>
            <a:r>
              <a:rPr kumimoji="1" lang="zh-CN" altLang="en-US" sz="2800" dirty="0" smtClean="0"/>
              <a:t> </a:t>
            </a:r>
            <a:r>
              <a:rPr kumimoji="1" lang="en-US" altLang="zh-CN" sz="2800" dirty="0" smtClean="0"/>
              <a:t>JSON</a:t>
            </a:r>
            <a:r>
              <a:rPr kumimoji="1" lang="zh-CN" altLang="en-US" sz="2800" dirty="0" smtClean="0"/>
              <a:t> </a:t>
            </a:r>
            <a:r>
              <a:rPr kumimoji="1" lang="en-US" altLang="zh-CN" sz="2800" dirty="0" smtClean="0"/>
              <a:t>data</a:t>
            </a:r>
            <a:r>
              <a:rPr kumimoji="1" lang="zh-CN" altLang="en-US" sz="2800" dirty="0" smtClean="0"/>
              <a:t> </a:t>
            </a:r>
            <a:r>
              <a:rPr kumimoji="1" lang="en-US" altLang="zh-CN" sz="2800" dirty="0" smtClean="0"/>
              <a:t>set</a:t>
            </a:r>
          </a:p>
          <a:p>
            <a:endParaRPr kumimoji="1" lang="en-US" altLang="zh-CN" sz="2800" dirty="0" smtClean="0"/>
          </a:p>
          <a:p>
            <a:r>
              <a:rPr kumimoji="1" lang="en-US" altLang="zh-CN" sz="2800" dirty="0" smtClean="0"/>
              <a:t>library("</a:t>
            </a:r>
            <a:r>
              <a:rPr kumimoji="1" lang="en-US" altLang="zh-CN" sz="2800" dirty="0" err="1" smtClean="0"/>
              <a:t>rjson</a:t>
            </a:r>
            <a:r>
              <a:rPr kumimoji="1" lang="en-US" altLang="zh-CN" sz="2800" dirty="0" smtClean="0"/>
              <a:t>")</a:t>
            </a:r>
          </a:p>
          <a:p>
            <a:r>
              <a:rPr kumimoji="1" lang="en-US" altLang="zh-CN" sz="2800" dirty="0" err="1" smtClean="0"/>
              <a:t>json_data</a:t>
            </a:r>
            <a:r>
              <a:rPr kumimoji="1" lang="en-US" altLang="zh-CN" sz="2800" dirty="0" smtClean="0"/>
              <a:t> = </a:t>
            </a:r>
            <a:r>
              <a:rPr kumimoji="1" lang="en-US" altLang="zh-CN" sz="2800" dirty="0" err="1" smtClean="0"/>
              <a:t>fromJSON</a:t>
            </a:r>
            <a:r>
              <a:rPr kumimoji="1" lang="en-US" altLang="zh-CN" sz="2800" dirty="0" smtClean="0"/>
              <a:t>(file=data)</a:t>
            </a:r>
          </a:p>
          <a:p>
            <a:endParaRPr kumimoji="1" lang="en-US" altLang="zh-CN" sz="2800" dirty="0">
              <a:solidFill>
                <a:srgbClr val="92D050"/>
              </a:solidFill>
            </a:endParaRPr>
          </a:p>
          <a:p>
            <a:endParaRPr kumimoji="1" lang="en-US" altLang="zh-CN" sz="2800" dirty="0" smtClean="0">
              <a:solidFill>
                <a:srgbClr val="92D050"/>
              </a:solidFill>
            </a:endParaRPr>
          </a:p>
          <a:p>
            <a:r>
              <a:rPr kumimoji="1" lang="en-US" altLang="zh-CN" sz="2800" dirty="0" smtClean="0"/>
              <a:t>We</a:t>
            </a:r>
            <a:r>
              <a:rPr kumimoji="1" lang="zh-CN" altLang="en-US" sz="2800" dirty="0" smtClean="0"/>
              <a:t> </a:t>
            </a:r>
            <a:r>
              <a:rPr kumimoji="1" lang="en-US" altLang="zh-CN" sz="2800" dirty="0" smtClean="0"/>
              <a:t>can</a:t>
            </a:r>
            <a:r>
              <a:rPr kumimoji="1" lang="zh-CN" altLang="en-US" sz="2800" dirty="0" smtClean="0"/>
              <a:t> </a:t>
            </a:r>
            <a:r>
              <a:rPr kumimoji="1" lang="en-US" altLang="zh-CN" sz="2800" dirty="0" smtClean="0"/>
              <a:t>use</a:t>
            </a:r>
            <a:r>
              <a:rPr kumimoji="1" lang="zh-CN" altLang="en-US" sz="2800" dirty="0" smtClean="0"/>
              <a:t> </a:t>
            </a:r>
            <a:r>
              <a:rPr kumimoji="1" lang="en-US" altLang="zh-CN" sz="2800" dirty="0" smtClean="0"/>
              <a:t>function</a:t>
            </a:r>
            <a:r>
              <a:rPr kumimoji="1" lang="zh-CN" altLang="en-US" sz="2800" dirty="0" smtClean="0"/>
              <a:t> </a:t>
            </a:r>
            <a:r>
              <a:rPr kumimoji="1" lang="en-US" altLang="zh-CN" sz="2800" dirty="0" smtClean="0"/>
              <a:t>‘</a:t>
            </a:r>
            <a:r>
              <a:rPr kumimoji="1" lang="en-US" altLang="zh-CN" sz="2800" dirty="0" err="1" smtClean="0"/>
              <a:t>fromJSON</a:t>
            </a:r>
            <a:r>
              <a:rPr kumimoji="1" lang="en-US" altLang="zh-CN" sz="2800" dirty="0" smtClean="0"/>
              <a:t>’</a:t>
            </a:r>
            <a:r>
              <a:rPr kumimoji="1" lang="zh-CN" altLang="en-US" sz="2800" dirty="0" smtClean="0"/>
              <a:t> </a:t>
            </a:r>
            <a:r>
              <a:rPr kumimoji="1" lang="en-US" altLang="zh-CN" sz="2800" dirty="0" smtClean="0"/>
              <a:t>to</a:t>
            </a:r>
            <a:r>
              <a:rPr kumimoji="1" lang="zh-CN" altLang="en-US" sz="2800" dirty="0" smtClean="0"/>
              <a:t> </a:t>
            </a:r>
            <a:r>
              <a:rPr kumimoji="1" lang="en-US" altLang="zh-CN" sz="2800" dirty="0" smtClean="0"/>
              <a:t>read</a:t>
            </a:r>
            <a:r>
              <a:rPr kumimoji="1" lang="zh-CN" altLang="en-US" sz="2800" dirty="0" smtClean="0"/>
              <a:t> </a:t>
            </a:r>
            <a:r>
              <a:rPr kumimoji="1" lang="en-US" altLang="zh-CN" sz="2800" dirty="0" smtClean="0"/>
              <a:t>the</a:t>
            </a:r>
            <a:r>
              <a:rPr kumimoji="1" lang="zh-CN" altLang="en-US" sz="2800" dirty="0" smtClean="0"/>
              <a:t> </a:t>
            </a:r>
            <a:r>
              <a:rPr kumimoji="1" lang="en-US" altLang="zh-CN" sz="2800" dirty="0" smtClean="0"/>
              <a:t>JSON</a:t>
            </a:r>
            <a:r>
              <a:rPr kumimoji="1" lang="zh-CN" altLang="en-US" sz="2800" dirty="0" smtClean="0"/>
              <a:t> </a:t>
            </a:r>
            <a:r>
              <a:rPr kumimoji="1" lang="en-US" altLang="zh-CN" sz="2800" dirty="0" smtClean="0"/>
              <a:t>data</a:t>
            </a:r>
            <a:r>
              <a:rPr kumimoji="1" lang="zh-CN" altLang="en-US" sz="2800" dirty="0" smtClean="0"/>
              <a:t> </a:t>
            </a:r>
            <a:r>
              <a:rPr kumimoji="1" lang="en-US" altLang="zh-CN" sz="2800" dirty="0" smtClean="0"/>
              <a:t>set</a:t>
            </a:r>
            <a:endParaRPr kumimoji="1" lang="zh-CN" altLang="en-US" sz="2800" dirty="0"/>
          </a:p>
        </p:txBody>
      </p:sp>
    </p:spTree>
    <p:extLst>
      <p:ext uri="{BB962C8B-B14F-4D97-AF65-F5344CB8AC3E}">
        <p14:creationId xmlns="" xmlns:p14="http://schemas.microsoft.com/office/powerpoint/2010/main" val="36873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03672" y="4640239"/>
            <a:ext cx="7485936" cy="523220"/>
          </a:xfrm>
          <a:prstGeom prst="rect">
            <a:avLst/>
          </a:prstGeom>
          <a:noFill/>
        </p:spPr>
        <p:txBody>
          <a:bodyPr wrap="square" rtlCol="0">
            <a:spAutoFit/>
          </a:bodyPr>
          <a:lstStyle/>
          <a:p>
            <a:pPr algn="ctr"/>
            <a:r>
              <a:rPr lang="en-US" altLang="zh-CN" sz="2800" dirty="0" smtClean="0">
                <a:solidFill>
                  <a:schemeClr val="bg1"/>
                </a:solidFill>
              </a:rPr>
              <a:t>Yuan Sun </a:t>
            </a:r>
            <a:endParaRPr lang="zh-CN" altLang="zh-CN" sz="2800" dirty="0">
              <a:solidFill>
                <a:schemeClr val="bg1"/>
              </a:solidFill>
            </a:endParaRPr>
          </a:p>
        </p:txBody>
      </p:sp>
      <p:sp>
        <p:nvSpPr>
          <p:cNvPr id="5" name="文本框 4"/>
          <p:cNvSpPr txBox="1"/>
          <p:nvPr/>
        </p:nvSpPr>
        <p:spPr>
          <a:xfrm>
            <a:off x="2303860" y="3125338"/>
            <a:ext cx="4211241" cy="646331"/>
          </a:xfrm>
          <a:prstGeom prst="rect">
            <a:avLst/>
          </a:prstGeom>
          <a:noFill/>
        </p:spPr>
        <p:txBody>
          <a:bodyPr wrap="square" rtlCol="0">
            <a:spAutoFit/>
          </a:bodyPr>
          <a:lstStyle/>
          <a:p>
            <a:pPr algn="ctr"/>
            <a:r>
              <a:rPr lang="en-US" altLang="zh-CN" sz="3600" b="1" dirty="0" smtClean="0">
                <a:solidFill>
                  <a:schemeClr val="bg1"/>
                </a:solidFill>
              </a:rPr>
              <a:t>Homework 4</a:t>
            </a:r>
            <a:endParaRPr lang="zh-CN" altLang="zh-CN" sz="3600" dirty="0">
              <a:solidFill>
                <a:schemeClr val="bg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69382" y="708661"/>
            <a:ext cx="7869555" cy="1200329"/>
          </a:xfrm>
          <a:prstGeom prst="rect">
            <a:avLst/>
          </a:prstGeom>
          <a:noFill/>
        </p:spPr>
        <p:txBody>
          <a:bodyPr wrap="square" rtlCol="0">
            <a:spAutoFit/>
          </a:bodyPr>
          <a:lstStyle/>
          <a:p>
            <a:r>
              <a:rPr lang="en-US" altLang="zh-CN" b="1" dirty="0" smtClean="0">
                <a:solidFill>
                  <a:schemeClr val="bg1"/>
                </a:solidFill>
              </a:rPr>
              <a:t>1.</a:t>
            </a:r>
            <a:r>
              <a:rPr lang="zh-CN" altLang="en-US" b="1" dirty="0" smtClean="0">
                <a:solidFill>
                  <a:schemeClr val="bg1"/>
                </a:solidFill>
              </a:rPr>
              <a:t> </a:t>
            </a:r>
            <a:r>
              <a:rPr lang="en-US" altLang="zh-CN" b="1" dirty="0">
                <a:solidFill>
                  <a:schemeClr val="bg1"/>
                </a:solidFill>
              </a:rPr>
              <a:t>I</a:t>
            </a:r>
            <a:r>
              <a:rPr lang="en-US" altLang="zh-CN" b="1" dirty="0" smtClean="0">
                <a:solidFill>
                  <a:schemeClr val="bg1"/>
                </a:solidFill>
              </a:rPr>
              <a:t>mprove </a:t>
            </a:r>
            <a:r>
              <a:rPr lang="en-US" altLang="zh-CN" b="1" dirty="0">
                <a:solidFill>
                  <a:schemeClr val="bg1"/>
                </a:solidFill>
              </a:rPr>
              <a:t>the R </a:t>
            </a:r>
            <a:r>
              <a:rPr lang="en-US" altLang="zh-CN" b="1" dirty="0" err="1">
                <a:solidFill>
                  <a:schemeClr val="bg1"/>
                </a:solidFill>
              </a:rPr>
              <a:t>quantlets</a:t>
            </a:r>
            <a:r>
              <a:rPr lang="en-US" altLang="zh-CN" b="1" dirty="0">
                <a:solidFill>
                  <a:schemeClr val="bg1"/>
                </a:solidFill>
              </a:rPr>
              <a:t> on GH (from CRIX directory on </a:t>
            </a:r>
            <a:r>
              <a:rPr lang="en-US" altLang="zh-CN" b="1" dirty="0" err="1">
                <a:solidFill>
                  <a:schemeClr val="bg1"/>
                </a:solidFill>
              </a:rPr>
              <a:t>quantlet.de</a:t>
            </a:r>
            <a:r>
              <a:rPr lang="en-US" altLang="zh-CN" b="1" dirty="0">
                <a:solidFill>
                  <a:schemeClr val="bg1"/>
                </a:solidFill>
              </a:rPr>
              <a:t>) and make excellent graphics that follow Fig 3,4,5,6 of the ”Econometrics of CRIX“ paper</a:t>
            </a:r>
            <a:r>
              <a:rPr lang="en-US" altLang="zh-CN" b="1" dirty="0" smtClean="0">
                <a:solidFill>
                  <a:schemeClr val="bg1"/>
                </a:solidFill>
              </a:rPr>
              <a:t>.</a:t>
            </a:r>
          </a:p>
          <a:p>
            <a:endParaRPr lang="zh-CN" altLang="zh-CN" dirty="0">
              <a:solidFill>
                <a:schemeClr val="bg1"/>
              </a:solidFill>
            </a:endParaRPr>
          </a:p>
        </p:txBody>
      </p:sp>
      <p:pic>
        <p:nvPicPr>
          <p:cNvPr id="9" name="图片 8"/>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881896" y="1986320"/>
            <a:ext cx="3993356" cy="3508970"/>
          </a:xfrm>
          <a:prstGeom prst="rect">
            <a:avLst/>
          </a:prstGeom>
        </p:spPr>
      </p:pic>
      <p:pic>
        <p:nvPicPr>
          <p:cNvPr id="10" name="图片 9"/>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875251" y="1986321"/>
            <a:ext cx="3873342" cy="3508969"/>
          </a:xfrm>
          <a:prstGeom prst="rect">
            <a:avLst/>
          </a:prstGeom>
        </p:spPr>
      </p:pic>
      <p:sp>
        <p:nvSpPr>
          <p:cNvPr id="11" name="文本框 10"/>
          <p:cNvSpPr txBox="1"/>
          <p:nvPr/>
        </p:nvSpPr>
        <p:spPr>
          <a:xfrm>
            <a:off x="881896" y="5814299"/>
            <a:ext cx="3904417" cy="646331"/>
          </a:xfrm>
          <a:prstGeom prst="rect">
            <a:avLst/>
          </a:prstGeom>
          <a:noFill/>
        </p:spPr>
        <p:txBody>
          <a:bodyPr wrap="square" rtlCol="0">
            <a:spAutoFit/>
          </a:bodyPr>
          <a:lstStyle/>
          <a:p>
            <a:r>
              <a:rPr kumimoji="1" lang="en-US" altLang="zh-CN" dirty="0" smtClean="0"/>
              <a:t>Figure 3: The daily value of indices in the CRIX family</a:t>
            </a:r>
          </a:p>
        </p:txBody>
      </p:sp>
      <p:sp>
        <p:nvSpPr>
          <p:cNvPr id="12" name="矩形 11"/>
          <p:cNvSpPr/>
          <p:nvPr/>
        </p:nvSpPr>
        <p:spPr>
          <a:xfrm>
            <a:off x="5363185" y="5849621"/>
            <a:ext cx="4067909" cy="369332"/>
          </a:xfrm>
          <a:prstGeom prst="rect">
            <a:avLst/>
          </a:prstGeom>
        </p:spPr>
        <p:txBody>
          <a:bodyPr wrap="none">
            <a:spAutoFit/>
          </a:bodyPr>
          <a:lstStyle/>
          <a:p>
            <a:pPr algn="ctr">
              <a:spcAft>
                <a:spcPts val="0"/>
              </a:spcAft>
            </a:pPr>
            <a:r>
              <a:rPr kumimoji="1" lang="en-US" altLang="zh-CN" dirty="0"/>
              <a:t>Figure 4: The log returns of CRIX index</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51261" y="494190"/>
            <a:ext cx="4067175" cy="3875087"/>
          </a:xfrm>
          <a:prstGeom prst="rect">
            <a:avLst/>
          </a:prstGeom>
        </p:spPr>
      </p:pic>
      <p:pic>
        <p:nvPicPr>
          <p:cNvPr id="3" name="图片 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618436" y="494189"/>
            <a:ext cx="3940969" cy="3875087"/>
          </a:xfrm>
          <a:prstGeom prst="rect">
            <a:avLst/>
          </a:prstGeom>
        </p:spPr>
      </p:pic>
      <p:sp>
        <p:nvSpPr>
          <p:cNvPr id="6" name="文本框 5"/>
          <p:cNvSpPr txBox="1"/>
          <p:nvPr/>
        </p:nvSpPr>
        <p:spPr>
          <a:xfrm>
            <a:off x="452440" y="5146514"/>
            <a:ext cx="8106965" cy="1754326"/>
          </a:xfrm>
          <a:prstGeom prst="rect">
            <a:avLst/>
          </a:prstGeom>
          <a:noFill/>
        </p:spPr>
        <p:txBody>
          <a:bodyPr wrap="square" rtlCol="0">
            <a:spAutoFit/>
          </a:bodyPr>
          <a:lstStyle/>
          <a:p>
            <a:r>
              <a:rPr lang="en-US" altLang="zh-CN" dirty="0" err="1"/>
              <a:t>rm</a:t>
            </a:r>
            <a:r>
              <a:rPr lang="en-US" altLang="zh-CN" dirty="0"/>
              <a:t>(list = ls(all = TRUE))</a:t>
            </a:r>
            <a:endParaRPr lang="zh-CN" altLang="zh-CN" dirty="0"/>
          </a:p>
          <a:p>
            <a:r>
              <a:rPr lang="en-US" altLang="zh-CN" dirty="0" err="1"/>
              <a:t>graphics.off</a:t>
            </a:r>
            <a:r>
              <a:rPr lang="en-US" altLang="zh-CN" dirty="0" smtClean="0"/>
              <a:t>()</a:t>
            </a:r>
            <a:endParaRPr lang="zh-CN" altLang="zh-CN" dirty="0"/>
          </a:p>
          <a:p>
            <a:r>
              <a:rPr lang="en-US" altLang="zh-CN" dirty="0"/>
              <a:t># install and load packages</a:t>
            </a:r>
            <a:endParaRPr lang="zh-CN" altLang="zh-CN" dirty="0"/>
          </a:p>
          <a:p>
            <a:r>
              <a:rPr lang="en-US" altLang="zh-CN" dirty="0"/>
              <a:t>libraries = c("zoo", "</a:t>
            </a:r>
            <a:r>
              <a:rPr lang="en-US" altLang="zh-CN" dirty="0" err="1"/>
              <a:t>tseries</a:t>
            </a:r>
            <a:r>
              <a:rPr lang="en-US" altLang="zh-CN" dirty="0"/>
              <a:t>", "</a:t>
            </a:r>
            <a:r>
              <a:rPr lang="en-US" altLang="zh-CN" dirty="0" err="1"/>
              <a:t>xts</a:t>
            </a:r>
            <a:r>
              <a:rPr lang="en-US" altLang="zh-CN" dirty="0"/>
              <a:t>","</a:t>
            </a:r>
            <a:r>
              <a:rPr lang="en-US" altLang="zh-CN" dirty="0" err="1"/>
              <a:t>ccgarch</a:t>
            </a:r>
            <a:r>
              <a:rPr lang="en-US" altLang="zh-CN" dirty="0"/>
              <a:t>")</a:t>
            </a:r>
            <a:endParaRPr lang="zh-CN" altLang="zh-CN" dirty="0"/>
          </a:p>
          <a:p>
            <a:r>
              <a:rPr lang="en-US" altLang="zh-CN" dirty="0" err="1"/>
              <a:t>lapply</a:t>
            </a:r>
            <a:r>
              <a:rPr lang="en-US" altLang="zh-CN" dirty="0"/>
              <a:t>(libraries, function(x) if (!(x %in% </a:t>
            </a:r>
            <a:r>
              <a:rPr lang="en-US" altLang="zh-CN" dirty="0" err="1"/>
              <a:t>installed.packages</a:t>
            </a:r>
            <a:r>
              <a:rPr lang="en-US" altLang="zh-CN" dirty="0"/>
              <a:t>())) </a:t>
            </a:r>
            <a:r>
              <a:rPr lang="en-US" altLang="zh-CN" dirty="0" smtClean="0"/>
              <a:t>{ </a:t>
            </a:r>
            <a:r>
              <a:rPr lang="en-US" altLang="zh-CN" dirty="0" err="1"/>
              <a:t>install.packages</a:t>
            </a:r>
            <a:r>
              <a:rPr lang="en-US" altLang="zh-CN" dirty="0"/>
              <a:t>(x</a:t>
            </a:r>
            <a:r>
              <a:rPr lang="en-US" altLang="zh-CN" dirty="0" smtClean="0"/>
              <a:t>)}</a:t>
            </a:r>
            <a:endParaRPr lang="zh-CN" altLang="zh-CN" dirty="0"/>
          </a:p>
        </p:txBody>
      </p:sp>
      <p:sp>
        <p:nvSpPr>
          <p:cNvPr id="7" name="文本框 6"/>
          <p:cNvSpPr txBox="1"/>
          <p:nvPr/>
        </p:nvSpPr>
        <p:spPr>
          <a:xfrm>
            <a:off x="668656" y="4460715"/>
            <a:ext cx="3694748" cy="923330"/>
          </a:xfrm>
          <a:prstGeom prst="rect">
            <a:avLst/>
          </a:prstGeom>
          <a:noFill/>
        </p:spPr>
        <p:txBody>
          <a:bodyPr wrap="square" rtlCol="0">
            <a:spAutoFit/>
          </a:bodyPr>
          <a:lstStyle/>
          <a:p>
            <a:r>
              <a:rPr kumimoji="1" lang="en-US" altLang="zh-CN" dirty="0" smtClean="0"/>
              <a:t>Figure 5: Histogram and QQ plot of CRIX returns</a:t>
            </a:r>
          </a:p>
          <a:p>
            <a:endParaRPr kumimoji="1" lang="zh-CN" altLang="en-US" dirty="0"/>
          </a:p>
        </p:txBody>
      </p:sp>
      <p:sp>
        <p:nvSpPr>
          <p:cNvPr id="8" name="文本框 7"/>
          <p:cNvSpPr txBox="1"/>
          <p:nvPr/>
        </p:nvSpPr>
        <p:spPr>
          <a:xfrm>
            <a:off x="4599148" y="4460713"/>
            <a:ext cx="5364545" cy="369332"/>
          </a:xfrm>
          <a:prstGeom prst="rect">
            <a:avLst/>
          </a:prstGeom>
          <a:noFill/>
        </p:spPr>
        <p:txBody>
          <a:bodyPr wrap="none" rtlCol="0">
            <a:spAutoFit/>
          </a:bodyPr>
          <a:lstStyle/>
          <a:p>
            <a:r>
              <a:rPr kumimoji="1" lang="en-US" altLang="zh-CN" dirty="0"/>
              <a:t>Figure 6: The sample ACF and PACF of CRIX returns</a:t>
            </a:r>
          </a:p>
        </p:txBody>
      </p:sp>
      <p:pic>
        <p:nvPicPr>
          <p:cNvPr id="4" name="图片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52201" y="494825"/>
            <a:ext cx="4067175" cy="3875087"/>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hw1</a:t>
            </a:r>
            <a:endParaRPr lang="zh-CN" altLang="en-US" dirty="0"/>
          </a:p>
        </p:txBody>
      </p:sp>
      <p:pic>
        <p:nvPicPr>
          <p:cNvPr id="1026" name="Picture 2"/>
          <p:cNvPicPr>
            <a:picLocks noGrp="1" noChangeAspect="1" noChangeArrowheads="1"/>
          </p:cNvPicPr>
          <p:nvPr>
            <p:ph idx="1"/>
          </p:nvPr>
        </p:nvPicPr>
        <p:blipFill>
          <a:blip r:embed="rId2"/>
          <a:stretch>
            <a:fillRect/>
          </a:stretch>
        </p:blipFill>
        <p:spPr bwMode="auto">
          <a:xfrm>
            <a:off x="457200" y="2349811"/>
            <a:ext cx="8229600" cy="3560140"/>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94373" y="640080"/>
            <a:ext cx="7675756" cy="5909310"/>
          </a:xfrm>
          <a:prstGeom prst="rect">
            <a:avLst/>
          </a:prstGeom>
          <a:noFill/>
        </p:spPr>
        <p:txBody>
          <a:bodyPr wrap="none" rtlCol="0">
            <a:spAutoFit/>
          </a:bodyPr>
          <a:lstStyle/>
          <a:p>
            <a:r>
              <a:rPr lang="en-US" altLang="zh-CN" dirty="0" err="1" smtClean="0"/>
              <a:t>lapply</a:t>
            </a:r>
            <a:r>
              <a:rPr lang="en-US" altLang="zh-CN" dirty="0" smtClean="0"/>
              <a:t>(libraries, library, quietly = TRUE, </a:t>
            </a:r>
            <a:r>
              <a:rPr lang="en-US" altLang="zh-CN" dirty="0" err="1" smtClean="0"/>
              <a:t>character.only</a:t>
            </a:r>
            <a:r>
              <a:rPr lang="en-US" altLang="zh-CN" dirty="0" smtClean="0"/>
              <a:t> = TRUE)</a:t>
            </a:r>
            <a:endParaRPr lang="zh-CN" altLang="zh-CN" dirty="0" smtClean="0"/>
          </a:p>
          <a:p>
            <a:r>
              <a:rPr lang="en-US" altLang="zh-CN" dirty="0" smtClean="0"/>
              <a:t> </a:t>
            </a:r>
            <a:endParaRPr lang="zh-CN" altLang="zh-CN" dirty="0" smtClean="0"/>
          </a:p>
          <a:p>
            <a:r>
              <a:rPr lang="en-US" altLang="zh-CN" dirty="0" smtClean="0"/>
              <a:t># load dataset</a:t>
            </a:r>
            <a:endParaRPr lang="zh-CN" altLang="zh-CN" dirty="0" smtClean="0"/>
          </a:p>
          <a:p>
            <a:r>
              <a:rPr lang="en-US" altLang="zh-CN" dirty="0" smtClean="0"/>
              <a:t>load(</a:t>
            </a:r>
            <a:r>
              <a:rPr lang="en-US" altLang="zh-CN" dirty="0" err="1" smtClean="0"/>
              <a:t>file.choose</a:t>
            </a:r>
            <a:r>
              <a:rPr lang="en-US" altLang="zh-CN" dirty="0" smtClean="0"/>
              <a:t>())</a:t>
            </a:r>
            <a:endParaRPr lang="zh-CN" altLang="zh-CN" dirty="0" smtClean="0"/>
          </a:p>
          <a:p>
            <a:r>
              <a:rPr lang="en-US" altLang="zh-CN" dirty="0" smtClean="0"/>
              <a:t>load(</a:t>
            </a:r>
            <a:r>
              <a:rPr lang="en-US" altLang="zh-CN" dirty="0" err="1" smtClean="0"/>
              <a:t>file.choose</a:t>
            </a:r>
            <a:r>
              <a:rPr lang="en-US" altLang="zh-CN" dirty="0" smtClean="0"/>
              <a:t>())</a:t>
            </a:r>
            <a:endParaRPr lang="zh-CN" altLang="zh-CN" dirty="0" smtClean="0"/>
          </a:p>
          <a:p>
            <a:r>
              <a:rPr lang="en-US" altLang="zh-CN" dirty="0" smtClean="0"/>
              <a:t>load(</a:t>
            </a:r>
            <a:r>
              <a:rPr lang="en-US" altLang="zh-CN" dirty="0" err="1" smtClean="0"/>
              <a:t>file.choose</a:t>
            </a:r>
            <a:r>
              <a:rPr lang="en-US" altLang="zh-CN" dirty="0" smtClean="0"/>
              <a:t>())</a:t>
            </a:r>
            <a:endParaRPr lang="zh-CN" altLang="zh-CN" dirty="0" smtClean="0"/>
          </a:p>
          <a:p>
            <a:r>
              <a:rPr lang="en-US" altLang="zh-CN" dirty="0" smtClean="0"/>
              <a:t> </a:t>
            </a:r>
            <a:endParaRPr lang="zh-CN" altLang="zh-CN" dirty="0" smtClean="0"/>
          </a:p>
          <a:p>
            <a:r>
              <a:rPr lang="en-US" altLang="zh-CN" dirty="0" smtClean="0"/>
              <a:t># three indices return</a:t>
            </a:r>
            <a:endParaRPr lang="zh-CN" altLang="zh-CN" dirty="0" smtClean="0"/>
          </a:p>
          <a:p>
            <a:r>
              <a:rPr lang="en-US" altLang="zh-CN" dirty="0" smtClean="0"/>
              <a:t>ecrix1 = zoo(</a:t>
            </a:r>
            <a:r>
              <a:rPr lang="en-US" altLang="zh-CN" dirty="0" err="1" smtClean="0"/>
              <a:t>ecrix</a:t>
            </a:r>
            <a:r>
              <a:rPr lang="en-US" altLang="zh-CN" dirty="0" smtClean="0"/>
              <a:t>, </a:t>
            </a:r>
            <a:r>
              <a:rPr lang="en-US" altLang="zh-CN" dirty="0" err="1" smtClean="0"/>
              <a:t>order.by</a:t>
            </a:r>
            <a:r>
              <a:rPr lang="en-US" altLang="zh-CN" dirty="0" smtClean="0"/>
              <a:t> = index(crix1))</a:t>
            </a:r>
            <a:endParaRPr lang="zh-CN" altLang="zh-CN" dirty="0" smtClean="0"/>
          </a:p>
          <a:p>
            <a:r>
              <a:rPr lang="en-US" altLang="zh-CN" dirty="0" smtClean="0"/>
              <a:t>efcrix1 = zoo(</a:t>
            </a:r>
            <a:r>
              <a:rPr lang="en-US" altLang="zh-CN" dirty="0" err="1" smtClean="0"/>
              <a:t>efcrix</a:t>
            </a:r>
            <a:r>
              <a:rPr lang="en-US" altLang="zh-CN" dirty="0" smtClean="0"/>
              <a:t>, </a:t>
            </a:r>
            <a:r>
              <a:rPr lang="en-US" altLang="zh-CN" dirty="0" err="1" smtClean="0"/>
              <a:t>order.by</a:t>
            </a:r>
            <a:r>
              <a:rPr lang="en-US" altLang="zh-CN" dirty="0" smtClean="0"/>
              <a:t> = index(crix1))</a:t>
            </a:r>
          </a:p>
          <a:p>
            <a:endParaRPr lang="en-US" altLang="zh-CN" dirty="0" smtClean="0"/>
          </a:p>
          <a:p>
            <a:r>
              <a:rPr lang="en-US" altLang="zh-CN" dirty="0" smtClean="0"/>
              <a:t># plot with different x-axis scales with zoo</a:t>
            </a:r>
            <a:endParaRPr lang="zh-CN" altLang="zh-CN" dirty="0" smtClean="0"/>
          </a:p>
          <a:p>
            <a:r>
              <a:rPr lang="en-US" altLang="zh-CN" dirty="0" err="1" smtClean="0"/>
              <a:t>my.panel</a:t>
            </a:r>
            <a:r>
              <a:rPr lang="en-US" altLang="zh-CN" dirty="0" smtClean="0"/>
              <a:t> &lt;- function(x, ...) {</a:t>
            </a:r>
            <a:endParaRPr lang="zh-CN" altLang="zh-CN" dirty="0" smtClean="0"/>
          </a:p>
          <a:p>
            <a:r>
              <a:rPr lang="en-US" altLang="zh-CN" dirty="0" smtClean="0"/>
              <a:t>  lines(x, ...)</a:t>
            </a:r>
            <a:endParaRPr lang="zh-CN" altLang="zh-CN" dirty="0" smtClean="0"/>
          </a:p>
          <a:p>
            <a:r>
              <a:rPr lang="en-US" altLang="zh-CN" dirty="0" smtClean="0"/>
              <a:t>  lines(ecrix1, col = "blue")</a:t>
            </a:r>
            <a:endParaRPr lang="zh-CN" altLang="zh-CN" dirty="0" smtClean="0"/>
          </a:p>
          <a:p>
            <a:r>
              <a:rPr lang="en-US" altLang="zh-CN" dirty="0" smtClean="0"/>
              <a:t>  lines(efcrix1, col = "red")</a:t>
            </a:r>
            <a:endParaRPr lang="zh-CN" altLang="zh-CN" dirty="0" smtClean="0"/>
          </a:p>
          <a:p>
            <a:r>
              <a:rPr lang="en-US" altLang="zh-CN" dirty="0" smtClean="0"/>
              <a:t>}</a:t>
            </a:r>
            <a:endParaRPr lang="zh-CN" altLang="zh-CN" dirty="0" smtClean="0"/>
          </a:p>
          <a:p>
            <a:r>
              <a:rPr lang="en-US" altLang="zh-CN" dirty="0" err="1" smtClean="0"/>
              <a:t>plot.zoo</a:t>
            </a:r>
            <a:r>
              <a:rPr lang="en-US" altLang="zh-CN" dirty="0" smtClean="0"/>
              <a:t>(crix1, </a:t>
            </a:r>
            <a:r>
              <a:rPr lang="en-US" altLang="zh-CN" dirty="0" err="1" smtClean="0"/>
              <a:t>plot.type</a:t>
            </a:r>
            <a:r>
              <a:rPr lang="en-US" altLang="zh-CN" dirty="0" smtClean="0"/>
              <a:t> = "multiple", type = "l", </a:t>
            </a:r>
            <a:r>
              <a:rPr lang="en-US" altLang="zh-CN" dirty="0" err="1" smtClean="0"/>
              <a:t>lwd</a:t>
            </a:r>
            <a:r>
              <a:rPr lang="en-US" altLang="zh-CN" dirty="0" smtClean="0"/>
              <a:t> = 1.5, panel = </a:t>
            </a:r>
            <a:r>
              <a:rPr lang="en-US" altLang="zh-CN" dirty="0" err="1" smtClean="0"/>
              <a:t>my.panel</a:t>
            </a:r>
            <a:r>
              <a:rPr lang="en-US" altLang="zh-CN" dirty="0" smtClean="0"/>
              <a:t>, </a:t>
            </a:r>
            <a:endParaRPr lang="zh-CN" altLang="zh-CN" dirty="0" smtClean="0"/>
          </a:p>
          <a:p>
            <a:r>
              <a:rPr lang="en-US" altLang="zh-CN" dirty="0" smtClean="0"/>
              <a:t>         main = "Indices in the CRIX family", </a:t>
            </a:r>
            <a:r>
              <a:rPr lang="en-US" altLang="zh-CN" dirty="0" err="1" smtClean="0"/>
              <a:t>xlab</a:t>
            </a:r>
            <a:r>
              <a:rPr lang="en-US" altLang="zh-CN" dirty="0" smtClean="0"/>
              <a:t> = "Date")</a:t>
            </a:r>
            <a:endParaRPr lang="zh-CN" altLang="zh-CN" dirty="0" smtClean="0"/>
          </a:p>
          <a:p>
            <a:endParaRPr lang="zh-CN" altLang="zh-CN" dirty="0" smtClean="0"/>
          </a:p>
          <a:p>
            <a:endParaRPr kumimoji="1"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94374" y="640080"/>
            <a:ext cx="184731" cy="646331"/>
          </a:xfrm>
          <a:prstGeom prst="rect">
            <a:avLst/>
          </a:prstGeom>
          <a:noFill/>
        </p:spPr>
        <p:txBody>
          <a:bodyPr wrap="none" rtlCol="0">
            <a:spAutoFit/>
          </a:bodyPr>
          <a:lstStyle/>
          <a:p>
            <a:endParaRPr lang="zh-CN" altLang="zh-CN" dirty="0" smtClean="0"/>
          </a:p>
          <a:p>
            <a:endParaRPr kumimoji="1" lang="zh-CN" altLang="en-US" dirty="0"/>
          </a:p>
        </p:txBody>
      </p:sp>
      <p:sp>
        <p:nvSpPr>
          <p:cNvPr id="2" name="文本框 1"/>
          <p:cNvSpPr txBox="1"/>
          <p:nvPr/>
        </p:nvSpPr>
        <p:spPr>
          <a:xfrm>
            <a:off x="763647" y="640083"/>
            <a:ext cx="8848513" cy="6740307"/>
          </a:xfrm>
          <a:prstGeom prst="rect">
            <a:avLst/>
          </a:prstGeom>
          <a:noFill/>
        </p:spPr>
        <p:txBody>
          <a:bodyPr wrap="none" rtlCol="0">
            <a:spAutoFit/>
          </a:bodyPr>
          <a:lstStyle/>
          <a:p>
            <a:r>
              <a:rPr lang="en-US" altLang="zh-CN" dirty="0" smtClean="0"/>
              <a:t># plot of </a:t>
            </a:r>
            <a:r>
              <a:rPr lang="en-US" altLang="zh-CN" dirty="0" err="1" smtClean="0"/>
              <a:t>crix</a:t>
            </a:r>
            <a:endParaRPr lang="zh-CN" altLang="zh-CN" dirty="0" smtClean="0"/>
          </a:p>
          <a:p>
            <a:r>
              <a:rPr lang="en-US" altLang="zh-CN" dirty="0" smtClean="0"/>
              <a:t># plot(</a:t>
            </a:r>
            <a:r>
              <a:rPr lang="en-US" altLang="zh-CN" dirty="0" err="1" smtClean="0"/>
              <a:t>as.xts</a:t>
            </a:r>
            <a:r>
              <a:rPr lang="en-US" altLang="zh-CN" dirty="0" smtClean="0"/>
              <a:t>(</a:t>
            </a:r>
            <a:r>
              <a:rPr lang="en-US" altLang="zh-CN" dirty="0" err="1" smtClean="0"/>
              <a:t>crix</a:t>
            </a:r>
            <a:r>
              <a:rPr lang="en-US" altLang="zh-CN" dirty="0" smtClean="0"/>
              <a:t>), type="l", </a:t>
            </a:r>
            <a:r>
              <a:rPr lang="en-US" altLang="zh-CN" dirty="0" err="1" smtClean="0"/>
              <a:t>auto.grid</a:t>
            </a:r>
            <a:r>
              <a:rPr lang="en-US" altLang="zh-CN" dirty="0" smtClean="0"/>
              <a:t>=FALSE, main = NA)</a:t>
            </a:r>
            <a:endParaRPr lang="zh-CN" altLang="zh-CN" dirty="0" smtClean="0"/>
          </a:p>
          <a:p>
            <a:r>
              <a:rPr lang="en-US" altLang="zh-CN" dirty="0" smtClean="0"/>
              <a:t>plot(crix1, </a:t>
            </a:r>
            <a:r>
              <a:rPr lang="en-US" altLang="zh-CN" dirty="0" err="1" smtClean="0"/>
              <a:t>ylab</a:t>
            </a:r>
            <a:r>
              <a:rPr lang="en-US" altLang="zh-CN" dirty="0" smtClean="0"/>
              <a:t> = "Price of CRIX", </a:t>
            </a:r>
            <a:r>
              <a:rPr lang="en-US" altLang="zh-CN" dirty="0" err="1" smtClean="0"/>
              <a:t>xlab</a:t>
            </a:r>
            <a:r>
              <a:rPr lang="en-US" altLang="zh-CN" dirty="0" smtClean="0"/>
              <a:t> = "Date")</a:t>
            </a:r>
            <a:endParaRPr lang="zh-CN" altLang="zh-CN" dirty="0" smtClean="0"/>
          </a:p>
          <a:p>
            <a:r>
              <a:rPr lang="en-US" altLang="zh-CN" dirty="0" smtClean="0"/>
              <a:t> </a:t>
            </a:r>
            <a:endParaRPr lang="zh-CN" altLang="zh-CN" dirty="0" smtClean="0"/>
          </a:p>
          <a:p>
            <a:r>
              <a:rPr lang="en-US" altLang="zh-CN" dirty="0" smtClean="0"/>
              <a:t># plot of </a:t>
            </a:r>
            <a:r>
              <a:rPr lang="en-US" altLang="zh-CN" dirty="0" err="1" smtClean="0"/>
              <a:t>crix</a:t>
            </a:r>
            <a:r>
              <a:rPr lang="en-US" altLang="zh-CN" dirty="0" smtClean="0"/>
              <a:t> return</a:t>
            </a:r>
            <a:endParaRPr lang="zh-CN" altLang="zh-CN" dirty="0" smtClean="0"/>
          </a:p>
          <a:p>
            <a:r>
              <a:rPr lang="en-US" altLang="zh-CN" dirty="0" smtClean="0"/>
              <a:t>ret   = diff(log(crix1))</a:t>
            </a:r>
            <a:endParaRPr lang="zh-CN" altLang="zh-CN" dirty="0" smtClean="0"/>
          </a:p>
          <a:p>
            <a:r>
              <a:rPr lang="en-US" altLang="zh-CN" dirty="0" smtClean="0"/>
              <a:t># plot(</a:t>
            </a:r>
            <a:r>
              <a:rPr lang="en-US" altLang="zh-CN" dirty="0" err="1" smtClean="0"/>
              <a:t>as.xts</a:t>
            </a:r>
            <a:r>
              <a:rPr lang="en-US" altLang="zh-CN" dirty="0" smtClean="0"/>
              <a:t>(ret), type="l", </a:t>
            </a:r>
            <a:r>
              <a:rPr lang="en-US" altLang="zh-CN" dirty="0" err="1" smtClean="0"/>
              <a:t>auto.grid</a:t>
            </a:r>
            <a:r>
              <a:rPr lang="en-US" altLang="zh-CN" dirty="0" smtClean="0"/>
              <a:t>=FALSE, main = NA)</a:t>
            </a:r>
            <a:endParaRPr lang="zh-CN" altLang="zh-CN" dirty="0" smtClean="0"/>
          </a:p>
          <a:p>
            <a:r>
              <a:rPr lang="en-US" altLang="zh-CN" dirty="0" smtClean="0"/>
              <a:t>plot(ret, </a:t>
            </a:r>
            <a:r>
              <a:rPr lang="en-US" altLang="zh-CN" dirty="0" err="1" smtClean="0"/>
              <a:t>ylab</a:t>
            </a:r>
            <a:r>
              <a:rPr lang="en-US" altLang="zh-CN" dirty="0" smtClean="0"/>
              <a:t> = "Return of CRIX", </a:t>
            </a:r>
            <a:r>
              <a:rPr lang="en-US" altLang="zh-CN" dirty="0" err="1" smtClean="0"/>
              <a:t>xlab</a:t>
            </a:r>
            <a:r>
              <a:rPr lang="en-US" altLang="zh-CN" dirty="0" smtClean="0"/>
              <a:t> = "Date")</a:t>
            </a:r>
            <a:endParaRPr lang="zh-CN" altLang="zh-CN" dirty="0" smtClean="0"/>
          </a:p>
          <a:p>
            <a:r>
              <a:rPr lang="en-US" altLang="zh-CN" dirty="0" smtClean="0"/>
              <a:t> </a:t>
            </a:r>
            <a:endParaRPr lang="zh-CN" altLang="zh-CN" dirty="0" smtClean="0"/>
          </a:p>
          <a:p>
            <a:r>
              <a:rPr lang="en-US" altLang="zh-CN" dirty="0" smtClean="0"/>
              <a:t># stationary test</a:t>
            </a:r>
            <a:endParaRPr lang="zh-CN" altLang="zh-CN" dirty="0" smtClean="0"/>
          </a:p>
          <a:p>
            <a:r>
              <a:rPr lang="en-US" altLang="zh-CN" dirty="0" err="1" smtClean="0"/>
              <a:t>adf.test</a:t>
            </a:r>
            <a:r>
              <a:rPr lang="en-US" altLang="zh-CN" dirty="0" smtClean="0"/>
              <a:t>(ret, alternative = "stationary")</a:t>
            </a:r>
            <a:endParaRPr lang="zh-CN" altLang="zh-CN" dirty="0" smtClean="0"/>
          </a:p>
          <a:p>
            <a:r>
              <a:rPr lang="en-US" altLang="zh-CN" dirty="0" err="1" smtClean="0"/>
              <a:t>kpss.test</a:t>
            </a:r>
            <a:r>
              <a:rPr lang="en-US" altLang="zh-CN" dirty="0" smtClean="0"/>
              <a:t>(ret, null = "Trend")</a:t>
            </a:r>
          </a:p>
          <a:p>
            <a:endParaRPr lang="en-US" altLang="zh-CN" dirty="0" smtClean="0"/>
          </a:p>
          <a:p>
            <a:r>
              <a:rPr lang="en-US" altLang="zh-CN" dirty="0" smtClean="0"/>
              <a:t>par(</a:t>
            </a:r>
            <a:r>
              <a:rPr lang="en-US" altLang="zh-CN" dirty="0" err="1" smtClean="0"/>
              <a:t>mfrow</a:t>
            </a:r>
            <a:r>
              <a:rPr lang="en-US" altLang="zh-CN" dirty="0" smtClean="0"/>
              <a:t> = c(1, 2))</a:t>
            </a:r>
            <a:endParaRPr lang="zh-CN" altLang="zh-CN" dirty="0" smtClean="0"/>
          </a:p>
          <a:p>
            <a:r>
              <a:rPr lang="en-US" altLang="zh-CN" dirty="0" smtClean="0"/>
              <a:t># histogram of returns</a:t>
            </a:r>
            <a:endParaRPr lang="zh-CN" altLang="zh-CN" dirty="0" smtClean="0"/>
          </a:p>
          <a:p>
            <a:r>
              <a:rPr lang="en-US" altLang="zh-CN" dirty="0" err="1" smtClean="0"/>
              <a:t>hist</a:t>
            </a:r>
            <a:r>
              <a:rPr lang="en-US" altLang="zh-CN" dirty="0" smtClean="0"/>
              <a:t>(ret, col = "grey", breaks = 20, </a:t>
            </a:r>
            <a:r>
              <a:rPr lang="en-US" altLang="zh-CN" dirty="0" err="1" smtClean="0"/>
              <a:t>freq</a:t>
            </a:r>
            <a:r>
              <a:rPr lang="en-US" altLang="zh-CN" dirty="0" smtClean="0"/>
              <a:t> = FALSE, </a:t>
            </a:r>
            <a:r>
              <a:rPr lang="en-US" altLang="zh-CN" dirty="0" err="1" smtClean="0"/>
              <a:t>ylim</a:t>
            </a:r>
            <a:r>
              <a:rPr lang="en-US" altLang="zh-CN" dirty="0" smtClean="0"/>
              <a:t> = c(0, 25), </a:t>
            </a:r>
            <a:r>
              <a:rPr lang="en-US" altLang="zh-CN" dirty="0" err="1" smtClean="0"/>
              <a:t>xlab</a:t>
            </a:r>
            <a:r>
              <a:rPr lang="en-US" altLang="zh-CN" dirty="0" smtClean="0"/>
              <a:t> = "Return of CRIX")</a:t>
            </a:r>
            <a:endParaRPr lang="zh-CN" altLang="zh-CN" dirty="0" smtClean="0"/>
          </a:p>
          <a:p>
            <a:r>
              <a:rPr lang="en-US" altLang="zh-CN" dirty="0" smtClean="0"/>
              <a:t>lines(density(ret), </a:t>
            </a:r>
            <a:r>
              <a:rPr lang="en-US" altLang="zh-CN" dirty="0" err="1" smtClean="0"/>
              <a:t>lwd</a:t>
            </a:r>
            <a:r>
              <a:rPr lang="en-US" altLang="zh-CN" dirty="0" smtClean="0"/>
              <a:t> = 2)</a:t>
            </a:r>
            <a:endParaRPr lang="zh-CN" altLang="zh-CN" dirty="0" smtClean="0"/>
          </a:p>
          <a:p>
            <a:r>
              <a:rPr lang="en-US" altLang="zh-CN" dirty="0" smtClean="0"/>
              <a:t>mu = mean(ret)</a:t>
            </a:r>
            <a:endParaRPr lang="zh-CN" altLang="zh-CN" dirty="0" smtClean="0"/>
          </a:p>
          <a:p>
            <a:r>
              <a:rPr lang="en-US" altLang="zh-CN" dirty="0" smtClean="0"/>
              <a:t>sigma = </a:t>
            </a:r>
            <a:r>
              <a:rPr lang="en-US" altLang="zh-CN" dirty="0" err="1" smtClean="0"/>
              <a:t>sd</a:t>
            </a:r>
            <a:r>
              <a:rPr lang="en-US" altLang="zh-CN" dirty="0" smtClean="0"/>
              <a:t>(ret)</a:t>
            </a:r>
            <a:endParaRPr lang="zh-CN" altLang="zh-CN" dirty="0" smtClean="0"/>
          </a:p>
          <a:p>
            <a:r>
              <a:rPr lang="en-US" altLang="zh-CN" dirty="0" smtClean="0"/>
              <a:t>x = </a:t>
            </a:r>
            <a:r>
              <a:rPr lang="en-US" altLang="zh-CN" dirty="0" err="1" smtClean="0"/>
              <a:t>seq</a:t>
            </a:r>
            <a:r>
              <a:rPr lang="en-US" altLang="zh-CN" dirty="0" smtClean="0"/>
              <a:t>(-4, 4, length = 100)</a:t>
            </a:r>
            <a:endParaRPr lang="zh-CN" altLang="zh-CN" dirty="0" smtClean="0"/>
          </a:p>
          <a:p>
            <a:r>
              <a:rPr lang="en-US" altLang="zh-CN" dirty="0" smtClean="0"/>
              <a:t>curve(</a:t>
            </a:r>
            <a:r>
              <a:rPr lang="en-US" altLang="zh-CN" dirty="0" err="1" smtClean="0"/>
              <a:t>dnorm</a:t>
            </a:r>
            <a:r>
              <a:rPr lang="en-US" altLang="zh-CN" dirty="0" smtClean="0"/>
              <a:t>(x, mean = mean(ret), </a:t>
            </a:r>
            <a:r>
              <a:rPr lang="en-US" altLang="zh-CN" dirty="0" err="1" smtClean="0"/>
              <a:t>sd</a:t>
            </a:r>
            <a:r>
              <a:rPr lang="en-US" altLang="zh-CN" dirty="0" smtClean="0"/>
              <a:t> = </a:t>
            </a:r>
            <a:r>
              <a:rPr lang="en-US" altLang="zh-CN" dirty="0" err="1" smtClean="0"/>
              <a:t>sd</a:t>
            </a:r>
            <a:r>
              <a:rPr lang="en-US" altLang="zh-CN" dirty="0" smtClean="0"/>
              <a:t>(ret)), add = TRUE, col = "red", </a:t>
            </a:r>
            <a:endParaRPr lang="zh-CN" altLang="zh-CN" dirty="0" smtClean="0"/>
          </a:p>
          <a:p>
            <a:r>
              <a:rPr lang="en-US" altLang="zh-CN" dirty="0" smtClean="0"/>
              <a:t>      </a:t>
            </a:r>
            <a:r>
              <a:rPr lang="en-US" altLang="zh-CN" dirty="0" err="1" smtClean="0"/>
              <a:t>lwd</a:t>
            </a:r>
            <a:r>
              <a:rPr lang="en-US" altLang="zh-CN" dirty="0" smtClean="0"/>
              <a:t> = 2)</a:t>
            </a:r>
            <a:endParaRPr lang="zh-CN" altLang="zh-CN" dirty="0" smtClean="0"/>
          </a:p>
          <a:p>
            <a:endParaRPr lang="zh-CN" altLang="zh-CN" dirty="0" smtClean="0"/>
          </a:p>
          <a:p>
            <a:endParaRPr kumimoji="1"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94373" y="640083"/>
            <a:ext cx="8456610" cy="3139321"/>
          </a:xfrm>
          <a:prstGeom prst="rect">
            <a:avLst/>
          </a:prstGeom>
          <a:noFill/>
        </p:spPr>
        <p:txBody>
          <a:bodyPr wrap="none" rtlCol="0">
            <a:spAutoFit/>
          </a:bodyPr>
          <a:lstStyle/>
          <a:p>
            <a:r>
              <a:rPr lang="en-US" altLang="zh-CN" dirty="0" smtClean="0"/>
              <a:t># </a:t>
            </a:r>
            <a:r>
              <a:rPr lang="en-US" altLang="zh-CN" dirty="0" err="1" smtClean="0"/>
              <a:t>qq</a:t>
            </a:r>
            <a:r>
              <a:rPr lang="en-US" altLang="zh-CN" dirty="0" smtClean="0"/>
              <a:t>-plot</a:t>
            </a:r>
            <a:endParaRPr lang="zh-CN" altLang="zh-CN" dirty="0" smtClean="0"/>
          </a:p>
          <a:p>
            <a:r>
              <a:rPr lang="en-US" altLang="zh-CN" dirty="0" err="1" smtClean="0"/>
              <a:t>qqnorm</a:t>
            </a:r>
            <a:r>
              <a:rPr lang="en-US" altLang="zh-CN" dirty="0" smtClean="0"/>
              <a:t>(ret)</a:t>
            </a:r>
            <a:endParaRPr lang="zh-CN" altLang="zh-CN" dirty="0" smtClean="0"/>
          </a:p>
          <a:p>
            <a:r>
              <a:rPr lang="en-US" altLang="zh-CN" dirty="0" err="1" smtClean="0"/>
              <a:t>qqline</a:t>
            </a:r>
            <a:r>
              <a:rPr lang="en-US" altLang="zh-CN" dirty="0" smtClean="0"/>
              <a:t>(ret, col = "blue", </a:t>
            </a:r>
            <a:r>
              <a:rPr lang="en-US" altLang="zh-CN" dirty="0" err="1" smtClean="0"/>
              <a:t>lwd</a:t>
            </a:r>
            <a:r>
              <a:rPr lang="en-US" altLang="zh-CN" dirty="0" smtClean="0"/>
              <a:t> = 3)</a:t>
            </a:r>
            <a:endParaRPr lang="zh-CN" altLang="zh-CN" dirty="0" smtClean="0"/>
          </a:p>
          <a:p>
            <a:r>
              <a:rPr lang="en-US" altLang="zh-CN" dirty="0" smtClean="0"/>
              <a:t> </a:t>
            </a:r>
            <a:endParaRPr lang="zh-CN" altLang="zh-CN" dirty="0" smtClean="0"/>
          </a:p>
          <a:p>
            <a:r>
              <a:rPr lang="en-US" altLang="zh-CN" dirty="0" smtClean="0"/>
              <a:t># </a:t>
            </a:r>
            <a:r>
              <a:rPr lang="en-US" altLang="zh-CN" dirty="0" err="1" smtClean="0"/>
              <a:t>acf</a:t>
            </a:r>
            <a:r>
              <a:rPr lang="en-US" altLang="zh-CN" dirty="0" smtClean="0"/>
              <a:t> plot</a:t>
            </a:r>
            <a:endParaRPr lang="zh-CN" altLang="zh-CN" dirty="0" smtClean="0"/>
          </a:p>
          <a:p>
            <a:r>
              <a:rPr lang="en-US" altLang="zh-CN" dirty="0" err="1" smtClean="0"/>
              <a:t>autocorr</a:t>
            </a:r>
            <a:r>
              <a:rPr lang="en-US" altLang="zh-CN" dirty="0" smtClean="0"/>
              <a:t> = </a:t>
            </a:r>
            <a:r>
              <a:rPr lang="en-US" altLang="zh-CN" dirty="0" err="1" smtClean="0"/>
              <a:t>acf</a:t>
            </a:r>
            <a:r>
              <a:rPr lang="en-US" altLang="zh-CN" dirty="0" smtClean="0"/>
              <a:t>(ret, </a:t>
            </a:r>
            <a:r>
              <a:rPr lang="en-US" altLang="zh-CN" dirty="0" err="1" smtClean="0"/>
              <a:t>lag.max</a:t>
            </a:r>
            <a:r>
              <a:rPr lang="en-US" altLang="zh-CN" dirty="0" smtClean="0"/>
              <a:t> = 20, </a:t>
            </a:r>
            <a:r>
              <a:rPr lang="en-US" altLang="zh-CN" dirty="0" err="1" smtClean="0"/>
              <a:t>ylab</a:t>
            </a:r>
            <a:r>
              <a:rPr lang="en-US" altLang="zh-CN" dirty="0" smtClean="0"/>
              <a:t> = "Sample Autocorrelation", main = "</a:t>
            </a:r>
            <a:r>
              <a:rPr lang="en-US" altLang="zh-CN" dirty="0" err="1" smtClean="0"/>
              <a:t>acf</a:t>
            </a:r>
            <a:r>
              <a:rPr lang="en-US" altLang="zh-CN" dirty="0" smtClean="0"/>
              <a:t> plot", </a:t>
            </a:r>
            <a:endParaRPr lang="zh-CN" altLang="zh-CN" dirty="0" smtClean="0"/>
          </a:p>
          <a:p>
            <a:r>
              <a:rPr lang="en-US" altLang="zh-CN" dirty="0" smtClean="0"/>
              <a:t>               </a:t>
            </a:r>
            <a:r>
              <a:rPr lang="en-US" altLang="zh-CN" dirty="0" err="1" smtClean="0"/>
              <a:t>lwd</a:t>
            </a:r>
            <a:r>
              <a:rPr lang="en-US" altLang="zh-CN" dirty="0" smtClean="0"/>
              <a:t> = 2, </a:t>
            </a:r>
            <a:r>
              <a:rPr lang="en-US" altLang="zh-CN" dirty="0" err="1" smtClean="0"/>
              <a:t>ylim</a:t>
            </a:r>
            <a:r>
              <a:rPr lang="en-US" altLang="zh-CN" dirty="0" smtClean="0"/>
              <a:t> = c(-0.3, 1))</a:t>
            </a:r>
            <a:endParaRPr lang="zh-CN" altLang="zh-CN" dirty="0" smtClean="0"/>
          </a:p>
          <a:p>
            <a:r>
              <a:rPr lang="en-US" altLang="zh-CN" dirty="0" smtClean="0"/>
              <a:t> </a:t>
            </a:r>
            <a:endParaRPr lang="zh-CN" altLang="zh-CN" dirty="0" smtClean="0"/>
          </a:p>
          <a:p>
            <a:r>
              <a:rPr lang="en-US" altLang="zh-CN" dirty="0" smtClean="0"/>
              <a:t># </a:t>
            </a:r>
            <a:r>
              <a:rPr lang="en-US" altLang="zh-CN" dirty="0" err="1" smtClean="0"/>
              <a:t>pacf</a:t>
            </a:r>
            <a:r>
              <a:rPr lang="en-US" altLang="zh-CN" dirty="0" smtClean="0"/>
              <a:t> plot</a:t>
            </a:r>
            <a:endParaRPr lang="zh-CN" altLang="zh-CN" dirty="0" smtClean="0"/>
          </a:p>
          <a:p>
            <a:r>
              <a:rPr lang="en-US" altLang="zh-CN" dirty="0" err="1" smtClean="0"/>
              <a:t>autopcorr</a:t>
            </a:r>
            <a:r>
              <a:rPr lang="en-US" altLang="zh-CN" dirty="0" smtClean="0"/>
              <a:t> = </a:t>
            </a:r>
            <a:r>
              <a:rPr lang="en-US" altLang="zh-CN" dirty="0" err="1" smtClean="0"/>
              <a:t>pacf</a:t>
            </a:r>
            <a:r>
              <a:rPr lang="en-US" altLang="zh-CN" dirty="0" smtClean="0"/>
              <a:t>(ret, </a:t>
            </a:r>
            <a:r>
              <a:rPr lang="en-US" altLang="zh-CN" dirty="0" err="1" smtClean="0"/>
              <a:t>lag.max</a:t>
            </a:r>
            <a:r>
              <a:rPr lang="en-US" altLang="zh-CN" dirty="0" smtClean="0"/>
              <a:t> = 20, </a:t>
            </a:r>
            <a:r>
              <a:rPr lang="en-US" altLang="zh-CN" dirty="0" err="1" smtClean="0"/>
              <a:t>ylab</a:t>
            </a:r>
            <a:r>
              <a:rPr lang="en-US" altLang="zh-CN" dirty="0" smtClean="0"/>
              <a:t> = "Sample Partial Autocorrelation", </a:t>
            </a:r>
            <a:endParaRPr lang="zh-CN" altLang="zh-CN" dirty="0" smtClean="0"/>
          </a:p>
          <a:p>
            <a:r>
              <a:rPr lang="en-US" altLang="zh-CN" dirty="0" smtClean="0"/>
              <a:t>                 main = "</a:t>
            </a:r>
            <a:r>
              <a:rPr lang="en-US" altLang="zh-CN" dirty="0" err="1" smtClean="0"/>
              <a:t>pacf</a:t>
            </a:r>
            <a:r>
              <a:rPr lang="en-US" altLang="zh-CN" dirty="0" smtClean="0"/>
              <a:t> plot", </a:t>
            </a:r>
            <a:r>
              <a:rPr lang="en-US" altLang="zh-CN" dirty="0" err="1" smtClean="0"/>
              <a:t>ylim</a:t>
            </a:r>
            <a:r>
              <a:rPr lang="en-US" altLang="zh-CN" dirty="0" smtClean="0"/>
              <a:t> = c(-0.3, 0.3), </a:t>
            </a:r>
            <a:r>
              <a:rPr lang="en-US" altLang="zh-CN" dirty="0" err="1" smtClean="0"/>
              <a:t>lwd</a:t>
            </a:r>
            <a:r>
              <a:rPr lang="en-US" altLang="zh-CN" dirty="0" smtClean="0"/>
              <a:t> = 2)</a:t>
            </a:r>
            <a:endParaRPr lang="zh-CN" altLang="zh-C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94373" y="640083"/>
            <a:ext cx="10908051" cy="1015663"/>
          </a:xfrm>
          <a:prstGeom prst="rect">
            <a:avLst/>
          </a:prstGeom>
          <a:noFill/>
        </p:spPr>
        <p:txBody>
          <a:bodyPr wrap="none" rtlCol="0">
            <a:spAutoFit/>
          </a:bodyPr>
          <a:lstStyle/>
          <a:p>
            <a:r>
              <a:rPr lang="en-US" altLang="zh-CN" sz="2000" b="1" dirty="0">
                <a:solidFill>
                  <a:schemeClr val="bg1"/>
                </a:solidFill>
              </a:rPr>
              <a:t>Q2. </a:t>
            </a:r>
            <a:r>
              <a:rPr lang="en-US" altLang="zh-CN" sz="2000" b="1" dirty="0" smtClean="0">
                <a:solidFill>
                  <a:schemeClr val="bg1"/>
                </a:solidFill>
              </a:rPr>
              <a:t>Make </a:t>
            </a:r>
            <a:r>
              <a:rPr lang="en-US" altLang="zh-CN" sz="2000" b="1" dirty="0">
                <a:solidFill>
                  <a:schemeClr val="bg1"/>
                </a:solidFill>
              </a:rPr>
              <a:t>your R code perfect as in the R examples on </a:t>
            </a:r>
            <a:r>
              <a:rPr lang="en-US" altLang="zh-CN" sz="2000" b="1" dirty="0" err="1">
                <a:solidFill>
                  <a:schemeClr val="bg1"/>
                </a:solidFill>
              </a:rPr>
              <a:t>quantlet.de</a:t>
            </a:r>
            <a:r>
              <a:rPr lang="en-US" altLang="zh-CN" sz="2000" b="1" dirty="0">
                <a:solidFill>
                  <a:schemeClr val="bg1"/>
                </a:solidFill>
              </a:rPr>
              <a:t> i.e. make sure that the </a:t>
            </a:r>
            <a:endParaRPr lang="en-US" altLang="zh-CN" sz="2000" b="1" dirty="0" smtClean="0">
              <a:solidFill>
                <a:schemeClr val="bg1"/>
              </a:solidFill>
            </a:endParaRPr>
          </a:p>
          <a:p>
            <a:r>
              <a:rPr lang="en-US" altLang="zh-CN" sz="2000" b="1" dirty="0" smtClean="0">
                <a:solidFill>
                  <a:schemeClr val="bg1"/>
                </a:solidFill>
              </a:rPr>
              <a:t>code </a:t>
            </a:r>
            <a:r>
              <a:rPr lang="en-US" altLang="zh-CN" sz="2000" b="1" dirty="0">
                <a:solidFill>
                  <a:schemeClr val="bg1"/>
                </a:solidFill>
              </a:rPr>
              <a:t>is ”time independent“ by using actual dimensions of the data that you are collecting </a:t>
            </a:r>
            <a:endParaRPr lang="en-US" altLang="zh-CN" sz="2000" b="1" dirty="0" smtClean="0">
              <a:solidFill>
                <a:schemeClr val="bg1"/>
              </a:solidFill>
            </a:endParaRPr>
          </a:p>
          <a:p>
            <a:r>
              <a:rPr lang="en-US" altLang="zh-CN" sz="2000" b="1" dirty="0" smtClean="0">
                <a:solidFill>
                  <a:schemeClr val="bg1"/>
                </a:solidFill>
              </a:rPr>
              <a:t>from </a:t>
            </a:r>
            <a:r>
              <a:rPr lang="en-US" altLang="zh-CN" sz="2000" b="1" dirty="0" err="1">
                <a:solidFill>
                  <a:schemeClr val="bg1"/>
                </a:solidFill>
              </a:rPr>
              <a:t>crix.hu-berlin.de</a:t>
            </a:r>
            <a:r>
              <a:rPr lang="en-US" altLang="zh-CN" sz="2000" b="1" dirty="0">
                <a:solidFill>
                  <a:schemeClr val="bg1"/>
                </a:solidFill>
              </a:rPr>
              <a:t> Recreate Fig 7 from ”Econometrics of CRIX“.</a:t>
            </a:r>
            <a:r>
              <a:rPr lang="zh-CN" altLang="zh-CN" sz="2000" dirty="0" smtClean="0">
                <a:solidFill>
                  <a:schemeClr val="bg1"/>
                </a:solidFill>
                <a:effectLst/>
              </a:rPr>
              <a:t> </a:t>
            </a:r>
            <a:endParaRPr lang="zh-CN" altLang="zh-CN" sz="2000" dirty="0">
              <a:solidFill>
                <a:schemeClr val="bg1"/>
              </a:solidFill>
            </a:endParaRPr>
          </a:p>
        </p:txBody>
      </p:sp>
      <p:pic>
        <p:nvPicPr>
          <p:cNvPr id="2" name="图片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448753" y="2040255"/>
            <a:ext cx="5597843" cy="3891916"/>
          </a:xfrm>
          <a:prstGeom prst="rect">
            <a:avLst/>
          </a:prstGeom>
        </p:spPr>
      </p:pic>
      <p:sp>
        <p:nvSpPr>
          <p:cNvPr id="4" name="文本框 3"/>
          <p:cNvSpPr txBox="1"/>
          <p:nvPr/>
        </p:nvSpPr>
        <p:spPr>
          <a:xfrm>
            <a:off x="2528887" y="6057901"/>
            <a:ext cx="3420428" cy="646331"/>
          </a:xfrm>
          <a:prstGeom prst="rect">
            <a:avLst/>
          </a:prstGeom>
          <a:noFill/>
        </p:spPr>
        <p:txBody>
          <a:bodyPr wrap="square" rtlCol="0">
            <a:spAutoFit/>
          </a:bodyPr>
          <a:lstStyle/>
          <a:p>
            <a:r>
              <a:rPr kumimoji="1" lang="en-US" altLang="zh-CN" dirty="0" smtClean="0"/>
              <a:t>Figure 7: CRIX returns and predicted values.</a:t>
            </a:r>
            <a:endParaRPr kumimoji="1" lang="en-US" altLang="zh-C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94372" y="640083"/>
            <a:ext cx="3206115" cy="5632311"/>
          </a:xfrm>
          <a:prstGeom prst="rect">
            <a:avLst/>
          </a:prstGeom>
          <a:noFill/>
        </p:spPr>
        <p:txBody>
          <a:bodyPr wrap="square" rtlCol="0">
            <a:spAutoFit/>
          </a:bodyPr>
          <a:lstStyle/>
          <a:p>
            <a:r>
              <a:rPr lang="en-US" altLang="zh-CN" dirty="0"/>
              <a:t>Codes:</a:t>
            </a:r>
            <a:endParaRPr lang="zh-CN" altLang="zh-CN" dirty="0"/>
          </a:p>
          <a:p>
            <a:endParaRPr lang="en-US" altLang="zh-CN" dirty="0" smtClean="0"/>
          </a:p>
          <a:p>
            <a:r>
              <a:rPr lang="en-US" altLang="zh-CN" dirty="0" smtClean="0"/>
              <a:t># </a:t>
            </a:r>
            <a:r>
              <a:rPr lang="en-US" altLang="zh-CN" dirty="0" err="1"/>
              <a:t>arima</a:t>
            </a:r>
            <a:r>
              <a:rPr lang="en-US" altLang="zh-CN" dirty="0"/>
              <a:t> model</a:t>
            </a:r>
            <a:endParaRPr lang="zh-CN" altLang="zh-CN" dirty="0"/>
          </a:p>
          <a:p>
            <a:r>
              <a:rPr lang="en-US" altLang="zh-CN" dirty="0"/>
              <a:t>par(</a:t>
            </a:r>
            <a:r>
              <a:rPr lang="en-US" altLang="zh-CN" dirty="0" err="1"/>
              <a:t>mfrow</a:t>
            </a:r>
            <a:r>
              <a:rPr lang="en-US" altLang="zh-CN" dirty="0"/>
              <a:t> = c(1, 1))</a:t>
            </a:r>
            <a:endParaRPr lang="zh-CN" altLang="zh-CN" dirty="0"/>
          </a:p>
          <a:p>
            <a:r>
              <a:rPr lang="en-US" altLang="zh-CN" dirty="0"/>
              <a:t>fit1 = </a:t>
            </a:r>
            <a:r>
              <a:rPr lang="en-US" altLang="zh-CN" dirty="0" err="1"/>
              <a:t>arima</a:t>
            </a:r>
            <a:r>
              <a:rPr lang="en-US" altLang="zh-CN" dirty="0"/>
              <a:t>(ret, order = c(1, 0, 1))</a:t>
            </a:r>
            <a:endParaRPr lang="zh-CN" altLang="zh-CN" dirty="0"/>
          </a:p>
          <a:p>
            <a:r>
              <a:rPr lang="en-US" altLang="zh-CN" dirty="0" err="1"/>
              <a:t>tsdiag</a:t>
            </a:r>
            <a:r>
              <a:rPr lang="en-US" altLang="zh-CN" dirty="0"/>
              <a:t>(fit1)</a:t>
            </a:r>
            <a:endParaRPr lang="zh-CN" altLang="zh-CN" dirty="0"/>
          </a:p>
          <a:p>
            <a:r>
              <a:rPr lang="en-US" altLang="zh-CN" dirty="0" err="1"/>
              <a:t>Box.test</a:t>
            </a:r>
            <a:r>
              <a:rPr lang="en-US" altLang="zh-CN" dirty="0"/>
              <a:t>(fit1$residuals, lag = 1)</a:t>
            </a:r>
            <a:endParaRPr lang="zh-CN" altLang="zh-CN" dirty="0"/>
          </a:p>
          <a:p>
            <a:r>
              <a:rPr lang="en-US" altLang="zh-CN" dirty="0"/>
              <a:t> </a:t>
            </a:r>
            <a:endParaRPr lang="zh-CN" altLang="zh-CN" dirty="0"/>
          </a:p>
          <a:p>
            <a:r>
              <a:rPr lang="en-US" altLang="zh-CN" dirty="0"/>
              <a:t># </a:t>
            </a:r>
            <a:r>
              <a:rPr lang="en-US" altLang="zh-CN" dirty="0" err="1"/>
              <a:t>aic</a:t>
            </a:r>
            <a:endParaRPr lang="zh-CN" altLang="zh-CN" dirty="0"/>
          </a:p>
          <a:p>
            <a:r>
              <a:rPr lang="en-US" altLang="zh-CN" dirty="0" err="1"/>
              <a:t>aic</a:t>
            </a:r>
            <a:r>
              <a:rPr lang="en-US" altLang="zh-CN" dirty="0"/>
              <a:t> = matrix(NA, 6, 6)</a:t>
            </a:r>
            <a:endParaRPr lang="zh-CN" altLang="zh-CN" dirty="0"/>
          </a:p>
          <a:p>
            <a:r>
              <a:rPr lang="en-US" altLang="zh-CN" dirty="0"/>
              <a:t>for (p in 0:4) {</a:t>
            </a:r>
            <a:endParaRPr lang="zh-CN" altLang="zh-CN" dirty="0"/>
          </a:p>
          <a:p>
            <a:r>
              <a:rPr lang="en-US" altLang="zh-CN" dirty="0"/>
              <a:t>  for (q in 0:3) {</a:t>
            </a:r>
            <a:endParaRPr lang="zh-CN" altLang="zh-CN" dirty="0"/>
          </a:p>
          <a:p>
            <a:r>
              <a:rPr lang="en-US" altLang="zh-CN" dirty="0"/>
              <a:t>    </a:t>
            </a:r>
            <a:r>
              <a:rPr lang="en-US" altLang="zh-CN" dirty="0" err="1"/>
              <a:t>a.p.q</a:t>
            </a:r>
            <a:r>
              <a:rPr lang="en-US" altLang="zh-CN" dirty="0"/>
              <a:t> = </a:t>
            </a:r>
            <a:r>
              <a:rPr lang="en-US" altLang="zh-CN" dirty="0" err="1"/>
              <a:t>arima</a:t>
            </a:r>
            <a:r>
              <a:rPr lang="en-US" altLang="zh-CN" dirty="0"/>
              <a:t>(ret, order = c(p, 0, q))</a:t>
            </a:r>
            <a:endParaRPr lang="zh-CN" altLang="zh-CN" dirty="0"/>
          </a:p>
          <a:p>
            <a:r>
              <a:rPr lang="en-US" altLang="zh-CN" dirty="0"/>
              <a:t>    </a:t>
            </a:r>
            <a:r>
              <a:rPr lang="en-US" altLang="zh-CN" dirty="0" err="1"/>
              <a:t>aic.p.q</a:t>
            </a:r>
            <a:r>
              <a:rPr lang="en-US" altLang="zh-CN" dirty="0"/>
              <a:t> = </a:t>
            </a:r>
            <a:r>
              <a:rPr lang="en-US" altLang="zh-CN" dirty="0" err="1"/>
              <a:t>a.p.q$aic</a:t>
            </a:r>
            <a:endParaRPr lang="zh-CN" altLang="zh-CN" dirty="0"/>
          </a:p>
          <a:p>
            <a:r>
              <a:rPr lang="en-US" altLang="zh-CN" dirty="0"/>
              <a:t>    </a:t>
            </a:r>
            <a:r>
              <a:rPr lang="en-US" altLang="zh-CN" dirty="0" err="1"/>
              <a:t>aic</a:t>
            </a:r>
            <a:r>
              <a:rPr lang="en-US" altLang="zh-CN" dirty="0"/>
              <a:t>[p + 1, q + 1] = </a:t>
            </a:r>
            <a:r>
              <a:rPr lang="en-US" altLang="zh-CN" dirty="0" err="1"/>
              <a:t>aic.p.q</a:t>
            </a:r>
            <a:endParaRPr lang="zh-CN" altLang="zh-CN" dirty="0"/>
          </a:p>
          <a:p>
            <a:r>
              <a:rPr lang="en-US" altLang="zh-CN" dirty="0"/>
              <a:t>  }</a:t>
            </a:r>
            <a:endParaRPr lang="zh-CN" altLang="zh-CN" dirty="0"/>
          </a:p>
          <a:p>
            <a:r>
              <a:rPr lang="en-US" altLang="zh-CN" dirty="0" smtClean="0"/>
              <a:t>}</a:t>
            </a:r>
          </a:p>
          <a:p>
            <a:endParaRPr lang="zh-CN" altLang="zh-CN" dirty="0"/>
          </a:p>
        </p:txBody>
      </p:sp>
      <p:sp>
        <p:nvSpPr>
          <p:cNvPr id="2" name="文本框 1"/>
          <p:cNvSpPr txBox="1"/>
          <p:nvPr/>
        </p:nvSpPr>
        <p:spPr>
          <a:xfrm>
            <a:off x="4774883" y="777242"/>
            <a:ext cx="2751773" cy="7017306"/>
          </a:xfrm>
          <a:prstGeom prst="rect">
            <a:avLst/>
          </a:prstGeom>
          <a:noFill/>
        </p:spPr>
        <p:txBody>
          <a:bodyPr wrap="square" rtlCol="0">
            <a:spAutoFit/>
          </a:bodyPr>
          <a:lstStyle/>
          <a:p>
            <a:r>
              <a:rPr lang="en-US" altLang="zh-CN" dirty="0"/>
              <a:t># </a:t>
            </a:r>
            <a:r>
              <a:rPr lang="en-US" altLang="zh-CN" dirty="0" err="1"/>
              <a:t>bic</a:t>
            </a:r>
            <a:endParaRPr lang="zh-CN" altLang="zh-CN" dirty="0"/>
          </a:p>
          <a:p>
            <a:r>
              <a:rPr lang="en-US" altLang="zh-CN" dirty="0" err="1"/>
              <a:t>bic</a:t>
            </a:r>
            <a:r>
              <a:rPr lang="en-US" altLang="zh-CN" dirty="0"/>
              <a:t> = matrix(NA, 6, 6)</a:t>
            </a:r>
            <a:endParaRPr lang="zh-CN" altLang="zh-CN" dirty="0"/>
          </a:p>
          <a:p>
            <a:r>
              <a:rPr lang="en-US" altLang="zh-CN" dirty="0"/>
              <a:t>for (p in 0:4) {</a:t>
            </a:r>
            <a:endParaRPr lang="zh-CN" altLang="zh-CN" dirty="0"/>
          </a:p>
          <a:p>
            <a:r>
              <a:rPr lang="en-US" altLang="zh-CN" dirty="0"/>
              <a:t>  for (q in 0:3) {</a:t>
            </a:r>
            <a:endParaRPr lang="zh-CN" altLang="zh-CN" dirty="0"/>
          </a:p>
          <a:p>
            <a:r>
              <a:rPr lang="en-US" altLang="zh-CN" dirty="0"/>
              <a:t>    </a:t>
            </a:r>
            <a:r>
              <a:rPr lang="en-US" altLang="zh-CN" dirty="0" err="1"/>
              <a:t>b.p.q</a:t>
            </a:r>
            <a:r>
              <a:rPr lang="en-US" altLang="zh-CN" dirty="0"/>
              <a:t> = </a:t>
            </a:r>
            <a:r>
              <a:rPr lang="en-US" altLang="zh-CN" dirty="0" err="1"/>
              <a:t>arima</a:t>
            </a:r>
            <a:r>
              <a:rPr lang="en-US" altLang="zh-CN" dirty="0"/>
              <a:t>(ret, order = c(p, 0, q))</a:t>
            </a:r>
            <a:endParaRPr lang="zh-CN" altLang="zh-CN" dirty="0"/>
          </a:p>
          <a:p>
            <a:r>
              <a:rPr lang="en-US" altLang="zh-CN" dirty="0"/>
              <a:t>    </a:t>
            </a:r>
            <a:r>
              <a:rPr lang="en-US" altLang="zh-CN" dirty="0" err="1"/>
              <a:t>bic.p.q</a:t>
            </a:r>
            <a:r>
              <a:rPr lang="en-US" altLang="zh-CN" dirty="0"/>
              <a:t> = AIC(</a:t>
            </a:r>
            <a:r>
              <a:rPr lang="en-US" altLang="zh-CN" dirty="0" err="1"/>
              <a:t>b.p.q</a:t>
            </a:r>
            <a:r>
              <a:rPr lang="en-US" altLang="zh-CN" dirty="0"/>
              <a:t>, k = log(length(ret)))</a:t>
            </a:r>
            <a:endParaRPr lang="zh-CN" altLang="zh-CN" dirty="0"/>
          </a:p>
          <a:p>
            <a:r>
              <a:rPr lang="en-US" altLang="zh-CN" dirty="0"/>
              <a:t>    </a:t>
            </a:r>
            <a:r>
              <a:rPr lang="en-US" altLang="zh-CN" dirty="0" err="1"/>
              <a:t>bic</a:t>
            </a:r>
            <a:r>
              <a:rPr lang="en-US" altLang="zh-CN" dirty="0"/>
              <a:t>[p + 1, q + 1] = </a:t>
            </a:r>
            <a:r>
              <a:rPr lang="en-US" altLang="zh-CN" dirty="0" err="1"/>
              <a:t>bic.p.q</a:t>
            </a:r>
            <a:endParaRPr lang="zh-CN" altLang="zh-CN" dirty="0"/>
          </a:p>
          <a:p>
            <a:r>
              <a:rPr lang="en-US" altLang="zh-CN" dirty="0"/>
              <a:t>  }</a:t>
            </a:r>
            <a:endParaRPr lang="zh-CN" altLang="zh-CN" dirty="0"/>
          </a:p>
          <a:p>
            <a:r>
              <a:rPr lang="en-US" altLang="zh-CN" dirty="0" smtClean="0"/>
              <a:t>}</a:t>
            </a:r>
          </a:p>
          <a:p>
            <a:endParaRPr lang="en-US" altLang="zh-CN" dirty="0"/>
          </a:p>
          <a:p>
            <a:r>
              <a:rPr lang="en-US" altLang="zh-CN" dirty="0"/>
              <a:t># select p and q order of ARIMA model</a:t>
            </a:r>
            <a:endParaRPr lang="zh-CN" altLang="zh-CN" dirty="0"/>
          </a:p>
          <a:p>
            <a:r>
              <a:rPr lang="en-US" altLang="zh-CN" dirty="0"/>
              <a:t>fit4 = </a:t>
            </a:r>
            <a:r>
              <a:rPr lang="en-US" altLang="zh-CN" dirty="0" err="1"/>
              <a:t>arima</a:t>
            </a:r>
            <a:r>
              <a:rPr lang="en-US" altLang="zh-CN" dirty="0"/>
              <a:t>(ret, order = c(2, 0, 3))</a:t>
            </a:r>
            <a:endParaRPr lang="zh-CN" altLang="zh-CN" dirty="0"/>
          </a:p>
          <a:p>
            <a:r>
              <a:rPr lang="en-US" altLang="zh-CN" dirty="0" err="1"/>
              <a:t>tsdiag</a:t>
            </a:r>
            <a:r>
              <a:rPr lang="en-US" altLang="zh-CN" dirty="0"/>
              <a:t>(fit4)</a:t>
            </a:r>
            <a:endParaRPr lang="zh-CN" altLang="zh-CN" dirty="0"/>
          </a:p>
          <a:p>
            <a:r>
              <a:rPr lang="en-US" altLang="zh-CN" dirty="0" err="1"/>
              <a:t>Box.test</a:t>
            </a:r>
            <a:r>
              <a:rPr lang="en-US" altLang="zh-CN" dirty="0"/>
              <a:t>(fit4$residuals, lag = 1)</a:t>
            </a:r>
            <a:endParaRPr lang="zh-CN" altLang="zh-CN" dirty="0"/>
          </a:p>
          <a:p>
            <a:r>
              <a:rPr lang="en-US" altLang="zh-CN" dirty="0"/>
              <a:t> </a:t>
            </a:r>
            <a:endParaRPr lang="zh-CN" altLang="zh-CN" dirty="0"/>
          </a:p>
          <a:p>
            <a:r>
              <a:rPr lang="en-US" altLang="zh-CN" dirty="0"/>
              <a:t>fitr4 = </a:t>
            </a:r>
            <a:r>
              <a:rPr lang="en-US" altLang="zh-CN" dirty="0" err="1"/>
              <a:t>arima</a:t>
            </a:r>
            <a:r>
              <a:rPr lang="en-US" altLang="zh-CN" dirty="0"/>
              <a:t>(ret, order = c(2, 1, 3))</a:t>
            </a:r>
            <a:endParaRPr lang="zh-CN" altLang="zh-CN" dirty="0"/>
          </a:p>
          <a:p>
            <a:r>
              <a:rPr lang="en-US" altLang="zh-CN" dirty="0" err="1"/>
              <a:t>tsdiag</a:t>
            </a:r>
            <a:r>
              <a:rPr lang="en-US" altLang="zh-CN" dirty="0"/>
              <a:t>(fitr4)</a:t>
            </a:r>
            <a:endParaRPr lang="zh-CN" altLang="zh-CN" dirty="0"/>
          </a:p>
          <a:p>
            <a:r>
              <a:rPr lang="en-US" altLang="zh-CN" dirty="0" err="1"/>
              <a:t>Box.test</a:t>
            </a:r>
            <a:r>
              <a:rPr lang="en-US" altLang="zh-CN" dirty="0"/>
              <a:t>(fitr4$residuals, lag = 1)</a:t>
            </a:r>
            <a:r>
              <a:rPr lang="zh-CN" altLang="zh-CN" dirty="0" smtClean="0">
                <a:effectLst/>
              </a:rPr>
              <a:t> </a:t>
            </a:r>
            <a:endParaRPr lang="zh-CN" altLang="zh-C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94373" y="640083"/>
            <a:ext cx="9306587" cy="6186309"/>
          </a:xfrm>
          <a:prstGeom prst="rect">
            <a:avLst/>
          </a:prstGeom>
          <a:noFill/>
        </p:spPr>
        <p:txBody>
          <a:bodyPr wrap="none" rtlCol="0">
            <a:spAutoFit/>
          </a:bodyPr>
          <a:lstStyle/>
          <a:p>
            <a:r>
              <a:rPr lang="en-US" altLang="zh-CN" dirty="0"/>
              <a:t># to conclude, 202 is better than 213</a:t>
            </a:r>
            <a:endParaRPr lang="zh-CN" altLang="zh-CN" dirty="0"/>
          </a:p>
          <a:p>
            <a:r>
              <a:rPr lang="en-US" altLang="zh-CN" dirty="0"/>
              <a:t>fit202 = </a:t>
            </a:r>
            <a:r>
              <a:rPr lang="en-US" altLang="zh-CN" dirty="0" err="1"/>
              <a:t>arima</a:t>
            </a:r>
            <a:r>
              <a:rPr lang="en-US" altLang="zh-CN" dirty="0"/>
              <a:t>(ret, order = c(2, 0, 2))</a:t>
            </a:r>
            <a:endParaRPr lang="zh-CN" altLang="zh-CN" dirty="0"/>
          </a:p>
          <a:p>
            <a:r>
              <a:rPr lang="en-US" altLang="zh-CN" dirty="0"/>
              <a:t> </a:t>
            </a:r>
            <a:endParaRPr lang="zh-CN" altLang="zh-CN" dirty="0"/>
          </a:p>
          <a:p>
            <a:r>
              <a:rPr lang="en-US" altLang="zh-CN" dirty="0"/>
              <a:t>AIC(fit202, k = log(length(ret)))</a:t>
            </a:r>
            <a:endParaRPr lang="zh-CN" altLang="zh-CN" dirty="0"/>
          </a:p>
          <a:p>
            <a:r>
              <a:rPr lang="en-US" altLang="zh-CN" dirty="0"/>
              <a:t>AIC(fit4, k = log(length(ret)))</a:t>
            </a:r>
            <a:endParaRPr lang="zh-CN" altLang="zh-CN" dirty="0"/>
          </a:p>
          <a:p>
            <a:r>
              <a:rPr lang="en-US" altLang="zh-CN" dirty="0"/>
              <a:t>AIC(fitr4, k = log(length(ret)))</a:t>
            </a:r>
            <a:endParaRPr lang="zh-CN" altLang="zh-CN" dirty="0"/>
          </a:p>
          <a:p>
            <a:r>
              <a:rPr lang="en-US" altLang="zh-CN" dirty="0"/>
              <a:t>fit202$aic</a:t>
            </a:r>
            <a:endParaRPr lang="zh-CN" altLang="zh-CN" dirty="0"/>
          </a:p>
          <a:p>
            <a:r>
              <a:rPr lang="en-US" altLang="zh-CN" dirty="0"/>
              <a:t>fit4$aic</a:t>
            </a:r>
            <a:endParaRPr lang="zh-CN" altLang="zh-CN" dirty="0"/>
          </a:p>
          <a:p>
            <a:r>
              <a:rPr lang="en-US" altLang="zh-CN" dirty="0" smtClean="0"/>
              <a:t>fitr4$aic</a:t>
            </a:r>
          </a:p>
          <a:p>
            <a:endParaRPr lang="en-US" altLang="zh-CN" dirty="0"/>
          </a:p>
          <a:p>
            <a:r>
              <a:rPr lang="en-US" altLang="zh-CN" dirty="0"/>
              <a:t># arima202 predict</a:t>
            </a:r>
            <a:endParaRPr lang="zh-CN" altLang="zh-CN" dirty="0"/>
          </a:p>
          <a:p>
            <a:r>
              <a:rPr lang="en-US" altLang="zh-CN" dirty="0" err="1"/>
              <a:t>predict_num</a:t>
            </a:r>
            <a:r>
              <a:rPr lang="en-US" altLang="zh-CN" dirty="0"/>
              <a:t> = 30</a:t>
            </a:r>
            <a:endParaRPr lang="zh-CN" altLang="zh-CN" dirty="0"/>
          </a:p>
          <a:p>
            <a:r>
              <a:rPr lang="en-US" altLang="zh-CN" dirty="0"/>
              <a:t>fit202 = </a:t>
            </a:r>
            <a:r>
              <a:rPr lang="en-US" altLang="zh-CN" dirty="0" err="1"/>
              <a:t>arima</a:t>
            </a:r>
            <a:r>
              <a:rPr lang="en-US" altLang="zh-CN" dirty="0"/>
              <a:t>(ret, order = c(2, 0, 2))</a:t>
            </a:r>
            <a:endParaRPr lang="zh-CN" altLang="zh-CN" dirty="0"/>
          </a:p>
          <a:p>
            <a:r>
              <a:rPr lang="en-US" altLang="zh-CN" dirty="0" err="1"/>
              <a:t>crpre</a:t>
            </a:r>
            <a:r>
              <a:rPr lang="en-US" altLang="zh-CN" dirty="0"/>
              <a:t> = predict(fit202, </a:t>
            </a:r>
            <a:r>
              <a:rPr lang="en-US" altLang="zh-CN" dirty="0" err="1"/>
              <a:t>n.ahead</a:t>
            </a:r>
            <a:r>
              <a:rPr lang="en-US" altLang="zh-CN" dirty="0"/>
              <a:t> = </a:t>
            </a:r>
            <a:r>
              <a:rPr lang="en-US" altLang="zh-CN" dirty="0" err="1"/>
              <a:t>predict_num</a:t>
            </a:r>
            <a:r>
              <a:rPr lang="en-US" altLang="zh-CN" dirty="0"/>
              <a:t>)</a:t>
            </a:r>
            <a:endParaRPr lang="zh-CN" altLang="zh-CN" dirty="0"/>
          </a:p>
          <a:p>
            <a:r>
              <a:rPr lang="en-US" altLang="zh-CN" dirty="0"/>
              <a:t> </a:t>
            </a:r>
            <a:endParaRPr lang="zh-CN" altLang="zh-CN" dirty="0"/>
          </a:p>
          <a:p>
            <a:r>
              <a:rPr lang="en-US" altLang="zh-CN" dirty="0"/>
              <a:t>dates = </a:t>
            </a:r>
            <a:r>
              <a:rPr lang="en-US" altLang="zh-CN" dirty="0" err="1"/>
              <a:t>seq</a:t>
            </a:r>
            <a:r>
              <a:rPr lang="en-US" altLang="zh-CN" dirty="0"/>
              <a:t>(</a:t>
            </a:r>
            <a:r>
              <a:rPr lang="en-US" altLang="zh-CN" dirty="0" err="1"/>
              <a:t>as.Date</a:t>
            </a:r>
            <a:r>
              <a:rPr lang="en-US" altLang="zh-CN" dirty="0"/>
              <a:t>("02/08/2014", format = "%d/%m/%Y"), by = "days", length = length(ret</a:t>
            </a:r>
            <a:r>
              <a:rPr lang="en-US" altLang="zh-CN" dirty="0" smtClean="0"/>
              <a:t>))</a:t>
            </a:r>
            <a:endParaRPr lang="zh-CN" altLang="zh-CN" dirty="0"/>
          </a:p>
          <a:p>
            <a:r>
              <a:rPr lang="en-US" altLang="zh-CN" dirty="0"/>
              <a:t>plot(ret, type = "l", </a:t>
            </a:r>
            <a:r>
              <a:rPr lang="en-US" altLang="zh-CN" dirty="0" err="1"/>
              <a:t>xlim</a:t>
            </a:r>
            <a:r>
              <a:rPr lang="en-US" altLang="zh-CN" dirty="0"/>
              <a:t> = c(0, length(ret)+</a:t>
            </a:r>
            <a:r>
              <a:rPr lang="en-US" altLang="zh-CN" dirty="0" err="1"/>
              <a:t>predict_num</a:t>
            </a:r>
            <a:r>
              <a:rPr lang="en-US" altLang="zh-CN" dirty="0"/>
              <a:t>), </a:t>
            </a:r>
            <a:r>
              <a:rPr lang="en-US" altLang="zh-CN" dirty="0" err="1"/>
              <a:t>ylab</a:t>
            </a:r>
            <a:r>
              <a:rPr lang="en-US" altLang="zh-CN" dirty="0"/>
              <a:t> = "log return", </a:t>
            </a:r>
            <a:r>
              <a:rPr lang="en-US" altLang="zh-CN" dirty="0" err="1"/>
              <a:t>xlab</a:t>
            </a:r>
            <a:r>
              <a:rPr lang="en-US" altLang="zh-CN" dirty="0"/>
              <a:t> = "days", </a:t>
            </a:r>
            <a:endParaRPr lang="zh-CN" altLang="zh-CN" dirty="0"/>
          </a:p>
          <a:p>
            <a:r>
              <a:rPr lang="en-US" altLang="zh-CN" dirty="0"/>
              <a:t>     </a:t>
            </a:r>
            <a:r>
              <a:rPr lang="en-US" altLang="zh-CN" dirty="0" err="1"/>
              <a:t>lwd</a:t>
            </a:r>
            <a:r>
              <a:rPr lang="en-US" altLang="zh-CN" dirty="0"/>
              <a:t> = 1.5, col = "black")</a:t>
            </a:r>
            <a:endParaRPr lang="zh-CN" altLang="zh-CN" dirty="0"/>
          </a:p>
          <a:p>
            <a:r>
              <a:rPr lang="en-US" altLang="zh-CN" dirty="0"/>
              <a:t>lines(</a:t>
            </a:r>
            <a:r>
              <a:rPr lang="en-US" altLang="zh-CN" dirty="0" err="1"/>
              <a:t>crpre$pred</a:t>
            </a:r>
            <a:r>
              <a:rPr lang="en-US" altLang="zh-CN" dirty="0"/>
              <a:t>, col = "red", </a:t>
            </a:r>
            <a:r>
              <a:rPr lang="en-US" altLang="zh-CN" dirty="0" err="1"/>
              <a:t>lwd</a:t>
            </a:r>
            <a:r>
              <a:rPr lang="en-US" altLang="zh-CN" dirty="0"/>
              <a:t> = 3)</a:t>
            </a:r>
            <a:endParaRPr lang="zh-CN" altLang="zh-CN" dirty="0"/>
          </a:p>
          <a:p>
            <a:r>
              <a:rPr lang="en-US" altLang="zh-CN" dirty="0"/>
              <a:t>lines(</a:t>
            </a:r>
            <a:r>
              <a:rPr lang="en-US" altLang="zh-CN" dirty="0" err="1"/>
              <a:t>crpre$pred</a:t>
            </a:r>
            <a:r>
              <a:rPr lang="en-US" altLang="zh-CN" dirty="0"/>
              <a:t> + 2 * </a:t>
            </a:r>
            <a:r>
              <a:rPr lang="en-US" altLang="zh-CN" dirty="0" err="1"/>
              <a:t>crpre$se</a:t>
            </a:r>
            <a:r>
              <a:rPr lang="en-US" altLang="zh-CN" dirty="0"/>
              <a:t>, col = "red", </a:t>
            </a:r>
            <a:r>
              <a:rPr lang="en-US" altLang="zh-CN" dirty="0" err="1"/>
              <a:t>lty</a:t>
            </a:r>
            <a:r>
              <a:rPr lang="en-US" altLang="zh-CN" dirty="0"/>
              <a:t> = 3, </a:t>
            </a:r>
            <a:r>
              <a:rPr lang="en-US" altLang="zh-CN" dirty="0" err="1"/>
              <a:t>lwd</a:t>
            </a:r>
            <a:r>
              <a:rPr lang="en-US" altLang="zh-CN" dirty="0"/>
              <a:t> = 3)</a:t>
            </a:r>
            <a:endParaRPr lang="zh-CN" altLang="zh-CN" dirty="0"/>
          </a:p>
          <a:p>
            <a:r>
              <a:rPr lang="en-US" altLang="zh-CN" dirty="0"/>
              <a:t>lines(</a:t>
            </a:r>
            <a:r>
              <a:rPr lang="en-US" altLang="zh-CN" dirty="0" err="1"/>
              <a:t>crpre$pred</a:t>
            </a:r>
            <a:r>
              <a:rPr lang="en-US" altLang="zh-CN" dirty="0"/>
              <a:t> - 2 * </a:t>
            </a:r>
            <a:r>
              <a:rPr lang="en-US" altLang="zh-CN" dirty="0" err="1"/>
              <a:t>crpre$se</a:t>
            </a:r>
            <a:r>
              <a:rPr lang="en-US" altLang="zh-CN" dirty="0"/>
              <a:t>, col = "red", </a:t>
            </a:r>
            <a:r>
              <a:rPr lang="en-US" altLang="zh-CN" dirty="0" err="1"/>
              <a:t>lty</a:t>
            </a:r>
            <a:r>
              <a:rPr lang="en-US" altLang="zh-CN" dirty="0"/>
              <a:t> = 3, </a:t>
            </a:r>
            <a:r>
              <a:rPr lang="en-US" altLang="zh-CN" dirty="0" err="1"/>
              <a:t>lwd</a:t>
            </a:r>
            <a:r>
              <a:rPr lang="en-US" altLang="zh-CN" dirty="0"/>
              <a:t> = 3)</a:t>
            </a:r>
            <a:endParaRPr lang="zh-CN" altLang="zh-CN" dirty="0"/>
          </a:p>
          <a:p>
            <a:endParaRPr lang="zh-CN" altLang="zh-C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94373" y="640080"/>
            <a:ext cx="4538550" cy="677108"/>
          </a:xfrm>
          <a:prstGeom prst="rect">
            <a:avLst/>
          </a:prstGeom>
          <a:noFill/>
        </p:spPr>
        <p:txBody>
          <a:bodyPr wrap="none" rtlCol="0">
            <a:spAutoFit/>
          </a:bodyPr>
          <a:lstStyle/>
          <a:p>
            <a:r>
              <a:rPr lang="en-US" altLang="zh-CN" sz="2000" b="1" dirty="0">
                <a:solidFill>
                  <a:schemeClr val="bg1"/>
                </a:solidFill>
              </a:rPr>
              <a:t>Q3. Redo as many ﬁgures as you can.</a:t>
            </a:r>
            <a:endParaRPr lang="zh-CN" altLang="zh-CN" sz="2000" dirty="0">
              <a:solidFill>
                <a:schemeClr val="bg1"/>
              </a:solidFill>
            </a:endParaRPr>
          </a:p>
          <a:p>
            <a:endParaRPr lang="zh-CN" altLang="zh-CN" dirty="0">
              <a:solidFill>
                <a:schemeClr val="bg1"/>
              </a:solidFill>
            </a:endParaRPr>
          </a:p>
        </p:txBody>
      </p:sp>
      <p:pic>
        <p:nvPicPr>
          <p:cNvPr id="2" name="图片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94373" y="1541465"/>
            <a:ext cx="3463290" cy="3902075"/>
          </a:xfrm>
          <a:prstGeom prst="rect">
            <a:avLst/>
          </a:prstGeom>
        </p:spPr>
      </p:pic>
      <p:pic>
        <p:nvPicPr>
          <p:cNvPr id="4" name="图片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157663" y="1541465"/>
            <a:ext cx="4733925" cy="3902075"/>
          </a:xfrm>
          <a:prstGeom prst="rect">
            <a:avLst/>
          </a:prstGeom>
        </p:spPr>
      </p:pic>
      <p:sp>
        <p:nvSpPr>
          <p:cNvPr id="5" name="文本框 4"/>
          <p:cNvSpPr txBox="1"/>
          <p:nvPr/>
        </p:nvSpPr>
        <p:spPr>
          <a:xfrm>
            <a:off x="917258" y="5673605"/>
            <a:ext cx="2871231" cy="923330"/>
          </a:xfrm>
          <a:prstGeom prst="rect">
            <a:avLst/>
          </a:prstGeom>
          <a:noFill/>
        </p:spPr>
        <p:txBody>
          <a:bodyPr wrap="square" rtlCol="0">
            <a:spAutoFit/>
          </a:bodyPr>
          <a:lstStyle/>
          <a:p>
            <a:pPr algn="ctr"/>
            <a:r>
              <a:rPr kumimoji="1" lang="en-US" altLang="zh-CN" dirty="0" smtClean="0"/>
              <a:t>Figure 8: The squared ARIMA(2,0,2) residuals of CRIX returns.</a:t>
            </a:r>
            <a:endParaRPr kumimoji="1" lang="zh-CN" altLang="en-US" dirty="0"/>
          </a:p>
        </p:txBody>
      </p:sp>
      <p:sp>
        <p:nvSpPr>
          <p:cNvPr id="6" name="文本框 5"/>
          <p:cNvSpPr txBox="1"/>
          <p:nvPr/>
        </p:nvSpPr>
        <p:spPr>
          <a:xfrm>
            <a:off x="5234227" y="5655069"/>
            <a:ext cx="3381137" cy="646331"/>
          </a:xfrm>
          <a:prstGeom prst="rect">
            <a:avLst/>
          </a:prstGeom>
          <a:noFill/>
        </p:spPr>
        <p:txBody>
          <a:bodyPr wrap="square" rtlCol="0">
            <a:spAutoFit/>
          </a:bodyPr>
          <a:lstStyle/>
          <a:p>
            <a:pPr algn="ctr"/>
            <a:r>
              <a:rPr kumimoji="1" lang="en-US" altLang="zh-CN" smtClean="0"/>
              <a:t>Figure 9: The ACF and PACF of squared ARIMA(2,0,2) residuals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20091" y="262890"/>
            <a:ext cx="4423410" cy="7017306"/>
          </a:xfrm>
          <a:prstGeom prst="rect">
            <a:avLst/>
          </a:prstGeom>
          <a:noFill/>
        </p:spPr>
        <p:txBody>
          <a:bodyPr wrap="square" rtlCol="0">
            <a:spAutoFit/>
          </a:bodyPr>
          <a:lstStyle/>
          <a:p>
            <a:r>
              <a:rPr lang="en-US" altLang="zh-CN" dirty="0" smtClean="0"/>
              <a:t>Codes:</a:t>
            </a:r>
            <a:endParaRPr lang="zh-CN" altLang="zh-CN" dirty="0"/>
          </a:p>
          <a:p>
            <a:r>
              <a:rPr lang="en-US" altLang="zh-CN" dirty="0" err="1"/>
              <a:t>rm</a:t>
            </a:r>
            <a:r>
              <a:rPr lang="en-US" altLang="zh-CN" dirty="0"/>
              <a:t>(list = ls(all = TRUE))</a:t>
            </a:r>
            <a:endParaRPr lang="zh-CN" altLang="zh-CN" dirty="0"/>
          </a:p>
          <a:p>
            <a:r>
              <a:rPr lang="en-US" altLang="zh-CN" dirty="0" err="1"/>
              <a:t>graphics.off</a:t>
            </a:r>
            <a:r>
              <a:rPr lang="en-US" altLang="zh-CN" dirty="0"/>
              <a:t>()</a:t>
            </a:r>
            <a:endParaRPr lang="zh-CN" altLang="zh-CN" dirty="0"/>
          </a:p>
          <a:p>
            <a:r>
              <a:rPr lang="en-US" altLang="zh-CN" dirty="0"/>
              <a:t> </a:t>
            </a:r>
            <a:endParaRPr lang="zh-CN" altLang="zh-CN" dirty="0"/>
          </a:p>
          <a:p>
            <a:r>
              <a:rPr lang="en-US" altLang="zh-CN" dirty="0"/>
              <a:t># install and load packages</a:t>
            </a:r>
            <a:endParaRPr lang="zh-CN" altLang="zh-CN" dirty="0"/>
          </a:p>
          <a:p>
            <a:r>
              <a:rPr lang="en-US" altLang="zh-CN" dirty="0"/>
              <a:t>libraries = c("</a:t>
            </a:r>
            <a:r>
              <a:rPr lang="en-US" altLang="zh-CN" dirty="0" err="1"/>
              <a:t>tseries</a:t>
            </a:r>
            <a:r>
              <a:rPr lang="en-US" altLang="zh-CN" dirty="0"/>
              <a:t>")</a:t>
            </a:r>
            <a:endParaRPr lang="zh-CN" altLang="zh-CN" dirty="0"/>
          </a:p>
          <a:p>
            <a:r>
              <a:rPr lang="en-US" altLang="zh-CN" dirty="0" err="1"/>
              <a:t>lapply</a:t>
            </a:r>
            <a:r>
              <a:rPr lang="en-US" altLang="zh-CN" dirty="0"/>
              <a:t>(libraries, function(x) if (!(x %in% </a:t>
            </a:r>
            <a:r>
              <a:rPr lang="en-US" altLang="zh-CN" dirty="0" err="1"/>
              <a:t>installed.packages</a:t>
            </a:r>
            <a:r>
              <a:rPr lang="en-US" altLang="zh-CN" dirty="0"/>
              <a:t>())) {</a:t>
            </a:r>
            <a:endParaRPr lang="zh-CN" altLang="zh-CN" dirty="0"/>
          </a:p>
          <a:p>
            <a:r>
              <a:rPr lang="en-US" altLang="zh-CN" dirty="0"/>
              <a:t>  </a:t>
            </a:r>
            <a:r>
              <a:rPr lang="en-US" altLang="zh-CN" dirty="0" err="1"/>
              <a:t>install.packages</a:t>
            </a:r>
            <a:r>
              <a:rPr lang="en-US" altLang="zh-CN" dirty="0"/>
              <a:t>(x)</a:t>
            </a:r>
            <a:endParaRPr lang="zh-CN" altLang="zh-CN" dirty="0"/>
          </a:p>
          <a:p>
            <a:r>
              <a:rPr lang="en-US" altLang="zh-CN" dirty="0"/>
              <a:t>})</a:t>
            </a:r>
            <a:endParaRPr lang="zh-CN" altLang="zh-CN" dirty="0"/>
          </a:p>
          <a:p>
            <a:r>
              <a:rPr lang="en-US" altLang="zh-CN" dirty="0" err="1"/>
              <a:t>lapply</a:t>
            </a:r>
            <a:r>
              <a:rPr lang="en-US" altLang="zh-CN" dirty="0"/>
              <a:t>(libraries, library, quietly = TRUE, </a:t>
            </a:r>
            <a:r>
              <a:rPr lang="en-US" altLang="zh-CN" dirty="0" err="1"/>
              <a:t>character.only</a:t>
            </a:r>
            <a:r>
              <a:rPr lang="en-US" altLang="zh-CN" dirty="0"/>
              <a:t> = TRUE)</a:t>
            </a:r>
            <a:endParaRPr lang="zh-CN" altLang="zh-CN" dirty="0"/>
          </a:p>
          <a:p>
            <a:r>
              <a:rPr lang="en-US" altLang="zh-CN" dirty="0"/>
              <a:t> </a:t>
            </a:r>
            <a:endParaRPr lang="zh-CN" altLang="zh-CN" dirty="0"/>
          </a:p>
          <a:p>
            <a:r>
              <a:rPr lang="en-US" altLang="zh-CN" dirty="0"/>
              <a:t># please change your working directory</a:t>
            </a:r>
            <a:endParaRPr lang="zh-CN" altLang="zh-CN" dirty="0"/>
          </a:p>
          <a:p>
            <a:r>
              <a:rPr lang="en-US" altLang="zh-CN" dirty="0" err="1"/>
              <a:t>setwd</a:t>
            </a:r>
            <a:r>
              <a:rPr lang="en-US" altLang="zh-CN" dirty="0" smtClean="0"/>
              <a:t>()</a:t>
            </a:r>
            <a:endParaRPr lang="en-US" altLang="zh-CN" dirty="0"/>
          </a:p>
          <a:p>
            <a:r>
              <a:rPr lang="en-US" altLang="zh-CN" dirty="0"/>
              <a:t>load(</a:t>
            </a:r>
            <a:r>
              <a:rPr lang="en-US" altLang="zh-CN" dirty="0" err="1"/>
              <a:t>file.choose</a:t>
            </a:r>
            <a:r>
              <a:rPr lang="en-US" altLang="zh-CN" dirty="0"/>
              <a:t>())</a:t>
            </a:r>
            <a:endParaRPr lang="zh-CN" altLang="zh-CN" dirty="0"/>
          </a:p>
          <a:p>
            <a:r>
              <a:rPr lang="en-US" altLang="zh-CN" dirty="0" err="1"/>
              <a:t>Pr</a:t>
            </a:r>
            <a:r>
              <a:rPr lang="en-US" altLang="zh-CN" dirty="0"/>
              <a:t> = </a:t>
            </a:r>
            <a:r>
              <a:rPr lang="en-US" altLang="zh-CN" dirty="0" err="1"/>
              <a:t>as.numeric</a:t>
            </a:r>
            <a:r>
              <a:rPr lang="en-US" altLang="zh-CN" dirty="0"/>
              <a:t>(</a:t>
            </a:r>
            <a:r>
              <a:rPr lang="en-US" altLang="zh-CN" dirty="0" err="1"/>
              <a:t>crix</a:t>
            </a:r>
            <a:r>
              <a:rPr lang="en-US" altLang="zh-CN" dirty="0"/>
              <a:t>)</a:t>
            </a:r>
            <a:endParaRPr lang="zh-CN" altLang="zh-CN" dirty="0"/>
          </a:p>
          <a:p>
            <a:r>
              <a:rPr lang="en-US" altLang="zh-CN" dirty="0"/>
              <a:t>Da = factor(date1)</a:t>
            </a:r>
            <a:endParaRPr lang="zh-CN" altLang="zh-CN" dirty="0"/>
          </a:p>
          <a:p>
            <a:r>
              <a:rPr lang="en-US" altLang="zh-CN" dirty="0" err="1"/>
              <a:t>crx</a:t>
            </a:r>
            <a:r>
              <a:rPr lang="en-US" altLang="zh-CN" dirty="0"/>
              <a:t> = </a:t>
            </a:r>
            <a:r>
              <a:rPr lang="en-US" altLang="zh-CN" dirty="0" err="1"/>
              <a:t>data.frame</a:t>
            </a:r>
            <a:r>
              <a:rPr lang="en-US" altLang="zh-CN" dirty="0"/>
              <a:t>(Da, </a:t>
            </a:r>
            <a:r>
              <a:rPr lang="en-US" altLang="zh-CN" dirty="0" err="1"/>
              <a:t>Pr</a:t>
            </a:r>
            <a:r>
              <a:rPr lang="en-US" altLang="zh-CN" dirty="0" smtClean="0"/>
              <a:t>)</a:t>
            </a:r>
          </a:p>
          <a:p>
            <a:r>
              <a:rPr lang="en-US" altLang="zh-CN" dirty="0" smtClean="0"/>
              <a:t># plot of </a:t>
            </a:r>
            <a:r>
              <a:rPr lang="en-US" altLang="zh-CN" dirty="0" err="1" smtClean="0"/>
              <a:t>crix</a:t>
            </a:r>
            <a:r>
              <a:rPr lang="en-US" altLang="zh-CN" dirty="0" smtClean="0"/>
              <a:t> return</a:t>
            </a:r>
            <a:endParaRPr lang="zh-CN" altLang="zh-CN" dirty="0" smtClean="0"/>
          </a:p>
          <a:p>
            <a:r>
              <a:rPr lang="en-US" altLang="zh-CN" dirty="0" smtClean="0"/>
              <a:t>ret = diff(log(</a:t>
            </a:r>
            <a:r>
              <a:rPr lang="en-US" altLang="zh-CN" dirty="0" err="1" smtClean="0"/>
              <a:t>crx$Pr</a:t>
            </a:r>
            <a:r>
              <a:rPr lang="en-US" altLang="zh-CN" dirty="0" smtClean="0"/>
              <a:t>))</a:t>
            </a:r>
            <a:endParaRPr lang="zh-CN" altLang="zh-CN" dirty="0" smtClean="0"/>
          </a:p>
          <a:p>
            <a:r>
              <a:rPr lang="en-US" altLang="zh-CN" dirty="0" smtClean="0"/>
              <a:t>Dare = factor(date1[-1])</a:t>
            </a:r>
            <a:endParaRPr lang="zh-CN" altLang="zh-CN" dirty="0" smtClean="0"/>
          </a:p>
          <a:p>
            <a:r>
              <a:rPr lang="en-US" altLang="zh-CN" dirty="0" err="1" smtClean="0"/>
              <a:t>retts</a:t>
            </a:r>
            <a:r>
              <a:rPr lang="en-US" altLang="zh-CN" dirty="0" smtClean="0"/>
              <a:t> = </a:t>
            </a:r>
            <a:r>
              <a:rPr lang="en-US" altLang="zh-CN" dirty="0" err="1" smtClean="0"/>
              <a:t>data.frame</a:t>
            </a:r>
            <a:r>
              <a:rPr lang="en-US" altLang="zh-CN" dirty="0" smtClean="0"/>
              <a:t>(Dare, ret)</a:t>
            </a:r>
          </a:p>
          <a:p>
            <a:r>
              <a:rPr lang="en-US" altLang="zh-CN" dirty="0" smtClean="0"/>
              <a:t># arima202 predict</a:t>
            </a:r>
            <a:endParaRPr lang="zh-CN" altLang="zh-CN" dirty="0" smtClean="0"/>
          </a:p>
          <a:p>
            <a:r>
              <a:rPr lang="en-US" altLang="zh-CN" dirty="0" smtClean="0"/>
              <a:t>fit202 = </a:t>
            </a:r>
            <a:r>
              <a:rPr lang="en-US" altLang="zh-CN" dirty="0" err="1" smtClean="0"/>
              <a:t>arima</a:t>
            </a:r>
            <a:r>
              <a:rPr lang="en-US" altLang="zh-CN" dirty="0" smtClean="0"/>
              <a:t>(ret, order = c(2, 0, 2))</a:t>
            </a:r>
            <a:endParaRPr lang="zh-CN" altLang="zh-CN" dirty="0" smtClean="0"/>
          </a:p>
        </p:txBody>
      </p:sp>
      <p:sp>
        <p:nvSpPr>
          <p:cNvPr id="2" name="文本框 1"/>
          <p:cNvSpPr txBox="1"/>
          <p:nvPr/>
        </p:nvSpPr>
        <p:spPr>
          <a:xfrm>
            <a:off x="5915026" y="468632"/>
            <a:ext cx="2528888" cy="7848302"/>
          </a:xfrm>
          <a:prstGeom prst="rect">
            <a:avLst/>
          </a:prstGeom>
          <a:noFill/>
        </p:spPr>
        <p:txBody>
          <a:bodyPr wrap="square" rtlCol="0">
            <a:spAutoFit/>
          </a:bodyPr>
          <a:lstStyle/>
          <a:p>
            <a:r>
              <a:rPr lang="en-US" altLang="zh-CN" dirty="0"/>
              <a:t> </a:t>
            </a:r>
            <a:endParaRPr lang="zh-CN" altLang="zh-CN" dirty="0"/>
          </a:p>
          <a:p>
            <a:r>
              <a:rPr lang="en-US" altLang="zh-CN" dirty="0"/>
              <a:t># </a:t>
            </a:r>
            <a:r>
              <a:rPr lang="en-US" altLang="zh-CN" dirty="0" err="1"/>
              <a:t>vola</a:t>
            </a:r>
            <a:r>
              <a:rPr lang="en-US" altLang="zh-CN" dirty="0"/>
              <a:t> cluster</a:t>
            </a:r>
            <a:endParaRPr lang="zh-CN" altLang="zh-CN" dirty="0"/>
          </a:p>
          <a:p>
            <a:r>
              <a:rPr lang="en-US" altLang="zh-CN" dirty="0"/>
              <a:t>par(</a:t>
            </a:r>
            <a:r>
              <a:rPr lang="en-US" altLang="zh-CN" dirty="0" err="1"/>
              <a:t>mfrow</a:t>
            </a:r>
            <a:r>
              <a:rPr lang="en-US" altLang="zh-CN" dirty="0"/>
              <a:t> = c(1, 1))</a:t>
            </a:r>
            <a:endParaRPr lang="zh-CN" altLang="zh-CN" dirty="0"/>
          </a:p>
          <a:p>
            <a:r>
              <a:rPr lang="en-US" altLang="zh-CN" dirty="0"/>
              <a:t>res = fit202$residuals</a:t>
            </a:r>
            <a:endParaRPr lang="zh-CN" altLang="zh-CN" dirty="0"/>
          </a:p>
          <a:p>
            <a:r>
              <a:rPr lang="en-US" altLang="zh-CN" dirty="0"/>
              <a:t>res2 = fit202$residuals^2</a:t>
            </a:r>
            <a:endParaRPr lang="zh-CN" altLang="zh-CN" dirty="0"/>
          </a:p>
          <a:p>
            <a:r>
              <a:rPr lang="en-US" altLang="zh-CN" dirty="0"/>
              <a:t>tsres202 = </a:t>
            </a:r>
            <a:r>
              <a:rPr lang="en-US" altLang="zh-CN" dirty="0" err="1"/>
              <a:t>data.frame</a:t>
            </a:r>
            <a:r>
              <a:rPr lang="en-US" altLang="zh-CN" dirty="0"/>
              <a:t>(Dare, res2)</a:t>
            </a:r>
            <a:endParaRPr lang="zh-CN" altLang="zh-CN" dirty="0"/>
          </a:p>
          <a:p>
            <a:r>
              <a:rPr lang="en-US" altLang="zh-CN" dirty="0"/>
              <a:t>plot(tsres202$Dare, tsres202$res2, type = "o", </a:t>
            </a:r>
            <a:r>
              <a:rPr lang="en-US" altLang="zh-CN" dirty="0" err="1"/>
              <a:t>ylab</a:t>
            </a:r>
            <a:r>
              <a:rPr lang="en-US" altLang="zh-CN" dirty="0"/>
              <a:t> = NA)</a:t>
            </a:r>
            <a:endParaRPr lang="zh-CN" altLang="zh-CN" dirty="0"/>
          </a:p>
          <a:p>
            <a:r>
              <a:rPr lang="en-US" altLang="zh-CN" dirty="0"/>
              <a:t>lines(tsres202$res2)</a:t>
            </a:r>
            <a:endParaRPr lang="zh-CN" altLang="zh-CN" dirty="0"/>
          </a:p>
          <a:p>
            <a:r>
              <a:rPr lang="en-US" altLang="zh-CN" dirty="0"/>
              <a:t> </a:t>
            </a:r>
            <a:endParaRPr lang="zh-CN" altLang="zh-CN" dirty="0"/>
          </a:p>
          <a:p>
            <a:r>
              <a:rPr lang="en-US" altLang="zh-CN" dirty="0"/>
              <a:t># plot(res2, </a:t>
            </a:r>
            <a:r>
              <a:rPr lang="en-US" altLang="zh-CN" dirty="0" err="1"/>
              <a:t>ylab</a:t>
            </a:r>
            <a:r>
              <a:rPr lang="en-US" altLang="zh-CN" dirty="0"/>
              <a:t>='Squared residuals', main=NA)</a:t>
            </a:r>
            <a:endParaRPr lang="zh-CN" altLang="zh-CN" dirty="0"/>
          </a:p>
          <a:p>
            <a:r>
              <a:rPr lang="en-US" altLang="zh-CN" dirty="0"/>
              <a:t>par(</a:t>
            </a:r>
            <a:r>
              <a:rPr lang="en-US" altLang="zh-CN" dirty="0" err="1"/>
              <a:t>mfrow</a:t>
            </a:r>
            <a:r>
              <a:rPr lang="en-US" altLang="zh-CN" dirty="0"/>
              <a:t> = c(1, 2))</a:t>
            </a:r>
            <a:endParaRPr lang="zh-CN" altLang="zh-CN" dirty="0"/>
          </a:p>
          <a:p>
            <a:r>
              <a:rPr lang="en-US" altLang="zh-CN" dirty="0"/>
              <a:t>acfres2 = </a:t>
            </a:r>
            <a:r>
              <a:rPr lang="en-US" altLang="zh-CN" dirty="0" err="1"/>
              <a:t>acf</a:t>
            </a:r>
            <a:r>
              <a:rPr lang="en-US" altLang="zh-CN" dirty="0"/>
              <a:t>(res2, main = NA, </a:t>
            </a:r>
            <a:r>
              <a:rPr lang="en-US" altLang="zh-CN" dirty="0" err="1"/>
              <a:t>lag.max</a:t>
            </a:r>
            <a:r>
              <a:rPr lang="en-US" altLang="zh-CN" dirty="0"/>
              <a:t> = 20, </a:t>
            </a:r>
            <a:r>
              <a:rPr lang="en-US" altLang="zh-CN" dirty="0" err="1"/>
              <a:t>ylab</a:t>
            </a:r>
            <a:r>
              <a:rPr lang="en-US" altLang="zh-CN" dirty="0"/>
              <a:t> = "Sample Autocorrelation", </a:t>
            </a:r>
            <a:r>
              <a:rPr lang="en-US" altLang="zh-CN" dirty="0" err="1" smtClean="0"/>
              <a:t>lwd</a:t>
            </a:r>
            <a:r>
              <a:rPr lang="en-US" altLang="zh-CN" dirty="0" smtClean="0"/>
              <a:t> </a:t>
            </a:r>
            <a:r>
              <a:rPr lang="en-US" altLang="zh-CN" dirty="0"/>
              <a:t>= 2)</a:t>
            </a:r>
            <a:endParaRPr lang="zh-CN" altLang="zh-CN" dirty="0"/>
          </a:p>
          <a:p>
            <a:r>
              <a:rPr lang="en-US" altLang="zh-CN" dirty="0"/>
              <a:t>pacfres2 = </a:t>
            </a:r>
            <a:r>
              <a:rPr lang="en-US" altLang="zh-CN" dirty="0" err="1"/>
              <a:t>pacf</a:t>
            </a:r>
            <a:r>
              <a:rPr lang="en-US" altLang="zh-CN" dirty="0"/>
              <a:t>(res2, </a:t>
            </a:r>
            <a:r>
              <a:rPr lang="en-US" altLang="zh-CN" dirty="0" err="1"/>
              <a:t>lag.max</a:t>
            </a:r>
            <a:r>
              <a:rPr lang="en-US" altLang="zh-CN" dirty="0"/>
              <a:t> = 20, </a:t>
            </a:r>
            <a:r>
              <a:rPr lang="en-US" altLang="zh-CN" dirty="0" err="1"/>
              <a:t>ylab</a:t>
            </a:r>
            <a:r>
              <a:rPr lang="en-US" altLang="zh-CN" dirty="0"/>
              <a:t> = "Sample Partial Autocorrelation", </a:t>
            </a:r>
            <a:r>
              <a:rPr lang="en-US" altLang="zh-CN" dirty="0" err="1" smtClean="0"/>
              <a:t>lwd</a:t>
            </a:r>
            <a:r>
              <a:rPr lang="en-US" altLang="zh-CN" dirty="0" smtClean="0"/>
              <a:t> </a:t>
            </a:r>
            <a:r>
              <a:rPr lang="en-US" altLang="zh-CN" dirty="0"/>
              <a:t>= 2, main = NA)</a:t>
            </a:r>
            <a:endParaRPr lang="zh-CN" altLang="zh-CN" dirty="0"/>
          </a:p>
          <a:p>
            <a:endParaRPr kumimoji="1"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59594" y="1227140"/>
            <a:ext cx="4101704" cy="3744913"/>
          </a:xfrm>
          <a:prstGeom prst="rect">
            <a:avLst/>
          </a:prstGeom>
        </p:spPr>
      </p:pic>
      <p:pic>
        <p:nvPicPr>
          <p:cNvPr id="4" name="图片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661297" y="1227140"/>
            <a:ext cx="4210050" cy="3744913"/>
          </a:xfrm>
          <a:prstGeom prst="rect">
            <a:avLst/>
          </a:prstGeom>
        </p:spPr>
      </p:pic>
      <p:sp>
        <p:nvSpPr>
          <p:cNvPr id="5" name="文本框 4"/>
          <p:cNvSpPr txBox="1"/>
          <p:nvPr/>
        </p:nvSpPr>
        <p:spPr>
          <a:xfrm>
            <a:off x="1244204" y="5200651"/>
            <a:ext cx="3042047" cy="1200329"/>
          </a:xfrm>
          <a:prstGeom prst="rect">
            <a:avLst/>
          </a:prstGeom>
          <a:noFill/>
        </p:spPr>
        <p:txBody>
          <a:bodyPr wrap="square" rtlCol="0">
            <a:spAutoFit/>
          </a:bodyPr>
          <a:lstStyle/>
          <a:p>
            <a:pPr algn="ctr"/>
            <a:r>
              <a:rPr kumimoji="1" lang="en-US" altLang="zh-CN" dirty="0" smtClean="0"/>
              <a:t>Figure 10: The ACF and PACF of squared ARIMA(2,0,2) residuals</a:t>
            </a:r>
          </a:p>
          <a:p>
            <a:endParaRPr kumimoji="1" lang="zh-CN" altLang="en-US" dirty="0"/>
          </a:p>
        </p:txBody>
      </p:sp>
      <p:sp>
        <p:nvSpPr>
          <p:cNvPr id="6" name="文本框 5"/>
          <p:cNvSpPr txBox="1"/>
          <p:nvPr/>
        </p:nvSpPr>
        <p:spPr>
          <a:xfrm>
            <a:off x="5430442" y="5200652"/>
            <a:ext cx="3042047" cy="923330"/>
          </a:xfrm>
          <a:prstGeom prst="rect">
            <a:avLst/>
          </a:prstGeom>
          <a:noFill/>
        </p:spPr>
        <p:txBody>
          <a:bodyPr wrap="square" rtlCol="0">
            <a:spAutoFit/>
          </a:bodyPr>
          <a:lstStyle/>
          <a:p>
            <a:pPr algn="ctr"/>
            <a:r>
              <a:rPr kumimoji="1" lang="en-US" altLang="zh-CN" smtClean="0"/>
              <a:t>Figure 11: The QQ plots of model residuals of ARIMA-GARCH process.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94374" y="640082"/>
            <a:ext cx="4397693" cy="6740307"/>
          </a:xfrm>
          <a:prstGeom prst="rect">
            <a:avLst/>
          </a:prstGeom>
          <a:noFill/>
        </p:spPr>
        <p:txBody>
          <a:bodyPr wrap="square" rtlCol="0">
            <a:spAutoFit/>
          </a:bodyPr>
          <a:lstStyle/>
          <a:p>
            <a:r>
              <a:rPr lang="en-US" altLang="zh-CN" dirty="0"/>
              <a:t>Codes:</a:t>
            </a:r>
            <a:endParaRPr lang="zh-CN" altLang="zh-CN" dirty="0"/>
          </a:p>
          <a:p>
            <a:r>
              <a:rPr lang="en-US" altLang="zh-CN" dirty="0"/>
              <a:t> </a:t>
            </a:r>
            <a:endParaRPr lang="zh-CN" altLang="zh-CN" dirty="0"/>
          </a:p>
          <a:p>
            <a:r>
              <a:rPr lang="en-US" altLang="zh-CN" dirty="0" err="1"/>
              <a:t>rm</a:t>
            </a:r>
            <a:r>
              <a:rPr lang="en-US" altLang="zh-CN" dirty="0"/>
              <a:t>(list = ls(all = TRUE))</a:t>
            </a:r>
            <a:endParaRPr lang="zh-CN" altLang="zh-CN" dirty="0"/>
          </a:p>
          <a:p>
            <a:r>
              <a:rPr lang="en-US" altLang="zh-CN" dirty="0" err="1"/>
              <a:t>graphics.off</a:t>
            </a:r>
            <a:r>
              <a:rPr lang="en-US" altLang="zh-CN" dirty="0"/>
              <a:t>()</a:t>
            </a:r>
            <a:endParaRPr lang="zh-CN" altLang="zh-CN" dirty="0"/>
          </a:p>
          <a:p>
            <a:r>
              <a:rPr lang="en-US" altLang="zh-CN" dirty="0"/>
              <a:t> </a:t>
            </a:r>
            <a:endParaRPr lang="zh-CN" altLang="zh-CN" dirty="0"/>
          </a:p>
          <a:p>
            <a:r>
              <a:rPr lang="en-US" altLang="zh-CN" dirty="0"/>
              <a:t># install and load packages</a:t>
            </a:r>
            <a:endParaRPr lang="zh-CN" altLang="zh-CN" dirty="0"/>
          </a:p>
          <a:p>
            <a:r>
              <a:rPr lang="en-US" altLang="zh-CN" dirty="0"/>
              <a:t>libraries = c("forecast", "</a:t>
            </a:r>
            <a:r>
              <a:rPr lang="en-US" altLang="zh-CN" dirty="0" err="1"/>
              <a:t>fGarch</a:t>
            </a:r>
            <a:r>
              <a:rPr lang="en-US" altLang="zh-CN" dirty="0"/>
              <a:t>")</a:t>
            </a:r>
            <a:endParaRPr lang="zh-CN" altLang="zh-CN" dirty="0"/>
          </a:p>
          <a:p>
            <a:r>
              <a:rPr lang="en-US" altLang="zh-CN" dirty="0" err="1"/>
              <a:t>lapply</a:t>
            </a:r>
            <a:r>
              <a:rPr lang="en-US" altLang="zh-CN" dirty="0"/>
              <a:t>(libraries, function(x) if (!(x %in% </a:t>
            </a:r>
            <a:r>
              <a:rPr lang="en-US" altLang="zh-CN" dirty="0" err="1"/>
              <a:t>installed.packages</a:t>
            </a:r>
            <a:r>
              <a:rPr lang="en-US" altLang="zh-CN" dirty="0"/>
              <a:t>())) {</a:t>
            </a:r>
            <a:endParaRPr lang="zh-CN" altLang="zh-CN" dirty="0"/>
          </a:p>
          <a:p>
            <a:r>
              <a:rPr lang="en-US" altLang="zh-CN" dirty="0"/>
              <a:t>  </a:t>
            </a:r>
            <a:r>
              <a:rPr lang="en-US" altLang="zh-CN" dirty="0" err="1"/>
              <a:t>install.packages</a:t>
            </a:r>
            <a:r>
              <a:rPr lang="en-US" altLang="zh-CN" dirty="0"/>
              <a:t>(x)</a:t>
            </a:r>
            <a:endParaRPr lang="zh-CN" altLang="zh-CN" dirty="0"/>
          </a:p>
          <a:p>
            <a:r>
              <a:rPr lang="en-US" altLang="zh-CN" dirty="0"/>
              <a:t>})</a:t>
            </a:r>
            <a:endParaRPr lang="zh-CN" altLang="zh-CN" dirty="0"/>
          </a:p>
          <a:p>
            <a:r>
              <a:rPr lang="en-US" altLang="zh-CN" dirty="0" err="1"/>
              <a:t>lapply</a:t>
            </a:r>
            <a:r>
              <a:rPr lang="en-US" altLang="zh-CN" dirty="0"/>
              <a:t>(libraries, library, quietly = TRUE, </a:t>
            </a:r>
            <a:r>
              <a:rPr lang="en-US" altLang="zh-CN" dirty="0" err="1"/>
              <a:t>character.only</a:t>
            </a:r>
            <a:r>
              <a:rPr lang="en-US" altLang="zh-CN" dirty="0"/>
              <a:t> = TRUE)</a:t>
            </a:r>
            <a:endParaRPr lang="zh-CN" altLang="zh-CN" dirty="0"/>
          </a:p>
          <a:p>
            <a:r>
              <a:rPr lang="en-US" altLang="zh-CN" dirty="0"/>
              <a:t> </a:t>
            </a:r>
            <a:endParaRPr lang="zh-CN" altLang="zh-CN" dirty="0"/>
          </a:p>
          <a:p>
            <a:r>
              <a:rPr lang="en-US" altLang="zh-CN" dirty="0"/>
              <a:t># load dataset</a:t>
            </a:r>
            <a:endParaRPr lang="zh-CN" altLang="zh-CN" dirty="0"/>
          </a:p>
          <a:p>
            <a:r>
              <a:rPr lang="en-US" altLang="zh-CN" dirty="0"/>
              <a:t>load(</a:t>
            </a:r>
            <a:r>
              <a:rPr lang="en-US" altLang="zh-CN" dirty="0" err="1"/>
              <a:t>file.choose</a:t>
            </a:r>
            <a:r>
              <a:rPr lang="en-US" altLang="zh-CN" dirty="0"/>
              <a:t>())</a:t>
            </a:r>
            <a:endParaRPr lang="zh-CN" altLang="zh-CN" dirty="0"/>
          </a:p>
          <a:p>
            <a:r>
              <a:rPr lang="en-US" altLang="zh-CN" dirty="0"/>
              <a:t>ret = diff(log(crix1</a:t>
            </a:r>
            <a:r>
              <a:rPr lang="en-US" altLang="zh-CN" dirty="0" smtClean="0"/>
              <a:t>))</a:t>
            </a:r>
          </a:p>
          <a:p>
            <a:endParaRPr lang="en-US" altLang="zh-CN" dirty="0"/>
          </a:p>
          <a:p>
            <a:r>
              <a:rPr lang="en-US" altLang="zh-CN" dirty="0"/>
              <a:t># </a:t>
            </a:r>
            <a:r>
              <a:rPr lang="en-US" altLang="zh-CN" dirty="0" err="1"/>
              <a:t>vol</a:t>
            </a:r>
            <a:r>
              <a:rPr lang="en-US" altLang="zh-CN" dirty="0"/>
              <a:t> cluster</a:t>
            </a:r>
            <a:endParaRPr lang="zh-CN" altLang="zh-CN" dirty="0"/>
          </a:p>
          <a:p>
            <a:r>
              <a:rPr lang="en-US" altLang="zh-CN" dirty="0"/>
              <a:t>fit202 = </a:t>
            </a:r>
            <a:r>
              <a:rPr lang="en-US" altLang="zh-CN" dirty="0" err="1"/>
              <a:t>arima</a:t>
            </a:r>
            <a:r>
              <a:rPr lang="en-US" altLang="zh-CN" dirty="0"/>
              <a:t>(ret, order = c(2, 0, 2))</a:t>
            </a:r>
            <a:endParaRPr lang="zh-CN" altLang="zh-CN" dirty="0"/>
          </a:p>
          <a:p>
            <a:r>
              <a:rPr lang="en-US" altLang="zh-CN" dirty="0"/>
              <a:t>par(</a:t>
            </a:r>
            <a:r>
              <a:rPr lang="en-US" altLang="zh-CN" dirty="0" err="1"/>
              <a:t>mfrow</a:t>
            </a:r>
            <a:r>
              <a:rPr lang="en-US" altLang="zh-CN" dirty="0"/>
              <a:t> = c(1, 1))</a:t>
            </a:r>
            <a:endParaRPr lang="zh-CN" altLang="zh-CN" dirty="0"/>
          </a:p>
          <a:p>
            <a:r>
              <a:rPr lang="en-US" altLang="zh-CN" dirty="0"/>
              <a:t>res = fit202$residuals</a:t>
            </a:r>
            <a:endParaRPr lang="zh-CN" altLang="zh-CN" dirty="0"/>
          </a:p>
          <a:p>
            <a:r>
              <a:rPr lang="en-US" altLang="zh-CN" dirty="0"/>
              <a:t>res2 = fit202$residuals^2</a:t>
            </a:r>
            <a:endParaRPr lang="zh-CN" altLang="zh-CN" dirty="0"/>
          </a:p>
          <a:p>
            <a:endParaRPr lang="zh-CN" altLang="zh-CN" dirty="0"/>
          </a:p>
        </p:txBody>
      </p:sp>
      <p:sp>
        <p:nvSpPr>
          <p:cNvPr id="2" name="文本框 1"/>
          <p:cNvSpPr txBox="1"/>
          <p:nvPr/>
        </p:nvSpPr>
        <p:spPr>
          <a:xfrm>
            <a:off x="5254943" y="1188723"/>
            <a:ext cx="3471863" cy="5632311"/>
          </a:xfrm>
          <a:prstGeom prst="rect">
            <a:avLst/>
          </a:prstGeom>
          <a:noFill/>
        </p:spPr>
        <p:txBody>
          <a:bodyPr wrap="square" rtlCol="0">
            <a:spAutoFit/>
          </a:bodyPr>
          <a:lstStyle/>
          <a:p>
            <a:r>
              <a:rPr kumimoji="1" lang="en-US" altLang="zh-CN" dirty="0" smtClean="0"/>
              <a:t># different </a:t>
            </a:r>
            <a:r>
              <a:rPr kumimoji="1" lang="en-US" altLang="zh-CN" dirty="0" err="1" smtClean="0"/>
              <a:t>garch</a:t>
            </a:r>
            <a:r>
              <a:rPr kumimoji="1" lang="en-US" altLang="zh-CN" dirty="0" smtClean="0"/>
              <a:t> model</a:t>
            </a:r>
          </a:p>
          <a:p>
            <a:r>
              <a:rPr kumimoji="1" lang="en-US" altLang="zh-CN" dirty="0" smtClean="0"/>
              <a:t>fg11 = </a:t>
            </a:r>
            <a:r>
              <a:rPr kumimoji="1" lang="en-US" altLang="zh-CN" dirty="0" err="1" smtClean="0"/>
              <a:t>garchFit</a:t>
            </a:r>
            <a:r>
              <a:rPr kumimoji="1" lang="en-US" altLang="zh-CN" dirty="0" smtClean="0"/>
              <a:t>(data = res, data ~ </a:t>
            </a:r>
            <a:r>
              <a:rPr kumimoji="1" lang="en-US" altLang="zh-CN" dirty="0" err="1" smtClean="0"/>
              <a:t>garch</a:t>
            </a:r>
            <a:r>
              <a:rPr kumimoji="1" lang="en-US" altLang="zh-CN" dirty="0" smtClean="0"/>
              <a:t>(1, 1))</a:t>
            </a:r>
          </a:p>
          <a:p>
            <a:r>
              <a:rPr kumimoji="1" lang="en-US" altLang="zh-CN" dirty="0" smtClean="0"/>
              <a:t>summary(fg11)</a:t>
            </a:r>
          </a:p>
          <a:p>
            <a:r>
              <a:rPr kumimoji="1" lang="en-US" altLang="zh-CN" dirty="0" smtClean="0"/>
              <a:t>fg12 = </a:t>
            </a:r>
            <a:r>
              <a:rPr kumimoji="1" lang="en-US" altLang="zh-CN" dirty="0" err="1" smtClean="0"/>
              <a:t>garchFit</a:t>
            </a:r>
            <a:r>
              <a:rPr kumimoji="1" lang="en-US" altLang="zh-CN" dirty="0" smtClean="0"/>
              <a:t>(data = res, data ~ </a:t>
            </a:r>
            <a:r>
              <a:rPr kumimoji="1" lang="en-US" altLang="zh-CN" dirty="0" err="1" smtClean="0"/>
              <a:t>garch</a:t>
            </a:r>
            <a:r>
              <a:rPr kumimoji="1" lang="en-US" altLang="zh-CN" dirty="0" smtClean="0"/>
              <a:t>(1, 2))</a:t>
            </a:r>
          </a:p>
          <a:p>
            <a:r>
              <a:rPr kumimoji="1" lang="en-US" altLang="zh-CN" dirty="0" smtClean="0"/>
              <a:t>summary(fg12)</a:t>
            </a:r>
          </a:p>
          <a:p>
            <a:r>
              <a:rPr kumimoji="1" lang="en-US" altLang="zh-CN" dirty="0" smtClean="0"/>
              <a:t>fg21 = </a:t>
            </a:r>
            <a:r>
              <a:rPr kumimoji="1" lang="en-US" altLang="zh-CN" dirty="0" err="1" smtClean="0"/>
              <a:t>garchFit</a:t>
            </a:r>
            <a:r>
              <a:rPr kumimoji="1" lang="en-US" altLang="zh-CN" dirty="0" smtClean="0"/>
              <a:t>(data = res, data ~ </a:t>
            </a:r>
            <a:r>
              <a:rPr kumimoji="1" lang="en-US" altLang="zh-CN" dirty="0" err="1" smtClean="0"/>
              <a:t>garch</a:t>
            </a:r>
            <a:r>
              <a:rPr kumimoji="1" lang="en-US" altLang="zh-CN" dirty="0" smtClean="0"/>
              <a:t>(2, 1))</a:t>
            </a:r>
          </a:p>
          <a:p>
            <a:r>
              <a:rPr kumimoji="1" lang="en-US" altLang="zh-CN" dirty="0" smtClean="0"/>
              <a:t>summary(fg21)</a:t>
            </a:r>
          </a:p>
          <a:p>
            <a:r>
              <a:rPr kumimoji="1" lang="en-US" altLang="zh-CN" dirty="0" smtClean="0"/>
              <a:t>fg22 = </a:t>
            </a:r>
            <a:r>
              <a:rPr kumimoji="1" lang="en-US" altLang="zh-CN" dirty="0" err="1" smtClean="0"/>
              <a:t>garchFit</a:t>
            </a:r>
            <a:r>
              <a:rPr kumimoji="1" lang="en-US" altLang="zh-CN" dirty="0" smtClean="0"/>
              <a:t>(data = res, data ~ </a:t>
            </a:r>
            <a:r>
              <a:rPr kumimoji="1" lang="en-US" altLang="zh-CN" dirty="0" err="1" smtClean="0"/>
              <a:t>garch</a:t>
            </a:r>
            <a:r>
              <a:rPr kumimoji="1" lang="en-US" altLang="zh-CN" dirty="0" smtClean="0"/>
              <a:t>(2, 2))</a:t>
            </a:r>
          </a:p>
          <a:p>
            <a:r>
              <a:rPr kumimoji="1" lang="en-US" altLang="zh-CN" dirty="0" smtClean="0"/>
              <a:t>summary(fg22)</a:t>
            </a:r>
          </a:p>
          <a:p>
            <a:r>
              <a:rPr kumimoji="1" lang="en-US" altLang="zh-CN" dirty="0" smtClean="0"/>
              <a:t> </a:t>
            </a:r>
          </a:p>
          <a:p>
            <a:r>
              <a:rPr kumimoji="1" lang="en-US" altLang="zh-CN" dirty="0" smtClean="0"/>
              <a:t># residual plot</a:t>
            </a:r>
          </a:p>
          <a:p>
            <a:r>
              <a:rPr kumimoji="1" lang="en-US" altLang="zh-CN" dirty="0" err="1" smtClean="0"/>
              <a:t>reszo</a:t>
            </a:r>
            <a:r>
              <a:rPr kumimoji="1" lang="en-US" altLang="zh-CN" dirty="0" smtClean="0"/>
              <a:t> = zoo(fg11@residuals, </a:t>
            </a:r>
            <a:r>
              <a:rPr kumimoji="1" lang="en-US" altLang="zh-CN" dirty="0" err="1" smtClean="0"/>
              <a:t>order.by</a:t>
            </a:r>
            <a:r>
              <a:rPr kumimoji="1" lang="en-US" altLang="zh-CN" dirty="0" smtClean="0"/>
              <a:t> = index(crix1))</a:t>
            </a:r>
          </a:p>
          <a:p>
            <a:r>
              <a:rPr kumimoji="1" lang="en-US" altLang="zh-CN" dirty="0" smtClean="0"/>
              <a:t>plot(</a:t>
            </a:r>
            <a:r>
              <a:rPr kumimoji="1" lang="en-US" altLang="zh-CN" dirty="0" err="1" smtClean="0"/>
              <a:t>reszo</a:t>
            </a:r>
            <a:r>
              <a:rPr kumimoji="1" lang="en-US" altLang="zh-CN" dirty="0" smtClean="0"/>
              <a:t>, </a:t>
            </a:r>
            <a:r>
              <a:rPr kumimoji="1" lang="en-US" altLang="zh-CN" dirty="0" err="1" smtClean="0"/>
              <a:t>ylab</a:t>
            </a:r>
            <a:r>
              <a:rPr kumimoji="1" lang="en-US" altLang="zh-CN" dirty="0" smtClean="0"/>
              <a:t> = NA, </a:t>
            </a:r>
            <a:r>
              <a:rPr kumimoji="1" lang="en-US" altLang="zh-CN" dirty="0" err="1" smtClean="0"/>
              <a:t>lwd</a:t>
            </a:r>
            <a:r>
              <a:rPr kumimoji="1" lang="en-US" altLang="zh-CN" dirty="0" smtClean="0"/>
              <a:t> = 2)</a:t>
            </a:r>
          </a:p>
          <a:p>
            <a:endParaRPr kumimoji="1" lang="en-US" altLang="zh-CN" dirty="0" smtClean="0"/>
          </a:p>
          <a:p>
            <a:endParaRPr kumimoji="1"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en-US" b="0" dirty="0" smtClean="0"/>
              <a:t>Logistic regression</a:t>
            </a:r>
            <a:br>
              <a:rPr lang="en-US" b="0" dirty="0" smtClean="0"/>
            </a:br>
            <a:endParaRPr lang="zh-CN" altLang="en-US" dirty="0"/>
          </a:p>
        </p:txBody>
      </p:sp>
      <p:sp>
        <p:nvSpPr>
          <p:cNvPr id="3" name="副标题 2"/>
          <p:cNvSpPr>
            <a:spLocks noGrp="1"/>
          </p:cNvSpPr>
          <p:nvPr>
            <p:ph type="subTitle" idx="1"/>
          </p:nvPr>
        </p:nvSpPr>
        <p:spPr>
          <a:xfrm>
            <a:off x="533400" y="4221088"/>
            <a:ext cx="7854696" cy="760048"/>
          </a:xfrm>
        </p:spPr>
        <p:txBody>
          <a:bodyPr/>
          <a:lstStyle/>
          <a:p>
            <a:pPr algn="ctr"/>
            <a:r>
              <a:rPr lang="en-US" altLang="zh-CN" dirty="0" smtClean="0"/>
              <a:t>Yuan  Sun</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94374" y="640080"/>
            <a:ext cx="7991868" cy="4801314"/>
          </a:xfrm>
          <a:prstGeom prst="rect">
            <a:avLst/>
          </a:prstGeom>
          <a:noFill/>
        </p:spPr>
        <p:txBody>
          <a:bodyPr wrap="none" rtlCol="0">
            <a:spAutoFit/>
          </a:bodyPr>
          <a:lstStyle/>
          <a:p>
            <a:r>
              <a:rPr lang="en-US" altLang="zh-CN" dirty="0" smtClean="0"/>
              <a:t>par(</a:t>
            </a:r>
            <a:r>
              <a:rPr lang="en-US" altLang="zh-CN" dirty="0" err="1" smtClean="0"/>
              <a:t>mfrow</a:t>
            </a:r>
            <a:r>
              <a:rPr lang="en-US" altLang="zh-CN" dirty="0" smtClean="0"/>
              <a:t> = c(1, 2))</a:t>
            </a:r>
            <a:endParaRPr lang="zh-CN" altLang="zh-CN" dirty="0" smtClean="0"/>
          </a:p>
          <a:p>
            <a:r>
              <a:rPr lang="en-US" altLang="zh-CN" dirty="0" smtClean="0"/>
              <a:t>fg11res2 = fg11@residuals</a:t>
            </a:r>
            <a:endParaRPr lang="zh-CN" altLang="zh-CN" dirty="0" smtClean="0"/>
          </a:p>
          <a:p>
            <a:r>
              <a:rPr lang="en-US" altLang="zh-CN" dirty="0" smtClean="0"/>
              <a:t>acfres2  = </a:t>
            </a:r>
            <a:r>
              <a:rPr lang="en-US" altLang="zh-CN" dirty="0" err="1" smtClean="0"/>
              <a:t>acf</a:t>
            </a:r>
            <a:r>
              <a:rPr lang="en-US" altLang="zh-CN" dirty="0" smtClean="0"/>
              <a:t>(fg11res2, </a:t>
            </a:r>
            <a:r>
              <a:rPr lang="en-US" altLang="zh-CN" dirty="0" err="1" smtClean="0"/>
              <a:t>lag.max</a:t>
            </a:r>
            <a:r>
              <a:rPr lang="en-US" altLang="zh-CN" dirty="0" smtClean="0"/>
              <a:t> = 20, </a:t>
            </a:r>
            <a:r>
              <a:rPr lang="en-US" altLang="zh-CN" dirty="0" err="1" smtClean="0"/>
              <a:t>ylab</a:t>
            </a:r>
            <a:r>
              <a:rPr lang="en-US" altLang="zh-CN" dirty="0" smtClean="0"/>
              <a:t> = "Sample Autocorrelation", </a:t>
            </a:r>
            <a:endParaRPr lang="zh-CN" altLang="zh-CN" dirty="0" smtClean="0"/>
          </a:p>
          <a:p>
            <a:r>
              <a:rPr lang="en-US" altLang="zh-CN" dirty="0" smtClean="0"/>
              <a:t>               main = NA, </a:t>
            </a:r>
            <a:r>
              <a:rPr lang="en-US" altLang="zh-CN" dirty="0" err="1" smtClean="0"/>
              <a:t>lwd</a:t>
            </a:r>
            <a:r>
              <a:rPr lang="en-US" altLang="zh-CN" dirty="0" smtClean="0"/>
              <a:t> = 2)</a:t>
            </a:r>
            <a:endParaRPr lang="zh-CN" altLang="zh-CN" dirty="0" smtClean="0"/>
          </a:p>
          <a:p>
            <a:r>
              <a:rPr lang="en-US" altLang="zh-CN" dirty="0" smtClean="0"/>
              <a:t>pacfres2 = </a:t>
            </a:r>
            <a:r>
              <a:rPr lang="en-US" altLang="zh-CN" dirty="0" err="1" smtClean="0"/>
              <a:t>pacf</a:t>
            </a:r>
            <a:r>
              <a:rPr lang="en-US" altLang="zh-CN" dirty="0" smtClean="0"/>
              <a:t>(fg11res2, </a:t>
            </a:r>
            <a:r>
              <a:rPr lang="en-US" altLang="zh-CN" dirty="0" err="1" smtClean="0"/>
              <a:t>lag.max</a:t>
            </a:r>
            <a:r>
              <a:rPr lang="en-US" altLang="zh-CN" dirty="0" smtClean="0"/>
              <a:t> = 20, </a:t>
            </a:r>
            <a:r>
              <a:rPr lang="en-US" altLang="zh-CN" dirty="0" err="1" smtClean="0"/>
              <a:t>ylab</a:t>
            </a:r>
            <a:r>
              <a:rPr lang="en-US" altLang="zh-CN" dirty="0" smtClean="0"/>
              <a:t> = "Sample Partial Autocorrelation", </a:t>
            </a:r>
            <a:endParaRPr lang="zh-CN" altLang="zh-CN" dirty="0" smtClean="0"/>
          </a:p>
          <a:p>
            <a:r>
              <a:rPr lang="en-US" altLang="zh-CN" dirty="0" smtClean="0"/>
              <a:t>                main = NA, </a:t>
            </a:r>
            <a:r>
              <a:rPr lang="en-US" altLang="zh-CN" dirty="0" err="1" smtClean="0"/>
              <a:t>lwd</a:t>
            </a:r>
            <a:r>
              <a:rPr lang="en-US" altLang="zh-CN" dirty="0" smtClean="0"/>
              <a:t> = 2, </a:t>
            </a:r>
            <a:r>
              <a:rPr lang="en-US" altLang="zh-CN" dirty="0" err="1" smtClean="0"/>
              <a:t>ylim</a:t>
            </a:r>
            <a:r>
              <a:rPr lang="en-US" altLang="zh-CN" dirty="0" smtClean="0"/>
              <a:t> = c(-0.5, 0.5))</a:t>
            </a:r>
          </a:p>
          <a:p>
            <a:endParaRPr lang="en-US" altLang="zh-CN" dirty="0"/>
          </a:p>
          <a:p>
            <a:r>
              <a:rPr lang="en-US" altLang="zh-CN" dirty="0"/>
              <a:t>fg12res2 = fg12@residuals</a:t>
            </a:r>
            <a:endParaRPr lang="zh-CN" altLang="zh-CN" dirty="0"/>
          </a:p>
          <a:p>
            <a:r>
              <a:rPr lang="en-US" altLang="zh-CN" dirty="0"/>
              <a:t>acfres2  = </a:t>
            </a:r>
            <a:r>
              <a:rPr lang="en-US" altLang="zh-CN" dirty="0" err="1"/>
              <a:t>acf</a:t>
            </a:r>
            <a:r>
              <a:rPr lang="en-US" altLang="zh-CN" dirty="0"/>
              <a:t>(fg12res2, </a:t>
            </a:r>
            <a:r>
              <a:rPr lang="en-US" altLang="zh-CN" dirty="0" err="1"/>
              <a:t>lag.max</a:t>
            </a:r>
            <a:r>
              <a:rPr lang="en-US" altLang="zh-CN" dirty="0"/>
              <a:t> = 20, </a:t>
            </a:r>
            <a:r>
              <a:rPr lang="en-US" altLang="zh-CN" dirty="0" err="1"/>
              <a:t>ylab</a:t>
            </a:r>
            <a:r>
              <a:rPr lang="en-US" altLang="zh-CN" dirty="0"/>
              <a:t> = "Sample Autocorrelation", </a:t>
            </a:r>
            <a:endParaRPr lang="zh-CN" altLang="zh-CN" dirty="0"/>
          </a:p>
          <a:p>
            <a:r>
              <a:rPr lang="en-US" altLang="zh-CN" dirty="0"/>
              <a:t>               main = NA, </a:t>
            </a:r>
            <a:r>
              <a:rPr lang="en-US" altLang="zh-CN" dirty="0" err="1"/>
              <a:t>lwd</a:t>
            </a:r>
            <a:r>
              <a:rPr lang="en-US" altLang="zh-CN" dirty="0"/>
              <a:t> = 2)</a:t>
            </a:r>
            <a:endParaRPr lang="zh-CN" altLang="zh-CN" dirty="0"/>
          </a:p>
          <a:p>
            <a:r>
              <a:rPr lang="en-US" altLang="zh-CN" dirty="0"/>
              <a:t>pacfres2 = </a:t>
            </a:r>
            <a:r>
              <a:rPr lang="en-US" altLang="zh-CN" dirty="0" err="1"/>
              <a:t>pacf</a:t>
            </a:r>
            <a:r>
              <a:rPr lang="en-US" altLang="zh-CN" dirty="0"/>
              <a:t>(fg12res2, </a:t>
            </a:r>
            <a:r>
              <a:rPr lang="en-US" altLang="zh-CN" dirty="0" err="1"/>
              <a:t>lag.max</a:t>
            </a:r>
            <a:r>
              <a:rPr lang="en-US" altLang="zh-CN" dirty="0"/>
              <a:t> = 20, </a:t>
            </a:r>
            <a:r>
              <a:rPr lang="en-US" altLang="zh-CN" dirty="0" err="1"/>
              <a:t>ylab</a:t>
            </a:r>
            <a:r>
              <a:rPr lang="en-US" altLang="zh-CN" dirty="0"/>
              <a:t> = "Sample Partial Autocorrelation", </a:t>
            </a:r>
            <a:endParaRPr lang="zh-CN" altLang="zh-CN" dirty="0"/>
          </a:p>
          <a:p>
            <a:r>
              <a:rPr lang="en-US" altLang="zh-CN" dirty="0"/>
              <a:t>                main = NA, </a:t>
            </a:r>
            <a:r>
              <a:rPr lang="en-US" altLang="zh-CN" dirty="0" err="1"/>
              <a:t>lwd</a:t>
            </a:r>
            <a:r>
              <a:rPr lang="en-US" altLang="zh-CN" dirty="0"/>
              <a:t> = 2, </a:t>
            </a:r>
            <a:r>
              <a:rPr lang="en-US" altLang="zh-CN" dirty="0" err="1"/>
              <a:t>ylim</a:t>
            </a:r>
            <a:r>
              <a:rPr lang="en-US" altLang="zh-CN" dirty="0"/>
              <a:t> = c(-0.5, 0.5))</a:t>
            </a:r>
            <a:endParaRPr lang="zh-CN" altLang="zh-CN" dirty="0"/>
          </a:p>
          <a:p>
            <a:r>
              <a:rPr lang="en-US" altLang="zh-CN" dirty="0"/>
              <a:t> </a:t>
            </a:r>
            <a:endParaRPr lang="zh-CN" altLang="zh-CN" dirty="0"/>
          </a:p>
          <a:p>
            <a:r>
              <a:rPr lang="en-US" altLang="zh-CN" dirty="0"/>
              <a:t># </a:t>
            </a:r>
            <a:r>
              <a:rPr lang="en-US" altLang="zh-CN" dirty="0" err="1"/>
              <a:t>qq</a:t>
            </a:r>
            <a:r>
              <a:rPr lang="en-US" altLang="zh-CN" dirty="0"/>
              <a:t> plot</a:t>
            </a:r>
            <a:endParaRPr lang="zh-CN" altLang="zh-CN" dirty="0"/>
          </a:p>
          <a:p>
            <a:r>
              <a:rPr lang="en-US" altLang="zh-CN" dirty="0"/>
              <a:t>par(</a:t>
            </a:r>
            <a:r>
              <a:rPr lang="en-US" altLang="zh-CN" dirty="0" err="1"/>
              <a:t>mfrow</a:t>
            </a:r>
            <a:r>
              <a:rPr lang="en-US" altLang="zh-CN" dirty="0"/>
              <a:t> = c(1, 1))</a:t>
            </a:r>
            <a:endParaRPr lang="zh-CN" altLang="zh-CN" dirty="0"/>
          </a:p>
          <a:p>
            <a:r>
              <a:rPr lang="en-US" altLang="zh-CN" dirty="0"/>
              <a:t>plot(fg11, which = 13)  #9,10,11,13</a:t>
            </a:r>
            <a:endParaRPr lang="zh-CN" altLang="zh-CN" dirty="0"/>
          </a:p>
          <a:p>
            <a:endParaRPr lang="zh-CN" altLang="zh-C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02945" y="1178560"/>
            <a:ext cx="3694748" cy="3987800"/>
          </a:xfrm>
          <a:prstGeom prst="rect">
            <a:avLst/>
          </a:prstGeom>
        </p:spPr>
      </p:pic>
      <p:pic>
        <p:nvPicPr>
          <p:cNvPr id="4" name="图片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397693" y="1178564"/>
            <a:ext cx="4210050" cy="3987799"/>
          </a:xfrm>
          <a:prstGeom prst="rect">
            <a:avLst/>
          </a:prstGeom>
        </p:spPr>
      </p:pic>
      <p:sp>
        <p:nvSpPr>
          <p:cNvPr id="5" name="文本框 4"/>
          <p:cNvSpPr txBox="1"/>
          <p:nvPr/>
        </p:nvSpPr>
        <p:spPr>
          <a:xfrm>
            <a:off x="1002983" y="5292091"/>
            <a:ext cx="3206115" cy="1200329"/>
          </a:xfrm>
          <a:prstGeom prst="rect">
            <a:avLst/>
          </a:prstGeom>
          <a:noFill/>
        </p:spPr>
        <p:txBody>
          <a:bodyPr wrap="square" rtlCol="0">
            <a:spAutoFit/>
          </a:bodyPr>
          <a:lstStyle/>
          <a:p>
            <a:pPr algn="ctr"/>
            <a:r>
              <a:rPr kumimoji="1" lang="en-US" altLang="zh-CN" dirty="0" smtClean="0"/>
              <a:t>Figure 12: The ACF and PACF plots for model residuals of ARIMA(2,0,2)- t-GARCH(1,1) process.</a:t>
            </a:r>
            <a:endParaRPr kumimoji="1" lang="en-US" altLang="zh-CN" dirty="0"/>
          </a:p>
        </p:txBody>
      </p:sp>
      <p:sp>
        <p:nvSpPr>
          <p:cNvPr id="6" name="文本框 5"/>
          <p:cNvSpPr txBox="1"/>
          <p:nvPr/>
        </p:nvSpPr>
        <p:spPr>
          <a:xfrm>
            <a:off x="4899661" y="5292092"/>
            <a:ext cx="3206115" cy="923330"/>
          </a:xfrm>
          <a:prstGeom prst="rect">
            <a:avLst/>
          </a:prstGeom>
          <a:noFill/>
        </p:spPr>
        <p:txBody>
          <a:bodyPr wrap="square" rtlCol="0">
            <a:spAutoFit/>
          </a:bodyPr>
          <a:lstStyle/>
          <a:p>
            <a:pPr algn="ctr"/>
            <a:r>
              <a:rPr kumimoji="1" lang="en-US" altLang="zh-CN" dirty="0" smtClean="0"/>
              <a:t>Figure 13: The QQ plots of model residuals of ARIMA-t-GARCH process.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94373" y="640083"/>
            <a:ext cx="9096144" cy="5632311"/>
          </a:xfrm>
          <a:prstGeom prst="rect">
            <a:avLst/>
          </a:prstGeom>
          <a:noFill/>
        </p:spPr>
        <p:txBody>
          <a:bodyPr wrap="none" rtlCol="0">
            <a:spAutoFit/>
          </a:bodyPr>
          <a:lstStyle/>
          <a:p>
            <a:r>
              <a:rPr lang="en-US" altLang="zh-CN" dirty="0"/>
              <a:t>Codes:</a:t>
            </a:r>
            <a:endParaRPr lang="zh-CN" altLang="zh-CN" dirty="0"/>
          </a:p>
          <a:p>
            <a:r>
              <a:rPr lang="en-US" altLang="zh-CN" dirty="0"/>
              <a:t>fg11stu = </a:t>
            </a:r>
            <a:r>
              <a:rPr lang="en-US" altLang="zh-CN" dirty="0" err="1"/>
              <a:t>garchFit</a:t>
            </a:r>
            <a:r>
              <a:rPr lang="en-US" altLang="zh-CN" dirty="0"/>
              <a:t>(data = res, data ~ </a:t>
            </a:r>
            <a:r>
              <a:rPr lang="en-US" altLang="zh-CN" dirty="0" err="1"/>
              <a:t>garch</a:t>
            </a:r>
            <a:r>
              <a:rPr lang="en-US" altLang="zh-CN" dirty="0"/>
              <a:t>(1, 1), </a:t>
            </a:r>
            <a:r>
              <a:rPr lang="en-US" altLang="zh-CN" dirty="0" err="1"/>
              <a:t>cond.dist</a:t>
            </a:r>
            <a:r>
              <a:rPr lang="en-US" altLang="zh-CN" dirty="0"/>
              <a:t> = "</a:t>
            </a:r>
            <a:r>
              <a:rPr lang="en-US" altLang="zh-CN" dirty="0" err="1"/>
              <a:t>std</a:t>
            </a:r>
            <a:r>
              <a:rPr lang="en-US" altLang="zh-CN" dirty="0"/>
              <a:t>")</a:t>
            </a:r>
            <a:endParaRPr lang="zh-CN" altLang="zh-CN" dirty="0"/>
          </a:p>
          <a:p>
            <a:r>
              <a:rPr lang="en-US" altLang="zh-CN" dirty="0"/>
              <a:t> </a:t>
            </a:r>
            <a:endParaRPr lang="zh-CN" altLang="zh-CN" dirty="0"/>
          </a:p>
          <a:p>
            <a:r>
              <a:rPr lang="en-US" altLang="zh-CN" dirty="0"/>
              <a:t># different forecast with t-</a:t>
            </a:r>
            <a:r>
              <a:rPr lang="en-US" altLang="zh-CN" dirty="0" err="1"/>
              <a:t>garch</a:t>
            </a:r>
            <a:r>
              <a:rPr lang="en-US" altLang="zh-CN" dirty="0"/>
              <a:t> </a:t>
            </a:r>
            <a:endParaRPr lang="zh-CN" altLang="zh-CN" dirty="0"/>
          </a:p>
          <a:p>
            <a:r>
              <a:rPr lang="en-US" altLang="zh-CN" dirty="0"/>
              <a:t># fg11stufore = predict(fg11stu, </a:t>
            </a:r>
            <a:r>
              <a:rPr lang="en-US" altLang="zh-CN" dirty="0" err="1"/>
              <a:t>n.ahead</a:t>
            </a:r>
            <a:r>
              <a:rPr lang="en-US" altLang="zh-CN" dirty="0"/>
              <a:t> = 30, plot=TRUE, </a:t>
            </a:r>
            <a:r>
              <a:rPr lang="en-US" altLang="zh-CN" dirty="0" err="1"/>
              <a:t>mse</a:t>
            </a:r>
            <a:r>
              <a:rPr lang="en-US" altLang="zh-CN" dirty="0"/>
              <a:t>='</a:t>
            </a:r>
            <a:r>
              <a:rPr lang="en-US" altLang="zh-CN" dirty="0" err="1"/>
              <a:t>uncond</a:t>
            </a:r>
            <a:r>
              <a:rPr lang="en-US" altLang="zh-CN" dirty="0"/>
              <a:t>', </a:t>
            </a:r>
            <a:r>
              <a:rPr lang="en-US" altLang="zh-CN" dirty="0" err="1"/>
              <a:t>auto.grid</a:t>
            </a:r>
            <a:r>
              <a:rPr lang="en-US" altLang="zh-CN" dirty="0"/>
              <a:t>=FALSE)</a:t>
            </a:r>
            <a:endParaRPr lang="zh-CN" altLang="zh-CN" dirty="0"/>
          </a:p>
          <a:p>
            <a:r>
              <a:rPr lang="en-US" altLang="zh-CN" dirty="0"/>
              <a:t>fg11stufore = predict(fg11stu, </a:t>
            </a:r>
            <a:r>
              <a:rPr lang="en-US" altLang="zh-CN" dirty="0" err="1"/>
              <a:t>n.ahead</a:t>
            </a:r>
            <a:r>
              <a:rPr lang="en-US" altLang="zh-CN" dirty="0"/>
              <a:t> = 30, plot = TRUE, </a:t>
            </a:r>
            <a:r>
              <a:rPr lang="en-US" altLang="zh-CN" dirty="0" err="1"/>
              <a:t>cond.dist</a:t>
            </a:r>
            <a:r>
              <a:rPr lang="en-US" altLang="zh-CN" dirty="0"/>
              <a:t> = "QMLE", </a:t>
            </a:r>
            <a:endParaRPr lang="zh-CN" altLang="zh-CN" dirty="0"/>
          </a:p>
          <a:p>
            <a:r>
              <a:rPr lang="en-US" altLang="zh-CN" dirty="0"/>
              <a:t>                      </a:t>
            </a:r>
            <a:r>
              <a:rPr lang="en-US" altLang="zh-CN" dirty="0" err="1"/>
              <a:t>auto.grid</a:t>
            </a:r>
            <a:r>
              <a:rPr lang="en-US" altLang="zh-CN" dirty="0"/>
              <a:t> = FALSE)</a:t>
            </a:r>
            <a:endParaRPr lang="zh-CN" altLang="zh-CN" dirty="0"/>
          </a:p>
          <a:p>
            <a:r>
              <a:rPr lang="en-US" altLang="zh-CN" dirty="0"/>
              <a:t> </a:t>
            </a:r>
            <a:endParaRPr lang="zh-CN" altLang="zh-CN" dirty="0"/>
          </a:p>
          <a:p>
            <a:r>
              <a:rPr lang="en-US" altLang="zh-CN" dirty="0"/>
              <a:t>par(</a:t>
            </a:r>
            <a:r>
              <a:rPr lang="en-US" altLang="zh-CN" dirty="0" err="1"/>
              <a:t>mfrow</a:t>
            </a:r>
            <a:r>
              <a:rPr lang="en-US" altLang="zh-CN" dirty="0"/>
              <a:t> = c(1, 2))</a:t>
            </a:r>
            <a:endParaRPr lang="zh-CN" altLang="zh-CN" dirty="0"/>
          </a:p>
          <a:p>
            <a:r>
              <a:rPr lang="en-US" altLang="zh-CN" dirty="0"/>
              <a:t>stu.fg11res2 = fg11stu@residuals</a:t>
            </a:r>
            <a:endParaRPr lang="zh-CN" altLang="zh-CN" dirty="0"/>
          </a:p>
          <a:p>
            <a:r>
              <a:rPr lang="en-US" altLang="zh-CN" dirty="0"/>
              <a:t> </a:t>
            </a:r>
            <a:endParaRPr lang="zh-CN" altLang="zh-CN" dirty="0"/>
          </a:p>
          <a:p>
            <a:r>
              <a:rPr lang="en-US" altLang="zh-CN" dirty="0"/>
              <a:t># </a:t>
            </a:r>
            <a:r>
              <a:rPr lang="en-US" altLang="zh-CN" dirty="0" err="1"/>
              <a:t>acf</a:t>
            </a:r>
            <a:r>
              <a:rPr lang="en-US" altLang="zh-CN" dirty="0"/>
              <a:t> and </a:t>
            </a:r>
            <a:r>
              <a:rPr lang="en-US" altLang="zh-CN" dirty="0" err="1"/>
              <a:t>pacf</a:t>
            </a:r>
            <a:r>
              <a:rPr lang="en-US" altLang="zh-CN" dirty="0"/>
              <a:t> for t-</a:t>
            </a:r>
            <a:r>
              <a:rPr lang="en-US" altLang="zh-CN" dirty="0" err="1"/>
              <a:t>garch</a:t>
            </a:r>
            <a:endParaRPr lang="zh-CN" altLang="zh-CN" dirty="0"/>
          </a:p>
          <a:p>
            <a:r>
              <a:rPr lang="en-US" altLang="zh-CN" dirty="0"/>
              <a:t>stu.acfres2 = </a:t>
            </a:r>
            <a:r>
              <a:rPr lang="en-US" altLang="zh-CN" dirty="0" err="1"/>
              <a:t>acf</a:t>
            </a:r>
            <a:r>
              <a:rPr lang="en-US" altLang="zh-CN" dirty="0"/>
              <a:t>(stu.fg11res2, </a:t>
            </a:r>
            <a:r>
              <a:rPr lang="en-US" altLang="zh-CN" dirty="0" err="1"/>
              <a:t>ylab</a:t>
            </a:r>
            <a:r>
              <a:rPr lang="en-US" altLang="zh-CN" dirty="0"/>
              <a:t> = NA, </a:t>
            </a:r>
            <a:r>
              <a:rPr lang="en-US" altLang="zh-CN" dirty="0" err="1"/>
              <a:t>lag.max</a:t>
            </a:r>
            <a:r>
              <a:rPr lang="en-US" altLang="zh-CN" dirty="0"/>
              <a:t> = 20, main = "ACF of Squared Residuals", </a:t>
            </a:r>
            <a:endParaRPr lang="zh-CN" altLang="zh-CN" dirty="0"/>
          </a:p>
          <a:p>
            <a:r>
              <a:rPr lang="en-US" altLang="zh-CN" dirty="0"/>
              <a:t>                  </a:t>
            </a:r>
            <a:r>
              <a:rPr lang="en-US" altLang="zh-CN" dirty="0" err="1"/>
              <a:t>lwd</a:t>
            </a:r>
            <a:r>
              <a:rPr lang="en-US" altLang="zh-CN" dirty="0"/>
              <a:t> = 2)</a:t>
            </a:r>
            <a:endParaRPr lang="zh-CN" altLang="zh-CN" dirty="0"/>
          </a:p>
          <a:p>
            <a:r>
              <a:rPr lang="en-US" altLang="zh-CN" dirty="0"/>
              <a:t>stu.pacfres2 = </a:t>
            </a:r>
            <a:r>
              <a:rPr lang="en-US" altLang="zh-CN" dirty="0" err="1"/>
              <a:t>pacf</a:t>
            </a:r>
            <a:r>
              <a:rPr lang="en-US" altLang="zh-CN" dirty="0"/>
              <a:t>(stu.fg11res2, </a:t>
            </a:r>
            <a:r>
              <a:rPr lang="en-US" altLang="zh-CN" dirty="0" err="1"/>
              <a:t>lag.max</a:t>
            </a:r>
            <a:r>
              <a:rPr lang="en-US" altLang="zh-CN" dirty="0"/>
              <a:t> = 20, main = "PACF of Squared Residuals", </a:t>
            </a:r>
            <a:endParaRPr lang="zh-CN" altLang="zh-CN" dirty="0"/>
          </a:p>
          <a:p>
            <a:r>
              <a:rPr lang="en-US" altLang="zh-CN" dirty="0"/>
              <a:t>                    </a:t>
            </a:r>
            <a:r>
              <a:rPr lang="en-US" altLang="zh-CN" dirty="0" err="1"/>
              <a:t>lwd</a:t>
            </a:r>
            <a:r>
              <a:rPr lang="en-US" altLang="zh-CN" dirty="0"/>
              <a:t> = 2, </a:t>
            </a:r>
            <a:r>
              <a:rPr lang="en-US" altLang="zh-CN" dirty="0" err="1"/>
              <a:t>ylab</a:t>
            </a:r>
            <a:r>
              <a:rPr lang="en-US" altLang="zh-CN" dirty="0"/>
              <a:t> = NA, </a:t>
            </a:r>
            <a:r>
              <a:rPr lang="en-US" altLang="zh-CN" dirty="0" err="1"/>
              <a:t>ylim</a:t>
            </a:r>
            <a:r>
              <a:rPr lang="en-US" altLang="zh-CN" dirty="0"/>
              <a:t> = c(-0.5, 0.5))</a:t>
            </a:r>
            <a:endParaRPr lang="zh-CN" altLang="zh-CN" dirty="0"/>
          </a:p>
          <a:p>
            <a:r>
              <a:rPr lang="en-US" altLang="zh-CN" dirty="0"/>
              <a:t> </a:t>
            </a:r>
            <a:endParaRPr lang="zh-CN" altLang="zh-CN" dirty="0"/>
          </a:p>
          <a:p>
            <a:r>
              <a:rPr lang="en-US" altLang="zh-CN" dirty="0"/>
              <a:t># ARIMA-t-GARCH </a:t>
            </a:r>
            <a:r>
              <a:rPr lang="en-US" altLang="zh-CN" dirty="0" err="1"/>
              <a:t>qq</a:t>
            </a:r>
            <a:r>
              <a:rPr lang="en-US" altLang="zh-CN" dirty="0"/>
              <a:t> plot</a:t>
            </a:r>
            <a:endParaRPr lang="zh-CN" altLang="zh-CN" dirty="0"/>
          </a:p>
          <a:p>
            <a:r>
              <a:rPr lang="en-US" altLang="zh-CN" dirty="0"/>
              <a:t>par(</a:t>
            </a:r>
            <a:r>
              <a:rPr lang="en-US" altLang="zh-CN" dirty="0" err="1"/>
              <a:t>mfrow</a:t>
            </a:r>
            <a:r>
              <a:rPr lang="en-US" altLang="zh-CN" dirty="0"/>
              <a:t> = c(1, 1))</a:t>
            </a:r>
            <a:endParaRPr lang="zh-CN" altLang="zh-CN" dirty="0"/>
          </a:p>
          <a:p>
            <a:r>
              <a:rPr lang="en-US" altLang="zh-CN" dirty="0"/>
              <a:t>plot(fg11stu, which = 13)</a:t>
            </a:r>
            <a:endParaRPr lang="zh-CN" altLang="zh-C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916832"/>
            <a:ext cx="7851648" cy="4581128"/>
          </a:xfrm>
        </p:spPr>
        <p:txBody>
          <a:bodyPr>
            <a:normAutofit fontScale="90000"/>
          </a:bodyPr>
          <a:lstStyle/>
          <a:p>
            <a:pPr algn="l"/>
            <a:r>
              <a:rPr lang="en-US" sz="3200" b="0" dirty="0" smtClean="0">
                <a:solidFill>
                  <a:schemeClr val="tx1"/>
                </a:solidFill>
                <a:latin typeface="微软雅黑" pitchFamily="34" charset="-122"/>
                <a:ea typeface="微软雅黑" pitchFamily="34" charset="-122"/>
              </a:rPr>
              <a:t/>
            </a:r>
            <a:br>
              <a:rPr lang="en-US" sz="3200" b="0" dirty="0" smtClean="0">
                <a:solidFill>
                  <a:schemeClr val="tx1"/>
                </a:solidFill>
                <a:latin typeface="微软雅黑" pitchFamily="34" charset="-122"/>
                <a:ea typeface="微软雅黑" pitchFamily="34" charset="-122"/>
              </a:rPr>
            </a:br>
            <a:r>
              <a:rPr lang="en-US" sz="3200" b="0" dirty="0" smtClean="0">
                <a:solidFill>
                  <a:schemeClr val="tx1"/>
                </a:solidFill>
                <a:latin typeface="微软雅黑" pitchFamily="34" charset="-122"/>
                <a:ea typeface="微软雅黑" pitchFamily="34" charset="-122"/>
              </a:rPr>
              <a:t/>
            </a:r>
            <a:br>
              <a:rPr lang="en-US" sz="3200" b="0" dirty="0" smtClean="0">
                <a:solidFill>
                  <a:schemeClr val="tx1"/>
                </a:solidFill>
                <a:latin typeface="微软雅黑" pitchFamily="34" charset="-122"/>
                <a:ea typeface="微软雅黑" pitchFamily="34" charset="-122"/>
              </a:rPr>
            </a:br>
            <a:r>
              <a:rPr lang="en-US" sz="3200" b="0" dirty="0" smtClean="0">
                <a:solidFill>
                  <a:schemeClr val="tx1"/>
                </a:solidFill>
                <a:latin typeface="微软雅黑" pitchFamily="34" charset="-122"/>
                <a:ea typeface="微软雅黑" pitchFamily="34" charset="-122"/>
              </a:rPr>
              <a:t/>
            </a:r>
            <a:br>
              <a:rPr lang="en-US" sz="3200" b="0" dirty="0" smtClean="0">
                <a:solidFill>
                  <a:schemeClr val="tx1"/>
                </a:solidFill>
                <a:latin typeface="微软雅黑" pitchFamily="34" charset="-122"/>
                <a:ea typeface="微软雅黑" pitchFamily="34" charset="-122"/>
              </a:rPr>
            </a:br>
            <a:r>
              <a:rPr lang="en-US" sz="3200" b="0" dirty="0" smtClean="0">
                <a:solidFill>
                  <a:schemeClr val="tx1"/>
                </a:solidFill>
                <a:latin typeface="微软雅黑" pitchFamily="34" charset="-122"/>
                <a:ea typeface="微软雅黑" pitchFamily="34" charset="-122"/>
              </a:rPr>
              <a:t/>
            </a:r>
            <a:br>
              <a:rPr lang="en-US" sz="3200" b="0" dirty="0" smtClean="0">
                <a:solidFill>
                  <a:schemeClr val="tx1"/>
                </a:solidFill>
                <a:latin typeface="微软雅黑" pitchFamily="34" charset="-122"/>
                <a:ea typeface="微软雅黑" pitchFamily="34" charset="-122"/>
              </a:rPr>
            </a:br>
            <a:r>
              <a:rPr lang="en-US" sz="3200" b="0" dirty="0" smtClean="0">
                <a:solidFill>
                  <a:schemeClr val="tx1"/>
                </a:solidFill>
                <a:latin typeface="微软雅黑" pitchFamily="34" charset="-122"/>
                <a:ea typeface="微软雅黑" pitchFamily="34" charset="-122"/>
              </a:rPr>
              <a:t/>
            </a:r>
            <a:br>
              <a:rPr lang="en-US" sz="3200" b="0" dirty="0" smtClean="0">
                <a:solidFill>
                  <a:schemeClr val="tx1"/>
                </a:solidFill>
                <a:latin typeface="微软雅黑" pitchFamily="34" charset="-122"/>
                <a:ea typeface="微软雅黑" pitchFamily="34" charset="-122"/>
              </a:rPr>
            </a:br>
            <a:r>
              <a:rPr lang="en-US" sz="3200" b="0" dirty="0" smtClean="0">
                <a:solidFill>
                  <a:schemeClr val="tx1"/>
                </a:solidFill>
                <a:latin typeface="微软雅黑" pitchFamily="34" charset="-122"/>
                <a:ea typeface="微软雅黑" pitchFamily="34" charset="-122"/>
              </a:rPr>
              <a:t/>
            </a:r>
            <a:br>
              <a:rPr lang="en-US" sz="3200" b="0" dirty="0" smtClean="0">
                <a:solidFill>
                  <a:schemeClr val="tx1"/>
                </a:solidFill>
                <a:latin typeface="微软雅黑" pitchFamily="34" charset="-122"/>
                <a:ea typeface="微软雅黑" pitchFamily="34" charset="-122"/>
              </a:rPr>
            </a:br>
            <a:r>
              <a:rPr lang="en-US" sz="4000" b="0" dirty="0" smtClean="0">
                <a:solidFill>
                  <a:schemeClr val="tx1"/>
                </a:solidFill>
                <a:effectLst/>
                <a:latin typeface="微软雅黑" pitchFamily="34" charset="-122"/>
                <a:ea typeface="微软雅黑" pitchFamily="34" charset="-122"/>
              </a:rPr>
              <a:t>Logistic regression is used in various fields, including machine learning, most medical fields, and social sciences. For example, the Trauma and Injury Severity Score (TRISS), which is widely used to predict mortality in injured patients, was originally developed by Boyd et al. using logistic</a:t>
            </a:r>
            <a:r>
              <a:rPr lang="en-US" sz="4000" b="0" dirty="0" smtClean="0">
                <a:solidFill>
                  <a:schemeClr val="tx1"/>
                </a:solidFill>
                <a:latin typeface="微软雅黑" pitchFamily="34" charset="-122"/>
                <a:ea typeface="微软雅黑" pitchFamily="34" charset="-122"/>
              </a:rPr>
              <a:t> </a:t>
            </a:r>
            <a:r>
              <a:rPr lang="en-US" sz="4000" b="0" dirty="0" smtClean="0">
                <a:solidFill>
                  <a:schemeClr val="tx1"/>
                </a:solidFill>
                <a:effectLst/>
              </a:rPr>
              <a:t>regression</a:t>
            </a:r>
            <a:r>
              <a:rPr lang="en-US" sz="4000" b="0" dirty="0" smtClean="0">
                <a:solidFill>
                  <a:schemeClr val="tx1"/>
                </a:solidFill>
                <a:effectLst/>
              </a:rPr>
              <a:t>.</a:t>
            </a:r>
            <a:endParaRPr lang="zh-CN" altLang="en-US" sz="3100" dirty="0">
              <a:solidFill>
                <a:schemeClr val="tx1"/>
              </a:solidFill>
              <a:effectLst/>
              <a:latin typeface="微软雅黑" pitchFamily="34" charset="-122"/>
              <a:ea typeface="微软雅黑"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dirty="0" smtClean="0"/>
              <a:t>In economic it can be used to predict the likelihood of a person's choosing to be in the labor force, and a business application would be to predict the likelihood of a homeowner defaulting on a mortgage. Conditional random fields, an extension of logistic regression to sequential data, are used in natural language processing.</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hw2</a:t>
            </a:r>
            <a:endParaRPr lang="zh-CN" altLang="en-US" dirty="0"/>
          </a:p>
        </p:txBody>
      </p:sp>
      <p:sp>
        <p:nvSpPr>
          <p:cNvPr id="3" name="内容占位符 2"/>
          <p:cNvSpPr>
            <a:spLocks noGrp="1"/>
          </p:cNvSpPr>
          <p:nvPr>
            <p:ph idx="1"/>
          </p:nvPr>
        </p:nvSpPr>
        <p:spPr/>
        <p:txBody>
          <a:bodyPr>
            <a:normAutofit fontScale="77500" lnSpcReduction="20000"/>
          </a:bodyPr>
          <a:lstStyle/>
          <a:p>
            <a:pPr>
              <a:buNone/>
            </a:pPr>
            <a:r>
              <a:rPr lang="en-US" altLang="zh-CN" sz="4100" dirty="0" smtClean="0"/>
              <a:t>ex1 and ex2</a:t>
            </a:r>
          </a:p>
          <a:p>
            <a:r>
              <a:rPr lang="en-US" altLang="zh-CN" dirty="0" smtClean="0"/>
              <a:t>hw1.df = read.csv("hw1.csv",header = TRUE)</a:t>
            </a:r>
          </a:p>
          <a:p>
            <a:r>
              <a:rPr lang="en-US" altLang="zh-CN" dirty="0" smtClean="0"/>
              <a:t>plot(hw1.df$ram~hw1.df$year)</a:t>
            </a:r>
          </a:p>
          <a:p>
            <a:endParaRPr lang="en-US" altLang="zh-CN" dirty="0" smtClean="0"/>
          </a:p>
          <a:p>
            <a:endParaRPr lang="en-US" altLang="zh-CN" dirty="0" smtClean="0"/>
          </a:p>
          <a:p>
            <a:r>
              <a:rPr lang="en-US" altLang="zh-CN" dirty="0" err="1" smtClean="0"/>
              <a:t>splines.reg.l</a:t>
            </a:r>
            <a:r>
              <a:rPr lang="en-US" altLang="zh-CN" dirty="0" smtClean="0"/>
              <a:t> = </a:t>
            </a:r>
            <a:r>
              <a:rPr lang="en-US" altLang="zh-CN" dirty="0" err="1" smtClean="0"/>
              <a:t>smooth.spline</a:t>
            </a:r>
            <a:r>
              <a:rPr lang="en-US" altLang="zh-CN" dirty="0" smtClean="0"/>
              <a:t>(x = hw1.df$year, y = hw1.df$ram, spar = 0.2)</a:t>
            </a:r>
          </a:p>
          <a:p>
            <a:r>
              <a:rPr lang="en-US" altLang="zh-CN" dirty="0" smtClean="0"/>
              <a:t>splines.reg.2 = </a:t>
            </a:r>
            <a:r>
              <a:rPr lang="en-US" altLang="zh-CN" dirty="0" err="1" smtClean="0"/>
              <a:t>smooth.spline</a:t>
            </a:r>
            <a:r>
              <a:rPr lang="en-US" altLang="zh-CN" dirty="0" smtClean="0"/>
              <a:t>(x = hw1.df$year, y = hw1.df$ram, spar = 1)</a:t>
            </a:r>
          </a:p>
          <a:p>
            <a:r>
              <a:rPr lang="en-US" altLang="zh-CN" dirty="0" smtClean="0"/>
              <a:t>splines.reg.3= </a:t>
            </a:r>
            <a:r>
              <a:rPr lang="en-US" altLang="zh-CN" dirty="0" err="1" smtClean="0"/>
              <a:t>smooth.spline</a:t>
            </a:r>
            <a:r>
              <a:rPr lang="en-US" altLang="zh-CN" dirty="0" smtClean="0"/>
              <a:t>(x = hw1.df$year, y = hw1.df$ram, spar = 2)</a:t>
            </a:r>
          </a:p>
          <a:p>
            <a:r>
              <a:rPr lang="en-US" altLang="zh-CN" dirty="0" smtClean="0"/>
              <a:t>lines(splines.reg.1, </a:t>
            </a:r>
            <a:r>
              <a:rPr lang="en-US" altLang="zh-CN" dirty="0" err="1" smtClean="0"/>
              <a:t>col</a:t>
            </a:r>
            <a:r>
              <a:rPr lang="en-US" altLang="zh-CN" dirty="0" smtClean="0"/>
              <a:t> = "red", </a:t>
            </a:r>
            <a:r>
              <a:rPr lang="en-US" altLang="zh-CN" dirty="0" err="1" smtClean="0"/>
              <a:t>lwd</a:t>
            </a:r>
            <a:r>
              <a:rPr lang="en-US" altLang="zh-CN" dirty="0" smtClean="0"/>
              <a:t> = 2)  # regression line with lambda = 0.2</a:t>
            </a:r>
          </a:p>
          <a:p>
            <a:r>
              <a:rPr lang="en-US" altLang="zh-CN" dirty="0" smtClean="0"/>
              <a:t>lines(splines.reg.2, </a:t>
            </a:r>
            <a:r>
              <a:rPr lang="en-US" altLang="zh-CN" dirty="0" err="1" smtClean="0"/>
              <a:t>col</a:t>
            </a:r>
            <a:r>
              <a:rPr lang="en-US" altLang="zh-CN" dirty="0" smtClean="0"/>
              <a:t> = "green", </a:t>
            </a:r>
            <a:r>
              <a:rPr lang="en-US" altLang="zh-CN" dirty="0" err="1" smtClean="0"/>
              <a:t>lwd</a:t>
            </a:r>
            <a:r>
              <a:rPr lang="en-US" altLang="zh-CN" dirty="0" smtClean="0"/>
              <a:t> = 2)  # regression line with lambda = 1</a:t>
            </a:r>
          </a:p>
          <a:p>
            <a:r>
              <a:rPr lang="en-US" altLang="zh-CN" dirty="0" smtClean="0"/>
              <a:t>lines(splines.reg.3, </a:t>
            </a:r>
            <a:r>
              <a:rPr lang="en-US" altLang="zh-CN" dirty="0" err="1" smtClean="0"/>
              <a:t>col</a:t>
            </a:r>
            <a:r>
              <a:rPr lang="en-US" altLang="zh-CN" dirty="0" smtClean="0"/>
              <a:t> = "blue", </a:t>
            </a:r>
            <a:r>
              <a:rPr lang="en-US" altLang="zh-CN" dirty="0" err="1" smtClean="0"/>
              <a:t>lwd</a:t>
            </a:r>
            <a:r>
              <a:rPr lang="en-US" altLang="zh-CN" dirty="0" smtClean="0"/>
              <a:t> = 2)  # regression line with lambda = 2</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Hw2 </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en-US" altLang="zh-CN" dirty="0" smtClean="0"/>
              <a:t>Ex </a:t>
            </a:r>
            <a:r>
              <a:rPr lang="en-US" altLang="zh-CN" dirty="0" smtClean="0">
                <a:latin typeface="+mn-ea"/>
              </a:rPr>
              <a:t>3</a:t>
            </a:r>
          </a:p>
          <a:p>
            <a:pPr>
              <a:buNone/>
            </a:pPr>
            <a:r>
              <a:rPr lang="en-US" altLang="zh-CN" dirty="0" smtClean="0"/>
              <a:t>x </a:t>
            </a:r>
            <a:r>
              <a:rPr lang="en-US" altLang="zh-CN" dirty="0" smtClean="0"/>
              <a:t>= 6</a:t>
            </a:r>
          </a:p>
          <a:p>
            <a:pPr>
              <a:buNone/>
            </a:pPr>
            <a:r>
              <a:rPr lang="en-US" altLang="zh-CN" dirty="0" smtClean="0"/>
              <a:t> n = 1000</a:t>
            </a:r>
          </a:p>
          <a:p>
            <a:pPr>
              <a:buNone/>
            </a:pPr>
            <a:r>
              <a:rPr lang="en-US" altLang="zh-CN" dirty="0" smtClean="0"/>
              <a:t> lambda = 2</a:t>
            </a:r>
          </a:p>
          <a:p>
            <a:pPr>
              <a:buNone/>
            </a:pPr>
            <a:r>
              <a:rPr lang="en-US" altLang="zh-CN" dirty="0" smtClean="0"/>
              <a:t> p = lambda / n</a:t>
            </a:r>
          </a:p>
          <a:p>
            <a:pPr>
              <a:buNone/>
            </a:pPr>
            <a:r>
              <a:rPr lang="en-US" altLang="zh-CN" dirty="0" smtClean="0"/>
              <a:t> </a:t>
            </a:r>
            <a:r>
              <a:rPr lang="en-US" altLang="zh-CN" dirty="0" err="1" smtClean="0"/>
              <a:t>dbinom</a:t>
            </a:r>
            <a:r>
              <a:rPr lang="en-US" altLang="zh-CN" dirty="0" smtClean="0"/>
              <a:t> (x,2*</a:t>
            </a:r>
            <a:r>
              <a:rPr lang="en-US" altLang="zh-CN" dirty="0" err="1" smtClean="0"/>
              <a:t>n,p</a:t>
            </a:r>
            <a:r>
              <a:rPr lang="en-US" altLang="zh-CN" dirty="0" smtClean="0"/>
              <a:t>) # binomial probability mass function</a:t>
            </a:r>
          </a:p>
          <a:p>
            <a:pPr>
              <a:buNone/>
            </a:pPr>
            <a:r>
              <a:rPr lang="en-US" altLang="zh-CN" dirty="0" smtClean="0"/>
              <a:t> </a:t>
            </a:r>
          </a:p>
          <a:p>
            <a:pPr>
              <a:buNone/>
            </a:pPr>
            <a:r>
              <a:rPr lang="en-US" altLang="zh-CN" dirty="0" smtClean="0"/>
              <a:t> </a:t>
            </a:r>
            <a:r>
              <a:rPr lang="en-US" altLang="zh-CN" dirty="0" err="1" smtClean="0"/>
              <a:t>dpois</a:t>
            </a:r>
            <a:r>
              <a:rPr lang="en-US" altLang="zh-CN" dirty="0" smtClean="0"/>
              <a:t> (x, 2*lambda ) # Poisson probability mass function</a:t>
            </a:r>
          </a:p>
          <a:p>
            <a:pPr>
              <a:buNone/>
            </a:pPr>
            <a:r>
              <a:rPr lang="en-US" altLang="zh-CN" dirty="0" smtClean="0"/>
              <a:t> </a:t>
            </a:r>
          </a:p>
          <a:p>
            <a:pPr>
              <a:buNone/>
            </a:pPr>
            <a:r>
              <a:rPr lang="en-US" altLang="zh-CN" dirty="0" smtClean="0"/>
              <a:t> </a:t>
            </a:r>
            <a:r>
              <a:rPr lang="en-US" altLang="zh-CN" dirty="0" err="1" smtClean="0"/>
              <a:t>dpois</a:t>
            </a:r>
            <a:r>
              <a:rPr lang="en-US" altLang="zh-CN" dirty="0" smtClean="0"/>
              <a:t> (0, 5 )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hw3</a:t>
            </a:r>
            <a:endParaRPr lang="zh-CN" altLang="en-US" dirty="0"/>
          </a:p>
        </p:txBody>
      </p:sp>
      <p:sp>
        <p:nvSpPr>
          <p:cNvPr id="3" name="内容占位符 2"/>
          <p:cNvSpPr>
            <a:spLocks noGrp="1"/>
          </p:cNvSpPr>
          <p:nvPr>
            <p:ph idx="1"/>
          </p:nvPr>
        </p:nvSpPr>
        <p:spPr/>
        <p:txBody>
          <a:bodyPr>
            <a:normAutofit fontScale="62500" lnSpcReduction="20000"/>
          </a:bodyPr>
          <a:lstStyle/>
          <a:p>
            <a:pPr>
              <a:buNone/>
            </a:pPr>
            <a:r>
              <a:rPr lang="en-US" altLang="zh-CN" sz="4800" dirty="0" smtClean="0">
                <a:latin typeface="+mn-ea"/>
              </a:rPr>
              <a:t>HW3-1</a:t>
            </a:r>
            <a:endParaRPr lang="en-US" altLang="zh-CN" sz="4800" dirty="0" smtClean="0">
              <a:latin typeface="+mn-ea"/>
            </a:endParaRPr>
          </a:p>
          <a:p>
            <a:r>
              <a:rPr lang="en-US" altLang="zh-CN" sz="4800" dirty="0" err="1" smtClean="0"/>
              <a:t>install.packages</a:t>
            </a:r>
            <a:r>
              <a:rPr lang="en-US" altLang="zh-CN" sz="4800" dirty="0" smtClean="0"/>
              <a:t>("</a:t>
            </a:r>
            <a:r>
              <a:rPr lang="en-US" altLang="zh-CN" sz="4800" dirty="0" err="1" smtClean="0"/>
              <a:t>digest",repos</a:t>
            </a:r>
            <a:r>
              <a:rPr lang="en-US" altLang="zh-CN" sz="4800" dirty="0" smtClean="0"/>
              <a:t>='http://cran.us.r-project.org')</a:t>
            </a:r>
          </a:p>
          <a:p>
            <a:r>
              <a:rPr lang="en-US" altLang="zh-CN" sz="4800" dirty="0" smtClean="0"/>
              <a:t>library("digest")</a:t>
            </a:r>
          </a:p>
          <a:p>
            <a:r>
              <a:rPr lang="en-US" altLang="zh-CN" sz="4800" dirty="0" smtClean="0"/>
              <a:t>digest("I learn a lot from this class when I am proper listening to the professor","sha256")</a:t>
            </a:r>
          </a:p>
          <a:p>
            <a:r>
              <a:rPr lang="en-US" altLang="zh-CN" sz="4800" dirty="0" smtClean="0"/>
              <a:t>digest("I do not learn a lot from this class when </a:t>
            </a:r>
            <a:r>
              <a:rPr lang="en-US" altLang="zh-CN" sz="4800" dirty="0" err="1" smtClean="0"/>
              <a:t>i</a:t>
            </a:r>
            <a:r>
              <a:rPr lang="en-US" altLang="zh-CN" sz="4800" dirty="0" smtClean="0"/>
              <a:t> am absent and playing on my Iphone","sha256")</a:t>
            </a:r>
          </a:p>
          <a:p>
            <a:endParaRPr lang="en-US" altLang="zh-CN" sz="4800" dirty="0" smtClean="0"/>
          </a:p>
          <a:p>
            <a:endParaRPr lang="en-US" altLang="zh-CN" sz="4800" dirty="0" smtClean="0"/>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hw3</a:t>
            </a:r>
            <a:endParaRPr lang="zh-CN" altLang="en-US" dirty="0"/>
          </a:p>
        </p:txBody>
      </p:sp>
      <p:sp>
        <p:nvSpPr>
          <p:cNvPr id="3" name="内容占位符 2"/>
          <p:cNvSpPr>
            <a:spLocks noGrp="1"/>
          </p:cNvSpPr>
          <p:nvPr>
            <p:ph idx="1"/>
          </p:nvPr>
        </p:nvSpPr>
        <p:spPr>
          <a:xfrm>
            <a:off x="457200" y="1772816"/>
            <a:ext cx="8229600" cy="4824536"/>
          </a:xfrm>
        </p:spPr>
        <p:txBody>
          <a:bodyPr>
            <a:normAutofit fontScale="25000" lnSpcReduction="20000"/>
          </a:bodyPr>
          <a:lstStyle/>
          <a:p>
            <a:endParaRPr lang="en-US" altLang="zh-CN" sz="4800" dirty="0" smtClean="0"/>
          </a:p>
          <a:p>
            <a:endParaRPr lang="en-US" altLang="zh-CN" sz="4800" dirty="0" smtClean="0"/>
          </a:p>
          <a:p>
            <a:pPr>
              <a:buNone/>
            </a:pPr>
            <a:r>
              <a:rPr lang="en-US" altLang="zh-CN" sz="6400" dirty="0" smtClean="0">
                <a:latin typeface="+mn-ea"/>
              </a:rPr>
              <a:t>HW3-4</a:t>
            </a:r>
            <a:endParaRPr lang="en-US" altLang="zh-CN" sz="6400" dirty="0" smtClean="0">
              <a:latin typeface="+mn-ea"/>
            </a:endParaRPr>
          </a:p>
          <a:p>
            <a:r>
              <a:rPr lang="en-US" altLang="zh-CN" sz="6400" dirty="0" err="1" smtClean="0"/>
              <a:t>install.packages</a:t>
            </a:r>
            <a:r>
              <a:rPr lang="en-US" altLang="zh-CN" sz="6400" dirty="0" smtClean="0"/>
              <a:t>("</a:t>
            </a:r>
            <a:r>
              <a:rPr lang="en-US" altLang="zh-CN" sz="6400" dirty="0" err="1" smtClean="0"/>
              <a:t>rjson",repos</a:t>
            </a:r>
            <a:r>
              <a:rPr lang="en-US" altLang="zh-CN" sz="6400" dirty="0" smtClean="0"/>
              <a:t> = "http://cran.us.r-project.org")</a:t>
            </a:r>
          </a:p>
          <a:p>
            <a:r>
              <a:rPr lang="en-US" altLang="zh-CN" sz="6400" dirty="0" smtClean="0"/>
              <a:t>library("</a:t>
            </a:r>
            <a:r>
              <a:rPr lang="en-US" altLang="zh-CN" sz="6400" dirty="0" err="1" smtClean="0"/>
              <a:t>rjson</a:t>
            </a:r>
            <a:r>
              <a:rPr lang="en-US" altLang="zh-CN" sz="6400" dirty="0" smtClean="0"/>
              <a:t>")</a:t>
            </a:r>
          </a:p>
          <a:p>
            <a:r>
              <a:rPr lang="en-US" altLang="zh-CN" sz="6400" dirty="0" err="1" smtClean="0"/>
              <a:t>json_file</a:t>
            </a:r>
            <a:r>
              <a:rPr lang="en-US" altLang="zh-CN" sz="6400" dirty="0" smtClean="0"/>
              <a:t>="http://crix.hu-berlin.de/data/crix.json"</a:t>
            </a:r>
          </a:p>
          <a:p>
            <a:r>
              <a:rPr lang="en-US" altLang="zh-CN" sz="6400" dirty="0" err="1" smtClean="0"/>
              <a:t>json_data</a:t>
            </a:r>
            <a:r>
              <a:rPr lang="en-US" altLang="zh-CN" sz="6400" dirty="0" smtClean="0"/>
              <a:t>=</a:t>
            </a:r>
            <a:r>
              <a:rPr lang="en-US" altLang="zh-CN" sz="6400" dirty="0" err="1" smtClean="0"/>
              <a:t>fromJSON</a:t>
            </a:r>
            <a:r>
              <a:rPr lang="en-US" altLang="zh-CN" sz="6400" dirty="0" smtClean="0"/>
              <a:t>(file=</a:t>
            </a:r>
            <a:r>
              <a:rPr lang="en-US" altLang="zh-CN" sz="6400" dirty="0" err="1" smtClean="0"/>
              <a:t>json_file</a:t>
            </a:r>
            <a:r>
              <a:rPr lang="en-US" altLang="zh-CN" sz="6400" dirty="0" smtClean="0"/>
              <a:t>)</a:t>
            </a:r>
          </a:p>
          <a:p>
            <a:r>
              <a:rPr lang="en-US" altLang="zh-CN" sz="6400" dirty="0" err="1" smtClean="0"/>
              <a:t>crix_data_frame</a:t>
            </a:r>
            <a:r>
              <a:rPr lang="en-US" altLang="zh-CN" sz="6400" dirty="0" smtClean="0"/>
              <a:t>=</a:t>
            </a:r>
            <a:r>
              <a:rPr lang="en-US" altLang="zh-CN" sz="6400" dirty="0" err="1" smtClean="0"/>
              <a:t>as.data.frame</a:t>
            </a:r>
            <a:r>
              <a:rPr lang="en-US" altLang="zh-CN" sz="6400" dirty="0" smtClean="0"/>
              <a:t>(</a:t>
            </a:r>
            <a:r>
              <a:rPr lang="en-US" altLang="zh-CN" sz="6400" dirty="0" err="1" smtClean="0"/>
              <a:t>json_data</a:t>
            </a:r>
            <a:r>
              <a:rPr lang="en-US" altLang="zh-CN" sz="6400" dirty="0" smtClean="0"/>
              <a:t>)</a:t>
            </a:r>
          </a:p>
          <a:p>
            <a:endParaRPr lang="en-US" altLang="zh-CN" sz="6400" dirty="0" smtClean="0"/>
          </a:p>
          <a:p>
            <a:r>
              <a:rPr lang="en-US" altLang="zh-CN" sz="6400" dirty="0" err="1" smtClean="0"/>
              <a:t>crix_data_frame_t</a:t>
            </a:r>
            <a:r>
              <a:rPr lang="en-US" altLang="zh-CN" sz="6400" dirty="0" smtClean="0"/>
              <a:t>&lt;-t(</a:t>
            </a:r>
            <a:r>
              <a:rPr lang="en-US" altLang="zh-CN" sz="6400" dirty="0" err="1" smtClean="0"/>
              <a:t>crix_data_frame</a:t>
            </a:r>
            <a:r>
              <a:rPr lang="en-US" altLang="zh-CN" sz="6400" dirty="0" smtClean="0"/>
              <a:t>)</a:t>
            </a:r>
          </a:p>
          <a:p>
            <a:r>
              <a:rPr lang="en-US" altLang="zh-CN" sz="6400" dirty="0" smtClean="0"/>
              <a:t>time&lt;-</a:t>
            </a:r>
            <a:r>
              <a:rPr lang="en-US" altLang="zh-CN" sz="6400" dirty="0" err="1" smtClean="0"/>
              <a:t>crix_data_frame_t</a:t>
            </a:r>
            <a:r>
              <a:rPr lang="en-US" altLang="zh-CN" sz="6400" dirty="0" smtClean="0"/>
              <a:t>[</a:t>
            </a:r>
            <a:r>
              <a:rPr lang="en-US" altLang="zh-CN" sz="6400" dirty="0" err="1" smtClean="0"/>
              <a:t>seq</a:t>
            </a:r>
            <a:r>
              <a:rPr lang="en-US" altLang="zh-CN" sz="6400" dirty="0" smtClean="0"/>
              <a:t>(1,2350,by=2)]</a:t>
            </a:r>
          </a:p>
          <a:p>
            <a:r>
              <a:rPr lang="en-US" altLang="zh-CN" sz="6400" dirty="0" smtClean="0"/>
              <a:t>price&lt;-</a:t>
            </a:r>
            <a:r>
              <a:rPr lang="en-US" altLang="zh-CN" sz="6400" dirty="0" err="1" smtClean="0"/>
              <a:t>crix_data_frame_t</a:t>
            </a:r>
            <a:r>
              <a:rPr lang="en-US" altLang="zh-CN" sz="6400" dirty="0" smtClean="0"/>
              <a:t>[</a:t>
            </a:r>
            <a:r>
              <a:rPr lang="en-US" altLang="zh-CN" sz="6400" dirty="0" err="1" smtClean="0"/>
              <a:t>seq</a:t>
            </a:r>
            <a:r>
              <a:rPr lang="en-US" altLang="zh-CN" sz="6400" dirty="0" smtClean="0"/>
              <a:t>(2,2350,by=2)]</a:t>
            </a:r>
          </a:p>
          <a:p>
            <a:r>
              <a:rPr lang="en-US" altLang="zh-CN" sz="6400" dirty="0" err="1" smtClean="0"/>
              <a:t>crix_data_frame</a:t>
            </a:r>
            <a:r>
              <a:rPr lang="en-US" altLang="zh-CN" sz="6400" dirty="0" smtClean="0"/>
              <a:t>&lt;-</a:t>
            </a:r>
            <a:r>
              <a:rPr lang="en-US" altLang="zh-CN" sz="6400" dirty="0" err="1" smtClean="0"/>
              <a:t>cbind</a:t>
            </a:r>
            <a:r>
              <a:rPr lang="en-US" altLang="zh-CN" sz="6400" dirty="0" smtClean="0"/>
              <a:t>(</a:t>
            </a:r>
            <a:r>
              <a:rPr lang="en-US" altLang="zh-CN" sz="6400" dirty="0" err="1" smtClean="0"/>
              <a:t>time,price</a:t>
            </a:r>
            <a:r>
              <a:rPr lang="en-US" altLang="zh-CN" sz="6400" dirty="0" smtClean="0"/>
              <a:t>)</a:t>
            </a:r>
          </a:p>
          <a:p>
            <a:r>
              <a:rPr lang="en-US" altLang="zh-CN" sz="6400" dirty="0" err="1" smtClean="0"/>
              <a:t>time_series</a:t>
            </a:r>
            <a:r>
              <a:rPr lang="en-US" altLang="zh-CN" sz="6400" dirty="0" smtClean="0"/>
              <a:t>&lt;-</a:t>
            </a:r>
            <a:r>
              <a:rPr lang="en-US" altLang="zh-CN" sz="6400" dirty="0" err="1" smtClean="0"/>
              <a:t>ts</a:t>
            </a:r>
            <a:r>
              <a:rPr lang="en-US" altLang="zh-CN" sz="6400" dirty="0" smtClean="0"/>
              <a:t>(data=</a:t>
            </a:r>
            <a:r>
              <a:rPr lang="en-US" altLang="zh-CN" sz="6400" dirty="0" err="1" smtClean="0"/>
              <a:t>price,start</a:t>
            </a:r>
            <a:r>
              <a:rPr lang="en-US" altLang="zh-CN" sz="6400" dirty="0" smtClean="0"/>
              <a:t> =c(2014,7,31),frequency = 365)</a:t>
            </a:r>
          </a:p>
          <a:p>
            <a:r>
              <a:rPr lang="en-US" altLang="zh-CN" sz="6400" dirty="0" smtClean="0"/>
              <a:t>plot(</a:t>
            </a:r>
            <a:r>
              <a:rPr lang="en-US" altLang="zh-CN" sz="6400" dirty="0" err="1" smtClean="0"/>
              <a:t>time_series</a:t>
            </a:r>
            <a:r>
              <a:rPr lang="en-US" altLang="zh-CN" sz="6400" dirty="0" smtClean="0"/>
              <a:t>)</a:t>
            </a:r>
          </a:p>
          <a:p>
            <a:endParaRPr lang="en-US" altLang="zh-CN" sz="6400" dirty="0" smtClean="0"/>
          </a:p>
          <a:p>
            <a:r>
              <a:rPr lang="en-US" altLang="zh-CN" sz="6400" dirty="0" err="1" smtClean="0"/>
              <a:t>install.packages</a:t>
            </a:r>
            <a:r>
              <a:rPr lang="en-US" altLang="zh-CN" sz="6400" dirty="0" smtClean="0"/>
              <a:t>("</a:t>
            </a:r>
            <a:r>
              <a:rPr lang="en-US" altLang="zh-CN" sz="6400" dirty="0" err="1" smtClean="0"/>
              <a:t>tseries</a:t>
            </a:r>
            <a:r>
              <a:rPr lang="en-US" altLang="zh-CN" sz="6400" dirty="0" smtClean="0"/>
              <a:t>")</a:t>
            </a:r>
          </a:p>
          <a:p>
            <a:r>
              <a:rPr lang="en-US" altLang="zh-CN" sz="6400" dirty="0" smtClean="0"/>
              <a:t>library(</a:t>
            </a:r>
            <a:r>
              <a:rPr lang="en-US" altLang="zh-CN" sz="6400" dirty="0" err="1" smtClean="0"/>
              <a:t>tseries</a:t>
            </a:r>
            <a:r>
              <a:rPr lang="en-US" altLang="zh-CN" sz="6400" dirty="0" smtClean="0"/>
              <a:t>)</a:t>
            </a:r>
          </a:p>
          <a:p>
            <a:r>
              <a:rPr lang="en-US" altLang="zh-CN" sz="6400" dirty="0" err="1" smtClean="0"/>
              <a:t>adf.test</a:t>
            </a:r>
            <a:r>
              <a:rPr lang="en-US" altLang="zh-CN" sz="6400" dirty="0" smtClean="0"/>
              <a:t>(</a:t>
            </a:r>
            <a:r>
              <a:rPr lang="en-US" altLang="zh-CN" sz="6400" dirty="0" err="1" smtClean="0"/>
              <a:t>time_series</a:t>
            </a:r>
            <a:r>
              <a:rPr lang="en-US" altLang="zh-CN" sz="6400" dirty="0" smtClean="0"/>
              <a:t>)</a:t>
            </a:r>
          </a:p>
          <a:p>
            <a:r>
              <a:rPr lang="en-US" altLang="zh-CN" sz="6400" dirty="0" smtClean="0"/>
              <a:t>#Because p-value is greater than printed p-value, we can't reject the hypothesis#</a:t>
            </a:r>
          </a:p>
          <a:p>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TotalTime>
  <Words>1109</Words>
  <Application>Microsoft Office PowerPoint</Application>
  <PresentationFormat>全屏显示(4:3)</PresentationFormat>
  <Paragraphs>327</Paragraphs>
  <Slides>32</Slides>
  <Notes>0</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流畅</vt:lpstr>
      <vt:lpstr>Final exam</vt:lpstr>
      <vt:lpstr>hw1</vt:lpstr>
      <vt:lpstr>Logistic regression </vt:lpstr>
      <vt:lpstr>      Logistic regression is used in various fields, including machine learning, most medical fields, and social sciences. For example, the Trauma and Injury Severity Score (TRISS), which is widely used to predict mortality in injured patients, was originally developed by Boyd et al. using logistic regression.</vt:lpstr>
      <vt:lpstr>幻灯片 5</vt:lpstr>
      <vt:lpstr>hw2</vt:lpstr>
      <vt:lpstr>Hw2 </vt:lpstr>
      <vt:lpstr>hw3</vt:lpstr>
      <vt:lpstr>hw3</vt:lpstr>
      <vt:lpstr>Digital Signature Algorithms</vt:lpstr>
      <vt:lpstr>幻灯片 11</vt:lpstr>
      <vt:lpstr>幻灯片 12</vt:lpstr>
      <vt:lpstr>   Per-user keys: Given a set of parameters, the second phase computes private and public keys for a single user.  Apart from these, we also need signing and verifying process, then check the Correctness of the algorithm</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exam</dc:title>
  <dc:creator>Administrator</dc:creator>
  <cp:lastModifiedBy>深度联盟http://www.deepbbs.org</cp:lastModifiedBy>
  <cp:revision>8</cp:revision>
  <dcterms:created xsi:type="dcterms:W3CDTF">2017-10-21T00:59:38Z</dcterms:created>
  <dcterms:modified xsi:type="dcterms:W3CDTF">2017-10-21T01:15:31Z</dcterms:modified>
</cp:coreProperties>
</file>