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62" r:id="rId9"/>
    <p:sldId id="273" r:id="rId10"/>
    <p:sldId id="265" r:id="rId11"/>
    <p:sldId id="268" r:id="rId12"/>
    <p:sldId id="267" r:id="rId13"/>
    <p:sldId id="293" r:id="rId14"/>
    <p:sldId id="266" r:id="rId15"/>
    <p:sldId id="269" r:id="rId16"/>
    <p:sldId id="270" r:id="rId17"/>
    <p:sldId id="272" r:id="rId18"/>
    <p:sldId id="279" r:id="rId19"/>
    <p:sldId id="295" r:id="rId20"/>
    <p:sldId id="296" r:id="rId21"/>
    <p:sldId id="275" r:id="rId22"/>
    <p:sldId id="276" r:id="rId23"/>
    <p:sldId id="294" r:id="rId24"/>
    <p:sldId id="291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4" autoAdjust="0"/>
    <p:restoredTop sz="94660"/>
  </p:normalViewPr>
  <p:slideViewPr>
    <p:cSldViewPr>
      <p:cViewPr>
        <p:scale>
          <a:sx n="100" d="100"/>
          <a:sy n="100" d="100"/>
        </p:scale>
        <p:origin x="-93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13059F-731D-49E4-AEF0-ED75C2E9B11B}" type="datetimeFigureOut">
              <a:rPr lang="zh-TW" altLang="en-US" smtClean="0"/>
              <a:t>2015/6/30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08631-6C3A-4673-8854-3D570F0FC5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EDA Final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5085184"/>
            <a:ext cx="7632848" cy="1112862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B00902051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李益昌　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B01901046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電機三 謝沅廷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B01901065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電機三 陳韻竹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TDP method 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- Net-based TDP </a:t>
            </a:r>
            <a:r>
              <a:rPr lang="en-US" altLang="zh-TW" dirty="0" smtClean="0"/>
              <a:t>: convert </a:t>
            </a:r>
            <a:r>
              <a:rPr lang="en-US" altLang="zh-TW" dirty="0"/>
              <a:t>timing information into net-weights</a:t>
            </a:r>
            <a:br>
              <a:rPr lang="en-US" altLang="zh-TW" dirty="0"/>
            </a:br>
            <a:r>
              <a:rPr lang="en-US" altLang="zh-TW" dirty="0"/>
              <a:t>- Dynamic vs. Static </a:t>
            </a:r>
            <a:r>
              <a:rPr lang="en-US" altLang="zh-TW" dirty="0" smtClean="0"/>
              <a:t>approaches </a:t>
            </a:r>
            <a:r>
              <a:rPr lang="en-US" altLang="zh-TW" dirty="0"/>
              <a:t>: </a:t>
            </a:r>
            <a:r>
              <a:rPr lang="en-US" altLang="zh-TW" dirty="0" smtClean="0"/>
              <a:t>dynamic </a:t>
            </a:r>
            <a:r>
              <a:rPr lang="en-US" altLang="zh-TW" dirty="0"/>
              <a:t>approaches update </a:t>
            </a:r>
            <a:r>
              <a:rPr lang="en-US" altLang="zh-TW" dirty="0" smtClean="0"/>
              <a:t>net-weights </a:t>
            </a:r>
            <a:r>
              <a:rPr lang="en-US" altLang="zh-TW" dirty="0"/>
              <a:t>during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Lagrangian</a:t>
            </a:r>
            <a:r>
              <a:rPr lang="en-US" altLang="zh-TW" dirty="0"/>
              <a:t> Relaxation Formulation : 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incorporate </a:t>
            </a:r>
            <a:r>
              <a:rPr lang="en-US" altLang="zh-TW" dirty="0"/>
              <a:t>hard constraints</a:t>
            </a:r>
            <a:r>
              <a:rPr lang="en-US" altLang="zh-TW" dirty="0" smtClean="0"/>
              <a:t> </a:t>
            </a:r>
            <a:r>
              <a:rPr lang="en-US" altLang="zh-TW" dirty="0"/>
              <a:t>into the objective function</a:t>
            </a:r>
            <a:br>
              <a:rPr lang="en-US" altLang="zh-TW" dirty="0"/>
            </a:br>
            <a:r>
              <a:rPr lang="en-US" altLang="zh-TW" dirty="0"/>
              <a:t>- penalty </a:t>
            </a:r>
            <a:r>
              <a:rPr lang="en-US" altLang="zh-TW" dirty="0" smtClean="0"/>
              <a:t>term called </a:t>
            </a:r>
            <a:r>
              <a:rPr lang="en-US" altLang="zh-TW" dirty="0"/>
              <a:t>Lagrange multiplier (LM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- LMs serve as net-weights</a:t>
            </a:r>
          </a:p>
          <a:p>
            <a:endParaRPr lang="en-US" altLang="zh-TW" dirty="0"/>
          </a:p>
          <a:p>
            <a:r>
              <a:rPr lang="en-US" altLang="zh-TW" dirty="0"/>
              <a:t>Delay information from </a:t>
            </a:r>
            <a:r>
              <a:rPr lang="en-US" altLang="zh-TW" dirty="0" smtClean="0"/>
              <a:t>HPWL &amp; RC</a:t>
            </a:r>
          </a:p>
        </p:txBody>
      </p:sp>
    </p:spTree>
    <p:extLst>
      <p:ext uri="{BB962C8B-B14F-4D97-AF65-F5344CB8AC3E}">
        <p14:creationId xmlns:p14="http://schemas.microsoft.com/office/powerpoint/2010/main" val="2370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Algorithm(3/7)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5085184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delay information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update LMs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move cells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new delay information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new LMs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move cells again</a:t>
            </a:r>
          </a:p>
          <a:p>
            <a:r>
              <a:rPr lang="en-US" altLang="zh-TW" dirty="0" smtClean="0"/>
              <a:t>Call Timer every iteration</a:t>
            </a:r>
            <a:endParaRPr lang="zh-TW" altLang="en-US" dirty="0"/>
          </a:p>
        </p:txBody>
      </p:sp>
      <p:pic>
        <p:nvPicPr>
          <p:cNvPr id="4098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2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Algorithm(4/7)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Building specific </a:t>
            </a:r>
            <a:r>
              <a:rPr lang="en-US" altLang="zh-TW" dirty="0" smtClean="0"/>
              <a:t>order</a:t>
            </a:r>
            <a:br>
              <a:rPr lang="en-US" altLang="zh-TW" dirty="0" smtClean="0"/>
            </a:br>
            <a:r>
              <a:rPr lang="en-US" altLang="zh-TW" dirty="0" smtClean="0"/>
              <a:t>- From PI using BFS to find the 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Algorithm(5/7)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local </a:t>
            </a:r>
            <a:r>
              <a:rPr lang="en-US" altLang="zh-TW" dirty="0" smtClean="0"/>
              <a:t>search</a:t>
            </a:r>
            <a:br>
              <a:rPr lang="en-US" altLang="zh-TW" dirty="0" smtClean="0"/>
            </a:br>
            <a:r>
              <a:rPr lang="en-US" altLang="zh-TW" dirty="0" smtClean="0"/>
              <a:t>- net-weights</a:t>
            </a:r>
            <a:br>
              <a:rPr lang="en-US" altLang="zh-TW" dirty="0" smtClean="0"/>
            </a:br>
            <a:r>
              <a:rPr lang="en-US" altLang="zh-TW" dirty="0" smtClean="0"/>
              <a:t>- in a “specific order”</a:t>
            </a:r>
            <a:br>
              <a:rPr lang="en-US" altLang="zh-TW" dirty="0" smtClean="0"/>
            </a:br>
            <a:r>
              <a:rPr lang="en-US" altLang="zh-TW" dirty="0" smtClean="0"/>
              <a:t>- delay : HPWL &amp; RC</a:t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en-US" altLang="zh-TW" b="1" dirty="0" smtClean="0"/>
              <a:t>cost</a:t>
            </a:r>
            <a:r>
              <a:rPr lang="en-US" altLang="zh-TW" dirty="0" smtClean="0"/>
              <a:t> : delay &amp; net-weights</a:t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en-US" altLang="zh-TW" dirty="0"/>
              <a:t>min-cost</a:t>
            </a:r>
            <a:r>
              <a:rPr lang="en-US" altLang="zh-TW" dirty="0" smtClean="0"/>
              <a:t> position</a:t>
            </a:r>
            <a:br>
              <a:rPr lang="en-US" altLang="zh-TW" dirty="0" smtClean="0"/>
            </a:br>
            <a:r>
              <a:rPr lang="en-US" altLang="zh-TW" dirty="0" smtClean="0"/>
              <a:t>- window size</a:t>
            </a:r>
            <a:endParaRPr lang="zh-TW" altLang="en-US" dirty="0"/>
          </a:p>
        </p:txBody>
      </p:sp>
      <p:pic>
        <p:nvPicPr>
          <p:cNvPr id="5122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52" y="1319450"/>
            <a:ext cx="3987096" cy="311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Algorithm(6/7)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r>
              <a:rPr lang="en-US" altLang="zh-TW" dirty="0" smtClean="0"/>
              <a:t>overlap removal</a:t>
            </a:r>
            <a:br>
              <a:rPr lang="en-US" altLang="zh-TW" dirty="0" smtClean="0"/>
            </a:br>
            <a:r>
              <a:rPr lang="en-US" altLang="zh-TW" dirty="0" smtClean="0"/>
              <a:t>- build red-black tree of required size of site</a:t>
            </a:r>
            <a:br>
              <a:rPr lang="en-US" altLang="zh-TW" dirty="0" smtClean="0"/>
            </a:br>
            <a:r>
              <a:rPr lang="en-US" altLang="zh-TW" dirty="0" smtClean="0"/>
              <a:t>- build red-black trees: insert empty site in the trees</a:t>
            </a:r>
            <a:br>
              <a:rPr lang="en-US" altLang="zh-TW" dirty="0" smtClean="0"/>
            </a:br>
            <a:r>
              <a:rPr lang="en-US" altLang="zh-TW" dirty="0" smtClean="0"/>
              <a:t>- choose one from the predecessor and the successor 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6146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01" y="3941787"/>
            <a:ext cx="6278563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Algorithm(7/7)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update late and early net-weights (LMs</a:t>
            </a:r>
            <a:r>
              <a:rPr lang="en-US" altLang="zh-TW" dirty="0" smtClean="0"/>
              <a:t>) [2]</a:t>
            </a:r>
            <a:br>
              <a:rPr lang="en-US" altLang="zh-TW" dirty="0" smtClean="0"/>
            </a:br>
            <a:r>
              <a:rPr lang="en-US" altLang="zh-TW" dirty="0" smtClean="0"/>
              <a:t>- in a “specific” order too</a:t>
            </a:r>
            <a:endParaRPr lang="zh-TW" altLang="en-US" dirty="0"/>
          </a:p>
        </p:txBody>
      </p:sp>
      <p:pic>
        <p:nvPicPr>
          <p:cNvPr id="7170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3092"/>
            <a:ext cx="6277866" cy="16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results - simple 'ONE' </a:t>
            </a:r>
            <a:r>
              <a:rPr lang="en-US" altLang="zh-TW" dirty="0" err="1"/>
              <a:t>testcase</a:t>
            </a:r>
            <a:r>
              <a:rPr lang="en-US" altLang="zh-TW" dirty="0"/>
              <a:t>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r>
              <a:rPr lang="en-US" altLang="zh-TW" dirty="0" smtClean="0"/>
              <a:t>Zero : </a:t>
            </a:r>
            <a:r>
              <a:rPr lang="en-US" altLang="zh-TW" dirty="0"/>
              <a:t>Original </a:t>
            </a:r>
            <a:r>
              <a:rPr lang="en-US" altLang="zh-TW" dirty="0" smtClean="0"/>
              <a:t>results</a:t>
            </a:r>
            <a:br>
              <a:rPr lang="en-US" altLang="zh-TW" dirty="0" smtClean="0"/>
            </a:br>
            <a:r>
              <a:rPr lang="en-US" altLang="zh-TW" dirty="0" smtClean="0"/>
              <a:t>late </a:t>
            </a:r>
            <a:r>
              <a:rPr lang="en-US" altLang="zh-TW" dirty="0"/>
              <a:t>WNS</a:t>
            </a:r>
            <a:r>
              <a:rPr lang="en-US" altLang="zh-TW" dirty="0" smtClean="0"/>
              <a:t>, TNS : </a:t>
            </a:r>
            <a:r>
              <a:rPr lang="en-US" altLang="zh-TW" dirty="0"/>
              <a:t>-103.734, -103.734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"/>
          <p:cNvPicPr/>
          <p:nvPr/>
        </p:nvPicPr>
        <p:blipFill rotWithShape="1">
          <a:blip r:embed="rId2"/>
          <a:srcRect l="2704" t="27107" r="67121" b="2501"/>
          <a:stretch/>
        </p:blipFill>
        <p:spPr bwMode="auto">
          <a:xfrm>
            <a:off x="523875" y="2204864"/>
            <a:ext cx="815258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483768" y="2204864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555776" y="4221088"/>
            <a:ext cx="1963997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results - simple 'ONE' </a:t>
            </a:r>
            <a:r>
              <a:rPr lang="en-US" altLang="zh-TW" dirty="0" err="1"/>
              <a:t>testcase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r>
              <a:rPr lang="en-US" altLang="zh-TW" dirty="0" smtClean="0"/>
              <a:t>One : </a:t>
            </a:r>
            <a:r>
              <a:rPr lang="en-US" altLang="zh-TW" dirty="0"/>
              <a:t>using </a:t>
            </a:r>
            <a:r>
              <a:rPr lang="en-US" altLang="zh-TW" dirty="0" smtClean="0"/>
              <a:t>1 </a:t>
            </a:r>
            <a:r>
              <a:rPr lang="en-US" altLang="zh-TW" dirty="0"/>
              <a:t>iteration and </a:t>
            </a:r>
            <a:r>
              <a:rPr lang="en-US" altLang="zh-TW" dirty="0" smtClean="0"/>
              <a:t>window size=7</a:t>
            </a:r>
            <a:br>
              <a:rPr lang="en-US" altLang="zh-TW" dirty="0" smtClean="0"/>
            </a:br>
            <a:r>
              <a:rPr lang="en-US" altLang="zh-TW" dirty="0" smtClean="0"/>
              <a:t>late </a:t>
            </a:r>
            <a:r>
              <a:rPr lang="en-US" altLang="zh-TW" dirty="0"/>
              <a:t>WNS</a:t>
            </a:r>
            <a:r>
              <a:rPr lang="en-US" altLang="zh-TW" dirty="0" smtClean="0"/>
              <a:t>, TNS : </a:t>
            </a:r>
            <a:r>
              <a:rPr lang="en-US" altLang="zh-TW" dirty="0"/>
              <a:t>-102.277, -</a:t>
            </a:r>
            <a:r>
              <a:rPr lang="en-US" altLang="zh-TW" dirty="0" smtClean="0"/>
              <a:t>102.277</a:t>
            </a:r>
            <a:endParaRPr lang="en-US" altLang="zh-TW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2762" t="4443" r="67344" b="25775"/>
          <a:stretch/>
        </p:blipFill>
        <p:spPr bwMode="auto">
          <a:xfrm>
            <a:off x="523875" y="2234570"/>
            <a:ext cx="8152581" cy="385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483768" y="2204864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555776" y="4221088"/>
            <a:ext cx="1963997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results - simple 'ONE' </a:t>
            </a:r>
            <a:r>
              <a:rPr lang="en-US" altLang="zh-TW" dirty="0" err="1"/>
              <a:t>testcase</a:t>
            </a:r>
            <a:r>
              <a:rPr lang="en-US" altLang="zh-TW" dirty="0"/>
              <a:t>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1622803"/>
              </p:ext>
            </p:extLst>
          </p:nvPr>
        </p:nvGraphicFramePr>
        <p:xfrm>
          <a:off x="457200" y="1219200"/>
          <a:ext cx="8229602" cy="504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1069843"/>
                <a:gridCol w="946381"/>
                <a:gridCol w="1131574"/>
                <a:gridCol w="1131574"/>
                <a:gridCol w="1121228"/>
                <a:gridCol w="1018458"/>
              </a:tblGrid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Result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iteration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window</a:t>
                      </a:r>
                      <a:br>
                        <a:rPr lang="en-US" altLang="zh-TW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size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WNS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TNS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max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</a:rPr>
                        <a:t>displ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l-GR" altLang="zh-TW" dirty="0" smtClean="0"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m)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overlap</a:t>
                      </a:r>
                    </a:p>
                    <a:p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Original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－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－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-103.734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-103.734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One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-102.277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-102.277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Two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-102.711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-102.711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1.9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Three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-104.302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-104.302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3.99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(after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</a:rPr>
                        <a:t> overlap removal)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-111.145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-111.145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3.42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Four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-100.172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-100.172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Five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-100.172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-100.172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4283968" y="4941168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436096" y="4941168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ICCAD Contest 2015</a:t>
            </a:r>
          </a:p>
          <a:p>
            <a:r>
              <a:rPr lang="en-US" altLang="zh-TW" dirty="0"/>
              <a:t>Problem C : Incremental Timing-driven Placement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9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results - simple </a:t>
            </a:r>
            <a:r>
              <a:rPr lang="en-US" altLang="zh-TW" dirty="0" smtClean="0"/>
              <a:t>‘TWO' </a:t>
            </a:r>
            <a:r>
              <a:rPr lang="en-US" altLang="zh-TW" dirty="0" err="1" smtClean="0"/>
              <a:t>testcase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4935935"/>
              </p:ext>
            </p:extLst>
          </p:nvPr>
        </p:nvGraphicFramePr>
        <p:xfrm>
          <a:off x="457200" y="1219200"/>
          <a:ext cx="8229602" cy="504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1069843"/>
                <a:gridCol w="946381"/>
                <a:gridCol w="1131574"/>
                <a:gridCol w="1131574"/>
                <a:gridCol w="1121228"/>
                <a:gridCol w="1018458"/>
              </a:tblGrid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Result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iteration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window</a:t>
                      </a:r>
                      <a:br>
                        <a:rPr lang="en-US" altLang="zh-TW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size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WNS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TNS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max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</a:rPr>
                        <a:t>displ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l-GR" altLang="zh-TW" dirty="0" smtClean="0"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m)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overlap</a:t>
                      </a:r>
                    </a:p>
                    <a:p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Original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－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anose="020F0502020204030204" pitchFamily="34" charset="0"/>
                        </a:rPr>
                        <a:t>－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-111.917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-111.917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One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Two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-103.351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-103.351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1.9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Three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-104.302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-104.302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5.7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(after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</a:rPr>
                        <a:t> overlap removal)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32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-111.145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-111.145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2.47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Four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272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Five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-106.078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1.33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TW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4283968" y="4941168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436096" y="4941168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Big windows size</a:t>
            </a:r>
            <a:br>
              <a:rPr lang="en-US" altLang="zh-TW" dirty="0"/>
            </a:br>
            <a:r>
              <a:rPr lang="en-US" altLang="zh-TW" dirty="0" smtClean="0"/>
              <a:t>- </a:t>
            </a:r>
            <a:r>
              <a:rPr lang="en-US" altLang="zh-TW" dirty="0"/>
              <a:t>explore more position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but less accuracy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More iteration</a:t>
            </a:r>
            <a:br>
              <a:rPr lang="en-US" altLang="zh-TW" dirty="0" smtClean="0"/>
            </a:br>
            <a:r>
              <a:rPr lang="en-US" altLang="zh-TW" dirty="0"/>
              <a:t>- better </a:t>
            </a:r>
            <a:r>
              <a:rPr lang="en-US" altLang="zh-TW" dirty="0" smtClean="0"/>
              <a:t>score</a:t>
            </a:r>
            <a:br>
              <a:rPr lang="en-US" altLang="zh-TW" dirty="0" smtClean="0"/>
            </a:br>
            <a:r>
              <a:rPr lang="en-US" altLang="zh-TW" dirty="0" smtClean="0"/>
              <a:t>- but longer run time</a:t>
            </a:r>
          </a:p>
        </p:txBody>
      </p:sp>
    </p:spTree>
    <p:extLst>
      <p:ext uri="{BB962C8B-B14F-4D97-AF65-F5344CB8AC3E}">
        <p14:creationId xmlns:p14="http://schemas.microsoft.com/office/powerpoint/2010/main" val="1120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</a:t>
            </a:r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Hybrid TDP(includes Path-based TDP)</a:t>
            </a:r>
          </a:p>
          <a:p>
            <a:r>
              <a:rPr lang="en-US" altLang="zh-TW" dirty="0" smtClean="0"/>
              <a:t>A good model for net-weights</a:t>
            </a:r>
          </a:p>
          <a:p>
            <a:r>
              <a:rPr lang="en-US" altLang="zh-TW" dirty="0" smtClean="0"/>
              <a:t>Placement including LCBs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2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[1] </a:t>
            </a:r>
            <a:r>
              <a:rPr lang="en-US" altLang="zh-TW" dirty="0" err="1"/>
              <a:t>Chrystian</a:t>
            </a:r>
            <a:r>
              <a:rPr lang="en-US" altLang="zh-TW" dirty="0"/>
              <a:t> </a:t>
            </a:r>
            <a:r>
              <a:rPr lang="en-US" altLang="zh-TW" dirty="0" err="1" smtClean="0"/>
              <a:t>Guth</a:t>
            </a:r>
            <a:r>
              <a:rPr lang="en-US" altLang="zh-TW" dirty="0" smtClean="0"/>
              <a:t> et al. Timing-Driven </a:t>
            </a:r>
            <a:r>
              <a:rPr lang="en-US" altLang="zh-TW" dirty="0"/>
              <a:t>Placement Based on </a:t>
            </a:r>
            <a:r>
              <a:rPr lang="en-US" altLang="zh-TW" dirty="0" smtClean="0"/>
              <a:t>Dynamic Net-Weighting </a:t>
            </a:r>
            <a:r>
              <a:rPr lang="en-US" altLang="zh-TW" dirty="0"/>
              <a:t>for Efficient Slack Histogram </a:t>
            </a:r>
            <a:r>
              <a:rPr lang="en-US" altLang="zh-TW" dirty="0" smtClean="0"/>
              <a:t>Compression</a:t>
            </a:r>
          </a:p>
          <a:p>
            <a:r>
              <a:rPr lang="en-US" altLang="zh-TW" dirty="0"/>
              <a:t>[2] H. </a:t>
            </a:r>
            <a:r>
              <a:rPr lang="en-US" altLang="zh-TW" dirty="0" err="1"/>
              <a:t>Tennakoon</a:t>
            </a:r>
            <a:r>
              <a:rPr lang="en-US" altLang="zh-TW" dirty="0"/>
              <a:t> et al. </a:t>
            </a:r>
            <a:r>
              <a:rPr lang="en-US" altLang="zh-TW" dirty="0" err="1"/>
              <a:t>Nonconvex</a:t>
            </a:r>
            <a:r>
              <a:rPr lang="en-US" altLang="zh-TW" dirty="0"/>
              <a:t> gate delay modeling </a:t>
            </a:r>
            <a:r>
              <a:rPr lang="en-US" altLang="zh-TW" dirty="0" smtClean="0"/>
              <a:t>and delay </a:t>
            </a:r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3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 </a:t>
            </a:r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Traditional </a:t>
            </a:r>
            <a:r>
              <a:rPr lang="en-US" altLang="zh-TW" dirty="0" smtClean="0"/>
              <a:t>placement try to optimize </a:t>
            </a:r>
            <a:r>
              <a:rPr lang="en-US" altLang="zh-TW" dirty="0"/>
              <a:t>total </a:t>
            </a:r>
            <a:r>
              <a:rPr lang="en-US" altLang="zh-TW" dirty="0" smtClean="0"/>
              <a:t>wire length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 unaware of </a:t>
            </a:r>
            <a:r>
              <a:rPr lang="en-US" altLang="zh-TW" dirty="0" smtClean="0"/>
              <a:t>individual </a:t>
            </a:r>
            <a:r>
              <a:rPr lang="en-US" altLang="zh-TW" dirty="0"/>
              <a:t>timing paths</a:t>
            </a:r>
            <a:endParaRPr lang="en-US" altLang="zh-TW" dirty="0" smtClean="0"/>
          </a:p>
          <a:p>
            <a:r>
              <a:rPr lang="en-US" altLang="zh-TW" dirty="0" smtClean="0"/>
              <a:t>Timing-driven </a:t>
            </a:r>
            <a:r>
              <a:rPr lang="en-US" altLang="zh-TW" dirty="0"/>
              <a:t>placement (TDP)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</a:t>
            </a:r>
            <a:r>
              <a:rPr lang="en-US" altLang="zh-TW" dirty="0"/>
              <a:t>based on timer </a:t>
            </a:r>
            <a:r>
              <a:rPr lang="en-US" altLang="zh-TW" dirty="0" smtClean="0"/>
              <a:t>feedback</a:t>
            </a:r>
            <a:br>
              <a:rPr lang="en-US" altLang="zh-TW" dirty="0" smtClean="0"/>
            </a:br>
            <a:r>
              <a:rPr lang="en-US" altLang="zh-TW" dirty="0" smtClean="0"/>
              <a:t>- timing information often becomes inaccurate</a:t>
            </a:r>
            <a:br>
              <a:rPr lang="en-US" altLang="zh-TW" dirty="0" smtClean="0"/>
            </a:br>
            <a:r>
              <a:rPr lang="en-US" altLang="zh-TW" dirty="0" smtClean="0"/>
              <a:t>- fixing one failing path may cause other paths to fail</a:t>
            </a:r>
          </a:p>
          <a:p>
            <a:r>
              <a:rPr lang="en-US" altLang="zh-TW" dirty="0" smtClean="0"/>
              <a:t>UI-Timer2.0 : top performer at TAU 2015 timer contest</a:t>
            </a:r>
            <a:endParaRPr lang="zh-TW" altLang="en-US" dirty="0"/>
          </a:p>
        </p:txBody>
      </p:sp>
      <p:pic>
        <p:nvPicPr>
          <p:cNvPr id="1026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6737"/>
            <a:ext cx="7886397" cy="25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Preserve overall </a:t>
            </a:r>
            <a:r>
              <a:rPr lang="en-US" altLang="zh-TW" dirty="0"/>
              <a:t>quality of a given placement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placement density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 pin density</a:t>
            </a:r>
            <a:br>
              <a:rPr lang="en-US" altLang="zh-TW" dirty="0"/>
            </a:br>
            <a:r>
              <a:rPr lang="en-US" altLang="zh-TW" dirty="0"/>
              <a:t>- routing </a:t>
            </a:r>
            <a:r>
              <a:rPr lang="en-US" altLang="zh-TW" dirty="0" smtClean="0"/>
              <a:t>congestion</a:t>
            </a:r>
          </a:p>
          <a:p>
            <a:r>
              <a:rPr lang="en-US" altLang="zh-TW" dirty="0" smtClean="0"/>
              <a:t>Only </a:t>
            </a:r>
            <a:r>
              <a:rPr lang="en-US" altLang="zh-TW" dirty="0"/>
              <a:t>small local moves </a:t>
            </a:r>
            <a:r>
              <a:rPr lang="en-US" altLang="zh-TW" dirty="0" smtClean="0"/>
              <a:t>can </a:t>
            </a:r>
            <a:r>
              <a:rPr lang="en-US" altLang="zh-TW" dirty="0"/>
              <a:t>be accepted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limit </a:t>
            </a:r>
            <a:r>
              <a:rPr lang="en-US" altLang="zh-TW" dirty="0"/>
              <a:t>the maximum movement from a given </a:t>
            </a:r>
            <a:r>
              <a:rPr lang="en-US" altLang="zh-TW" dirty="0" smtClean="0"/>
              <a:t>placement</a:t>
            </a:r>
            <a:br>
              <a:rPr lang="en-US" altLang="zh-TW" dirty="0" smtClean="0"/>
            </a:br>
            <a:r>
              <a:rPr lang="en-US" altLang="zh-TW" dirty="0" smtClean="0"/>
              <a:t>- optimize </a:t>
            </a:r>
            <a:r>
              <a:rPr lang="en-US" altLang="zh-TW" dirty="0"/>
              <a:t>timing of the network subject to the given </a:t>
            </a:r>
            <a:r>
              <a:rPr lang="en-US" altLang="zh-TW" dirty="0" smtClean="0"/>
              <a:t>constraints</a:t>
            </a:r>
          </a:p>
          <a:p>
            <a:r>
              <a:rPr lang="en-US" altLang="zh-TW" dirty="0"/>
              <a:t>Timing violation improvement (</a:t>
            </a:r>
            <a:r>
              <a:rPr lang="el-GR" altLang="zh-TW" dirty="0"/>
              <a:t>Δ</a:t>
            </a:r>
            <a:r>
              <a:rPr lang="en-US" altLang="zh-TW" dirty="0"/>
              <a:t>TNS / </a:t>
            </a:r>
            <a:r>
              <a:rPr lang="el-GR" altLang="zh-TW" dirty="0"/>
              <a:t>Δ</a:t>
            </a:r>
            <a:r>
              <a:rPr lang="en-US" altLang="zh-TW" dirty="0"/>
              <a:t>WNS)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2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Soft constraint</a:t>
            </a:r>
            <a:br>
              <a:rPr lang="en-US" altLang="zh-TW" dirty="0"/>
            </a:br>
            <a:r>
              <a:rPr lang="en-US" altLang="zh-TW" dirty="0"/>
              <a:t>- similar routing congestion </a:t>
            </a:r>
            <a:r>
              <a:rPr lang="en-US" altLang="zh-TW" dirty="0" smtClean="0"/>
              <a:t>/ (pin</a:t>
            </a:r>
            <a:r>
              <a:rPr lang="en-US" altLang="zh-TW" dirty="0"/>
              <a:t>) </a:t>
            </a:r>
            <a:r>
              <a:rPr lang="en-US" altLang="zh-TW" dirty="0" smtClean="0"/>
              <a:t>density</a:t>
            </a:r>
          </a:p>
          <a:p>
            <a:r>
              <a:rPr lang="en-US" altLang="zh-TW" dirty="0"/>
              <a:t>Hard constraints</a:t>
            </a:r>
            <a:br>
              <a:rPr lang="en-US" altLang="zh-TW" dirty="0"/>
            </a:br>
            <a:r>
              <a:rPr lang="en-US" altLang="zh-TW" dirty="0"/>
              <a:t>- Maximum </a:t>
            </a:r>
            <a:r>
              <a:rPr lang="en-US" altLang="zh-TW" dirty="0" smtClean="0"/>
              <a:t>displacement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Legality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 Local Clock Buffer (LCB) and clock connection </a:t>
            </a:r>
            <a:r>
              <a:rPr lang="en-US" altLang="zh-TW" dirty="0" smtClean="0"/>
              <a:t>validity</a:t>
            </a:r>
            <a:endParaRPr lang="en-US" altLang="zh-TW" dirty="0"/>
          </a:p>
        </p:txBody>
      </p:sp>
      <p:pic>
        <p:nvPicPr>
          <p:cNvPr id="2050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77" y="2924944"/>
            <a:ext cx="33813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Junior_latter_semester\Introduction_to_Electronic_Design_Automation\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88475"/>
            <a:ext cx="7344816" cy="37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Clock 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each </a:t>
            </a:r>
            <a:r>
              <a:rPr lang="en-US" altLang="zh-TW" dirty="0"/>
              <a:t>FF’s clock is </a:t>
            </a:r>
            <a:r>
              <a:rPr lang="en-US" altLang="zh-TW" dirty="0" smtClean="0"/>
              <a:t>driven </a:t>
            </a:r>
            <a:r>
              <a:rPr lang="en-US" altLang="zh-TW" dirty="0"/>
              <a:t>by a </a:t>
            </a:r>
            <a:r>
              <a:rPr lang="en-US" altLang="zh-TW" dirty="0" smtClean="0"/>
              <a:t>LCB</a:t>
            </a:r>
          </a:p>
          <a:p>
            <a:r>
              <a:rPr lang="en-US" altLang="zh-TW" dirty="0" smtClean="0"/>
              <a:t>one-to-one </a:t>
            </a:r>
            <a:r>
              <a:rPr lang="en-US" altLang="zh-TW" dirty="0"/>
              <a:t>FF's clock pin &amp; LCB, max LCB </a:t>
            </a:r>
            <a:r>
              <a:rPr lang="en-US" altLang="zh-TW" dirty="0" err="1"/>
              <a:t>fanouts</a:t>
            </a:r>
            <a:endParaRPr lang="en-US" altLang="zh-TW" dirty="0"/>
          </a:p>
          <a:p>
            <a:r>
              <a:rPr lang="en-US" altLang="zh-TW" dirty="0" smtClean="0"/>
              <a:t>relatively </a:t>
            </a:r>
            <a:r>
              <a:rPr lang="en-US" altLang="zh-TW" dirty="0"/>
              <a:t>short signal routing is </a:t>
            </a:r>
            <a:r>
              <a:rPr lang="en-US" altLang="zh-TW" dirty="0" smtClean="0"/>
              <a:t>still done </a:t>
            </a:r>
            <a:r>
              <a:rPr lang="en-US" altLang="zh-TW" dirty="0"/>
              <a:t>by FLUTE</a:t>
            </a:r>
            <a:endParaRPr lang="zh-TW" altLang="en-US" dirty="0"/>
          </a:p>
        </p:txBody>
      </p:sp>
      <p:pic>
        <p:nvPicPr>
          <p:cNvPr id="3074" name="Picture 2" descr="C:\Users\Karen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4" y="2892896"/>
            <a:ext cx="83835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format(1/2)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5450160"/>
          </a:xfrm>
        </p:spPr>
        <p:txBody>
          <a:bodyPr>
            <a:normAutofit/>
          </a:bodyPr>
          <a:lstStyle/>
          <a:p>
            <a:r>
              <a:rPr lang="en-US" altLang="zh-TW" dirty="0"/>
              <a:t>Input files: Benchmarks</a:t>
            </a:r>
            <a:br>
              <a:rPr lang="en-US" altLang="zh-TW" dirty="0"/>
            </a:br>
            <a:r>
              <a:rPr lang="en-US" altLang="zh-TW" dirty="0"/>
              <a:t>- .iccad2015, </a:t>
            </a:r>
            <a:r>
              <a:rPr lang="en-US" altLang="zh-TW" dirty="0" smtClean="0"/>
              <a:t>.v, .</a:t>
            </a:r>
            <a:r>
              <a:rPr lang="en-US" altLang="zh-TW" dirty="0" err="1"/>
              <a:t>lef</a:t>
            </a:r>
            <a:r>
              <a:rPr lang="en-US" altLang="zh-TW" dirty="0"/>
              <a:t>, </a:t>
            </a:r>
            <a:r>
              <a:rPr lang="en-US" altLang="zh-TW" dirty="0" smtClean="0"/>
              <a:t>.</a:t>
            </a:r>
            <a:r>
              <a:rPr lang="en-US" altLang="zh-TW" dirty="0" err="1"/>
              <a:t>def</a:t>
            </a:r>
            <a:r>
              <a:rPr lang="en-US" altLang="zh-TW" dirty="0"/>
              <a:t>, </a:t>
            </a:r>
            <a:r>
              <a:rPr lang="en-US" altLang="zh-TW" dirty="0" smtClean="0"/>
              <a:t>.</a:t>
            </a:r>
            <a:r>
              <a:rPr lang="en-US" altLang="zh-TW" dirty="0" err="1"/>
              <a:t>sdc</a:t>
            </a:r>
            <a:r>
              <a:rPr lang="en-US" altLang="zh-TW" dirty="0"/>
              <a:t>, </a:t>
            </a:r>
            <a:r>
              <a:rPr lang="en-US" altLang="zh-TW" dirty="0" smtClean="0"/>
              <a:t>Early.lib</a:t>
            </a:r>
            <a:r>
              <a:rPr lang="en-US" altLang="zh-TW" dirty="0"/>
              <a:t>, and </a:t>
            </a:r>
            <a:r>
              <a:rPr lang="en-US" altLang="zh-TW" dirty="0" smtClean="0"/>
              <a:t>Late.lib</a:t>
            </a:r>
          </a:p>
          <a:p>
            <a:r>
              <a:rPr lang="en-US" altLang="zh-TW" dirty="0"/>
              <a:t>.iccad2015 : contains the list/location of the other </a:t>
            </a:r>
            <a:r>
              <a:rPr lang="en-US" altLang="zh-TW" dirty="0" smtClean="0"/>
              <a:t>4 files</a:t>
            </a:r>
          </a:p>
          <a:p>
            <a:r>
              <a:rPr lang="en-US" altLang="zh-TW" dirty="0"/>
              <a:t>.</a:t>
            </a:r>
            <a:r>
              <a:rPr lang="en-US" altLang="zh-TW" dirty="0" smtClean="0"/>
              <a:t>v </a:t>
            </a:r>
            <a:r>
              <a:rPr lang="en-US" altLang="zh-TW" dirty="0"/>
              <a:t>: </a:t>
            </a:r>
            <a:r>
              <a:rPr lang="en-US" altLang="zh-TW" dirty="0" smtClean="0"/>
              <a:t>connectivity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lef</a:t>
            </a:r>
            <a:r>
              <a:rPr lang="en-US" altLang="zh-TW" dirty="0" smtClean="0"/>
              <a:t> : SITE</a:t>
            </a:r>
            <a:r>
              <a:rPr lang="en-US" altLang="zh-TW" dirty="0"/>
              <a:t>, LAYER, </a:t>
            </a:r>
            <a:r>
              <a:rPr lang="en-US" altLang="zh-TW" dirty="0" smtClean="0"/>
              <a:t>MACRO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en-US" altLang="zh-TW" dirty="0" smtClean="0"/>
              <a:t>ROW, COMPONENTS</a:t>
            </a:r>
            <a:r>
              <a:rPr lang="en-US" altLang="zh-TW" dirty="0"/>
              <a:t>, PINS, </a:t>
            </a:r>
            <a:r>
              <a:rPr lang="en-US" altLang="zh-TW" dirty="0" smtClean="0"/>
              <a:t>NETS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sdc</a:t>
            </a:r>
            <a:r>
              <a:rPr lang="en-US" altLang="zh-TW" dirty="0" smtClean="0"/>
              <a:t> </a:t>
            </a:r>
            <a:r>
              <a:rPr lang="en-US" altLang="zh-TW" dirty="0"/>
              <a:t>: initial timing conditions</a:t>
            </a:r>
            <a:endParaRPr lang="en-US" altLang="zh-TW" dirty="0" smtClean="0"/>
          </a:p>
          <a:p>
            <a:r>
              <a:rPr lang="en-US" altLang="zh-TW" dirty="0"/>
              <a:t>.lib : early / late timing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78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</a:t>
            </a:r>
            <a:r>
              <a:rPr lang="en-US" altLang="zh-TW" dirty="0" smtClean="0"/>
              <a:t>format(2/2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smtClean="0"/>
              <a:t>Files 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, .ops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: VERSION</a:t>
            </a:r>
            <a:r>
              <a:rPr lang="en-US" altLang="zh-TW" dirty="0"/>
              <a:t>, DESIGN, </a:t>
            </a:r>
            <a:r>
              <a:rPr lang="en-US" altLang="zh-TW" dirty="0" smtClean="0"/>
              <a:t>COMPONENTS</a:t>
            </a:r>
          </a:p>
          <a:p>
            <a:r>
              <a:rPr lang="en-US" altLang="zh-TW" dirty="0" smtClean="0"/>
              <a:t>.ops : FF-to-LCB associations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en-US" altLang="zh-TW" dirty="0"/>
              <a:t>parser and </a:t>
            </a:r>
            <a:r>
              <a:rPr lang="en-US" altLang="zh-TW" dirty="0" smtClean="0"/>
              <a:t>Data 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Circuit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Cell, Pin, Net, Row, Site,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1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2400</TotalTime>
  <Words>435</Words>
  <Application>Microsoft Office PowerPoint</Application>
  <PresentationFormat>如螢幕大小 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原創</vt:lpstr>
      <vt:lpstr>EDA Final Presentation</vt:lpstr>
      <vt:lpstr>Topic</vt:lpstr>
      <vt:lpstr>Contest Background</vt:lpstr>
      <vt:lpstr>Contest Description</vt:lpstr>
      <vt:lpstr>Contest constraints</vt:lpstr>
      <vt:lpstr>Local Clock Buffer</vt:lpstr>
      <vt:lpstr>File format(1/2)</vt:lpstr>
      <vt:lpstr>File format(2/2)</vt:lpstr>
      <vt:lpstr>Input parser and Data structure</vt:lpstr>
      <vt:lpstr>Algorithm(1/7)</vt:lpstr>
      <vt:lpstr>Algorithm(2/7)</vt:lpstr>
      <vt:lpstr>Algorithm(3/7)</vt:lpstr>
      <vt:lpstr>Algorithm(4/7)</vt:lpstr>
      <vt:lpstr>Algorithm(5/7)</vt:lpstr>
      <vt:lpstr>Algorithm(6/7)</vt:lpstr>
      <vt:lpstr>Algorithm(7/7)</vt:lpstr>
      <vt:lpstr>Simple results - simple 'ONE' testcase (1/3)</vt:lpstr>
      <vt:lpstr>Simple results - simple 'ONE' testcase (2/3)</vt:lpstr>
      <vt:lpstr>Simple results - simple 'ONE' testcase (3/3)</vt:lpstr>
      <vt:lpstr>Simple results - simple ‘TWO' testcase</vt:lpstr>
      <vt:lpstr>Conclusion</vt:lpstr>
      <vt:lpstr>Future work</vt:lpstr>
      <vt:lpstr>References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Karen</dc:creator>
  <cp:lastModifiedBy>Karen</cp:lastModifiedBy>
  <cp:revision>397</cp:revision>
  <dcterms:created xsi:type="dcterms:W3CDTF">2015-06-19T02:33:05Z</dcterms:created>
  <dcterms:modified xsi:type="dcterms:W3CDTF">2015-06-30T02:03:13Z</dcterms:modified>
</cp:coreProperties>
</file>