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9" r:id="rId3"/>
    <p:sldId id="481" r:id="rId4"/>
    <p:sldId id="480" r:id="rId5"/>
    <p:sldId id="502" r:id="rId6"/>
    <p:sldId id="503" r:id="rId7"/>
    <p:sldId id="482" r:id="rId8"/>
    <p:sldId id="483" r:id="rId9"/>
    <p:sldId id="493" r:id="rId10"/>
    <p:sldId id="489" r:id="rId11"/>
    <p:sldId id="484" r:id="rId12"/>
    <p:sldId id="494" r:id="rId13"/>
    <p:sldId id="495" r:id="rId14"/>
    <p:sldId id="505" r:id="rId15"/>
  </p:sldIdLst>
  <p:sldSz cx="12192000" cy="6858000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b1.com" initials="x" lastIdx="2" clrIdx="0"/>
  <p:cmAuthor id="2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CF4"/>
    <a:srgbClr val="1E0794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-252" y="-96"/>
      </p:cViewPr>
      <p:guideLst>
        <p:guide orient="horz" pos="2252"/>
        <p:guide pos="38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9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049"/>
          <p:cNvGrpSpPr/>
          <p:nvPr userDrawn="1"/>
        </p:nvGrpSpPr>
        <p:grpSpPr>
          <a:xfrm>
            <a:off x="109538" y="30163"/>
            <a:ext cx="12082462" cy="930275"/>
            <a:chOff x="0" y="0"/>
            <a:chExt cx="9061663" cy="699541"/>
          </a:xfrm>
        </p:grpSpPr>
        <p:pic>
          <p:nvPicPr>
            <p:cNvPr id="1027" name="图片 4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699541" cy="6995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8" name="TextBox 5"/>
            <p:cNvSpPr txBox="1"/>
            <p:nvPr userDrawn="1"/>
          </p:nvSpPr>
          <p:spPr>
            <a:xfrm>
              <a:off x="673239" y="317827"/>
              <a:ext cx="2160240" cy="1917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lvl="0"/>
              <a:r>
                <a:rPr lang="en-US" altLang="zh-CN" sz="1000" b="1" dirty="0">
                  <a:solidFill>
                    <a:srgbClr val="376092"/>
                  </a:solidFill>
                  <a:latin typeface="Arial Unicode MS" charset="-122"/>
                  <a:ea typeface="Arial Unicode MS" charset="-122"/>
                </a:rPr>
                <a:t>XinXing NO.1 Middle School</a:t>
              </a:r>
              <a:endParaRPr lang="zh-CN" altLang="en-US" sz="1000" b="1" dirty="0">
                <a:solidFill>
                  <a:srgbClr val="376092"/>
                </a:solidFill>
                <a:latin typeface="Arial Unicode MS" charset="-122"/>
                <a:ea typeface="Arial Unicode MS" charset="-122"/>
              </a:endParaRPr>
            </a:p>
          </p:txBody>
        </p:sp>
        <p:sp>
          <p:nvSpPr>
            <p:cNvPr id="1029" name="矩形 6"/>
            <p:cNvSpPr/>
            <p:nvPr userDrawn="1"/>
          </p:nvSpPr>
          <p:spPr>
            <a:xfrm>
              <a:off x="2185407" y="418642"/>
              <a:ext cx="6876256" cy="45719"/>
            </a:xfrm>
            <a:prstGeom prst="rect">
              <a:avLst/>
            </a:prstGeom>
            <a:solidFill>
              <a:srgbClr val="376092"/>
            </a:solidFill>
            <a:ln w="9525">
              <a:noFill/>
            </a:ln>
          </p:spPr>
          <p:txBody>
            <a:bodyPr anchor="ctr" anchorCtr="0"/>
            <a:p>
              <a:pPr lvl="0" algn="ctr"/>
              <a:endParaRPr lang="zh-CN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30" name="图片 7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758263" y="120484"/>
              <a:ext cx="1402083" cy="25908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31" name="组合 2054"/>
          <p:cNvGrpSpPr/>
          <p:nvPr userDrawn="1"/>
        </p:nvGrpSpPr>
        <p:grpSpPr>
          <a:xfrm>
            <a:off x="0" y="6769100"/>
            <a:ext cx="12192000" cy="115888"/>
            <a:chOff x="0" y="0"/>
            <a:chExt cx="9144000" cy="87462"/>
          </a:xfrm>
        </p:grpSpPr>
        <p:sp>
          <p:nvSpPr>
            <p:cNvPr id="1032" name="矩形 9"/>
            <p:cNvSpPr/>
            <p:nvPr userDrawn="1"/>
          </p:nvSpPr>
          <p:spPr>
            <a:xfrm>
              <a:off x="0" y="0"/>
              <a:ext cx="6660232" cy="87462"/>
            </a:xfrm>
            <a:prstGeom prst="rect">
              <a:avLst/>
            </a:prstGeom>
            <a:solidFill>
              <a:srgbClr val="376092"/>
            </a:solidFill>
            <a:ln w="9525">
              <a:noFill/>
            </a:ln>
          </p:spPr>
          <p:txBody>
            <a:bodyPr anchor="ctr" anchorCtr="0"/>
            <a:p>
              <a:pPr lvl="0" algn="ctr"/>
              <a:endParaRPr lang="zh-CN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矩形 10"/>
            <p:cNvSpPr/>
            <p:nvPr userDrawn="1"/>
          </p:nvSpPr>
          <p:spPr>
            <a:xfrm>
              <a:off x="6660232" y="0"/>
              <a:ext cx="2483768" cy="87462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anchor="ctr" anchorCtr="0"/>
            <a:p>
              <a:pPr lvl="0" algn="ctr"/>
              <a:endParaRPr lang="zh-CN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1219200" eaLnBrk="0" fontAlgn="base" latinLnBrk="1" hangingPunct="0">
        <a:lnSpc>
          <a:spcPct val="100000"/>
        </a:lnSpc>
        <a:spcBef>
          <a:spcPct val="0"/>
        </a:spcBef>
        <a:spcAft>
          <a:spcPct val="0"/>
        </a:spcAft>
        <a:buNone/>
        <a:defRPr sz="58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lvl="0" indent="-3429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b="1" i="0" u="none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lvl="1" indent="-28575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b="1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lvl="2" indent="-2286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b="1" i="0" u="none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lvl="3" indent="-2286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b="1" i="0" u="none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lvl="4" indent="-2286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b="1" i="0" u="none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b="1" i="0" u="none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b="1" i="0" u="none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b="1" i="0" u="none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219200" eaLnBrk="0" fontAlgn="base" latinLnBrk="1" hangingPunct="0">
        <a:lnSpc>
          <a:spcPct val="100000"/>
        </a:lnSpc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b="1" i="0" u="none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1466850" y="1150938"/>
            <a:ext cx="9832975" cy="1401762"/>
          </a:xfrm>
        </p:spPr>
        <p:txBody>
          <a:bodyPr vert="horz" anchor="b" anchorCtr="0"/>
          <a:p>
            <a:pPr defTabSz="1219200">
              <a:buClrTx/>
              <a:buSzTx/>
              <a:buFontTx/>
              <a:buNone/>
            </a:pPr>
            <a:r>
              <a:rPr lang="zh-CN" altLang="en-US" sz="4000" kern="1200">
                <a:latin typeface="+mj-lt"/>
                <a:ea typeface="+mj-ea"/>
                <a:cs typeface="+mj-cs"/>
              </a:rPr>
              <a:t>牛顿第二定律的应用（五）</a:t>
            </a:r>
            <a:endParaRPr lang="zh-CN" alt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1571625" y="2965450"/>
            <a:ext cx="9096375" cy="927100"/>
          </a:xfrm>
        </p:spPr>
        <p:txBody>
          <a:bodyPr vert="horz" anchor="t" anchorCtr="0"/>
          <a:p>
            <a:pPr defTabSz="1219200">
              <a:buClrTx/>
              <a:buSzTx/>
            </a:pPr>
            <a:r>
              <a:rPr lang="zh-CN" altLang="en-US" sz="6000" kern="1200">
                <a:solidFill>
                  <a:srgbClr val="3A1CF4"/>
                </a:solidFill>
                <a:latin typeface="+mn-lt"/>
                <a:ea typeface="+mn-ea"/>
                <a:cs typeface="+mn-cs"/>
              </a:rPr>
              <a:t>滑块</a:t>
            </a:r>
            <a:r>
              <a:rPr lang="en-US" altLang="zh-CN" sz="6000" kern="1200">
                <a:solidFill>
                  <a:srgbClr val="3A1CF4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CN" altLang="en-US" sz="6000" kern="1200">
                <a:solidFill>
                  <a:srgbClr val="3A1CF4"/>
                </a:solidFill>
                <a:latin typeface="+mn-lt"/>
                <a:ea typeface="+mn-ea"/>
                <a:cs typeface="+mn-cs"/>
              </a:rPr>
              <a:t>木板模型</a:t>
            </a:r>
            <a:endParaRPr lang="zh-CN" altLang="en-US" sz="6000" kern="1200">
              <a:solidFill>
                <a:srgbClr val="3A1CF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1778000" y="4972050"/>
            <a:ext cx="9378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负责人：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李燕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审核人：高一物理备课组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08"/>
          <p:cNvSpPr txBox="1"/>
          <p:nvPr/>
        </p:nvSpPr>
        <p:spPr>
          <a:xfrm>
            <a:off x="277813" y="685800"/>
            <a:ext cx="116363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、质量为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0.5kg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的木板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静止在水平面上，可视为质点的物块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从木板的左侧沿木板上表面水平冲上木板，如图甲所示。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1s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达到同一速度，之后共同减速直至静止，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运动的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v-t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图象如图乙所示，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g=10m/s</a:t>
            </a:r>
            <a:r>
              <a:rPr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。求：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木板与物体间的摩擦因数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μ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及木板与地面之间的动摩擦因数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μ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(2)A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物体的质量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木板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的长度至少为多少？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4" name="文本框 109"/>
          <p:cNvSpPr txBox="1"/>
          <p:nvPr/>
        </p:nvSpPr>
        <p:spPr>
          <a:xfrm>
            <a:off x="3556000" y="4597400"/>
            <a:ext cx="5080000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315" name="图片 100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4638" y="3600450"/>
            <a:ext cx="4511675" cy="2452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文本框 11"/>
          <p:cNvSpPr txBox="1"/>
          <p:nvPr/>
        </p:nvSpPr>
        <p:spPr>
          <a:xfrm>
            <a:off x="10015538" y="130175"/>
            <a:ext cx="208756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练习稿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783590"/>
            <a:ext cx="13344525" cy="5781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617855"/>
            <a:ext cx="11769090" cy="5969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462" y="896815"/>
            <a:ext cx="11175023" cy="400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/>
              <a:t>(</a:t>
            </a:r>
            <a:r>
              <a:rPr lang="zh-CN" altLang="en-US" sz="2800" b="1" dirty="0"/>
              <a:t>多选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如图甲</a:t>
            </a:r>
            <a:r>
              <a:rPr lang="zh-CN" altLang="en-US" sz="2800" b="1" dirty="0"/>
              <a:t>所示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足够长的木板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静置于光滑水平面上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其上放置小滑块</a:t>
            </a:r>
            <a:r>
              <a:rPr lang="en-US" altLang="zh-CN" sz="2800" b="1" dirty="0"/>
              <a:t>A.</a:t>
            </a:r>
            <a:r>
              <a:rPr lang="zh-CN" altLang="en-US" sz="2800" b="1" dirty="0"/>
              <a:t>木板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受到随时间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变化的水平拉力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作用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用传感器测出木板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加速度</a:t>
            </a:r>
            <a:r>
              <a:rPr lang="en-US" altLang="zh-CN" sz="2800" b="1" dirty="0"/>
              <a:t>α,</a:t>
            </a:r>
            <a:r>
              <a:rPr lang="zh-CN" altLang="en-US" sz="2800" b="1" dirty="0"/>
              <a:t>得到如图乙所示的</a:t>
            </a:r>
            <a:r>
              <a:rPr lang="en-US" altLang="zh-CN" sz="2800" b="1" dirty="0"/>
              <a:t>a-F</a:t>
            </a:r>
            <a:r>
              <a:rPr lang="zh-CN" altLang="en-US" sz="2800" b="1" dirty="0"/>
              <a:t>图像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已知 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取</a:t>
            </a:r>
            <a:r>
              <a:rPr lang="en-US" altLang="zh-CN" sz="2800" b="1" dirty="0" smtClean="0"/>
              <a:t>10m/s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则</a:t>
            </a:r>
            <a:r>
              <a:rPr lang="en-US" altLang="zh-CN" sz="2800" b="1" dirty="0" smtClean="0"/>
              <a:t>(        )                     </a:t>
            </a:r>
            <a:endParaRPr lang="en-US" altLang="zh-CN" sz="2800" b="1" dirty="0"/>
          </a:p>
          <a:p>
            <a:pPr>
              <a:lnSpc>
                <a:spcPct val="130000"/>
              </a:lnSpc>
            </a:pP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、木板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的质量为</a:t>
            </a:r>
            <a:r>
              <a:rPr lang="en-US" altLang="zh-CN" sz="2800" b="1" dirty="0"/>
              <a:t>1 kg</a:t>
            </a:r>
            <a:endParaRPr lang="en-US" altLang="zh-CN" sz="2800" b="1" dirty="0"/>
          </a:p>
          <a:p>
            <a:pPr>
              <a:lnSpc>
                <a:spcPct val="130000"/>
              </a:lnSpc>
            </a:pP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、滑块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的质量为</a:t>
            </a:r>
            <a:r>
              <a:rPr lang="en-US" altLang="zh-CN" sz="2800" b="1" dirty="0"/>
              <a:t>4 kg</a:t>
            </a:r>
            <a:endParaRPr lang="en-US" altLang="zh-CN" sz="2800" b="1" dirty="0"/>
          </a:p>
          <a:p>
            <a:pPr>
              <a:lnSpc>
                <a:spcPct val="130000"/>
              </a:lnSpc>
            </a:pP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、当</a:t>
            </a:r>
            <a:r>
              <a:rPr lang="en-US" altLang="zh-CN" sz="2800" b="1" dirty="0"/>
              <a:t>F=10N</a:t>
            </a:r>
            <a:r>
              <a:rPr lang="zh-CN" altLang="en-US" sz="2800" b="1" dirty="0"/>
              <a:t>时木板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的加速度为</a:t>
            </a:r>
            <a:r>
              <a:rPr lang="en-US" altLang="zh-CN" sz="2800" b="1" dirty="0"/>
              <a:t>4 m/s</a:t>
            </a:r>
            <a:r>
              <a:rPr lang="en-US" altLang="zh-CN" sz="2800" b="1" baseline="30000" dirty="0"/>
              <a:t>2</a:t>
            </a:r>
            <a:endParaRPr lang="en-US" altLang="zh-CN" sz="2800" b="1" dirty="0"/>
          </a:p>
          <a:p>
            <a:pPr>
              <a:lnSpc>
                <a:spcPct val="130000"/>
              </a:lnSpc>
            </a:pP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、滑块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与木板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间动摩擦因数为</a:t>
            </a:r>
            <a:r>
              <a:rPr lang="en-US" altLang="zh-CN" sz="2800" b="1" dirty="0"/>
              <a:t>0.1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439813" y="2007432"/>
            <a:ext cx="1148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AC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7159" y="4273300"/>
            <a:ext cx="1889924" cy="23776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24" y="2723710"/>
            <a:ext cx="2309060" cy="1478408"/>
          </a:xfrm>
          <a:prstGeom prst="rect">
            <a:avLst/>
          </a:prstGeom>
        </p:spPr>
      </p:pic>
      <p:sp>
        <p:nvSpPr>
          <p:cNvPr id="13316" name="文本框 11"/>
          <p:cNvSpPr txBox="1"/>
          <p:nvPr>
            <p:custDataLst>
              <p:tags r:id="rId3"/>
            </p:custDataLst>
          </p:nvPr>
        </p:nvSpPr>
        <p:spPr>
          <a:xfrm>
            <a:off x="10015538" y="130175"/>
            <a:ext cx="208756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练习稿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69" name="组合 6"/>
          <p:cNvGrpSpPr/>
          <p:nvPr/>
        </p:nvGrpSpPr>
        <p:grpSpPr>
          <a:xfrm>
            <a:off x="4368800" y="3300413"/>
            <a:ext cx="5975350" cy="1020762"/>
            <a:chOff x="3271121" y="3385383"/>
            <a:chExt cx="4481118" cy="765795"/>
          </a:xfrm>
        </p:grpSpPr>
        <p:grpSp>
          <p:nvGrpSpPr>
            <p:cNvPr id="7170" name="组合 5"/>
            <p:cNvGrpSpPr/>
            <p:nvPr/>
          </p:nvGrpSpPr>
          <p:grpSpPr>
            <a:xfrm>
              <a:off x="3271121" y="3385383"/>
              <a:ext cx="4481118" cy="601461"/>
              <a:chOff x="3271121" y="3385383"/>
              <a:chExt cx="4481118" cy="601461"/>
            </a:xfrm>
          </p:grpSpPr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3271121" y="3725554"/>
                <a:ext cx="4481118" cy="2612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trike="noStrike" kern="0" noProof="1" smtClean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445301" y="3385383"/>
                <a:ext cx="348335" cy="340171"/>
                <a:chOff x="4433415" y="2741513"/>
                <a:chExt cx="348335" cy="340171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34" name="Rectangle 28"/>
                <p:cNvSpPr>
                  <a:spLocks noChangeArrowheads="1"/>
                </p:cNvSpPr>
                <p:nvPr/>
              </p:nvSpPr>
              <p:spPr bwMode="auto">
                <a:xfrm>
                  <a:off x="4433415" y="2741513"/>
                  <a:ext cx="348335" cy="34017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eaLnBrk="1" fontAlgn="auto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 strike="noStrike" kern="0" noProof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500179" y="2807248"/>
                  <a:ext cx="182876" cy="2062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algn="just" eaLnBrk="1" fontAlgn="auto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400" i="1" strike="noStrike" kern="0" noProof="1" smtClean="0">
                      <a:solidFill>
                        <a:srgbClr val="FF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</a:t>
                  </a:r>
                  <a:endParaRPr lang="zh-CN" altLang="zh-CN" sz="2400" strike="noStrike" kern="0" noProof="1" smtClean="0">
                    <a:solidFill>
                      <a:srgbClr val="FF0000"/>
                    </a:solidFill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173" name="Text Box 32"/>
            <p:cNvSpPr txBox="1"/>
            <p:nvPr/>
          </p:nvSpPr>
          <p:spPr>
            <a:xfrm>
              <a:off x="4152119" y="3738701"/>
              <a:ext cx="200293" cy="412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4" name="矩形 14"/>
          <p:cNvSpPr/>
          <p:nvPr/>
        </p:nvSpPr>
        <p:spPr>
          <a:xfrm>
            <a:off x="309563" y="914400"/>
            <a:ext cx="11714162" cy="1150938"/>
          </a:xfrm>
          <a:prstGeom prst="rect">
            <a:avLst/>
          </a:prstGeom>
          <a:noFill/>
          <a:ln w="9525">
            <a:noFill/>
          </a:ln>
        </p:spPr>
        <p:txBody>
          <a:bodyPr wrap="square" lIns="136509" tIns="68253" rIns="136509" bIns="68253" anchor="t" anchorCtr="0">
            <a:spAutoFit/>
          </a:bodyPr>
          <a:p>
            <a:pPr>
              <a:spcAft>
                <a:spcPts val="1200"/>
              </a:spcAft>
              <a:buClr>
                <a:srgbClr val="EE0818"/>
              </a:buClr>
              <a:buFont typeface="Wingdings" panose="05000000000000000000" pitchFamily="2" charset="2"/>
            </a:pP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一、</a:t>
            </a:r>
            <a:r>
              <a:rPr lang="zh-CN" altLang="en-US" sz="2800" b="1">
                <a:solidFill>
                  <a:srgbClr val="1F11D9"/>
                </a:solidFill>
                <a:latin typeface="Calibri" panose="020F0502020204030204" pitchFamily="34" charset="0"/>
              </a:rPr>
              <a:t>模型特点</a:t>
            </a:r>
            <a:endParaRPr lang="zh-CN" altLang="en-US" sz="2800" b="1">
              <a:solidFill>
                <a:srgbClr val="1F11D9"/>
              </a:solidFill>
              <a:latin typeface="Calibri" panose="020F0502020204030204" pitchFamily="34" charset="0"/>
            </a:endParaRPr>
          </a:p>
          <a:p>
            <a:pPr>
              <a:buClr>
                <a:srgbClr val="EE0818"/>
              </a:buClr>
            </a:pP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上、下叠放两个物体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并且两物体在</a:t>
            </a:r>
            <a:r>
              <a:rPr lang="en-US" altLang="zh-CN" sz="2800" b="1" u="sng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相互作用下发生相对滑动。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           </a:t>
            </a:r>
            <a:endParaRPr lang="zh-CN" altLang="en-US" sz="2800" b="1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pSp>
        <p:nvGrpSpPr>
          <p:cNvPr id="7175" name="lxqlx8"/>
          <p:cNvGrpSpPr/>
          <p:nvPr/>
        </p:nvGrpSpPr>
        <p:grpSpPr>
          <a:xfrm>
            <a:off x="1703388" y="4105275"/>
            <a:ext cx="9529762" cy="146050"/>
            <a:chOff x="4373" y="6238"/>
            <a:chExt cx="3035" cy="103"/>
          </a:xfrm>
        </p:grpSpPr>
        <p:sp>
          <p:nvSpPr>
            <p:cNvPr id="7176" name="Rectangle 26" descr="浅色上对角线"/>
            <p:cNvSpPr/>
            <p:nvPr/>
          </p:nvSpPr>
          <p:spPr>
            <a:xfrm>
              <a:off x="4373" y="6249"/>
              <a:ext cx="3021" cy="92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77" name="Line 27"/>
            <p:cNvSpPr/>
            <p:nvPr/>
          </p:nvSpPr>
          <p:spPr>
            <a:xfrm>
              <a:off x="4378" y="6238"/>
              <a:ext cx="30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34075" y="3306763"/>
            <a:ext cx="465138" cy="454025"/>
            <a:chOff x="4433415" y="2741513"/>
            <a:chExt cx="348335" cy="340171"/>
          </a:xfrm>
        </p:grpSpPr>
        <p:sp>
          <p:nvSpPr>
            <p:cNvPr id="7179" name="Rectangle 28"/>
            <p:cNvSpPr/>
            <p:nvPr/>
          </p:nvSpPr>
          <p:spPr>
            <a:xfrm>
              <a:off x="4433415" y="2741513"/>
              <a:ext cx="348335" cy="340171"/>
            </a:xfrm>
            <a:prstGeom prst="rect">
              <a:avLst/>
            </a:prstGeom>
            <a:solidFill>
              <a:srgbClr val="262673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80" name="Text Box 31"/>
            <p:cNvSpPr txBox="1"/>
            <p:nvPr/>
          </p:nvSpPr>
          <p:spPr>
            <a:xfrm>
              <a:off x="4500179" y="2807247"/>
              <a:ext cx="215919" cy="268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zh-CN" altLang="zh-CN" sz="24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8800" y="3756025"/>
            <a:ext cx="5975350" cy="566738"/>
            <a:chOff x="3259235" y="3081684"/>
            <a:chExt cx="3330955" cy="425624"/>
          </a:xfrm>
        </p:grpSpPr>
        <p:sp>
          <p:nvSpPr>
            <p:cNvPr id="7182" name="Rectangle 29"/>
            <p:cNvSpPr/>
            <p:nvPr/>
          </p:nvSpPr>
          <p:spPr>
            <a:xfrm>
              <a:off x="3259235" y="3081684"/>
              <a:ext cx="3330955" cy="26129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83" name="Text Box 32"/>
            <p:cNvSpPr txBox="1"/>
            <p:nvPr/>
          </p:nvSpPr>
          <p:spPr>
            <a:xfrm>
              <a:off x="4140233" y="3094831"/>
              <a:ext cx="200293" cy="412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4" name="组合 1"/>
          <p:cNvGrpSpPr/>
          <p:nvPr/>
        </p:nvGrpSpPr>
        <p:grpSpPr>
          <a:xfrm>
            <a:off x="6467475" y="2998788"/>
            <a:ext cx="1443038" cy="652462"/>
            <a:chOff x="4832549" y="2499943"/>
            <a:chExt cx="1082742" cy="489714"/>
          </a:xfrm>
        </p:grpSpPr>
        <p:sp>
          <p:nvSpPr>
            <p:cNvPr id="7185" name="Line 30"/>
            <p:cNvSpPr/>
            <p:nvPr/>
          </p:nvSpPr>
          <p:spPr>
            <a:xfrm>
              <a:off x="4832549" y="2866407"/>
              <a:ext cx="5863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86" name="Text Box 33"/>
            <p:cNvSpPr txBox="1"/>
            <p:nvPr/>
          </p:nvSpPr>
          <p:spPr>
            <a:xfrm>
              <a:off x="5462455" y="2499943"/>
              <a:ext cx="452836" cy="4897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7" name="组合 3"/>
          <p:cNvGrpSpPr/>
          <p:nvPr/>
        </p:nvGrpSpPr>
        <p:grpSpPr>
          <a:xfrm>
            <a:off x="3556000" y="3251200"/>
            <a:ext cx="782638" cy="708025"/>
            <a:chOff x="2649648" y="2644557"/>
            <a:chExt cx="586364" cy="530797"/>
          </a:xfrm>
        </p:grpSpPr>
        <p:sp>
          <p:nvSpPr>
            <p:cNvPr id="7188" name="Line 34"/>
            <p:cNvSpPr/>
            <p:nvPr/>
          </p:nvSpPr>
          <p:spPr>
            <a:xfrm flipH="1">
              <a:off x="2649648" y="3175354"/>
              <a:ext cx="5863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89" name="Text Box 35"/>
            <p:cNvSpPr txBox="1"/>
            <p:nvPr/>
          </p:nvSpPr>
          <p:spPr>
            <a:xfrm>
              <a:off x="2771566" y="2644557"/>
              <a:ext cx="420905" cy="4897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90" name="组合 36"/>
          <p:cNvGrpSpPr/>
          <p:nvPr/>
        </p:nvGrpSpPr>
        <p:grpSpPr>
          <a:xfrm>
            <a:off x="4368800" y="4886325"/>
            <a:ext cx="5975350" cy="1020763"/>
            <a:chOff x="3271121" y="3385383"/>
            <a:chExt cx="4481118" cy="765795"/>
          </a:xfrm>
        </p:grpSpPr>
        <p:grpSp>
          <p:nvGrpSpPr>
            <p:cNvPr id="7191" name="组合 37"/>
            <p:cNvGrpSpPr/>
            <p:nvPr/>
          </p:nvGrpSpPr>
          <p:grpSpPr>
            <a:xfrm>
              <a:off x="3271121" y="3385383"/>
              <a:ext cx="4481118" cy="601461"/>
              <a:chOff x="3271121" y="3385383"/>
              <a:chExt cx="4481118" cy="601461"/>
            </a:xfrm>
          </p:grpSpPr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271121" y="3725554"/>
                <a:ext cx="4481118" cy="2612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trike="noStrike" kern="0" noProof="1" smtClean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4445301" y="3385383"/>
                <a:ext cx="348335" cy="340171"/>
                <a:chOff x="4433415" y="2741513"/>
                <a:chExt cx="348335" cy="340171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42" name="Rectangle 28"/>
                <p:cNvSpPr>
                  <a:spLocks noChangeArrowheads="1"/>
                </p:cNvSpPr>
                <p:nvPr/>
              </p:nvSpPr>
              <p:spPr bwMode="auto">
                <a:xfrm>
                  <a:off x="4433415" y="2741513"/>
                  <a:ext cx="348335" cy="34017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eaLnBrk="1" fontAlgn="auto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 strike="noStrike" kern="0" noProof="1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500179" y="2807248"/>
                  <a:ext cx="182876" cy="2062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algn="just" eaLnBrk="1" fontAlgn="auto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400" i="1" strike="noStrike" kern="0" noProof="1" smtClean="0">
                      <a:solidFill>
                        <a:srgbClr val="FF0000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</a:t>
                  </a:r>
                  <a:endParaRPr lang="zh-CN" altLang="zh-CN" sz="2400" strike="noStrike" kern="0" noProof="1" smtClean="0">
                    <a:solidFill>
                      <a:srgbClr val="FF0000"/>
                    </a:solidFill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194" name="Text Box 32"/>
            <p:cNvSpPr txBox="1"/>
            <p:nvPr/>
          </p:nvSpPr>
          <p:spPr>
            <a:xfrm>
              <a:off x="4152119" y="3738701"/>
              <a:ext cx="200293" cy="412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95" name="lxqlx8"/>
          <p:cNvGrpSpPr/>
          <p:nvPr/>
        </p:nvGrpSpPr>
        <p:grpSpPr>
          <a:xfrm>
            <a:off x="1703388" y="5691188"/>
            <a:ext cx="9529762" cy="146050"/>
            <a:chOff x="4373" y="6238"/>
            <a:chExt cx="3035" cy="103"/>
          </a:xfrm>
        </p:grpSpPr>
        <p:sp>
          <p:nvSpPr>
            <p:cNvPr id="7196" name="Rectangle 26" descr="浅色上对角线"/>
            <p:cNvSpPr/>
            <p:nvPr/>
          </p:nvSpPr>
          <p:spPr>
            <a:xfrm>
              <a:off x="4373" y="6249"/>
              <a:ext cx="3021" cy="92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97" name="Line 27"/>
            <p:cNvSpPr/>
            <p:nvPr/>
          </p:nvSpPr>
          <p:spPr>
            <a:xfrm>
              <a:off x="4378" y="6238"/>
              <a:ext cx="30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934075" y="4892675"/>
            <a:ext cx="465138" cy="454025"/>
            <a:chOff x="4433415" y="2741513"/>
            <a:chExt cx="348335" cy="340171"/>
          </a:xfrm>
        </p:grpSpPr>
        <p:sp>
          <p:nvSpPr>
            <p:cNvPr id="7199" name="Rectangle 28"/>
            <p:cNvSpPr/>
            <p:nvPr/>
          </p:nvSpPr>
          <p:spPr>
            <a:xfrm>
              <a:off x="4433415" y="2741513"/>
              <a:ext cx="348335" cy="340171"/>
            </a:xfrm>
            <a:prstGeom prst="rect">
              <a:avLst/>
            </a:prstGeom>
            <a:solidFill>
              <a:srgbClr val="262673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00" name="Text Box 31"/>
            <p:cNvSpPr txBox="1"/>
            <p:nvPr/>
          </p:nvSpPr>
          <p:spPr>
            <a:xfrm>
              <a:off x="4500179" y="2807247"/>
              <a:ext cx="215919" cy="268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zh-CN" altLang="zh-CN" sz="24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68800" y="5341938"/>
            <a:ext cx="5975350" cy="566737"/>
            <a:chOff x="3259235" y="3081684"/>
            <a:chExt cx="3330955" cy="425624"/>
          </a:xfrm>
        </p:grpSpPr>
        <p:sp>
          <p:nvSpPr>
            <p:cNvPr id="7202" name="Rectangle 29"/>
            <p:cNvSpPr/>
            <p:nvPr/>
          </p:nvSpPr>
          <p:spPr>
            <a:xfrm>
              <a:off x="3259235" y="3081684"/>
              <a:ext cx="3330955" cy="26129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03" name="Text Box 32"/>
            <p:cNvSpPr txBox="1"/>
            <p:nvPr/>
          </p:nvSpPr>
          <p:spPr>
            <a:xfrm>
              <a:off x="4140233" y="3094831"/>
              <a:ext cx="200293" cy="412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04" name="组合 54"/>
          <p:cNvGrpSpPr/>
          <p:nvPr/>
        </p:nvGrpSpPr>
        <p:grpSpPr>
          <a:xfrm>
            <a:off x="6467475" y="4584700"/>
            <a:ext cx="1443038" cy="654050"/>
            <a:chOff x="4832549" y="2499943"/>
            <a:chExt cx="1082742" cy="489714"/>
          </a:xfrm>
        </p:grpSpPr>
        <p:sp>
          <p:nvSpPr>
            <p:cNvPr id="7205" name="Line 30"/>
            <p:cNvSpPr/>
            <p:nvPr/>
          </p:nvSpPr>
          <p:spPr>
            <a:xfrm>
              <a:off x="4832549" y="2866407"/>
              <a:ext cx="5863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121920" tIns="60960" rIns="121920" bIns="60960" anchor="t" anchorCtr="0"/>
            <a:p>
              <a:endParaRPr lang="zh-CN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06" name="Text Box 33"/>
            <p:cNvSpPr txBox="1"/>
            <p:nvPr/>
          </p:nvSpPr>
          <p:spPr>
            <a:xfrm>
              <a:off x="5462455" y="2499943"/>
              <a:ext cx="452836" cy="4897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just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07" name="Text Box 35"/>
          <p:cNvSpPr txBox="1"/>
          <p:nvPr/>
        </p:nvSpPr>
        <p:spPr>
          <a:xfrm>
            <a:off x="10017125" y="5260975"/>
            <a:ext cx="396875" cy="4460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algn="just"/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08" name="Line 30"/>
          <p:cNvSpPr/>
          <p:nvPr/>
        </p:nvSpPr>
        <p:spPr>
          <a:xfrm>
            <a:off x="9191625" y="5484813"/>
            <a:ext cx="7826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square" lIns="121920" tIns="60960" rIns="121920" bIns="60960" anchor="t" anchorCtr="0"/>
          <a:p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209" name="文本框 2"/>
          <p:cNvSpPr txBox="1"/>
          <p:nvPr/>
        </p:nvSpPr>
        <p:spPr>
          <a:xfrm>
            <a:off x="9593263" y="119063"/>
            <a:ext cx="24241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预习稿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65825" y="1510665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摩擦力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07 -4.73002E-06 L 0.13003 -4.73002E-06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6 1.14471E-06 L -0.13298 1.14471E-06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07 -3.7037E-07 L 0.15365 -0.00031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2.83951E-06 L 0.06406 -0.00062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99"/>
          <p:cNvSpPr txBox="1"/>
          <p:nvPr/>
        </p:nvSpPr>
        <p:spPr>
          <a:xfrm>
            <a:off x="361950" y="1150938"/>
            <a:ext cx="116776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二、分析方法：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u="sng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u="sng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800" u="sng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endParaRPr lang="en-US" altLang="en-US" sz="2800" u="sng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文本框 3"/>
          <p:cNvSpPr txBox="1"/>
          <p:nvPr/>
        </p:nvSpPr>
        <p:spPr>
          <a:xfrm>
            <a:off x="361950" y="2522538"/>
            <a:ext cx="10710863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三、模型的临界条件</a:t>
            </a:r>
            <a:endParaRPr lang="zh-CN" altLang="zh-CN" sz="28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</a:rPr>
              <a:t>1.滑块与滑板存在相对滑动的临界条件</a:t>
            </a:r>
            <a:endParaRPr lang="zh-CN" altLang="en-US" sz="2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61950" y="3575050"/>
          <a:ext cx="11582400" cy="264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4220"/>
                <a:gridCol w="9568180"/>
              </a:tblGrid>
              <a:tr h="848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运动学条件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19" marR="4571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若两物体</a:t>
                      </a:r>
                      <a:r>
                        <a:rPr lang="en-US" sz="2800" b="0" u="sng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</a:t>
                      </a: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不等,则会相对滑动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19" marR="4571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力学条件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19" marR="45719" marT="45719" marB="45719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一般情况下,假设两物体间无相对滑动,先用</a:t>
                      </a:r>
                      <a:r>
                        <a:rPr lang="en-US" sz="2800" b="0" u="sng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</a:t>
                      </a: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出一起运动的加速度,再用</a:t>
                      </a:r>
                      <a:r>
                        <a:rPr lang="en-US" sz="2800" b="0" u="sng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   </a:t>
                      </a: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算出滑块“所需要”的摩擦力</a:t>
                      </a:r>
                      <a:r>
                        <a:rPr lang="en-US" sz="2800" b="0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sz="2800" b="0" baseline="-25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,比较</a:t>
                      </a:r>
                      <a:r>
                        <a:rPr lang="en-US" sz="2800" b="0" i="1" u="sng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2800" b="0" u="sng" baseline="-25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                  </a:t>
                      </a: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的关系,若</a:t>
                      </a:r>
                      <a:r>
                        <a:rPr lang="en-US" sz="2800" b="0" i="1" u="sng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</a:t>
                      </a:r>
                      <a:r>
                        <a:rPr lang="en-US" sz="2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则发生相对滑动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19" marR="45719" marT="45719" marB="45719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6" name="文本框 2"/>
          <p:cNvSpPr txBox="1"/>
          <p:nvPr/>
        </p:nvSpPr>
        <p:spPr>
          <a:xfrm>
            <a:off x="9593263" y="119063"/>
            <a:ext cx="24241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预习稿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845435" y="1151255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整体法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347845" y="1151255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隔离法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196205" y="3728720"/>
            <a:ext cx="24517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速度或加速度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262745" y="4420235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整体法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276975" y="4842510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隔离法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734685" y="5269230"/>
            <a:ext cx="4671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摩擦力f与最大静摩擦力fm</a:t>
            </a:r>
            <a:endParaRPr lang="zh-CN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2826385" y="5687060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f&gt;fm</a:t>
            </a:r>
            <a:endParaRPr lang="zh-CN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2"/>
          <p:cNvSpPr txBox="1"/>
          <p:nvPr/>
        </p:nvSpPr>
        <p:spPr>
          <a:xfrm>
            <a:off x="10015538" y="130175"/>
            <a:ext cx="208756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练习稿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54713" y="2806700"/>
            <a:ext cx="960437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en-US" sz="5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文本框 111"/>
          <p:cNvSpPr txBox="1"/>
          <p:nvPr/>
        </p:nvSpPr>
        <p:spPr>
          <a:xfrm>
            <a:off x="588963" y="971550"/>
            <a:ext cx="11014075" cy="3324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、如图所示，质量为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3kg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的长木板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静置于光滑水平面上，其上放置质量为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1kg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的物块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之间的动摩擦因数为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设最大静摩擦力等于滑动摩擦力，且当地的重力加速度为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10m/s</a:t>
            </a:r>
            <a:r>
              <a:rPr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。当木板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刚好要发生相对滑动时，拉力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的大小为（　　）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20N	 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15N	 C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5N	    D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25N</a:t>
            </a:r>
            <a:endParaRPr lang="en-US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292" name="图片 100002" descr="figure"/>
          <p:cNvPicPr>
            <a:picLocks noChangeAspect="1"/>
          </p:cNvPicPr>
          <p:nvPr/>
        </p:nvPicPr>
        <p:blipFill>
          <a:blip r:embed="rId1">
            <a:clrChange>
              <a:clrFrom>
                <a:srgbClr val="F1BD6F"/>
              </a:clrFrom>
              <a:clrTo>
                <a:srgbClr val="F1BD6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3400" y="4064000"/>
            <a:ext cx="3168650" cy="973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09"/>
          <p:cNvSpPr txBox="1"/>
          <p:nvPr/>
        </p:nvSpPr>
        <p:spPr>
          <a:xfrm>
            <a:off x="374650" y="688975"/>
            <a:ext cx="11710988" cy="50463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、（多选）物体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和物体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叠放在光滑水平面上静止，如图所示。已知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=4kg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=10kg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间的最大静摩擦力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=20N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。现用一水平向右的拉力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作用在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上，则（　　）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．当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F=20N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的摩擦力大小是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20N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．当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F&lt;20N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都静止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．只要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F&gt;28N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间就发生相对运动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．无论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多大，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的加速度不超过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2m/s</a:t>
            </a:r>
            <a:r>
              <a:rPr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en-US" sz="2800" b="1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8" name="文本框 110"/>
          <p:cNvSpPr txBox="1"/>
          <p:nvPr/>
        </p:nvSpPr>
        <p:spPr>
          <a:xfrm>
            <a:off x="3556000" y="3686175"/>
            <a:ext cx="5080000" cy="54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en-US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339" name="图片 678687443" descr="fig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7975" y="2560638"/>
            <a:ext cx="3452813" cy="155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文本框 4"/>
          <p:cNvSpPr txBox="1"/>
          <p:nvPr/>
        </p:nvSpPr>
        <p:spPr>
          <a:xfrm>
            <a:off x="10015538" y="130175"/>
            <a:ext cx="208756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练习稿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8350" y="2105660"/>
            <a:ext cx="1322070" cy="7054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CD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99"/>
          <p:cNvSpPr txBox="1"/>
          <p:nvPr/>
        </p:nvSpPr>
        <p:spPr>
          <a:xfrm>
            <a:off x="447675" y="871538"/>
            <a:ext cx="11428413" cy="138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2.滑块滑离滑板的临界条件：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当滑板的长度一定时,滑块可能从滑板滑下,</a:t>
            </a:r>
            <a:r>
              <a:rPr lang="zh-CN" altLang="zh-CN" sz="28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恰好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滑到滑板的边缘达到</a:t>
            </a:r>
            <a:r>
              <a:rPr lang="en-US" altLang="zh-CN" sz="2800" b="1" u="sng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是滑块滑离滑板的</a:t>
            </a:r>
            <a:r>
              <a:rPr lang="zh-CN" altLang="zh-CN" sz="2800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临界条件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。两种常见情况的位移关系如下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21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8782050" y="2593975"/>
            <a:ext cx="2943225" cy="116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文本框 100"/>
          <p:cNvSpPr txBox="1"/>
          <p:nvPr/>
        </p:nvSpPr>
        <p:spPr>
          <a:xfrm>
            <a:off x="588963" y="2374900"/>
            <a:ext cx="7829550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①木板B带动物块A，物块A恰好不从木板B上掉下的临界条件是物块A</a:t>
            </a:r>
            <a:r>
              <a:rPr lang="en-US" altLang="zh-CN" sz="2800" b="1" u="sng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木板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u="sng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时二者</a:t>
            </a:r>
            <a:r>
              <a:rPr lang="en-US" altLang="zh-CN" sz="2800" b="1" u="sng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，位移关系为</a:t>
            </a:r>
            <a:r>
              <a:rPr lang="en-US" altLang="zh-CN" sz="2800" b="1" u="sng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800" b="1" u="sng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u="sng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0" name="文本框 2"/>
          <p:cNvSpPr txBox="1"/>
          <p:nvPr/>
        </p:nvSpPr>
        <p:spPr>
          <a:xfrm>
            <a:off x="588963" y="4151313"/>
            <a:ext cx="8193087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②物块A带动木板B，物块A恰好不从木板B上掉下的临界条件是物块A</a:t>
            </a:r>
            <a:r>
              <a:rPr lang="en-US" altLang="zh-CN" sz="2800" b="1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木板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时二者</a:t>
            </a:r>
            <a:r>
              <a:rPr lang="en-US" altLang="zh-CN" sz="2800" b="1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，位移关系为</a:t>
            </a:r>
            <a:r>
              <a:rPr lang="en-US" altLang="zh-CN" sz="2800" b="1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zh-CN" altLang="en-US" sz="2800" b="1" u="sng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u="sng" baseline="-25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221" name="图片 25" descr="学科网(www.zxxk.com)--教育资源门户，提供试题试卷、教案、课件、教学论文、素材等各类教学资源库下载，还有大量丰富的教学资讯！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24925" y="4471988"/>
            <a:ext cx="2798763" cy="1062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文本框 4"/>
          <p:cNvSpPr txBox="1"/>
          <p:nvPr/>
        </p:nvSpPr>
        <p:spPr>
          <a:xfrm>
            <a:off x="9593263" y="119063"/>
            <a:ext cx="24241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预习稿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3850005" y="2797810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恰好滑到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310630" y="2797810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左端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71245" y="3228975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速度相等</a:t>
            </a:r>
            <a:endParaRPr lang="zh-CN" altLang="en-US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4828540" y="3228975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sz="2800" b="1" u="sng" baseline="-25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＝x</a:t>
            </a:r>
            <a:r>
              <a:rPr lang="zh-CN" sz="2800" b="1" u="sng" baseline="-25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＋L</a:t>
            </a:r>
            <a:endParaRPr lang="zh-CN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3448050" y="4578350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恰好滑到</a:t>
            </a:r>
            <a:endParaRPr lang="zh-CN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5836920" y="4570730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右端</a:t>
            </a:r>
            <a:endParaRPr lang="zh-CN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019175" y="5001260"/>
            <a:ext cx="1986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速度相等</a:t>
            </a:r>
            <a:endParaRPr lang="zh-CN" sz="2800" b="1" u="sng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4815205" y="4999990"/>
            <a:ext cx="2442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sz="2800" b="1" u="sng" baseline="-25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sz="2800" b="1" u="sng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＋L＝x</a:t>
            </a:r>
            <a:r>
              <a:rPr lang="zh-CN" sz="2800" b="1" u="sng" baseline="-250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sz="2800" b="1" u="sng" baseline="-2500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2"/>
          <p:cNvSpPr txBox="1"/>
          <p:nvPr/>
        </p:nvSpPr>
        <p:spPr>
          <a:xfrm>
            <a:off x="9593263" y="119063"/>
            <a:ext cx="24241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预习稿</a:t>
            </a:r>
            <a:endParaRPr lang="zh-CN" altLang="en-US" sz="28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242" name="文本框 100"/>
          <p:cNvSpPr txBox="1"/>
          <p:nvPr/>
        </p:nvSpPr>
        <p:spPr>
          <a:xfrm>
            <a:off x="317500" y="785813"/>
            <a:ext cx="1123315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、.如图所示，物块A、木板B的质量分别为m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＝5 kg，m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＝10 kg，不计A的大小，木板B长L＝4 m．开始时A、B均静止．现使A以水平初速度v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从B的最左端开始运动．已知A与B之间的动摩擦因数为0.3，水平地面光滑，g取10 m/s</a:t>
            </a:r>
            <a:r>
              <a:rPr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(1)求物块A和木板B发生相对运动过程的加速度的大小；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(2)若A刚好没有从B上滑下来，求A的初速度v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的大小．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3" name="图片 2097077008" descr="fig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9825" y="4813300"/>
            <a:ext cx="3714750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937895"/>
            <a:ext cx="11696065" cy="5589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78125" y="73025"/>
            <a:ext cx="7759700" cy="671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AS_UNIQUEID" val="149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MDVkN2Q1ZjhjMGVmMWFiNzQ2MDYwOTRjYTQ2ZTk2Nj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PLACING_PICTURE_USER_VIEWPORT" val="{&quot;height&quot;:1673,&quot;width&quot;:4407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新兴一中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演示</Application>
  <PresentationFormat>自定义</PresentationFormat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Arial Unicode MS</vt:lpstr>
      <vt:lpstr>微软雅黑</vt:lpstr>
      <vt:lpstr>Times New Roman</vt:lpstr>
      <vt:lpstr>黑体</vt:lpstr>
      <vt:lpstr>Arial Unicode MS</vt:lpstr>
      <vt:lpstr>1_新兴一中</vt:lpstr>
      <vt:lpstr>牛顿第二定律的应用（五）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WPS_1602048797</cp:lastModifiedBy>
  <cp:revision>134</cp:revision>
  <dcterms:created xsi:type="dcterms:W3CDTF">2019-06-19T02:08:00Z</dcterms:created>
  <dcterms:modified xsi:type="dcterms:W3CDTF">2024-01-21T06:48:42Z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  <property fmtid="{D5CDD505-2E9C-101B-9397-08002B2CF9AE}" pid="3" name="ICV">
    <vt:lpwstr>12BF961A29BA46E3B062236A911D46E5_12</vt:lpwstr>
  </property>
</Properties>
</file>