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02" r:id="rId3"/>
    <p:sldId id="403" r:id="rId4"/>
    <p:sldId id="401" r:id="rId5"/>
    <p:sldId id="404" r:id="rId6"/>
    <p:sldId id="40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C69602"/>
    <a:srgbClr val="41719C"/>
    <a:srgbClr val="2F6472"/>
    <a:srgbClr val="9BAEB7"/>
    <a:srgbClr val="F8FBFC"/>
    <a:srgbClr val="ECEFF3"/>
    <a:srgbClr val="DE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8139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0FAD4-7FA5-264A-BCAE-6353AE5F6228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E10B1-8083-604B-A3F2-3F7712482B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9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翻转课堂，课前自主学习授课内容，课上动手实践，共同讨论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zh-CN" altLang="en-US" dirty="0"/>
              <a:t>希望大家踊跃报名参与，周三和周五。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zh-CN" altLang="en-US" dirty="0"/>
              <a:t>今天主要内容，是</a:t>
            </a:r>
            <a:r>
              <a:rPr kumimoji="1" lang="en-US" altLang="zh-CN" dirty="0" err="1"/>
              <a:t>opencv</a:t>
            </a:r>
            <a:r>
              <a:rPr kumimoji="1" lang="zh-CN" altLang="en-US" dirty="0"/>
              <a:t>简介和基本操作，需要自己动手完成以下四个练习题目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8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读取图片，对像素操作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en-US" altLang="zh-CN" dirty="0" err="1"/>
              <a:t>rgb</a:t>
            </a:r>
            <a:r>
              <a:rPr kumimoji="1" lang="zh-CN" altLang="en-US" dirty="0"/>
              <a:t>图像，通道的概念，二维图像，像素分层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18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mat</a:t>
            </a:r>
            <a:r>
              <a:rPr kumimoji="1" lang="zh-CN" altLang="en-US" dirty="0"/>
              <a:t>数据类型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面向对象的思想，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面向对象方法，把相关的数据和方法组织为一个整体来看待。学生是抽象的类，张三，李四是具体实例化的对象。对象里面包含了事先定义的方法。</a:t>
            </a:r>
            <a:endParaRPr kumimoji="1" lang="en-US" altLang="zh-CN" dirty="0"/>
          </a:p>
          <a:p>
            <a:r>
              <a:rPr kumimoji="1" lang="en-US" altLang="zh-CN" dirty="0"/>
              <a:t>3 </a:t>
            </a:r>
            <a:r>
              <a:rPr kumimoji="1" lang="zh-CN" altLang="en-US" dirty="0"/>
              <a:t>对像素的操作</a:t>
            </a:r>
            <a:endParaRPr kumimoji="1" lang="en-US" altLang="zh-CN" dirty="0"/>
          </a:p>
          <a:p>
            <a:r>
              <a:rPr kumimoji="1" lang="en-US" altLang="zh-CN" dirty="0"/>
              <a:t>4 </a:t>
            </a:r>
            <a:r>
              <a:rPr kumimoji="1" lang="en-US" altLang="zh-CN" dirty="0" err="1"/>
              <a:t>uchar</a:t>
            </a:r>
            <a:r>
              <a:rPr kumimoji="1" lang="en-US" altLang="zh-CN" dirty="0"/>
              <a:t> 0-255           </a:t>
            </a:r>
            <a:r>
              <a:rPr lang="en-US" altLang="zh-CN" sz="1200" dirty="0"/>
              <a:t>Vec3b</a:t>
            </a:r>
            <a:r>
              <a:rPr lang="zh-CN" altLang="en-US" sz="1200" dirty="0"/>
              <a:t>：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uchar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类型，长度为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的向量。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kumimoji="1"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5 </a:t>
            </a:r>
            <a:r>
              <a:rPr kumimoji="1"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imshow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36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彩色图转灰度图，与练习一比较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7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阈值，二值图像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zh-CN" altLang="en-US" dirty="0"/>
              <a:t>注意，像素取值</a:t>
            </a:r>
            <a:r>
              <a:rPr kumimoji="1" lang="en-US" altLang="zh-CN" dirty="0"/>
              <a:t>0-255</a:t>
            </a:r>
            <a:r>
              <a:rPr kumimoji="1" lang="zh-CN" altLang="en-US" dirty="0"/>
              <a:t>，可以取一组不同的</a:t>
            </a:r>
            <a:r>
              <a:rPr kumimoji="1" lang="en-US" altLang="zh-CN" dirty="0"/>
              <a:t>threshold</a:t>
            </a:r>
            <a:r>
              <a:rPr kumimoji="1" lang="zh-CN" altLang="en-US" dirty="0"/>
              <a:t>值，观察输出结果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47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对于</a:t>
            </a:r>
            <a:r>
              <a:rPr kumimoji="1" lang="en-US" altLang="zh-CN" dirty="0"/>
              <a:t>mat</a:t>
            </a:r>
            <a:r>
              <a:rPr kumimoji="1" lang="zh-CN" altLang="en-US" dirty="0"/>
              <a:t>类型数据，深复制和浅复制操作的区别</a:t>
            </a:r>
            <a:endParaRPr kumimoji="1" lang="en-US" altLang="zh-CN" dirty="0"/>
          </a:p>
          <a:p>
            <a:r>
              <a:rPr kumimoji="1" lang="en-US" altLang="zh-CN" dirty="0"/>
              <a:t>2 </a:t>
            </a:r>
            <a:r>
              <a:rPr kumimoji="1" lang="zh-CN" altLang="en-US" dirty="0"/>
              <a:t>复制后，如果改变原变量，新的复制变量如何变化</a:t>
            </a:r>
            <a:endParaRPr kumimoji="1" lang="en-US" altLang="zh-CN" dirty="0"/>
          </a:p>
          <a:p>
            <a:r>
              <a:rPr kumimoji="1" lang="en-US" altLang="zh-CN" dirty="0"/>
              <a:t>3 </a:t>
            </a:r>
            <a:r>
              <a:rPr kumimoji="1" lang="zh-CN" altLang="en-US" dirty="0"/>
              <a:t>画图举例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代码自己动手写，不要复制粘贴</a:t>
            </a:r>
            <a:endParaRPr kumimoji="1" lang="en-US" altLang="zh-CN" dirty="0"/>
          </a:p>
          <a:p>
            <a:r>
              <a:rPr kumimoji="1" lang="zh-CN" altLang="en-US" dirty="0"/>
              <a:t>学习掌握代码调试</a:t>
            </a:r>
            <a:endParaRPr kumimoji="1" lang="en-US" altLang="zh-CN" dirty="0"/>
          </a:p>
          <a:p>
            <a:r>
              <a:rPr kumimoji="1" lang="zh-CN" altLang="en-US" dirty="0"/>
              <a:t>完成试验后，上传到</a:t>
            </a:r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19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58" y="0"/>
            <a:ext cx="732094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1058" y="0"/>
            <a:ext cx="732094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rgbClr val="DEE3E9">
                  <a:alpha val="84000"/>
                </a:srgbClr>
              </a:gs>
              <a:gs pos="52000">
                <a:srgbClr val="ECEFF3">
                  <a:alpha val="90000"/>
                </a:srgbClr>
              </a:gs>
              <a:gs pos="100000">
                <a:srgbClr val="F8FBFC">
                  <a:alpha val="93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AEB900-9A4C-4500-A317-C5024BA885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612586" y="1014775"/>
            <a:ext cx="5474682" cy="4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5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35" y="2772835"/>
            <a:ext cx="1020233" cy="1020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1008648"/>
            <a:ext cx="557755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数字图像处理</a:t>
            </a:r>
            <a:endParaRPr lang="en-US" altLang="zh-CN" sz="6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en-US" altLang="zh-CN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1.</a:t>
            </a:r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导论，课堂</a:t>
            </a:r>
            <a:r>
              <a:rPr lang="en-US" altLang="zh-CN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ppt</a:t>
            </a:r>
          </a:p>
          <a:p>
            <a:endParaRPr lang="zh-CN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en-US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134" y="3934884"/>
            <a:ext cx="667822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石振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杭州电子科技大学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142518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72194-2B91-4A6D-AC05-2510C9CFC4C4}"/>
              </a:ext>
            </a:extLst>
          </p:cNvPr>
          <p:cNvSpPr/>
          <p:nvPr/>
        </p:nvSpPr>
        <p:spPr>
          <a:xfrm>
            <a:off x="716478" y="1553610"/>
            <a:ext cx="10472079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1. 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图像读取及像素操作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	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使用 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imread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(“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文件名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”)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，读取一张彩色图片。然后将每个像素的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r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b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值同时改为 （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r+g+b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）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/3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，即将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3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个通道的数值统一为其平均值。然后显示图片，观察图片特点，多测试几张图像。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	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可参考以下源码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72194-2B91-4A6D-AC05-2510C9CFC4C4}"/>
              </a:ext>
            </a:extLst>
          </p:cNvPr>
          <p:cNvSpPr/>
          <p:nvPr/>
        </p:nvSpPr>
        <p:spPr>
          <a:xfrm>
            <a:off x="1559078" y="1327979"/>
            <a:ext cx="94548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cv::Mat </a:t>
            </a:r>
            <a:r>
              <a:rPr lang="en-US" altLang="zh-CN" sz="2000" dirty="0" err="1"/>
              <a:t>srcMat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imread</a:t>
            </a:r>
            <a:r>
              <a:rPr lang="en-US" altLang="zh-CN" sz="2000" dirty="0"/>
              <a:t>("D:\\1.jpg");</a:t>
            </a:r>
          </a:p>
          <a:p>
            <a:r>
              <a:rPr lang="en-US" altLang="zh-CN" sz="2000" dirty="0"/>
              <a:t>int height = </a:t>
            </a:r>
            <a:r>
              <a:rPr lang="en-US" altLang="zh-CN" sz="2000" dirty="0" err="1"/>
              <a:t>srcMat.rows</a:t>
            </a:r>
            <a:r>
              <a:rPr lang="en-US" altLang="zh-CN" sz="2000" dirty="0"/>
              <a:t>; //</a:t>
            </a:r>
            <a:r>
              <a:rPr lang="zh-CN" altLang="en-US" sz="2000" dirty="0"/>
              <a:t>行数</a:t>
            </a:r>
          </a:p>
          <a:p>
            <a:r>
              <a:rPr lang="en-US" altLang="zh-CN" sz="2000" dirty="0"/>
              <a:t>int width = </a:t>
            </a:r>
            <a:r>
              <a:rPr lang="en-US" altLang="zh-CN" sz="2000" dirty="0" err="1"/>
              <a:t>srcMat.cols</a:t>
            </a:r>
            <a:r>
              <a:rPr lang="en-US" altLang="zh-CN" sz="2000" dirty="0"/>
              <a:t>; //</a:t>
            </a:r>
            <a:r>
              <a:rPr lang="zh-CN" altLang="en-US" sz="2000" dirty="0"/>
              <a:t>每行元素的总元素数量</a:t>
            </a:r>
          </a:p>
          <a:p>
            <a:r>
              <a:rPr lang="en-US" altLang="zh-CN" sz="2000" dirty="0"/>
              <a:t>for (int j = 0; j&lt;height;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{</a:t>
            </a:r>
          </a:p>
          <a:p>
            <a:r>
              <a:rPr lang="nn-NO" altLang="zh-CN" sz="2000" dirty="0"/>
              <a:t>   for (int i = 0; i&lt;width; i++)</a:t>
            </a:r>
          </a:p>
          <a:p>
            <a:r>
              <a:rPr lang="en-US" altLang="zh-CN" sz="2000" dirty="0"/>
              <a:t>   {</a:t>
            </a:r>
          </a:p>
          <a:p>
            <a:pPr lvl="1"/>
            <a:r>
              <a:rPr lang="en-US" altLang="zh-CN" sz="2000" dirty="0"/>
              <a:t>//-----------------</a:t>
            </a:r>
            <a:r>
              <a:rPr lang="zh-CN" altLang="en-US" sz="2000" dirty="0"/>
              <a:t>开始处理每个像素</a:t>
            </a:r>
            <a:r>
              <a:rPr lang="en-US" altLang="zh-CN" sz="2000" dirty="0"/>
              <a:t>-----------------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uchar</a:t>
            </a:r>
            <a:r>
              <a:rPr lang="en-US" altLang="zh-CN" sz="2000" dirty="0"/>
              <a:t> average = (srcMat.at&lt;Vec3b&gt;(j,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)[0] + srcMat.at&lt;Vec3b&gt;(j,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)[1] + srcMat.at&lt;Vec3b&gt;(j,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)[2])/3;</a:t>
            </a:r>
          </a:p>
          <a:p>
            <a:pPr lvl="1"/>
            <a:r>
              <a:rPr lang="en-US" altLang="zh-CN" sz="2000" dirty="0"/>
              <a:t>srcMat.at&lt;Vec3b&gt;(</a:t>
            </a:r>
            <a:r>
              <a:rPr lang="en-US" altLang="zh-CN" sz="2000" dirty="0" err="1"/>
              <a:t>j,i</a:t>
            </a:r>
            <a:r>
              <a:rPr lang="en-US" altLang="zh-CN" sz="2000" dirty="0"/>
              <a:t>)[0] = average;</a:t>
            </a:r>
          </a:p>
          <a:p>
            <a:pPr lvl="1"/>
            <a:r>
              <a:rPr lang="en-US" altLang="zh-CN" sz="2000" dirty="0"/>
              <a:t>srcMat.at&lt;Vec3b&gt;(</a:t>
            </a:r>
            <a:r>
              <a:rPr lang="en-US" altLang="zh-CN" sz="2000" dirty="0" err="1"/>
              <a:t>j,i</a:t>
            </a:r>
            <a:r>
              <a:rPr lang="en-US" altLang="zh-CN" sz="2000" dirty="0"/>
              <a:t>)[1] = average;</a:t>
            </a:r>
          </a:p>
          <a:p>
            <a:pPr lvl="1"/>
            <a:r>
              <a:rPr lang="en-US" altLang="zh-CN" sz="2000" dirty="0"/>
              <a:t>srcMat.at&lt;Vec3b&gt;(</a:t>
            </a:r>
            <a:r>
              <a:rPr lang="en-US" altLang="zh-CN" sz="2000" dirty="0" err="1"/>
              <a:t>j,i</a:t>
            </a:r>
            <a:r>
              <a:rPr lang="en-US" altLang="zh-CN" sz="2000" dirty="0"/>
              <a:t>)[2] = average;</a:t>
            </a:r>
          </a:p>
          <a:p>
            <a:pPr lvl="1"/>
            <a:r>
              <a:rPr lang="en-US" altLang="zh-CN" sz="2000" dirty="0"/>
              <a:t>//-------------</a:t>
            </a:r>
            <a:r>
              <a:rPr lang="zh-CN" altLang="en-US" sz="2000" dirty="0"/>
              <a:t>结束像素处理</a:t>
            </a:r>
            <a:r>
              <a:rPr lang="en-US" altLang="zh-CN" sz="2000" dirty="0"/>
              <a:t>------------------------</a:t>
            </a:r>
            <a:endParaRPr lang="zh-CN" altLang="en-US" sz="2000" dirty="0"/>
          </a:p>
          <a:p>
            <a:r>
              <a:rPr lang="en-US" altLang="zh-CN" sz="2000" dirty="0"/>
              <a:t>    } //</a:t>
            </a:r>
            <a:r>
              <a:rPr lang="zh-CN" altLang="en-US" sz="2000" dirty="0"/>
              <a:t>单行处理结束 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imshow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",</a:t>
            </a:r>
            <a:r>
              <a:rPr lang="en-US" altLang="zh-CN" sz="2000" dirty="0" err="1"/>
              <a:t>srcMat</a:t>
            </a:r>
            <a:r>
              <a:rPr lang="en-US" altLang="zh-CN" sz="2000" dirty="0"/>
              <a:t>);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1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72194-2B91-4A6D-AC05-2510C9CFC4C4}"/>
              </a:ext>
            </a:extLst>
          </p:cNvPr>
          <p:cNvSpPr/>
          <p:nvPr/>
        </p:nvSpPr>
        <p:spPr>
          <a:xfrm>
            <a:off x="1036637" y="1446732"/>
            <a:ext cx="101187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2. 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彩色图像转灰度图像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	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使用 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imread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(“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文件名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”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0)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，读取一张彩色图片。参数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0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的意思是，将读取的图片直接转换为灰度图。使用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imshow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函数显示图像，和练习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1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的结果比较。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0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72194-2B91-4A6D-AC05-2510C9CFC4C4}"/>
              </a:ext>
            </a:extLst>
          </p:cNvPr>
          <p:cNvSpPr/>
          <p:nvPr/>
        </p:nvSpPr>
        <p:spPr>
          <a:xfrm>
            <a:off x="891613" y="1389624"/>
            <a:ext cx="10408774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3. 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彩色图像转二值图像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	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在练习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1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的基础上，在处理每个像素的时候加一个条件。声明一个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uchar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变量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uchar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threshold =100;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如果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average&gt;threshold 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则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average=255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，否则为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0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。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再把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average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值赋值给像素的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3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个通道，并通过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imshow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函数观察结果。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修改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threshold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值，观察输出结果。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2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72194-2B91-4A6D-AC05-2510C9CFC4C4}"/>
              </a:ext>
            </a:extLst>
          </p:cNvPr>
          <p:cNvSpPr/>
          <p:nvPr/>
        </p:nvSpPr>
        <p:spPr>
          <a:xfrm>
            <a:off x="1212029" y="1389624"/>
            <a:ext cx="10118725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4. 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图像的深复制和浅复制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	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读取一张图片，存入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mat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型变量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srcM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，然后再定义两个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mat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型变量，命名为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deepMat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和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shallowMat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。分别用深复制和浅复制把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srcM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的内容赋值给两个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mat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型变量。然后用例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3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中的方法修改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srcM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的值，观察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deepMat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和</a:t>
            </a:r>
            <a:r>
              <a:rPr lang="en-US" altLang="zh-CN" sz="24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shallowMat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的变化。</a:t>
            </a: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7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720</Words>
  <Application>Microsoft Office PowerPoint</Application>
  <PresentationFormat>宽屏</PresentationFormat>
  <Paragraphs>66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Helvetica Neue</vt:lpstr>
      <vt:lpstr>DengXian</vt:lpstr>
      <vt:lpstr>DengXian</vt:lpstr>
      <vt:lpstr>DengXian Light</vt:lpstr>
      <vt:lpstr>黑体</vt:lpstr>
      <vt:lpstr>微软雅黑</vt:lpstr>
      <vt:lpstr>Arial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Lingyun</dc:creator>
  <cp:lastModifiedBy>stone stone</cp:lastModifiedBy>
  <cp:revision>32</cp:revision>
  <dcterms:created xsi:type="dcterms:W3CDTF">2016-08-30T07:13:51Z</dcterms:created>
  <dcterms:modified xsi:type="dcterms:W3CDTF">2021-09-29T14:15:14Z</dcterms:modified>
</cp:coreProperties>
</file>