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18" r:id="rId2"/>
    <p:sldId id="400" r:id="rId3"/>
    <p:sldId id="408" r:id="rId4"/>
    <p:sldId id="409" r:id="rId5"/>
    <p:sldId id="399" r:id="rId6"/>
    <p:sldId id="404" r:id="rId7"/>
    <p:sldId id="401" r:id="rId8"/>
    <p:sldId id="403" r:id="rId9"/>
    <p:sldId id="405" r:id="rId10"/>
    <p:sldId id="406" r:id="rId11"/>
    <p:sldId id="40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7B0"/>
    <a:srgbClr val="2F6472"/>
    <a:srgbClr val="9BAEB7"/>
    <a:srgbClr val="F8FBFC"/>
    <a:srgbClr val="ECEFF3"/>
    <a:srgbClr val="DE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5" autoAdjust="0"/>
    <p:restoredTop sz="78519" autoAdjust="0"/>
  </p:normalViewPr>
  <p:slideViewPr>
    <p:cSldViewPr snapToGrid="0" snapToObjects="1">
      <p:cViewPr>
        <p:scale>
          <a:sx n="75" d="100"/>
          <a:sy n="75" d="100"/>
        </p:scale>
        <p:origin x="230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3A410-84AB-4AFF-8DA2-54DBA92A72B0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874DD-C69B-41A3-AB7B-53342C18B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1448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22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2131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6200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6358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398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1354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6324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10B1-8083-604B-A3F2-3F7712482B3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931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99858" y="0"/>
            <a:ext cx="7320942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flipH="1">
            <a:off x="-2" y="0"/>
            <a:ext cx="6699859" cy="6858000"/>
          </a:xfrm>
          <a:prstGeom prst="rect">
            <a:avLst/>
          </a:prstGeom>
          <a:gradFill>
            <a:gsLst>
              <a:gs pos="0">
                <a:srgbClr val="DEE3E9"/>
              </a:gs>
              <a:gs pos="52000">
                <a:srgbClr val="ECEFF3"/>
              </a:gs>
              <a:gs pos="100000">
                <a:srgbClr val="F8FBFC"/>
              </a:gs>
            </a:gsLst>
            <a:lin ang="15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23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19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239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76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193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42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05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1058" y="0"/>
            <a:ext cx="7320942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 flipH="1">
            <a:off x="-2" y="0"/>
            <a:ext cx="6699859" cy="6858000"/>
          </a:xfrm>
          <a:prstGeom prst="rect">
            <a:avLst/>
          </a:prstGeom>
          <a:gradFill>
            <a:gsLst>
              <a:gs pos="0">
                <a:srgbClr val="DEE3E9"/>
              </a:gs>
              <a:gs pos="52000">
                <a:srgbClr val="ECEFF3"/>
              </a:gs>
              <a:gs pos="100000">
                <a:srgbClr val="F8FBFC"/>
              </a:gs>
            </a:gsLst>
            <a:lin ang="15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>
            <a:off x="-1" y="0"/>
            <a:ext cx="12192001" cy="6858000"/>
          </a:xfrm>
          <a:prstGeom prst="rect">
            <a:avLst/>
          </a:prstGeom>
          <a:gradFill>
            <a:gsLst>
              <a:gs pos="0">
                <a:srgbClr val="DEE3E9">
                  <a:alpha val="84000"/>
                </a:srgbClr>
              </a:gs>
              <a:gs pos="52000">
                <a:srgbClr val="ECEFF3">
                  <a:alpha val="90000"/>
                </a:srgbClr>
              </a:gs>
              <a:gs pos="100000">
                <a:srgbClr val="F8FBFC">
                  <a:alpha val="93000"/>
                </a:srgbClr>
              </a:gs>
            </a:gsLst>
            <a:lin ang="15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64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49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E807-B156-EB4C-99D2-DE7997348AF1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79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3E807-B156-EB4C-99D2-DE7997348AF1}" type="datetimeFigureOut">
              <a:rPr kumimoji="1" lang="zh-CN" altLang="en-US" smtClean="0"/>
              <a:t>2021/9/29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0CD70-9B6D-0D49-BA4F-A47B093EE2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90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pic/%E6%95%B0%E5%AD%97%E5%9B%BE%E5%83%8F%E5%A4%84%E7%90%86/5199259/0/b3508d13abaefcc36438db30?fr=lemma&amp;ct=singl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1500"/>
                    </a14:imgEffect>
                    <a14:imgEffect>
                      <a14:saturation sat="66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035" y="2772835"/>
            <a:ext cx="1020233" cy="102023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28800" y="1008648"/>
            <a:ext cx="557755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zh-CN" altLang="en-US" sz="60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Heavy" charset="-122"/>
              </a:rPr>
              <a:t>数字图像处理</a:t>
            </a:r>
            <a:endParaRPr lang="en-US" altLang="zh-CN" sz="6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  <a:p>
            <a:endParaRPr lang="en-US" altLang="zh-CN" sz="4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  <a:p>
            <a:r>
              <a:rPr lang="en-US" altLang="zh-CN" sz="40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Heavy" charset="-122"/>
              </a:rPr>
              <a:t>2.</a:t>
            </a:r>
            <a:r>
              <a:rPr lang="zh-CN" altLang="en-US" sz="40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Heavy" charset="-122"/>
              </a:rPr>
              <a:t>基本概念课堂练习</a:t>
            </a:r>
            <a:endParaRPr lang="en-US" altLang="zh-CN" sz="4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  <a:p>
            <a:endParaRPr lang="zh-CN" altLang="zh-CN" sz="4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  <a:p>
            <a:endParaRPr lang="zh-CN" altLang="en-US" sz="40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Heavy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8134" y="3934884"/>
            <a:ext cx="6678222" cy="1930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Demibold" charset="-122"/>
              </a:rPr>
              <a:t>石振</a:t>
            </a:r>
            <a:endParaRPr lang="en-US" altLang="zh-CN" sz="28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Demibold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Demibold" charset="-122"/>
              </a:rPr>
              <a:t>杭州电子科技大学</a:t>
            </a:r>
            <a:endParaRPr lang="en-US" altLang="zh-CN" sz="2800" b="1" dirty="0">
              <a:solidFill>
                <a:srgbClr val="215968"/>
              </a:solidFill>
              <a:latin typeface="黑体" panose="02010609060101010101" pitchFamily="49" charset="-122"/>
              <a:ea typeface="黑体" panose="02010609060101010101" pitchFamily="49" charset="-122"/>
              <a:cs typeface="Lantinghei SC Demibold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215968"/>
                </a:solidFill>
                <a:latin typeface="黑体" panose="02010609060101010101" pitchFamily="49" charset="-122"/>
                <a:ea typeface="黑体" panose="02010609060101010101" pitchFamily="49" charset="-122"/>
                <a:cs typeface="Lantinghei SC Demibold" charset="-122"/>
              </a:rPr>
              <a:t>电子信息学院</a:t>
            </a:r>
          </a:p>
        </p:txBody>
      </p:sp>
    </p:spTree>
    <p:extLst>
      <p:ext uri="{BB962C8B-B14F-4D97-AF65-F5344CB8AC3E}">
        <p14:creationId xmlns:p14="http://schemas.microsoft.com/office/powerpoint/2010/main" val="3922467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3884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36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直方图计算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BA00E5-4731-4302-8544-FCF5EEF1DA2A}"/>
              </a:ext>
            </a:extLst>
          </p:cNvPr>
          <p:cNvSpPr/>
          <p:nvPr/>
        </p:nvSpPr>
        <p:spPr>
          <a:xfrm>
            <a:off x="1413668" y="1184422"/>
            <a:ext cx="9521032" cy="5833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定义一个容量为</a:t>
            </a:r>
            <a:r>
              <a:rPr lang="en-US" altLang="zh-CN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型数组，遍历图像的每个像素，并计算直方图，将结果存入数组中。</a:t>
            </a: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</a:pP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数组声明方式 </a:t>
            </a: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 </a:t>
            </a:r>
            <a:r>
              <a:rPr lang="en-US" altLang="zh-CN" sz="2800" dirty="0" err="1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histgram</a:t>
            </a:r>
            <a:r>
              <a:rPr lang="en-US" altLang="zh-CN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[256]</a:t>
            </a: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</a:pP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</a:pP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1" indent="-514350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1" indent="-514350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25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3884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</a:t>
            </a:r>
            <a:r>
              <a:rPr lang="zh-CN" altLang="en-US" sz="36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直方图绘制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BA00E5-4731-4302-8544-FCF5EEF1DA2A}"/>
              </a:ext>
            </a:extLst>
          </p:cNvPr>
          <p:cNvSpPr/>
          <p:nvPr/>
        </p:nvSpPr>
        <p:spPr>
          <a:xfrm>
            <a:off x="1413668" y="1184422"/>
            <a:ext cx="9521032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利用练习</a:t>
            </a:r>
            <a:r>
              <a:rPr lang="en-US" altLang="zh-CN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的结果，以及画线或者画圆的</a:t>
            </a:r>
            <a:r>
              <a:rPr lang="zh-CN" altLang="en-US" sz="280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函数，绘制一副直方图。</a:t>
            </a: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02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111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讨论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413668" y="1647936"/>
            <a:ext cx="9521032" cy="5833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灰度图和二值图</a:t>
            </a:r>
            <a:br>
              <a:rPr lang="en-US" altLang="zh-CN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pt-BR" altLang="zh-CN" sz="2800" dirty="0"/>
              <a:t>Gray = 0.2989*R+0.5870*G+0.1140*B</a:t>
            </a:r>
          </a:p>
          <a:p>
            <a:pPr marL="514350" lvl="1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畸变</a:t>
            </a: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1" indent="-514350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1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为什么直方图需要归一化？</a:t>
            </a: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1" indent="-514350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1" indent="-514350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如何改进直方图会丢失空间信息的问题？</a:t>
            </a: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1" indent="-514350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1" indent="-514350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26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2037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远心镜头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 descr="图片包含 桌子, 游戏机, 女人, 白色&#10;&#10;描述已自动生成">
            <a:extLst>
              <a:ext uri="{FF2B5EF4-FFF2-40B4-BE49-F238E27FC236}">
                <a16:creationId xmlns:a16="http://schemas.microsoft.com/office/drawing/2014/main" id="{425E7122-2168-430E-BC04-2A89C5D87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19" y="1320295"/>
            <a:ext cx="3898526" cy="5198035"/>
          </a:xfrm>
          <a:prstGeom prst="rect">
            <a:avLst/>
          </a:prstGeom>
        </p:spPr>
      </p:pic>
      <p:pic>
        <p:nvPicPr>
          <p:cNvPr id="6" name="图片 5" descr="图片包含 游戏机&#10;&#10;描述已自动生成">
            <a:extLst>
              <a:ext uri="{FF2B5EF4-FFF2-40B4-BE49-F238E27FC236}">
                <a16:creationId xmlns:a16="http://schemas.microsoft.com/office/drawing/2014/main" id="{E0A9B029-D4C1-4267-B4E2-5C937175E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8413" y="1320295"/>
            <a:ext cx="6930713" cy="519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6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72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1413668" y="1184422"/>
            <a:ext cx="9521032" cy="324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利用图像在色彩上的一些特点，可以在图像处理中进行一些巧妙的处理。通过</a:t>
            </a:r>
            <a:r>
              <a:rPr lang="en-US" altLang="zh-CN" sz="2800" dirty="0" err="1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将下图的</a:t>
            </a:r>
            <a:r>
              <a:rPr lang="en-US" altLang="zh-CN" sz="2800" dirty="0" err="1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三个通道分离，并观察每个通道的图像。</a:t>
            </a: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1" indent="-514350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1" indent="-514350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E05EBC-1DCA-4541-9219-C9A3224ED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190" y="3136307"/>
            <a:ext cx="3447951" cy="341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8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7CC73D8-7BA4-4793-83CB-57D42BF69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035" y="1601802"/>
            <a:ext cx="7219851" cy="43849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C21D0D2-44EB-4278-9DD6-4ADAC0092BD6}"/>
              </a:ext>
            </a:extLst>
          </p:cNvPr>
          <p:cNvSpPr txBox="1"/>
          <p:nvPr/>
        </p:nvSpPr>
        <p:spPr>
          <a:xfrm>
            <a:off x="931063" y="1874774"/>
            <a:ext cx="286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读取一张图片，存入名为</a:t>
            </a:r>
            <a:r>
              <a:rPr lang="en-US" altLang="zh-CN" dirty="0" err="1"/>
              <a:t>src_color</a:t>
            </a:r>
            <a:r>
              <a:rPr lang="zh-CN" altLang="en-US" dirty="0"/>
              <a:t>的</a:t>
            </a:r>
            <a:r>
              <a:rPr lang="en-US" altLang="zh-CN" dirty="0"/>
              <a:t>Mat</a:t>
            </a:r>
            <a:r>
              <a:rPr lang="zh-CN" altLang="en-US" dirty="0"/>
              <a:t>容器中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B3749267-502A-433C-AFB6-CE475AD383B0}"/>
              </a:ext>
            </a:extLst>
          </p:cNvPr>
          <p:cNvSpPr/>
          <p:nvPr/>
        </p:nvSpPr>
        <p:spPr>
          <a:xfrm>
            <a:off x="3462497" y="2359797"/>
            <a:ext cx="1384183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4E6F64-60C8-48C4-A74B-B04D063B13ED}"/>
              </a:ext>
            </a:extLst>
          </p:cNvPr>
          <p:cNvSpPr txBox="1"/>
          <p:nvPr/>
        </p:nvSpPr>
        <p:spPr>
          <a:xfrm>
            <a:off x="598761" y="2647630"/>
            <a:ext cx="286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声明</a:t>
            </a:r>
            <a:r>
              <a:rPr lang="en-US" altLang="zh-CN" dirty="0"/>
              <a:t>vector</a:t>
            </a:r>
            <a:r>
              <a:rPr lang="zh-CN" altLang="en-US" dirty="0"/>
              <a:t>，作为分离后</a:t>
            </a:r>
            <a:r>
              <a:rPr lang="en-US" altLang="zh-CN" dirty="0"/>
              <a:t>3</a:t>
            </a:r>
            <a:r>
              <a:rPr lang="zh-CN" altLang="en-US" dirty="0"/>
              <a:t>个通道图像的保存容器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E0F76CC9-5370-4676-A51F-CCFA5F0D0838}"/>
              </a:ext>
            </a:extLst>
          </p:cNvPr>
          <p:cNvSpPr/>
          <p:nvPr/>
        </p:nvSpPr>
        <p:spPr>
          <a:xfrm>
            <a:off x="3462497" y="2702875"/>
            <a:ext cx="1384183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DBE29C70-E536-4856-BCD8-D34F405E7CC4}"/>
              </a:ext>
            </a:extLst>
          </p:cNvPr>
          <p:cNvSpPr/>
          <p:nvPr/>
        </p:nvSpPr>
        <p:spPr>
          <a:xfrm rot="20027891">
            <a:off x="3556500" y="3267326"/>
            <a:ext cx="1384183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FE6F15-2BF1-453D-867F-3ABDE36313F7}"/>
              </a:ext>
            </a:extLst>
          </p:cNvPr>
          <p:cNvSpPr txBox="1"/>
          <p:nvPr/>
        </p:nvSpPr>
        <p:spPr>
          <a:xfrm>
            <a:off x="751161" y="3399216"/>
            <a:ext cx="286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/>
              <a:t>split</a:t>
            </a:r>
            <a:r>
              <a:rPr lang="zh-CN" altLang="en-US" dirty="0"/>
              <a:t>函数，分离</a:t>
            </a:r>
            <a:r>
              <a:rPr lang="en-US" altLang="zh-CN" dirty="0" err="1"/>
              <a:t>src_color</a:t>
            </a:r>
            <a:r>
              <a:rPr lang="zh-CN" altLang="en-US" dirty="0"/>
              <a:t>的</a:t>
            </a:r>
            <a:r>
              <a:rPr lang="en-US" altLang="zh-CN" dirty="0" err="1"/>
              <a:t>rgb</a:t>
            </a:r>
            <a:r>
              <a:rPr lang="zh-CN" altLang="en-US" dirty="0"/>
              <a:t>三通道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0A545021-7DA5-4B20-82CF-38A93E7709B2}"/>
              </a:ext>
            </a:extLst>
          </p:cNvPr>
          <p:cNvSpPr/>
          <p:nvPr/>
        </p:nvSpPr>
        <p:spPr>
          <a:xfrm rot="20027891">
            <a:off x="3556499" y="3957462"/>
            <a:ext cx="1384183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C2BF10-B738-46CA-B860-D1CC243B7CC3}"/>
              </a:ext>
            </a:extLst>
          </p:cNvPr>
          <p:cNvSpPr txBox="1"/>
          <p:nvPr/>
        </p:nvSpPr>
        <p:spPr>
          <a:xfrm>
            <a:off x="751161" y="4084991"/>
            <a:ext cx="2863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Mat</a:t>
            </a:r>
            <a:r>
              <a:rPr lang="zh-CN" altLang="en-US" dirty="0"/>
              <a:t>容器获得</a:t>
            </a:r>
            <a:r>
              <a:rPr lang="en-US" altLang="zh-CN" dirty="0"/>
              <a:t>3</a:t>
            </a:r>
            <a:r>
              <a:rPr lang="zh-CN" altLang="en-US" dirty="0"/>
              <a:t>个通道的分离结果，注意</a:t>
            </a:r>
            <a:r>
              <a:rPr lang="en-US" altLang="zh-CN" dirty="0" err="1"/>
              <a:t>opencv</a:t>
            </a:r>
            <a:r>
              <a:rPr lang="zh-CN" altLang="en-US" dirty="0"/>
              <a:t>中三个通道的排列顺序是</a:t>
            </a:r>
            <a:r>
              <a:rPr lang="en-US" altLang="zh-CN" dirty="0"/>
              <a:t>B,G,R</a:t>
            </a:r>
            <a:r>
              <a:rPr lang="zh-CN" altLang="en-US" dirty="0"/>
              <a:t>。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EA635C2D-2D07-4169-A783-C7814092FD6A}"/>
              </a:ext>
            </a:extLst>
          </p:cNvPr>
          <p:cNvSpPr/>
          <p:nvPr/>
        </p:nvSpPr>
        <p:spPr>
          <a:xfrm rot="20027891">
            <a:off x="3519040" y="5197235"/>
            <a:ext cx="1384183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986B51-167C-4492-A853-00BECB0C1C1E}"/>
              </a:ext>
            </a:extLst>
          </p:cNvPr>
          <p:cNvSpPr txBox="1"/>
          <p:nvPr/>
        </p:nvSpPr>
        <p:spPr>
          <a:xfrm>
            <a:off x="751161" y="5324764"/>
            <a:ext cx="286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显示</a:t>
            </a:r>
            <a:r>
              <a:rPr lang="en-US" altLang="zh-CN" dirty="0"/>
              <a:t>3</a:t>
            </a:r>
            <a:r>
              <a:rPr lang="zh-CN" altLang="en-US" dirty="0"/>
              <a:t>个通道的图像，以及原图</a:t>
            </a:r>
          </a:p>
        </p:txBody>
      </p:sp>
    </p:spTree>
    <p:extLst>
      <p:ext uri="{BB962C8B-B14F-4D97-AF65-F5344CB8AC3E}">
        <p14:creationId xmlns:p14="http://schemas.microsoft.com/office/powerpoint/2010/main" val="384091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57310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36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调用本机的摄像头。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240839-A22B-439B-BE0F-F1BA4557B8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515"/>
          <a:stretch/>
        </p:blipFill>
        <p:spPr>
          <a:xfrm>
            <a:off x="6031686" y="1082928"/>
            <a:ext cx="5117283" cy="550274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D2BC266-D182-4600-91FE-1D0675931D30}"/>
              </a:ext>
            </a:extLst>
          </p:cNvPr>
          <p:cNvSpPr txBox="1"/>
          <p:nvPr/>
        </p:nvSpPr>
        <p:spPr>
          <a:xfrm>
            <a:off x="722899" y="1257599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实例化一个</a:t>
            </a:r>
            <a:r>
              <a:rPr lang="en-US" altLang="zh-CN" dirty="0" err="1"/>
              <a:t>VideoCapture</a:t>
            </a:r>
            <a:r>
              <a:rPr lang="zh-CN" altLang="en-US" dirty="0"/>
              <a:t>类，名称为</a:t>
            </a:r>
            <a:r>
              <a:rPr lang="en-US" altLang="zh-CN" dirty="0"/>
              <a:t>cap</a:t>
            </a:r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DB7532D5-F72F-4970-AFB4-BC16BB5AF4AA}"/>
              </a:ext>
            </a:extLst>
          </p:cNvPr>
          <p:cNvSpPr/>
          <p:nvPr/>
        </p:nvSpPr>
        <p:spPr>
          <a:xfrm>
            <a:off x="4957893" y="1510415"/>
            <a:ext cx="1384183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5DAF9E-4DB0-4929-96A8-BCEA024535DD}"/>
              </a:ext>
            </a:extLst>
          </p:cNvPr>
          <p:cNvSpPr txBox="1"/>
          <p:nvPr/>
        </p:nvSpPr>
        <p:spPr>
          <a:xfrm>
            <a:off x="722900" y="1772484"/>
            <a:ext cx="4109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cap(0)</a:t>
            </a:r>
            <a:r>
              <a:rPr lang="zh-CN" altLang="en-US" dirty="0"/>
              <a:t>表示打开本机的第一个摄像头，</a:t>
            </a:r>
            <a:r>
              <a:rPr lang="en-US" altLang="zh-CN" dirty="0"/>
              <a:t>()</a:t>
            </a:r>
            <a:r>
              <a:rPr lang="zh-CN" altLang="en-US" dirty="0"/>
              <a:t>中如果是本地视频地址如</a:t>
            </a:r>
            <a:r>
              <a:rPr lang="en-US" altLang="zh-CN" dirty="0"/>
              <a:t>cap(“D:\\1.avi”)</a:t>
            </a:r>
            <a:r>
              <a:rPr lang="zh-CN" altLang="en-US" dirty="0"/>
              <a:t>则可以打开本地视频。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5598921E-F443-4091-881C-100DAF2A42C3}"/>
              </a:ext>
            </a:extLst>
          </p:cNvPr>
          <p:cNvSpPr/>
          <p:nvPr/>
        </p:nvSpPr>
        <p:spPr>
          <a:xfrm>
            <a:off x="4957893" y="1937902"/>
            <a:ext cx="1384183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0675CEB-FB8C-4FA4-AEA7-BD0E0CB00FAE}"/>
              </a:ext>
            </a:extLst>
          </p:cNvPr>
          <p:cNvSpPr txBox="1"/>
          <p:nvPr/>
        </p:nvSpPr>
        <p:spPr>
          <a:xfrm>
            <a:off x="722899" y="2820546"/>
            <a:ext cx="4109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isOpened</a:t>
            </a:r>
            <a:r>
              <a:rPr lang="en-US" altLang="zh-CN" dirty="0"/>
              <a:t>()</a:t>
            </a:r>
            <a:r>
              <a:rPr lang="zh-CN" altLang="en-US" dirty="0"/>
              <a:t>检查视频是否开启，正常开启返回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DD911854-FA73-47BF-8C9D-674F32E98EF3}"/>
              </a:ext>
            </a:extLst>
          </p:cNvPr>
          <p:cNvSpPr/>
          <p:nvPr/>
        </p:nvSpPr>
        <p:spPr>
          <a:xfrm rot="20440831">
            <a:off x="4979320" y="2610666"/>
            <a:ext cx="1531039" cy="148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A4D1B25-351A-411C-8FB8-F577BED0B79C}"/>
              </a:ext>
            </a:extLst>
          </p:cNvPr>
          <p:cNvSpPr txBox="1"/>
          <p:nvPr/>
        </p:nvSpPr>
        <p:spPr>
          <a:xfrm>
            <a:off x="722898" y="3580954"/>
            <a:ext cx="4109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get()</a:t>
            </a:r>
            <a:r>
              <a:rPr lang="zh-CN" altLang="en-US" dirty="0"/>
              <a:t>及不同参数可以获得视频的不同参数，如本例获得视频的</a:t>
            </a:r>
            <a:r>
              <a:rPr lang="en-US" altLang="zh-CN" dirty="0"/>
              <a:t>fps</a:t>
            </a:r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3EF92B88-2974-411F-ADAE-16BF5271595E}"/>
              </a:ext>
            </a:extLst>
          </p:cNvPr>
          <p:cNvSpPr/>
          <p:nvPr/>
        </p:nvSpPr>
        <p:spPr>
          <a:xfrm rot="20662787">
            <a:off x="4942758" y="3638680"/>
            <a:ext cx="1531039" cy="148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1A4FC40-66A0-4576-A8B9-7CF46D101E4D}"/>
              </a:ext>
            </a:extLst>
          </p:cNvPr>
          <p:cNvSpPr txBox="1"/>
          <p:nvPr/>
        </p:nvSpPr>
        <p:spPr>
          <a:xfrm>
            <a:off x="722897" y="4352017"/>
            <a:ext cx="4109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声明</a:t>
            </a:r>
            <a:r>
              <a:rPr lang="en-US" altLang="zh-CN" dirty="0"/>
              <a:t>Mat</a:t>
            </a:r>
            <a:r>
              <a:rPr lang="zh-CN" altLang="en-US" dirty="0"/>
              <a:t>类型图片，名称为</a:t>
            </a:r>
            <a:r>
              <a:rPr lang="en-US" altLang="zh-CN" dirty="0"/>
              <a:t>frame</a:t>
            </a:r>
            <a:r>
              <a:rPr lang="zh-CN" altLang="en-US" dirty="0"/>
              <a:t>，并通过</a:t>
            </a:r>
            <a:r>
              <a:rPr lang="en-US" altLang="zh-CN" dirty="0"/>
              <a:t>read()</a:t>
            </a:r>
            <a:r>
              <a:rPr lang="zh-CN" altLang="en-US" dirty="0"/>
              <a:t>获得视频的当前帧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4B8BD649-0081-458A-A606-083009DEAF33}"/>
              </a:ext>
            </a:extLst>
          </p:cNvPr>
          <p:cNvSpPr/>
          <p:nvPr/>
        </p:nvSpPr>
        <p:spPr>
          <a:xfrm rot="21433486" flipV="1">
            <a:off x="4937940" y="4433078"/>
            <a:ext cx="1767525" cy="192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088170-3B4A-4B41-8AB9-6BD12779C0E0}"/>
              </a:ext>
            </a:extLst>
          </p:cNvPr>
          <p:cNvSpPr txBox="1"/>
          <p:nvPr/>
        </p:nvSpPr>
        <p:spPr>
          <a:xfrm>
            <a:off x="2382600" y="5681764"/>
            <a:ext cx="410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imshow</a:t>
            </a:r>
            <a:r>
              <a:rPr lang="zh-CN" altLang="en-US" dirty="0"/>
              <a:t>显示当前帧</a:t>
            </a: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6758ACE6-B342-4554-85F2-A95AEF025DE5}"/>
              </a:ext>
            </a:extLst>
          </p:cNvPr>
          <p:cNvSpPr/>
          <p:nvPr/>
        </p:nvSpPr>
        <p:spPr>
          <a:xfrm>
            <a:off x="5324915" y="5778345"/>
            <a:ext cx="1384183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578569-375C-4E53-B5FA-783B970276FD}"/>
              </a:ext>
            </a:extLst>
          </p:cNvPr>
          <p:cNvSpPr txBox="1"/>
          <p:nvPr/>
        </p:nvSpPr>
        <p:spPr>
          <a:xfrm>
            <a:off x="1819918" y="6147677"/>
            <a:ext cx="410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waitKey</a:t>
            </a:r>
            <a:r>
              <a:rPr lang="zh-CN" altLang="en-US" dirty="0"/>
              <a:t>延时，如缺少，无法显示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6F18C111-8B0C-4E83-B927-442C990D3909}"/>
              </a:ext>
            </a:extLst>
          </p:cNvPr>
          <p:cNvSpPr/>
          <p:nvPr/>
        </p:nvSpPr>
        <p:spPr>
          <a:xfrm>
            <a:off x="5339594" y="6203765"/>
            <a:ext cx="1384183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17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64139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en-US" altLang="zh-CN" sz="3600" dirty="0" err="1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36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的基本绘图功能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B2BA63-674F-475B-9EEA-B05C0A23E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140" y="3378991"/>
            <a:ext cx="4495238" cy="109523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EE54250-7F0E-40FE-A24A-BE6855B713ED}"/>
              </a:ext>
            </a:extLst>
          </p:cNvPr>
          <p:cNvSpPr txBox="1"/>
          <p:nvPr/>
        </p:nvSpPr>
        <p:spPr>
          <a:xfrm>
            <a:off x="1013641" y="3362404"/>
            <a:ext cx="2863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Opencv</a:t>
            </a:r>
            <a:r>
              <a:rPr lang="zh-CN" altLang="en-US" dirty="0"/>
              <a:t>中定义一个点的语句，然后对</a:t>
            </a:r>
            <a:r>
              <a:rPr lang="en-US" altLang="zh-CN" dirty="0" err="1"/>
              <a:t>x,y</a:t>
            </a:r>
            <a:r>
              <a:rPr lang="zh-CN" altLang="en-US" dirty="0"/>
              <a:t>的坐标值赋值</a:t>
            </a: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D5BDB9A0-B631-4ED7-9680-19FFE470922A}"/>
              </a:ext>
            </a:extLst>
          </p:cNvPr>
          <p:cNvSpPr/>
          <p:nvPr/>
        </p:nvSpPr>
        <p:spPr>
          <a:xfrm>
            <a:off x="3877378" y="3618158"/>
            <a:ext cx="1384183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9682DDC-4DD8-4333-BE12-83297AC2AF80}"/>
              </a:ext>
            </a:extLst>
          </p:cNvPr>
          <p:cNvSpPr txBox="1"/>
          <p:nvPr/>
        </p:nvSpPr>
        <p:spPr>
          <a:xfrm>
            <a:off x="4738715" y="4801243"/>
            <a:ext cx="204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画圆的目标图像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2F4B9B5-01C3-427D-871D-678031278F0B}"/>
              </a:ext>
            </a:extLst>
          </p:cNvPr>
          <p:cNvSpPr txBox="1"/>
          <p:nvPr/>
        </p:nvSpPr>
        <p:spPr>
          <a:xfrm>
            <a:off x="6507940" y="5232077"/>
            <a:ext cx="204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圆心的点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B9798DE-C6C5-4262-94BD-9FC28C2505A0}"/>
              </a:ext>
            </a:extLst>
          </p:cNvPr>
          <p:cNvSpPr txBox="1"/>
          <p:nvPr/>
        </p:nvSpPr>
        <p:spPr>
          <a:xfrm>
            <a:off x="6738677" y="2731482"/>
            <a:ext cx="204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圆的半径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1A4A489-A8FD-491B-A95E-88D20B48CE72}"/>
              </a:ext>
            </a:extLst>
          </p:cNvPr>
          <p:cNvSpPr txBox="1"/>
          <p:nvPr/>
        </p:nvSpPr>
        <p:spPr>
          <a:xfrm>
            <a:off x="7403824" y="4801243"/>
            <a:ext cx="204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圆的颜色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25BDF5B-1CD2-46CF-98B7-80D38F3FC144}"/>
              </a:ext>
            </a:extLst>
          </p:cNvPr>
          <p:cNvSpPr txBox="1"/>
          <p:nvPr/>
        </p:nvSpPr>
        <p:spPr>
          <a:xfrm>
            <a:off x="8617575" y="5263711"/>
            <a:ext cx="2049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圆的线条粗细，取</a:t>
            </a:r>
            <a:r>
              <a:rPr lang="en-US" altLang="zh-CN" dirty="0"/>
              <a:t>-1</a:t>
            </a:r>
            <a:r>
              <a:rPr lang="zh-CN" altLang="en-US" dirty="0"/>
              <a:t>为绘制实心圆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4143814-01B7-4CAD-A042-F05A8D84A466}"/>
              </a:ext>
            </a:extLst>
          </p:cNvPr>
          <p:cNvSpPr txBox="1"/>
          <p:nvPr/>
        </p:nvSpPr>
        <p:spPr>
          <a:xfrm>
            <a:off x="8696062" y="2209011"/>
            <a:ext cx="2049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领接关系和偏移，一般设置默认值，</a:t>
            </a:r>
            <a:r>
              <a:rPr lang="en-US" altLang="zh-CN" dirty="0"/>
              <a:t>8</a:t>
            </a:r>
            <a:r>
              <a:rPr lang="zh-CN" altLang="en-US" dirty="0"/>
              <a:t>和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76731558-6045-4F0E-8D2D-E058A0444A42}"/>
              </a:ext>
            </a:extLst>
          </p:cNvPr>
          <p:cNvSpPr/>
          <p:nvPr/>
        </p:nvSpPr>
        <p:spPr>
          <a:xfrm rot="16200000">
            <a:off x="6061587" y="4525707"/>
            <a:ext cx="374902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0DE353DC-96A6-490A-908D-4F8694A06F16}"/>
              </a:ext>
            </a:extLst>
          </p:cNvPr>
          <p:cNvSpPr/>
          <p:nvPr/>
        </p:nvSpPr>
        <p:spPr>
          <a:xfrm rot="16200000">
            <a:off x="6556850" y="4756840"/>
            <a:ext cx="774302" cy="176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87ECB193-9496-4181-8C91-771D3FE535C8}"/>
              </a:ext>
            </a:extLst>
          </p:cNvPr>
          <p:cNvSpPr/>
          <p:nvPr/>
        </p:nvSpPr>
        <p:spPr>
          <a:xfrm rot="16200000">
            <a:off x="7724631" y="4525707"/>
            <a:ext cx="374902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5F344307-49AB-4AB7-A192-4FE4EC7AAC82}"/>
              </a:ext>
            </a:extLst>
          </p:cNvPr>
          <p:cNvSpPr/>
          <p:nvPr/>
        </p:nvSpPr>
        <p:spPr>
          <a:xfrm rot="16200000">
            <a:off x="8566559" y="4749241"/>
            <a:ext cx="774302" cy="176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9387E3C5-6125-4923-AB03-B8D1C54DD1C0}"/>
              </a:ext>
            </a:extLst>
          </p:cNvPr>
          <p:cNvSpPr/>
          <p:nvPr/>
        </p:nvSpPr>
        <p:spPr>
          <a:xfrm rot="5400000" flipV="1">
            <a:off x="6668547" y="3544602"/>
            <a:ext cx="1063744" cy="176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FC758EAB-5CC1-4AF0-BD4B-BEA414920E7C}"/>
              </a:ext>
            </a:extLst>
          </p:cNvPr>
          <p:cNvSpPr/>
          <p:nvPr/>
        </p:nvSpPr>
        <p:spPr>
          <a:xfrm rot="5400000" flipV="1">
            <a:off x="8714018" y="3575617"/>
            <a:ext cx="1063744" cy="176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C3ADAA1-D3C7-45E4-A19A-C2A75889D5B8}"/>
              </a:ext>
            </a:extLst>
          </p:cNvPr>
          <p:cNvSpPr/>
          <p:nvPr/>
        </p:nvSpPr>
        <p:spPr>
          <a:xfrm>
            <a:off x="1413668" y="1184422"/>
            <a:ext cx="9521032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画圆：</a:t>
            </a: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1" indent="-514350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1" indent="-514350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049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40210" y="286561"/>
            <a:ext cx="64139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600" b="1" dirty="0">
                <a:solidFill>
                  <a:srgbClr val="2F6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en-US" altLang="zh-CN" sz="3600" dirty="0" err="1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36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的基本绘图功能</a:t>
            </a:r>
            <a:endParaRPr lang="zh-CN" altLang="en-US" sz="3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D97B2D-CAD2-4C12-866E-FC12DDD28398}"/>
              </a:ext>
            </a:extLst>
          </p:cNvPr>
          <p:cNvSpPr/>
          <p:nvPr/>
        </p:nvSpPr>
        <p:spPr>
          <a:xfrm>
            <a:off x="-66675" y="982915"/>
            <a:ext cx="3773187" cy="100013"/>
          </a:xfrm>
          <a:prstGeom prst="rect">
            <a:avLst/>
          </a:prstGeom>
          <a:gradFill flip="none" rotWithShape="1">
            <a:gsLst>
              <a:gs pos="0">
                <a:srgbClr val="2F6472">
                  <a:tint val="66000"/>
                  <a:satMod val="160000"/>
                </a:srgbClr>
              </a:gs>
              <a:gs pos="32000">
                <a:srgbClr val="2F6472">
                  <a:tint val="44500"/>
                  <a:satMod val="160000"/>
                </a:srgbClr>
              </a:gs>
              <a:gs pos="100000">
                <a:srgbClr val="2F6472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 descr="数字图像处理">
            <a:hlinkClick r:id="rId3" tooltip="数字图像处理"/>
            <a:extLst>
              <a:ext uri="{FF2B5EF4-FFF2-40B4-BE49-F238E27FC236}">
                <a16:creationId xmlns:a16="http://schemas.microsoft.com/office/drawing/2014/main" id="{DF0D957C-3468-4BFE-82B7-4F339A7BF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650" y="-682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63C77B-B306-4370-B95A-770797AC4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092" y="1685779"/>
            <a:ext cx="4447619" cy="390476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A5BA00E5-4731-4302-8544-FCF5EEF1DA2A}"/>
              </a:ext>
            </a:extLst>
          </p:cNvPr>
          <p:cNvSpPr/>
          <p:nvPr/>
        </p:nvSpPr>
        <p:spPr>
          <a:xfrm>
            <a:off x="1413668" y="1184422"/>
            <a:ext cx="9521032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画线段：</a:t>
            </a: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1" indent="-514350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1" indent="-514350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3C9AEF3-6D69-42D3-8E2A-2446FCE1FE90}"/>
              </a:ext>
            </a:extLst>
          </p:cNvPr>
          <p:cNvSpPr txBox="1"/>
          <p:nvPr/>
        </p:nvSpPr>
        <p:spPr>
          <a:xfrm>
            <a:off x="2995640" y="2400170"/>
            <a:ext cx="204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画线的目标图像</a:t>
            </a: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ED51191C-032C-4C29-BD98-5A3245DA451F}"/>
              </a:ext>
            </a:extLst>
          </p:cNvPr>
          <p:cNvSpPr/>
          <p:nvPr/>
        </p:nvSpPr>
        <p:spPr>
          <a:xfrm rot="16200000">
            <a:off x="4318512" y="2124634"/>
            <a:ext cx="374902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3855C38-123D-426D-BC06-76ECDD90C702}"/>
              </a:ext>
            </a:extLst>
          </p:cNvPr>
          <p:cNvSpPr txBox="1"/>
          <p:nvPr/>
        </p:nvSpPr>
        <p:spPr>
          <a:xfrm>
            <a:off x="4806100" y="2830996"/>
            <a:ext cx="204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线段的起点和终点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F40466BD-066D-4BDF-A5C8-4AE4DF95F82C}"/>
              </a:ext>
            </a:extLst>
          </p:cNvPr>
          <p:cNvSpPr/>
          <p:nvPr/>
        </p:nvSpPr>
        <p:spPr>
          <a:xfrm rot="16200000">
            <a:off x="4855010" y="2355759"/>
            <a:ext cx="774302" cy="176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CB6C7F3-521F-40CA-B0F0-50343B2D4D29}"/>
              </a:ext>
            </a:extLst>
          </p:cNvPr>
          <p:cNvSpPr txBox="1"/>
          <p:nvPr/>
        </p:nvSpPr>
        <p:spPr>
          <a:xfrm>
            <a:off x="5831007" y="2400170"/>
            <a:ext cx="204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线段的颜色</a:t>
            </a: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3A5153C6-4169-4280-B593-06A961A0477E}"/>
              </a:ext>
            </a:extLst>
          </p:cNvPr>
          <p:cNvSpPr/>
          <p:nvPr/>
        </p:nvSpPr>
        <p:spPr>
          <a:xfrm rot="16200000">
            <a:off x="6151814" y="2124634"/>
            <a:ext cx="374902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650540B-F5C0-4BC2-9F92-51672CE7C58D}"/>
              </a:ext>
            </a:extLst>
          </p:cNvPr>
          <p:cNvSpPr txBox="1"/>
          <p:nvPr/>
        </p:nvSpPr>
        <p:spPr>
          <a:xfrm>
            <a:off x="6987379" y="2814349"/>
            <a:ext cx="204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线段的粗细</a:t>
            </a: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54DF3507-3559-4C13-B180-E46BBEF5F6D0}"/>
              </a:ext>
            </a:extLst>
          </p:cNvPr>
          <p:cNvSpPr/>
          <p:nvPr/>
        </p:nvSpPr>
        <p:spPr>
          <a:xfrm rot="16200000">
            <a:off x="6936363" y="2299879"/>
            <a:ext cx="774302" cy="176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43C98C9-1E1B-41DE-B511-6B12ECCEE878}"/>
              </a:ext>
            </a:extLst>
          </p:cNvPr>
          <p:cNvSpPr txBox="1"/>
          <p:nvPr/>
        </p:nvSpPr>
        <p:spPr>
          <a:xfrm>
            <a:off x="7069423" y="357793"/>
            <a:ext cx="2049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领接关系和偏移，一般设置默认值，</a:t>
            </a:r>
            <a:r>
              <a:rPr lang="en-US" altLang="zh-CN" dirty="0"/>
              <a:t>8</a:t>
            </a:r>
            <a:r>
              <a:rPr lang="zh-CN" altLang="en-US" dirty="0"/>
              <a:t>和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41058EB1-1FEC-4813-B85E-7FE674E9A7AA}"/>
              </a:ext>
            </a:extLst>
          </p:cNvPr>
          <p:cNvSpPr/>
          <p:nvPr/>
        </p:nvSpPr>
        <p:spPr>
          <a:xfrm rot="5400000" flipV="1">
            <a:off x="7378495" y="1433284"/>
            <a:ext cx="481515" cy="176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04DBE28-BDE6-43C7-AAB7-B82F8EB838D1}"/>
              </a:ext>
            </a:extLst>
          </p:cNvPr>
          <p:cNvSpPr/>
          <p:nvPr/>
        </p:nvSpPr>
        <p:spPr>
          <a:xfrm>
            <a:off x="1404143" y="3332240"/>
            <a:ext cx="9521032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dirty="0">
                <a:solidFill>
                  <a:srgbClr val="2F64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画矩形框：</a:t>
            </a: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1" indent="-514350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1" indent="-514350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2F647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9D32FF-3497-476D-A72D-9B9C57781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1831" y="4191093"/>
            <a:ext cx="4628571" cy="1485714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5784925-C8E8-479E-86AB-DE337D18BA42}"/>
              </a:ext>
            </a:extLst>
          </p:cNvPr>
          <p:cNvSpPr txBox="1"/>
          <p:nvPr/>
        </p:nvSpPr>
        <p:spPr>
          <a:xfrm>
            <a:off x="674355" y="4174114"/>
            <a:ext cx="2863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Opencv</a:t>
            </a:r>
            <a:r>
              <a:rPr lang="zh-CN" altLang="en-US" dirty="0"/>
              <a:t>中定义一个矩形语句，定义完成后首先对</a:t>
            </a:r>
            <a:r>
              <a:rPr lang="en-US" altLang="zh-CN" dirty="0" err="1"/>
              <a:t>x,y</a:t>
            </a:r>
            <a:r>
              <a:rPr lang="zh-CN" altLang="en-US" dirty="0"/>
              <a:t>的坐标值赋值，然后对宽度和高度赋值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CC9A7E5-46A6-473E-ADB8-471C578DBE20}"/>
              </a:ext>
            </a:extLst>
          </p:cNvPr>
          <p:cNvSpPr txBox="1"/>
          <p:nvPr/>
        </p:nvSpPr>
        <p:spPr>
          <a:xfrm>
            <a:off x="3569140" y="6039911"/>
            <a:ext cx="204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画矩形的目标图像</a:t>
            </a:r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C9466682-8D9E-4EC7-9000-CA17FC6E0DBB}"/>
              </a:ext>
            </a:extLst>
          </p:cNvPr>
          <p:cNvSpPr/>
          <p:nvPr/>
        </p:nvSpPr>
        <p:spPr>
          <a:xfrm rot="16200000">
            <a:off x="4892012" y="5764375"/>
            <a:ext cx="374902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5121F11-E174-44AD-A0C2-3CD35681A651}"/>
              </a:ext>
            </a:extLst>
          </p:cNvPr>
          <p:cNvSpPr txBox="1"/>
          <p:nvPr/>
        </p:nvSpPr>
        <p:spPr>
          <a:xfrm>
            <a:off x="5079463" y="3684515"/>
            <a:ext cx="204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被绘制的矩形</a:t>
            </a:r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B9AE4487-FB8D-4888-A195-D73A7AF6AFAF}"/>
              </a:ext>
            </a:extLst>
          </p:cNvPr>
          <p:cNvSpPr/>
          <p:nvPr/>
        </p:nvSpPr>
        <p:spPr>
          <a:xfrm rot="5400000" flipV="1">
            <a:off x="5095376" y="4632286"/>
            <a:ext cx="1333050" cy="176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4E9292C-6EF3-41EE-B0DA-02C4DB71B15A}"/>
              </a:ext>
            </a:extLst>
          </p:cNvPr>
          <p:cNvSpPr txBox="1"/>
          <p:nvPr/>
        </p:nvSpPr>
        <p:spPr>
          <a:xfrm>
            <a:off x="5999546" y="6039911"/>
            <a:ext cx="204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矩形的颜色</a:t>
            </a: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0BA2E595-44A8-48A0-A310-C741E5C28950}"/>
              </a:ext>
            </a:extLst>
          </p:cNvPr>
          <p:cNvSpPr/>
          <p:nvPr/>
        </p:nvSpPr>
        <p:spPr>
          <a:xfrm rot="16200000">
            <a:off x="6320353" y="5764375"/>
            <a:ext cx="374902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190CCA3-674B-4BAD-8B17-12A566763995}"/>
              </a:ext>
            </a:extLst>
          </p:cNvPr>
          <p:cNvSpPr txBox="1"/>
          <p:nvPr/>
        </p:nvSpPr>
        <p:spPr>
          <a:xfrm>
            <a:off x="7323514" y="6039911"/>
            <a:ext cx="2049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矩形的粗细，</a:t>
            </a:r>
            <a:r>
              <a:rPr lang="en-US" altLang="zh-CN" dirty="0"/>
              <a:t>-1</a:t>
            </a:r>
            <a:r>
              <a:rPr lang="zh-CN" altLang="en-US" dirty="0"/>
              <a:t>则为实心矩形</a:t>
            </a: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F2987323-3777-4EF5-B27F-955229124E0D}"/>
              </a:ext>
            </a:extLst>
          </p:cNvPr>
          <p:cNvSpPr/>
          <p:nvPr/>
        </p:nvSpPr>
        <p:spPr>
          <a:xfrm rot="16200000">
            <a:off x="7460379" y="5746007"/>
            <a:ext cx="374902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24FE9CF-0A01-4FA5-85AD-7673FFBA4CA7}"/>
              </a:ext>
            </a:extLst>
          </p:cNvPr>
          <p:cNvSpPr txBox="1"/>
          <p:nvPr/>
        </p:nvSpPr>
        <p:spPr>
          <a:xfrm>
            <a:off x="8468504" y="4303215"/>
            <a:ext cx="2049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领接关系和偏移，一般设置默认值，</a:t>
            </a:r>
            <a:r>
              <a:rPr lang="en-US" altLang="zh-CN" dirty="0"/>
              <a:t>8</a:t>
            </a:r>
            <a:r>
              <a:rPr lang="zh-CN" altLang="en-US" dirty="0"/>
              <a:t>和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D8AE4064-277F-4C50-90A6-D7C713E93C74}"/>
              </a:ext>
            </a:extLst>
          </p:cNvPr>
          <p:cNvSpPr/>
          <p:nvPr/>
        </p:nvSpPr>
        <p:spPr>
          <a:xfrm rot="8988532" flipV="1">
            <a:off x="7975349" y="5200032"/>
            <a:ext cx="481515" cy="176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66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4999</TotalTime>
  <Words>537</Words>
  <Application>Microsoft Office PowerPoint</Application>
  <PresentationFormat>宽屏</PresentationFormat>
  <Paragraphs>71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DengXian</vt:lpstr>
      <vt:lpstr>DengXian</vt:lpstr>
      <vt:lpstr>DengXian Light</vt:lpstr>
      <vt:lpstr>黑体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Lingyun</dc:creator>
  <cp:lastModifiedBy>stone stone</cp:lastModifiedBy>
  <cp:revision>233</cp:revision>
  <dcterms:created xsi:type="dcterms:W3CDTF">2016-08-30T07:13:51Z</dcterms:created>
  <dcterms:modified xsi:type="dcterms:W3CDTF">2021-09-29T14:10:38Z</dcterms:modified>
</cp:coreProperties>
</file>