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400" r:id="rId3"/>
    <p:sldId id="426" r:id="rId4"/>
    <p:sldId id="408" r:id="rId5"/>
    <p:sldId id="427" r:id="rId6"/>
    <p:sldId id="417" r:id="rId7"/>
    <p:sldId id="418" r:id="rId8"/>
    <p:sldId id="420" r:id="rId9"/>
    <p:sldId id="421" r:id="rId10"/>
    <p:sldId id="422" r:id="rId11"/>
    <p:sldId id="423" r:id="rId12"/>
    <p:sldId id="425" r:id="rId13"/>
    <p:sldId id="429" r:id="rId14"/>
    <p:sldId id="43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0B2B3"/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C53FE-BE84-45AB-BD8C-4CF05BB0660C}" v="665" dt="2019-03-17T16:17:23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0" autoAdjust="0"/>
  </p:normalViewPr>
  <p:slideViewPr>
    <p:cSldViewPr snapToGrid="0">
      <p:cViewPr varScale="1">
        <p:scale>
          <a:sx n="90" d="100"/>
          <a:sy n="90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图像深度：像素点占得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位数（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）；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图像通道：分层，单通道（二值图像，灰度图像），多通道（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HSV</a:t>
            </a:r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44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14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73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6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94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步骤：</a:t>
            </a:r>
            <a:r>
              <a:rPr kumimoji="1" lang="en-US" altLang="zh-CN" dirty="0"/>
              <a:t>1 </a:t>
            </a:r>
            <a:r>
              <a:rPr kumimoji="1" lang="zh-CN" altLang="en-US" dirty="0"/>
              <a:t>二值化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（画直方图举例）</a:t>
            </a:r>
            <a:endParaRPr kumimoji="1" lang="en-US" altLang="zh-CN" dirty="0"/>
          </a:p>
          <a:p>
            <a:r>
              <a:rPr kumimoji="1" lang="zh-CN" altLang="en-US" dirty="0"/>
              <a:t>直方图双峰分布：使用单一阈值，可以进行全局二值化（方法：</a:t>
            </a:r>
            <a:r>
              <a:rPr kumimoji="1" lang="en-US" altLang="zh-CN" dirty="0"/>
              <a:t>P-tile</a:t>
            </a:r>
            <a:r>
              <a:rPr kumimoji="1" lang="zh-CN" altLang="en-US" dirty="0"/>
              <a:t>，最小概率误判法，大津法）</a:t>
            </a:r>
            <a:endParaRPr kumimoji="1" lang="en-US" altLang="zh-CN" dirty="0"/>
          </a:p>
          <a:p>
            <a:r>
              <a:rPr kumimoji="1" lang="zh-CN" altLang="en-US" dirty="0"/>
              <a:t>直方图非双峰分布：无法使用单一阈值，可以进行局部自适应二值化（步骤：划分子区域，分别求阈值，插值计算每个像素阈值）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 </a:t>
            </a:r>
            <a:r>
              <a:rPr kumimoji="1" lang="zh-CN" altLang="en-US" dirty="0"/>
              <a:t>连通域标记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8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目的：自动计件，（提问提示：等价表法，种子填充法）</a:t>
            </a:r>
            <a:endParaRPr kumimoji="1" lang="en-US" altLang="zh-CN" dirty="0"/>
          </a:p>
          <a:p>
            <a:r>
              <a:rPr kumimoji="1" lang="zh-CN" altLang="en-US" dirty="0"/>
              <a:t>如果连接很微弱，怎么办？</a:t>
            </a:r>
            <a:endParaRPr kumimoji="1" lang="en-US" altLang="zh-CN" dirty="0"/>
          </a:p>
          <a:p>
            <a:r>
              <a:rPr kumimoji="1" lang="zh-CN" altLang="en-US" dirty="0"/>
              <a:t>举例，画图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6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90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23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67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50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713AB-8D57-430D-8F9E-74CB3B0C2A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3" y="788486"/>
            <a:ext cx="6738493" cy="5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第三周课堂练习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（图像二值化）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4136907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97A0A9-790D-4CEB-AABE-6C928BEC2BA4}"/>
              </a:ext>
            </a:extLst>
          </p:cNvPr>
          <p:cNvSpPr/>
          <p:nvPr/>
        </p:nvSpPr>
        <p:spPr>
          <a:xfrm>
            <a:off x="552450" y="1290712"/>
            <a:ext cx="110204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调用两种二值化的函数，实现二值化，本练习不提供完整示例。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的二值化函数是可以对彩色图像进行处理的，但是我们一般不会对彩色图像进行二值化，所以在调用二值化函数之前，先将原图转为灰度图。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3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97A0A9-790D-4CEB-AABE-6C928BEC2BA4}"/>
              </a:ext>
            </a:extLst>
          </p:cNvPr>
          <p:cNvSpPr/>
          <p:nvPr/>
        </p:nvSpPr>
        <p:spPr>
          <a:xfrm>
            <a:off x="171880" y="3606756"/>
            <a:ext cx="100584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区域自适应二值化 </a:t>
            </a:r>
            <a:endParaRPr lang="en-US" altLang="zh-CN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855F1A-8C49-43AE-80B9-F170A0305570}"/>
              </a:ext>
            </a:extLst>
          </p:cNvPr>
          <p:cNvSpPr txBox="1"/>
          <p:nvPr/>
        </p:nvSpPr>
        <p:spPr>
          <a:xfrm>
            <a:off x="2537668" y="4080701"/>
            <a:ext cx="954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原图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7DB3A7A-DE4C-45F4-8077-5767361B8E0B}"/>
              </a:ext>
            </a:extLst>
          </p:cNvPr>
          <p:cNvSpPr/>
          <p:nvPr/>
        </p:nvSpPr>
        <p:spPr>
          <a:xfrm>
            <a:off x="2961133" y="4565783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451BDF-1902-47D3-AF6A-58DCCA77510C}"/>
              </a:ext>
            </a:extLst>
          </p:cNvPr>
          <p:cNvSpPr txBox="1"/>
          <p:nvPr/>
        </p:nvSpPr>
        <p:spPr>
          <a:xfrm>
            <a:off x="6780118" y="4073029"/>
            <a:ext cx="35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5.</a:t>
            </a:r>
            <a:r>
              <a:rPr lang="zh-CN" altLang="en-US" sz="2000"/>
              <a:t>二进制阈值或反二进制阈值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C49226-9EC9-46FD-8FAC-0321CB5ABD97}"/>
              </a:ext>
            </a:extLst>
          </p:cNvPr>
          <p:cNvSpPr txBox="1"/>
          <p:nvPr/>
        </p:nvSpPr>
        <p:spPr>
          <a:xfrm>
            <a:off x="4439511" y="3873551"/>
            <a:ext cx="1885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3.</a:t>
            </a:r>
            <a:r>
              <a:rPr lang="zh-CN" altLang="en-US"/>
              <a:t>预设满足条件的最大值</a:t>
            </a:r>
            <a:endParaRPr lang="zh-CN" altLang="en-US" sz="200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BAC5957-26D3-4D35-AE2D-DBF8ACCC315C}"/>
              </a:ext>
            </a:extLst>
          </p:cNvPr>
          <p:cNvSpPr/>
          <p:nvPr/>
        </p:nvSpPr>
        <p:spPr>
          <a:xfrm>
            <a:off x="3869432" y="4565783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4D4AA314-4C9D-4766-A02B-7EDFA2C56FFA}"/>
              </a:ext>
            </a:extLst>
          </p:cNvPr>
          <p:cNvSpPr/>
          <p:nvPr/>
        </p:nvSpPr>
        <p:spPr>
          <a:xfrm>
            <a:off x="4593840" y="4559774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6B4A0399-58C0-4CF8-B672-852DDE8A8140}"/>
              </a:ext>
            </a:extLst>
          </p:cNvPr>
          <p:cNvSpPr/>
          <p:nvPr/>
        </p:nvSpPr>
        <p:spPr>
          <a:xfrm>
            <a:off x="9092449" y="4511862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3E6F96-B2B1-4D37-98F7-479DD40693C2}"/>
              </a:ext>
            </a:extLst>
          </p:cNvPr>
          <p:cNvSpPr txBox="1"/>
          <p:nvPr/>
        </p:nvSpPr>
        <p:spPr>
          <a:xfrm>
            <a:off x="3520592" y="4080701"/>
            <a:ext cx="97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</a:t>
            </a:r>
            <a:r>
              <a:rPr lang="zh-CN" altLang="en-US" sz="2000"/>
              <a:t>结果图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6720D06-E71B-4129-A424-6F9E8B9F41C7}"/>
              </a:ext>
            </a:extLst>
          </p:cNvPr>
          <p:cNvSpPr/>
          <p:nvPr/>
        </p:nvSpPr>
        <p:spPr>
          <a:xfrm flipV="1">
            <a:off x="6073370" y="5725499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78A37CD-3E74-4E22-B041-0182146E4204}"/>
              </a:ext>
            </a:extLst>
          </p:cNvPr>
          <p:cNvSpPr txBox="1"/>
          <p:nvPr/>
        </p:nvSpPr>
        <p:spPr>
          <a:xfrm>
            <a:off x="5201080" y="6197846"/>
            <a:ext cx="228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</a:t>
            </a:r>
            <a:r>
              <a:rPr lang="zh-CN" altLang="en-US" sz="2000"/>
              <a:t>自适应阈值算法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0C5F04-AFD7-4E98-9A27-A6A8308A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42" y="5053097"/>
            <a:ext cx="11677315" cy="4600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F97F0D-C5D8-431C-B02B-6DA6881DDEB7}"/>
              </a:ext>
            </a:extLst>
          </p:cNvPr>
          <p:cNvSpPr/>
          <p:nvPr/>
        </p:nvSpPr>
        <p:spPr>
          <a:xfrm>
            <a:off x="10593092" y="3581549"/>
            <a:ext cx="1560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7.</a:t>
            </a:r>
            <a:r>
              <a:rPr lang="zh-CN" altLang="en-US" sz="2000" dirty="0"/>
              <a:t>该参数和算法有关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729DA24-1D2C-487C-A9B5-46073AA1F3AD}"/>
              </a:ext>
            </a:extLst>
          </p:cNvPr>
          <p:cNvSpPr/>
          <p:nvPr/>
        </p:nvSpPr>
        <p:spPr>
          <a:xfrm flipV="1">
            <a:off x="10887911" y="5606333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B4529F-4936-424C-9387-2A2B55E41B55}"/>
              </a:ext>
            </a:extLst>
          </p:cNvPr>
          <p:cNvSpPr txBox="1"/>
          <p:nvPr/>
        </p:nvSpPr>
        <p:spPr>
          <a:xfrm>
            <a:off x="8848892" y="6150114"/>
            <a:ext cx="294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局部区域的尺寸，一般选择为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7......</a:t>
            </a:r>
            <a:r>
              <a:rPr lang="zh-CN" altLang="en-US" sz="2000" dirty="0"/>
              <a:t>等。</a:t>
            </a:r>
            <a:endParaRPr lang="en-US" altLang="zh-CN" sz="2000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35482711-D0BB-4466-8D7C-0BD7B94E9E88}"/>
              </a:ext>
            </a:extLst>
          </p:cNvPr>
          <p:cNvSpPr/>
          <p:nvPr/>
        </p:nvSpPr>
        <p:spPr>
          <a:xfrm>
            <a:off x="11277767" y="4416096"/>
            <a:ext cx="254657" cy="510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A43C9B1-0DDE-44DB-A3F5-FEAC3AF3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42" y="2258337"/>
            <a:ext cx="7105329" cy="4490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BA881ED-13AE-49FE-934E-D902263AEA03}"/>
              </a:ext>
            </a:extLst>
          </p:cNvPr>
          <p:cNvSpPr txBox="1"/>
          <p:nvPr/>
        </p:nvSpPr>
        <p:spPr>
          <a:xfrm>
            <a:off x="2043231" y="1227096"/>
            <a:ext cx="7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原图</a:t>
            </a: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393F51B-1A8B-453A-AA2B-B4C59112187B}"/>
              </a:ext>
            </a:extLst>
          </p:cNvPr>
          <p:cNvSpPr/>
          <p:nvPr/>
        </p:nvSpPr>
        <p:spPr>
          <a:xfrm>
            <a:off x="2259788" y="1712178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859E7A-A000-4375-BD13-175A6347B42E}"/>
              </a:ext>
            </a:extLst>
          </p:cNvPr>
          <p:cNvSpPr txBox="1"/>
          <p:nvPr/>
        </p:nvSpPr>
        <p:spPr>
          <a:xfrm>
            <a:off x="5605308" y="1059789"/>
            <a:ext cx="351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使用的二值化算法，大津法为</a:t>
            </a:r>
            <a:r>
              <a:rPr lang="en-US" altLang="zh-CN" sz="2000"/>
              <a:t>THRESH_OTSU</a:t>
            </a:r>
            <a:endParaRPr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4770D3-898B-4A6E-94D3-C8514DBCAB0A}"/>
              </a:ext>
            </a:extLst>
          </p:cNvPr>
          <p:cNvSpPr txBox="1"/>
          <p:nvPr/>
        </p:nvSpPr>
        <p:spPr>
          <a:xfrm>
            <a:off x="3591013" y="328801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预设满足条件的最大值</a:t>
            </a:r>
            <a:endParaRPr lang="zh-CN" altLang="en-US" sz="2000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C346B68-FEFF-48B7-856E-9EBF3326FD20}"/>
              </a:ext>
            </a:extLst>
          </p:cNvPr>
          <p:cNvSpPr/>
          <p:nvPr/>
        </p:nvSpPr>
        <p:spPr>
          <a:xfrm>
            <a:off x="3168087" y="1712178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9227D87-AE4F-4765-BDFF-62ECAA8932FC}"/>
              </a:ext>
            </a:extLst>
          </p:cNvPr>
          <p:cNvSpPr/>
          <p:nvPr/>
        </p:nvSpPr>
        <p:spPr>
          <a:xfrm>
            <a:off x="4047971" y="1712178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5449ABB8-5D16-43E1-B5C5-F7281AF22364}"/>
              </a:ext>
            </a:extLst>
          </p:cNvPr>
          <p:cNvSpPr/>
          <p:nvPr/>
        </p:nvSpPr>
        <p:spPr>
          <a:xfrm>
            <a:off x="6034845" y="1712178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F9A4F7-42B5-4B65-838F-180180FA8499}"/>
              </a:ext>
            </a:extLst>
          </p:cNvPr>
          <p:cNvSpPr txBox="1"/>
          <p:nvPr/>
        </p:nvSpPr>
        <p:spPr>
          <a:xfrm>
            <a:off x="2943071" y="1227096"/>
            <a:ext cx="97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结果图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E9C9EF2C-CFC8-4B5E-9BDC-75AE63E8E864}"/>
              </a:ext>
            </a:extLst>
          </p:cNvPr>
          <p:cNvSpPr/>
          <p:nvPr/>
        </p:nvSpPr>
        <p:spPr>
          <a:xfrm flipV="1">
            <a:off x="4625491" y="2792931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A2C5C72-1115-4C15-B117-85A25D197198}"/>
              </a:ext>
            </a:extLst>
          </p:cNvPr>
          <p:cNvSpPr txBox="1"/>
          <p:nvPr/>
        </p:nvSpPr>
        <p:spPr>
          <a:xfrm>
            <a:off x="4044388" y="1227096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阈值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DADA62-5D7F-48F0-B183-CF53C3FD6FA5}"/>
              </a:ext>
            </a:extLst>
          </p:cNvPr>
          <p:cNvSpPr txBox="1"/>
          <p:nvPr/>
        </p:nvSpPr>
        <p:spPr>
          <a:xfrm>
            <a:off x="171880" y="139514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全局阈值二值化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97A0A9-790D-4CEB-AABE-6C928BEC2BA4}"/>
              </a:ext>
            </a:extLst>
          </p:cNvPr>
          <p:cNvSpPr/>
          <p:nvPr/>
        </p:nvSpPr>
        <p:spPr>
          <a:xfrm>
            <a:off x="1053155" y="1262810"/>
            <a:ext cx="100584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关于参数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和参数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B345C5-FE9C-4319-BE67-D4D1A9FCA9F4}"/>
              </a:ext>
            </a:extLst>
          </p:cNvPr>
          <p:cNvSpPr/>
          <p:nvPr/>
        </p:nvSpPr>
        <p:spPr>
          <a:xfrm>
            <a:off x="1053154" y="1904825"/>
            <a:ext cx="10438457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参数4中：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ADAPTIVE_THRESH_MEAN_C，为局部邻域块的平均值。该算法是先求出块中的均值，再减去常数C。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ADAPTIVE_THRESH_GAUSSIAN_C ，为局部邻域块的高斯加权和。该算法是在区域中（x，y）周围的像素根据高斯函数按照他们离中心点的距离进行加权计算， 再减去常数C。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8DEB8B-82F7-4E48-8FDC-9B8F5C301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" b="5000"/>
          <a:stretch/>
        </p:blipFill>
        <p:spPr>
          <a:xfrm>
            <a:off x="1157588" y="4542850"/>
            <a:ext cx="4809524" cy="18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239A17-8264-437E-8B11-6FA8C8954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755" y="4542850"/>
            <a:ext cx="4942857" cy="18857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3E34AD-35C3-4921-B2B3-21BDBD4AA770}"/>
              </a:ext>
            </a:extLst>
          </p:cNvPr>
          <p:cNvSpPr/>
          <p:nvPr/>
        </p:nvSpPr>
        <p:spPr>
          <a:xfrm>
            <a:off x="2421227" y="6430676"/>
            <a:ext cx="2034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THRESH_BINARY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3FDCC5-D3F7-47FC-B400-63EC14F92A7A}"/>
              </a:ext>
            </a:extLst>
          </p:cNvPr>
          <p:cNvSpPr/>
          <p:nvPr/>
        </p:nvSpPr>
        <p:spPr>
          <a:xfrm>
            <a:off x="7635541" y="6428564"/>
            <a:ext cx="254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THRESH_BINARY_INV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97A0A9-790D-4CEB-AABE-6C928BEC2BA4}"/>
              </a:ext>
            </a:extLst>
          </p:cNvPr>
          <p:cNvSpPr/>
          <p:nvPr/>
        </p:nvSpPr>
        <p:spPr>
          <a:xfrm>
            <a:off x="1514475" y="1290712"/>
            <a:ext cx="100584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C8213F-475F-4ED5-A525-22F91D49D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84" y="3429000"/>
            <a:ext cx="7300593" cy="9830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867A58-0907-4D89-A347-BEA89DF1C48A}"/>
              </a:ext>
            </a:extLst>
          </p:cNvPr>
          <p:cNvSpPr txBox="1"/>
          <p:nvPr/>
        </p:nvSpPr>
        <p:spPr>
          <a:xfrm>
            <a:off x="5030486" y="2425233"/>
            <a:ext cx="16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滑动条名称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13A3964-A117-4F2D-AD1E-3E934051D0F5}"/>
              </a:ext>
            </a:extLst>
          </p:cNvPr>
          <p:cNvSpPr/>
          <p:nvPr/>
        </p:nvSpPr>
        <p:spPr>
          <a:xfrm>
            <a:off x="5801141" y="2909649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497C1A-4767-438C-AD65-6240D55DE957}"/>
              </a:ext>
            </a:extLst>
          </p:cNvPr>
          <p:cNvSpPr txBox="1"/>
          <p:nvPr/>
        </p:nvSpPr>
        <p:spPr>
          <a:xfrm>
            <a:off x="7444502" y="2425233"/>
            <a:ext cx="16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窗口名称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2CAD5F1-F0EC-4A15-98D4-50B2EF7DF7ED}"/>
              </a:ext>
            </a:extLst>
          </p:cNvPr>
          <p:cNvSpPr/>
          <p:nvPr/>
        </p:nvSpPr>
        <p:spPr>
          <a:xfrm>
            <a:off x="8215157" y="2909649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6FE52E-C1AA-443F-B14A-C45B0C3D226E}"/>
              </a:ext>
            </a:extLst>
          </p:cNvPr>
          <p:cNvSpPr txBox="1"/>
          <p:nvPr/>
        </p:nvSpPr>
        <p:spPr>
          <a:xfrm>
            <a:off x="2223984" y="3870259"/>
            <a:ext cx="16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默认初始值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F9CA68-693C-4961-BCBD-6364EC70E3D3}"/>
              </a:ext>
            </a:extLst>
          </p:cNvPr>
          <p:cNvSpPr txBox="1"/>
          <p:nvPr/>
        </p:nvSpPr>
        <p:spPr>
          <a:xfrm>
            <a:off x="8012130" y="3720477"/>
            <a:ext cx="16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4.</a:t>
            </a:r>
            <a:r>
              <a:rPr lang="zh-CN" altLang="en-US" sz="2000" dirty="0">
                <a:solidFill>
                  <a:schemeClr val="bg1"/>
                </a:solidFill>
              </a:rPr>
              <a:t>最大值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C2FCFA-800C-4DD9-8800-FCA13969926D}"/>
              </a:ext>
            </a:extLst>
          </p:cNvPr>
          <p:cNvSpPr txBox="1"/>
          <p:nvPr/>
        </p:nvSpPr>
        <p:spPr>
          <a:xfrm>
            <a:off x="6607120" y="4936821"/>
            <a:ext cx="16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回调函数名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0317CB-E4AD-49FA-98A3-6CE98082B934}"/>
              </a:ext>
            </a:extLst>
          </p:cNvPr>
          <p:cNvSpPr txBox="1"/>
          <p:nvPr/>
        </p:nvSpPr>
        <p:spPr>
          <a:xfrm>
            <a:off x="4336359" y="4933071"/>
            <a:ext cx="221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传入函数的数据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61A68C4-F53F-425D-84EF-6A1802935755}"/>
              </a:ext>
            </a:extLst>
          </p:cNvPr>
          <p:cNvSpPr/>
          <p:nvPr/>
        </p:nvSpPr>
        <p:spPr>
          <a:xfrm rot="15485408">
            <a:off x="4215202" y="3535286"/>
            <a:ext cx="254657" cy="91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F8E7FA7-8B37-4905-A03F-C30F9A15E1CF}"/>
              </a:ext>
            </a:extLst>
          </p:cNvPr>
          <p:cNvSpPr/>
          <p:nvPr/>
        </p:nvSpPr>
        <p:spPr>
          <a:xfrm rot="5400000">
            <a:off x="7339191" y="3331075"/>
            <a:ext cx="237891" cy="1055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AC27AD2-9BE8-4F85-A2DB-5CC4761C5F10}"/>
              </a:ext>
            </a:extLst>
          </p:cNvPr>
          <p:cNvSpPr/>
          <p:nvPr/>
        </p:nvSpPr>
        <p:spPr>
          <a:xfrm rot="10800000">
            <a:off x="5314912" y="4473055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C7D2094-E597-44F4-9E14-6B8E8D4A402A}"/>
              </a:ext>
            </a:extLst>
          </p:cNvPr>
          <p:cNvSpPr/>
          <p:nvPr/>
        </p:nvSpPr>
        <p:spPr>
          <a:xfrm rot="10800000">
            <a:off x="7043983" y="4181683"/>
            <a:ext cx="254657" cy="720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CB98B6-D437-4171-9A97-81DAAE776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62" y="1829305"/>
            <a:ext cx="4336813" cy="3610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E3F08B-FCE5-4B61-A337-AE9F140C5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708" y="637094"/>
            <a:ext cx="4062642" cy="59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413668" y="1578267"/>
            <a:ext cx="952103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通道分离的问题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413668" y="1578267"/>
            <a:ext cx="952103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如何实现自动计件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 descr="https://images0.cnblogs.com/blog/349293/201309/07105018-73a9292cdc2243c1b6a13059f9c0281e.x-png">
            <a:extLst>
              <a:ext uri="{FF2B5EF4-FFF2-40B4-BE49-F238E27FC236}">
                <a16:creationId xmlns:a16="http://schemas.microsoft.com/office/drawing/2014/main" id="{11571480-C403-4FBF-92FE-5868383C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21" y="3429000"/>
            <a:ext cx="3162659" cy="2594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ages0.cnblogs.com/blog/349293/201309/07105112-3aa4d0e14209416b9761110f98fc4650.x-png">
            <a:extLst>
              <a:ext uri="{FF2B5EF4-FFF2-40B4-BE49-F238E27FC236}">
                <a16:creationId xmlns:a16="http://schemas.microsoft.com/office/drawing/2014/main" id="{721B5BFE-B546-4837-B165-A6C12263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20" y="3429000"/>
            <a:ext cx="3162659" cy="2594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D2B803C-0012-498B-9715-D79A3015F351}"/>
              </a:ext>
            </a:extLst>
          </p:cNvPr>
          <p:cNvSpPr/>
          <p:nvPr/>
        </p:nvSpPr>
        <p:spPr>
          <a:xfrm>
            <a:off x="4706776" y="4559496"/>
            <a:ext cx="4352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59A70-8775-4036-98A5-F33EB13ADABB}"/>
              </a:ext>
            </a:extLst>
          </p:cNvPr>
          <p:cNvSpPr/>
          <p:nvPr/>
        </p:nvSpPr>
        <p:spPr>
          <a:xfrm>
            <a:off x="2551119" y="62080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5B3A63-FB77-4040-B11D-689C0E6C259B}"/>
              </a:ext>
            </a:extLst>
          </p:cNvPr>
          <p:cNvSpPr/>
          <p:nvPr/>
        </p:nvSpPr>
        <p:spPr>
          <a:xfrm>
            <a:off x="6476567" y="61706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3F83C1-2F2C-407D-858F-40C8005D0495}"/>
              </a:ext>
            </a:extLst>
          </p:cNvPr>
          <p:cNvSpPr/>
          <p:nvPr/>
        </p:nvSpPr>
        <p:spPr>
          <a:xfrm>
            <a:off x="6381317" y="275434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前景（目标物体）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DA3130-C61D-4C1F-AFCA-2C5843A2E22F}"/>
              </a:ext>
            </a:extLst>
          </p:cNvPr>
          <p:cNvSpPr/>
          <p:nvPr/>
        </p:nvSpPr>
        <p:spPr>
          <a:xfrm>
            <a:off x="5324914" y="27543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87DD48F-8AA2-4CC2-9A54-841DD62C5D8C}"/>
              </a:ext>
            </a:extLst>
          </p:cNvPr>
          <p:cNvSpPr/>
          <p:nvPr/>
        </p:nvSpPr>
        <p:spPr>
          <a:xfrm rot="5400000">
            <a:off x="5366265" y="3238808"/>
            <a:ext cx="563630" cy="333375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4467FFB-0FD4-4E56-932C-B92250C367ED}"/>
              </a:ext>
            </a:extLst>
          </p:cNvPr>
          <p:cNvSpPr/>
          <p:nvPr/>
        </p:nvSpPr>
        <p:spPr>
          <a:xfrm rot="5400000">
            <a:off x="6633332" y="3238809"/>
            <a:ext cx="563630" cy="333375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2B3A6F9-6B41-47DE-AA5E-377E27A69C6D}"/>
              </a:ext>
            </a:extLst>
          </p:cNvPr>
          <p:cNvSpPr/>
          <p:nvPr/>
        </p:nvSpPr>
        <p:spPr>
          <a:xfrm>
            <a:off x="9090479" y="4559493"/>
            <a:ext cx="494679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1FDCA4-0ABD-4B28-9DAE-59615549A9C6}"/>
              </a:ext>
            </a:extLst>
          </p:cNvPr>
          <p:cNvGrpSpPr/>
          <p:nvPr/>
        </p:nvGrpSpPr>
        <p:grpSpPr>
          <a:xfrm>
            <a:off x="9876804" y="4283270"/>
            <a:ext cx="1857996" cy="885825"/>
            <a:chOff x="11724543" y="4582146"/>
            <a:chExt cx="3393458" cy="885825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2CC019C-B85E-40DB-BCC2-4144747D5C67}"/>
                </a:ext>
              </a:extLst>
            </p:cNvPr>
            <p:cNvSpPr/>
            <p:nvPr/>
          </p:nvSpPr>
          <p:spPr>
            <a:xfrm>
              <a:off x="11724543" y="4582146"/>
              <a:ext cx="3393458" cy="8858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9C8D45-517F-4060-BCCD-4157F40DACDD}"/>
                </a:ext>
              </a:extLst>
            </p:cNvPr>
            <p:cNvSpPr/>
            <p:nvPr/>
          </p:nvSpPr>
          <p:spPr>
            <a:xfrm>
              <a:off x="12134261" y="4794225"/>
              <a:ext cx="28025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自动计件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4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47BB6F6-1AA6-4D35-B327-CD676A16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43535"/>
              </p:ext>
            </p:extLst>
          </p:nvPr>
        </p:nvGraphicFramePr>
        <p:xfrm>
          <a:off x="1272277" y="2179956"/>
          <a:ext cx="4452246" cy="3487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4">
                  <a:extLst>
                    <a:ext uri="{9D8B030D-6E8A-4147-A177-3AD203B41FA5}">
                      <a16:colId xmlns:a16="http://schemas.microsoft.com/office/drawing/2014/main" val="74057162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220228455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06997601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84720796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004583935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55725187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255112781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483552436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4068618791"/>
                    </a:ext>
                  </a:extLst>
                </a:gridCol>
              </a:tblGrid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7543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5396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57371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33818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19334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276525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483382"/>
                  </a:ext>
                </a:extLst>
              </a:tr>
            </a:tbl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C61E9DD3-E521-4477-A06B-829E3DEDC34A}"/>
              </a:ext>
            </a:extLst>
          </p:cNvPr>
          <p:cNvSpPr/>
          <p:nvPr/>
        </p:nvSpPr>
        <p:spPr>
          <a:xfrm>
            <a:off x="5962039" y="3642044"/>
            <a:ext cx="4352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24FAE14-3AD3-4F70-AA5A-ECAD20B0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29030"/>
              </p:ext>
            </p:extLst>
          </p:nvPr>
        </p:nvGraphicFramePr>
        <p:xfrm>
          <a:off x="6634852" y="2179956"/>
          <a:ext cx="4452246" cy="3487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4">
                  <a:extLst>
                    <a:ext uri="{9D8B030D-6E8A-4147-A177-3AD203B41FA5}">
                      <a16:colId xmlns:a16="http://schemas.microsoft.com/office/drawing/2014/main" val="74057162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220228455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06997601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847207969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004583935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55725187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2551127814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3483552436"/>
                    </a:ext>
                  </a:extLst>
                </a:gridCol>
                <a:gridCol w="494694">
                  <a:extLst>
                    <a:ext uri="{9D8B030D-6E8A-4147-A177-3AD203B41FA5}">
                      <a16:colId xmlns:a16="http://schemas.microsoft.com/office/drawing/2014/main" val="4068618791"/>
                    </a:ext>
                  </a:extLst>
                </a:gridCol>
              </a:tblGrid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7543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5396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57371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33818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19334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276525"/>
                  </a:ext>
                </a:extLst>
              </a:tr>
              <a:tr h="498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483382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19C4716E-537D-475C-805C-DEF204E6E68D}"/>
              </a:ext>
            </a:extLst>
          </p:cNvPr>
          <p:cNvSpPr/>
          <p:nvPr/>
        </p:nvSpPr>
        <p:spPr>
          <a:xfrm>
            <a:off x="1462117" y="1254324"/>
            <a:ext cx="952103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连通域标记</a:t>
            </a:r>
            <a:endParaRPr lang="en-US" altLang="zh-CN" sz="280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275432-3552-4D3E-A570-86D382A26616}"/>
              </a:ext>
            </a:extLst>
          </p:cNvPr>
          <p:cNvSpPr txBox="1"/>
          <p:nvPr/>
        </p:nvSpPr>
        <p:spPr>
          <a:xfrm>
            <a:off x="1095811" y="6071285"/>
            <a:ext cx="851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连通域：图像中具有相同像素值，且位置相邻的前景像素点组成的区域。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1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540210" y="1184422"/>
            <a:ext cx="10394490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目标：利用不同物体在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HSV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色彩空间上的不同色域，实现目标像素的提取。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方法：利用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inRange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的定义与理论值不同。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E2F807-D561-478E-B921-EDDEF43B5FDA}"/>
              </a:ext>
            </a:extLst>
          </p:cNvPr>
          <p:cNvGraphicFramePr>
            <a:graphicFrameLocks noGrp="1"/>
          </p:cNvGraphicFramePr>
          <p:nvPr/>
        </p:nvGraphicFramePr>
        <p:xfrm>
          <a:off x="1883848" y="4529558"/>
          <a:ext cx="8946077" cy="1699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011">
                  <a:extLst>
                    <a:ext uri="{9D8B030D-6E8A-4147-A177-3AD203B41FA5}">
                      <a16:colId xmlns:a16="http://schemas.microsoft.com/office/drawing/2014/main" val="1644038276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4183052880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3980066735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2783327829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3655365009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3629584912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2915260344"/>
                    </a:ext>
                  </a:extLst>
                </a:gridCol>
              </a:tblGrid>
              <a:tr h="56659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品红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425994"/>
                  </a:ext>
                </a:extLst>
              </a:tr>
              <a:tr h="566597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理论值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363411"/>
                  </a:ext>
                </a:extLst>
              </a:tr>
              <a:tr h="566597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opencv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1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4EBA4-782E-49B7-B8F8-62A17F5F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06" y="0"/>
            <a:ext cx="667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02F9DD-393B-43FC-8F26-0E37CDEB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793" y="1582710"/>
            <a:ext cx="4280364" cy="14524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2C3E95-90EA-48FD-82D7-CA59634BB1C9}"/>
              </a:ext>
            </a:extLst>
          </p:cNvPr>
          <p:cNvSpPr txBox="1"/>
          <p:nvPr/>
        </p:nvSpPr>
        <p:spPr>
          <a:xfrm>
            <a:off x="1226623" y="208047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头文件，和命名空间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253B9C4-C911-4B96-80A2-F272124F24D5}"/>
              </a:ext>
            </a:extLst>
          </p:cNvPr>
          <p:cNvSpPr/>
          <p:nvPr/>
        </p:nvSpPr>
        <p:spPr>
          <a:xfrm>
            <a:off x="3998111" y="2192442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3C781-F9ED-4DA1-90F5-2E7FB1E29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797" y="3889421"/>
            <a:ext cx="2714355" cy="10044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144A7A-F1E8-4F97-B1C6-444919B08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045" y="5275290"/>
            <a:ext cx="7650642" cy="14524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CBE9EF6-60F7-4E3E-87A7-9EE6319EB2B2}"/>
              </a:ext>
            </a:extLst>
          </p:cNvPr>
          <p:cNvSpPr txBox="1"/>
          <p:nvPr/>
        </p:nvSpPr>
        <p:spPr>
          <a:xfrm>
            <a:off x="1237436" y="4089366"/>
            <a:ext cx="3534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调用摄像头，并对摄像头取得的帧进行缩放，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利用</a:t>
            </a:r>
            <a:r>
              <a:rPr lang="en-US" altLang="zh-CN" sz="2000"/>
              <a:t>resize</a:t>
            </a:r>
            <a:endParaRPr lang="zh-CN" altLang="en-US" sz="200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F36931E-8D2D-4EBB-AC0C-9E1CA73016CF}"/>
              </a:ext>
            </a:extLst>
          </p:cNvPr>
          <p:cNvSpPr/>
          <p:nvPr/>
        </p:nvSpPr>
        <p:spPr>
          <a:xfrm>
            <a:off x="4791076" y="4391636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3030C8D-612E-43FB-A61A-5476050F1367}"/>
              </a:ext>
            </a:extLst>
          </p:cNvPr>
          <p:cNvSpPr/>
          <p:nvPr/>
        </p:nvSpPr>
        <p:spPr>
          <a:xfrm>
            <a:off x="2733676" y="6356662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9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C3E95-90EA-48FD-82D7-CA59634BB1C9}"/>
              </a:ext>
            </a:extLst>
          </p:cNvPr>
          <p:cNvSpPr txBox="1"/>
          <p:nvPr/>
        </p:nvSpPr>
        <p:spPr>
          <a:xfrm>
            <a:off x="1226624" y="2080471"/>
            <a:ext cx="277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首先分别定义并赋值</a:t>
            </a:r>
            <a:r>
              <a:rPr lang="en-US" altLang="zh-CN" sz="2000"/>
              <a:t>HSV</a:t>
            </a:r>
            <a:r>
              <a:rPr lang="zh-CN" altLang="en-US" sz="2000"/>
              <a:t>各自的范围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253B9C4-C911-4B96-80A2-F272124F24D5}"/>
              </a:ext>
            </a:extLst>
          </p:cNvPr>
          <p:cNvSpPr/>
          <p:nvPr/>
        </p:nvSpPr>
        <p:spPr>
          <a:xfrm>
            <a:off x="3998111" y="2346329"/>
            <a:ext cx="1869289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BE9EF6-60F7-4E3E-87A7-9EE6319EB2B2}"/>
              </a:ext>
            </a:extLst>
          </p:cNvPr>
          <p:cNvSpPr txBox="1"/>
          <p:nvPr/>
        </p:nvSpPr>
        <p:spPr>
          <a:xfrm>
            <a:off x="1113015" y="4141870"/>
            <a:ext cx="2998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利用</a:t>
            </a:r>
            <a:r>
              <a:rPr lang="en-US" altLang="zh-CN" sz="2000" err="1"/>
              <a:t>cvtColor</a:t>
            </a:r>
            <a:r>
              <a:rPr lang="zh-CN" altLang="en-US" sz="2000"/>
              <a:t>函数，将原图转成</a:t>
            </a:r>
            <a:r>
              <a:rPr lang="en-US" altLang="zh-CN" sz="2000" err="1"/>
              <a:t>hsv</a:t>
            </a:r>
            <a:r>
              <a:rPr lang="zh-CN" altLang="en-US" sz="2000"/>
              <a:t>格式，需要设置最后一位参数为</a:t>
            </a:r>
            <a:r>
              <a:rPr lang="en-US" altLang="zh-CN" sz="2000"/>
              <a:t>COLOR_BGR2HSV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F36931E-8D2D-4EBB-AC0C-9E1CA73016CF}"/>
              </a:ext>
            </a:extLst>
          </p:cNvPr>
          <p:cNvSpPr/>
          <p:nvPr/>
        </p:nvSpPr>
        <p:spPr>
          <a:xfrm>
            <a:off x="3998111" y="5149489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AEADE1-2EBF-4899-91C2-345B681C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2928"/>
            <a:ext cx="2884092" cy="30295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600F6B-933D-4890-B0CE-A557602CC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26" y="4986394"/>
            <a:ext cx="5089090" cy="11453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539F854-6D03-44FD-94AF-2DB27E09F054}"/>
              </a:ext>
            </a:extLst>
          </p:cNvPr>
          <p:cNvSpPr txBox="1"/>
          <p:nvPr/>
        </p:nvSpPr>
        <p:spPr>
          <a:xfrm>
            <a:off x="1113015" y="5635254"/>
            <a:ext cx="299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赋值一个原图，作为显示用</a:t>
            </a:r>
            <a:endParaRPr lang="en-US" altLang="zh-CN" sz="200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28BFF47-8B7F-429D-BCD8-A9668D190608}"/>
              </a:ext>
            </a:extLst>
          </p:cNvPr>
          <p:cNvSpPr/>
          <p:nvPr/>
        </p:nvSpPr>
        <p:spPr>
          <a:xfrm>
            <a:off x="4111721" y="5785674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C3E95-90EA-48FD-82D7-CA59634BB1C9}"/>
              </a:ext>
            </a:extLst>
          </p:cNvPr>
          <p:cNvSpPr txBox="1"/>
          <p:nvPr/>
        </p:nvSpPr>
        <p:spPr>
          <a:xfrm>
            <a:off x="2147618" y="1193960"/>
            <a:ext cx="16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原图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BE9EF6-60F7-4E3E-87A7-9EE6319EB2B2}"/>
              </a:ext>
            </a:extLst>
          </p:cNvPr>
          <p:cNvSpPr txBox="1"/>
          <p:nvPr/>
        </p:nvSpPr>
        <p:spPr>
          <a:xfrm>
            <a:off x="540210" y="4598298"/>
            <a:ext cx="299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Scalar </a:t>
            </a:r>
            <a:r>
              <a:rPr lang="zh-CN" altLang="en-US" sz="2000" dirty="0"/>
              <a:t>数据格式：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9B66A9-823E-4B44-9E92-89315BBC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0" y="2002574"/>
            <a:ext cx="11354304" cy="713556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008EB30C-0D71-416A-80C0-848B87602A74}"/>
              </a:ext>
            </a:extLst>
          </p:cNvPr>
          <p:cNvSpPr/>
          <p:nvPr/>
        </p:nvSpPr>
        <p:spPr>
          <a:xfrm>
            <a:off x="2364175" y="1679042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ACDB7C-9AD8-4ADB-AE7C-B6DB7142DB76}"/>
              </a:ext>
            </a:extLst>
          </p:cNvPr>
          <p:cNvSpPr txBox="1"/>
          <p:nvPr/>
        </p:nvSpPr>
        <p:spPr>
          <a:xfrm>
            <a:off x="3816594" y="1193960"/>
            <a:ext cx="229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</a:t>
            </a:r>
            <a:r>
              <a:rPr lang="zh-CN" altLang="en-US" sz="2000"/>
              <a:t>个通道的下限值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172E93-795C-4B97-9FDC-2DAE44A09A22}"/>
              </a:ext>
            </a:extLst>
          </p:cNvPr>
          <p:cNvSpPr txBox="1"/>
          <p:nvPr/>
        </p:nvSpPr>
        <p:spPr>
          <a:xfrm>
            <a:off x="7257508" y="1192164"/>
            <a:ext cx="245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</a:t>
            </a:r>
            <a:r>
              <a:rPr lang="zh-CN" altLang="en-US" sz="2000"/>
              <a:t>个通道的上限限值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699F25-864C-4064-A1AA-CC54B833B3E8}"/>
              </a:ext>
            </a:extLst>
          </p:cNvPr>
          <p:cNvSpPr txBox="1"/>
          <p:nvPr/>
        </p:nvSpPr>
        <p:spPr>
          <a:xfrm>
            <a:off x="10481448" y="1192164"/>
            <a:ext cx="152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结果保存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6991B16-12C9-4967-BEFA-B2161FD7E06B}"/>
              </a:ext>
            </a:extLst>
          </p:cNvPr>
          <p:cNvSpPr/>
          <p:nvPr/>
        </p:nvSpPr>
        <p:spPr>
          <a:xfrm>
            <a:off x="4653599" y="1679042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D7311A9-20B6-41AE-9EA2-1E7FC97EA020}"/>
              </a:ext>
            </a:extLst>
          </p:cNvPr>
          <p:cNvSpPr/>
          <p:nvPr/>
        </p:nvSpPr>
        <p:spPr>
          <a:xfrm>
            <a:off x="8356386" y="1679042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7D882A2-0A95-4E14-9A3C-13BA1DBEB011}"/>
              </a:ext>
            </a:extLst>
          </p:cNvPr>
          <p:cNvSpPr/>
          <p:nvPr/>
        </p:nvSpPr>
        <p:spPr>
          <a:xfrm>
            <a:off x="10987459" y="1676235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942842-28BC-4595-BC15-45E798738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06" y="5093282"/>
            <a:ext cx="3497538" cy="15636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1458FE-3574-4674-82C2-B3BB9BEC17E5}"/>
              </a:ext>
            </a:extLst>
          </p:cNvPr>
          <p:cNvSpPr/>
          <p:nvPr/>
        </p:nvSpPr>
        <p:spPr>
          <a:xfrm>
            <a:off x="4965407" y="4913225"/>
            <a:ext cx="6333860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Scalar</a:t>
            </a:r>
            <a:r>
              <a:rPr lang="zh-CN" altLang="en-US" sz="2000" dirty="0"/>
              <a:t>是一个由长度为</a:t>
            </a:r>
            <a:r>
              <a:rPr lang="en-US" altLang="zh-CN" sz="2000" dirty="0"/>
              <a:t>4</a:t>
            </a:r>
            <a:r>
              <a:rPr lang="zh-CN" altLang="en-US" sz="2000" dirty="0"/>
              <a:t>的数组作为元素构成的结构体，</a:t>
            </a:r>
            <a:r>
              <a:rPr lang="en-US" altLang="zh-CN" sz="2000" dirty="0"/>
              <a:t>Scalar</a:t>
            </a:r>
            <a:r>
              <a:rPr lang="zh-CN" altLang="en-US" sz="2000" dirty="0"/>
              <a:t>最多可以存储四个值，没有提供的值默认是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6E65D6-6385-4E7E-8120-F43211D691CA}"/>
              </a:ext>
            </a:extLst>
          </p:cNvPr>
          <p:cNvSpPr txBox="1"/>
          <p:nvPr/>
        </p:nvSpPr>
        <p:spPr>
          <a:xfrm>
            <a:off x="552450" y="2960611"/>
            <a:ext cx="113420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对于单通道的灰度图像，如果某个像素的灰度值在指定的高、低阈值范围之内，则令该像素值为</a:t>
            </a:r>
            <a:r>
              <a:rPr lang="en-US" altLang="zh-CN" sz="2000" dirty="0"/>
              <a:t>255</a:t>
            </a:r>
            <a:r>
              <a:rPr lang="zh-CN" altLang="en-US" sz="2000" dirty="0"/>
              <a:t>，否则令其为</a:t>
            </a:r>
            <a:r>
              <a:rPr lang="en-US" altLang="zh-CN" sz="2000" dirty="0"/>
              <a:t>0</a:t>
            </a:r>
            <a:r>
              <a:rPr lang="zh-CN" altLang="en-US" sz="2000" dirty="0"/>
              <a:t>，这样就生成了一幅二值化的输出图像。</a:t>
            </a:r>
            <a:endParaRPr lang="en-US" altLang="zh-CN" sz="2000" dirty="0"/>
          </a:p>
          <a:p>
            <a:r>
              <a:rPr lang="zh-CN" altLang="en-US" sz="2000" dirty="0"/>
              <a:t>对于多通道的彩色图像，如果每个通道的像素值都在规定的阈值范围内，则令该像素值为</a:t>
            </a:r>
            <a:r>
              <a:rPr lang="en-US" altLang="zh-CN" sz="2000" dirty="0"/>
              <a:t>255</a:t>
            </a:r>
            <a:r>
              <a:rPr lang="zh-CN" altLang="en-US" sz="2000" dirty="0"/>
              <a:t>，否则令其为</a:t>
            </a:r>
            <a:r>
              <a:rPr lang="en-US" altLang="zh-CN" sz="2000" dirty="0"/>
              <a:t>0</a:t>
            </a:r>
            <a:r>
              <a:rPr lang="zh-CN" altLang="en-US" sz="2000" dirty="0"/>
              <a:t>，这样就生成了一幅二值化的输出图像。</a:t>
            </a:r>
          </a:p>
        </p:txBody>
      </p:sp>
    </p:spTree>
    <p:extLst>
      <p:ext uri="{BB962C8B-B14F-4D97-AF65-F5344CB8AC3E}">
        <p14:creationId xmlns:p14="http://schemas.microsoft.com/office/powerpoint/2010/main" val="23585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826</Words>
  <Application>Microsoft Office PowerPoint</Application>
  <PresentationFormat>宽屏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DengXian</vt:lpstr>
      <vt:lpstr>DengXian</vt:lpstr>
      <vt:lpstr>DengXian Light</vt:lpstr>
      <vt:lpstr>黑体</vt:lpstr>
      <vt:lpstr>微软雅黑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16</cp:revision>
  <dcterms:created xsi:type="dcterms:W3CDTF">2016-08-30T07:13:51Z</dcterms:created>
  <dcterms:modified xsi:type="dcterms:W3CDTF">2021-10-13T23:11:47Z</dcterms:modified>
</cp:coreProperties>
</file>