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9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18" r:id="rId2"/>
    <p:sldId id="419" r:id="rId3"/>
    <p:sldId id="435" r:id="rId4"/>
    <p:sldId id="436" r:id="rId5"/>
    <p:sldId id="437" r:id="rId6"/>
    <p:sldId id="431" r:id="rId7"/>
    <p:sldId id="432" r:id="rId8"/>
    <p:sldId id="433" r:id="rId9"/>
    <p:sldId id="422" r:id="rId10"/>
    <p:sldId id="43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0B2B3"/>
    <a:srgbClr val="8497B0"/>
    <a:srgbClr val="2F6472"/>
    <a:srgbClr val="9BAEB7"/>
    <a:srgbClr val="F8FBFC"/>
    <a:srgbClr val="ECEFF3"/>
    <a:srgbClr val="DE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5" autoAdjust="0"/>
    <p:restoredTop sz="85111" autoAdjust="0"/>
  </p:normalViewPr>
  <p:slideViewPr>
    <p:cSldViewPr snapToGrid="0" snapToObjects="1">
      <p:cViewPr varScale="1">
        <p:scale>
          <a:sx n="97" d="100"/>
          <a:sy n="97" d="100"/>
        </p:scale>
        <p:origin x="14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3A410-84AB-4AFF-8DA2-54DBA92A72B0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74DD-C69B-41A3-AB7B-53342C18B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形态学介绍</a:t>
            </a:r>
            <a:endParaRPr lang="en-US" altLang="zh-CN" dirty="0"/>
          </a:p>
          <a:p>
            <a:r>
              <a:rPr lang="zh-CN" altLang="en-US" dirty="0"/>
              <a:t>作用：简化图像数据，保持基本类型</a:t>
            </a:r>
            <a:endParaRPr lang="en-US" altLang="zh-CN" dirty="0"/>
          </a:p>
          <a:p>
            <a:r>
              <a:rPr lang="zh-CN" altLang="en-US" dirty="0"/>
              <a:t>数学基础：集合论</a:t>
            </a:r>
            <a:endParaRPr lang="en-US" altLang="zh-CN" dirty="0"/>
          </a:p>
          <a:p>
            <a:r>
              <a:rPr lang="zh-CN" altLang="en-US" dirty="0"/>
              <a:t>内容：腐蚀，膨胀，开运算，闭运算，顶帽，底帽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提问</a:t>
            </a:r>
            <a:endParaRPr lang="en-US" altLang="zh-CN" dirty="0"/>
          </a:p>
          <a:p>
            <a:r>
              <a:rPr lang="zh-CN" altLang="en-US" dirty="0"/>
              <a:t>膨胀，腐蚀原理（黑板演示）</a:t>
            </a:r>
            <a:endParaRPr lang="en-US" altLang="zh-CN" dirty="0"/>
          </a:p>
          <a:p>
            <a:r>
              <a:rPr lang="zh-CN" altLang="en-US" dirty="0"/>
              <a:t>开运算，闭运算定义，以及与膨胀，腐蚀的区别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顶帽，</a:t>
            </a:r>
            <a:r>
              <a:rPr lang="zh-CN" altLang="en-US" sz="1800" b="0" i="0" dirty="0">
                <a:solidFill>
                  <a:srgbClr val="2F6472"/>
                </a:solidFill>
                <a:effectLst/>
                <a:latin typeface="MicrosoftYaHei"/>
              </a:rPr>
              <a:t>保留比结构元素小的部分，保留比周围环境亮的像素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底帽，</a:t>
            </a:r>
            <a:r>
              <a:rPr lang="zh-CN" altLang="en-US" sz="1800" b="0" i="0" dirty="0">
                <a:solidFill>
                  <a:srgbClr val="2F6472"/>
                </a:solidFill>
                <a:effectLst/>
                <a:latin typeface="MicrosoftYaHei"/>
              </a:rPr>
              <a:t>保留比结构元素小的部分，保留比周围环境暗的像素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应用，灰度图像中红外小目标检测 </a:t>
            </a:r>
            <a:br>
              <a:rPr lang="zh-CN" altLang="en-US" dirty="0"/>
            </a:b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874DD-C69B-41A3-AB7B-53342C18B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11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图中噪点，以及左侧边缘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3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56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4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47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90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31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643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78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 </a:t>
            </a:r>
            <a:r>
              <a:rPr kumimoji="1" lang="zh-CN" altLang="en-US" dirty="0"/>
              <a:t>结构算子尺寸</a:t>
            </a:r>
            <a:endParaRPr kumimoji="1" lang="en-US" altLang="zh-CN" dirty="0"/>
          </a:p>
          <a:p>
            <a:r>
              <a:rPr kumimoji="1" lang="en-US" altLang="zh-CN" dirty="0"/>
              <a:t>2 </a:t>
            </a:r>
            <a:r>
              <a:rPr kumimoji="1" lang="zh-CN" altLang="en-US" dirty="0"/>
              <a:t>二值图像颜色反转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36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9858" y="0"/>
            <a:ext cx="7320942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9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7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93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4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1058" y="0"/>
            <a:ext cx="732094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-1" y="0"/>
            <a:ext cx="12192001" cy="6858000"/>
          </a:xfrm>
          <a:prstGeom prst="rect">
            <a:avLst/>
          </a:prstGeom>
          <a:gradFill>
            <a:gsLst>
              <a:gs pos="0">
                <a:srgbClr val="DEE3E9">
                  <a:alpha val="84000"/>
                </a:srgbClr>
              </a:gs>
              <a:gs pos="52000">
                <a:srgbClr val="ECEFF3">
                  <a:alpha val="90000"/>
                </a:srgbClr>
              </a:gs>
              <a:gs pos="100000">
                <a:srgbClr val="F8FBFC">
                  <a:alpha val="93000"/>
                </a:srgbClr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A713AB-8D57-430D-8F9E-74CB3B0C2A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3" y="788486"/>
            <a:ext cx="6738493" cy="57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4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E807-B156-EB4C-99D2-DE7997348AF1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9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hyperlink" Target="https://baike.baidu.com/pic/%E6%95%B0%E5%AD%97%E5%9B%BE%E5%83%8F%E5%A4%84%E7%90%86/5199259/0/b3508d13abaefcc36438db30?fr=lemma&amp;ct=singl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baike.baidu.com/pic/%E6%95%B0%E5%AD%97%E5%9B%BE%E5%83%8F%E5%A4%84%E7%90%86/5199259/0/b3508d13abaefcc36438db30?fr=lemma&amp;ct=sing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500"/>
                    </a14:imgEffect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35" y="2772835"/>
            <a:ext cx="1020233" cy="10202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28800" y="1008648"/>
            <a:ext cx="55775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6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数字图像处理</a:t>
            </a:r>
            <a:endParaRPr lang="en-US" altLang="zh-CN" sz="6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第四周课堂练习</a:t>
            </a:r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（图像形态学）</a:t>
            </a:r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en-US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134" y="3934884"/>
            <a:ext cx="6678222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石振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杭州电子科技大学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电子信息学院</a:t>
            </a:r>
          </a:p>
        </p:txBody>
      </p:sp>
    </p:spTree>
    <p:extLst>
      <p:ext uri="{BB962C8B-B14F-4D97-AF65-F5344CB8AC3E}">
        <p14:creationId xmlns:p14="http://schemas.microsoft.com/office/powerpoint/2010/main" val="392246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EE22F1-361B-EC4F-9EC8-855C792F17AE}"/>
              </a:ext>
            </a:extLst>
          </p:cNvPr>
          <p:cNvSpPr/>
          <p:nvPr/>
        </p:nvSpPr>
        <p:spPr>
          <a:xfrm>
            <a:off x="960120" y="1290712"/>
            <a:ext cx="1102994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对以下图片进行自动计数。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FD8508-71D5-4689-93F7-2C010365B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22" y="1290712"/>
            <a:ext cx="5049126" cy="50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8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3892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图像形态学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39CE68-C443-4A8D-BDEA-AB0FD5B3E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120" y="3392401"/>
            <a:ext cx="8276190" cy="11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165BB4-3225-4585-B834-26DA8B755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3" y="5154603"/>
            <a:ext cx="8257143" cy="11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C7BA7A-5888-4665-825B-8A5CF1F2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226" y="2051950"/>
            <a:ext cx="8552381" cy="3714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B53520-03F8-43C9-ACEE-6C0CA9A369F7}"/>
              </a:ext>
            </a:extLst>
          </p:cNvPr>
          <p:cNvSpPr/>
          <p:nvPr/>
        </p:nvSpPr>
        <p:spPr>
          <a:xfrm>
            <a:off x="1521375" y="134128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基本形态学函数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89C182D-9D50-41AB-9EFB-E3791F60EE50}"/>
              </a:ext>
            </a:extLst>
          </p:cNvPr>
          <p:cNvSpPr/>
          <p:nvPr/>
        </p:nvSpPr>
        <p:spPr>
          <a:xfrm>
            <a:off x="3602237" y="2900915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0E75B5-3C94-49EC-8E6B-68CD7FBA27AE}"/>
              </a:ext>
            </a:extLst>
          </p:cNvPr>
          <p:cNvSpPr txBox="1"/>
          <p:nvPr/>
        </p:nvSpPr>
        <p:spPr>
          <a:xfrm>
            <a:off x="3325315" y="2531583"/>
            <a:ext cx="11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</a:t>
            </a:r>
            <a:r>
              <a:rPr lang="zh-CN" altLang="en-US" dirty="0"/>
              <a:t>输入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B9DD494-C1E1-4CF4-AE48-1F949A2AA5E6}"/>
              </a:ext>
            </a:extLst>
          </p:cNvPr>
          <p:cNvSpPr/>
          <p:nvPr/>
        </p:nvSpPr>
        <p:spPr>
          <a:xfrm>
            <a:off x="5271589" y="2900915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958EE8-2628-49A8-BC76-CD19E2125018}"/>
              </a:ext>
            </a:extLst>
          </p:cNvPr>
          <p:cNvSpPr txBox="1"/>
          <p:nvPr/>
        </p:nvSpPr>
        <p:spPr>
          <a:xfrm>
            <a:off x="4994667" y="2531583"/>
            <a:ext cx="11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输出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23F0C0A-6A06-45CB-912D-5EDD967296E4}"/>
              </a:ext>
            </a:extLst>
          </p:cNvPr>
          <p:cNvSpPr/>
          <p:nvPr/>
        </p:nvSpPr>
        <p:spPr>
          <a:xfrm>
            <a:off x="7217863" y="2900915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A2C299-DAA9-42D7-AF2D-FF922544143E}"/>
              </a:ext>
            </a:extLst>
          </p:cNvPr>
          <p:cNvSpPr txBox="1"/>
          <p:nvPr/>
        </p:nvSpPr>
        <p:spPr>
          <a:xfrm>
            <a:off x="6940941" y="2531583"/>
            <a:ext cx="145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结构元素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83E00C43-1431-4931-9369-23B1DB23CAF1}"/>
              </a:ext>
            </a:extLst>
          </p:cNvPr>
          <p:cNvSpPr/>
          <p:nvPr/>
        </p:nvSpPr>
        <p:spPr>
          <a:xfrm>
            <a:off x="4819484" y="1452260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635764-58E8-425D-B218-CC42A67F0E83}"/>
              </a:ext>
            </a:extLst>
          </p:cNvPr>
          <p:cNvSpPr txBox="1"/>
          <p:nvPr/>
        </p:nvSpPr>
        <p:spPr>
          <a:xfrm>
            <a:off x="4542562" y="1082928"/>
            <a:ext cx="11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</a:t>
            </a:r>
            <a:r>
              <a:rPr lang="zh-CN" altLang="en-US" dirty="0"/>
              <a:t>形状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CF50DD9F-7D63-4C2C-97B1-22A2D3A96A99}"/>
              </a:ext>
            </a:extLst>
          </p:cNvPr>
          <p:cNvSpPr/>
          <p:nvPr/>
        </p:nvSpPr>
        <p:spPr>
          <a:xfrm>
            <a:off x="6488836" y="1435194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7AB29F-2560-41EB-9F44-ADA01D4C5A86}"/>
              </a:ext>
            </a:extLst>
          </p:cNvPr>
          <p:cNvSpPr txBox="1"/>
          <p:nvPr/>
        </p:nvSpPr>
        <p:spPr>
          <a:xfrm>
            <a:off x="6211914" y="1065862"/>
            <a:ext cx="11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尺寸</a:t>
            </a: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4879D10-2DA5-455C-B08D-33C1219541B5}"/>
              </a:ext>
            </a:extLst>
          </p:cNvPr>
          <p:cNvSpPr/>
          <p:nvPr/>
        </p:nvSpPr>
        <p:spPr>
          <a:xfrm>
            <a:off x="8435110" y="1452260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C64CB3F-4A5B-455E-958B-72469B9B291C}"/>
              </a:ext>
            </a:extLst>
          </p:cNvPr>
          <p:cNvSpPr txBox="1"/>
          <p:nvPr/>
        </p:nvSpPr>
        <p:spPr>
          <a:xfrm>
            <a:off x="8158187" y="736092"/>
            <a:ext cx="350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锚点，默认值（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）表示锚点位于元素中心。</a:t>
            </a:r>
          </a:p>
        </p:txBody>
      </p:sp>
    </p:spTree>
    <p:extLst>
      <p:ext uri="{BB962C8B-B14F-4D97-AF65-F5344CB8AC3E}">
        <p14:creationId xmlns:p14="http://schemas.microsoft.com/office/powerpoint/2010/main" val="25830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3892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图像形态学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C70283-1A74-44A4-A087-F570E8080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706" y="3175773"/>
            <a:ext cx="8885714" cy="146666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868DB1E-0D79-4455-8E82-EF2AE4E3DDC9}"/>
              </a:ext>
            </a:extLst>
          </p:cNvPr>
          <p:cNvSpPr/>
          <p:nvPr/>
        </p:nvSpPr>
        <p:spPr>
          <a:xfrm>
            <a:off x="1681317" y="1381875"/>
            <a:ext cx="318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形态学综合函数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3077CD16-A547-4B31-9C93-28D6D4D2FA70}"/>
              </a:ext>
            </a:extLst>
          </p:cNvPr>
          <p:cNvSpPr/>
          <p:nvPr/>
        </p:nvSpPr>
        <p:spPr>
          <a:xfrm>
            <a:off x="5363924" y="2582711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CAA5666-B594-4385-B23D-164DA2BCB343}"/>
              </a:ext>
            </a:extLst>
          </p:cNvPr>
          <p:cNvSpPr txBox="1"/>
          <p:nvPr/>
        </p:nvSpPr>
        <p:spPr>
          <a:xfrm>
            <a:off x="5087002" y="2213379"/>
            <a:ext cx="11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</a:t>
            </a:r>
            <a:r>
              <a:rPr lang="zh-CN" altLang="en-US" dirty="0"/>
              <a:t>输入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334D24BA-C68D-4A95-8D0B-5B3A769F66E1}"/>
              </a:ext>
            </a:extLst>
          </p:cNvPr>
          <p:cNvSpPr/>
          <p:nvPr/>
        </p:nvSpPr>
        <p:spPr>
          <a:xfrm>
            <a:off x="7033276" y="2582711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851215A-E3A9-46FB-B94E-AD41F3593D87}"/>
              </a:ext>
            </a:extLst>
          </p:cNvPr>
          <p:cNvSpPr txBox="1"/>
          <p:nvPr/>
        </p:nvSpPr>
        <p:spPr>
          <a:xfrm>
            <a:off x="6756354" y="2213379"/>
            <a:ext cx="11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输出</a:t>
            </a: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2B6272CC-2F71-484A-B55A-E15C84BF9F23}"/>
              </a:ext>
            </a:extLst>
          </p:cNvPr>
          <p:cNvSpPr/>
          <p:nvPr/>
        </p:nvSpPr>
        <p:spPr>
          <a:xfrm rot="16200000">
            <a:off x="3494826" y="2680049"/>
            <a:ext cx="254657" cy="201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3F4C573-A830-4C4A-84B9-2A4FC33BB5FD}"/>
              </a:ext>
            </a:extLst>
          </p:cNvPr>
          <p:cNvSpPr txBox="1"/>
          <p:nvPr/>
        </p:nvSpPr>
        <p:spPr>
          <a:xfrm>
            <a:off x="9069523" y="2278726"/>
            <a:ext cx="145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结构元素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F3DFE5-0645-4CBE-872E-C0272CFFC818}"/>
              </a:ext>
            </a:extLst>
          </p:cNvPr>
          <p:cNvSpPr txBox="1"/>
          <p:nvPr/>
        </p:nvSpPr>
        <p:spPr>
          <a:xfrm>
            <a:off x="1155123" y="2658653"/>
            <a:ext cx="145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操作类型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BCEBF-118C-456F-8229-0F6C89BBF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68" y="3088890"/>
            <a:ext cx="1766244" cy="27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3892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图像形态学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B97AC2A-158F-4D6D-AB81-791DE3BB4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905" y="2679024"/>
            <a:ext cx="3530600" cy="29718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134EA78-C124-4243-8936-F1CF34D4DF4E}"/>
              </a:ext>
            </a:extLst>
          </p:cNvPr>
          <p:cNvSpPr/>
          <p:nvPr/>
        </p:nvSpPr>
        <p:spPr>
          <a:xfrm>
            <a:off x="960120" y="1290712"/>
            <a:ext cx="1102994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对下图先进行二值化，然后分别进行腐蚀、膨胀、开运算和闭运算。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4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3892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连通域标记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B97AC2A-158F-4D6D-AB81-791DE3BB4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905" y="3279659"/>
            <a:ext cx="3530600" cy="29718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134EA78-C124-4243-8936-F1CF34D4DF4E}"/>
              </a:ext>
            </a:extLst>
          </p:cNvPr>
          <p:cNvSpPr/>
          <p:nvPr/>
        </p:nvSpPr>
        <p:spPr>
          <a:xfrm>
            <a:off x="960120" y="1290712"/>
            <a:ext cx="11029949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对下图先进行二值化，然后进行连通域标记，并绘制出每个连通域的外接四边形（</a:t>
            </a: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bounding box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），并使用 </a:t>
            </a:r>
            <a:r>
              <a:rPr lang="en-US" altLang="zh-CN" sz="28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，将硬币的个数输出至状态栏。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2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D5108D-01B0-4925-B627-8B9BCD9C741D}"/>
              </a:ext>
            </a:extLst>
          </p:cNvPr>
          <p:cNvSpPr/>
          <p:nvPr/>
        </p:nvSpPr>
        <p:spPr>
          <a:xfrm>
            <a:off x="540210" y="286561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Opencv</a:t>
            </a:r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中的连通域标记函数 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9D5D1E-41A9-4637-9AC3-F31D1B775A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373"/>
          <a:stretch/>
        </p:blipFill>
        <p:spPr>
          <a:xfrm>
            <a:off x="1652886" y="3823082"/>
            <a:ext cx="8175859" cy="73447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CBEF840-E798-454D-A56A-2A87BD33821C}"/>
              </a:ext>
            </a:extLst>
          </p:cNvPr>
          <p:cNvSpPr/>
          <p:nvPr/>
        </p:nvSpPr>
        <p:spPr>
          <a:xfrm>
            <a:off x="966298" y="1132951"/>
            <a:ext cx="9866566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connectedComponentsWithStats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函数，可以对黑白二值图进行连通域标记，同时返回连通域的状态和中心坐标。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90FE6C-D93E-46DE-A697-688CDCE02524}"/>
              </a:ext>
            </a:extLst>
          </p:cNvPr>
          <p:cNvSpPr/>
          <p:nvPr/>
        </p:nvSpPr>
        <p:spPr>
          <a:xfrm>
            <a:off x="552450" y="33065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24820A-9F80-4B14-8BAD-25C1DE09ED96}"/>
              </a:ext>
            </a:extLst>
          </p:cNvPr>
          <p:cNvSpPr txBox="1"/>
          <p:nvPr/>
        </p:nvSpPr>
        <p:spPr>
          <a:xfrm>
            <a:off x="5563493" y="2771087"/>
            <a:ext cx="175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输入，二值化图像</a:t>
            </a: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6A3BAD5-69B2-4EE0-9F33-21A5FE085206}"/>
              </a:ext>
            </a:extLst>
          </p:cNvPr>
          <p:cNvSpPr/>
          <p:nvPr/>
        </p:nvSpPr>
        <p:spPr>
          <a:xfrm>
            <a:off x="6239482" y="3261206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33891AC-0C36-4DD8-9A72-82225A20272C}"/>
              </a:ext>
            </a:extLst>
          </p:cNvPr>
          <p:cNvSpPr txBox="1"/>
          <p:nvPr/>
        </p:nvSpPr>
        <p:spPr>
          <a:xfrm>
            <a:off x="8957201" y="4766899"/>
            <a:ext cx="2943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记录连通域中心的矩阵，</a:t>
            </a:r>
            <a:r>
              <a:rPr lang="en-US" altLang="zh-CN" sz="2000" dirty="0"/>
              <a:t>size=</a:t>
            </a:r>
            <a:r>
              <a:rPr lang="zh-CN" altLang="en-US" sz="2000" dirty="0"/>
              <a:t>连通域数量</a:t>
            </a:r>
            <a:r>
              <a:rPr lang="en-US" altLang="zh-CN" sz="2000" dirty="0"/>
              <a:t>×2</a:t>
            </a:r>
            <a:endParaRPr lang="zh-CN" altLang="en-US" sz="2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A437BC5-463C-4798-AEF9-870D04BEE732}"/>
              </a:ext>
            </a:extLst>
          </p:cNvPr>
          <p:cNvSpPr txBox="1"/>
          <p:nvPr/>
        </p:nvSpPr>
        <p:spPr>
          <a:xfrm>
            <a:off x="7473023" y="2782669"/>
            <a:ext cx="350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输出，</a:t>
            </a:r>
            <a:r>
              <a:rPr lang="en-US" altLang="zh-CN" dirty="0"/>
              <a:t>size</a:t>
            </a:r>
            <a:r>
              <a:rPr lang="zh-CN" altLang="en-US" dirty="0"/>
              <a:t>和输入图像一致，记录每个像素的连通域标签号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97914EA9-4AD6-4A01-B501-1A40B861310B}"/>
              </a:ext>
            </a:extLst>
          </p:cNvPr>
          <p:cNvSpPr/>
          <p:nvPr/>
        </p:nvSpPr>
        <p:spPr>
          <a:xfrm rot="15225088">
            <a:off x="4609788" y="3579088"/>
            <a:ext cx="254657" cy="1779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449DF84-42F9-4F5E-801C-394C964EB85A}"/>
              </a:ext>
            </a:extLst>
          </p:cNvPr>
          <p:cNvSpPr txBox="1"/>
          <p:nvPr/>
        </p:nvSpPr>
        <p:spPr>
          <a:xfrm>
            <a:off x="2276880" y="4760243"/>
            <a:ext cx="238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输出 状态矩阵，</a:t>
            </a:r>
            <a:endParaRPr lang="en-US" altLang="zh-CN" sz="2000" dirty="0"/>
          </a:p>
          <a:p>
            <a:r>
              <a:rPr lang="en-US" altLang="zh-CN" sz="2000" dirty="0"/>
              <a:t>size=</a:t>
            </a:r>
            <a:r>
              <a:rPr lang="zh-CN" altLang="en-US" sz="2000" dirty="0"/>
              <a:t>连通域数量</a:t>
            </a:r>
            <a:r>
              <a:rPr lang="en-US" altLang="zh-CN" sz="2000" dirty="0"/>
              <a:t>×5</a:t>
            </a:r>
            <a:endParaRPr lang="zh-CN" altLang="en-US" sz="2000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269024B1-EF22-4D56-B56D-F827AF9B3645}"/>
              </a:ext>
            </a:extLst>
          </p:cNvPr>
          <p:cNvSpPr/>
          <p:nvPr/>
        </p:nvSpPr>
        <p:spPr>
          <a:xfrm flipV="1">
            <a:off x="6180520" y="4555352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12E4EF-B7DB-44AA-8DF1-B6109BD9FED9}"/>
              </a:ext>
            </a:extLst>
          </p:cNvPr>
          <p:cNvSpPr txBox="1"/>
          <p:nvPr/>
        </p:nvSpPr>
        <p:spPr>
          <a:xfrm>
            <a:off x="5308230" y="5027699"/>
            <a:ext cx="228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</a:t>
            </a:r>
            <a:r>
              <a:rPr lang="zh-CN" altLang="en-US" sz="2000" dirty="0"/>
              <a:t>使用</a:t>
            </a:r>
            <a:r>
              <a:rPr lang="en-US" altLang="zh-CN" sz="2000" dirty="0"/>
              <a:t>8-</a:t>
            </a:r>
            <a:r>
              <a:rPr lang="zh-CN" altLang="en-US" sz="2000" dirty="0"/>
              <a:t>领域或</a:t>
            </a:r>
            <a:r>
              <a:rPr lang="en-US" altLang="zh-CN" sz="2000" dirty="0"/>
              <a:t>4-</a:t>
            </a:r>
            <a:r>
              <a:rPr lang="zh-CN" altLang="en-US" sz="2000" dirty="0"/>
              <a:t>领域</a:t>
            </a: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488896E8-940C-4372-B481-8971B6FF22D1}"/>
              </a:ext>
            </a:extLst>
          </p:cNvPr>
          <p:cNvSpPr/>
          <p:nvPr/>
        </p:nvSpPr>
        <p:spPr>
          <a:xfrm flipV="1">
            <a:off x="8161860" y="4582137"/>
            <a:ext cx="254657" cy="89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F11636B-ECB3-4BE5-BE30-9D8BD5F62661}"/>
              </a:ext>
            </a:extLst>
          </p:cNvPr>
          <p:cNvSpPr txBox="1"/>
          <p:nvPr/>
        </p:nvSpPr>
        <p:spPr>
          <a:xfrm>
            <a:off x="7172998" y="5615045"/>
            <a:ext cx="2943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6.</a:t>
            </a:r>
            <a:r>
              <a:rPr lang="zh-CN" altLang="en-US" sz="2000" dirty="0"/>
              <a:t>输出标签的数据类型，可选</a:t>
            </a:r>
            <a:r>
              <a:rPr lang="en-US" altLang="zh-CN" dirty="0"/>
              <a:t>CV_32S </a:t>
            </a:r>
            <a:r>
              <a:rPr lang="zh-CN" altLang="en-US" dirty="0"/>
              <a:t>或者</a:t>
            </a:r>
            <a:r>
              <a:rPr lang="en-US" altLang="zh-CN" dirty="0"/>
              <a:t> CV_16U 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CC36A04A-C13C-43FF-8165-A7DA10E88FE8}"/>
              </a:ext>
            </a:extLst>
          </p:cNvPr>
          <p:cNvSpPr/>
          <p:nvPr/>
        </p:nvSpPr>
        <p:spPr>
          <a:xfrm rot="6872596">
            <a:off x="9570621" y="3882437"/>
            <a:ext cx="254657" cy="1112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9A01CE87-9A18-49F1-9009-AF21BBDCA88E}"/>
              </a:ext>
            </a:extLst>
          </p:cNvPr>
          <p:cNvSpPr/>
          <p:nvPr/>
        </p:nvSpPr>
        <p:spPr>
          <a:xfrm>
            <a:off x="3048651" y="3407126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1DE1913-73C4-46E7-82E4-FF09FF1E4E8C}"/>
              </a:ext>
            </a:extLst>
          </p:cNvPr>
          <p:cNvSpPr txBox="1"/>
          <p:nvPr/>
        </p:nvSpPr>
        <p:spPr>
          <a:xfrm>
            <a:off x="2398583" y="2777922"/>
            <a:ext cx="228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</a:t>
            </a:r>
            <a:r>
              <a:rPr lang="zh-CN" altLang="en-US" dirty="0"/>
              <a:t>函数返回值，连通域数量，包括背景</a:t>
            </a:r>
          </a:p>
        </p:txBody>
      </p:sp>
    </p:spTree>
    <p:extLst>
      <p:ext uri="{BB962C8B-B14F-4D97-AF65-F5344CB8AC3E}">
        <p14:creationId xmlns:p14="http://schemas.microsoft.com/office/powerpoint/2010/main" val="338505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8FE3D869-1F09-46ED-9234-DEC234A9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928" y="2979221"/>
            <a:ext cx="2954361" cy="248133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4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D5108D-01B0-4925-B627-8B9BCD9C741D}"/>
              </a:ext>
            </a:extLst>
          </p:cNvPr>
          <p:cNvSpPr/>
          <p:nvPr/>
        </p:nvSpPr>
        <p:spPr>
          <a:xfrm>
            <a:off x="540210" y="286561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Opencv</a:t>
            </a:r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中的连通域标记函数 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en-US" sz="3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BEF840-E798-454D-A56A-2A87BD33821C}"/>
              </a:ext>
            </a:extLst>
          </p:cNvPr>
          <p:cNvSpPr/>
          <p:nvPr/>
        </p:nvSpPr>
        <p:spPr>
          <a:xfrm>
            <a:off x="966298" y="1132951"/>
            <a:ext cx="986656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状态矩阵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A186D1-701E-495A-B839-2E932F7F2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74" y="2923338"/>
            <a:ext cx="2979257" cy="248133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DA4F8AA-3810-4C03-9CB2-7F694B821F9B}"/>
              </a:ext>
            </a:extLst>
          </p:cNvPr>
          <p:cNvSpPr/>
          <p:nvPr/>
        </p:nvSpPr>
        <p:spPr>
          <a:xfrm>
            <a:off x="683974" y="2231319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包括背景共有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连通域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17C24F-F292-418E-91EB-9B5D627FD57F}"/>
              </a:ext>
            </a:extLst>
          </p:cNvPr>
          <p:cNvSpPr/>
          <p:nvPr/>
        </p:nvSpPr>
        <p:spPr>
          <a:xfrm>
            <a:off x="5112810" y="2603400"/>
            <a:ext cx="28521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[0, 0, 368, 309, 86075; </a:t>
            </a:r>
            <a:endParaRPr lang="en-US" altLang="zh-CN" dirty="0"/>
          </a:p>
          <a:p>
            <a:r>
              <a:rPr lang="zh-CN" altLang="en-US" dirty="0"/>
              <a:t> 150, 27, 64, 60, 3034; </a:t>
            </a:r>
            <a:endParaRPr lang="en-US" altLang="zh-CN" dirty="0"/>
          </a:p>
          <a:p>
            <a:r>
              <a:rPr lang="zh-CN" altLang="en-US" dirty="0"/>
              <a:t> 53, 48, 55, 51, 2232;</a:t>
            </a:r>
            <a:endParaRPr lang="en-US" altLang="zh-CN" dirty="0"/>
          </a:p>
          <a:p>
            <a:r>
              <a:rPr lang="zh-CN" altLang="en-US" dirty="0"/>
              <a:t> 225, 66, 64, 61, 3080; </a:t>
            </a:r>
            <a:endParaRPr lang="en-US" altLang="zh-CN" dirty="0"/>
          </a:p>
          <a:p>
            <a:r>
              <a:rPr lang="zh-CN" altLang="en-US" dirty="0"/>
              <a:t> 113, 87, 54, 51, 1843; </a:t>
            </a:r>
            <a:endParaRPr lang="en-US" altLang="zh-CN" dirty="0"/>
          </a:p>
          <a:p>
            <a:r>
              <a:rPr lang="zh-CN" altLang="en-US" dirty="0"/>
              <a:t> 27, 105, 66, 62, 3202;</a:t>
            </a:r>
            <a:endParaRPr lang="en-US" altLang="zh-CN" dirty="0"/>
          </a:p>
          <a:p>
            <a:r>
              <a:rPr lang="zh-CN" altLang="en-US" dirty="0"/>
              <a:t> 283, 105, 55, 52, 2263; </a:t>
            </a:r>
            <a:endParaRPr lang="en-US" altLang="zh-CN" dirty="0"/>
          </a:p>
          <a:p>
            <a:r>
              <a:rPr lang="zh-CN" altLang="en-US" dirty="0"/>
              <a:t> 178, 120, 65, 61, 3133;</a:t>
            </a:r>
            <a:endParaRPr lang="en-US" altLang="zh-CN" dirty="0"/>
          </a:p>
          <a:p>
            <a:r>
              <a:rPr lang="zh-CN" altLang="en-US" dirty="0"/>
              <a:t> 92, 148, 66, 62, 3231; </a:t>
            </a:r>
            <a:endParaRPr lang="en-US" altLang="zh-CN" dirty="0"/>
          </a:p>
          <a:p>
            <a:r>
              <a:rPr lang="zh-CN" altLang="en-US" dirty="0"/>
              <a:t> 250, 183, 55, 52, 2289; </a:t>
            </a:r>
            <a:endParaRPr lang="en-US" altLang="zh-CN" dirty="0"/>
          </a:p>
          <a:p>
            <a:r>
              <a:rPr lang="zh-CN" altLang="en-US" dirty="0"/>
              <a:t> 118, 215, 66, 65, 3330]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E7CE31F-16C3-4D7C-8837-A6B956E2C7BC}"/>
              </a:ext>
            </a:extLst>
          </p:cNvPr>
          <p:cNvSpPr/>
          <p:nvPr/>
        </p:nvSpPr>
        <p:spPr>
          <a:xfrm>
            <a:off x="4650550" y="2231319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状态矩阵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size=11×5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00ACAFD-6195-4959-9277-AE527D85A6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373"/>
          <a:stretch/>
        </p:blipFill>
        <p:spPr>
          <a:xfrm>
            <a:off x="3546193" y="949024"/>
            <a:ext cx="8175859" cy="734472"/>
          </a:xfrm>
          <a:prstGeom prst="rect">
            <a:avLst/>
          </a:prstGeom>
        </p:spPr>
      </p:pic>
      <p:sp>
        <p:nvSpPr>
          <p:cNvPr id="31" name="箭头: 下 30">
            <a:extLst>
              <a:ext uri="{FF2B5EF4-FFF2-40B4-BE49-F238E27FC236}">
                <a16:creationId xmlns:a16="http://schemas.microsoft.com/office/drawing/2014/main" id="{84088985-3A89-4287-86FE-6D2BF372395E}"/>
              </a:ext>
            </a:extLst>
          </p:cNvPr>
          <p:cNvSpPr/>
          <p:nvPr/>
        </p:nvSpPr>
        <p:spPr>
          <a:xfrm rot="3806088">
            <a:off x="7189425" y="1051280"/>
            <a:ext cx="254657" cy="145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2D68AB-00C6-474A-8AFF-69DBB3A5730F}"/>
              </a:ext>
            </a:extLst>
          </p:cNvPr>
          <p:cNvSpPr/>
          <p:nvPr/>
        </p:nvSpPr>
        <p:spPr>
          <a:xfrm>
            <a:off x="7522360" y="20245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第一行为背景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3BBF5BA9-6424-434C-9AE7-8BFDCCA6668E}"/>
              </a:ext>
            </a:extLst>
          </p:cNvPr>
          <p:cNvSpPr/>
          <p:nvPr/>
        </p:nvSpPr>
        <p:spPr>
          <a:xfrm rot="2288775">
            <a:off x="7303060" y="2277418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2B12AD-C2CF-45A6-A30F-D01E24288832}"/>
              </a:ext>
            </a:extLst>
          </p:cNvPr>
          <p:cNvSpPr/>
          <p:nvPr/>
        </p:nvSpPr>
        <p:spPr>
          <a:xfrm>
            <a:off x="4849251" y="5934670"/>
            <a:ext cx="4852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个参数分别为该连通域最小外接四边形（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bounding box</a:t>
            </a: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 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y, </a:t>
            </a:r>
            <a:r>
              <a:rPr lang="en-US" altLang="zh-CN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width,height</a:t>
            </a: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和面积（像素数量）。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1F93E25D-3499-4287-8FDB-D1659C3D9494}"/>
              </a:ext>
            </a:extLst>
          </p:cNvPr>
          <p:cNvSpPr/>
          <p:nvPr/>
        </p:nvSpPr>
        <p:spPr>
          <a:xfrm rot="10800000">
            <a:off x="6483854" y="5659960"/>
            <a:ext cx="254657" cy="268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857430-E78B-40BD-847C-0CE75FDB459C}"/>
              </a:ext>
            </a:extLst>
          </p:cNvPr>
          <p:cNvSpPr/>
          <p:nvPr/>
        </p:nvSpPr>
        <p:spPr>
          <a:xfrm>
            <a:off x="8162496" y="2594209"/>
            <a:ext cx="174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bounding box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78DCFC-C04A-4954-8F58-9E59AE8B5CCB}"/>
              </a:ext>
            </a:extLst>
          </p:cNvPr>
          <p:cNvSpPr/>
          <p:nvPr/>
        </p:nvSpPr>
        <p:spPr>
          <a:xfrm>
            <a:off x="10063428" y="2143727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[x, y]</a:t>
            </a: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为左上角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E4DF4355-77F7-481D-A0E9-7E2F3228751F}"/>
              </a:ext>
            </a:extLst>
          </p:cNvPr>
          <p:cNvSpPr/>
          <p:nvPr/>
        </p:nvSpPr>
        <p:spPr>
          <a:xfrm rot="1571707">
            <a:off x="10485359" y="2469504"/>
            <a:ext cx="254657" cy="10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00ACAFD-6195-4959-9277-AE527D85A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73"/>
          <a:stretch/>
        </p:blipFill>
        <p:spPr>
          <a:xfrm>
            <a:off x="4397560" y="1077771"/>
            <a:ext cx="8175859" cy="73447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4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D5108D-01B0-4925-B627-8B9BCD9C741D}"/>
              </a:ext>
            </a:extLst>
          </p:cNvPr>
          <p:cNvSpPr/>
          <p:nvPr/>
        </p:nvSpPr>
        <p:spPr>
          <a:xfrm>
            <a:off x="540210" y="286561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Opencv</a:t>
            </a:r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中的连通域标记函数 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en-US" sz="3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BEF840-E798-454D-A56A-2A87BD33821C}"/>
              </a:ext>
            </a:extLst>
          </p:cNvPr>
          <p:cNvSpPr/>
          <p:nvPr/>
        </p:nvSpPr>
        <p:spPr>
          <a:xfrm>
            <a:off x="966298" y="1132951"/>
            <a:ext cx="35485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连通域中心的矩阵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A186D1-701E-495A-B839-2E932F7F2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72" y="2994550"/>
            <a:ext cx="2979257" cy="248133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DA4F8AA-3810-4C03-9CB2-7F694B821F9B}"/>
              </a:ext>
            </a:extLst>
          </p:cNvPr>
          <p:cNvSpPr/>
          <p:nvPr/>
        </p:nvSpPr>
        <p:spPr>
          <a:xfrm>
            <a:off x="957188" y="2474406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包括背景共有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连通域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17C24F-F292-418E-91EB-9B5D627FD57F}"/>
              </a:ext>
            </a:extLst>
          </p:cNvPr>
          <p:cNvSpPr/>
          <p:nvPr/>
        </p:nvSpPr>
        <p:spPr>
          <a:xfrm>
            <a:off x="5112811" y="2756506"/>
            <a:ext cx="43975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[185.9378797560267, 157.9491606157421; 181.318391562294, 56.63941990771259; 80.24148745519713, 73.30913978494624; 256.1298701298701, 96.31331168831169; 140.192078133478, 111.6370048833424; 59.49531542785759, 135.6611492816989; 309.5810870525851, 131.0565620857269; 210.0705394190871, 150.1184168528567; 124.0959455277004, 178.6146703806871; 276.9467016164264, 208.4713848842289; 150.4366366366366, 247.0654654654655]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E7CE31F-16C3-4D7C-8837-A6B956E2C7BC}"/>
              </a:ext>
            </a:extLst>
          </p:cNvPr>
          <p:cNvSpPr/>
          <p:nvPr/>
        </p:nvSpPr>
        <p:spPr>
          <a:xfrm>
            <a:off x="5041745" y="2260125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中心坐标矩阵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size=11×2</a:t>
            </a:r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4088985-3A89-4287-86FE-6D2BF372395E}"/>
              </a:ext>
            </a:extLst>
          </p:cNvPr>
          <p:cNvSpPr/>
          <p:nvPr/>
        </p:nvSpPr>
        <p:spPr>
          <a:xfrm rot="3806088">
            <a:off x="9504276" y="923721"/>
            <a:ext cx="254657" cy="2275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2D68AB-00C6-474A-8AFF-69DBB3A5730F}"/>
              </a:ext>
            </a:extLst>
          </p:cNvPr>
          <p:cNvSpPr/>
          <p:nvPr/>
        </p:nvSpPr>
        <p:spPr>
          <a:xfrm>
            <a:off x="10231989" y="2769763"/>
            <a:ext cx="1629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第一行为背景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3BBF5BA9-6424-434C-9AE7-8BFDCCA6668E}"/>
              </a:ext>
            </a:extLst>
          </p:cNvPr>
          <p:cNvSpPr/>
          <p:nvPr/>
        </p:nvSpPr>
        <p:spPr>
          <a:xfrm rot="5400000">
            <a:off x="9712076" y="2724421"/>
            <a:ext cx="254657" cy="460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1F93E25D-3499-4287-8FDB-D1659C3D9494}"/>
              </a:ext>
            </a:extLst>
          </p:cNvPr>
          <p:cNvSpPr/>
          <p:nvPr/>
        </p:nvSpPr>
        <p:spPr>
          <a:xfrm rot="10800000">
            <a:off x="7184236" y="5892504"/>
            <a:ext cx="254657" cy="268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78DCFC-C04A-4954-8F58-9E59AE8B5CCB}"/>
              </a:ext>
            </a:extLst>
          </p:cNvPr>
          <p:cNvSpPr/>
          <p:nvPr/>
        </p:nvSpPr>
        <p:spPr>
          <a:xfrm>
            <a:off x="5523178" y="6182517"/>
            <a:ext cx="423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每一行为一个连通域的中心坐标 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[x, y]</a:t>
            </a: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9098FD-0F68-48E7-BB20-ED7246955F32}"/>
              </a:ext>
            </a:extLst>
          </p:cNvPr>
          <p:cNvSpPr/>
          <p:nvPr/>
        </p:nvSpPr>
        <p:spPr>
          <a:xfrm>
            <a:off x="1263246" y="6026856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statsMat.at&lt;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连通域序号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状态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5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EE22F1-361B-EC4F-9EC8-855C792F17AE}"/>
              </a:ext>
            </a:extLst>
          </p:cNvPr>
          <p:cNvSpPr/>
          <p:nvPr/>
        </p:nvSpPr>
        <p:spPr>
          <a:xfrm>
            <a:off x="960120" y="1290712"/>
            <a:ext cx="11029949" cy="1308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使用大津法分割下图，并对其进行连通域标记，利用图像形态学中所学的知识实现自动计算原点个数。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物体&#10;&#10;描述已自动生成">
            <a:extLst>
              <a:ext uri="{FF2B5EF4-FFF2-40B4-BE49-F238E27FC236}">
                <a16:creationId xmlns:a16="http://schemas.microsoft.com/office/drawing/2014/main" id="{48FC6543-DC5B-5E40-8128-4A29AA392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154" y="2807316"/>
            <a:ext cx="6118699" cy="36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749</Words>
  <Application>Microsoft Office PowerPoint</Application>
  <PresentationFormat>宽屏</PresentationFormat>
  <Paragraphs>89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MicrosoftYaHei</vt:lpstr>
      <vt:lpstr>DengXian</vt:lpstr>
      <vt:lpstr>DengXian</vt:lpstr>
      <vt:lpstr>DengXian Light</vt:lpstr>
      <vt:lpstr>黑体</vt:lpstr>
      <vt:lpstr>微软雅黑</vt:lpstr>
      <vt:lpstr>新宋体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Lingyun</dc:creator>
  <cp:lastModifiedBy>hurricane</cp:lastModifiedBy>
  <cp:revision>255</cp:revision>
  <cp:lastPrinted>2019-03-24T14:07:56Z</cp:lastPrinted>
  <dcterms:created xsi:type="dcterms:W3CDTF">2016-08-30T07:13:51Z</dcterms:created>
  <dcterms:modified xsi:type="dcterms:W3CDTF">2021-10-21T02:07:32Z</dcterms:modified>
</cp:coreProperties>
</file>