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18" r:id="rId2"/>
    <p:sldId id="426" r:id="rId3"/>
    <p:sldId id="411" r:id="rId4"/>
    <p:sldId id="427" r:id="rId5"/>
    <p:sldId id="406" r:id="rId6"/>
    <p:sldId id="407" r:id="rId7"/>
    <p:sldId id="428" r:id="rId8"/>
    <p:sldId id="429" r:id="rId9"/>
    <p:sldId id="430" r:id="rId10"/>
    <p:sldId id="43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0B2B3"/>
    <a:srgbClr val="8497B0"/>
    <a:srgbClr val="2F6472"/>
    <a:srgbClr val="9BAEB7"/>
    <a:srgbClr val="F8FBFC"/>
    <a:srgbClr val="ECEFF3"/>
    <a:srgbClr val="DE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C53FE-BE84-45AB-BD8C-4CF05BB0660C}" v="665" dt="2019-03-17T16:17:23.59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73"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3A410-84AB-4AFF-8DA2-54DBA92A72B0}"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874DD-C69B-41A3-AB7B-53342C18BA56}" type="slidenum">
              <a:rPr lang="zh-CN" altLang="en-US" smtClean="0"/>
              <a:t>‹#›</a:t>
            </a:fld>
            <a:endParaRPr lang="zh-CN" altLang="en-US"/>
          </a:p>
        </p:txBody>
      </p:sp>
    </p:spTree>
    <p:extLst>
      <p:ext uri="{BB962C8B-B14F-4D97-AF65-F5344CB8AC3E}">
        <p14:creationId xmlns:p14="http://schemas.microsoft.com/office/powerpoint/2010/main" val="31947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空间滤波</a:t>
            </a:r>
            <a:endParaRPr lang="en-US" altLang="zh-CN" dirty="0"/>
          </a:p>
          <a:p>
            <a:r>
              <a:rPr lang="zh-CN" altLang="en-US" dirty="0"/>
              <a:t>目的：改善图像质量（去除噪声与干扰，边缘增强，去模糊等）。</a:t>
            </a:r>
            <a:endParaRPr lang="en-US" altLang="zh-CN" dirty="0"/>
          </a:p>
          <a:p>
            <a:r>
              <a:rPr lang="zh-CN" altLang="en-US" dirty="0"/>
              <a:t>理论基础：空间卷积和空间相关。</a:t>
            </a:r>
            <a:endParaRPr lang="en-US" altLang="zh-CN" dirty="0"/>
          </a:p>
          <a:p>
            <a:r>
              <a:rPr lang="zh-CN" altLang="en-US" dirty="0"/>
              <a:t>分类：低通（平滑），高通（锐化），带通等。</a:t>
            </a:r>
            <a:endParaRPr lang="en-US" altLang="zh-CN" dirty="0"/>
          </a:p>
          <a:p>
            <a:endParaRPr lang="en-US" altLang="zh-CN" dirty="0"/>
          </a:p>
          <a:p>
            <a:r>
              <a:rPr lang="zh-CN" altLang="en-US" sz="1800" b="0" i="0" dirty="0">
                <a:solidFill>
                  <a:srgbClr val="2F6472"/>
                </a:solidFill>
                <a:effectLst/>
                <a:latin typeface="MicrosoftYaHei"/>
              </a:rPr>
              <a:t>对数字图像做卷积操作其实就是利用卷积核在图像上滑动，将图像点上的像素灰度值与对应的卷积核上的数值相乘，然后将所有相乘后的值相加作为卷积核中间像素对应的图像上像素的灰度值，并最终滑动完所有图像的过程。</a:t>
            </a:r>
            <a:r>
              <a:rPr lang="zh-CN" altLang="en-US" dirty="0"/>
              <a:t> </a:t>
            </a:r>
            <a:br>
              <a:rPr lang="zh-CN" altLang="en-US" dirty="0"/>
            </a:br>
            <a:endParaRPr lang="en-US" altLang="zh-CN" dirty="0"/>
          </a:p>
          <a:p>
            <a:r>
              <a:rPr lang="en-US" altLang="zh-CN" dirty="0"/>
              <a:t>1 </a:t>
            </a:r>
            <a:r>
              <a:rPr lang="zh-CN" altLang="en-US" dirty="0"/>
              <a:t>平滑滤波：均值滤波，高斯滤波</a:t>
            </a:r>
            <a:endParaRPr lang="en-US" altLang="zh-CN" dirty="0"/>
          </a:p>
          <a:p>
            <a:r>
              <a:rPr lang="en-US" altLang="zh-CN" dirty="0"/>
              <a:t>2 </a:t>
            </a:r>
            <a:r>
              <a:rPr lang="zh-CN" altLang="en-US" dirty="0"/>
              <a:t>中值滤波</a:t>
            </a:r>
            <a:endParaRPr lang="en-US" altLang="zh-CN" dirty="0"/>
          </a:p>
          <a:p>
            <a:r>
              <a:rPr lang="zh-CN" altLang="en-US" dirty="0"/>
              <a:t>用途（降噪）对比：</a:t>
            </a:r>
            <a:endParaRPr lang="en-US" altLang="zh-CN" dirty="0"/>
          </a:p>
          <a:p>
            <a:r>
              <a:rPr lang="zh-CN" altLang="en-US" dirty="0"/>
              <a:t>椒盐噪声：随机出现的白点或者黑点。（中值滤波）</a:t>
            </a:r>
            <a:endParaRPr lang="en-US" altLang="zh-CN" dirty="0"/>
          </a:p>
          <a:p>
            <a:r>
              <a:rPr lang="zh-CN" altLang="en-US" dirty="0"/>
              <a:t>高斯噪声：采集过程中产生的（传感器），概率上服从高斯分布。（高斯滤波）</a:t>
            </a:r>
            <a:endParaRPr lang="en-US" altLang="zh-CN" dirty="0"/>
          </a:p>
          <a:p>
            <a:endParaRPr lang="en-US" altLang="zh-CN" dirty="0"/>
          </a:p>
          <a:p>
            <a:r>
              <a:rPr lang="en-US" altLang="zh-CN" dirty="0"/>
              <a:t>3 </a:t>
            </a:r>
            <a:r>
              <a:rPr lang="zh-CN" altLang="en-US" dirty="0"/>
              <a:t>边缘检测</a:t>
            </a:r>
            <a:endParaRPr lang="en-US" altLang="zh-CN" dirty="0"/>
          </a:p>
          <a:p>
            <a:r>
              <a:rPr lang="zh-CN" altLang="en-US" dirty="0"/>
              <a:t>定义：灰度剧烈变化的像素点</a:t>
            </a:r>
            <a:endParaRPr lang="en-US" altLang="zh-CN" dirty="0"/>
          </a:p>
          <a:p>
            <a:r>
              <a:rPr lang="zh-CN" altLang="en-US" dirty="0"/>
              <a:t>数学基础：离散信号的微分运算</a:t>
            </a:r>
            <a:r>
              <a:rPr lang="en-US" altLang="zh-CN" dirty="0">
                <a:sym typeface="Wingdings" panose="05000000000000000000" pitchFamily="2" charset="2"/>
              </a:rPr>
              <a:t></a:t>
            </a:r>
            <a:r>
              <a:rPr lang="zh-CN" altLang="en-US" dirty="0">
                <a:sym typeface="Wingdings" panose="05000000000000000000" pitchFamily="2" charset="2"/>
              </a:rPr>
              <a:t>差分（减法）</a:t>
            </a:r>
            <a:endParaRPr lang="en-US" altLang="zh-CN" dirty="0"/>
          </a:p>
          <a:p>
            <a:r>
              <a:rPr lang="en-US" altLang="zh-CN" dirty="0" err="1"/>
              <a:t>Eg</a:t>
            </a:r>
            <a:r>
              <a:rPr lang="zh-CN" altLang="en-US" dirty="0"/>
              <a:t>：</a:t>
            </a:r>
            <a:r>
              <a:rPr lang="en-US" altLang="zh-CN" dirty="0"/>
              <a:t>[-1,0,1]</a:t>
            </a:r>
          </a:p>
          <a:p>
            <a:r>
              <a:rPr lang="en-US" altLang="zh-CN" dirty="0"/>
              <a:t>Prewitt</a:t>
            </a:r>
            <a:r>
              <a:rPr lang="zh-CN" altLang="en-US" dirty="0"/>
              <a:t>算子：结合降噪和边缘提取</a:t>
            </a:r>
            <a:endParaRPr lang="en-US" altLang="zh-CN" dirty="0"/>
          </a:p>
          <a:p>
            <a:r>
              <a:rPr lang="en-US" altLang="zh-CN" dirty="0"/>
              <a:t>Sobel</a:t>
            </a:r>
            <a:r>
              <a:rPr lang="zh-CN" altLang="en-US" dirty="0"/>
              <a:t>算子：近似高斯分布</a:t>
            </a:r>
            <a:endParaRPr lang="en-US" altLang="zh-CN" dirty="0"/>
          </a:p>
          <a:p>
            <a:r>
              <a:rPr lang="en-US" altLang="zh-CN" dirty="0"/>
              <a:t>Laplace</a:t>
            </a:r>
            <a:r>
              <a:rPr lang="zh-CN" altLang="en-US" dirty="0"/>
              <a:t>算子：二阶微分</a:t>
            </a:r>
            <a:endParaRPr lang="en-US" altLang="zh-CN" dirty="0"/>
          </a:p>
          <a:p>
            <a:r>
              <a:rPr lang="en-US" altLang="zh-CN" dirty="0"/>
              <a:t>Canny</a:t>
            </a:r>
            <a:r>
              <a:rPr lang="zh-CN" altLang="en-US" dirty="0"/>
              <a:t>算子：高斯卷积降噪，计算一阶微分，方向和幅值，非极大值抑制，双阈值处理</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C8874DD-C69B-41A3-AB7B-53342C18BA56}" type="slidenum">
              <a:rPr lang="zh-CN" altLang="en-US" smtClean="0"/>
              <a:t>1</a:t>
            </a:fld>
            <a:endParaRPr lang="zh-CN" altLang="en-US"/>
          </a:p>
        </p:txBody>
      </p:sp>
    </p:spTree>
    <p:extLst>
      <p:ext uri="{BB962C8B-B14F-4D97-AF65-F5344CB8AC3E}">
        <p14:creationId xmlns:p14="http://schemas.microsoft.com/office/powerpoint/2010/main" val="964878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10</a:t>
            </a:fld>
            <a:endParaRPr kumimoji="1" lang="zh-CN" altLang="en-US"/>
          </a:p>
        </p:txBody>
      </p:sp>
    </p:spTree>
    <p:extLst>
      <p:ext uri="{BB962C8B-B14F-4D97-AF65-F5344CB8AC3E}">
        <p14:creationId xmlns:p14="http://schemas.microsoft.com/office/powerpoint/2010/main" val="5356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2</a:t>
            </a:fld>
            <a:endParaRPr kumimoji="1" lang="zh-CN" altLang="en-US"/>
          </a:p>
        </p:txBody>
      </p:sp>
    </p:spTree>
    <p:extLst>
      <p:ext uri="{BB962C8B-B14F-4D97-AF65-F5344CB8AC3E}">
        <p14:creationId xmlns:p14="http://schemas.microsoft.com/office/powerpoint/2010/main" val="415213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3</a:t>
            </a:fld>
            <a:endParaRPr kumimoji="1" lang="zh-CN" altLang="en-US"/>
          </a:p>
        </p:txBody>
      </p:sp>
    </p:spTree>
    <p:extLst>
      <p:ext uri="{BB962C8B-B14F-4D97-AF65-F5344CB8AC3E}">
        <p14:creationId xmlns:p14="http://schemas.microsoft.com/office/powerpoint/2010/main" val="36534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4</a:t>
            </a:fld>
            <a:endParaRPr kumimoji="1" lang="zh-CN" altLang="en-US"/>
          </a:p>
        </p:txBody>
      </p:sp>
    </p:spTree>
    <p:extLst>
      <p:ext uri="{BB962C8B-B14F-4D97-AF65-F5344CB8AC3E}">
        <p14:creationId xmlns:p14="http://schemas.microsoft.com/office/powerpoint/2010/main" val="36890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5</a:t>
            </a:fld>
            <a:endParaRPr kumimoji="1" lang="zh-CN" altLang="en-US"/>
          </a:p>
        </p:txBody>
      </p:sp>
    </p:spTree>
    <p:extLst>
      <p:ext uri="{BB962C8B-B14F-4D97-AF65-F5344CB8AC3E}">
        <p14:creationId xmlns:p14="http://schemas.microsoft.com/office/powerpoint/2010/main" val="396632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6</a:t>
            </a:fld>
            <a:endParaRPr kumimoji="1" lang="zh-CN" altLang="en-US"/>
          </a:p>
        </p:txBody>
      </p:sp>
    </p:spTree>
    <p:extLst>
      <p:ext uri="{BB962C8B-B14F-4D97-AF65-F5344CB8AC3E}">
        <p14:creationId xmlns:p14="http://schemas.microsoft.com/office/powerpoint/2010/main" val="115159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7</a:t>
            </a:fld>
            <a:endParaRPr kumimoji="1" lang="zh-CN" altLang="en-US"/>
          </a:p>
        </p:txBody>
      </p:sp>
    </p:spTree>
    <p:extLst>
      <p:ext uri="{BB962C8B-B14F-4D97-AF65-F5344CB8AC3E}">
        <p14:creationId xmlns:p14="http://schemas.microsoft.com/office/powerpoint/2010/main" val="238148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8</a:t>
            </a:fld>
            <a:endParaRPr kumimoji="1" lang="zh-CN" altLang="en-US"/>
          </a:p>
        </p:txBody>
      </p:sp>
    </p:spTree>
    <p:extLst>
      <p:ext uri="{BB962C8B-B14F-4D97-AF65-F5344CB8AC3E}">
        <p14:creationId xmlns:p14="http://schemas.microsoft.com/office/powerpoint/2010/main" val="178298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7DE10B1-8083-604B-A3F2-3F7712482B30}" type="slidenum">
              <a:rPr kumimoji="1" lang="zh-CN" altLang="en-US" smtClean="0"/>
              <a:t>9</a:t>
            </a:fld>
            <a:endParaRPr kumimoji="1" lang="zh-CN" altLang="en-US"/>
          </a:p>
        </p:txBody>
      </p:sp>
    </p:spTree>
    <p:extLst>
      <p:ext uri="{BB962C8B-B14F-4D97-AF65-F5344CB8AC3E}">
        <p14:creationId xmlns:p14="http://schemas.microsoft.com/office/powerpoint/2010/main" val="4277605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699858" y="0"/>
            <a:ext cx="7320942" cy="6858000"/>
          </a:xfrm>
          <a:prstGeom prst="rect">
            <a:avLst/>
          </a:prstGeom>
        </p:spPr>
      </p:pic>
      <p:sp>
        <p:nvSpPr>
          <p:cNvPr id="8" name="矩形 7"/>
          <p:cNvSpPr/>
          <p:nvPr userDrawn="1"/>
        </p:nvSpPr>
        <p:spPr>
          <a:xfrm flipH="1">
            <a:off x="-2" y="0"/>
            <a:ext cx="6699859" cy="6858000"/>
          </a:xfrm>
          <a:prstGeom prst="rect">
            <a:avLst/>
          </a:prstGeom>
          <a:gradFill>
            <a:gsLst>
              <a:gs pos="0">
                <a:srgbClr val="DEE3E9"/>
              </a:gs>
              <a:gs pos="52000">
                <a:srgbClr val="ECEFF3"/>
              </a:gs>
              <a:gs pos="100000">
                <a:srgbClr val="F8FBFC"/>
              </a:gs>
            </a:gsLst>
            <a:lin ang="15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2923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79619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52239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88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66076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56193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68542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89705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pic>
        <p:nvPicPr>
          <p:cNvPr id="5" name="图片 4"/>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flipH="1">
            <a:off x="4871058" y="0"/>
            <a:ext cx="7320942" cy="6858000"/>
          </a:xfrm>
          <a:prstGeom prst="rect">
            <a:avLst/>
          </a:prstGeom>
        </p:spPr>
      </p:pic>
      <p:sp>
        <p:nvSpPr>
          <p:cNvPr id="6" name="矩形 5"/>
          <p:cNvSpPr/>
          <p:nvPr userDrawn="1"/>
        </p:nvSpPr>
        <p:spPr>
          <a:xfrm flipH="1">
            <a:off x="-2" y="0"/>
            <a:ext cx="6699859" cy="6858000"/>
          </a:xfrm>
          <a:prstGeom prst="rect">
            <a:avLst/>
          </a:prstGeom>
          <a:gradFill>
            <a:gsLst>
              <a:gs pos="0">
                <a:srgbClr val="DEE3E9"/>
              </a:gs>
              <a:gs pos="52000">
                <a:srgbClr val="ECEFF3"/>
              </a:gs>
              <a:gs pos="100000">
                <a:srgbClr val="F8FBFC"/>
              </a:gs>
            </a:gsLst>
            <a:lin ang="15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flipH="1">
            <a:off x="-1" y="0"/>
            <a:ext cx="12192001" cy="6858000"/>
          </a:xfrm>
          <a:prstGeom prst="rect">
            <a:avLst/>
          </a:prstGeom>
          <a:gradFill>
            <a:gsLst>
              <a:gs pos="0">
                <a:srgbClr val="DEE3E9">
                  <a:alpha val="84000"/>
                </a:srgbClr>
              </a:gs>
              <a:gs pos="52000">
                <a:srgbClr val="ECEFF3">
                  <a:alpha val="90000"/>
                </a:srgbClr>
              </a:gs>
              <a:gs pos="100000">
                <a:srgbClr val="F8FBFC">
                  <a:alpha val="93000"/>
                </a:srgbClr>
              </a:gs>
            </a:gsLst>
            <a:lin ang="15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26A713AB-8D57-430D-8F9E-74CB3B0C2AFC}"/>
              </a:ext>
            </a:extLst>
          </p:cNvPr>
          <p:cNvPicPr>
            <a:picLocks noChangeAspect="1"/>
          </p:cNvPicPr>
          <p:nvPr userDrawn="1"/>
        </p:nvPicPr>
        <p:blipFill>
          <a:blip r:embed="rId3">
            <a:alphaModFix amt="5000"/>
          </a:blip>
          <a:stretch>
            <a:fillRect/>
          </a:stretch>
        </p:blipFill>
        <p:spPr>
          <a:xfrm>
            <a:off x="513" y="788486"/>
            <a:ext cx="6738493" cy="5750426"/>
          </a:xfrm>
          <a:prstGeom prst="rect">
            <a:avLst/>
          </a:prstGeom>
        </p:spPr>
      </p:pic>
    </p:spTree>
    <p:extLst>
      <p:ext uri="{BB962C8B-B14F-4D97-AF65-F5344CB8AC3E}">
        <p14:creationId xmlns:p14="http://schemas.microsoft.com/office/powerpoint/2010/main" val="146564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46149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93E807-B156-EB4C-99D2-DE7997348AF1}" type="datetimeFigureOut">
              <a:rPr kumimoji="1" lang="zh-CN" altLang="en-US" smtClean="0"/>
              <a:t>2021/10/27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44079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E807-B156-EB4C-99D2-DE7997348AF1}" type="datetimeFigureOut">
              <a:rPr kumimoji="1" lang="zh-CN" altLang="en-US" smtClean="0"/>
              <a:t>2021/10/27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0CD70-9B6D-0D49-BA4F-A47B093EE232}" type="slidenum">
              <a:rPr kumimoji="1" lang="zh-CN" altLang="en-US" smtClean="0"/>
              <a:t>‹#›</a:t>
            </a:fld>
            <a:endParaRPr kumimoji="1" lang="zh-CN" altLang="en-US"/>
          </a:p>
        </p:txBody>
      </p:sp>
    </p:spTree>
    <p:extLst>
      <p:ext uri="{BB962C8B-B14F-4D97-AF65-F5344CB8AC3E}">
        <p14:creationId xmlns:p14="http://schemas.microsoft.com/office/powerpoint/2010/main" val="191190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pic/%E6%95%B0%E5%AD%97%E5%9B%BE%E5%83%8F%E5%A4%84%E7%90%86/5199259/0/b3508d13abaefcc36438db30?fr=lemma&amp;ct=singl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alphaModFix/>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colorTemperature colorTemp="1500"/>
                    </a14:imgEffect>
                    <a14:imgEffect>
                      <a14:saturation sat="66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945035" y="2772835"/>
            <a:ext cx="1020233" cy="1020233"/>
          </a:xfrm>
          <a:prstGeom prst="rect">
            <a:avLst/>
          </a:prstGeom>
        </p:spPr>
      </p:pic>
      <p:sp>
        <p:nvSpPr>
          <p:cNvPr id="7" name="矩形 6"/>
          <p:cNvSpPr/>
          <p:nvPr/>
        </p:nvSpPr>
        <p:spPr>
          <a:xfrm>
            <a:off x="1828800" y="1008648"/>
            <a:ext cx="5577556" cy="3477875"/>
          </a:xfrm>
          <a:prstGeom prst="rect">
            <a:avLst/>
          </a:prstGeom>
          <a:noFill/>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r>
              <a:rPr lang="zh-CN" altLang="en-US" sz="6000" b="1" dirty="0">
                <a:solidFill>
                  <a:srgbClr val="215968"/>
                </a:solidFill>
                <a:latin typeface="黑体" panose="02010609060101010101" pitchFamily="49" charset="-122"/>
                <a:ea typeface="黑体" panose="02010609060101010101" pitchFamily="49" charset="-122"/>
                <a:cs typeface="Lantinghei SC Heavy" charset="-122"/>
              </a:rPr>
              <a:t>数字图像处理</a:t>
            </a:r>
            <a:endParaRPr lang="en-US" altLang="zh-CN" sz="6000" b="1" dirty="0">
              <a:solidFill>
                <a:srgbClr val="215968"/>
              </a:solidFill>
              <a:latin typeface="黑体" panose="02010609060101010101" pitchFamily="49" charset="-122"/>
              <a:ea typeface="黑体" panose="02010609060101010101" pitchFamily="49" charset="-122"/>
              <a:cs typeface="Lantinghei SC Heavy" charset="-122"/>
            </a:endParaRPr>
          </a:p>
          <a:p>
            <a:endParaRPr lang="en-US" altLang="zh-CN" sz="4000" b="1" dirty="0">
              <a:solidFill>
                <a:srgbClr val="215968"/>
              </a:solidFill>
              <a:latin typeface="黑体" panose="02010609060101010101" pitchFamily="49" charset="-122"/>
              <a:ea typeface="黑体" panose="02010609060101010101" pitchFamily="49" charset="-122"/>
              <a:cs typeface="Lantinghei SC Heavy" charset="-122"/>
            </a:endParaRPr>
          </a:p>
          <a:p>
            <a:r>
              <a:rPr lang="zh-CN" altLang="en-US" sz="4000" b="1" dirty="0">
                <a:solidFill>
                  <a:srgbClr val="215968"/>
                </a:solidFill>
                <a:latin typeface="黑体" panose="02010609060101010101" pitchFamily="49" charset="-122"/>
                <a:ea typeface="黑体" panose="02010609060101010101" pitchFamily="49" charset="-122"/>
                <a:cs typeface="Lantinghei SC Heavy" charset="-122"/>
              </a:rPr>
              <a:t>第五周课堂练习</a:t>
            </a:r>
            <a:endParaRPr lang="en-US" altLang="zh-CN" sz="4000" b="1" dirty="0">
              <a:solidFill>
                <a:srgbClr val="215968"/>
              </a:solidFill>
              <a:latin typeface="黑体" panose="02010609060101010101" pitchFamily="49" charset="-122"/>
              <a:ea typeface="黑体" panose="02010609060101010101" pitchFamily="49" charset="-122"/>
              <a:cs typeface="Lantinghei SC Heavy" charset="-122"/>
            </a:endParaRPr>
          </a:p>
          <a:p>
            <a:r>
              <a:rPr lang="zh-CN" altLang="en-US" sz="4000" b="1" dirty="0">
                <a:solidFill>
                  <a:srgbClr val="215968"/>
                </a:solidFill>
                <a:latin typeface="黑体" panose="02010609060101010101" pitchFamily="49" charset="-122"/>
                <a:ea typeface="黑体" panose="02010609060101010101" pitchFamily="49" charset="-122"/>
                <a:cs typeface="Lantinghei SC Heavy" charset="-122"/>
              </a:rPr>
              <a:t>（空间滤波）</a:t>
            </a:r>
            <a:endParaRPr lang="zh-CN" altLang="zh-CN" sz="4000" b="1" dirty="0">
              <a:solidFill>
                <a:srgbClr val="215968"/>
              </a:solidFill>
              <a:latin typeface="黑体" panose="02010609060101010101" pitchFamily="49" charset="-122"/>
              <a:ea typeface="黑体" panose="02010609060101010101" pitchFamily="49" charset="-122"/>
              <a:cs typeface="Lantinghei SC Heavy" charset="-122"/>
            </a:endParaRPr>
          </a:p>
          <a:p>
            <a:endParaRPr lang="zh-CN" altLang="en-US" sz="4000" b="1" dirty="0">
              <a:solidFill>
                <a:srgbClr val="215968"/>
              </a:solidFill>
              <a:latin typeface="黑体" panose="02010609060101010101" pitchFamily="49" charset="-122"/>
              <a:ea typeface="黑体" panose="02010609060101010101" pitchFamily="49" charset="-122"/>
              <a:cs typeface="Lantinghei SC Heavy" charset="-122"/>
            </a:endParaRPr>
          </a:p>
        </p:txBody>
      </p:sp>
      <p:sp>
        <p:nvSpPr>
          <p:cNvPr id="8" name="矩形 7"/>
          <p:cNvSpPr/>
          <p:nvPr/>
        </p:nvSpPr>
        <p:spPr>
          <a:xfrm>
            <a:off x="728134" y="3934884"/>
            <a:ext cx="6678222" cy="1930337"/>
          </a:xfrm>
          <a:prstGeom prst="rect">
            <a:avLst/>
          </a:prstGeom>
          <a:noFill/>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eaLnBrk="0" fontAlgn="base" hangingPunct="0">
              <a:spcBef>
                <a:spcPct val="0"/>
              </a:spcBef>
              <a:spcAft>
                <a:spcPct val="0"/>
              </a:spcAft>
              <a:defRPr>
                <a:solidFill>
                  <a:schemeClr val="tx1"/>
                </a:solidFill>
                <a:latin typeface="Calibri" charset="0"/>
                <a:ea typeface="宋体" charset="-122"/>
              </a:defRPr>
            </a:lvl6pPr>
            <a:lvl7pPr marL="2971800" indent="-228600" eaLnBrk="0" fontAlgn="base" hangingPunct="0">
              <a:spcBef>
                <a:spcPct val="0"/>
              </a:spcBef>
              <a:spcAft>
                <a:spcPct val="0"/>
              </a:spcAft>
              <a:defRPr>
                <a:solidFill>
                  <a:schemeClr val="tx1"/>
                </a:solidFill>
                <a:latin typeface="Calibri" charset="0"/>
                <a:ea typeface="宋体" charset="-122"/>
              </a:defRPr>
            </a:lvl7pPr>
            <a:lvl8pPr marL="3429000" indent="-228600" eaLnBrk="0" fontAlgn="base" hangingPunct="0">
              <a:spcBef>
                <a:spcPct val="0"/>
              </a:spcBef>
              <a:spcAft>
                <a:spcPct val="0"/>
              </a:spcAft>
              <a:defRPr>
                <a:solidFill>
                  <a:schemeClr val="tx1"/>
                </a:solidFill>
                <a:latin typeface="Calibri" charset="0"/>
                <a:ea typeface="宋体" charset="-122"/>
              </a:defRPr>
            </a:lvl8pPr>
            <a:lvl9pPr marL="3886200" indent="-228600" eaLnBrk="0" fontAlgn="base" hangingPunct="0">
              <a:spcBef>
                <a:spcPct val="0"/>
              </a:spcBef>
              <a:spcAft>
                <a:spcPct val="0"/>
              </a:spcAft>
              <a:defRPr>
                <a:solidFill>
                  <a:schemeClr val="tx1"/>
                </a:solidFill>
                <a:latin typeface="Calibri" charset="0"/>
                <a:ea typeface="宋体" charset="-122"/>
              </a:defRPr>
            </a:lvl9pPr>
          </a:lstStyle>
          <a:p>
            <a:pPr algn="ctr" eaLnBrk="1" hangingPunct="1">
              <a:lnSpc>
                <a:spcPct val="150000"/>
              </a:lnSpc>
            </a:pPr>
            <a:endParaRPr lang="en-US" altLang="zh-CN" sz="2800" b="1" dirty="0">
              <a:solidFill>
                <a:srgbClr val="215968"/>
              </a:solidFill>
              <a:latin typeface="黑体" panose="02010609060101010101" pitchFamily="49" charset="-122"/>
              <a:ea typeface="黑体" panose="02010609060101010101" pitchFamily="49" charset="-122"/>
              <a:cs typeface="Lantinghei SC Demibold" charset="-122"/>
            </a:endParaRPr>
          </a:p>
          <a:p>
            <a:pPr algn="ctr" eaLnBrk="1" hangingPunct="1">
              <a:lnSpc>
                <a:spcPct val="150000"/>
              </a:lnSpc>
            </a:pPr>
            <a:r>
              <a:rPr lang="zh-CN" altLang="en-US" sz="2800" b="1" dirty="0">
                <a:solidFill>
                  <a:srgbClr val="215968"/>
                </a:solidFill>
                <a:latin typeface="黑体" panose="02010609060101010101" pitchFamily="49" charset="-122"/>
                <a:ea typeface="黑体" panose="02010609060101010101" pitchFamily="49" charset="-122"/>
                <a:cs typeface="Lantinghei SC Demibold" charset="-122"/>
              </a:rPr>
              <a:t>杭州电子科技大学</a:t>
            </a:r>
            <a:endParaRPr lang="en-US" altLang="zh-CN" sz="2800" b="1" dirty="0">
              <a:solidFill>
                <a:srgbClr val="215968"/>
              </a:solidFill>
              <a:latin typeface="黑体" panose="02010609060101010101" pitchFamily="49" charset="-122"/>
              <a:ea typeface="黑体" panose="02010609060101010101" pitchFamily="49" charset="-122"/>
              <a:cs typeface="Lantinghei SC Demibold" charset="-122"/>
            </a:endParaRPr>
          </a:p>
          <a:p>
            <a:pPr algn="ctr" eaLnBrk="1" hangingPunct="1">
              <a:lnSpc>
                <a:spcPct val="150000"/>
              </a:lnSpc>
            </a:pPr>
            <a:r>
              <a:rPr lang="zh-CN" altLang="en-US" sz="2800" b="1" dirty="0">
                <a:solidFill>
                  <a:srgbClr val="215968"/>
                </a:solidFill>
                <a:latin typeface="黑体" panose="02010609060101010101" pitchFamily="49" charset="-122"/>
                <a:ea typeface="黑体" panose="02010609060101010101" pitchFamily="49" charset="-122"/>
                <a:cs typeface="Lantinghei SC Demibold" charset="-122"/>
              </a:rPr>
              <a:t>电子信息学院</a:t>
            </a:r>
          </a:p>
        </p:txBody>
      </p:sp>
    </p:spTree>
    <p:extLst>
      <p:ext uri="{BB962C8B-B14F-4D97-AF65-F5344CB8AC3E}">
        <p14:creationId xmlns:p14="http://schemas.microsoft.com/office/powerpoint/2010/main" val="392246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3429144"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练习</a:t>
            </a:r>
            <a:r>
              <a:rPr lang="en-US" altLang="zh-CN" sz="3600" b="1" dirty="0">
                <a:solidFill>
                  <a:srgbClr val="2F6472"/>
                </a:solidFill>
                <a:latin typeface="黑体" panose="02010609060101010101" pitchFamily="49" charset="-122"/>
                <a:ea typeface="黑体" panose="02010609060101010101" pitchFamily="49" charset="-122"/>
              </a:rPr>
              <a:t>5 </a:t>
            </a:r>
            <a:r>
              <a:rPr lang="zh-CN" altLang="en-US" sz="3600" b="1" dirty="0">
                <a:solidFill>
                  <a:srgbClr val="2F6472"/>
                </a:solidFill>
                <a:latin typeface="黑体" panose="02010609060101010101" pitchFamily="49" charset="-122"/>
                <a:ea typeface="黑体" panose="02010609060101010101" pitchFamily="49" charset="-122"/>
              </a:rPr>
              <a:t>磨皮程序</a:t>
            </a:r>
            <a:endParaRPr lang="zh-CN" altLang="en-US" sz="3600" dirty="0"/>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4C7CE4E1-08E8-463B-9131-C18EB2AE7B7C}"/>
              </a:ext>
            </a:extLst>
          </p:cNvPr>
          <p:cNvSpPr/>
          <p:nvPr/>
        </p:nvSpPr>
        <p:spPr>
          <a:xfrm>
            <a:off x="1413668" y="1184422"/>
            <a:ext cx="9521032" cy="130888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使用已经学过的算法，实现一个简单的磨皮程序，即人物皮肤的部分显得光滑。（</a:t>
            </a:r>
            <a:r>
              <a:rPr lang="en-US" altLang="zh-CN" sz="2800" dirty="0">
                <a:solidFill>
                  <a:srgbClr val="2F6472"/>
                </a:solidFill>
                <a:latin typeface="微软雅黑" panose="020B0503020204020204" pitchFamily="34" charset="-122"/>
                <a:ea typeface="微软雅黑" panose="020B0503020204020204" pitchFamily="34" charset="-122"/>
              </a:rPr>
              <a:t>mask</a:t>
            </a:r>
            <a:r>
              <a:rPr lang="zh-CN" altLang="en-US" sz="2800" dirty="0">
                <a:solidFill>
                  <a:srgbClr val="2F6472"/>
                </a:solidFill>
                <a:latin typeface="微软雅黑" panose="020B0503020204020204" pitchFamily="34" charset="-122"/>
                <a:ea typeface="微软雅黑" panose="020B0503020204020204" pitchFamily="34" charset="-122"/>
              </a:rPr>
              <a:t>，卷积，</a:t>
            </a:r>
            <a:r>
              <a:rPr lang="en-US" altLang="zh-CN" sz="2800" dirty="0">
                <a:solidFill>
                  <a:srgbClr val="2F6472"/>
                </a:solidFill>
                <a:latin typeface="微软雅黑" panose="020B0503020204020204" pitchFamily="34" charset="-122"/>
                <a:ea typeface="微软雅黑" panose="020B0503020204020204" pitchFamily="34" charset="-122"/>
              </a:rPr>
              <a:t>HSV</a:t>
            </a:r>
            <a:r>
              <a:rPr lang="zh-CN" altLang="en-US" sz="2800" dirty="0">
                <a:solidFill>
                  <a:srgbClr val="2F6472"/>
                </a:solidFill>
                <a:latin typeface="微软雅黑" panose="020B0503020204020204" pitchFamily="34" charset="-122"/>
                <a:ea typeface="微软雅黑" panose="020B0503020204020204" pitchFamily="34" charset="-122"/>
              </a:rPr>
              <a:t>范围限制）</a:t>
            </a:r>
            <a:endParaRPr lang="en-US" altLang="zh-CN" sz="2800" dirty="0">
              <a:solidFill>
                <a:srgbClr val="2F64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1343638"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讨论</a:t>
            </a:r>
            <a:r>
              <a:rPr lang="en-US" altLang="zh-CN" sz="3600" b="1" dirty="0">
                <a:solidFill>
                  <a:srgbClr val="2F6472"/>
                </a:solidFill>
                <a:latin typeface="黑体" panose="02010609060101010101" pitchFamily="49" charset="-122"/>
                <a:ea typeface="黑体" panose="02010609060101010101" pitchFamily="49" charset="-122"/>
              </a:rPr>
              <a:t>1</a:t>
            </a:r>
            <a:endParaRPr lang="zh-CN" altLang="en-US" sz="3600" dirty="0"/>
          </a:p>
        </p:txBody>
      </p:sp>
      <p:sp>
        <p:nvSpPr>
          <p:cNvPr id="8" name="矩形 7"/>
          <p:cNvSpPr/>
          <p:nvPr/>
        </p:nvSpPr>
        <p:spPr>
          <a:xfrm>
            <a:off x="1413668" y="1184422"/>
            <a:ext cx="9521032" cy="130888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利用连通域分析，实现下图中别针的自动计数。</a:t>
            </a:r>
            <a:endParaRPr lang="en-US" altLang="zh-CN" sz="2800" dirty="0">
              <a:solidFill>
                <a:srgbClr val="2F6472"/>
              </a:solidFill>
              <a:latin typeface="微软雅黑" panose="020B0503020204020204" pitchFamily="34" charset="-122"/>
              <a:ea typeface="微软雅黑" panose="020B0503020204020204" pitchFamily="34" charset="-122"/>
            </a:endParaRPr>
          </a:p>
          <a:p>
            <a:pPr marL="514350" lvl="1" indent="-514350">
              <a:lnSpc>
                <a:spcPct val="150000"/>
              </a:lnSpc>
              <a:buAutoNum type="arabicPeriod"/>
            </a:pPr>
            <a:endParaRPr lang="en-US" altLang="zh-CN" sz="2800" dirty="0">
              <a:solidFill>
                <a:srgbClr val="2F6472"/>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6A46D806-1592-4D6D-80E1-1081399DA418}"/>
              </a:ext>
            </a:extLst>
          </p:cNvPr>
          <p:cNvPicPr>
            <a:picLocks noChangeAspect="1"/>
          </p:cNvPicPr>
          <p:nvPr/>
        </p:nvPicPr>
        <p:blipFill>
          <a:blip r:embed="rId4"/>
          <a:stretch>
            <a:fillRect/>
          </a:stretch>
        </p:blipFill>
        <p:spPr>
          <a:xfrm>
            <a:off x="3803513" y="2006600"/>
            <a:ext cx="4407174" cy="4364695"/>
          </a:xfrm>
          <a:prstGeom prst="rect">
            <a:avLst/>
          </a:prstGeom>
        </p:spPr>
      </p:pic>
    </p:spTree>
    <p:extLst>
      <p:ext uri="{BB962C8B-B14F-4D97-AF65-F5344CB8AC3E}">
        <p14:creationId xmlns:p14="http://schemas.microsoft.com/office/powerpoint/2010/main" val="3046643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1343638"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讨论</a:t>
            </a:r>
            <a:r>
              <a:rPr lang="en-US" altLang="zh-CN" sz="3600" b="1" dirty="0">
                <a:solidFill>
                  <a:srgbClr val="2F6472"/>
                </a:solidFill>
                <a:latin typeface="黑体" panose="02010609060101010101" pitchFamily="49" charset="-122"/>
                <a:ea typeface="黑体" panose="02010609060101010101" pitchFamily="49" charset="-122"/>
              </a:rPr>
              <a:t>2</a:t>
            </a:r>
            <a:endParaRPr lang="zh-CN" altLang="en-US" sz="3600" dirty="0"/>
          </a:p>
        </p:txBody>
      </p:sp>
      <p:sp>
        <p:nvSpPr>
          <p:cNvPr id="8" name="矩形 7"/>
          <p:cNvSpPr/>
          <p:nvPr/>
        </p:nvSpPr>
        <p:spPr>
          <a:xfrm>
            <a:off x="1413668" y="1184422"/>
            <a:ext cx="9521032" cy="66255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卷积和图像特征，思考，用两种卷积核</a:t>
            </a:r>
            <a:endParaRPr lang="en-US" altLang="zh-CN" sz="2800" dirty="0">
              <a:solidFill>
                <a:srgbClr val="2F6472"/>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表格 3">
            <a:extLst>
              <a:ext uri="{FF2B5EF4-FFF2-40B4-BE49-F238E27FC236}">
                <a16:creationId xmlns:a16="http://schemas.microsoft.com/office/drawing/2014/main" id="{0CA5A341-AD65-45CC-B824-74E05846DE4D}"/>
              </a:ext>
            </a:extLst>
          </p:cNvPr>
          <p:cNvGraphicFramePr>
            <a:graphicFrameLocks noGrp="1"/>
          </p:cNvGraphicFramePr>
          <p:nvPr/>
        </p:nvGraphicFramePr>
        <p:xfrm>
          <a:off x="2102862" y="2997203"/>
          <a:ext cx="2880000" cy="288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917055861"/>
                    </a:ext>
                  </a:extLst>
                </a:gridCol>
                <a:gridCol w="720000">
                  <a:extLst>
                    <a:ext uri="{9D8B030D-6E8A-4147-A177-3AD203B41FA5}">
                      <a16:colId xmlns:a16="http://schemas.microsoft.com/office/drawing/2014/main" val="2531423964"/>
                    </a:ext>
                  </a:extLst>
                </a:gridCol>
                <a:gridCol w="720000">
                  <a:extLst>
                    <a:ext uri="{9D8B030D-6E8A-4147-A177-3AD203B41FA5}">
                      <a16:colId xmlns:a16="http://schemas.microsoft.com/office/drawing/2014/main" val="2164521277"/>
                    </a:ext>
                  </a:extLst>
                </a:gridCol>
                <a:gridCol w="720000">
                  <a:extLst>
                    <a:ext uri="{9D8B030D-6E8A-4147-A177-3AD203B41FA5}">
                      <a16:colId xmlns:a16="http://schemas.microsoft.com/office/drawing/2014/main" val="4141793364"/>
                    </a:ext>
                  </a:extLst>
                </a:gridCol>
              </a:tblGrid>
              <a:tr h="720000">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1125840170"/>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1567618981"/>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4234967719"/>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3218634196"/>
                  </a:ext>
                </a:extLst>
              </a:tr>
            </a:tbl>
          </a:graphicData>
        </a:graphic>
      </p:graphicFrame>
      <p:graphicFrame>
        <p:nvGraphicFramePr>
          <p:cNvPr id="9" name="表格 3">
            <a:extLst>
              <a:ext uri="{FF2B5EF4-FFF2-40B4-BE49-F238E27FC236}">
                <a16:creationId xmlns:a16="http://schemas.microsoft.com/office/drawing/2014/main" id="{46737D90-BD18-48E8-88D6-B6F847D7482C}"/>
              </a:ext>
            </a:extLst>
          </p:cNvPr>
          <p:cNvGraphicFramePr>
            <a:graphicFrameLocks noGrp="1"/>
          </p:cNvGraphicFramePr>
          <p:nvPr/>
        </p:nvGraphicFramePr>
        <p:xfrm>
          <a:off x="6966071" y="2983443"/>
          <a:ext cx="2880000" cy="288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917055861"/>
                    </a:ext>
                  </a:extLst>
                </a:gridCol>
                <a:gridCol w="720000">
                  <a:extLst>
                    <a:ext uri="{9D8B030D-6E8A-4147-A177-3AD203B41FA5}">
                      <a16:colId xmlns:a16="http://schemas.microsoft.com/office/drawing/2014/main" val="2531423964"/>
                    </a:ext>
                  </a:extLst>
                </a:gridCol>
                <a:gridCol w="720000">
                  <a:extLst>
                    <a:ext uri="{9D8B030D-6E8A-4147-A177-3AD203B41FA5}">
                      <a16:colId xmlns:a16="http://schemas.microsoft.com/office/drawing/2014/main" val="2164521277"/>
                    </a:ext>
                  </a:extLst>
                </a:gridCol>
                <a:gridCol w="720000">
                  <a:extLst>
                    <a:ext uri="{9D8B030D-6E8A-4147-A177-3AD203B41FA5}">
                      <a16:colId xmlns:a16="http://schemas.microsoft.com/office/drawing/2014/main" val="4141793364"/>
                    </a:ext>
                  </a:extLst>
                </a:gridCol>
              </a:tblGrid>
              <a:tr h="720000">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1125840170"/>
                  </a:ext>
                </a:extLst>
              </a:tr>
              <a:tr h="720000">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1567618981"/>
                  </a:ext>
                </a:extLst>
              </a:tr>
              <a:tr h="720000">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4234967719"/>
                  </a:ext>
                </a:extLst>
              </a:tr>
              <a:tr h="720000">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3218634196"/>
                  </a:ext>
                </a:extLst>
              </a:tr>
            </a:tbl>
          </a:graphicData>
        </a:graphic>
      </p:graphicFrame>
      <p:graphicFrame>
        <p:nvGraphicFramePr>
          <p:cNvPr id="6" name="表格 6">
            <a:extLst>
              <a:ext uri="{FF2B5EF4-FFF2-40B4-BE49-F238E27FC236}">
                <a16:creationId xmlns:a16="http://schemas.microsoft.com/office/drawing/2014/main" id="{26A0BDBE-B11C-4343-AEE9-34BC8B938D38}"/>
              </a:ext>
            </a:extLst>
          </p:cNvPr>
          <p:cNvGraphicFramePr>
            <a:graphicFrameLocks noGrp="1"/>
          </p:cNvGraphicFramePr>
          <p:nvPr/>
        </p:nvGraphicFramePr>
        <p:xfrm>
          <a:off x="8114507" y="970202"/>
          <a:ext cx="1429542" cy="1386429"/>
        </p:xfrm>
        <a:graphic>
          <a:graphicData uri="http://schemas.openxmlformats.org/drawingml/2006/table">
            <a:tbl>
              <a:tblPr firstRow="1" bandRow="1">
                <a:tableStyleId>{5940675A-B579-460E-94D1-54222C63F5DA}</a:tableStyleId>
              </a:tblPr>
              <a:tblGrid>
                <a:gridCol w="476514">
                  <a:extLst>
                    <a:ext uri="{9D8B030D-6E8A-4147-A177-3AD203B41FA5}">
                      <a16:colId xmlns:a16="http://schemas.microsoft.com/office/drawing/2014/main" val="2596153698"/>
                    </a:ext>
                  </a:extLst>
                </a:gridCol>
                <a:gridCol w="476514">
                  <a:extLst>
                    <a:ext uri="{9D8B030D-6E8A-4147-A177-3AD203B41FA5}">
                      <a16:colId xmlns:a16="http://schemas.microsoft.com/office/drawing/2014/main" val="766016323"/>
                    </a:ext>
                  </a:extLst>
                </a:gridCol>
                <a:gridCol w="476514">
                  <a:extLst>
                    <a:ext uri="{9D8B030D-6E8A-4147-A177-3AD203B41FA5}">
                      <a16:colId xmlns:a16="http://schemas.microsoft.com/office/drawing/2014/main" val="309247642"/>
                    </a:ext>
                  </a:extLst>
                </a:gridCol>
              </a:tblGrid>
              <a:tr h="462143">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512699119"/>
                  </a:ext>
                </a:extLst>
              </a:tr>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396370019"/>
                  </a:ext>
                </a:extLst>
              </a:tr>
              <a:tr h="462143">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2382596822"/>
                  </a:ext>
                </a:extLst>
              </a:tr>
            </a:tbl>
          </a:graphicData>
        </a:graphic>
      </p:graphicFrame>
      <p:graphicFrame>
        <p:nvGraphicFramePr>
          <p:cNvPr id="13" name="表格 6">
            <a:extLst>
              <a:ext uri="{FF2B5EF4-FFF2-40B4-BE49-F238E27FC236}">
                <a16:creationId xmlns:a16="http://schemas.microsoft.com/office/drawing/2014/main" id="{42452814-939F-436F-9DFC-EACF95416EDF}"/>
              </a:ext>
            </a:extLst>
          </p:cNvPr>
          <p:cNvGraphicFramePr>
            <a:graphicFrameLocks noGrp="1"/>
          </p:cNvGraphicFramePr>
          <p:nvPr/>
        </p:nvGraphicFramePr>
        <p:xfrm>
          <a:off x="10063561" y="970201"/>
          <a:ext cx="1429542" cy="1386429"/>
        </p:xfrm>
        <a:graphic>
          <a:graphicData uri="http://schemas.openxmlformats.org/drawingml/2006/table">
            <a:tbl>
              <a:tblPr firstRow="1" bandRow="1">
                <a:tableStyleId>{5940675A-B579-460E-94D1-54222C63F5DA}</a:tableStyleId>
              </a:tblPr>
              <a:tblGrid>
                <a:gridCol w="476514">
                  <a:extLst>
                    <a:ext uri="{9D8B030D-6E8A-4147-A177-3AD203B41FA5}">
                      <a16:colId xmlns:a16="http://schemas.microsoft.com/office/drawing/2014/main" val="2596153698"/>
                    </a:ext>
                  </a:extLst>
                </a:gridCol>
                <a:gridCol w="476514">
                  <a:extLst>
                    <a:ext uri="{9D8B030D-6E8A-4147-A177-3AD203B41FA5}">
                      <a16:colId xmlns:a16="http://schemas.microsoft.com/office/drawing/2014/main" val="766016323"/>
                    </a:ext>
                  </a:extLst>
                </a:gridCol>
                <a:gridCol w="476514">
                  <a:extLst>
                    <a:ext uri="{9D8B030D-6E8A-4147-A177-3AD203B41FA5}">
                      <a16:colId xmlns:a16="http://schemas.microsoft.com/office/drawing/2014/main" val="309247642"/>
                    </a:ext>
                  </a:extLst>
                </a:gridCol>
              </a:tblGrid>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512699119"/>
                  </a:ext>
                </a:extLst>
              </a:tr>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396370019"/>
                  </a:ext>
                </a:extLst>
              </a:tr>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382596822"/>
                  </a:ext>
                </a:extLst>
              </a:tr>
            </a:tbl>
          </a:graphicData>
        </a:graphic>
      </p:graphicFrame>
      <p:sp>
        <p:nvSpPr>
          <p:cNvPr id="10" name="矩形 9">
            <a:extLst>
              <a:ext uri="{FF2B5EF4-FFF2-40B4-BE49-F238E27FC236}">
                <a16:creationId xmlns:a16="http://schemas.microsoft.com/office/drawing/2014/main" id="{DA2A4E13-34F1-4EF9-B71E-36FB5D2D2B3F}"/>
              </a:ext>
            </a:extLst>
          </p:cNvPr>
          <p:cNvSpPr/>
          <p:nvPr/>
        </p:nvSpPr>
        <p:spPr>
          <a:xfrm>
            <a:off x="3219696" y="6044684"/>
            <a:ext cx="646331" cy="369332"/>
          </a:xfrm>
          <a:prstGeom prst="rect">
            <a:avLst/>
          </a:prstGeom>
        </p:spPr>
        <p:txBody>
          <a:bodyPr wrap="none">
            <a:spAutoFit/>
          </a:bodyPr>
          <a:lstStyle/>
          <a:p>
            <a:r>
              <a:rPr lang="zh-CN" altLang="en-US" dirty="0">
                <a:solidFill>
                  <a:srgbClr val="2F6472"/>
                </a:solidFill>
                <a:latin typeface="微软雅黑" panose="020B0503020204020204" pitchFamily="34" charset="-122"/>
                <a:ea typeface="微软雅黑" panose="020B0503020204020204" pitchFamily="34" charset="-122"/>
              </a:rPr>
              <a:t>原图</a:t>
            </a:r>
            <a:endParaRPr lang="zh-CN" altLang="en-US" dirty="0"/>
          </a:p>
        </p:txBody>
      </p:sp>
      <p:sp>
        <p:nvSpPr>
          <p:cNvPr id="14" name="矩形 13">
            <a:extLst>
              <a:ext uri="{FF2B5EF4-FFF2-40B4-BE49-F238E27FC236}">
                <a16:creationId xmlns:a16="http://schemas.microsoft.com/office/drawing/2014/main" id="{3522CB6D-67AF-49D2-AB2C-D84DABFF2631}"/>
              </a:ext>
            </a:extLst>
          </p:cNvPr>
          <p:cNvSpPr/>
          <p:nvPr/>
        </p:nvSpPr>
        <p:spPr>
          <a:xfrm>
            <a:off x="8153249" y="6044684"/>
            <a:ext cx="646331" cy="369332"/>
          </a:xfrm>
          <a:prstGeom prst="rect">
            <a:avLst/>
          </a:prstGeom>
        </p:spPr>
        <p:txBody>
          <a:bodyPr wrap="none">
            <a:spAutoFit/>
          </a:bodyPr>
          <a:lstStyle/>
          <a:p>
            <a:r>
              <a:rPr lang="zh-CN" altLang="en-US" dirty="0">
                <a:solidFill>
                  <a:srgbClr val="2F6472"/>
                </a:solidFill>
                <a:latin typeface="微软雅黑" panose="020B0503020204020204" pitchFamily="34" charset="-122"/>
                <a:ea typeface="微软雅黑" panose="020B0503020204020204" pitchFamily="34" charset="-122"/>
              </a:rPr>
              <a:t>原图</a:t>
            </a:r>
            <a:endParaRPr lang="zh-CN" altLang="en-US" dirty="0"/>
          </a:p>
        </p:txBody>
      </p:sp>
    </p:spTree>
    <p:extLst>
      <p:ext uri="{BB962C8B-B14F-4D97-AF65-F5344CB8AC3E}">
        <p14:creationId xmlns:p14="http://schemas.microsoft.com/office/powerpoint/2010/main" val="84380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1343638"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讨论</a:t>
            </a:r>
            <a:r>
              <a:rPr lang="en-US" altLang="zh-CN" sz="3600" b="1" dirty="0">
                <a:solidFill>
                  <a:srgbClr val="2F6472"/>
                </a:solidFill>
                <a:latin typeface="黑体" panose="02010609060101010101" pitchFamily="49" charset="-122"/>
                <a:ea typeface="黑体" panose="02010609060101010101" pitchFamily="49" charset="-122"/>
              </a:rPr>
              <a:t>2</a:t>
            </a:r>
            <a:endParaRPr lang="zh-CN" altLang="en-US" sz="3600" dirty="0"/>
          </a:p>
        </p:txBody>
      </p:sp>
      <p:sp>
        <p:nvSpPr>
          <p:cNvPr id="8" name="矩形 7"/>
          <p:cNvSpPr/>
          <p:nvPr/>
        </p:nvSpPr>
        <p:spPr>
          <a:xfrm>
            <a:off x="1413668" y="1184422"/>
            <a:ext cx="9521032" cy="66255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卷积和图像特征，思考，用两种卷积核</a:t>
            </a:r>
            <a:endParaRPr lang="en-US" altLang="zh-CN" sz="2800" dirty="0">
              <a:solidFill>
                <a:srgbClr val="2F6472"/>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表格 3">
            <a:extLst>
              <a:ext uri="{FF2B5EF4-FFF2-40B4-BE49-F238E27FC236}">
                <a16:creationId xmlns:a16="http://schemas.microsoft.com/office/drawing/2014/main" id="{0CA5A341-AD65-45CC-B824-74E05846DE4D}"/>
              </a:ext>
            </a:extLst>
          </p:cNvPr>
          <p:cNvGraphicFramePr>
            <a:graphicFrameLocks noGrp="1"/>
          </p:cNvGraphicFramePr>
          <p:nvPr/>
        </p:nvGraphicFramePr>
        <p:xfrm>
          <a:off x="2102862" y="2997203"/>
          <a:ext cx="2880000" cy="288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917055861"/>
                    </a:ext>
                  </a:extLst>
                </a:gridCol>
                <a:gridCol w="720000">
                  <a:extLst>
                    <a:ext uri="{9D8B030D-6E8A-4147-A177-3AD203B41FA5}">
                      <a16:colId xmlns:a16="http://schemas.microsoft.com/office/drawing/2014/main" val="2531423964"/>
                    </a:ext>
                  </a:extLst>
                </a:gridCol>
                <a:gridCol w="720000">
                  <a:extLst>
                    <a:ext uri="{9D8B030D-6E8A-4147-A177-3AD203B41FA5}">
                      <a16:colId xmlns:a16="http://schemas.microsoft.com/office/drawing/2014/main" val="2164521277"/>
                    </a:ext>
                  </a:extLst>
                </a:gridCol>
                <a:gridCol w="720000">
                  <a:extLst>
                    <a:ext uri="{9D8B030D-6E8A-4147-A177-3AD203B41FA5}">
                      <a16:colId xmlns:a16="http://schemas.microsoft.com/office/drawing/2014/main" val="4141793364"/>
                    </a:ext>
                  </a:extLst>
                </a:gridCol>
              </a:tblGrid>
              <a:tr h="720000">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1125840170"/>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1567618981"/>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4234967719"/>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3218634196"/>
                  </a:ext>
                </a:extLst>
              </a:tr>
            </a:tbl>
          </a:graphicData>
        </a:graphic>
      </p:graphicFrame>
      <p:graphicFrame>
        <p:nvGraphicFramePr>
          <p:cNvPr id="9" name="表格 3">
            <a:extLst>
              <a:ext uri="{FF2B5EF4-FFF2-40B4-BE49-F238E27FC236}">
                <a16:creationId xmlns:a16="http://schemas.microsoft.com/office/drawing/2014/main" id="{46737D90-BD18-48E8-88D6-B6F847D7482C}"/>
              </a:ext>
            </a:extLst>
          </p:cNvPr>
          <p:cNvGraphicFramePr>
            <a:graphicFrameLocks noGrp="1"/>
          </p:cNvGraphicFramePr>
          <p:nvPr/>
        </p:nvGraphicFramePr>
        <p:xfrm>
          <a:off x="6966071" y="2983443"/>
          <a:ext cx="2880000" cy="288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917055861"/>
                    </a:ext>
                  </a:extLst>
                </a:gridCol>
                <a:gridCol w="720000">
                  <a:extLst>
                    <a:ext uri="{9D8B030D-6E8A-4147-A177-3AD203B41FA5}">
                      <a16:colId xmlns:a16="http://schemas.microsoft.com/office/drawing/2014/main" val="2531423964"/>
                    </a:ext>
                  </a:extLst>
                </a:gridCol>
                <a:gridCol w="720000">
                  <a:extLst>
                    <a:ext uri="{9D8B030D-6E8A-4147-A177-3AD203B41FA5}">
                      <a16:colId xmlns:a16="http://schemas.microsoft.com/office/drawing/2014/main" val="2164521277"/>
                    </a:ext>
                  </a:extLst>
                </a:gridCol>
                <a:gridCol w="720000">
                  <a:extLst>
                    <a:ext uri="{9D8B030D-6E8A-4147-A177-3AD203B41FA5}">
                      <a16:colId xmlns:a16="http://schemas.microsoft.com/office/drawing/2014/main" val="4141793364"/>
                    </a:ext>
                  </a:extLst>
                </a:gridCol>
              </a:tblGrid>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1125840170"/>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1567618981"/>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4234967719"/>
                  </a:ext>
                </a:extLst>
              </a:tr>
              <a:tr h="720000">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255</a:t>
                      </a:r>
                      <a:endParaRPr lang="zh-CN" altLang="en-US" dirty="0"/>
                    </a:p>
                  </a:txBody>
                  <a:tcPr anchor="ctr"/>
                </a:tc>
                <a:tc>
                  <a:txBody>
                    <a:bodyPr/>
                    <a:lstStyle/>
                    <a:p>
                      <a:pPr algn="ctr"/>
                      <a:r>
                        <a:rPr lang="en-US" altLang="zh-CN" dirty="0"/>
                        <a:t>255</a:t>
                      </a:r>
                      <a:endParaRPr lang="zh-CN" altLang="en-US" dirty="0"/>
                    </a:p>
                  </a:txBody>
                  <a:tcPr anchor="ctr"/>
                </a:tc>
                <a:extLst>
                  <a:ext uri="{0D108BD9-81ED-4DB2-BD59-A6C34878D82A}">
                    <a16:rowId xmlns:a16="http://schemas.microsoft.com/office/drawing/2014/main" val="3218634196"/>
                  </a:ext>
                </a:extLst>
              </a:tr>
            </a:tbl>
          </a:graphicData>
        </a:graphic>
      </p:graphicFrame>
      <p:graphicFrame>
        <p:nvGraphicFramePr>
          <p:cNvPr id="6" name="表格 6">
            <a:extLst>
              <a:ext uri="{FF2B5EF4-FFF2-40B4-BE49-F238E27FC236}">
                <a16:creationId xmlns:a16="http://schemas.microsoft.com/office/drawing/2014/main" id="{26A0BDBE-B11C-4343-AEE9-34BC8B938D38}"/>
              </a:ext>
            </a:extLst>
          </p:cNvPr>
          <p:cNvGraphicFramePr>
            <a:graphicFrameLocks noGrp="1"/>
          </p:cNvGraphicFramePr>
          <p:nvPr/>
        </p:nvGraphicFramePr>
        <p:xfrm>
          <a:off x="8114507" y="970202"/>
          <a:ext cx="1429542" cy="1386429"/>
        </p:xfrm>
        <a:graphic>
          <a:graphicData uri="http://schemas.openxmlformats.org/drawingml/2006/table">
            <a:tbl>
              <a:tblPr firstRow="1" bandRow="1">
                <a:tableStyleId>{5940675A-B579-460E-94D1-54222C63F5DA}</a:tableStyleId>
              </a:tblPr>
              <a:tblGrid>
                <a:gridCol w="476514">
                  <a:extLst>
                    <a:ext uri="{9D8B030D-6E8A-4147-A177-3AD203B41FA5}">
                      <a16:colId xmlns:a16="http://schemas.microsoft.com/office/drawing/2014/main" val="2596153698"/>
                    </a:ext>
                  </a:extLst>
                </a:gridCol>
                <a:gridCol w="476514">
                  <a:extLst>
                    <a:ext uri="{9D8B030D-6E8A-4147-A177-3AD203B41FA5}">
                      <a16:colId xmlns:a16="http://schemas.microsoft.com/office/drawing/2014/main" val="766016323"/>
                    </a:ext>
                  </a:extLst>
                </a:gridCol>
                <a:gridCol w="476514">
                  <a:extLst>
                    <a:ext uri="{9D8B030D-6E8A-4147-A177-3AD203B41FA5}">
                      <a16:colId xmlns:a16="http://schemas.microsoft.com/office/drawing/2014/main" val="309247642"/>
                    </a:ext>
                  </a:extLst>
                </a:gridCol>
              </a:tblGrid>
              <a:tr h="462143">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512699119"/>
                  </a:ext>
                </a:extLst>
              </a:tr>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396370019"/>
                  </a:ext>
                </a:extLst>
              </a:tr>
              <a:tr h="462143">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2382596822"/>
                  </a:ext>
                </a:extLst>
              </a:tr>
            </a:tbl>
          </a:graphicData>
        </a:graphic>
      </p:graphicFrame>
      <p:graphicFrame>
        <p:nvGraphicFramePr>
          <p:cNvPr id="13" name="表格 6">
            <a:extLst>
              <a:ext uri="{FF2B5EF4-FFF2-40B4-BE49-F238E27FC236}">
                <a16:creationId xmlns:a16="http://schemas.microsoft.com/office/drawing/2014/main" id="{42452814-939F-436F-9DFC-EACF95416EDF}"/>
              </a:ext>
            </a:extLst>
          </p:cNvPr>
          <p:cNvGraphicFramePr>
            <a:graphicFrameLocks noGrp="1"/>
          </p:cNvGraphicFramePr>
          <p:nvPr/>
        </p:nvGraphicFramePr>
        <p:xfrm>
          <a:off x="10063561" y="970201"/>
          <a:ext cx="1429542" cy="1386429"/>
        </p:xfrm>
        <a:graphic>
          <a:graphicData uri="http://schemas.openxmlformats.org/drawingml/2006/table">
            <a:tbl>
              <a:tblPr firstRow="1" bandRow="1">
                <a:tableStyleId>{5940675A-B579-460E-94D1-54222C63F5DA}</a:tableStyleId>
              </a:tblPr>
              <a:tblGrid>
                <a:gridCol w="476514">
                  <a:extLst>
                    <a:ext uri="{9D8B030D-6E8A-4147-A177-3AD203B41FA5}">
                      <a16:colId xmlns:a16="http://schemas.microsoft.com/office/drawing/2014/main" val="2596153698"/>
                    </a:ext>
                  </a:extLst>
                </a:gridCol>
                <a:gridCol w="476514">
                  <a:extLst>
                    <a:ext uri="{9D8B030D-6E8A-4147-A177-3AD203B41FA5}">
                      <a16:colId xmlns:a16="http://schemas.microsoft.com/office/drawing/2014/main" val="766016323"/>
                    </a:ext>
                  </a:extLst>
                </a:gridCol>
                <a:gridCol w="476514">
                  <a:extLst>
                    <a:ext uri="{9D8B030D-6E8A-4147-A177-3AD203B41FA5}">
                      <a16:colId xmlns:a16="http://schemas.microsoft.com/office/drawing/2014/main" val="309247642"/>
                    </a:ext>
                  </a:extLst>
                </a:gridCol>
              </a:tblGrid>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512699119"/>
                  </a:ext>
                </a:extLst>
              </a:tr>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396370019"/>
                  </a:ext>
                </a:extLst>
              </a:tr>
              <a:tr h="462143">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382596822"/>
                  </a:ext>
                </a:extLst>
              </a:tr>
            </a:tbl>
          </a:graphicData>
        </a:graphic>
      </p:graphicFrame>
      <p:sp>
        <p:nvSpPr>
          <p:cNvPr id="10" name="矩形 9">
            <a:extLst>
              <a:ext uri="{FF2B5EF4-FFF2-40B4-BE49-F238E27FC236}">
                <a16:creationId xmlns:a16="http://schemas.microsoft.com/office/drawing/2014/main" id="{DA2A4E13-34F1-4EF9-B71E-36FB5D2D2B3F}"/>
              </a:ext>
            </a:extLst>
          </p:cNvPr>
          <p:cNvSpPr/>
          <p:nvPr/>
        </p:nvSpPr>
        <p:spPr>
          <a:xfrm>
            <a:off x="3219696" y="6044684"/>
            <a:ext cx="646331" cy="369332"/>
          </a:xfrm>
          <a:prstGeom prst="rect">
            <a:avLst/>
          </a:prstGeom>
        </p:spPr>
        <p:txBody>
          <a:bodyPr wrap="none">
            <a:spAutoFit/>
          </a:bodyPr>
          <a:lstStyle/>
          <a:p>
            <a:r>
              <a:rPr lang="zh-CN" altLang="en-US" dirty="0">
                <a:solidFill>
                  <a:srgbClr val="2F6472"/>
                </a:solidFill>
                <a:latin typeface="微软雅黑" panose="020B0503020204020204" pitchFamily="34" charset="-122"/>
                <a:ea typeface="微软雅黑" panose="020B0503020204020204" pitchFamily="34" charset="-122"/>
              </a:rPr>
              <a:t>原图</a:t>
            </a:r>
            <a:endParaRPr lang="zh-CN" altLang="en-US" dirty="0"/>
          </a:p>
        </p:txBody>
      </p:sp>
      <p:sp>
        <p:nvSpPr>
          <p:cNvPr id="14" name="矩形 13">
            <a:extLst>
              <a:ext uri="{FF2B5EF4-FFF2-40B4-BE49-F238E27FC236}">
                <a16:creationId xmlns:a16="http://schemas.microsoft.com/office/drawing/2014/main" id="{3522CB6D-67AF-49D2-AB2C-D84DABFF2631}"/>
              </a:ext>
            </a:extLst>
          </p:cNvPr>
          <p:cNvSpPr/>
          <p:nvPr/>
        </p:nvSpPr>
        <p:spPr>
          <a:xfrm>
            <a:off x="8153249" y="6044684"/>
            <a:ext cx="646331" cy="369332"/>
          </a:xfrm>
          <a:prstGeom prst="rect">
            <a:avLst/>
          </a:prstGeom>
        </p:spPr>
        <p:txBody>
          <a:bodyPr wrap="none">
            <a:spAutoFit/>
          </a:bodyPr>
          <a:lstStyle/>
          <a:p>
            <a:r>
              <a:rPr lang="zh-CN" altLang="en-US" dirty="0">
                <a:solidFill>
                  <a:srgbClr val="2F6472"/>
                </a:solidFill>
                <a:latin typeface="微软雅黑" panose="020B0503020204020204" pitchFamily="34" charset="-122"/>
                <a:ea typeface="微软雅黑" panose="020B0503020204020204" pitchFamily="34" charset="-122"/>
              </a:rPr>
              <a:t>原图</a:t>
            </a:r>
            <a:endParaRPr lang="zh-CN" altLang="en-US" dirty="0"/>
          </a:p>
        </p:txBody>
      </p:sp>
    </p:spTree>
    <p:extLst>
      <p:ext uri="{BB962C8B-B14F-4D97-AF65-F5344CB8AC3E}">
        <p14:creationId xmlns:p14="http://schemas.microsoft.com/office/powerpoint/2010/main" val="418340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3429144"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练习</a:t>
            </a:r>
            <a:r>
              <a:rPr lang="en-US" altLang="zh-CN" sz="3600" b="1" dirty="0">
                <a:solidFill>
                  <a:srgbClr val="2F6472"/>
                </a:solidFill>
                <a:latin typeface="黑体" panose="02010609060101010101" pitchFamily="49" charset="-122"/>
                <a:ea typeface="黑体" panose="02010609060101010101" pitchFamily="49" charset="-122"/>
              </a:rPr>
              <a:t>1 </a:t>
            </a:r>
            <a:r>
              <a:rPr lang="zh-CN" altLang="en-US" sz="3600" b="1" dirty="0">
                <a:solidFill>
                  <a:srgbClr val="2F6472"/>
                </a:solidFill>
                <a:latin typeface="黑体" panose="02010609060101010101" pitchFamily="49" charset="-122"/>
                <a:ea typeface="黑体" panose="02010609060101010101" pitchFamily="49" charset="-122"/>
              </a:rPr>
              <a:t>中值滤波</a:t>
            </a:r>
            <a:endParaRPr lang="zh-CN" altLang="en-US" sz="3600" dirty="0"/>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DB5A1F20-6914-497B-88EC-37C7E2F781C6}"/>
              </a:ext>
            </a:extLst>
          </p:cNvPr>
          <p:cNvPicPr>
            <a:picLocks noChangeAspect="1"/>
          </p:cNvPicPr>
          <p:nvPr/>
        </p:nvPicPr>
        <p:blipFill>
          <a:blip r:embed="rId4"/>
          <a:stretch>
            <a:fillRect/>
          </a:stretch>
        </p:blipFill>
        <p:spPr>
          <a:xfrm>
            <a:off x="2776186" y="3591084"/>
            <a:ext cx="6057143" cy="447619"/>
          </a:xfrm>
          <a:prstGeom prst="rect">
            <a:avLst/>
          </a:prstGeom>
        </p:spPr>
      </p:pic>
      <p:sp>
        <p:nvSpPr>
          <p:cNvPr id="7" name="文本框 6">
            <a:extLst>
              <a:ext uri="{FF2B5EF4-FFF2-40B4-BE49-F238E27FC236}">
                <a16:creationId xmlns:a16="http://schemas.microsoft.com/office/drawing/2014/main" id="{4F15A7D1-0B20-4893-AFB9-F4733C422754}"/>
              </a:ext>
            </a:extLst>
          </p:cNvPr>
          <p:cNvSpPr txBox="1"/>
          <p:nvPr/>
        </p:nvSpPr>
        <p:spPr>
          <a:xfrm>
            <a:off x="3835784" y="2501138"/>
            <a:ext cx="2721331" cy="369332"/>
          </a:xfrm>
          <a:prstGeom prst="rect">
            <a:avLst/>
          </a:prstGeom>
          <a:noFill/>
        </p:spPr>
        <p:txBody>
          <a:bodyPr wrap="square" rtlCol="0">
            <a:spAutoFit/>
          </a:bodyPr>
          <a:lstStyle/>
          <a:p>
            <a:r>
              <a:rPr lang="en-US" altLang="zh-CN" dirty="0"/>
              <a:t>1.</a:t>
            </a:r>
            <a:r>
              <a:rPr lang="zh-CN" altLang="en-US" dirty="0"/>
              <a:t>输入，灰度图或彩色图</a:t>
            </a:r>
          </a:p>
        </p:txBody>
      </p:sp>
      <p:sp>
        <p:nvSpPr>
          <p:cNvPr id="8" name="箭头: 下 7">
            <a:extLst>
              <a:ext uri="{FF2B5EF4-FFF2-40B4-BE49-F238E27FC236}">
                <a16:creationId xmlns:a16="http://schemas.microsoft.com/office/drawing/2014/main" id="{180F7032-F967-4038-8776-0326891F98C1}"/>
              </a:ext>
            </a:extLst>
          </p:cNvPr>
          <p:cNvSpPr/>
          <p:nvPr/>
        </p:nvSpPr>
        <p:spPr>
          <a:xfrm>
            <a:off x="5584948" y="2984292"/>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0402010-9E42-4053-A18B-9AD056F962E8}"/>
              </a:ext>
            </a:extLst>
          </p:cNvPr>
          <p:cNvSpPr txBox="1"/>
          <p:nvPr/>
        </p:nvSpPr>
        <p:spPr>
          <a:xfrm>
            <a:off x="7080467" y="4726364"/>
            <a:ext cx="3505724" cy="369332"/>
          </a:xfrm>
          <a:prstGeom prst="rect">
            <a:avLst/>
          </a:prstGeom>
          <a:noFill/>
        </p:spPr>
        <p:txBody>
          <a:bodyPr wrap="square" rtlCol="0">
            <a:spAutoFit/>
          </a:bodyPr>
          <a:lstStyle/>
          <a:p>
            <a:r>
              <a:rPr lang="en-US" altLang="zh-CN" dirty="0"/>
              <a:t>2.</a:t>
            </a:r>
            <a:r>
              <a:rPr lang="zh-CN" altLang="en-US" dirty="0"/>
              <a:t>输出</a:t>
            </a:r>
          </a:p>
        </p:txBody>
      </p:sp>
      <p:sp>
        <p:nvSpPr>
          <p:cNvPr id="10" name="箭头: 下 9">
            <a:extLst>
              <a:ext uri="{FF2B5EF4-FFF2-40B4-BE49-F238E27FC236}">
                <a16:creationId xmlns:a16="http://schemas.microsoft.com/office/drawing/2014/main" id="{C651814E-5B9A-4DEE-8787-9F541D9FC079}"/>
              </a:ext>
            </a:extLst>
          </p:cNvPr>
          <p:cNvSpPr/>
          <p:nvPr/>
        </p:nvSpPr>
        <p:spPr>
          <a:xfrm flipV="1">
            <a:off x="7114464" y="4126622"/>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43F5B7B-FE3F-43DC-8878-86BD6BA7C5DD}"/>
              </a:ext>
            </a:extLst>
          </p:cNvPr>
          <p:cNvSpPr txBox="1"/>
          <p:nvPr/>
        </p:nvSpPr>
        <p:spPr>
          <a:xfrm>
            <a:off x="7312973" y="2501318"/>
            <a:ext cx="2721331" cy="369332"/>
          </a:xfrm>
          <a:prstGeom prst="rect">
            <a:avLst/>
          </a:prstGeom>
          <a:noFill/>
        </p:spPr>
        <p:txBody>
          <a:bodyPr wrap="square" rtlCol="0">
            <a:spAutoFit/>
          </a:bodyPr>
          <a:lstStyle/>
          <a:p>
            <a:r>
              <a:rPr lang="en-US" altLang="zh-CN" dirty="0"/>
              <a:t>3.</a:t>
            </a:r>
            <a:r>
              <a:rPr lang="zh-CN" altLang="en-US" dirty="0"/>
              <a:t>中值区域</a:t>
            </a:r>
            <a:r>
              <a:rPr lang="en-US" altLang="zh-CN" dirty="0"/>
              <a:t>size</a:t>
            </a:r>
            <a:r>
              <a:rPr lang="zh-CN" altLang="en-US" dirty="0"/>
              <a:t>，</a:t>
            </a:r>
            <a:r>
              <a:rPr lang="en-US" altLang="zh-CN" dirty="0"/>
              <a:t>3,5,7</a:t>
            </a:r>
            <a:r>
              <a:rPr lang="zh-CN" altLang="en-US" dirty="0"/>
              <a:t>等</a:t>
            </a:r>
          </a:p>
        </p:txBody>
      </p:sp>
      <p:sp>
        <p:nvSpPr>
          <p:cNvPr id="13" name="箭头: 下 12">
            <a:extLst>
              <a:ext uri="{FF2B5EF4-FFF2-40B4-BE49-F238E27FC236}">
                <a16:creationId xmlns:a16="http://schemas.microsoft.com/office/drawing/2014/main" id="{07319C7B-1FE1-44ED-9082-E7AE99CBB0A0}"/>
              </a:ext>
            </a:extLst>
          </p:cNvPr>
          <p:cNvSpPr/>
          <p:nvPr/>
        </p:nvSpPr>
        <p:spPr>
          <a:xfrm>
            <a:off x="8331350" y="3000769"/>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C7CE4E1-08E8-463B-9131-C18EB2AE7B7C}"/>
              </a:ext>
            </a:extLst>
          </p:cNvPr>
          <p:cNvSpPr/>
          <p:nvPr/>
        </p:nvSpPr>
        <p:spPr>
          <a:xfrm>
            <a:off x="1413668" y="1184422"/>
            <a:ext cx="9521032" cy="66255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读取摄像头图像，并对摄像头图像进行中值滤波</a:t>
            </a:r>
            <a:endParaRPr lang="en-US" altLang="zh-CN" sz="2800" dirty="0">
              <a:solidFill>
                <a:srgbClr val="2F647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725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3429144"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练习</a:t>
            </a:r>
            <a:r>
              <a:rPr lang="en-US" altLang="zh-CN" sz="3600" b="1" dirty="0">
                <a:solidFill>
                  <a:srgbClr val="2F6472"/>
                </a:solidFill>
                <a:latin typeface="黑体" panose="02010609060101010101" pitchFamily="49" charset="-122"/>
                <a:ea typeface="黑体" panose="02010609060101010101" pitchFamily="49" charset="-122"/>
              </a:rPr>
              <a:t>2 </a:t>
            </a:r>
            <a:r>
              <a:rPr lang="zh-CN" altLang="en-US" sz="3600" b="1" dirty="0">
                <a:solidFill>
                  <a:srgbClr val="2F6472"/>
                </a:solidFill>
                <a:latin typeface="黑体" panose="02010609060101010101" pitchFamily="49" charset="-122"/>
                <a:ea typeface="黑体" panose="02010609060101010101" pitchFamily="49" charset="-122"/>
              </a:rPr>
              <a:t>均值滤波</a:t>
            </a:r>
            <a:endParaRPr lang="zh-CN" altLang="en-US" sz="3600" dirty="0"/>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4C7CE4E1-08E8-463B-9131-C18EB2AE7B7C}"/>
              </a:ext>
            </a:extLst>
          </p:cNvPr>
          <p:cNvSpPr/>
          <p:nvPr/>
        </p:nvSpPr>
        <p:spPr>
          <a:xfrm>
            <a:off x="1413668" y="1184422"/>
            <a:ext cx="9521032" cy="66255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读取摄像头图像，并对摄像头图像进行均值滤波</a:t>
            </a:r>
            <a:endParaRPr lang="en-US" altLang="zh-CN" sz="2800" dirty="0">
              <a:solidFill>
                <a:srgbClr val="2F6472"/>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280CAAA-54ED-4A12-9EAB-415AC7291FF7}"/>
              </a:ext>
            </a:extLst>
          </p:cNvPr>
          <p:cNvPicPr>
            <a:picLocks noChangeAspect="1"/>
          </p:cNvPicPr>
          <p:nvPr/>
        </p:nvPicPr>
        <p:blipFill>
          <a:blip r:embed="rId4"/>
          <a:stretch>
            <a:fillRect/>
          </a:stretch>
        </p:blipFill>
        <p:spPr>
          <a:xfrm>
            <a:off x="2992851" y="3697446"/>
            <a:ext cx="5171429" cy="761905"/>
          </a:xfrm>
          <a:prstGeom prst="rect">
            <a:avLst/>
          </a:prstGeom>
        </p:spPr>
      </p:pic>
      <p:sp>
        <p:nvSpPr>
          <p:cNvPr id="15" name="文本框 14">
            <a:extLst>
              <a:ext uri="{FF2B5EF4-FFF2-40B4-BE49-F238E27FC236}">
                <a16:creationId xmlns:a16="http://schemas.microsoft.com/office/drawing/2014/main" id="{195A5CE9-CD07-4CCF-90E7-A2855105CD3B}"/>
              </a:ext>
            </a:extLst>
          </p:cNvPr>
          <p:cNvSpPr txBox="1"/>
          <p:nvPr/>
        </p:nvSpPr>
        <p:spPr>
          <a:xfrm>
            <a:off x="3449891" y="2694522"/>
            <a:ext cx="2721331" cy="369332"/>
          </a:xfrm>
          <a:prstGeom prst="rect">
            <a:avLst/>
          </a:prstGeom>
          <a:noFill/>
        </p:spPr>
        <p:txBody>
          <a:bodyPr wrap="square" rtlCol="0">
            <a:spAutoFit/>
          </a:bodyPr>
          <a:lstStyle/>
          <a:p>
            <a:r>
              <a:rPr lang="en-US" altLang="zh-CN" dirty="0"/>
              <a:t>1.</a:t>
            </a:r>
            <a:r>
              <a:rPr lang="zh-CN" altLang="en-US" dirty="0"/>
              <a:t>输入，灰度图或彩色图</a:t>
            </a:r>
          </a:p>
        </p:txBody>
      </p:sp>
      <p:sp>
        <p:nvSpPr>
          <p:cNvPr id="16" name="箭头: 下 15">
            <a:extLst>
              <a:ext uri="{FF2B5EF4-FFF2-40B4-BE49-F238E27FC236}">
                <a16:creationId xmlns:a16="http://schemas.microsoft.com/office/drawing/2014/main" id="{FC6F1353-15FD-4AFD-9998-DFCD646F96B3}"/>
              </a:ext>
            </a:extLst>
          </p:cNvPr>
          <p:cNvSpPr/>
          <p:nvPr/>
        </p:nvSpPr>
        <p:spPr>
          <a:xfrm>
            <a:off x="5199055" y="3177676"/>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6E39525-D3BE-4B35-B0A7-86B7039FC769}"/>
              </a:ext>
            </a:extLst>
          </p:cNvPr>
          <p:cNvSpPr txBox="1"/>
          <p:nvPr/>
        </p:nvSpPr>
        <p:spPr>
          <a:xfrm>
            <a:off x="6627462" y="2694522"/>
            <a:ext cx="3505724" cy="369332"/>
          </a:xfrm>
          <a:prstGeom prst="rect">
            <a:avLst/>
          </a:prstGeom>
          <a:noFill/>
        </p:spPr>
        <p:txBody>
          <a:bodyPr wrap="square" rtlCol="0">
            <a:spAutoFit/>
          </a:bodyPr>
          <a:lstStyle/>
          <a:p>
            <a:r>
              <a:rPr lang="en-US" altLang="zh-CN" dirty="0"/>
              <a:t>2.</a:t>
            </a:r>
            <a:r>
              <a:rPr lang="zh-CN" altLang="en-US" dirty="0"/>
              <a:t>输出</a:t>
            </a:r>
          </a:p>
        </p:txBody>
      </p:sp>
      <p:sp>
        <p:nvSpPr>
          <p:cNvPr id="18" name="箭头: 下 17">
            <a:extLst>
              <a:ext uri="{FF2B5EF4-FFF2-40B4-BE49-F238E27FC236}">
                <a16:creationId xmlns:a16="http://schemas.microsoft.com/office/drawing/2014/main" id="{9FE8D888-C649-45A8-A6D6-0121460A4ADD}"/>
              </a:ext>
            </a:extLst>
          </p:cNvPr>
          <p:cNvSpPr/>
          <p:nvPr/>
        </p:nvSpPr>
        <p:spPr>
          <a:xfrm>
            <a:off x="6945364" y="3177676"/>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AB1AD008-2EB6-426B-86A9-EECA4DFE8D63}"/>
              </a:ext>
            </a:extLst>
          </p:cNvPr>
          <p:cNvSpPr txBox="1"/>
          <p:nvPr/>
        </p:nvSpPr>
        <p:spPr>
          <a:xfrm>
            <a:off x="8893887" y="3755232"/>
            <a:ext cx="2112468" cy="646331"/>
          </a:xfrm>
          <a:prstGeom prst="rect">
            <a:avLst/>
          </a:prstGeom>
          <a:noFill/>
        </p:spPr>
        <p:txBody>
          <a:bodyPr wrap="square" rtlCol="0">
            <a:spAutoFit/>
          </a:bodyPr>
          <a:lstStyle/>
          <a:p>
            <a:r>
              <a:rPr lang="en-US" altLang="zh-CN" dirty="0"/>
              <a:t>4.</a:t>
            </a:r>
            <a:r>
              <a:rPr lang="zh-CN" altLang="en-US" dirty="0"/>
              <a:t>锚点，默认为（</a:t>
            </a:r>
            <a:r>
              <a:rPr lang="en-US" altLang="zh-CN" dirty="0"/>
              <a:t>-1</a:t>
            </a:r>
            <a:r>
              <a:rPr lang="zh-CN" altLang="en-US" dirty="0"/>
              <a:t>，</a:t>
            </a:r>
            <a:r>
              <a:rPr lang="en-US" altLang="zh-CN" dirty="0"/>
              <a:t>-1</a:t>
            </a:r>
            <a:r>
              <a:rPr lang="zh-CN" altLang="en-US" dirty="0"/>
              <a:t>），即中心</a:t>
            </a:r>
          </a:p>
        </p:txBody>
      </p:sp>
      <p:sp>
        <p:nvSpPr>
          <p:cNvPr id="21" name="箭头: 下 20">
            <a:extLst>
              <a:ext uri="{FF2B5EF4-FFF2-40B4-BE49-F238E27FC236}">
                <a16:creationId xmlns:a16="http://schemas.microsoft.com/office/drawing/2014/main" id="{EE49AB4E-2679-4DCE-B26F-63403850CCDE}"/>
              </a:ext>
            </a:extLst>
          </p:cNvPr>
          <p:cNvSpPr/>
          <p:nvPr/>
        </p:nvSpPr>
        <p:spPr>
          <a:xfrm rot="5400000">
            <a:off x="8401755" y="3850752"/>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4CC1FA7-5F2E-4546-8A0C-ADC2A8623685}"/>
              </a:ext>
            </a:extLst>
          </p:cNvPr>
          <p:cNvSpPr txBox="1"/>
          <p:nvPr/>
        </p:nvSpPr>
        <p:spPr>
          <a:xfrm>
            <a:off x="1337423" y="3953431"/>
            <a:ext cx="2112468" cy="646331"/>
          </a:xfrm>
          <a:prstGeom prst="rect">
            <a:avLst/>
          </a:prstGeom>
          <a:noFill/>
        </p:spPr>
        <p:txBody>
          <a:bodyPr wrap="square" rtlCol="0">
            <a:spAutoFit/>
          </a:bodyPr>
          <a:lstStyle/>
          <a:p>
            <a:r>
              <a:rPr lang="en-US" altLang="zh-CN" dirty="0"/>
              <a:t>3.</a:t>
            </a:r>
            <a:r>
              <a:rPr lang="zh-CN" altLang="en-US" dirty="0"/>
              <a:t>卷积尺寸</a:t>
            </a:r>
            <a:endParaRPr lang="en-US" altLang="zh-CN" dirty="0"/>
          </a:p>
          <a:p>
            <a:r>
              <a:rPr lang="en-US" altLang="zh-CN" dirty="0"/>
              <a:t>Size</a:t>
            </a:r>
            <a:r>
              <a:rPr lang="zh-CN" altLang="en-US" dirty="0"/>
              <a:t>格式</a:t>
            </a:r>
          </a:p>
        </p:txBody>
      </p:sp>
      <p:sp>
        <p:nvSpPr>
          <p:cNvPr id="23" name="箭头: 下 22">
            <a:extLst>
              <a:ext uri="{FF2B5EF4-FFF2-40B4-BE49-F238E27FC236}">
                <a16:creationId xmlns:a16="http://schemas.microsoft.com/office/drawing/2014/main" id="{01E35C93-D320-4AF4-B8F9-F5872FE933F5}"/>
              </a:ext>
            </a:extLst>
          </p:cNvPr>
          <p:cNvSpPr/>
          <p:nvPr/>
        </p:nvSpPr>
        <p:spPr>
          <a:xfrm rot="16200000" flipH="1">
            <a:off x="3223751" y="3431243"/>
            <a:ext cx="254657" cy="1450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5B691213-F67E-4568-8CAE-851870D9950F}"/>
              </a:ext>
            </a:extLst>
          </p:cNvPr>
          <p:cNvSpPr txBox="1"/>
          <p:nvPr/>
        </p:nvSpPr>
        <p:spPr>
          <a:xfrm>
            <a:off x="4522330" y="5164996"/>
            <a:ext cx="3925383" cy="369332"/>
          </a:xfrm>
          <a:prstGeom prst="rect">
            <a:avLst/>
          </a:prstGeom>
          <a:noFill/>
        </p:spPr>
        <p:txBody>
          <a:bodyPr wrap="square" rtlCol="0">
            <a:spAutoFit/>
          </a:bodyPr>
          <a:lstStyle/>
          <a:p>
            <a:r>
              <a:rPr lang="en-US" altLang="zh-CN" dirty="0"/>
              <a:t>5.</a:t>
            </a:r>
            <a:r>
              <a:rPr lang="zh-CN" altLang="en-US" dirty="0"/>
              <a:t>边缘像素，一般设为默认</a:t>
            </a:r>
          </a:p>
        </p:txBody>
      </p:sp>
      <p:sp>
        <p:nvSpPr>
          <p:cNvPr id="25" name="箭头: 下 24">
            <a:extLst>
              <a:ext uri="{FF2B5EF4-FFF2-40B4-BE49-F238E27FC236}">
                <a16:creationId xmlns:a16="http://schemas.microsoft.com/office/drawing/2014/main" id="{15C6862F-1637-450C-B0F1-2BA4B6386C98}"/>
              </a:ext>
            </a:extLst>
          </p:cNvPr>
          <p:cNvSpPr/>
          <p:nvPr/>
        </p:nvSpPr>
        <p:spPr>
          <a:xfrm flipV="1">
            <a:off x="5968671" y="4582165"/>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7212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3429144"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练习</a:t>
            </a:r>
            <a:r>
              <a:rPr lang="en-US" altLang="zh-CN" sz="3600" b="1" dirty="0">
                <a:solidFill>
                  <a:srgbClr val="2F6472"/>
                </a:solidFill>
                <a:latin typeface="黑体" panose="02010609060101010101" pitchFamily="49" charset="-122"/>
                <a:ea typeface="黑体" panose="02010609060101010101" pitchFamily="49" charset="-122"/>
              </a:rPr>
              <a:t>3 </a:t>
            </a:r>
            <a:r>
              <a:rPr lang="zh-CN" altLang="en-US" sz="3600" b="1" dirty="0">
                <a:solidFill>
                  <a:srgbClr val="2F6472"/>
                </a:solidFill>
                <a:latin typeface="黑体" panose="02010609060101010101" pitchFamily="49" charset="-122"/>
                <a:ea typeface="黑体" panose="02010609060101010101" pitchFamily="49" charset="-122"/>
              </a:rPr>
              <a:t>高斯滤波</a:t>
            </a:r>
            <a:endParaRPr lang="zh-CN" altLang="en-US" sz="3600" dirty="0"/>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4C7CE4E1-08E8-463B-9131-C18EB2AE7B7C}"/>
              </a:ext>
            </a:extLst>
          </p:cNvPr>
          <p:cNvSpPr/>
          <p:nvPr/>
        </p:nvSpPr>
        <p:spPr>
          <a:xfrm>
            <a:off x="1413668" y="1184422"/>
            <a:ext cx="9521032" cy="66255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读取摄像头图像，并对摄像头图像进行高斯滤波</a:t>
            </a:r>
            <a:endParaRPr lang="en-US" altLang="zh-CN" sz="2800" dirty="0">
              <a:solidFill>
                <a:srgbClr val="2F6472"/>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32EE20B-13E7-4F2A-BADB-540891CF21ED}"/>
              </a:ext>
            </a:extLst>
          </p:cNvPr>
          <p:cNvPicPr>
            <a:picLocks noChangeAspect="1"/>
          </p:cNvPicPr>
          <p:nvPr/>
        </p:nvPicPr>
        <p:blipFill>
          <a:blip r:embed="rId4"/>
          <a:stretch>
            <a:fillRect/>
          </a:stretch>
        </p:blipFill>
        <p:spPr>
          <a:xfrm>
            <a:off x="2842083" y="3443681"/>
            <a:ext cx="5685714" cy="895238"/>
          </a:xfrm>
          <a:prstGeom prst="rect">
            <a:avLst/>
          </a:prstGeom>
        </p:spPr>
      </p:pic>
      <p:sp>
        <p:nvSpPr>
          <p:cNvPr id="26" name="文本框 25">
            <a:extLst>
              <a:ext uri="{FF2B5EF4-FFF2-40B4-BE49-F238E27FC236}">
                <a16:creationId xmlns:a16="http://schemas.microsoft.com/office/drawing/2014/main" id="{E9A87C03-D307-477D-92F4-737102B22C1D}"/>
              </a:ext>
            </a:extLst>
          </p:cNvPr>
          <p:cNvSpPr txBox="1"/>
          <p:nvPr/>
        </p:nvSpPr>
        <p:spPr>
          <a:xfrm>
            <a:off x="3374669" y="2593854"/>
            <a:ext cx="2721331" cy="369332"/>
          </a:xfrm>
          <a:prstGeom prst="rect">
            <a:avLst/>
          </a:prstGeom>
          <a:noFill/>
        </p:spPr>
        <p:txBody>
          <a:bodyPr wrap="square" rtlCol="0">
            <a:spAutoFit/>
          </a:bodyPr>
          <a:lstStyle/>
          <a:p>
            <a:r>
              <a:rPr lang="en-US" altLang="zh-CN" dirty="0"/>
              <a:t>1.</a:t>
            </a:r>
            <a:r>
              <a:rPr lang="zh-CN" altLang="en-US" dirty="0"/>
              <a:t>输入，灰度图或彩色图</a:t>
            </a:r>
          </a:p>
        </p:txBody>
      </p:sp>
      <p:sp>
        <p:nvSpPr>
          <p:cNvPr id="27" name="箭头: 下 26">
            <a:extLst>
              <a:ext uri="{FF2B5EF4-FFF2-40B4-BE49-F238E27FC236}">
                <a16:creationId xmlns:a16="http://schemas.microsoft.com/office/drawing/2014/main" id="{A4BD645F-4C3D-4B18-9566-A971B51833DF}"/>
              </a:ext>
            </a:extLst>
          </p:cNvPr>
          <p:cNvSpPr/>
          <p:nvPr/>
        </p:nvSpPr>
        <p:spPr>
          <a:xfrm>
            <a:off x="5123833" y="3077008"/>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7125850-A34E-44CC-B440-A0E5F5B94B34}"/>
              </a:ext>
            </a:extLst>
          </p:cNvPr>
          <p:cNvSpPr txBox="1"/>
          <p:nvPr/>
        </p:nvSpPr>
        <p:spPr>
          <a:xfrm>
            <a:off x="6552240" y="2593854"/>
            <a:ext cx="3505724" cy="369332"/>
          </a:xfrm>
          <a:prstGeom prst="rect">
            <a:avLst/>
          </a:prstGeom>
          <a:noFill/>
        </p:spPr>
        <p:txBody>
          <a:bodyPr wrap="square" rtlCol="0">
            <a:spAutoFit/>
          </a:bodyPr>
          <a:lstStyle/>
          <a:p>
            <a:r>
              <a:rPr lang="en-US" altLang="zh-CN" dirty="0"/>
              <a:t>2.</a:t>
            </a:r>
            <a:r>
              <a:rPr lang="zh-CN" altLang="en-US" dirty="0"/>
              <a:t>输出</a:t>
            </a:r>
          </a:p>
        </p:txBody>
      </p:sp>
      <p:sp>
        <p:nvSpPr>
          <p:cNvPr id="29" name="箭头: 下 28">
            <a:extLst>
              <a:ext uri="{FF2B5EF4-FFF2-40B4-BE49-F238E27FC236}">
                <a16:creationId xmlns:a16="http://schemas.microsoft.com/office/drawing/2014/main" id="{29F57AB6-31BA-410E-B91D-D29D4B4EAE0C}"/>
              </a:ext>
            </a:extLst>
          </p:cNvPr>
          <p:cNvSpPr/>
          <p:nvPr/>
        </p:nvSpPr>
        <p:spPr>
          <a:xfrm>
            <a:off x="6870142" y="3077008"/>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F2ED785-748A-4528-A26A-0D7A3855C365}"/>
              </a:ext>
            </a:extLst>
          </p:cNvPr>
          <p:cNvSpPr txBox="1"/>
          <p:nvPr/>
        </p:nvSpPr>
        <p:spPr>
          <a:xfrm>
            <a:off x="729615" y="3634392"/>
            <a:ext cx="2112468" cy="369332"/>
          </a:xfrm>
          <a:prstGeom prst="rect">
            <a:avLst/>
          </a:prstGeom>
          <a:noFill/>
        </p:spPr>
        <p:txBody>
          <a:bodyPr wrap="square" rtlCol="0">
            <a:spAutoFit/>
          </a:bodyPr>
          <a:lstStyle/>
          <a:p>
            <a:r>
              <a:rPr lang="en-US" altLang="zh-CN" dirty="0"/>
              <a:t>4.X</a:t>
            </a:r>
            <a:r>
              <a:rPr lang="zh-CN" altLang="en-US" dirty="0"/>
              <a:t>方向的</a:t>
            </a:r>
            <a:r>
              <a:rPr lang="en-US" altLang="zh-CN" dirty="0"/>
              <a:t>sigma</a:t>
            </a:r>
            <a:endParaRPr lang="zh-CN" altLang="en-US" dirty="0"/>
          </a:p>
        </p:txBody>
      </p:sp>
      <p:sp>
        <p:nvSpPr>
          <p:cNvPr id="31" name="箭头: 下 30">
            <a:extLst>
              <a:ext uri="{FF2B5EF4-FFF2-40B4-BE49-F238E27FC236}">
                <a16:creationId xmlns:a16="http://schemas.microsoft.com/office/drawing/2014/main" id="{818BD6A4-8D6B-4FBE-9EA8-0DD9BF6CB2C8}"/>
              </a:ext>
            </a:extLst>
          </p:cNvPr>
          <p:cNvSpPr/>
          <p:nvPr/>
        </p:nvSpPr>
        <p:spPr>
          <a:xfrm rot="5400000">
            <a:off x="8196432" y="3200615"/>
            <a:ext cx="254657" cy="1450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694576E1-533D-4926-82A6-68C368E204AD}"/>
              </a:ext>
            </a:extLst>
          </p:cNvPr>
          <p:cNvSpPr txBox="1"/>
          <p:nvPr/>
        </p:nvSpPr>
        <p:spPr>
          <a:xfrm>
            <a:off x="7762430" y="2593854"/>
            <a:ext cx="2648307" cy="646331"/>
          </a:xfrm>
          <a:prstGeom prst="rect">
            <a:avLst/>
          </a:prstGeom>
          <a:noFill/>
        </p:spPr>
        <p:txBody>
          <a:bodyPr wrap="square" rtlCol="0">
            <a:spAutoFit/>
          </a:bodyPr>
          <a:lstStyle/>
          <a:p>
            <a:r>
              <a:rPr lang="en-US" altLang="zh-CN" dirty="0"/>
              <a:t>3.</a:t>
            </a:r>
            <a:r>
              <a:rPr lang="zh-CN" altLang="en-US" dirty="0"/>
              <a:t>卷积尺寸，</a:t>
            </a:r>
            <a:r>
              <a:rPr lang="en-US" altLang="zh-CN" dirty="0"/>
              <a:t>Size</a:t>
            </a:r>
            <a:r>
              <a:rPr lang="zh-CN" altLang="en-US" dirty="0"/>
              <a:t>格式</a:t>
            </a:r>
          </a:p>
          <a:p>
            <a:endParaRPr lang="zh-CN" altLang="en-US" dirty="0"/>
          </a:p>
        </p:txBody>
      </p:sp>
      <p:sp>
        <p:nvSpPr>
          <p:cNvPr id="33" name="箭头: 下 32">
            <a:extLst>
              <a:ext uri="{FF2B5EF4-FFF2-40B4-BE49-F238E27FC236}">
                <a16:creationId xmlns:a16="http://schemas.microsoft.com/office/drawing/2014/main" id="{7E466340-880C-4435-A7C5-62671608DFBE}"/>
              </a:ext>
            </a:extLst>
          </p:cNvPr>
          <p:cNvSpPr/>
          <p:nvPr/>
        </p:nvSpPr>
        <p:spPr>
          <a:xfrm rot="16200000" flipH="1">
            <a:off x="3247340" y="3203246"/>
            <a:ext cx="254657" cy="1450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014B5F85-876F-4A6A-A064-B4FD742330D4}"/>
              </a:ext>
            </a:extLst>
          </p:cNvPr>
          <p:cNvSpPr txBox="1"/>
          <p:nvPr/>
        </p:nvSpPr>
        <p:spPr>
          <a:xfrm>
            <a:off x="4447108" y="5064328"/>
            <a:ext cx="3925383" cy="369332"/>
          </a:xfrm>
          <a:prstGeom prst="rect">
            <a:avLst/>
          </a:prstGeom>
          <a:noFill/>
        </p:spPr>
        <p:txBody>
          <a:bodyPr wrap="square" rtlCol="0">
            <a:spAutoFit/>
          </a:bodyPr>
          <a:lstStyle/>
          <a:p>
            <a:r>
              <a:rPr lang="en-US" altLang="zh-CN" dirty="0"/>
              <a:t>6.</a:t>
            </a:r>
            <a:r>
              <a:rPr lang="zh-CN" altLang="en-US" dirty="0"/>
              <a:t>边缘像素，一般设为默认</a:t>
            </a:r>
          </a:p>
        </p:txBody>
      </p:sp>
      <p:sp>
        <p:nvSpPr>
          <p:cNvPr id="35" name="箭头: 下 34">
            <a:extLst>
              <a:ext uri="{FF2B5EF4-FFF2-40B4-BE49-F238E27FC236}">
                <a16:creationId xmlns:a16="http://schemas.microsoft.com/office/drawing/2014/main" id="{682C626F-8680-4301-BB4B-5AE58B3C2510}"/>
              </a:ext>
            </a:extLst>
          </p:cNvPr>
          <p:cNvSpPr/>
          <p:nvPr/>
        </p:nvSpPr>
        <p:spPr>
          <a:xfrm flipV="1">
            <a:off x="5893449" y="4481497"/>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下 35">
            <a:extLst>
              <a:ext uri="{FF2B5EF4-FFF2-40B4-BE49-F238E27FC236}">
                <a16:creationId xmlns:a16="http://schemas.microsoft.com/office/drawing/2014/main" id="{595405F1-AD99-4689-8484-6EF006146E8E}"/>
              </a:ext>
            </a:extLst>
          </p:cNvPr>
          <p:cNvSpPr/>
          <p:nvPr/>
        </p:nvSpPr>
        <p:spPr>
          <a:xfrm>
            <a:off x="8177773" y="3071095"/>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165AD212-15CE-4051-9708-16D7CDB373EA}"/>
              </a:ext>
            </a:extLst>
          </p:cNvPr>
          <p:cNvSpPr txBox="1"/>
          <p:nvPr/>
        </p:nvSpPr>
        <p:spPr>
          <a:xfrm>
            <a:off x="9161948" y="3634392"/>
            <a:ext cx="2112468" cy="369332"/>
          </a:xfrm>
          <a:prstGeom prst="rect">
            <a:avLst/>
          </a:prstGeom>
          <a:noFill/>
        </p:spPr>
        <p:txBody>
          <a:bodyPr wrap="square" rtlCol="0">
            <a:spAutoFit/>
          </a:bodyPr>
          <a:lstStyle/>
          <a:p>
            <a:r>
              <a:rPr lang="en-US" altLang="zh-CN" dirty="0"/>
              <a:t>5.Y</a:t>
            </a:r>
            <a:r>
              <a:rPr lang="zh-CN" altLang="en-US" dirty="0"/>
              <a:t>方向的</a:t>
            </a:r>
            <a:r>
              <a:rPr lang="en-US" altLang="zh-CN" dirty="0"/>
              <a:t>sigma</a:t>
            </a:r>
            <a:endParaRPr lang="zh-CN" altLang="en-US" dirty="0"/>
          </a:p>
        </p:txBody>
      </p:sp>
    </p:spTree>
    <p:extLst>
      <p:ext uri="{BB962C8B-B14F-4D97-AF65-F5344CB8AC3E}">
        <p14:creationId xmlns:p14="http://schemas.microsoft.com/office/powerpoint/2010/main" val="3917000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3429144"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练习</a:t>
            </a:r>
            <a:r>
              <a:rPr lang="en-US" altLang="zh-CN" sz="3600" b="1" dirty="0">
                <a:solidFill>
                  <a:srgbClr val="2F6472"/>
                </a:solidFill>
                <a:latin typeface="黑体" panose="02010609060101010101" pitchFamily="49" charset="-122"/>
                <a:ea typeface="黑体" panose="02010609060101010101" pitchFamily="49" charset="-122"/>
              </a:rPr>
              <a:t>4 </a:t>
            </a:r>
            <a:r>
              <a:rPr lang="zh-CN" altLang="en-US" sz="3600" b="1" dirty="0">
                <a:solidFill>
                  <a:srgbClr val="2F6472"/>
                </a:solidFill>
                <a:latin typeface="黑体" panose="02010609060101010101" pitchFamily="49" charset="-122"/>
                <a:ea typeface="黑体" panose="02010609060101010101" pitchFamily="49" charset="-122"/>
              </a:rPr>
              <a:t>边缘提取</a:t>
            </a:r>
            <a:endParaRPr lang="zh-CN" altLang="en-US" sz="3600" dirty="0"/>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4C7CE4E1-08E8-463B-9131-C18EB2AE7B7C}"/>
              </a:ext>
            </a:extLst>
          </p:cNvPr>
          <p:cNvSpPr/>
          <p:nvPr/>
        </p:nvSpPr>
        <p:spPr>
          <a:xfrm>
            <a:off x="1413668" y="1184422"/>
            <a:ext cx="9521032" cy="1308884"/>
          </a:xfrm>
          <a:prstGeom prst="rect">
            <a:avLst/>
          </a:prstGeom>
        </p:spPr>
        <p:txBody>
          <a:bodyPr wrap="square">
            <a:spAutoFit/>
          </a:bodyPr>
          <a:lstStyle/>
          <a:p>
            <a:pPr marL="0" lvl="1">
              <a:lnSpc>
                <a:spcPct val="150000"/>
              </a:lnSpc>
            </a:pPr>
            <a:r>
              <a:rPr lang="zh-CN" altLang="en-US" sz="2800" dirty="0">
                <a:solidFill>
                  <a:srgbClr val="2F6472"/>
                </a:solidFill>
                <a:latin typeface="微软雅黑" panose="020B0503020204020204" pitchFamily="34" charset="-122"/>
                <a:ea typeface="微软雅黑" panose="020B0503020204020204" pitchFamily="34" charset="-122"/>
              </a:rPr>
              <a:t>读取摄像头图像，并对摄像头图像进行边缘提取，分别提取</a:t>
            </a:r>
            <a:r>
              <a:rPr lang="en-US" altLang="zh-CN" sz="2800" dirty="0">
                <a:solidFill>
                  <a:srgbClr val="2F6472"/>
                </a:solidFill>
                <a:latin typeface="微软雅黑" panose="020B0503020204020204" pitchFamily="34" charset="-122"/>
                <a:ea typeface="微软雅黑" panose="020B0503020204020204" pitchFamily="34" charset="-122"/>
              </a:rPr>
              <a:t>x</a:t>
            </a:r>
            <a:r>
              <a:rPr lang="zh-CN" altLang="en-US" sz="2800" dirty="0">
                <a:solidFill>
                  <a:srgbClr val="2F6472"/>
                </a:solidFill>
                <a:latin typeface="微软雅黑" panose="020B0503020204020204" pitchFamily="34" charset="-122"/>
                <a:ea typeface="微软雅黑" panose="020B0503020204020204" pitchFamily="34" charset="-122"/>
              </a:rPr>
              <a:t>，</a:t>
            </a:r>
            <a:r>
              <a:rPr lang="en-US" altLang="zh-CN" sz="2800" dirty="0">
                <a:solidFill>
                  <a:srgbClr val="2F6472"/>
                </a:solidFill>
                <a:latin typeface="微软雅黑" panose="020B0503020204020204" pitchFamily="34" charset="-122"/>
                <a:ea typeface="微软雅黑" panose="020B0503020204020204" pitchFamily="34" charset="-122"/>
              </a:rPr>
              <a:t>y</a:t>
            </a:r>
            <a:r>
              <a:rPr lang="zh-CN" altLang="en-US" sz="2800" dirty="0">
                <a:solidFill>
                  <a:srgbClr val="2F6472"/>
                </a:solidFill>
                <a:latin typeface="微软雅黑" panose="020B0503020204020204" pitchFamily="34" charset="-122"/>
                <a:ea typeface="微软雅黑" panose="020B0503020204020204" pitchFamily="34" charset="-122"/>
              </a:rPr>
              <a:t>方向上的边缘，观察结果有何区别。</a:t>
            </a:r>
            <a:endParaRPr lang="en-US" altLang="zh-CN" sz="2800" dirty="0">
              <a:solidFill>
                <a:srgbClr val="2F6472"/>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E5B5338-806E-4D15-B9CE-EC0D938E938D}"/>
              </a:ext>
            </a:extLst>
          </p:cNvPr>
          <p:cNvPicPr>
            <a:picLocks noChangeAspect="1"/>
          </p:cNvPicPr>
          <p:nvPr/>
        </p:nvPicPr>
        <p:blipFill>
          <a:blip r:embed="rId4"/>
          <a:stretch>
            <a:fillRect/>
          </a:stretch>
        </p:blipFill>
        <p:spPr>
          <a:xfrm>
            <a:off x="3370855" y="3850409"/>
            <a:ext cx="5047619" cy="1028571"/>
          </a:xfrm>
          <a:prstGeom prst="rect">
            <a:avLst/>
          </a:prstGeom>
        </p:spPr>
      </p:pic>
      <p:sp>
        <p:nvSpPr>
          <p:cNvPr id="22" name="文本框 21">
            <a:extLst>
              <a:ext uri="{FF2B5EF4-FFF2-40B4-BE49-F238E27FC236}">
                <a16:creationId xmlns:a16="http://schemas.microsoft.com/office/drawing/2014/main" id="{2C6D0FB2-E8B9-48B5-99E7-72E70D994FB4}"/>
              </a:ext>
            </a:extLst>
          </p:cNvPr>
          <p:cNvSpPr txBox="1"/>
          <p:nvPr/>
        </p:nvSpPr>
        <p:spPr>
          <a:xfrm>
            <a:off x="3374669" y="2870853"/>
            <a:ext cx="2721331" cy="369332"/>
          </a:xfrm>
          <a:prstGeom prst="rect">
            <a:avLst/>
          </a:prstGeom>
          <a:noFill/>
        </p:spPr>
        <p:txBody>
          <a:bodyPr wrap="square" rtlCol="0">
            <a:spAutoFit/>
          </a:bodyPr>
          <a:lstStyle/>
          <a:p>
            <a:r>
              <a:rPr lang="en-US" altLang="zh-CN" dirty="0"/>
              <a:t>1.</a:t>
            </a:r>
            <a:r>
              <a:rPr lang="zh-CN" altLang="en-US" dirty="0"/>
              <a:t>输入，灰度图或彩色图</a:t>
            </a:r>
          </a:p>
        </p:txBody>
      </p:sp>
      <p:sp>
        <p:nvSpPr>
          <p:cNvPr id="23" name="箭头: 下 22">
            <a:extLst>
              <a:ext uri="{FF2B5EF4-FFF2-40B4-BE49-F238E27FC236}">
                <a16:creationId xmlns:a16="http://schemas.microsoft.com/office/drawing/2014/main" id="{60B1A0CC-09CD-4833-BDFE-88D0EF66E851}"/>
              </a:ext>
            </a:extLst>
          </p:cNvPr>
          <p:cNvSpPr/>
          <p:nvPr/>
        </p:nvSpPr>
        <p:spPr>
          <a:xfrm>
            <a:off x="5123833" y="3354007"/>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1E45E0B8-1439-4517-BE7A-23AAB3757454}"/>
              </a:ext>
            </a:extLst>
          </p:cNvPr>
          <p:cNvSpPr txBox="1"/>
          <p:nvPr/>
        </p:nvSpPr>
        <p:spPr>
          <a:xfrm>
            <a:off x="6552240" y="2870853"/>
            <a:ext cx="3505724" cy="369332"/>
          </a:xfrm>
          <a:prstGeom prst="rect">
            <a:avLst/>
          </a:prstGeom>
          <a:noFill/>
        </p:spPr>
        <p:txBody>
          <a:bodyPr wrap="square" rtlCol="0">
            <a:spAutoFit/>
          </a:bodyPr>
          <a:lstStyle/>
          <a:p>
            <a:r>
              <a:rPr lang="en-US" altLang="zh-CN" dirty="0"/>
              <a:t>2.</a:t>
            </a:r>
            <a:r>
              <a:rPr lang="zh-CN" altLang="en-US" dirty="0"/>
              <a:t>输出</a:t>
            </a:r>
          </a:p>
        </p:txBody>
      </p:sp>
      <p:sp>
        <p:nvSpPr>
          <p:cNvPr id="25" name="箭头: 下 24">
            <a:extLst>
              <a:ext uri="{FF2B5EF4-FFF2-40B4-BE49-F238E27FC236}">
                <a16:creationId xmlns:a16="http://schemas.microsoft.com/office/drawing/2014/main" id="{9CAD5B8F-3C12-4E75-8966-E90DB632709C}"/>
              </a:ext>
            </a:extLst>
          </p:cNvPr>
          <p:cNvSpPr/>
          <p:nvPr/>
        </p:nvSpPr>
        <p:spPr>
          <a:xfrm>
            <a:off x="6870142" y="3354007"/>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ECBF347-6575-4F14-AF38-1CF6BD4D3792}"/>
              </a:ext>
            </a:extLst>
          </p:cNvPr>
          <p:cNvSpPr txBox="1"/>
          <p:nvPr/>
        </p:nvSpPr>
        <p:spPr>
          <a:xfrm>
            <a:off x="7762430" y="2870853"/>
            <a:ext cx="2648307" cy="646331"/>
          </a:xfrm>
          <a:prstGeom prst="rect">
            <a:avLst/>
          </a:prstGeom>
          <a:noFill/>
        </p:spPr>
        <p:txBody>
          <a:bodyPr wrap="square" rtlCol="0">
            <a:spAutoFit/>
          </a:bodyPr>
          <a:lstStyle/>
          <a:p>
            <a:r>
              <a:rPr lang="en-US" altLang="zh-CN" dirty="0"/>
              <a:t>3.</a:t>
            </a:r>
            <a:r>
              <a:rPr lang="zh-CN" altLang="en-US" dirty="0"/>
              <a:t>输出图像的类型</a:t>
            </a:r>
          </a:p>
          <a:p>
            <a:endParaRPr lang="zh-CN" altLang="en-US" dirty="0"/>
          </a:p>
        </p:txBody>
      </p:sp>
      <p:sp>
        <p:nvSpPr>
          <p:cNvPr id="39" name="箭头: 下 38">
            <a:extLst>
              <a:ext uri="{FF2B5EF4-FFF2-40B4-BE49-F238E27FC236}">
                <a16:creationId xmlns:a16="http://schemas.microsoft.com/office/drawing/2014/main" id="{5297AF80-C858-48F9-A604-1A0947E8013E}"/>
              </a:ext>
            </a:extLst>
          </p:cNvPr>
          <p:cNvSpPr/>
          <p:nvPr/>
        </p:nvSpPr>
        <p:spPr>
          <a:xfrm>
            <a:off x="8177773" y="3348094"/>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E8F79709-DB20-464A-A880-90101C8C4428}"/>
              </a:ext>
            </a:extLst>
          </p:cNvPr>
          <p:cNvSpPr txBox="1"/>
          <p:nvPr/>
        </p:nvSpPr>
        <p:spPr>
          <a:xfrm>
            <a:off x="598978" y="3960560"/>
            <a:ext cx="2112468" cy="646331"/>
          </a:xfrm>
          <a:prstGeom prst="rect">
            <a:avLst/>
          </a:prstGeom>
          <a:noFill/>
        </p:spPr>
        <p:txBody>
          <a:bodyPr wrap="square" rtlCol="0">
            <a:spAutoFit/>
          </a:bodyPr>
          <a:lstStyle/>
          <a:p>
            <a:r>
              <a:rPr lang="en-US" altLang="zh-CN" dirty="0"/>
              <a:t>4 and 5. x</a:t>
            </a:r>
            <a:r>
              <a:rPr lang="zh-CN" altLang="en-US" dirty="0"/>
              <a:t>方向和</a:t>
            </a:r>
            <a:r>
              <a:rPr lang="en-US" altLang="zh-CN" dirty="0"/>
              <a:t>y</a:t>
            </a:r>
            <a:r>
              <a:rPr lang="zh-CN" altLang="en-US" dirty="0"/>
              <a:t>方向的微分阶数</a:t>
            </a:r>
          </a:p>
        </p:txBody>
      </p:sp>
      <p:sp>
        <p:nvSpPr>
          <p:cNvPr id="41" name="箭头: 下 40">
            <a:extLst>
              <a:ext uri="{FF2B5EF4-FFF2-40B4-BE49-F238E27FC236}">
                <a16:creationId xmlns:a16="http://schemas.microsoft.com/office/drawing/2014/main" id="{4904F4CF-05C2-4169-B2C7-BBCBD0D0787F}"/>
              </a:ext>
            </a:extLst>
          </p:cNvPr>
          <p:cNvSpPr/>
          <p:nvPr/>
        </p:nvSpPr>
        <p:spPr>
          <a:xfrm rot="5400000">
            <a:off x="8065795" y="3526783"/>
            <a:ext cx="254657" cy="1450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6C84DD34-541C-4158-997B-C8598A10CCEC}"/>
              </a:ext>
            </a:extLst>
          </p:cNvPr>
          <p:cNvSpPr/>
          <p:nvPr/>
        </p:nvSpPr>
        <p:spPr>
          <a:xfrm rot="16200000" flipH="1">
            <a:off x="3116703" y="3529414"/>
            <a:ext cx="254657" cy="1450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DAFA9351-922A-4E1D-A886-D848CCBF0732}"/>
              </a:ext>
            </a:extLst>
          </p:cNvPr>
          <p:cNvSpPr txBox="1"/>
          <p:nvPr/>
        </p:nvSpPr>
        <p:spPr>
          <a:xfrm>
            <a:off x="9031311" y="3960560"/>
            <a:ext cx="2112468" cy="369332"/>
          </a:xfrm>
          <a:prstGeom prst="rect">
            <a:avLst/>
          </a:prstGeom>
          <a:noFill/>
        </p:spPr>
        <p:txBody>
          <a:bodyPr wrap="square" rtlCol="0">
            <a:spAutoFit/>
          </a:bodyPr>
          <a:lstStyle/>
          <a:p>
            <a:r>
              <a:rPr lang="en-US" altLang="zh-CN" dirty="0"/>
              <a:t>6.</a:t>
            </a:r>
            <a:r>
              <a:rPr lang="zh-CN" altLang="en-US" dirty="0"/>
              <a:t>卷积核尺寸</a:t>
            </a:r>
          </a:p>
        </p:txBody>
      </p:sp>
      <p:sp>
        <p:nvSpPr>
          <p:cNvPr id="44" name="文本框 43">
            <a:extLst>
              <a:ext uri="{FF2B5EF4-FFF2-40B4-BE49-F238E27FC236}">
                <a16:creationId xmlns:a16="http://schemas.microsoft.com/office/drawing/2014/main" id="{7ECC57FE-AA05-4A94-99E4-5C8815769769}"/>
              </a:ext>
            </a:extLst>
          </p:cNvPr>
          <p:cNvSpPr txBox="1"/>
          <p:nvPr/>
        </p:nvSpPr>
        <p:spPr>
          <a:xfrm>
            <a:off x="1935060" y="5119872"/>
            <a:ext cx="2639736" cy="646331"/>
          </a:xfrm>
          <a:prstGeom prst="rect">
            <a:avLst/>
          </a:prstGeom>
          <a:noFill/>
        </p:spPr>
        <p:txBody>
          <a:bodyPr wrap="square" rtlCol="0">
            <a:spAutoFit/>
          </a:bodyPr>
          <a:lstStyle/>
          <a:p>
            <a:r>
              <a:rPr lang="en-US" altLang="zh-CN" dirty="0"/>
              <a:t>7.</a:t>
            </a:r>
            <a:r>
              <a:rPr lang="zh-CN" altLang="en-US" dirty="0"/>
              <a:t>卷积核尺寸，输出微分值的缩放因数</a:t>
            </a:r>
          </a:p>
        </p:txBody>
      </p:sp>
      <p:sp>
        <p:nvSpPr>
          <p:cNvPr id="45" name="箭头: 下 44">
            <a:extLst>
              <a:ext uri="{FF2B5EF4-FFF2-40B4-BE49-F238E27FC236}">
                <a16:creationId xmlns:a16="http://schemas.microsoft.com/office/drawing/2014/main" id="{007CF128-0372-4AAB-B4F9-24432E700C17}"/>
              </a:ext>
            </a:extLst>
          </p:cNvPr>
          <p:cNvSpPr/>
          <p:nvPr/>
        </p:nvSpPr>
        <p:spPr>
          <a:xfrm flipV="1">
            <a:off x="4094784" y="4606891"/>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下 46">
            <a:extLst>
              <a:ext uri="{FF2B5EF4-FFF2-40B4-BE49-F238E27FC236}">
                <a16:creationId xmlns:a16="http://schemas.microsoft.com/office/drawing/2014/main" id="{912741F2-6924-4E9C-8975-C87B9F996091}"/>
              </a:ext>
            </a:extLst>
          </p:cNvPr>
          <p:cNvSpPr/>
          <p:nvPr/>
        </p:nvSpPr>
        <p:spPr>
          <a:xfrm rot="5400000">
            <a:off x="8065795" y="3843450"/>
            <a:ext cx="254657" cy="1450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1825E68A-468E-4A4F-A432-28607BB01678}"/>
              </a:ext>
            </a:extLst>
          </p:cNvPr>
          <p:cNvSpPr txBox="1"/>
          <p:nvPr/>
        </p:nvSpPr>
        <p:spPr>
          <a:xfrm>
            <a:off x="9037327" y="4467567"/>
            <a:ext cx="2112468" cy="646331"/>
          </a:xfrm>
          <a:prstGeom prst="rect">
            <a:avLst/>
          </a:prstGeom>
          <a:noFill/>
        </p:spPr>
        <p:txBody>
          <a:bodyPr wrap="square" rtlCol="0">
            <a:spAutoFit/>
          </a:bodyPr>
          <a:lstStyle/>
          <a:p>
            <a:r>
              <a:rPr lang="en-US" altLang="zh-CN" dirty="0"/>
              <a:t>8.</a:t>
            </a:r>
            <a:r>
              <a:rPr lang="zh-CN" altLang="en-US" dirty="0"/>
              <a:t>附加值，加载输出结果上。</a:t>
            </a:r>
          </a:p>
        </p:txBody>
      </p:sp>
      <p:sp>
        <p:nvSpPr>
          <p:cNvPr id="49" name="文本框 48">
            <a:extLst>
              <a:ext uri="{FF2B5EF4-FFF2-40B4-BE49-F238E27FC236}">
                <a16:creationId xmlns:a16="http://schemas.microsoft.com/office/drawing/2014/main" id="{7499DDDB-81EC-46D2-B188-7193CE550054}"/>
              </a:ext>
            </a:extLst>
          </p:cNvPr>
          <p:cNvSpPr txBox="1"/>
          <p:nvPr/>
        </p:nvSpPr>
        <p:spPr>
          <a:xfrm>
            <a:off x="5193649" y="5515912"/>
            <a:ext cx="3925383" cy="369332"/>
          </a:xfrm>
          <a:prstGeom prst="rect">
            <a:avLst/>
          </a:prstGeom>
          <a:noFill/>
        </p:spPr>
        <p:txBody>
          <a:bodyPr wrap="square" rtlCol="0">
            <a:spAutoFit/>
          </a:bodyPr>
          <a:lstStyle/>
          <a:p>
            <a:r>
              <a:rPr lang="en-US" altLang="zh-CN" dirty="0"/>
              <a:t>9.</a:t>
            </a:r>
            <a:r>
              <a:rPr lang="zh-CN" altLang="en-US" dirty="0"/>
              <a:t>边缘像素，</a:t>
            </a:r>
          </a:p>
        </p:txBody>
      </p:sp>
      <p:sp>
        <p:nvSpPr>
          <p:cNvPr id="50" name="箭头: 下 49">
            <a:extLst>
              <a:ext uri="{FF2B5EF4-FFF2-40B4-BE49-F238E27FC236}">
                <a16:creationId xmlns:a16="http://schemas.microsoft.com/office/drawing/2014/main" id="{1A01189D-3DE6-4557-A2A6-AFAE3A80517A}"/>
              </a:ext>
            </a:extLst>
          </p:cNvPr>
          <p:cNvSpPr/>
          <p:nvPr/>
        </p:nvSpPr>
        <p:spPr>
          <a:xfrm flipV="1">
            <a:off x="6639990" y="4933081"/>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6268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0210" y="286561"/>
            <a:ext cx="3429144" cy="646331"/>
          </a:xfrm>
          <a:prstGeom prst="rect">
            <a:avLst/>
          </a:prstGeom>
        </p:spPr>
        <p:txBody>
          <a:bodyPr wrap="none">
            <a:spAutoFit/>
          </a:bodyPr>
          <a:lstStyle/>
          <a:p>
            <a:r>
              <a:rPr lang="zh-CN" altLang="en-US" sz="3600" b="1" dirty="0">
                <a:solidFill>
                  <a:srgbClr val="2F6472"/>
                </a:solidFill>
                <a:latin typeface="黑体" panose="02010609060101010101" pitchFamily="49" charset="-122"/>
                <a:ea typeface="黑体" panose="02010609060101010101" pitchFamily="49" charset="-122"/>
              </a:rPr>
              <a:t>练习</a:t>
            </a:r>
            <a:r>
              <a:rPr lang="en-US" altLang="zh-CN" sz="3600" b="1" dirty="0">
                <a:solidFill>
                  <a:srgbClr val="2F6472"/>
                </a:solidFill>
                <a:latin typeface="黑体" panose="02010609060101010101" pitchFamily="49" charset="-122"/>
                <a:ea typeface="黑体" panose="02010609060101010101" pitchFamily="49" charset="-122"/>
              </a:rPr>
              <a:t>4 </a:t>
            </a:r>
            <a:r>
              <a:rPr lang="zh-CN" altLang="en-US" sz="3600" b="1" dirty="0">
                <a:solidFill>
                  <a:srgbClr val="2F6472"/>
                </a:solidFill>
                <a:latin typeface="黑体" panose="02010609060101010101" pitchFamily="49" charset="-122"/>
                <a:ea typeface="黑体" panose="02010609060101010101" pitchFamily="49" charset="-122"/>
              </a:rPr>
              <a:t>边缘提取</a:t>
            </a:r>
            <a:endParaRPr lang="zh-CN" altLang="en-US" sz="3600" dirty="0"/>
          </a:p>
        </p:txBody>
      </p:sp>
      <p:sp>
        <p:nvSpPr>
          <p:cNvPr id="12" name="矩形 11">
            <a:extLst>
              <a:ext uri="{FF2B5EF4-FFF2-40B4-BE49-F238E27FC236}">
                <a16:creationId xmlns:a16="http://schemas.microsoft.com/office/drawing/2014/main" id="{B2D97B2D-CAD2-4C12-866E-FC12DDD28398}"/>
              </a:ext>
            </a:extLst>
          </p:cNvPr>
          <p:cNvSpPr/>
          <p:nvPr/>
        </p:nvSpPr>
        <p:spPr>
          <a:xfrm>
            <a:off x="-66675" y="982915"/>
            <a:ext cx="3773187" cy="100013"/>
          </a:xfrm>
          <a:prstGeom prst="rect">
            <a:avLst/>
          </a:prstGeom>
          <a:gradFill flip="none" rotWithShape="1">
            <a:gsLst>
              <a:gs pos="0">
                <a:srgbClr val="2F6472">
                  <a:tint val="66000"/>
                  <a:satMod val="160000"/>
                </a:srgbClr>
              </a:gs>
              <a:gs pos="32000">
                <a:srgbClr val="2F6472">
                  <a:tint val="44500"/>
                  <a:satMod val="160000"/>
                </a:srgbClr>
              </a:gs>
              <a:gs pos="100000">
                <a:srgbClr val="2F647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数字图像处理">
            <a:hlinkClick r:id="rId3" tooltip="数字图像处理"/>
            <a:extLst>
              <a:ext uri="{FF2B5EF4-FFF2-40B4-BE49-F238E27FC236}">
                <a16:creationId xmlns:a16="http://schemas.microsoft.com/office/drawing/2014/main" id="{DF0D957C-3468-4BFE-82B7-4F339A7BFA7A}"/>
              </a:ext>
            </a:extLst>
          </p:cNvPr>
          <p:cNvSpPr>
            <a:spLocks noChangeAspect="1" noChangeArrowheads="1"/>
          </p:cNvSpPr>
          <p:nvPr/>
        </p:nvSpPr>
        <p:spPr bwMode="auto">
          <a:xfrm>
            <a:off x="24765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4C7CE4E1-08E8-463B-9131-C18EB2AE7B7C}"/>
              </a:ext>
            </a:extLst>
          </p:cNvPr>
          <p:cNvSpPr/>
          <p:nvPr/>
        </p:nvSpPr>
        <p:spPr>
          <a:xfrm>
            <a:off x="1413668" y="1184422"/>
            <a:ext cx="9521032" cy="662554"/>
          </a:xfrm>
          <a:prstGeom prst="rect">
            <a:avLst/>
          </a:prstGeom>
        </p:spPr>
        <p:txBody>
          <a:bodyPr wrap="square">
            <a:spAutoFit/>
          </a:bodyPr>
          <a:lstStyle/>
          <a:p>
            <a:pPr marL="0" lvl="1">
              <a:lnSpc>
                <a:spcPct val="150000"/>
              </a:lnSpc>
            </a:pPr>
            <a:r>
              <a:rPr lang="en-US" altLang="zh-CN" sz="2800" dirty="0">
                <a:solidFill>
                  <a:srgbClr val="2F6472"/>
                </a:solidFill>
                <a:latin typeface="微软雅黑" panose="020B0503020204020204" pitchFamily="34" charset="-122"/>
                <a:ea typeface="微软雅黑" panose="020B0503020204020204" pitchFamily="34" charset="-122"/>
              </a:rPr>
              <a:t>Sobel</a:t>
            </a:r>
            <a:r>
              <a:rPr lang="zh-CN" altLang="en-US" sz="2800" dirty="0">
                <a:solidFill>
                  <a:srgbClr val="2F6472"/>
                </a:solidFill>
                <a:latin typeface="微软雅黑" panose="020B0503020204020204" pitchFamily="34" charset="-122"/>
                <a:ea typeface="微软雅黑" panose="020B0503020204020204" pitchFamily="34" charset="-122"/>
              </a:rPr>
              <a:t>函数，后</a:t>
            </a:r>
            <a:r>
              <a:rPr lang="en-US" altLang="zh-CN" sz="2800" dirty="0">
                <a:solidFill>
                  <a:srgbClr val="2F6472"/>
                </a:solidFill>
                <a:latin typeface="微软雅黑" panose="020B0503020204020204" pitchFamily="34" charset="-122"/>
                <a:ea typeface="微软雅黑" panose="020B0503020204020204" pitchFamily="34" charset="-122"/>
              </a:rPr>
              <a:t>3</a:t>
            </a:r>
            <a:r>
              <a:rPr lang="zh-CN" altLang="en-US" sz="2800" dirty="0">
                <a:solidFill>
                  <a:srgbClr val="2F6472"/>
                </a:solidFill>
                <a:latin typeface="微软雅黑" panose="020B0503020204020204" pitchFamily="34" charset="-122"/>
                <a:ea typeface="微软雅黑" panose="020B0503020204020204" pitchFamily="34" charset="-122"/>
              </a:rPr>
              <a:t>个参数与一般使用默认。</a:t>
            </a:r>
            <a:endParaRPr lang="en-US" altLang="zh-CN" sz="2800" dirty="0">
              <a:solidFill>
                <a:srgbClr val="2F6472"/>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1AE9FF4-6DBC-4673-827D-28A33AD7B385}"/>
              </a:ext>
            </a:extLst>
          </p:cNvPr>
          <p:cNvPicPr>
            <a:picLocks noChangeAspect="1"/>
          </p:cNvPicPr>
          <p:nvPr/>
        </p:nvPicPr>
        <p:blipFill>
          <a:blip r:embed="rId4"/>
          <a:stretch>
            <a:fillRect/>
          </a:stretch>
        </p:blipFill>
        <p:spPr>
          <a:xfrm>
            <a:off x="3706512" y="3210335"/>
            <a:ext cx="3533333" cy="1009524"/>
          </a:xfrm>
          <a:prstGeom prst="rect">
            <a:avLst/>
          </a:prstGeom>
        </p:spPr>
      </p:pic>
      <p:sp>
        <p:nvSpPr>
          <p:cNvPr id="26" name="文本框 25">
            <a:extLst>
              <a:ext uri="{FF2B5EF4-FFF2-40B4-BE49-F238E27FC236}">
                <a16:creationId xmlns:a16="http://schemas.microsoft.com/office/drawing/2014/main" id="{AAA105FE-809E-4079-B0F9-5932F41B2848}"/>
              </a:ext>
            </a:extLst>
          </p:cNvPr>
          <p:cNvSpPr txBox="1"/>
          <p:nvPr/>
        </p:nvSpPr>
        <p:spPr>
          <a:xfrm>
            <a:off x="3242644" y="2171368"/>
            <a:ext cx="6531727" cy="369332"/>
          </a:xfrm>
          <a:prstGeom prst="rect">
            <a:avLst/>
          </a:prstGeom>
          <a:noFill/>
        </p:spPr>
        <p:txBody>
          <a:bodyPr wrap="square" rtlCol="0">
            <a:spAutoFit/>
          </a:bodyPr>
          <a:lstStyle/>
          <a:p>
            <a:r>
              <a:rPr lang="en-US" altLang="zh-CN" dirty="0"/>
              <a:t>1,0</a:t>
            </a:r>
            <a:r>
              <a:rPr lang="zh-CN" altLang="en-US" dirty="0"/>
              <a:t>表示</a:t>
            </a:r>
            <a:r>
              <a:rPr lang="en-US" altLang="zh-CN" dirty="0"/>
              <a:t>x</a:t>
            </a:r>
            <a:r>
              <a:rPr lang="zh-CN" altLang="en-US" dirty="0"/>
              <a:t>方向求</a:t>
            </a:r>
            <a:r>
              <a:rPr lang="en-US" altLang="zh-CN" dirty="0"/>
              <a:t>1</a:t>
            </a:r>
            <a:r>
              <a:rPr lang="zh-CN" altLang="en-US" dirty="0"/>
              <a:t>一阶微分，</a:t>
            </a:r>
            <a:r>
              <a:rPr lang="en-US" altLang="zh-CN" dirty="0"/>
              <a:t>y</a:t>
            </a:r>
            <a:r>
              <a:rPr lang="zh-CN" altLang="en-US" dirty="0"/>
              <a:t>方向求</a:t>
            </a:r>
            <a:r>
              <a:rPr lang="en-US" altLang="zh-CN" dirty="0"/>
              <a:t>0</a:t>
            </a:r>
            <a:r>
              <a:rPr lang="zh-CN" altLang="en-US" dirty="0"/>
              <a:t>阶，即求</a:t>
            </a:r>
            <a:r>
              <a:rPr lang="en-US" altLang="zh-CN" dirty="0"/>
              <a:t>x</a:t>
            </a:r>
            <a:r>
              <a:rPr lang="zh-CN" altLang="en-US" dirty="0"/>
              <a:t>方向的边缘</a:t>
            </a:r>
          </a:p>
        </p:txBody>
      </p:sp>
      <p:sp>
        <p:nvSpPr>
          <p:cNvPr id="27" name="箭头: 下 26">
            <a:extLst>
              <a:ext uri="{FF2B5EF4-FFF2-40B4-BE49-F238E27FC236}">
                <a16:creationId xmlns:a16="http://schemas.microsoft.com/office/drawing/2014/main" id="{005259C6-7503-4295-A4BE-E5E0543C3072}"/>
              </a:ext>
            </a:extLst>
          </p:cNvPr>
          <p:cNvSpPr/>
          <p:nvPr/>
        </p:nvSpPr>
        <p:spPr>
          <a:xfrm>
            <a:off x="6398959" y="2682888"/>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1BC4BFE4-F7CC-4E4B-A69D-642F281764B1}"/>
              </a:ext>
            </a:extLst>
          </p:cNvPr>
          <p:cNvSpPr txBox="1"/>
          <p:nvPr/>
        </p:nvSpPr>
        <p:spPr>
          <a:xfrm>
            <a:off x="5171875" y="4877136"/>
            <a:ext cx="2927924" cy="369332"/>
          </a:xfrm>
          <a:prstGeom prst="rect">
            <a:avLst/>
          </a:prstGeom>
          <a:noFill/>
        </p:spPr>
        <p:txBody>
          <a:bodyPr wrap="square" rtlCol="0">
            <a:spAutoFit/>
          </a:bodyPr>
          <a:lstStyle/>
          <a:p>
            <a:r>
              <a:rPr lang="zh-CN" altLang="en-US" dirty="0"/>
              <a:t>同理，表示求</a:t>
            </a:r>
            <a:r>
              <a:rPr lang="en-US" altLang="zh-CN" dirty="0"/>
              <a:t>y</a:t>
            </a:r>
            <a:r>
              <a:rPr lang="zh-CN" altLang="en-US" dirty="0"/>
              <a:t>方向的边缘</a:t>
            </a:r>
          </a:p>
        </p:txBody>
      </p:sp>
      <p:sp>
        <p:nvSpPr>
          <p:cNvPr id="30" name="箭头: 下 29">
            <a:extLst>
              <a:ext uri="{FF2B5EF4-FFF2-40B4-BE49-F238E27FC236}">
                <a16:creationId xmlns:a16="http://schemas.microsoft.com/office/drawing/2014/main" id="{FD38FD1C-88D0-487D-BAB9-A3D1707C2016}"/>
              </a:ext>
            </a:extLst>
          </p:cNvPr>
          <p:cNvSpPr/>
          <p:nvPr/>
        </p:nvSpPr>
        <p:spPr>
          <a:xfrm flipV="1">
            <a:off x="6381180" y="4299536"/>
            <a:ext cx="254657" cy="460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5140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739</Words>
  <Application>Microsoft Office PowerPoint</Application>
  <PresentationFormat>宽屏</PresentationFormat>
  <Paragraphs>184</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MicrosoftYaHei</vt:lpstr>
      <vt:lpstr>等线</vt:lpstr>
      <vt:lpstr>等线</vt:lpstr>
      <vt:lpstr>DengXian Light</vt:lpstr>
      <vt:lpstr>黑体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Lingyun</dc:creator>
  <cp:lastModifiedBy>stone stone</cp:lastModifiedBy>
  <cp:revision>9</cp:revision>
  <dcterms:created xsi:type="dcterms:W3CDTF">2016-08-30T07:13:51Z</dcterms:created>
  <dcterms:modified xsi:type="dcterms:W3CDTF">2021-10-27T14:07:46Z</dcterms:modified>
</cp:coreProperties>
</file>