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18" r:id="rId2"/>
    <p:sldId id="407" r:id="rId3"/>
    <p:sldId id="438" r:id="rId4"/>
    <p:sldId id="440" r:id="rId5"/>
    <p:sldId id="442" r:id="rId6"/>
    <p:sldId id="443" r:id="rId7"/>
    <p:sldId id="444" r:id="rId8"/>
    <p:sldId id="446" r:id="rId9"/>
    <p:sldId id="445" r:id="rId10"/>
    <p:sldId id="44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B0B2B3"/>
    <a:srgbClr val="8497B0"/>
    <a:srgbClr val="2F6472"/>
    <a:srgbClr val="9BAEB7"/>
    <a:srgbClr val="F8FBFC"/>
    <a:srgbClr val="ECEFF3"/>
    <a:srgbClr val="DE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C53FE-BE84-45AB-BD8C-4CF05BB0660C}" v="665" dt="2019-03-17T16:17:23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8322" autoAdjust="0"/>
  </p:normalViewPr>
  <p:slideViewPr>
    <p:cSldViewPr snapToGrid="0">
      <p:cViewPr varScale="1">
        <p:scale>
          <a:sx n="19" d="100"/>
          <a:sy n="19" d="100"/>
        </p:scale>
        <p:origin x="2460" y="16"/>
      </p:cViewPr>
      <p:guideLst/>
    </p:cSldViewPr>
  </p:slideViewPr>
  <p:notesTextViewPr>
    <p:cViewPr>
      <p:scale>
        <a:sx n="1" d="1"/>
        <a:sy n="1" d="1"/>
      </p:scale>
      <p:origin x="0" y="-19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3A410-84AB-4AFF-8DA2-54DBA92A72B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74DD-C69B-41A3-AB7B-53342C18B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工程问题：直线检测</a:t>
            </a:r>
            <a:endParaRPr lang="en-US" altLang="zh-CN" dirty="0"/>
          </a:p>
          <a:p>
            <a:r>
              <a:rPr lang="zh-CN" altLang="en-US" dirty="0"/>
              <a:t>应用：测量零件尺寸，公路线检测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方法：根据边缘点集合，通过拟合生成直线方程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最小二乘拟合：当存在离群样本点时，误差较大。</a:t>
            </a:r>
            <a:endParaRPr lang="en-US" altLang="zh-CN" dirty="0"/>
          </a:p>
          <a:p>
            <a:r>
              <a:rPr lang="zh-CN" altLang="en-US" dirty="0"/>
              <a:t>霍夫变换：在参数空间（霍夫空间）通过投票法确定最优参数，解决了离群点干扰问题。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霍夫变换原理：</a:t>
            </a:r>
            <a:endParaRPr lang="en-US" altLang="zh-CN" dirty="0"/>
          </a:p>
          <a:p>
            <a:r>
              <a:rPr lang="zh-CN" altLang="en-US" dirty="0"/>
              <a:t>图像空间中的一个点</a:t>
            </a:r>
            <a:r>
              <a:rPr lang="en-US" altLang="zh-CN" dirty="0"/>
              <a:t>(x0,y0)</a:t>
            </a:r>
            <a:r>
              <a:rPr lang="zh-CN" altLang="en-US" dirty="0"/>
              <a:t>，对应参数空间（霍夫空间）中的一条直线。</a:t>
            </a:r>
            <a:endParaRPr lang="en-US" altLang="zh-CN" dirty="0"/>
          </a:p>
          <a:p>
            <a:r>
              <a:rPr lang="zh-CN" altLang="en-US" dirty="0"/>
              <a:t>参数空间（霍夫空间）中的一个点</a:t>
            </a:r>
            <a:r>
              <a:rPr lang="en-US" altLang="zh-CN" dirty="0"/>
              <a:t>(</a:t>
            </a:r>
            <a:r>
              <a:rPr lang="en-US" altLang="zh-CN" dirty="0" err="1"/>
              <a:t>k,b</a:t>
            </a:r>
            <a:r>
              <a:rPr lang="en-US" altLang="zh-CN" dirty="0"/>
              <a:t>)</a:t>
            </a:r>
            <a:r>
              <a:rPr lang="zh-CN" altLang="en-US" dirty="0"/>
              <a:t>，对应图像空间中的一条直线。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在霍夫空间中，包含直线最多的交点，即图像空间拟合的直线（投票）。</a:t>
            </a:r>
            <a:endParaRPr lang="en-US" altLang="zh-CN" dirty="0"/>
          </a:p>
          <a:p>
            <a:r>
              <a:rPr lang="zh-CN" altLang="en-US" dirty="0"/>
              <a:t>通常会给定一个阈值，共线点数量大于此阈值，即认为是最优拟合曲线。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r>
              <a:rPr lang="zh-CN" altLang="en-US" dirty="0"/>
              <a:t>使用斜截式描述直线，无法表示垂直于</a:t>
            </a:r>
            <a:r>
              <a:rPr lang="en-US" altLang="zh-CN" dirty="0"/>
              <a:t>x</a:t>
            </a:r>
            <a:r>
              <a:rPr lang="zh-CN" altLang="en-US" dirty="0"/>
              <a:t>轴的直线，因此可以考虑极坐标形式，此时参数空间为</a:t>
            </a:r>
            <a:r>
              <a:rPr lang="en-US" altLang="zh-CN" dirty="0"/>
              <a:t>(</a:t>
            </a:r>
            <a:r>
              <a:rPr lang="en-US" altLang="zh-CN" dirty="0" err="1"/>
              <a:t>ρ,θ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图像空间中的一个点</a:t>
            </a:r>
            <a:r>
              <a:rPr lang="en-US" altLang="zh-CN" dirty="0"/>
              <a:t>(x0,y0)</a:t>
            </a:r>
            <a:r>
              <a:rPr lang="zh-CN" altLang="en-US" dirty="0"/>
              <a:t>，对应</a:t>
            </a:r>
            <a:r>
              <a:rPr lang="en-US" altLang="zh-CN" dirty="0"/>
              <a:t>(</a:t>
            </a:r>
            <a:r>
              <a:rPr lang="en-US" altLang="zh-CN" dirty="0" err="1"/>
              <a:t>ρ,θ</a:t>
            </a:r>
            <a:r>
              <a:rPr lang="en-US" altLang="zh-CN" dirty="0"/>
              <a:t>)</a:t>
            </a:r>
            <a:r>
              <a:rPr lang="zh-CN" altLang="en-US" dirty="0"/>
              <a:t>参数空间中的一条</a:t>
            </a:r>
            <a:r>
              <a:rPr lang="en-US" altLang="zh-CN" dirty="0"/>
              <a:t>cos</a:t>
            </a:r>
            <a:r>
              <a:rPr lang="zh-CN" altLang="en-US" dirty="0"/>
              <a:t>函数曲线。</a:t>
            </a:r>
            <a:endParaRPr lang="en-US" altLang="zh-CN" dirty="0"/>
          </a:p>
          <a:p>
            <a:r>
              <a:rPr lang="zh-CN" altLang="en-US" dirty="0"/>
              <a:t>此时，判断图像中多点共线问题，变为判断</a:t>
            </a:r>
            <a:r>
              <a:rPr lang="en-US" altLang="zh-CN" dirty="0"/>
              <a:t>(</a:t>
            </a:r>
            <a:r>
              <a:rPr lang="en-US" altLang="zh-CN" dirty="0" err="1"/>
              <a:t>ρ,θ</a:t>
            </a:r>
            <a:r>
              <a:rPr lang="en-US" altLang="zh-CN" dirty="0"/>
              <a:t>)</a:t>
            </a:r>
            <a:r>
              <a:rPr lang="zh-CN" altLang="en-US" dirty="0"/>
              <a:t>参数空间是否相交于一点。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拓展：圆形检测</a:t>
            </a:r>
            <a:endParaRPr lang="en-US" altLang="zh-CN" dirty="0"/>
          </a:p>
          <a:p>
            <a:r>
              <a:rPr lang="zh-CN" altLang="en-US" dirty="0"/>
              <a:t>图像空间中圆形方程需要三个参数，因此需要构建三维霍夫空间并进行投票。</a:t>
            </a:r>
            <a:endParaRPr lang="en-US" altLang="zh-CN" dirty="0"/>
          </a:p>
          <a:p>
            <a:r>
              <a:rPr lang="zh-CN" altLang="en-US" dirty="0"/>
              <a:t>进一步，广义的霍夫变换可以给出任意需要检测的形状的解析式。</a:t>
            </a:r>
            <a:endParaRPr lang="en-US" altLang="zh-CN" dirty="0"/>
          </a:p>
          <a:p>
            <a:r>
              <a:rPr lang="zh-CN" altLang="en-US" dirty="0"/>
              <a:t>（利用实际采样得到的样本点，利用投票法，在霍夫空间获得最优解，最终估计</a:t>
            </a:r>
            <a:r>
              <a:rPr lang="en-US" altLang="zh-CN" dirty="0"/>
              <a:t>/</a:t>
            </a:r>
            <a:r>
              <a:rPr lang="zh-CN" altLang="en-US" dirty="0"/>
              <a:t>拟合能够解析表达的图形曲线）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Blob</a:t>
            </a:r>
            <a:r>
              <a:rPr lang="zh-CN" altLang="en-US" dirty="0"/>
              <a:t>分析（覆盖</a:t>
            </a:r>
            <a:r>
              <a:rPr lang="en-US" altLang="zh-CN" dirty="0"/>
              <a:t>+</a:t>
            </a:r>
            <a:r>
              <a:rPr lang="zh-CN" altLang="en-US" dirty="0"/>
              <a:t>筛选）：关键在于找出干扰物与真实目标的区别（举例：别针计数，利用面积、周长矩形度等信息）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874DD-C69B-41A3-AB7B-53342C18B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80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85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59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79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16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23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4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62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09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14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9858" y="0"/>
            <a:ext cx="7320942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7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9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4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1058" y="0"/>
            <a:ext cx="732094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-1" y="0"/>
            <a:ext cx="12192001" cy="6858000"/>
          </a:xfrm>
          <a:prstGeom prst="rect">
            <a:avLst/>
          </a:prstGeom>
          <a:gradFill>
            <a:gsLst>
              <a:gs pos="0">
                <a:srgbClr val="DEE3E9">
                  <a:alpha val="84000"/>
                </a:srgbClr>
              </a:gs>
              <a:gs pos="52000">
                <a:srgbClr val="ECEFF3">
                  <a:alpha val="90000"/>
                </a:srgbClr>
              </a:gs>
              <a:gs pos="100000">
                <a:srgbClr val="F8FBFC">
                  <a:alpha val="93000"/>
                </a:srgbClr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A713AB-8D57-430D-8F9E-74CB3B0C2A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3" y="788486"/>
            <a:ext cx="6738493" cy="57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4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E807-B156-EB4C-99D2-DE7997348AF1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baike.baidu.com/pic/%E6%95%B0%E5%AD%97%E5%9B%BE%E5%83%8F%E5%A4%84%E7%90%86/5199259/0/b3508d13abaefcc36438db30?fr=lemma&amp;ct=singl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1500"/>
                    </a14:imgEffect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35" y="2772835"/>
            <a:ext cx="1020233" cy="10202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28800" y="1008648"/>
            <a:ext cx="55775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6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数字图像处理</a:t>
            </a:r>
            <a:endParaRPr lang="en-US" altLang="zh-CN" sz="6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第七周课堂练习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（霍夫变换）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en-US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134" y="3934884"/>
            <a:ext cx="6678222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石振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杭州电子科技大学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电子信息学院</a:t>
            </a:r>
          </a:p>
        </p:txBody>
      </p:sp>
    </p:spTree>
    <p:extLst>
      <p:ext uri="{BB962C8B-B14F-4D97-AF65-F5344CB8AC3E}">
        <p14:creationId xmlns:p14="http://schemas.microsoft.com/office/powerpoint/2010/main" val="392246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57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8B83AB-F57E-4C9D-B9B4-CB5E92A78917}"/>
              </a:ext>
            </a:extLst>
          </p:cNvPr>
          <p:cNvSpPr/>
          <p:nvPr/>
        </p:nvSpPr>
        <p:spPr>
          <a:xfrm>
            <a:off x="1328246" y="14188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参考结果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FA91D3-C258-48F2-8554-A3F9CA79B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457" y="1603471"/>
            <a:ext cx="6314286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仿射矩阵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id="{EB42DE0B-0C1C-47C2-B765-472088E7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313" y="4417489"/>
            <a:ext cx="4235455" cy="22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T1：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比例、旋转、对称、错切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T2：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T3：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T4：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整体缩放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DC37851-24B3-4FD5-BD42-D14EBE584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313" y="1082928"/>
            <a:ext cx="2592621" cy="333456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0AD81FB-B483-4C07-A4F9-770C6DDF4F12}"/>
              </a:ext>
            </a:extLst>
          </p:cNvPr>
          <p:cNvSpPr/>
          <p:nvPr/>
        </p:nvSpPr>
        <p:spPr>
          <a:xfrm>
            <a:off x="7373345" y="1490948"/>
            <a:ext cx="3158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中为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3x2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2D3B79-C82B-4F12-8AE0-6E0E4C71C897}"/>
                  </a:ext>
                </a:extLst>
              </p:cNvPr>
              <p:cNvSpPr txBox="1"/>
              <p:nvPr/>
            </p:nvSpPr>
            <p:spPr>
              <a:xfrm>
                <a:off x="7718034" y="2324330"/>
                <a:ext cx="1831318" cy="1038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4000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2D3B79-C82B-4F12-8AE0-6E0E4C71C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034" y="2324330"/>
                <a:ext cx="1831318" cy="1038682"/>
              </a:xfrm>
              <a:prstGeom prst="rect">
                <a:avLst/>
              </a:prstGeom>
              <a:blipFill>
                <a:blip r:embed="rId5"/>
                <a:stretch>
                  <a:fillRect r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2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82E6D0-BDB7-4739-862C-66EC3B648721}"/>
              </a:ext>
            </a:extLst>
          </p:cNvPr>
          <p:cNvSpPr/>
          <p:nvPr/>
        </p:nvSpPr>
        <p:spPr>
          <a:xfrm>
            <a:off x="1819918" y="1239437"/>
            <a:ext cx="8387938" cy="879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进行图像的旋转后，超出原尺寸的部分，会被自动裁剪，如何实现不自动裁剪的图像旋转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0AA623-230E-4F68-B15E-DDCB2D8C1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09" y="3112851"/>
            <a:ext cx="2984769" cy="2984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021BAD-C9B7-4D06-B01C-C192E0DD0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653" y="3112851"/>
            <a:ext cx="2984770" cy="29847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236EE2-DDEC-4910-9CEC-19A3584FE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098" y="3112850"/>
            <a:ext cx="2984769" cy="29847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62D692-290E-41FB-86BD-F51FD2ABA4E8}"/>
              </a:ext>
            </a:extLst>
          </p:cNvPr>
          <p:cNvSpPr/>
          <p:nvPr/>
        </p:nvSpPr>
        <p:spPr>
          <a:xfrm>
            <a:off x="2303427" y="25361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6D1243-FCE6-4A9A-957C-CE57DCC3CEE5}"/>
              </a:ext>
            </a:extLst>
          </p:cNvPr>
          <p:cNvSpPr/>
          <p:nvPr/>
        </p:nvSpPr>
        <p:spPr>
          <a:xfrm>
            <a:off x="5820456" y="25361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原旋转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0584C6-0155-4B2B-A0A8-A4D04CB65B0D}"/>
              </a:ext>
            </a:extLst>
          </p:cNvPr>
          <p:cNvSpPr/>
          <p:nvPr/>
        </p:nvSpPr>
        <p:spPr>
          <a:xfrm>
            <a:off x="9103743" y="243130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改进后的旋转</a:t>
            </a:r>
          </a:p>
        </p:txBody>
      </p:sp>
    </p:spTree>
    <p:extLst>
      <p:ext uri="{BB962C8B-B14F-4D97-AF65-F5344CB8AC3E}">
        <p14:creationId xmlns:p14="http://schemas.microsoft.com/office/powerpoint/2010/main" val="319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B7B5A40-CF1C-4FD1-8D45-5424E0C7C1D4}"/>
              </a:ext>
            </a:extLst>
          </p:cNvPr>
          <p:cNvSpPr/>
          <p:nvPr/>
        </p:nvSpPr>
        <p:spPr>
          <a:xfrm>
            <a:off x="1362716" y="3210707"/>
            <a:ext cx="3426221" cy="3426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52AFDF4-C228-49DE-9C94-1F18CFEE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547" y="932892"/>
            <a:ext cx="6630906" cy="19517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E92138C-E648-48A9-9D4B-64B7C7A1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32" y="3454038"/>
            <a:ext cx="2984770" cy="298477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CEC74BC-26FA-4996-81C5-90612CC57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55675">
            <a:off x="1583443" y="3431433"/>
            <a:ext cx="2984769" cy="2984769"/>
          </a:xfrm>
          <a:prstGeom prst="rect">
            <a:avLst/>
          </a:prstGeom>
        </p:spPr>
      </p:pic>
      <p:sp>
        <p:nvSpPr>
          <p:cNvPr id="8" name="箭头: 左弧形 7">
            <a:extLst>
              <a:ext uri="{FF2B5EF4-FFF2-40B4-BE49-F238E27FC236}">
                <a16:creationId xmlns:a16="http://schemas.microsoft.com/office/drawing/2014/main" id="{42E4546C-A70E-4FF8-914C-8F862239DB3D}"/>
              </a:ext>
            </a:extLst>
          </p:cNvPr>
          <p:cNvSpPr/>
          <p:nvPr/>
        </p:nvSpPr>
        <p:spPr>
          <a:xfrm rot="1933182">
            <a:off x="1889802" y="1476221"/>
            <a:ext cx="448216" cy="1753011"/>
          </a:xfrm>
          <a:prstGeom prst="curvedRightArrow">
            <a:avLst>
              <a:gd name="adj1" fmla="val 2547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9F6B1B-7FD3-4AA3-9378-3FEF724889F5}"/>
              </a:ext>
            </a:extLst>
          </p:cNvPr>
          <p:cNvSpPr/>
          <p:nvPr/>
        </p:nvSpPr>
        <p:spPr>
          <a:xfrm>
            <a:off x="6707520" y="3973347"/>
            <a:ext cx="3158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中为</a:t>
            </a:r>
            <a:r>
              <a:rPr lang="en-US" altLang="zh-CN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3x2</a:t>
            </a:r>
            <a:r>
              <a:rPr lang="zh-CN" altLang="en-US" sz="24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CBFC05-19D6-424B-914E-086970B28660}"/>
                  </a:ext>
                </a:extLst>
              </p:cNvPr>
              <p:cNvSpPr txBox="1"/>
              <p:nvPr/>
            </p:nvSpPr>
            <p:spPr>
              <a:xfrm>
                <a:off x="7052209" y="4806729"/>
                <a:ext cx="1831318" cy="1038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4000" i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CBFC05-19D6-424B-914E-086970B28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9" y="4806729"/>
                <a:ext cx="1831318" cy="1038682"/>
              </a:xfrm>
              <a:prstGeom prst="rect">
                <a:avLst/>
              </a:prstGeom>
              <a:blipFill>
                <a:blip r:embed="rId7"/>
                <a:stretch>
                  <a:fillRect r="-2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077283DB-32A4-4129-8FF8-33016D7E44D8}"/>
              </a:ext>
            </a:extLst>
          </p:cNvPr>
          <p:cNvSpPr/>
          <p:nvPr/>
        </p:nvSpPr>
        <p:spPr>
          <a:xfrm rot="19703959">
            <a:off x="8043252" y="1829496"/>
            <a:ext cx="656948" cy="21505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BD2190-2DF8-44D5-86CD-D961BC464D56}"/>
              </a:ext>
            </a:extLst>
          </p:cNvPr>
          <p:cNvSpPr/>
          <p:nvPr/>
        </p:nvSpPr>
        <p:spPr>
          <a:xfrm>
            <a:off x="8780015" y="4740676"/>
            <a:ext cx="559293" cy="1296140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5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57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82E6D0-BDB7-4739-862C-66EC3B648721}"/>
              </a:ext>
            </a:extLst>
          </p:cNvPr>
          <p:cNvSpPr/>
          <p:nvPr/>
        </p:nvSpPr>
        <p:spPr>
          <a:xfrm>
            <a:off x="1819918" y="1239437"/>
            <a:ext cx="8387938" cy="879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进行图像的旋转后，超出原尺寸的部分，会被自动裁剪，如何实现不自动裁剪的图像旋转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0AA623-230E-4F68-B15E-DDCB2D8C1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09" y="3112851"/>
            <a:ext cx="2984769" cy="2984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021BAD-C9B7-4D06-B01C-C192E0DD0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653" y="3112851"/>
            <a:ext cx="2984770" cy="29847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236EE2-DDEC-4910-9CEC-19A3584FE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098" y="3112850"/>
            <a:ext cx="2984769" cy="29847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62D692-290E-41FB-86BD-F51FD2ABA4E8}"/>
              </a:ext>
            </a:extLst>
          </p:cNvPr>
          <p:cNvSpPr/>
          <p:nvPr/>
        </p:nvSpPr>
        <p:spPr>
          <a:xfrm>
            <a:off x="2303427" y="25361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6D1243-FCE6-4A9A-957C-CE57DCC3CEE5}"/>
              </a:ext>
            </a:extLst>
          </p:cNvPr>
          <p:cNvSpPr/>
          <p:nvPr/>
        </p:nvSpPr>
        <p:spPr>
          <a:xfrm>
            <a:off x="5820456" y="25361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原旋转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0584C6-0155-4B2B-A0A8-A4D04CB65B0D}"/>
              </a:ext>
            </a:extLst>
          </p:cNvPr>
          <p:cNvSpPr/>
          <p:nvPr/>
        </p:nvSpPr>
        <p:spPr>
          <a:xfrm>
            <a:off x="9103743" y="243130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改进后的旋转</a:t>
            </a:r>
          </a:p>
        </p:txBody>
      </p:sp>
    </p:spTree>
    <p:extLst>
      <p:ext uri="{BB962C8B-B14F-4D97-AF65-F5344CB8AC3E}">
        <p14:creationId xmlns:p14="http://schemas.microsoft.com/office/powerpoint/2010/main" val="15256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57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BA73CE-F025-4C03-A581-0EA444136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20" y="1185941"/>
            <a:ext cx="8514286" cy="14571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A8DB0AD-9A69-4EBA-81C0-B9CE80440BA1}"/>
              </a:ext>
            </a:extLst>
          </p:cNvPr>
          <p:cNvSpPr txBox="1"/>
          <p:nvPr/>
        </p:nvSpPr>
        <p:spPr>
          <a:xfrm>
            <a:off x="1252046" y="3429000"/>
            <a:ext cx="3483675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0.</a:t>
            </a:r>
            <a:r>
              <a:rPr lang="zh-CN" altLang="en-US" dirty="0"/>
              <a:t>输入：</a:t>
            </a:r>
            <a:r>
              <a:rPr lang="en-US" altLang="zh-CN" dirty="0"/>
              <a:t>8bit</a:t>
            </a:r>
            <a:r>
              <a:rPr lang="zh-CN" altLang="en-US" dirty="0"/>
              <a:t>二值图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输出：直线的结果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极坐标</a:t>
            </a:r>
            <a:r>
              <a:rPr lang="en-US" altLang="zh-CN" dirty="0"/>
              <a:t>rho</a:t>
            </a:r>
            <a:r>
              <a:rPr lang="zh-CN" altLang="en-US" dirty="0"/>
              <a:t>的步长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极坐标角度的步长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投票阈值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1185E-CF94-43A2-B83E-6BA62D9368B9}"/>
              </a:ext>
            </a:extLst>
          </p:cNvPr>
          <p:cNvSpPr/>
          <p:nvPr/>
        </p:nvSpPr>
        <p:spPr>
          <a:xfrm>
            <a:off x="4892070" y="292401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绘制直线参考代码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32347C6-F5FE-48EA-B32C-66638BE1A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732" y="3497974"/>
            <a:ext cx="5653696" cy="30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B8410E7-A695-4986-91C2-25DA0BE9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674" y="1995973"/>
            <a:ext cx="6971428" cy="167619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0210" y="286561"/>
            <a:ext cx="157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4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1185E-CF94-43A2-B83E-6BA62D9368B9}"/>
              </a:ext>
            </a:extLst>
          </p:cNvPr>
          <p:cNvSpPr/>
          <p:nvPr/>
        </p:nvSpPr>
        <p:spPr>
          <a:xfrm>
            <a:off x="1328246" y="1418805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输出方式推荐使用</a:t>
            </a:r>
            <a:r>
              <a:rPr lang="en-US" altLang="zh-CN" dirty="0"/>
              <a:t>Mat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547C15-36F8-4F07-AA09-E70CE52E5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885" y="4124042"/>
            <a:ext cx="771429" cy="25238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6154193-C107-4AFD-B635-B313670D4797}"/>
              </a:ext>
            </a:extLst>
          </p:cNvPr>
          <p:cNvSpPr/>
          <p:nvPr/>
        </p:nvSpPr>
        <p:spPr>
          <a:xfrm>
            <a:off x="7930744" y="4075260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Mat</a:t>
            </a:r>
            <a:r>
              <a:rPr lang="zh-CN" altLang="en-US" dirty="0"/>
              <a:t>输出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EA850B-6AF3-4ED4-A097-999CFF85331A}"/>
              </a:ext>
            </a:extLst>
          </p:cNvPr>
          <p:cNvSpPr/>
          <p:nvPr/>
        </p:nvSpPr>
        <p:spPr>
          <a:xfrm>
            <a:off x="1728623" y="4575923"/>
            <a:ext cx="19688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条直线的</a:t>
            </a:r>
            <a:r>
              <a:rPr lang="en-US" altLang="zh-CN" dirty="0"/>
              <a:t>rho</a:t>
            </a:r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条直线的</a:t>
            </a:r>
            <a:r>
              <a:rPr lang="en-US" altLang="zh-CN" dirty="0"/>
              <a:t>theta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08DEBD-D707-4985-8862-597850004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405" y="4696338"/>
            <a:ext cx="3019048" cy="7428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E8267D1-1B95-42D5-B01A-0F86EA10F6DE}"/>
              </a:ext>
            </a:extLst>
          </p:cNvPr>
          <p:cNvSpPr/>
          <p:nvPr/>
        </p:nvSpPr>
        <p:spPr>
          <a:xfrm>
            <a:off x="2870824" y="407526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vector</a:t>
            </a:r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9B6FF4-24AF-4656-841C-79079C2ACF18}"/>
              </a:ext>
            </a:extLst>
          </p:cNvPr>
          <p:cNvSpPr/>
          <p:nvPr/>
        </p:nvSpPr>
        <p:spPr>
          <a:xfrm>
            <a:off x="8448674" y="2378498"/>
            <a:ext cx="335280" cy="293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BE5C21-1BB5-4666-9C89-D59040A14F69}"/>
              </a:ext>
            </a:extLst>
          </p:cNvPr>
          <p:cNvSpPr/>
          <p:nvPr/>
        </p:nvSpPr>
        <p:spPr>
          <a:xfrm>
            <a:off x="8728605" y="3282258"/>
            <a:ext cx="335280" cy="293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57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8B83AB-F57E-4C9D-B9B4-CB5E92A78917}"/>
              </a:ext>
            </a:extLst>
          </p:cNvPr>
          <p:cNvSpPr/>
          <p:nvPr/>
        </p:nvSpPr>
        <p:spPr>
          <a:xfrm>
            <a:off x="1328246" y="14188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参考结果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5A3509-0D62-45A0-9220-5425BC135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9" y="2296920"/>
            <a:ext cx="4719243" cy="37156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A8D5BA-566C-4C36-9A13-5423F7DA6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607" y="2299145"/>
            <a:ext cx="4716417" cy="37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3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576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B3C93E-2A06-41AF-AB25-9DDBCFA73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619" y="1583880"/>
            <a:ext cx="8904762" cy="10761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8A972DC-1F57-4B43-B777-D0DA4B183113}"/>
              </a:ext>
            </a:extLst>
          </p:cNvPr>
          <p:cNvSpPr txBox="1"/>
          <p:nvPr/>
        </p:nvSpPr>
        <p:spPr>
          <a:xfrm>
            <a:off x="1200793" y="3333150"/>
            <a:ext cx="3483675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0.</a:t>
            </a:r>
            <a:r>
              <a:rPr lang="zh-CN" altLang="en-US" dirty="0"/>
              <a:t>输入：</a:t>
            </a:r>
            <a:r>
              <a:rPr lang="en-US" altLang="zh-CN" dirty="0"/>
              <a:t>8bit</a:t>
            </a:r>
            <a:r>
              <a:rPr lang="zh-CN" altLang="en-US" dirty="0"/>
              <a:t>二值图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输出：直线的结果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极坐标</a:t>
            </a:r>
            <a:r>
              <a:rPr lang="en-US" altLang="zh-CN" dirty="0"/>
              <a:t>rho</a:t>
            </a:r>
            <a:r>
              <a:rPr lang="zh-CN" altLang="en-US" dirty="0"/>
              <a:t>的步长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极坐标角度的步长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投票阈值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最小直线长度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6.</a:t>
            </a:r>
            <a:r>
              <a:rPr lang="zh-CN" altLang="en-US" dirty="0"/>
              <a:t>最大间隔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9046C1-11A8-49FB-A5D0-941E50E7B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480" y="4633611"/>
            <a:ext cx="3057143" cy="14190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773B54-8279-44E7-B187-9103ACC52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0709" y="3333150"/>
            <a:ext cx="627672" cy="332247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5BB27DC-B56E-4000-ABB6-8569CA82904D}"/>
              </a:ext>
            </a:extLst>
          </p:cNvPr>
          <p:cNvSpPr/>
          <p:nvPr/>
        </p:nvSpPr>
        <p:spPr>
          <a:xfrm>
            <a:off x="5604499" y="342900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vector</a:t>
            </a:r>
            <a:r>
              <a:rPr lang="zh-CN" altLang="en-US" dirty="0"/>
              <a:t>输出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E8181F-A1EB-420E-B3CD-58FA24FADD1C}"/>
              </a:ext>
            </a:extLst>
          </p:cNvPr>
          <p:cNvSpPr/>
          <p:nvPr/>
        </p:nvSpPr>
        <p:spPr>
          <a:xfrm>
            <a:off x="8608623" y="3444134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Mat</a:t>
            </a:r>
            <a:r>
              <a:rPr lang="zh-CN" altLang="en-US" dirty="0"/>
              <a:t>输出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27BFFD9-FA7B-4287-A958-113C90025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563" y="4077287"/>
            <a:ext cx="3885714" cy="33333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D657219-14BC-4EBB-AF2D-B1E9FD992EA6}"/>
              </a:ext>
            </a:extLst>
          </p:cNvPr>
          <p:cNvSpPr/>
          <p:nvPr/>
        </p:nvSpPr>
        <p:spPr>
          <a:xfrm>
            <a:off x="4707263" y="372146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声明</a:t>
            </a:r>
          </a:p>
        </p:txBody>
      </p:sp>
    </p:spTree>
    <p:extLst>
      <p:ext uri="{BB962C8B-B14F-4D97-AF65-F5344CB8AC3E}">
        <p14:creationId xmlns:p14="http://schemas.microsoft.com/office/powerpoint/2010/main" val="40912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605</Words>
  <Application>Microsoft Office PowerPoint</Application>
  <PresentationFormat>宽屏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</vt:lpstr>
      <vt:lpstr>DengXian Light</vt:lpstr>
      <vt:lpstr>黑体</vt:lpstr>
      <vt:lpstr>微软雅黑</vt:lpstr>
      <vt:lpstr>Arial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Lingyun</dc:creator>
  <cp:lastModifiedBy>stone stone</cp:lastModifiedBy>
  <cp:revision>31</cp:revision>
  <dcterms:created xsi:type="dcterms:W3CDTF">2016-08-30T07:13:51Z</dcterms:created>
  <dcterms:modified xsi:type="dcterms:W3CDTF">2021-11-10T06:55:30Z</dcterms:modified>
</cp:coreProperties>
</file>