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18" r:id="rId2"/>
    <p:sldId id="407" r:id="rId3"/>
    <p:sldId id="479" r:id="rId4"/>
    <p:sldId id="481" r:id="rId5"/>
    <p:sldId id="4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B0B2B3"/>
    <a:srgbClr val="8497B0"/>
    <a:srgbClr val="2F6472"/>
    <a:srgbClr val="9BAEB7"/>
    <a:srgbClr val="F8FBFC"/>
    <a:srgbClr val="ECEFF3"/>
    <a:srgbClr val="DE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C53FE-BE84-45AB-BD8C-4CF05BB0660C}" v="665" dt="2019-03-17T16:17:23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6309" autoAdjust="0"/>
  </p:normalViewPr>
  <p:slideViewPr>
    <p:cSldViewPr snapToGrid="0">
      <p:cViewPr varScale="1">
        <p:scale>
          <a:sx n="31" d="100"/>
          <a:sy n="31" d="100"/>
        </p:scale>
        <p:origin x="20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3A410-84AB-4AFF-8DA2-54DBA92A72B0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74DD-C69B-41A3-AB7B-53342C18B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874DD-C69B-41A3-AB7B-53342C18B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9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直方图概念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---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像素灰度的分布情况（直方图横纵坐标解释）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直方图变换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---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就是像素灰度的映射运算（线性，非线性（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gamma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矫正））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600" dirty="0"/>
              <a:t>映射需要满足：</a:t>
            </a:r>
            <a:endParaRPr kumimoji="1" lang="en-US" altLang="zh-CN" sz="1600" dirty="0"/>
          </a:p>
          <a:p>
            <a:r>
              <a:rPr kumimoji="1" lang="zh-CN" altLang="en-US" sz="1600" dirty="0"/>
              <a:t>（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）</a:t>
            </a:r>
            <a:r>
              <a:rPr kumimoji="1" lang="en-US" altLang="zh-CN" sz="1600" dirty="0"/>
              <a:t> </a:t>
            </a:r>
            <a:r>
              <a:rPr kumimoji="1" lang="zh-CN" altLang="en-US" sz="1600" dirty="0"/>
              <a:t>单调递增，即，保持原来大小关系不变</a:t>
            </a:r>
            <a:endParaRPr kumimoji="1" lang="en-US" altLang="zh-CN" sz="1600" dirty="0"/>
          </a:p>
          <a:p>
            <a:r>
              <a:rPr kumimoji="1" lang="zh-CN" altLang="en-US" sz="1600" dirty="0"/>
              <a:t>（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）</a:t>
            </a:r>
            <a:r>
              <a:rPr kumimoji="1" lang="en-US" altLang="zh-CN" sz="1600" dirty="0"/>
              <a:t> </a:t>
            </a:r>
            <a:r>
              <a:rPr kumimoji="1" lang="zh-CN" altLang="en-US" sz="1600" dirty="0"/>
              <a:t>映射范围，，例如对于</a:t>
            </a:r>
            <a:r>
              <a:rPr kumimoji="1" lang="en-US" altLang="zh-CN" sz="1600" dirty="0"/>
              <a:t>8</a:t>
            </a:r>
            <a:r>
              <a:rPr kumimoji="1" lang="zh-CN" altLang="en-US" sz="1600" dirty="0"/>
              <a:t>位图像，</a:t>
            </a:r>
            <a:r>
              <a:rPr kumimoji="1" lang="en-US" altLang="zh-CN" sz="1600" dirty="0"/>
              <a:t>0-255</a:t>
            </a:r>
          </a:p>
          <a:p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直方图增强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---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通过直方图变换，提高图像灰度的动态范围，达到图像增强的目的。（动态范围，</a:t>
            </a:r>
            <a:r>
              <a:rPr kumimoji="1"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eg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：摄影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HDR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，画面中同时存在亮暗区域）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例子，原图像特点：总体对比度较低，特别是右侧灰度值较低部分。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gamma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矫正可以提生图像质量（讲解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gamma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矫正原理，画图），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参数小于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时，拉伸灰度较低区域，压缩灰度较高区域，可以看到右侧低灰度部分对比度有所改善（中间图片）</a:t>
            </a:r>
            <a:endParaRPr kumimoji="1"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参数大于</a:t>
            </a:r>
            <a:r>
              <a:rPr kumimoji="1"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时，压缩灰度较低区域，拉伸灰度较高区域，可以看到左上角高灰度部分对比度有所改善（右侧图片）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59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练习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，实现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矫正</a:t>
            </a:r>
            <a:endParaRPr kumimoji="1" lang="en-US" altLang="zh-CN" dirty="0"/>
          </a:p>
          <a:p>
            <a:r>
              <a:rPr kumimoji="1" lang="zh-CN" altLang="en-US" dirty="0"/>
              <a:t>关键：根据图像特点，选择合适的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参数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具体实现</a:t>
            </a:r>
            <a:endParaRPr kumimoji="1" lang="en-US" altLang="zh-CN" dirty="0"/>
          </a:p>
          <a:p>
            <a:r>
              <a:rPr kumimoji="1" lang="en-US" altLang="zh-CN" dirty="0"/>
              <a:t>1 </a:t>
            </a:r>
            <a:r>
              <a:rPr kumimoji="1" lang="zh-CN" altLang="en-US" dirty="0"/>
              <a:t>计算前，灰度进行归一化处理（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），计算后，映射到</a:t>
            </a:r>
            <a:r>
              <a:rPr kumimoji="1" lang="en-US" altLang="zh-CN" dirty="0"/>
              <a:t>0-255</a:t>
            </a:r>
          </a:p>
          <a:p>
            <a:r>
              <a:rPr kumimoji="1" lang="en-US" altLang="zh-CN" dirty="0"/>
              <a:t>2 </a:t>
            </a:r>
            <a:r>
              <a:rPr kumimoji="1" lang="zh-CN" altLang="en-US" dirty="0"/>
              <a:t>计算输出灰度值，并按照查表法存储，输入像素的灰度值作为下标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33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  <a:r>
              <a:rPr kumimoji="1" lang="en-US" altLang="zh-CN" dirty="0"/>
              <a:t>2 </a:t>
            </a:r>
            <a:r>
              <a:rPr kumimoji="1" lang="zh-CN" altLang="en-US" dirty="0"/>
              <a:t>对图像进行直方图均衡处理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原理：用过映射函数，对于图像灰度，使得从集中分布变为均匀分布（画图，两幅图比较，集中和均匀）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结果：实现概率均匀分布（有概率密度分布和累积概率两种表示方式）</a:t>
            </a:r>
            <a:endParaRPr kumimoji="1" lang="en-US" altLang="zh-CN" dirty="0"/>
          </a:p>
          <a:p>
            <a:r>
              <a:rPr kumimoji="1" lang="zh-CN" altLang="en-US" dirty="0"/>
              <a:t>对于直方图均衡函数，有输入图像和输出图像两个参数，但只能处理单通道图像。</a:t>
            </a:r>
            <a:endParaRPr kumimoji="1" lang="en-US" altLang="zh-CN" dirty="0"/>
          </a:p>
          <a:p>
            <a:r>
              <a:rPr kumimoji="1" lang="zh-CN" altLang="en-US" dirty="0"/>
              <a:t>对于多通道图像，首先进行通道分离，然后分别计算，最后再融合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3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图中有一些字，由于曝光不足无法观察到，请使用</a:t>
            </a:r>
            <a:r>
              <a:rPr lang="en-US" altLang="zh-CN" sz="12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gamma</a:t>
            </a:r>
            <a:r>
              <a:rPr lang="zh-CN" altLang="en-US" sz="12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矫正，并设置合适参数，找出隐藏的信息。（有彩蛋）</a:t>
            </a:r>
            <a:endParaRPr lang="en-US" altLang="zh-CN" sz="12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观察图像特点，用</a:t>
            </a:r>
            <a:r>
              <a:rPr lang="en-US" altLang="zh-CN" sz="12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gamma</a:t>
            </a:r>
            <a:r>
              <a:rPr lang="zh-CN" altLang="en-US" sz="12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矫正实现，考虑如何选择</a:t>
            </a:r>
            <a:r>
              <a:rPr lang="en-US" altLang="zh-CN" sz="12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gamma</a:t>
            </a:r>
            <a:r>
              <a:rPr lang="zh-CN" altLang="en-US" sz="12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参数（暗处拉伸）</a:t>
            </a:r>
            <a:endParaRPr lang="en-US" altLang="zh-CN" sz="12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08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9858" y="0"/>
            <a:ext cx="7320942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H="1">
            <a:off x="-2" y="0"/>
            <a:ext cx="6699859" cy="6858000"/>
          </a:xfrm>
          <a:prstGeom prst="rect">
            <a:avLst/>
          </a:prstGeom>
          <a:gradFill>
            <a:gsLst>
              <a:gs pos="0">
                <a:srgbClr val="DEE3E9"/>
              </a:gs>
              <a:gs pos="52000">
                <a:srgbClr val="ECEFF3"/>
              </a:gs>
              <a:gs pos="100000">
                <a:srgbClr val="F8FBFC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3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19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39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76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93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42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05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1058" y="0"/>
            <a:ext cx="7320942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 flipH="1">
            <a:off x="-2" y="0"/>
            <a:ext cx="6699859" cy="6858000"/>
          </a:xfrm>
          <a:prstGeom prst="rect">
            <a:avLst/>
          </a:prstGeom>
          <a:gradFill>
            <a:gsLst>
              <a:gs pos="0">
                <a:srgbClr val="DEE3E9"/>
              </a:gs>
              <a:gs pos="52000">
                <a:srgbClr val="ECEFF3"/>
              </a:gs>
              <a:gs pos="100000">
                <a:srgbClr val="F8FBFC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-1" y="0"/>
            <a:ext cx="12192001" cy="6858000"/>
          </a:xfrm>
          <a:prstGeom prst="rect">
            <a:avLst/>
          </a:prstGeom>
          <a:gradFill>
            <a:gsLst>
              <a:gs pos="0">
                <a:srgbClr val="DEE3E9">
                  <a:alpha val="84000"/>
                </a:srgbClr>
              </a:gs>
              <a:gs pos="52000">
                <a:srgbClr val="ECEFF3">
                  <a:alpha val="90000"/>
                </a:srgbClr>
              </a:gs>
              <a:gs pos="100000">
                <a:srgbClr val="F8FBFC">
                  <a:alpha val="93000"/>
                </a:srgbClr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A713AB-8D57-430D-8F9E-74CB3B0C2A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3" y="788486"/>
            <a:ext cx="6738493" cy="57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4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4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79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E807-B156-EB4C-99D2-DE7997348AF1}" type="datetimeFigureOut">
              <a:rPr kumimoji="1" lang="zh-CN" altLang="en-US" smtClean="0"/>
              <a:t>2021/12/9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9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baike.baidu.com/pic/%E6%95%B0%E5%AD%97%E5%9B%BE%E5%83%8F%E5%A4%84%E7%90%86/5199259/0/b3508d13abaefcc36438db30?fr=lemma&amp;ct=sing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1500"/>
                    </a14:imgEffect>
                    <a14:imgEffect>
                      <a14:saturation sat="66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35" y="2772835"/>
            <a:ext cx="1020233" cy="10202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28800" y="1008648"/>
            <a:ext cx="557755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6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数字图像处理</a:t>
            </a:r>
            <a:endParaRPr lang="en-US" altLang="zh-CN" sz="6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r>
              <a:rPr lang="zh-CN" altLang="en-US" sz="4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第十一周课堂练习</a:t>
            </a:r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r>
              <a:rPr lang="zh-CN" altLang="en-US" sz="4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（直方图增强）</a:t>
            </a:r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zh-CN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zh-CN" altLang="en-US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134" y="3934884"/>
            <a:ext cx="6678222" cy="1930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石振</a:t>
            </a:r>
            <a:endParaRPr lang="en-US" altLang="zh-CN" sz="28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Demibold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杭州电子科技大学</a:t>
            </a:r>
            <a:endParaRPr lang="en-US" altLang="zh-CN" sz="28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Demibold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电子信息学院</a:t>
            </a:r>
          </a:p>
        </p:txBody>
      </p:sp>
    </p:spTree>
    <p:extLst>
      <p:ext uri="{BB962C8B-B14F-4D97-AF65-F5344CB8AC3E}">
        <p14:creationId xmlns:p14="http://schemas.microsoft.com/office/powerpoint/2010/main" val="392246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讲解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598CFF-DC51-4792-893D-41CD0B8A5070}"/>
              </a:ext>
            </a:extLst>
          </p:cNvPr>
          <p:cNvSpPr/>
          <p:nvPr/>
        </p:nvSpPr>
        <p:spPr>
          <a:xfrm>
            <a:off x="1216236" y="1345711"/>
            <a:ext cx="9277169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直方图增强的本质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B14B07-BFB5-4954-BA5D-87677CA2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918" y="2436560"/>
            <a:ext cx="93059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4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598CFF-DC51-4792-893D-41CD0B8A5070}"/>
              </a:ext>
            </a:extLst>
          </p:cNvPr>
          <p:cNvSpPr/>
          <p:nvPr/>
        </p:nvSpPr>
        <p:spPr>
          <a:xfrm>
            <a:off x="1105496" y="1498267"/>
            <a:ext cx="927716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gamma</a:t>
            </a: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矫正</a:t>
            </a:r>
            <a:endParaRPr lang="en-US" altLang="zh-CN" sz="20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9A0CCA-F790-491C-AA0E-02EF801FD07E}"/>
              </a:ext>
            </a:extLst>
          </p:cNvPr>
          <p:cNvSpPr txBox="1"/>
          <p:nvPr/>
        </p:nvSpPr>
        <p:spPr>
          <a:xfrm>
            <a:off x="1105496" y="2151619"/>
            <a:ext cx="4442242" cy="2346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遍历所有像素</a:t>
            </a:r>
            <a:endParaRPr lang="en-US" altLang="zh-CN" sz="20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对所有像素进行进行如下运算</a:t>
            </a:r>
            <a:endParaRPr lang="en-US" altLang="zh-CN" sz="20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1.</a:t>
            </a: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像素值归一化到</a:t>
            </a: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[0,1]</a:t>
            </a: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20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3. Intensity=Output*255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E63381E-D729-4626-8B91-4B39935FCA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299770"/>
              </p:ext>
            </p:extLst>
          </p:nvPr>
        </p:nvGraphicFramePr>
        <p:xfrm>
          <a:off x="2482068" y="3631668"/>
          <a:ext cx="1689098" cy="38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5" imgW="1015920" imgH="228600" progId="Equation.DSMT4">
                  <p:embed/>
                </p:oleObj>
              </mc:Choice>
              <mc:Fallback>
                <p:oleObj name="Equation" r:id="rId5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2068" y="3631668"/>
                        <a:ext cx="1689098" cy="380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ED85871-4BC1-4F96-89DF-86A682DE47B0}"/>
              </a:ext>
            </a:extLst>
          </p:cNvPr>
          <p:cNvSpPr txBox="1"/>
          <p:nvPr/>
        </p:nvSpPr>
        <p:spPr>
          <a:xfrm>
            <a:off x="6850976" y="2151619"/>
            <a:ext cx="4815244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查表法</a:t>
            </a:r>
            <a:endParaRPr lang="en-US" altLang="zh-CN" sz="20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建立查询表数组</a:t>
            </a:r>
            <a:r>
              <a:rPr lang="en-US" altLang="zh-CN" sz="20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Lut</a:t>
            </a: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size==256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</a:t>
            </a: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1.</a:t>
            </a: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下标值归一化到</a:t>
            </a: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[0,1]</a:t>
            </a: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sz="20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3. </a:t>
            </a:r>
            <a:r>
              <a:rPr lang="en-US" altLang="zh-CN" sz="20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Lut</a:t>
            </a: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]=Output*255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遍历所有像素</a:t>
            </a:r>
            <a:endParaRPr lang="en-US" altLang="zh-CN" sz="20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像素值作为下表，直接从</a:t>
            </a:r>
            <a:r>
              <a:rPr lang="en-US" altLang="zh-CN" sz="20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Lut</a:t>
            </a: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中读出变化后的像素值</a:t>
            </a:r>
            <a:endParaRPr lang="en-US" altLang="zh-CN" sz="20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BD72380-4B61-4BF8-8888-1CF5340B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961344"/>
              </p:ext>
            </p:extLst>
          </p:nvPr>
        </p:nvGraphicFramePr>
        <p:xfrm>
          <a:off x="8113248" y="4080926"/>
          <a:ext cx="1689098" cy="38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7" imgW="1015920" imgH="228600" progId="Equation.DSMT4">
                  <p:embed/>
                </p:oleObj>
              </mc:Choice>
              <mc:Fallback>
                <p:oleObj name="Equation" r:id="rId7" imgW="101592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E63381E-D729-4626-8B91-4B39935FCA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13248" y="4080926"/>
                        <a:ext cx="1689098" cy="380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38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598CFF-DC51-4792-893D-41CD0B8A5070}"/>
              </a:ext>
            </a:extLst>
          </p:cNvPr>
          <p:cNvSpPr/>
          <p:nvPr/>
        </p:nvSpPr>
        <p:spPr>
          <a:xfrm>
            <a:off x="552450" y="1294674"/>
            <a:ext cx="1106043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调用直方图均衡函数，进行直方图均衡处理，</a:t>
            </a:r>
            <a:r>
              <a:rPr lang="en-US" altLang="zh-CN" sz="20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原函数只能对单通道图像进行直方图均衡，要求实现可以对</a:t>
            </a: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通道图像进行直方图均衡</a:t>
            </a:r>
            <a:endParaRPr lang="en-US" altLang="zh-CN" sz="20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37BAB0-4CE1-4921-BC16-535C347CC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499" y="3429000"/>
            <a:ext cx="5524801" cy="13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865A59-A57B-44C4-846E-C5A2F91F1F31}"/>
              </a:ext>
            </a:extLst>
          </p:cNvPr>
          <p:cNvSpPr/>
          <p:nvPr/>
        </p:nvSpPr>
        <p:spPr>
          <a:xfrm>
            <a:off x="1216236" y="1345711"/>
            <a:ext cx="9277169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图中有一些字，由于曝光不足无法观察到，请使用</a:t>
            </a:r>
            <a:r>
              <a:rPr lang="en-US" altLang="zh-CN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gamma</a:t>
            </a:r>
            <a:r>
              <a:rPr lang="zh-CN" altLang="en-US" sz="20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矫正，并设置合适参数，找出隐藏的信息。</a:t>
            </a:r>
            <a:endParaRPr lang="en-US" altLang="zh-CN" sz="20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片包含 绿色, 黑暗, 房间, 亮&#10;&#10;描述已自动生成">
            <a:extLst>
              <a:ext uri="{FF2B5EF4-FFF2-40B4-BE49-F238E27FC236}">
                <a16:creationId xmlns:a16="http://schemas.microsoft.com/office/drawing/2014/main" id="{62705052-B89F-4FF2-8D54-6B28A6892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741" y="2547670"/>
            <a:ext cx="7128518" cy="400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571</Words>
  <Application>Microsoft Office PowerPoint</Application>
  <PresentationFormat>宽屏</PresentationFormat>
  <Paragraphs>63</Paragraphs>
  <Slides>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</vt:lpstr>
      <vt:lpstr>DengXian Light</vt:lpstr>
      <vt:lpstr>黑体</vt:lpstr>
      <vt:lpstr>宋体</vt:lpstr>
      <vt:lpstr>微软雅黑</vt:lpstr>
      <vt:lpstr>Arial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Lingyun</dc:creator>
  <cp:lastModifiedBy>stone stone</cp:lastModifiedBy>
  <cp:revision>65</cp:revision>
  <dcterms:created xsi:type="dcterms:W3CDTF">2016-08-30T07:13:51Z</dcterms:created>
  <dcterms:modified xsi:type="dcterms:W3CDTF">2021-12-09T00:27:29Z</dcterms:modified>
</cp:coreProperties>
</file>