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18" r:id="rId2"/>
    <p:sldId id="407" r:id="rId3"/>
    <p:sldId id="479" r:id="rId4"/>
    <p:sldId id="4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0B2B3"/>
    <a:srgbClr val="8497B0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21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A410-84AB-4AFF-8DA2-54DBA92A72B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74DD-C69B-41A3-AB7B-53342C18B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问题描述：固定背景目标检测。</a:t>
            </a:r>
            <a:endParaRPr lang="en-US" altLang="zh-CN" dirty="0"/>
          </a:p>
          <a:p>
            <a:r>
              <a:rPr lang="zh-CN" altLang="en-US" dirty="0"/>
              <a:t>方法：背景差分法（前景目标</a:t>
            </a:r>
            <a:r>
              <a:rPr lang="en-US" altLang="zh-CN" dirty="0"/>
              <a:t>=</a:t>
            </a:r>
            <a:r>
              <a:rPr lang="zh-CN" altLang="en-US" dirty="0"/>
              <a:t>输入图像</a:t>
            </a:r>
            <a:r>
              <a:rPr lang="en-US" altLang="zh-CN" dirty="0"/>
              <a:t>-</a:t>
            </a:r>
            <a:r>
              <a:rPr lang="zh-CN" altLang="en-US" dirty="0"/>
              <a:t>背景图像，再通过阈值判断）。</a:t>
            </a:r>
            <a:endParaRPr lang="en-US" altLang="zh-CN" dirty="0"/>
          </a:p>
          <a:p>
            <a:r>
              <a:rPr lang="zh-CN" altLang="en-US" dirty="0"/>
              <a:t>问题：噪声，光照变化，阴影等。</a:t>
            </a:r>
            <a:endParaRPr lang="en-US" altLang="zh-CN" dirty="0"/>
          </a:p>
          <a:p>
            <a:r>
              <a:rPr lang="zh-CN" altLang="en-US" dirty="0"/>
              <a:t>解决思路：提高背景模型的准确度。</a:t>
            </a:r>
            <a:endParaRPr lang="en-US" altLang="zh-CN" dirty="0"/>
          </a:p>
          <a:p>
            <a:r>
              <a:rPr lang="zh-CN" altLang="en-US" dirty="0"/>
              <a:t>（高斯背景建模，混合高斯背景建模，关键在于参数计算（提问，思考））。</a:t>
            </a:r>
            <a:endParaRPr lang="en-US" altLang="zh-CN" dirty="0"/>
          </a:p>
          <a:p>
            <a:r>
              <a:rPr lang="zh-CN" altLang="en-US" dirty="0"/>
              <a:t>背景更新：使用当前帧对背景图像进行更新。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874DD-C69B-41A3-AB7B-53342C18B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59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33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A713AB-8D57-430D-8F9E-74CB3B0C2A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3" y="788486"/>
            <a:ext cx="6738493" cy="57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8467" y="876402"/>
            <a:ext cx="55775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第十二周课堂练习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（背景差分法）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8467" y="3924762"/>
            <a:ext cx="5053773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39224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讲解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98CFF-DC51-4792-893D-41CD0B8A5070}"/>
              </a:ext>
            </a:extLst>
          </p:cNvPr>
          <p:cNvSpPr/>
          <p:nvPr/>
        </p:nvSpPr>
        <p:spPr>
          <a:xfrm>
            <a:off x="552450" y="1195675"/>
            <a:ext cx="92771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验证视频中的像素变换是否符合高斯分布规律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ED95BE-6BF4-42EF-8DB2-7EE8CF7398DA}"/>
              </a:ext>
            </a:extLst>
          </p:cNvPr>
          <p:cNvSpPr/>
          <p:nvPr/>
        </p:nvSpPr>
        <p:spPr>
          <a:xfrm>
            <a:off x="824162" y="2549387"/>
            <a:ext cx="2714167" cy="17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AFC455-A33F-4B8D-83A0-318B41E95E7D}"/>
              </a:ext>
            </a:extLst>
          </p:cNvPr>
          <p:cNvSpPr/>
          <p:nvPr/>
        </p:nvSpPr>
        <p:spPr>
          <a:xfrm>
            <a:off x="4172385" y="2549387"/>
            <a:ext cx="2714167" cy="17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7388C0-3171-4539-A95F-14C3C542BBAB}"/>
              </a:ext>
            </a:extLst>
          </p:cNvPr>
          <p:cNvSpPr/>
          <p:nvPr/>
        </p:nvSpPr>
        <p:spPr>
          <a:xfrm>
            <a:off x="8569790" y="2549387"/>
            <a:ext cx="2714167" cy="17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695E04-5823-4D28-A571-5ED01CC3EFD5}"/>
              </a:ext>
            </a:extLst>
          </p:cNvPr>
          <p:cNvSpPr txBox="1"/>
          <p:nvPr/>
        </p:nvSpPr>
        <p:spPr>
          <a:xfrm>
            <a:off x="7195931" y="3167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。。。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470B3C-2C16-4D53-B55E-89E6D3DE1E60}"/>
              </a:ext>
            </a:extLst>
          </p:cNvPr>
          <p:cNvSpPr txBox="1"/>
          <p:nvPr/>
        </p:nvSpPr>
        <p:spPr>
          <a:xfrm>
            <a:off x="1688161" y="211401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A3C64A-7D79-4F1B-825F-A60BA50B77A0}"/>
              </a:ext>
            </a:extLst>
          </p:cNvPr>
          <p:cNvSpPr txBox="1"/>
          <p:nvPr/>
        </p:nvSpPr>
        <p:spPr>
          <a:xfrm>
            <a:off x="5036384" y="204820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A584E3-70F1-46EF-A6D2-D8163A56B682}"/>
              </a:ext>
            </a:extLst>
          </p:cNvPr>
          <p:cNvSpPr txBox="1"/>
          <p:nvPr/>
        </p:nvSpPr>
        <p:spPr>
          <a:xfrm>
            <a:off x="9433789" y="205471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 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5FB1D-B64B-4402-BE23-AB872D38A86E}"/>
              </a:ext>
            </a:extLst>
          </p:cNvPr>
          <p:cNvSpPr/>
          <p:nvPr/>
        </p:nvSpPr>
        <p:spPr>
          <a:xfrm>
            <a:off x="2092770" y="5073784"/>
            <a:ext cx="779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获得时间方向上的</a:t>
            </a:r>
            <a:r>
              <a:rPr lang="zh-CN" altLang="en-US" b="1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某一像素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的所有值，并构建、观察直方图。见演示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2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98CFF-DC51-4792-893D-41CD0B8A5070}"/>
              </a:ext>
            </a:extLst>
          </p:cNvPr>
          <p:cNvSpPr/>
          <p:nvPr/>
        </p:nvSpPr>
        <p:spPr>
          <a:xfrm>
            <a:off x="1216236" y="1345711"/>
            <a:ext cx="927716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实现背景差分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C8190-29D7-44C4-BC55-F472E093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255" y="2108118"/>
            <a:ext cx="5619032" cy="43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4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98CFF-DC51-4792-893D-41CD0B8A5070}"/>
              </a:ext>
            </a:extLst>
          </p:cNvPr>
          <p:cNvSpPr/>
          <p:nvPr/>
        </p:nvSpPr>
        <p:spPr>
          <a:xfrm>
            <a:off x="1216236" y="1345711"/>
            <a:ext cx="927716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实现高斯建模及背景差分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4A67634-71BA-4C61-8809-23C3BAE5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"/>
          <a:stretch>
            <a:fillRect/>
          </a:stretch>
        </p:blipFill>
        <p:spPr bwMode="auto">
          <a:xfrm>
            <a:off x="759911" y="2751848"/>
            <a:ext cx="5094909" cy="24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6E22449C-4C53-438D-B46D-4CC3F5747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89632"/>
              </p:ext>
            </p:extLst>
          </p:nvPr>
        </p:nvGraphicFramePr>
        <p:xfrm>
          <a:off x="5968257" y="4420136"/>
          <a:ext cx="5390570" cy="108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2781000" imgH="558720" progId="Equation.DSMT4">
                  <p:embed/>
                </p:oleObj>
              </mc:Choice>
              <mc:Fallback>
                <p:oleObj name="Equation" r:id="rId6" imgW="2781000" imgH="558720" progId="Equation.DSMT4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601F532F-18BA-4924-9D40-488008009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257" y="4420136"/>
                        <a:ext cx="5390570" cy="1082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D88907E4-EFA5-4725-B3D5-A29E0C7E3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11445"/>
              </p:ext>
            </p:extLst>
          </p:nvPr>
        </p:nvGraphicFramePr>
        <p:xfrm>
          <a:off x="6544643" y="2148897"/>
          <a:ext cx="4042227" cy="105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8" imgW="1955520" imgH="507960" progId="Equation.DSMT4">
                  <p:embed/>
                </p:oleObj>
              </mc:Choice>
              <mc:Fallback>
                <p:oleObj name="Equation" r:id="rId8" imgW="1955520" imgH="507960" progId="Equation.DSMT4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BE91FC01-832D-4CB8-92D1-DC82477BF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643" y="2148897"/>
                        <a:ext cx="4042227" cy="1050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30">
            <a:extLst>
              <a:ext uri="{FF2B5EF4-FFF2-40B4-BE49-F238E27FC236}">
                <a16:creationId xmlns:a16="http://schemas.microsoft.com/office/drawing/2014/main" id="{653B1414-1AC1-4FB7-9304-A5683892DC67}"/>
              </a:ext>
            </a:extLst>
          </p:cNvPr>
          <p:cNvSpPr/>
          <p:nvPr/>
        </p:nvSpPr>
        <p:spPr>
          <a:xfrm rot="5400000">
            <a:off x="8484155" y="3654893"/>
            <a:ext cx="35877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7052AA4-A08E-49DF-8F2F-445C36138462}"/>
              </a:ext>
            </a:extLst>
          </p:cNvPr>
          <p:cNvSpPr/>
          <p:nvPr/>
        </p:nvSpPr>
        <p:spPr>
          <a:xfrm>
            <a:off x="8933429" y="4275780"/>
            <a:ext cx="914400" cy="132746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F1D32B-81EA-4467-948D-B8A9C36E69DB}"/>
              </a:ext>
            </a:extLst>
          </p:cNvPr>
          <p:cNvSpPr/>
          <p:nvPr/>
        </p:nvSpPr>
        <p:spPr>
          <a:xfrm>
            <a:off x="10586870" y="4266580"/>
            <a:ext cx="558650" cy="134586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6A3947-781C-42C3-A62B-B3496985D9FD}"/>
              </a:ext>
            </a:extLst>
          </p:cNvPr>
          <p:cNvSpPr txBox="1"/>
          <p:nvPr/>
        </p:nvSpPr>
        <p:spPr>
          <a:xfrm>
            <a:off x="6926652" y="6147700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实际需要通过预先读取的</a:t>
            </a:r>
            <a:r>
              <a:rPr lang="en-US" altLang="zh-CN" dirty="0"/>
              <a:t>n</a:t>
            </a:r>
            <a:r>
              <a:rPr lang="zh-CN" altLang="en-US" dirty="0"/>
              <a:t>帧计算平均值和方差</a:t>
            </a:r>
          </a:p>
        </p:txBody>
      </p:sp>
      <p:sp>
        <p:nvSpPr>
          <p:cNvPr id="16" name="右箭头 30">
            <a:extLst>
              <a:ext uri="{FF2B5EF4-FFF2-40B4-BE49-F238E27FC236}">
                <a16:creationId xmlns:a16="http://schemas.microsoft.com/office/drawing/2014/main" id="{548C9321-688D-44F5-A430-25F36CBBBBE9}"/>
              </a:ext>
            </a:extLst>
          </p:cNvPr>
          <p:cNvSpPr/>
          <p:nvPr/>
        </p:nvSpPr>
        <p:spPr>
          <a:xfrm rot="16200000" flipV="1">
            <a:off x="9211241" y="5739152"/>
            <a:ext cx="35877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v</a:t>
            </a:r>
            <a:endParaRPr lang="zh-CN" altLang="en-US" dirty="0"/>
          </a:p>
        </p:txBody>
      </p:sp>
      <p:sp>
        <p:nvSpPr>
          <p:cNvPr id="17" name="右箭头 30">
            <a:extLst>
              <a:ext uri="{FF2B5EF4-FFF2-40B4-BE49-F238E27FC236}">
                <a16:creationId xmlns:a16="http://schemas.microsoft.com/office/drawing/2014/main" id="{F23FEF1B-A23B-470E-9E62-0C04E126F13E}"/>
              </a:ext>
            </a:extLst>
          </p:cNvPr>
          <p:cNvSpPr/>
          <p:nvPr/>
        </p:nvSpPr>
        <p:spPr>
          <a:xfrm rot="16200000" flipV="1">
            <a:off x="10686807" y="5708290"/>
            <a:ext cx="35877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0004A3-2540-4E1F-A785-A99C4A9E36F4}"/>
              </a:ext>
            </a:extLst>
          </p:cNvPr>
          <p:cNvSpPr txBox="1"/>
          <p:nvPr/>
        </p:nvSpPr>
        <p:spPr>
          <a:xfrm>
            <a:off x="1600563" y="6147700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需要计算每个像素的高斯分布模型</a:t>
            </a:r>
          </a:p>
        </p:txBody>
      </p:sp>
    </p:spTree>
    <p:extLst>
      <p:ext uri="{BB962C8B-B14F-4D97-AF65-F5344CB8AC3E}">
        <p14:creationId xmlns:p14="http://schemas.microsoft.com/office/powerpoint/2010/main" val="23059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176</Words>
  <Application>Microsoft Office PowerPoint</Application>
  <PresentationFormat>宽屏</PresentationFormat>
  <Paragraphs>31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DengXian</vt:lpstr>
      <vt:lpstr>DengXian</vt:lpstr>
      <vt:lpstr>DengXian Light</vt:lpstr>
      <vt:lpstr>黑体</vt:lpstr>
      <vt:lpstr>微软雅黑</vt:lpstr>
      <vt:lpstr>Arial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stone stone</cp:lastModifiedBy>
  <cp:revision>54</cp:revision>
  <dcterms:created xsi:type="dcterms:W3CDTF">2016-08-30T07:13:51Z</dcterms:created>
  <dcterms:modified xsi:type="dcterms:W3CDTF">2021-12-15T06:30:53Z</dcterms:modified>
</cp:coreProperties>
</file>