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646C"/>
    <a:srgbClr val="FFF2CC"/>
    <a:srgbClr val="64000A"/>
    <a:srgbClr val="E06850"/>
    <a:srgbClr val="E7B249"/>
    <a:srgbClr val="993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5" autoAdjust="0"/>
    <p:restoredTop sz="96395" autoAdjust="0"/>
  </p:normalViewPr>
  <p:slideViewPr>
    <p:cSldViewPr snapToGrid="0">
      <p:cViewPr varScale="1">
        <p:scale>
          <a:sx n="25" d="100"/>
          <a:sy n="25" d="100"/>
        </p:scale>
        <p:origin x="190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A97-CB53-4604-9297-E908251C774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222E-37BB-4A0E-83FA-A8C9BF49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2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A97-CB53-4604-9297-E908251C774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222E-37BB-4A0E-83FA-A8C9BF49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A97-CB53-4604-9297-E908251C774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222E-37BB-4A0E-83FA-A8C9BF49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5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A97-CB53-4604-9297-E908251C774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222E-37BB-4A0E-83FA-A8C9BF49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6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A97-CB53-4604-9297-E908251C774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222E-37BB-4A0E-83FA-A8C9BF49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A97-CB53-4604-9297-E908251C774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222E-37BB-4A0E-83FA-A8C9BF49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8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A97-CB53-4604-9297-E908251C774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222E-37BB-4A0E-83FA-A8C9BF49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8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A97-CB53-4604-9297-E908251C774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222E-37BB-4A0E-83FA-A8C9BF49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A97-CB53-4604-9297-E908251C774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222E-37BB-4A0E-83FA-A8C9BF49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3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A97-CB53-4604-9297-E908251C774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222E-37BB-4A0E-83FA-A8C9BF49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6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A97-CB53-4604-9297-E908251C774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222E-37BB-4A0E-83FA-A8C9BF49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2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8A97-CB53-4604-9297-E908251C774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222E-37BB-4A0E-83FA-A8C9BF49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20F90867-DC40-B248-B814-A7A9C679C913}"/>
              </a:ext>
            </a:extLst>
          </p:cNvPr>
          <p:cNvSpPr/>
          <p:nvPr/>
        </p:nvSpPr>
        <p:spPr>
          <a:xfrm>
            <a:off x="1036383" y="13861574"/>
            <a:ext cx="11451801" cy="1827072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Google Shape;140;p25"/>
          <p:cNvSpPr txBox="1"/>
          <p:nvPr/>
        </p:nvSpPr>
        <p:spPr>
          <a:xfrm>
            <a:off x="1" y="2456"/>
            <a:ext cx="43891200" cy="5898525"/>
          </a:xfrm>
          <a:prstGeom prst="rect">
            <a:avLst/>
          </a:prstGeom>
          <a:solidFill>
            <a:srgbClr val="64000A"/>
          </a:solidFill>
          <a:ln w="2286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275" tIns="50650" rIns="101275" bIns="506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5309"/>
              </a:buClr>
              <a:buSzPts val="5300"/>
              <a:buFont typeface="Arial"/>
              <a:buNone/>
            </a:pPr>
            <a:endParaRPr sz="6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119" y="357896"/>
            <a:ext cx="37971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0" b="1" dirty="0">
                <a:solidFill>
                  <a:schemeClr val="bg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Force Request System For CSE Department</a:t>
            </a:r>
          </a:p>
        </p:txBody>
      </p:sp>
      <p:sp>
        <p:nvSpPr>
          <p:cNvPr id="5" name="Google Shape;150;p25"/>
          <p:cNvSpPr txBox="1"/>
          <p:nvPr/>
        </p:nvSpPr>
        <p:spPr>
          <a:xfrm>
            <a:off x="554119" y="3408606"/>
            <a:ext cx="45857788" cy="2208895"/>
          </a:xfrm>
          <a:prstGeom prst="rect">
            <a:avLst/>
          </a:prstGeom>
          <a:noFill/>
          <a:ln w="57150">
            <a:noFill/>
          </a:ln>
        </p:spPr>
        <p:txBody>
          <a:bodyPr spcFirstLastPara="1" wrap="square" lIns="101275" tIns="493775" rIns="101275" bIns="384025" anchor="ctr" anchorCtr="0">
            <a:no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Dongwei</a:t>
            </a:r>
            <a:r>
              <a:rPr lang="en-US" sz="3600" dirty="0">
                <a:solidFill>
                  <a:schemeClr val="bg1"/>
                </a:solidFill>
              </a:rPr>
              <a:t> Qi(SCRUM master), </a:t>
            </a:r>
            <a:r>
              <a:rPr lang="en-US" sz="3600" dirty="0" err="1">
                <a:solidFill>
                  <a:schemeClr val="bg1"/>
                </a:solidFill>
              </a:rPr>
              <a:t>Lianghao</a:t>
            </a:r>
            <a:r>
              <a:rPr lang="en-US" sz="3600" dirty="0">
                <a:solidFill>
                  <a:schemeClr val="bg1"/>
                </a:solidFill>
              </a:rPr>
              <a:t> Zou(Product Owner), Jing Jiang, Fangsheng Wu, Cheng Chen, </a:t>
            </a:r>
            <a:r>
              <a:rPr lang="en-US" sz="3600" dirty="0" err="1">
                <a:solidFill>
                  <a:schemeClr val="bg1"/>
                </a:solidFill>
              </a:rPr>
              <a:t>Jianghao</a:t>
            </a:r>
            <a:r>
              <a:rPr lang="en-US" sz="3600" dirty="0">
                <a:solidFill>
                  <a:schemeClr val="bg1"/>
                </a:solidFill>
              </a:rPr>
              <a:t> Shen</a:t>
            </a:r>
          </a:p>
          <a:p>
            <a:r>
              <a:rPr lang="en-US" sz="3600" dirty="0">
                <a:solidFill>
                  <a:schemeClr val="bg1"/>
                </a:solidFill>
              </a:rPr>
              <a:t>Team </a:t>
            </a:r>
            <a:r>
              <a:rPr lang="en-US" sz="3600" dirty="0" err="1">
                <a:solidFill>
                  <a:schemeClr val="bg1"/>
                </a:solidFill>
              </a:rPr>
              <a:t>TitaniumSouth</a:t>
            </a:r>
            <a:r>
              <a:rPr lang="en-US" sz="3600" dirty="0">
                <a:solidFill>
                  <a:schemeClr val="bg1"/>
                </a:solidFill>
              </a:rPr>
              <a:t>| CSCE 606: Software Engineering | Fall 2019 Semester | Texas A&amp;M University | </a:t>
            </a:r>
            <a:r>
              <a:rPr lang="en" sz="3600" i="0" strike="noStrike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Customers: </a:t>
            </a:r>
            <a:r>
              <a:rPr lang="e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Dr. Hank Walker</a:t>
            </a:r>
            <a:endParaRPr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156;p25"/>
          <p:cNvSpPr txBox="1"/>
          <p:nvPr/>
        </p:nvSpPr>
        <p:spPr>
          <a:xfrm>
            <a:off x="977043" y="7091656"/>
            <a:ext cx="11081098" cy="7497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300"/>
            </a:pPr>
            <a:r>
              <a:rPr lang="en-US" sz="6000" b="1" dirty="0">
                <a:solidFill>
                  <a:srgbClr val="64000A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The Force Request System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300"/>
            </a:pPr>
            <a:r>
              <a:rPr lang="en-US" sz="4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 legacy project developed to replace the existing Force Request system on </a:t>
            </a:r>
            <a:r>
              <a:rPr lang="en-US" sz="48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CSNet</a:t>
            </a:r>
            <a:r>
              <a:rPr lang="en-US" sz="4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This is a legacy project our team inherited to improve the </a:t>
            </a:r>
            <a:r>
              <a:rPr lang="en-US" sz="48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functionalites</a:t>
            </a:r>
            <a:r>
              <a:rPr lang="en-US" sz="4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add additional features for administrators. </a:t>
            </a:r>
            <a:endParaRPr lang="en-US" sz="4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300"/>
            </a:pPr>
            <a:endParaRPr lang="en-US" sz="3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B48185-3DA2-0E4A-9E06-F96CDB7D6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5220" y="769904"/>
            <a:ext cx="5143500" cy="38481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7461BBF-C5F0-FE4F-BF57-E8A76C8843E7}"/>
              </a:ext>
            </a:extLst>
          </p:cNvPr>
          <p:cNvSpPr/>
          <p:nvPr/>
        </p:nvSpPr>
        <p:spPr>
          <a:xfrm>
            <a:off x="554119" y="3096189"/>
            <a:ext cx="11241641" cy="465666"/>
          </a:xfrm>
          <a:custGeom>
            <a:avLst/>
            <a:gdLst>
              <a:gd name="connsiteX0" fmla="*/ 0 w 10693001"/>
              <a:gd name="connsiteY0" fmla="*/ 0 h 465666"/>
              <a:gd name="connsiteX1" fmla="*/ 10693001 w 10693001"/>
              <a:gd name="connsiteY1" fmla="*/ 0 h 465666"/>
              <a:gd name="connsiteX2" fmla="*/ 10693001 w 10693001"/>
              <a:gd name="connsiteY2" fmla="*/ 465666 h 465666"/>
              <a:gd name="connsiteX3" fmla="*/ 0 w 10693001"/>
              <a:gd name="connsiteY3" fmla="*/ 465666 h 465666"/>
              <a:gd name="connsiteX4" fmla="*/ 0 w 10693001"/>
              <a:gd name="connsiteY4" fmla="*/ 0 h 465666"/>
              <a:gd name="connsiteX0" fmla="*/ 0 w 11241641"/>
              <a:gd name="connsiteY0" fmla="*/ 0 h 465666"/>
              <a:gd name="connsiteX1" fmla="*/ 11241641 w 11241641"/>
              <a:gd name="connsiteY1" fmla="*/ 45720 h 465666"/>
              <a:gd name="connsiteX2" fmla="*/ 10693001 w 11241641"/>
              <a:gd name="connsiteY2" fmla="*/ 465666 h 465666"/>
              <a:gd name="connsiteX3" fmla="*/ 0 w 11241641"/>
              <a:gd name="connsiteY3" fmla="*/ 465666 h 465666"/>
              <a:gd name="connsiteX4" fmla="*/ 0 w 11241641"/>
              <a:gd name="connsiteY4" fmla="*/ 0 h 46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1641" h="465666">
                <a:moveTo>
                  <a:pt x="0" y="0"/>
                </a:moveTo>
                <a:lnTo>
                  <a:pt x="11241641" y="45720"/>
                </a:lnTo>
                <a:lnTo>
                  <a:pt x="10693001" y="465666"/>
                </a:lnTo>
                <a:lnTo>
                  <a:pt x="0" y="465666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FE5B38-BF57-D24B-9919-923683AB7321}"/>
              </a:ext>
            </a:extLst>
          </p:cNvPr>
          <p:cNvCxnSpPr/>
          <p:nvPr/>
        </p:nvCxnSpPr>
        <p:spPr>
          <a:xfrm>
            <a:off x="13569405" y="7013805"/>
            <a:ext cx="0" cy="25112908"/>
          </a:xfrm>
          <a:prstGeom prst="line">
            <a:avLst/>
          </a:prstGeom>
          <a:ln w="127000">
            <a:solidFill>
              <a:srgbClr val="FFF2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59F7BD-5BEA-F44A-8FD2-56DC323F02D7}"/>
              </a:ext>
            </a:extLst>
          </p:cNvPr>
          <p:cNvGrpSpPr/>
          <p:nvPr/>
        </p:nvGrpSpPr>
        <p:grpSpPr>
          <a:xfrm>
            <a:off x="14386156" y="6923977"/>
            <a:ext cx="13864084" cy="14477206"/>
            <a:chOff x="995063" y="15213416"/>
            <a:chExt cx="13669324" cy="14477206"/>
          </a:xfrm>
        </p:grpSpPr>
        <p:sp>
          <p:nvSpPr>
            <p:cNvPr id="10" name="Google Shape;157;p25"/>
            <p:cNvSpPr txBox="1"/>
            <p:nvPr/>
          </p:nvSpPr>
          <p:spPr>
            <a:xfrm>
              <a:off x="995063" y="17437953"/>
              <a:ext cx="13369645" cy="122526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275" tIns="50650" rIns="101275" bIns="50650" anchor="t" anchorCtr="0">
              <a:noAutofit/>
            </a:bodyPr>
            <a:lstStyle/>
            <a:p>
              <a:pPr marL="571500" lvl="0" indent="-571500">
                <a:buSzPct val="50000"/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detail links should be click-able</a:t>
              </a:r>
            </a:p>
            <a:p>
              <a:pPr marL="571500" lvl="0" indent="-571500">
                <a:buSzPct val="50000"/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 force request for the admins</a:t>
              </a:r>
            </a:p>
            <a:p>
              <a:pPr marL="571500" lvl="0" indent="-571500">
                <a:buSzPct val="50000"/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Students should get access to the priorities</a:t>
              </a:r>
            </a:p>
            <a:p>
              <a:pPr marL="571500" lvl="0" indent="-571500">
                <a:buSzPct val="50000"/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Customers need the admin login ID to see the 606 and 629 force requests, and start processing them for Spring 2020.</a:t>
              </a:r>
            </a:p>
            <a:p>
              <a:pPr marL="571500" lvl="0" indent="-571500">
                <a:buSzPct val="50000"/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Students need the ability to *WITHDRAW* a force request. One student said they submitted a request, now want to withdraw it, and there is no way to do that.</a:t>
              </a:r>
            </a:p>
            <a:p>
              <a:pPr marL="571500" lvl="0" indent="-571500">
                <a:buSzPct val="50000"/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Customers need to be able to archive the requests for each year, that is, dump them into an Excel spreadsheet. We use past force requests to estimate future class demand.</a:t>
              </a:r>
            </a:p>
            <a:p>
              <a:pPr marL="571500" lvl="0" indent="-571500">
                <a:buSzPct val="50000"/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Admin should be able to wipe the database, with a confirmation dialog.</a:t>
              </a:r>
            </a:p>
            <a:p>
              <a:pPr marL="571500" lvl="0" indent="-571500">
                <a:buSzPct val="50000"/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As we discussed the admin needs a way to load all the courses and sections for a semester in a batch load from a file of some format. The admin also needs the interface to add individual courses and sections.</a:t>
              </a:r>
            </a:p>
            <a:p>
              <a:pPr marL="571500" lvl="0" indent="-571500">
                <a:buSzPct val="50000"/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admin needs a way to delete courses and sections, e.g. when the course is canceled. That way students don’t try to submit force requests for a course that is “0 0 0” in Howdy, that is, no seats allocated, which means canceled.</a:t>
              </a:r>
              <a:endParaRPr lang="en-US" sz="3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8F8E700-96AC-E342-BCF5-D77768303602}"/>
                </a:ext>
              </a:extLst>
            </p:cNvPr>
            <p:cNvGrpSpPr/>
            <p:nvPr/>
          </p:nvGrpSpPr>
          <p:grpSpPr>
            <a:xfrm>
              <a:off x="1169311" y="15213416"/>
              <a:ext cx="13495076" cy="1624079"/>
              <a:chOff x="1204502" y="14140840"/>
              <a:chExt cx="13495076" cy="1624079"/>
            </a:xfrm>
          </p:grpSpPr>
          <p:sp>
            <p:nvSpPr>
              <p:cNvPr id="93" name="Google Shape;140;p25">
                <a:extLst>
                  <a:ext uri="{FF2B5EF4-FFF2-40B4-BE49-F238E27FC236}">
                    <a16:creationId xmlns:a16="http://schemas.microsoft.com/office/drawing/2014/main" id="{99F70318-D07B-374D-90E1-69DC6D949524}"/>
                  </a:ext>
                </a:extLst>
              </p:cNvPr>
              <p:cNvSpPr txBox="1"/>
              <p:nvPr/>
            </p:nvSpPr>
            <p:spPr>
              <a:xfrm>
                <a:off x="1204502" y="14140840"/>
                <a:ext cx="13495076" cy="1067173"/>
              </a:xfrm>
              <a:prstGeom prst="rect">
                <a:avLst/>
              </a:prstGeom>
              <a:noFill/>
              <a:ln w="22860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1275" tIns="50650" rIns="101275" bIns="50650" anchor="t" anchorCtr="0">
                <a:noAutofit/>
              </a:bodyPr>
              <a:lstStyle/>
              <a:p>
                <a:pPr lvl="0">
                  <a:buClr>
                    <a:srgbClr val="855309"/>
                  </a:buClr>
                  <a:buSzPts val="5300"/>
                </a:pPr>
                <a:r>
                  <a:rPr lang="en-US" sz="6000" b="1" dirty="0">
                    <a:solidFill>
                      <a:srgbClr val="64000A"/>
                    </a:solidFill>
                    <a:latin typeface="Century Gothic" panose="020B0502020202020204" pitchFamily="34" charset="0"/>
                    <a:cs typeface="Calibri" panose="020F0502020204030204" pitchFamily="34" charset="0"/>
                  </a:rPr>
                  <a:t>Customer Expectation</a:t>
                </a:r>
                <a:endParaRPr lang="en-US" sz="6000" b="1" dirty="0">
                  <a:solidFill>
                    <a:srgbClr val="64000A"/>
                  </a:solidFill>
                  <a:latin typeface="Century Gothic" panose="020B050202020202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94" name="Rectangle 27">
                <a:extLst>
                  <a:ext uri="{FF2B5EF4-FFF2-40B4-BE49-F238E27FC236}">
                    <a16:creationId xmlns:a16="http://schemas.microsoft.com/office/drawing/2014/main" id="{D4C1D51E-66C8-9540-94CE-01BCE4DAB8FC}"/>
                  </a:ext>
                </a:extLst>
              </p:cNvPr>
              <p:cNvSpPr/>
              <p:nvPr/>
            </p:nvSpPr>
            <p:spPr>
              <a:xfrm>
                <a:off x="1204502" y="15464805"/>
                <a:ext cx="3590948" cy="300114"/>
              </a:xfrm>
              <a:custGeom>
                <a:avLst/>
                <a:gdLst>
                  <a:gd name="connsiteX0" fmla="*/ 0 w 10693001"/>
                  <a:gd name="connsiteY0" fmla="*/ 0 h 465666"/>
                  <a:gd name="connsiteX1" fmla="*/ 10693001 w 10693001"/>
                  <a:gd name="connsiteY1" fmla="*/ 0 h 465666"/>
                  <a:gd name="connsiteX2" fmla="*/ 10693001 w 10693001"/>
                  <a:gd name="connsiteY2" fmla="*/ 465666 h 465666"/>
                  <a:gd name="connsiteX3" fmla="*/ 0 w 10693001"/>
                  <a:gd name="connsiteY3" fmla="*/ 465666 h 465666"/>
                  <a:gd name="connsiteX4" fmla="*/ 0 w 10693001"/>
                  <a:gd name="connsiteY4" fmla="*/ 0 h 465666"/>
                  <a:gd name="connsiteX0" fmla="*/ 0 w 11241641"/>
                  <a:gd name="connsiteY0" fmla="*/ 0 h 465666"/>
                  <a:gd name="connsiteX1" fmla="*/ 11241641 w 11241641"/>
                  <a:gd name="connsiteY1" fmla="*/ 45720 h 465666"/>
                  <a:gd name="connsiteX2" fmla="*/ 10693001 w 11241641"/>
                  <a:gd name="connsiteY2" fmla="*/ 465666 h 465666"/>
                  <a:gd name="connsiteX3" fmla="*/ 0 w 11241641"/>
                  <a:gd name="connsiteY3" fmla="*/ 465666 h 465666"/>
                  <a:gd name="connsiteX4" fmla="*/ 0 w 11241641"/>
                  <a:gd name="connsiteY4" fmla="*/ 0 h 465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1641" h="465666">
                    <a:moveTo>
                      <a:pt x="0" y="0"/>
                    </a:moveTo>
                    <a:lnTo>
                      <a:pt x="11241641" y="45720"/>
                    </a:lnTo>
                    <a:lnTo>
                      <a:pt x="10693001" y="465666"/>
                    </a:lnTo>
                    <a:lnTo>
                      <a:pt x="0" y="4656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E82372C-C8CE-CA4F-AD4C-FAED228442C4}"/>
              </a:ext>
            </a:extLst>
          </p:cNvPr>
          <p:cNvGrpSpPr/>
          <p:nvPr/>
        </p:nvGrpSpPr>
        <p:grpSpPr>
          <a:xfrm>
            <a:off x="1375611" y="12574136"/>
            <a:ext cx="11234962" cy="17448575"/>
            <a:chOff x="30299108" y="6584526"/>
            <a:chExt cx="11234962" cy="17448575"/>
          </a:xfrm>
        </p:grpSpPr>
        <p:sp>
          <p:nvSpPr>
            <p:cNvPr id="27" name="Google Shape;157;p25"/>
            <p:cNvSpPr txBox="1"/>
            <p:nvPr/>
          </p:nvSpPr>
          <p:spPr>
            <a:xfrm>
              <a:off x="30299108" y="8717242"/>
              <a:ext cx="10783486" cy="153158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275" tIns="50650" rIns="101275" bIns="50650" anchor="t" anchorCtr="0">
              <a:noAutofit/>
            </a:bodyPr>
            <a:lstStyle/>
            <a:p>
              <a:pPr>
                <a:buSzPts val="1100"/>
              </a:pPr>
              <a:r>
                <a:rPr lang="en-US" sz="40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Iteration 1</a:t>
              </a:r>
            </a:p>
            <a:p>
              <a:pPr marL="457200" lvl="0" indent="-457200">
                <a:buSzPct val="50000"/>
                <a:buFont typeface="Arial" panose="020B0604020202020204" pitchFamily="34" charset="0"/>
                <a:buChar char="•"/>
              </a:pPr>
              <a:r>
                <a:rPr lang="en-US" sz="3400" b="1" dirty="0">
                  <a:latin typeface="Calibri" panose="020F0502020204030204" pitchFamily="34" charset="0"/>
                  <a:cs typeface="Calibri" panose="020F0502020204030204" pitchFamily="34" charset="0"/>
                </a:rPr>
                <a:t>Deployed the system on Heroku:</a:t>
              </a:r>
            </a:p>
            <a:p>
              <a:pPr lvl="1">
                <a:buSzPct val="50000"/>
              </a:pPr>
              <a:r>
                <a:rPr lang="en-US" sz="3400" dirty="0">
                  <a:latin typeface="Calibri" panose="020F0502020204030204" pitchFamily="34" charset="0"/>
                  <a:cs typeface="Calibri" panose="020F0502020204030204" pitchFamily="34" charset="0"/>
                </a:rPr>
                <a:t>https://peaceful-fjord-63136.herokuapp.com/</a:t>
              </a:r>
            </a:p>
            <a:p>
              <a:pPr marL="457200" lvl="0" indent="-457200">
                <a:buSzPct val="50000"/>
                <a:buFont typeface="Arial" panose="020B0604020202020204" pitchFamily="34" charset="0"/>
                <a:buChar char="•"/>
              </a:pPr>
              <a:r>
                <a:rPr lang="en-US" sz="3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Found a legacy code bug:</a:t>
              </a:r>
            </a:p>
            <a:p>
              <a:pPr lvl="1">
                <a:buSzPct val="50000"/>
              </a:pPr>
              <a:r>
                <a:rPr lang="en-US" sz="3400" dirty="0">
                  <a:latin typeface="Calibri" panose="020F0502020204030204" pitchFamily="34" charset="0"/>
                  <a:cs typeface="Calibri" panose="020F0502020204030204" pitchFamily="34" charset="0"/>
                </a:rPr>
                <a:t>Users did not receive confirmation email during signup</a:t>
              </a:r>
            </a:p>
            <a:p>
              <a:pPr lvl="0">
                <a:buSzPts val="1100"/>
              </a:pPr>
              <a:r>
                <a:rPr lang="en-US" sz="40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Iteration 2</a:t>
              </a:r>
            </a:p>
            <a:p>
              <a:pPr marL="457200" lvl="0" indent="-457200">
                <a:buSzPts val="1100"/>
                <a:buFont typeface="Arial" panose="020B0604020202020204" pitchFamily="34" charset="0"/>
                <a:buChar char="•"/>
              </a:pPr>
              <a:r>
                <a:rPr lang="en-US" sz="3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Made the detail links clickable:</a:t>
              </a:r>
            </a:p>
            <a:p>
              <a:pPr marL="457200" lvl="0" indent="-457200">
                <a:buSzPts val="1100"/>
                <a:buFont typeface="Arial" panose="020B0604020202020204" pitchFamily="34" charset="0"/>
                <a:buChar char="•"/>
              </a:pPr>
              <a:r>
                <a:rPr lang="en-US" sz="3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 implemented this function such that the “Details” link of each request instance should have the attribute of “clickable” making it more indicative.</a:t>
              </a:r>
            </a:p>
            <a:p>
              <a:pPr marL="457200" lvl="0" indent="-457200">
                <a:buSzPts val="1100"/>
                <a:buFont typeface="Arial" panose="020B0604020202020204" pitchFamily="34" charset="0"/>
                <a:buChar char="•"/>
              </a:pPr>
              <a:r>
                <a:rPr lang="en-US" sz="3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Added force request for the admins:</a:t>
              </a:r>
            </a:p>
            <a:p>
              <a:pPr marL="457200" lvl="0" indent="-457200">
                <a:buSzPts val="1100"/>
                <a:buFont typeface="Arial" panose="020B0604020202020204" pitchFamily="34" charset="0"/>
                <a:buChar char="•"/>
              </a:pPr>
              <a:r>
                <a:rPr lang="en-US" sz="3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 implemented this function such that administrators can add new force requests through the “More Actions” operation.</a:t>
              </a:r>
            </a:p>
            <a:p>
              <a:pPr>
                <a:buSzPts val="1100"/>
              </a:pPr>
              <a:r>
                <a:rPr lang="en-US" sz="40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Iteration 3</a:t>
              </a:r>
            </a:p>
            <a:p>
              <a:pPr marL="457200" indent="-457200">
                <a:buSzPts val="1100"/>
                <a:buFont typeface="Arial" panose="020B0604020202020204" pitchFamily="34" charset="0"/>
                <a:buChar char="•"/>
              </a:pPr>
              <a:r>
                <a:rPr lang="en-US" sz="3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Created admin test accounts:</a:t>
              </a:r>
            </a:p>
            <a:p>
              <a:pPr marL="457200" indent="-457200">
                <a:buSzPts val="1100"/>
                <a:buFont typeface="Arial" panose="020B0604020202020204" pitchFamily="34" charset="0"/>
                <a:buChar char="•"/>
              </a:pPr>
              <a:r>
                <a:rPr lang="en-US" sz="3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 created the admin login ID so that the professor can see the 606 and 629 force requests, and start processing them for Spring 2020.</a:t>
              </a:r>
            </a:p>
            <a:p>
              <a:pPr marL="457200" indent="-457200">
                <a:buSzPts val="1100"/>
                <a:buFont typeface="Arial" panose="020B0604020202020204" pitchFamily="34" charset="0"/>
                <a:buChar char="•"/>
              </a:pPr>
              <a:r>
                <a:rPr lang="en-US" sz="3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Rejected duplicated force requests for the same section:</a:t>
              </a:r>
            </a:p>
            <a:p>
              <a:pPr marL="457200" indent="-457200">
                <a:buSzPts val="1100"/>
                <a:buFont typeface="Arial" panose="020B0604020202020204" pitchFamily="34" charset="0"/>
                <a:buChar char="•"/>
              </a:pPr>
              <a:r>
                <a:rPr lang="en-US" sz="3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 implemented a function such that any students cannot duplicate request for one section of one same course.</a:t>
              </a:r>
            </a:p>
            <a:p>
              <a:pPr>
                <a:buSzPts val="1100"/>
              </a:pPr>
              <a:r>
                <a:rPr lang="en-US" sz="40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Iteration 4</a:t>
              </a:r>
            </a:p>
            <a:p>
              <a:pPr marL="457200" indent="-457200">
                <a:buSzPts val="1100"/>
                <a:buFont typeface="Arial" panose="020B0604020202020204" pitchFamily="34" charset="0"/>
                <a:buChar char="•"/>
              </a:pPr>
              <a:r>
                <a:rPr lang="en-US" sz="3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Withdrew an existing force request:</a:t>
              </a:r>
            </a:p>
            <a:p>
              <a:pPr marL="457200" indent="-457200">
                <a:buSzPts val="1100"/>
                <a:buFont typeface="Arial" panose="020B0604020202020204" pitchFamily="34" charset="0"/>
                <a:buChar char="•"/>
              </a:pPr>
              <a:r>
                <a:rPr lang="en-US" sz="3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When a student submitted a force request, he or she can click “delete” so that the request could be withdrawn.</a:t>
              </a:r>
            </a:p>
            <a:p>
              <a:pPr marL="457200" indent="-457200">
                <a:buSzPts val="1100"/>
                <a:buFont typeface="Arial" panose="020B0604020202020204" pitchFamily="34" charset="0"/>
                <a:buChar char="•"/>
              </a:pPr>
              <a:r>
                <a:rPr lang="en-US" sz="34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Archived requests log into excel:</a:t>
              </a:r>
            </a:p>
            <a:p>
              <a:pPr marL="457200" indent="-457200">
                <a:buSzPts val="1100"/>
                <a:buFont typeface="Arial" panose="020B0604020202020204" pitchFamily="34" charset="0"/>
                <a:buChar char="•"/>
              </a:pPr>
              <a:r>
                <a:rPr lang="en-US" sz="34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 implemented a function to archive the requests for each year, and dump them into an excel spreadsheet. Professors can use past force requests to estimate future class demand.</a:t>
              </a:r>
            </a:p>
            <a:p>
              <a:pPr lvl="0">
                <a:buSzPts val="1100"/>
              </a:pPr>
              <a:endParaRPr lang="en-US" sz="34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Google Shape;140;p25">
              <a:extLst>
                <a:ext uri="{FF2B5EF4-FFF2-40B4-BE49-F238E27FC236}">
                  <a16:creationId xmlns:a16="http://schemas.microsoft.com/office/drawing/2014/main" id="{6935B721-276F-AE4B-A3AE-587691DFE5E3}"/>
                </a:ext>
              </a:extLst>
            </p:cNvPr>
            <p:cNvSpPr txBox="1"/>
            <p:nvPr/>
          </p:nvSpPr>
          <p:spPr>
            <a:xfrm>
              <a:off x="36145317" y="6584526"/>
              <a:ext cx="5388753" cy="2954090"/>
            </a:xfrm>
            <a:prstGeom prst="rect">
              <a:avLst/>
            </a:prstGeom>
            <a:noFill/>
            <a:ln w="2286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75" tIns="50650" rIns="101275" bIns="50650" anchor="t" anchorCtr="0">
              <a:noAutofit/>
            </a:bodyPr>
            <a:lstStyle/>
            <a:p>
              <a:pPr lvl="0">
                <a:buClr>
                  <a:srgbClr val="855309"/>
                </a:buClr>
                <a:buSzPts val="5300"/>
              </a:pPr>
              <a:r>
                <a:rPr lang="en-US" sz="9600" b="1" dirty="0">
                  <a:solidFill>
                    <a:srgbClr val="A1646C"/>
                  </a:solidFill>
                  <a:latin typeface="Century Gothic" panose="020B0502020202020204" pitchFamily="34" charset="0"/>
                  <a:cs typeface="Calibri" panose="020F0502020204030204" pitchFamily="34" charset="0"/>
                </a:rPr>
                <a:t>User         		Stories</a:t>
              </a:r>
              <a:endParaRPr lang="en-US" sz="9600" b="1" dirty="0">
                <a:solidFill>
                  <a:srgbClr val="A1646C"/>
                </a:solidFill>
                <a:latin typeface="Century Gothic" panose="020B050202020202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557D86-2369-664E-A2B7-90251D00F13F}"/>
              </a:ext>
            </a:extLst>
          </p:cNvPr>
          <p:cNvGrpSpPr/>
          <p:nvPr/>
        </p:nvGrpSpPr>
        <p:grpSpPr>
          <a:xfrm>
            <a:off x="29751506" y="21142305"/>
            <a:ext cx="13495076" cy="13428240"/>
            <a:chOff x="12385578" y="14354107"/>
            <a:chExt cx="13693104" cy="13428240"/>
          </a:xfrm>
        </p:grpSpPr>
        <p:sp>
          <p:nvSpPr>
            <p:cNvPr id="12" name="Google Shape;150;p25"/>
            <p:cNvSpPr txBox="1"/>
            <p:nvPr/>
          </p:nvSpPr>
          <p:spPr>
            <a:xfrm>
              <a:off x="12385578" y="15907964"/>
              <a:ext cx="13693104" cy="1187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275" tIns="493775" rIns="101275" bIns="384025" anchor="t" anchorCtr="0">
              <a:noAutofit/>
            </a:bodyPr>
            <a:lstStyle/>
            <a:p>
              <a:pPr lvl="0">
                <a:buSzPts val="5300"/>
              </a:pPr>
              <a:r>
                <a:rPr lang="en-US" sz="36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Future Works:</a:t>
              </a:r>
            </a:p>
            <a:p>
              <a:pPr marL="571500" lvl="0" indent="-571500">
                <a:buSzPct val="50000"/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Notes for admin should be editable:</a:t>
              </a:r>
            </a:p>
            <a:p>
              <a:pPr marL="571500" lvl="0" indent="-571500">
                <a:buSzPct val="50000"/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Former students’ info should be editable rather than written in code. </a:t>
              </a:r>
            </a:p>
            <a:p>
              <a:pPr marL="571500" lvl="0" indent="-571500">
                <a:buSzPct val="50000"/>
                <a:buFont typeface="Arial" panose="020B0604020202020204" pitchFamily="34" charset="0"/>
                <a:buChar char="•"/>
              </a:pPr>
              <a:r>
                <a:rPr lang="en-US" sz="3600" b="1" dirty="0">
                  <a:latin typeface="Calibri" panose="020F0502020204030204" pitchFamily="34" charset="0"/>
                  <a:cs typeface="Calibri" panose="020F0502020204030204" pitchFamily="34" charset="0"/>
                </a:rPr>
                <a:t>Get rid of the level classifications:</a:t>
              </a:r>
            </a:p>
            <a:p>
              <a:pPr marL="571500" lvl="0" indent="-571500">
                <a:buSzPct val="50000"/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Students should have no privilege of determining the class (grade).</a:t>
              </a:r>
            </a:p>
            <a:p>
              <a:pPr marL="571500" lvl="0" indent="-571500">
                <a:buSzPct val="50000"/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Upload all course information from excel:</a:t>
              </a:r>
            </a:p>
            <a:p>
              <a:pPr marL="571500" lvl="0" indent="-571500">
                <a:buSzPct val="50000"/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admin needs a way to upload all the courses information for a certain semester from a file like csv. </a:t>
              </a:r>
            </a:p>
            <a:p>
              <a:pPr marL="571500" lvl="0" indent="-571500">
                <a:buSzPct val="50000"/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Admin can wipe the database:</a:t>
              </a:r>
            </a:p>
            <a:p>
              <a:pPr marL="571500" lvl="0" indent="-571500">
                <a:buSzPct val="50000"/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Admin should have the privilege of empty last semesters’ requests.</a:t>
              </a:r>
            </a:p>
            <a:p>
              <a:pPr lvl="0">
                <a:buSzPct val="50000"/>
              </a:pPr>
              <a:endParaRPr lang="en-US" sz="36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R="0" lvl="0" rtl="0">
                <a:spcBef>
                  <a:spcPts val="0"/>
                </a:spcBef>
                <a:spcAft>
                  <a:spcPts val="0"/>
                </a:spcAft>
                <a:buClr>
                  <a:srgbClr val="F9FDC7"/>
                </a:buClr>
                <a:buSzPts val="5300"/>
              </a:pPr>
              <a:r>
                <a:rPr lang="en-US" sz="3600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Challenges:</a:t>
              </a:r>
            </a:p>
            <a:p>
              <a:pPr marL="742950" lvl="0" indent="-742950">
                <a:buSzPct val="50000"/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Development Environment Establishment Problem</a:t>
              </a:r>
            </a:p>
            <a:p>
              <a:pPr marL="742950" lvl="0" indent="-742950">
                <a:buSzPct val="50000"/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Hard Coded Courses</a:t>
              </a:r>
            </a:p>
            <a:p>
              <a:pPr marL="742950" lvl="0" indent="-742950">
                <a:buSzPct val="50000"/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Clear Force Requests Efficiently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CF80F8D-FDF4-C141-99BE-F9DE35D3C04F}"/>
                </a:ext>
              </a:extLst>
            </p:cNvPr>
            <p:cNvGrpSpPr/>
            <p:nvPr/>
          </p:nvGrpSpPr>
          <p:grpSpPr>
            <a:xfrm>
              <a:off x="12407783" y="14354107"/>
              <a:ext cx="13495076" cy="1624079"/>
              <a:chOff x="1204502" y="14140840"/>
              <a:chExt cx="13495076" cy="1624079"/>
            </a:xfrm>
          </p:grpSpPr>
          <p:sp>
            <p:nvSpPr>
              <p:cNvPr id="101" name="Google Shape;140;p25">
                <a:extLst>
                  <a:ext uri="{FF2B5EF4-FFF2-40B4-BE49-F238E27FC236}">
                    <a16:creationId xmlns:a16="http://schemas.microsoft.com/office/drawing/2014/main" id="{9140143A-A24A-CD48-AAF6-82866A41EFCF}"/>
                  </a:ext>
                </a:extLst>
              </p:cNvPr>
              <p:cNvSpPr txBox="1"/>
              <p:nvPr/>
            </p:nvSpPr>
            <p:spPr>
              <a:xfrm>
                <a:off x="1204502" y="14140840"/>
                <a:ext cx="13495076" cy="1067173"/>
              </a:xfrm>
              <a:prstGeom prst="rect">
                <a:avLst/>
              </a:prstGeom>
              <a:noFill/>
              <a:ln w="22860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1275" tIns="50650" rIns="101275" bIns="50650" anchor="t" anchorCtr="0">
                <a:noAutofit/>
              </a:bodyPr>
              <a:lstStyle/>
              <a:p>
                <a:pPr lvl="0">
                  <a:buClr>
                    <a:srgbClr val="855309"/>
                  </a:buClr>
                  <a:buSzPts val="5300"/>
                </a:pPr>
                <a:r>
                  <a:rPr lang="en-US" sz="6000" b="1" dirty="0">
                    <a:solidFill>
                      <a:srgbClr val="64000A"/>
                    </a:solidFill>
                    <a:latin typeface="Century Gothic" panose="020B0502020202020204" pitchFamily="34" charset="0"/>
                    <a:cs typeface="Calibri" panose="020F0502020204030204" pitchFamily="34" charset="0"/>
                    <a:sym typeface="Arial"/>
                  </a:rPr>
                  <a:t>Future Works and Challenges</a:t>
                </a:r>
              </a:p>
            </p:txBody>
          </p:sp>
          <p:sp>
            <p:nvSpPr>
              <p:cNvPr id="102" name="Rectangle 27">
                <a:extLst>
                  <a:ext uri="{FF2B5EF4-FFF2-40B4-BE49-F238E27FC236}">
                    <a16:creationId xmlns:a16="http://schemas.microsoft.com/office/drawing/2014/main" id="{360CAEB1-A4DF-DE42-A14F-4A4EEE081609}"/>
                  </a:ext>
                </a:extLst>
              </p:cNvPr>
              <p:cNvSpPr/>
              <p:nvPr/>
            </p:nvSpPr>
            <p:spPr>
              <a:xfrm>
                <a:off x="1204502" y="15464805"/>
                <a:ext cx="3590948" cy="300114"/>
              </a:xfrm>
              <a:custGeom>
                <a:avLst/>
                <a:gdLst>
                  <a:gd name="connsiteX0" fmla="*/ 0 w 10693001"/>
                  <a:gd name="connsiteY0" fmla="*/ 0 h 465666"/>
                  <a:gd name="connsiteX1" fmla="*/ 10693001 w 10693001"/>
                  <a:gd name="connsiteY1" fmla="*/ 0 h 465666"/>
                  <a:gd name="connsiteX2" fmla="*/ 10693001 w 10693001"/>
                  <a:gd name="connsiteY2" fmla="*/ 465666 h 465666"/>
                  <a:gd name="connsiteX3" fmla="*/ 0 w 10693001"/>
                  <a:gd name="connsiteY3" fmla="*/ 465666 h 465666"/>
                  <a:gd name="connsiteX4" fmla="*/ 0 w 10693001"/>
                  <a:gd name="connsiteY4" fmla="*/ 0 h 465666"/>
                  <a:gd name="connsiteX0" fmla="*/ 0 w 11241641"/>
                  <a:gd name="connsiteY0" fmla="*/ 0 h 465666"/>
                  <a:gd name="connsiteX1" fmla="*/ 11241641 w 11241641"/>
                  <a:gd name="connsiteY1" fmla="*/ 45720 h 465666"/>
                  <a:gd name="connsiteX2" fmla="*/ 10693001 w 11241641"/>
                  <a:gd name="connsiteY2" fmla="*/ 465666 h 465666"/>
                  <a:gd name="connsiteX3" fmla="*/ 0 w 11241641"/>
                  <a:gd name="connsiteY3" fmla="*/ 465666 h 465666"/>
                  <a:gd name="connsiteX4" fmla="*/ 0 w 11241641"/>
                  <a:gd name="connsiteY4" fmla="*/ 0 h 465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1641" h="465666">
                    <a:moveTo>
                      <a:pt x="0" y="0"/>
                    </a:moveTo>
                    <a:lnTo>
                      <a:pt x="11241641" y="45720"/>
                    </a:lnTo>
                    <a:lnTo>
                      <a:pt x="10693001" y="465666"/>
                    </a:lnTo>
                    <a:lnTo>
                      <a:pt x="0" y="4656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80EB3A3-1B75-6243-A663-9A4F6E51BEB4}"/>
              </a:ext>
            </a:extLst>
          </p:cNvPr>
          <p:cNvGrpSpPr/>
          <p:nvPr/>
        </p:nvGrpSpPr>
        <p:grpSpPr>
          <a:xfrm>
            <a:off x="29751506" y="6748888"/>
            <a:ext cx="13495076" cy="1624079"/>
            <a:chOff x="1204502" y="14140840"/>
            <a:chExt cx="13495076" cy="1624079"/>
          </a:xfrm>
        </p:grpSpPr>
        <p:sp>
          <p:nvSpPr>
            <p:cNvPr id="105" name="Google Shape;140;p25">
              <a:extLst>
                <a:ext uri="{FF2B5EF4-FFF2-40B4-BE49-F238E27FC236}">
                  <a16:creationId xmlns:a16="http://schemas.microsoft.com/office/drawing/2014/main" id="{E4C7AF42-1536-2B49-B039-E9C743547C01}"/>
                </a:ext>
              </a:extLst>
            </p:cNvPr>
            <p:cNvSpPr txBox="1"/>
            <p:nvPr/>
          </p:nvSpPr>
          <p:spPr>
            <a:xfrm>
              <a:off x="1204502" y="14140840"/>
              <a:ext cx="13495076" cy="1067173"/>
            </a:xfrm>
            <a:prstGeom prst="rect">
              <a:avLst/>
            </a:prstGeom>
            <a:noFill/>
            <a:ln w="2286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75" tIns="50650" rIns="101275" bIns="50650" anchor="t" anchorCtr="0">
              <a:noAutofit/>
            </a:bodyPr>
            <a:lstStyle/>
            <a:p>
              <a:pPr lvl="0">
                <a:buClr>
                  <a:srgbClr val="855309"/>
                </a:buClr>
                <a:buSzPts val="5300"/>
              </a:pPr>
              <a:r>
                <a:rPr lang="en-US" sz="6000" b="1" dirty="0">
                  <a:solidFill>
                    <a:srgbClr val="64000A"/>
                  </a:solidFill>
                  <a:latin typeface="Century Gothic" panose="020B0502020202020204" pitchFamily="34" charset="0"/>
                  <a:cs typeface="Calibri" panose="020F0502020204030204" pitchFamily="34" charset="0"/>
                  <a:sym typeface="Arial"/>
                </a:rPr>
                <a:t>Application Structure</a:t>
              </a:r>
            </a:p>
          </p:txBody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FAD574EA-37C9-2841-AABE-578339A707F6}"/>
                </a:ext>
              </a:extLst>
            </p:cNvPr>
            <p:cNvSpPr/>
            <p:nvPr/>
          </p:nvSpPr>
          <p:spPr>
            <a:xfrm>
              <a:off x="1204502" y="15464805"/>
              <a:ext cx="3590948" cy="300114"/>
            </a:xfrm>
            <a:custGeom>
              <a:avLst/>
              <a:gdLst>
                <a:gd name="connsiteX0" fmla="*/ 0 w 10693001"/>
                <a:gd name="connsiteY0" fmla="*/ 0 h 465666"/>
                <a:gd name="connsiteX1" fmla="*/ 10693001 w 10693001"/>
                <a:gd name="connsiteY1" fmla="*/ 0 h 465666"/>
                <a:gd name="connsiteX2" fmla="*/ 10693001 w 10693001"/>
                <a:gd name="connsiteY2" fmla="*/ 465666 h 465666"/>
                <a:gd name="connsiteX3" fmla="*/ 0 w 10693001"/>
                <a:gd name="connsiteY3" fmla="*/ 465666 h 465666"/>
                <a:gd name="connsiteX4" fmla="*/ 0 w 10693001"/>
                <a:gd name="connsiteY4" fmla="*/ 0 h 465666"/>
                <a:gd name="connsiteX0" fmla="*/ 0 w 11241641"/>
                <a:gd name="connsiteY0" fmla="*/ 0 h 465666"/>
                <a:gd name="connsiteX1" fmla="*/ 11241641 w 11241641"/>
                <a:gd name="connsiteY1" fmla="*/ 45720 h 465666"/>
                <a:gd name="connsiteX2" fmla="*/ 10693001 w 11241641"/>
                <a:gd name="connsiteY2" fmla="*/ 465666 h 465666"/>
                <a:gd name="connsiteX3" fmla="*/ 0 w 11241641"/>
                <a:gd name="connsiteY3" fmla="*/ 465666 h 465666"/>
                <a:gd name="connsiteX4" fmla="*/ 0 w 11241641"/>
                <a:gd name="connsiteY4" fmla="*/ 0 h 46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1641" h="465666">
                  <a:moveTo>
                    <a:pt x="0" y="0"/>
                  </a:moveTo>
                  <a:lnTo>
                    <a:pt x="11241641" y="45720"/>
                  </a:lnTo>
                  <a:lnTo>
                    <a:pt x="10693001" y="465666"/>
                  </a:lnTo>
                  <a:lnTo>
                    <a:pt x="0" y="465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9BFE962-EB52-1940-880F-5E5515EAA8E6}"/>
              </a:ext>
            </a:extLst>
          </p:cNvPr>
          <p:cNvCxnSpPr/>
          <p:nvPr/>
        </p:nvCxnSpPr>
        <p:spPr>
          <a:xfrm>
            <a:off x="28859840" y="7091656"/>
            <a:ext cx="0" cy="25112908"/>
          </a:xfrm>
          <a:prstGeom prst="line">
            <a:avLst/>
          </a:prstGeom>
          <a:ln w="127000">
            <a:solidFill>
              <a:srgbClr val="FFF2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C7690AD-6337-4543-8546-D7C2546B652F}"/>
              </a:ext>
            </a:extLst>
          </p:cNvPr>
          <p:cNvGrpSpPr/>
          <p:nvPr/>
        </p:nvGrpSpPr>
        <p:grpSpPr>
          <a:xfrm>
            <a:off x="14562887" y="22001641"/>
            <a:ext cx="13510547" cy="9422459"/>
            <a:chOff x="791807" y="23414327"/>
            <a:chExt cx="13510547" cy="942245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882584-6BE9-EB4B-BB2C-4B28DE78FE76}"/>
                </a:ext>
              </a:extLst>
            </p:cNvPr>
            <p:cNvGrpSpPr/>
            <p:nvPr/>
          </p:nvGrpSpPr>
          <p:grpSpPr>
            <a:xfrm>
              <a:off x="1223336" y="23414327"/>
              <a:ext cx="8816338" cy="1624079"/>
              <a:chOff x="1204502" y="14140840"/>
              <a:chExt cx="8816338" cy="1624079"/>
            </a:xfrm>
          </p:grpSpPr>
          <p:sp>
            <p:nvSpPr>
              <p:cNvPr id="86" name="Google Shape;140;p25">
                <a:extLst>
                  <a:ext uri="{FF2B5EF4-FFF2-40B4-BE49-F238E27FC236}">
                    <a16:creationId xmlns:a16="http://schemas.microsoft.com/office/drawing/2014/main" id="{DA1EF680-3491-D941-A02C-D416351E6AEE}"/>
                  </a:ext>
                </a:extLst>
              </p:cNvPr>
              <p:cNvSpPr txBox="1"/>
              <p:nvPr/>
            </p:nvSpPr>
            <p:spPr>
              <a:xfrm>
                <a:off x="1204502" y="14140840"/>
                <a:ext cx="8816338" cy="1067173"/>
              </a:xfrm>
              <a:prstGeom prst="rect">
                <a:avLst/>
              </a:prstGeom>
              <a:noFill/>
              <a:ln w="22860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1275" tIns="50650" rIns="101275" bIns="50650" anchor="t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55309"/>
                  </a:buClr>
                  <a:buSzPts val="5300"/>
                  <a:buFont typeface="Arial"/>
                  <a:buNone/>
                </a:pPr>
                <a:r>
                  <a:rPr lang="en-US" sz="6000" b="1" dirty="0">
                    <a:solidFill>
                      <a:srgbClr val="64000A"/>
                    </a:solidFill>
                    <a:latin typeface="Century Gothic" panose="020B0502020202020204" pitchFamily="34" charset="0"/>
                    <a:cs typeface="Calibri" panose="020F0502020204030204" pitchFamily="34" charset="0"/>
                  </a:rPr>
                  <a:t>User &amp; Admin Interface</a:t>
                </a:r>
                <a:endParaRPr sz="6000" b="1" dirty="0">
                  <a:solidFill>
                    <a:srgbClr val="64000A"/>
                  </a:solidFill>
                  <a:latin typeface="Century Gothic" panose="020B050202020202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90" name="Rectangle 27">
                <a:extLst>
                  <a:ext uri="{FF2B5EF4-FFF2-40B4-BE49-F238E27FC236}">
                    <a16:creationId xmlns:a16="http://schemas.microsoft.com/office/drawing/2014/main" id="{F213529D-B59C-B84A-BAFB-78EC954BE901}"/>
                  </a:ext>
                </a:extLst>
              </p:cNvPr>
              <p:cNvSpPr/>
              <p:nvPr/>
            </p:nvSpPr>
            <p:spPr>
              <a:xfrm>
                <a:off x="1204502" y="15464805"/>
                <a:ext cx="3590948" cy="300114"/>
              </a:xfrm>
              <a:custGeom>
                <a:avLst/>
                <a:gdLst>
                  <a:gd name="connsiteX0" fmla="*/ 0 w 10693001"/>
                  <a:gd name="connsiteY0" fmla="*/ 0 h 465666"/>
                  <a:gd name="connsiteX1" fmla="*/ 10693001 w 10693001"/>
                  <a:gd name="connsiteY1" fmla="*/ 0 h 465666"/>
                  <a:gd name="connsiteX2" fmla="*/ 10693001 w 10693001"/>
                  <a:gd name="connsiteY2" fmla="*/ 465666 h 465666"/>
                  <a:gd name="connsiteX3" fmla="*/ 0 w 10693001"/>
                  <a:gd name="connsiteY3" fmla="*/ 465666 h 465666"/>
                  <a:gd name="connsiteX4" fmla="*/ 0 w 10693001"/>
                  <a:gd name="connsiteY4" fmla="*/ 0 h 465666"/>
                  <a:gd name="connsiteX0" fmla="*/ 0 w 11241641"/>
                  <a:gd name="connsiteY0" fmla="*/ 0 h 465666"/>
                  <a:gd name="connsiteX1" fmla="*/ 11241641 w 11241641"/>
                  <a:gd name="connsiteY1" fmla="*/ 45720 h 465666"/>
                  <a:gd name="connsiteX2" fmla="*/ 10693001 w 11241641"/>
                  <a:gd name="connsiteY2" fmla="*/ 465666 h 465666"/>
                  <a:gd name="connsiteX3" fmla="*/ 0 w 11241641"/>
                  <a:gd name="connsiteY3" fmla="*/ 465666 h 465666"/>
                  <a:gd name="connsiteX4" fmla="*/ 0 w 11241641"/>
                  <a:gd name="connsiteY4" fmla="*/ 0 h 465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1641" h="465666">
                    <a:moveTo>
                      <a:pt x="0" y="0"/>
                    </a:moveTo>
                    <a:lnTo>
                      <a:pt x="11241641" y="45720"/>
                    </a:lnTo>
                    <a:lnTo>
                      <a:pt x="10693001" y="465666"/>
                    </a:lnTo>
                    <a:lnTo>
                      <a:pt x="0" y="4656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AF3AB357-8971-A642-A224-67CD2594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07" y="25701436"/>
              <a:ext cx="5292090" cy="7135350"/>
            </a:xfrm>
            <a:prstGeom prst="rect">
              <a:avLst/>
            </a:prstGeom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06425D0A-9E57-8242-8121-D3755711E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888" y="25701436"/>
              <a:ext cx="8028466" cy="7135350"/>
            </a:xfrm>
            <a:prstGeom prst="rect">
              <a:avLst/>
            </a:prstGeom>
          </p:spPr>
        </p:pic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0596312C-27CD-1B4B-A20D-3AB887929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1506" y="8769072"/>
            <a:ext cx="13179568" cy="108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1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</TotalTime>
  <Words>655</Words>
  <Application>Microsoft Macintosh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>TAMU.EDU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Nakhleh, Khaled Jamal Khader</dc:creator>
  <cp:lastModifiedBy>Dongwei Qi</cp:lastModifiedBy>
  <cp:revision>80</cp:revision>
  <cp:lastPrinted>2019-12-08T21:56:39Z</cp:lastPrinted>
  <dcterms:created xsi:type="dcterms:W3CDTF">2019-04-19T17:43:15Z</dcterms:created>
  <dcterms:modified xsi:type="dcterms:W3CDTF">2019-12-11T20:13:22Z</dcterms:modified>
</cp:coreProperties>
</file>