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gh, Gargi" initials="S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121"/>
    <a:srgbClr val="7995A2"/>
    <a:srgbClr val="0B333F"/>
    <a:srgbClr val="C7B57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86"/>
  </p:normalViewPr>
  <p:slideViewPr>
    <p:cSldViewPr snapToGrid="0" snapToObjects="1">
      <p:cViewPr>
        <p:scale>
          <a:sx n="20" d="100"/>
          <a:sy n="20" d="100"/>
        </p:scale>
        <p:origin x="1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63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1620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818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8701" cy="131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8701" cy="50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146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8701" cy="1256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9pPr>
          </a:lstStyle>
          <a:p>
            <a:r>
              <a:t>xx%</a:t>
            </a: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1496160" y="20174241"/>
            <a:ext cx="40898701" cy="83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marL="457200" lvl="0" indent="-831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Char char="●"/>
              <a:defRPr/>
            </a:lvl1pPr>
            <a:lvl2pPr marL="914400" lvl="1" indent="-692150" algn="ctr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 algn="ctr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 algn="ctr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 algn="ctr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 algn="ctr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 algn="ctr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 algn="ctr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 algn="ctr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496160" y="13765441"/>
            <a:ext cx="40898701" cy="5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7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8701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marL="457200" lvl="0" indent="-831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Char char="●"/>
              <a:defRPr/>
            </a:lvl1pPr>
            <a:lvl2pPr marL="914400" lvl="1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 algn="l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7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7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marL="457200" lvl="0" indent="-692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marL="914400" lvl="1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○"/>
              <a:defRPr sz="6200"/>
            </a:lvl2pPr>
            <a:lvl3pPr marL="1371600" lvl="2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■"/>
              <a:defRPr sz="6200"/>
            </a:lvl3pPr>
            <a:lvl4pPr marL="1828800" lvl="3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●"/>
              <a:defRPr sz="6200"/>
            </a:lvl4pPr>
            <a:lvl5pPr marL="2286000" lvl="4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○"/>
              <a:defRPr sz="6200"/>
            </a:lvl5pPr>
            <a:lvl6pPr marL="2743200" lvl="5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■"/>
              <a:defRPr sz="6200"/>
            </a:lvl6pPr>
            <a:lvl7pPr marL="3200400" lvl="6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●"/>
              <a:defRPr sz="6200"/>
            </a:lvl7pPr>
            <a:lvl8pPr marL="3657600" lvl="7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○"/>
              <a:defRPr sz="6200"/>
            </a:lvl8pPr>
            <a:lvl9pPr marL="4114800" lvl="8" indent="-622300" algn="l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SzPts val="6200"/>
              <a:buChar char="■"/>
              <a:defRPr sz="62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7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marL="457200" lvl="0" indent="-692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marL="914400" lvl="1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○"/>
              <a:defRPr sz="6200"/>
            </a:lvl2pPr>
            <a:lvl3pPr marL="1371600" lvl="2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■"/>
              <a:defRPr sz="6200"/>
            </a:lvl3pPr>
            <a:lvl4pPr marL="1828800" lvl="3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●"/>
              <a:defRPr sz="6200"/>
            </a:lvl4pPr>
            <a:lvl5pPr marL="2286000" lvl="4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○"/>
              <a:defRPr sz="6200"/>
            </a:lvl5pPr>
            <a:lvl6pPr marL="2743200" lvl="5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■"/>
              <a:defRPr sz="6200"/>
            </a:lvl6pPr>
            <a:lvl7pPr marL="3200400" lvl="6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●"/>
              <a:defRPr sz="6200"/>
            </a:lvl7pPr>
            <a:lvl8pPr marL="3657600" lvl="7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○"/>
              <a:defRPr sz="6200"/>
            </a:lvl8pPr>
            <a:lvl9pPr marL="4114800" lvl="8" indent="-622300" algn="l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SzPts val="6200"/>
              <a:buChar char="■"/>
              <a:defRPr sz="62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7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1" cy="4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1" cy="2034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marL="457200" lvl="0" indent="-622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marL="914400" lvl="1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○"/>
              <a:defRPr sz="6200"/>
            </a:lvl2pPr>
            <a:lvl3pPr marL="1371600" lvl="2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■"/>
              <a:defRPr sz="6200"/>
            </a:lvl3pPr>
            <a:lvl4pPr marL="1828800" lvl="3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●"/>
              <a:defRPr sz="6200"/>
            </a:lvl4pPr>
            <a:lvl5pPr marL="2286000" lvl="4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○"/>
              <a:defRPr sz="6200"/>
            </a:lvl5pPr>
            <a:lvl6pPr marL="2743200" lvl="5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■"/>
              <a:defRPr sz="6200"/>
            </a:lvl6pPr>
            <a:lvl7pPr marL="3200400" lvl="6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●"/>
              <a:defRPr sz="6200"/>
            </a:lvl7pPr>
            <a:lvl8pPr marL="3657600" lvl="7" indent="-62230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6200"/>
              <a:buChar char="○"/>
              <a:defRPr sz="6200"/>
            </a:lvl8pPr>
            <a:lvl9pPr marL="4114800" lvl="8" indent="-622300" algn="l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SzPts val="6200"/>
              <a:buChar char="■"/>
              <a:defRPr sz="62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1" cy="261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21945600" y="-800"/>
            <a:ext cx="21945600" cy="329184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1" cy="236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/>
          <a:lstStyle>
            <a:lvl1pPr marL="457200" lvl="0" indent="-831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500"/>
              <a:buChar char="●"/>
              <a:defRPr/>
            </a:lvl1pPr>
            <a:lvl2pPr marL="914400" lvl="1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 algn="l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 algn="l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1496160" y="27075681"/>
            <a:ext cx="28794299" cy="3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  <a:defRPr/>
            </a:lvl1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701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sz="1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8701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t" anchorCtr="0"/>
          <a:lstStyle>
            <a:lvl1pPr marL="457200" marR="0" lvl="0" indent="-831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0"/>
              <a:buFont typeface="Arial"/>
              <a:buChar char="●"/>
              <a:defRPr sz="9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92150" algn="l" rtl="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Font typeface="Arial"/>
              <a:buChar char="○"/>
              <a:defRPr sz="7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92150" algn="l" rtl="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Font typeface="Arial"/>
              <a:buChar char="■"/>
              <a:defRPr sz="7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92150" algn="l" rtl="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Font typeface="Arial"/>
              <a:buChar char="●"/>
              <a:defRPr sz="7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92150" algn="l" rtl="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Font typeface="Arial"/>
              <a:buChar char="○"/>
              <a:defRPr sz="7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92150" algn="l" rtl="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Font typeface="Arial"/>
              <a:buChar char="■"/>
              <a:defRPr sz="7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92150" algn="l" rtl="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Font typeface="Arial"/>
              <a:buChar char="●"/>
              <a:defRPr sz="7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92150" algn="l" rtl="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Font typeface="Arial"/>
              <a:buChar char="○"/>
              <a:defRPr sz="7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92150" algn="l" rtl="0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Clr>
                <a:schemeClr val="dk2"/>
              </a:buClr>
              <a:buSzPts val="7300"/>
              <a:buFont typeface="Arial"/>
              <a:buChar char="■"/>
              <a:defRPr sz="7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50" tIns="479450" rIns="479450" bIns="4794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15467387" y="6367677"/>
            <a:ext cx="13308330" cy="937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275" tIns="50650" rIns="101275" bIns="5065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b="1" i="0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</a:t>
            </a:r>
            <a:r>
              <a:rPr lang="en" sz="34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dded </a:t>
            </a:r>
            <a:r>
              <a:rPr lang="en" sz="3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feature for admins to prioritize the requests</a:t>
            </a:r>
            <a:endParaRPr sz="3400" b="1" i="0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92200" marR="0" lvl="0" indent="-444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" sz="3400" b="0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Admins are given the ability to </a:t>
            </a:r>
            <a:r>
              <a:rPr lang="en" sz="3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a priority level to a particular </a:t>
            </a:r>
            <a:r>
              <a:rPr lang="en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sz="3400" b="0" i="0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Admins can set a limit to the number of requests</a:t>
            </a:r>
            <a:endParaRPr sz="3400" b="1" i="0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092200" marR="0" lvl="0" indent="-444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" sz="3400" b="0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Admins can </a:t>
            </a:r>
            <a:r>
              <a:rPr lang="en" sz="3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a maximum limit to number of requests per priority </a:t>
            </a:r>
            <a:r>
              <a:rPr lang="en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endParaRPr sz="3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 a customized email template that admins can edit</a:t>
            </a:r>
            <a:endParaRPr sz="34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lvl="0" indent="-4445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3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Admins are given the ability to edit the default template of the email</a:t>
            </a:r>
            <a:endParaRPr sz="3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lvl="0" indent="-4445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●"/>
            </a:pPr>
            <a:r>
              <a:rPr lang="en" sz="3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Admins can also personalize each message when taking an </a:t>
            </a:r>
            <a:r>
              <a:rPr lang="en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endParaRPr sz="3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3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 a logging feature</a:t>
            </a:r>
            <a:endParaRPr sz="34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lvl="0" indent="-4445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3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Admins can select a request and see a log of actions on that request</a:t>
            </a:r>
            <a:endParaRPr sz="3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406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of creation</a:t>
            </a:r>
            <a:endParaRPr sz="3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406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modified/ updated</a:t>
            </a:r>
            <a:endParaRPr sz="3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0" lvl="3" indent="-406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actions along with Admin name and time</a:t>
            </a:r>
            <a:endParaRPr sz="3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200" b="0" i="0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200" b="1" i="0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200" b="0" i="0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200" b="1" i="0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Google Shape;150;p25"/>
          <p:cNvSpPr txBox="1"/>
          <p:nvPr/>
        </p:nvSpPr>
        <p:spPr>
          <a:xfrm>
            <a:off x="-50996" y="2356449"/>
            <a:ext cx="43942196" cy="2046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01275" tIns="493775" rIns="101275" bIns="3840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9FDC7"/>
              </a:buClr>
              <a:buSzPts val="5300"/>
              <a:buFont typeface="Arial"/>
              <a:buNone/>
            </a:pPr>
            <a:r>
              <a:rPr lang="en" sz="4800" b="1" i="0" strike="noStrike" cap="none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	Team </a:t>
            </a:r>
            <a:r>
              <a:rPr lang="en-US" sz="4800" b="1" i="0" strike="noStrike" cap="none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Shadow Coders</a:t>
            </a:r>
            <a:r>
              <a:rPr lang="en" sz="4800" b="1" i="0" strike="noStrike" cap="none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en" sz="4800" i="0" strike="noStrike" cap="none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Abdullah Abdul Kader,  K</a:t>
            </a:r>
            <a:r>
              <a:rPr lang="en" sz="4800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" sz="4800" i="0" strike="noStrike" cap="none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Abhishek Das, Nishant Aditya, Niti Jain, Ramesh Ghimire, Shamshu Shahid Raja Mohamed, Sulav </a:t>
            </a:r>
            <a:r>
              <a:rPr lang="en" sz="4800" i="0" strike="noStrike" cap="none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Adhikari</a:t>
            </a:r>
            <a:endParaRPr lang="en" sz="4800" dirty="0">
              <a:solidFill>
                <a:srgbClr val="A2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9FDC7"/>
              </a:buClr>
              <a:buSzPts val="5300"/>
              <a:buFont typeface="Arial"/>
              <a:buNone/>
            </a:pPr>
            <a:r>
              <a:rPr lang="en" sz="4800" b="1" i="0" strike="noStrike" cap="none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	Project </a:t>
            </a:r>
            <a:r>
              <a:rPr lang="en" sz="4800" b="1" i="0" strike="noStrike" cap="none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Advisors:</a:t>
            </a:r>
            <a:r>
              <a:rPr lang="en" sz="4800" b="0" i="0" strike="noStrike" cap="none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" sz="4800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James </a:t>
            </a:r>
            <a:r>
              <a:rPr lang="en" sz="4800" dirty="0" err="1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Raley</a:t>
            </a:r>
            <a:r>
              <a:rPr lang="en" sz="4800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Marek, Dr. Richard </a:t>
            </a:r>
            <a:r>
              <a:rPr lang="en" sz="4800" dirty="0" err="1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Furuta</a:t>
            </a:r>
            <a:r>
              <a:rPr lang="en" sz="4800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Dr. Scott </a:t>
            </a:r>
            <a:r>
              <a:rPr lang="en" sz="4800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Schaefer  </a:t>
            </a:r>
            <a:r>
              <a:rPr lang="en" sz="4800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Dr. </a:t>
            </a:r>
            <a:r>
              <a:rPr lang="en" sz="4800" dirty="0" err="1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Vivek</a:t>
            </a:r>
            <a:r>
              <a:rPr lang="en" sz="4800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4800" dirty="0" err="1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Sarin</a:t>
            </a:r>
            <a:endParaRPr sz="4800" dirty="0">
              <a:solidFill>
                <a:srgbClr val="A2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937545" y="5301925"/>
            <a:ext cx="13163465" cy="829434"/>
          </a:xfrm>
          <a:prstGeom prst="rect">
            <a:avLst/>
          </a:prstGeom>
          <a:solidFill>
            <a:schemeClr val="bg1">
              <a:lumMod val="75000"/>
            </a:schemeClr>
          </a:solidFill>
          <a:ln w="2286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275" tIns="50650" rIns="101275" bIns="50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5300"/>
              <a:buFont typeface="Arial"/>
              <a:buNone/>
            </a:pPr>
            <a:r>
              <a:rPr lang="en-US" sz="4800" b="1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sz="4800" b="1" i="0" strike="noStrike" cap="none" dirty="0">
              <a:solidFill>
                <a:srgbClr val="A2212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919212" y="9035925"/>
            <a:ext cx="13176268" cy="85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01275" tIns="50650" rIns="101275" bIns="50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5300"/>
              <a:buFont typeface="Arial"/>
              <a:buNone/>
            </a:pPr>
            <a:r>
              <a:rPr lang="en" sz="4800" b="1" i="0" strike="noStrike" cap="none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OUR ASSIGNMENT </a:t>
            </a:r>
            <a:endParaRPr sz="4800" b="1" i="0" strike="noStrike" cap="none" dirty="0">
              <a:solidFill>
                <a:srgbClr val="A2212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937545" y="6163303"/>
            <a:ext cx="13077041" cy="3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Force Request System is a legacy project developed to replace the existing Force Request system on CSNet. T</a:t>
            </a: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legacy project our team inherited to improve the funtionalites and add additional features for administrators. </a:t>
            </a:r>
          </a:p>
        </p:txBody>
      </p:sp>
      <p:sp>
        <p:nvSpPr>
          <p:cNvPr id="157" name="Google Shape;157;p25"/>
          <p:cNvSpPr txBox="1"/>
          <p:nvPr/>
        </p:nvSpPr>
        <p:spPr>
          <a:xfrm>
            <a:off x="29817918" y="6271863"/>
            <a:ext cx="13215117" cy="2816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275" tIns="50650" rIns="101275" bIns="50650" anchor="t" anchorCtr="0">
            <a:noAutofit/>
          </a:bodyPr>
          <a:lstStyle/>
          <a:p>
            <a:pPr lvl="0">
              <a:buSzPts val="1100"/>
            </a:pPr>
            <a:r>
              <a:rPr lang="en" sz="3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students to prioritize their requests</a:t>
            </a:r>
            <a:endParaRPr lang="en-US" sz="34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indent="-444500"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</a:t>
            </a:r>
            <a:r>
              <a:rPr lang="en-US" sz="3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prioritize their requests across 5 priority </a:t>
            </a: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endParaRPr lang="en-US" sz="3400" b="1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SzPts val="1100"/>
            </a:pPr>
            <a:r>
              <a:rPr lang="en" sz="34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</a:t>
            </a:r>
            <a:r>
              <a:rPr lang="en" sz="3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to modify their requests </a:t>
            </a:r>
            <a:endParaRPr lang="en-US" sz="3400" b="1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indent="-444500">
              <a:buClr>
                <a:schemeClr val="dk1"/>
              </a:buClr>
              <a:buSzPts val="2800"/>
              <a:buFont typeface="Arial"/>
              <a:buChar char="●"/>
            </a:pPr>
            <a:r>
              <a:rPr lang="en" sz="3400" b="0" i="0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Students </a:t>
            </a:r>
            <a:r>
              <a:rPr lang="en" sz="3400" b="0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are given the option </a:t>
            </a:r>
            <a:r>
              <a:rPr lang="en" sz="34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going back and </a:t>
            </a:r>
            <a:r>
              <a:rPr lang="en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changing the following features of their request:</a:t>
            </a:r>
            <a:endParaRPr sz="3400" b="1" i="0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837805" y="24611794"/>
            <a:ext cx="11819943" cy="6946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832741" y="16352307"/>
            <a:ext cx="13012531" cy="6406105"/>
            <a:chOff x="777750" y="16678794"/>
            <a:chExt cx="13487493" cy="7386806"/>
          </a:xfrm>
        </p:grpSpPr>
        <p:sp>
          <p:nvSpPr>
            <p:cNvPr id="155" name="Google Shape;155;p25"/>
            <p:cNvSpPr txBox="1"/>
            <p:nvPr/>
          </p:nvSpPr>
          <p:spPr>
            <a:xfrm>
              <a:off x="777750" y="16678794"/>
              <a:ext cx="13090030" cy="9236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3600" b="1" dirty="0">
                  <a:solidFill>
                    <a:srgbClr val="A2212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Admin Dashboard View</a:t>
              </a:r>
              <a:endParaRPr sz="3600" b="1" i="0" strike="noStrike" cap="none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9178" r="-223"/>
            <a:stretch/>
          </p:blipFill>
          <p:spPr>
            <a:xfrm>
              <a:off x="1107308" y="17429153"/>
              <a:ext cx="13157935" cy="6636447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610" y="17590871"/>
            <a:ext cx="6002325" cy="5381012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995" y="23346237"/>
            <a:ext cx="6094940" cy="6633017"/>
          </a:xfrm>
          <a:prstGeom prst="rect">
            <a:avLst/>
          </a:prstGeom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926720" y="503683"/>
            <a:ext cx="26067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solidFill>
                  <a:srgbClr val="A2212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CSCE FORCE REQUEST SYSTEM</a:t>
            </a:r>
            <a:endParaRPr lang="en-US" sz="12000" b="1" dirty="0">
              <a:solidFill>
                <a:srgbClr val="A2212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tamu engineering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666" y="2472391"/>
            <a:ext cx="3298498" cy="18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22735309" y="1995055"/>
            <a:ext cx="21155891" cy="28676"/>
          </a:xfrm>
          <a:prstGeom prst="line">
            <a:avLst/>
          </a:prstGeom>
          <a:ln w="76200">
            <a:solidFill>
              <a:srgbClr val="A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-50996" y="2320509"/>
            <a:ext cx="43942196" cy="0"/>
          </a:xfrm>
          <a:prstGeom prst="line">
            <a:avLst/>
          </a:prstGeom>
          <a:ln w="76200">
            <a:solidFill>
              <a:srgbClr val="A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140;p25"/>
          <p:cNvSpPr txBox="1"/>
          <p:nvPr/>
        </p:nvSpPr>
        <p:spPr>
          <a:xfrm>
            <a:off x="1046113" y="23248198"/>
            <a:ext cx="13206717" cy="829434"/>
          </a:xfrm>
          <a:prstGeom prst="rect">
            <a:avLst/>
          </a:prstGeom>
          <a:solidFill>
            <a:schemeClr val="bg1">
              <a:lumMod val="75000"/>
            </a:schemeClr>
          </a:solidFill>
          <a:ln w="2286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275" tIns="50650" rIns="101275" bIns="50650" anchor="t" anchorCtr="0">
            <a:noAutofit/>
          </a:bodyPr>
          <a:lstStyle/>
          <a:p>
            <a:pPr lvl="0">
              <a:buClr>
                <a:srgbClr val="855309"/>
              </a:buClr>
              <a:buSzPts val="5300"/>
            </a:pPr>
            <a:r>
              <a:rPr lang="en-US" sz="4800" b="1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AND </a:t>
            </a:r>
            <a:r>
              <a:rPr lang="en-US" sz="4800" b="1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4800" b="1" dirty="0">
              <a:solidFill>
                <a:srgbClr val="A2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148;p25"/>
          <p:cNvSpPr txBox="1"/>
          <p:nvPr/>
        </p:nvSpPr>
        <p:spPr>
          <a:xfrm>
            <a:off x="29772455" y="5213471"/>
            <a:ext cx="13176268" cy="9117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01275" tIns="50650" rIns="101275" bIns="50650" anchor="t" anchorCtr="0">
            <a:noAutofit/>
          </a:bodyPr>
          <a:lstStyle/>
          <a:p>
            <a:pPr lvl="0">
              <a:buClr>
                <a:srgbClr val="855309"/>
              </a:buClr>
              <a:buSzPts val="5300"/>
            </a:pPr>
            <a:r>
              <a:rPr lang="en-US" sz="4800" b="1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FEATURES (STUDENT</a:t>
            </a:r>
            <a:r>
              <a:rPr lang="en-US" sz="4800" b="1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4800" b="1" dirty="0">
              <a:solidFill>
                <a:srgbClr val="A2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Google Shape;140;p25"/>
          <p:cNvSpPr txBox="1"/>
          <p:nvPr/>
        </p:nvSpPr>
        <p:spPr>
          <a:xfrm>
            <a:off x="15425882" y="5301925"/>
            <a:ext cx="13370086" cy="837874"/>
          </a:xfrm>
          <a:prstGeom prst="rect">
            <a:avLst/>
          </a:prstGeom>
          <a:solidFill>
            <a:schemeClr val="bg1">
              <a:lumMod val="75000"/>
            </a:schemeClr>
          </a:solidFill>
          <a:ln w="2286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275" tIns="50650" rIns="101275" bIns="50650" anchor="t" anchorCtr="0">
            <a:noAutofit/>
          </a:bodyPr>
          <a:lstStyle/>
          <a:p>
            <a:pPr lvl="0">
              <a:buClr>
                <a:srgbClr val="855309"/>
              </a:buClr>
              <a:buSzPts val="5300"/>
            </a:pPr>
            <a:r>
              <a:rPr lang="en-US" sz="4800" b="1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FEATURES (ADMINISTRATOR</a:t>
            </a:r>
            <a:r>
              <a:rPr lang="en-US" sz="4800" b="1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4800" b="1" dirty="0">
              <a:solidFill>
                <a:srgbClr val="A2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924428" y="9612270"/>
            <a:ext cx="3835401" cy="545158"/>
          </a:xfrm>
          <a:prstGeom prst="roundRect">
            <a:avLst/>
          </a:prstGeom>
          <a:solidFill>
            <a:srgbClr val="A22121"/>
          </a:solidFill>
          <a:ln>
            <a:solidFill>
              <a:srgbClr val="A2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ctr">
              <a:buClr>
                <a:schemeClr val="dk1"/>
              </a:buClr>
              <a:buSzPts val="2800"/>
              <a:tabLst>
                <a:tab pos="1549400" algn="l"/>
              </a:tabLst>
            </a:pPr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Priority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4335509" y="9599010"/>
            <a:ext cx="3835401" cy="558418"/>
          </a:xfrm>
          <a:prstGeom prst="roundRect">
            <a:avLst/>
          </a:prstGeom>
          <a:solidFill>
            <a:srgbClr val="A22121"/>
          </a:solidFill>
          <a:ln>
            <a:solidFill>
              <a:srgbClr val="A2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ctr">
              <a:buClr>
                <a:schemeClr val="dk1"/>
              </a:buClr>
              <a:buSzPts val="2800"/>
              <a:tabLst>
                <a:tab pos="1549400" algn="l"/>
              </a:tabLst>
            </a:pPr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38853100" y="9585048"/>
            <a:ext cx="3835401" cy="572380"/>
          </a:xfrm>
          <a:prstGeom prst="roundRect">
            <a:avLst/>
          </a:prstGeom>
          <a:solidFill>
            <a:srgbClr val="A22121"/>
          </a:solidFill>
          <a:ln>
            <a:solidFill>
              <a:srgbClr val="A2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ctr">
              <a:buClr>
                <a:schemeClr val="dk1"/>
              </a:buClr>
              <a:buSzPts val="2800"/>
              <a:tabLst>
                <a:tab pos="1549400" algn="l"/>
              </a:tabLst>
            </a:pPr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Graduation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495843" y="11046077"/>
            <a:ext cx="13537192" cy="7787361"/>
            <a:chOff x="29495843" y="11046077"/>
            <a:chExt cx="13537192" cy="7787361"/>
          </a:xfrm>
        </p:grpSpPr>
        <p:pic>
          <p:nvPicPr>
            <p:cNvPr id="162" name="Google Shape;162;p25"/>
            <p:cNvPicPr preferRelativeResize="0"/>
            <p:nvPr/>
          </p:nvPicPr>
          <p:blipFill rotWithShape="1">
            <a:blip r:embed="rId8">
              <a:alphaModFix/>
            </a:blip>
            <a:srcRect b="2128"/>
            <a:stretch/>
          </p:blipFill>
          <p:spPr>
            <a:xfrm>
              <a:off x="29495843" y="12084062"/>
              <a:ext cx="13537192" cy="6749376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6" name="Google Shape;155;p25"/>
            <p:cNvSpPr txBox="1"/>
            <p:nvPr/>
          </p:nvSpPr>
          <p:spPr>
            <a:xfrm>
              <a:off x="29772455" y="11046077"/>
              <a:ext cx="13241531" cy="741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buSzPts val="2000"/>
              </a:pPr>
              <a:r>
                <a:rPr lang="en-US" sz="3600" b="1" dirty="0">
                  <a:solidFill>
                    <a:srgbClr val="A2212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 View for Editing Requests</a:t>
              </a:r>
            </a:p>
          </p:txBody>
        </p:sp>
      </p:grpSp>
      <p:sp>
        <p:nvSpPr>
          <p:cNvPr id="34" name="Google Shape;157;p25"/>
          <p:cNvSpPr txBox="1"/>
          <p:nvPr/>
        </p:nvSpPr>
        <p:spPr>
          <a:xfrm>
            <a:off x="926720" y="9906453"/>
            <a:ext cx="13338523" cy="652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275" tIns="50650" rIns="101275" bIns="50650" anchor="t" anchorCtr="0">
            <a:noAutofit/>
          </a:bodyPr>
          <a:lstStyle/>
          <a:p>
            <a:pPr lvl="0">
              <a:lnSpc>
                <a:spcPct val="150000"/>
              </a:lnSpc>
              <a:buSzPts val="1100"/>
            </a:pPr>
            <a:r>
              <a:rPr lang="en-US" sz="34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Inherit legacy system codebase and run it in production</a:t>
            </a:r>
            <a:endParaRPr lang="en-US" sz="34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indent="-444500">
              <a:lnSpc>
                <a:spcPct val="150000"/>
              </a:lnSpc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Refactor the code and fix bugs if any</a:t>
            </a:r>
            <a:endParaRPr lang="en-US" sz="3400" b="1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buSzPts val="1100"/>
            </a:pPr>
            <a:r>
              <a:rPr lang="en-US" sz="34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student experience with the system</a:t>
            </a:r>
          </a:p>
          <a:p>
            <a:pPr marL="1092200" indent="-444500"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legacy system the students couldn’t do so much beyond submitting requests. There was a need for a more interactive experience for the students with the system</a:t>
            </a:r>
          </a:p>
          <a:p>
            <a:pPr lvl="0">
              <a:lnSpc>
                <a:spcPct val="150000"/>
              </a:lnSpc>
              <a:buSzPts val="1100"/>
            </a:pPr>
            <a:r>
              <a:rPr lang="en-US" sz="3400" b="1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Admin Experience with the system</a:t>
            </a:r>
            <a:endParaRPr lang="en-US" sz="34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2200" indent="-444500"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key additional features for the admins which provide them more control over the system</a:t>
            </a:r>
          </a:p>
          <a:p>
            <a:pPr marL="1092200" indent="-444500"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34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 ability of the system to report and log actions of users</a:t>
            </a:r>
            <a:endParaRPr lang="en-US" sz="3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837718" y="19647937"/>
            <a:ext cx="13176268" cy="11911532"/>
            <a:chOff x="29837718" y="19909193"/>
            <a:chExt cx="13176268" cy="11911532"/>
          </a:xfrm>
        </p:grpSpPr>
        <p:sp>
          <p:nvSpPr>
            <p:cNvPr id="42" name="Google Shape;150;p25"/>
            <p:cNvSpPr txBox="1"/>
            <p:nvPr/>
          </p:nvSpPr>
          <p:spPr>
            <a:xfrm>
              <a:off x="29837718" y="19909193"/>
              <a:ext cx="13176268" cy="11911532"/>
            </a:xfrm>
            <a:prstGeom prst="rect">
              <a:avLst/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</p:spPr>
          <p:txBody>
            <a:bodyPr spcFirstLastPara="1" wrap="square" lIns="101275" tIns="493775" rIns="101275" bIns="384025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Clr>
                  <a:srgbClr val="F9FDC7"/>
                </a:buClr>
                <a:buSzPts val="5300"/>
                <a:buFont typeface="Arial"/>
                <a:buNone/>
              </a:pPr>
              <a:endParaRPr sz="4800" dirty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Google Shape;144;p25"/>
            <p:cNvSpPr txBox="1"/>
            <p:nvPr/>
          </p:nvSpPr>
          <p:spPr>
            <a:xfrm>
              <a:off x="30083064" y="26016924"/>
              <a:ext cx="12605437" cy="5082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275" tIns="50650" rIns="101275" bIns="5065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400" b="1" i="0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Test Early and </a:t>
              </a:r>
              <a:r>
                <a:rPr lang="en" sz="3400" b="1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Often: </a:t>
              </a:r>
              <a:r>
                <a:rPr lang="en" sz="3400" b="0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Without </a:t>
              </a:r>
              <a:r>
                <a:rPr lang="en" sz="3400" b="0" i="0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frequently testing, making small feature changes could have potentially widespread bad consequences.</a:t>
              </a:r>
              <a:endParaRPr sz="3400" b="0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3400" b="0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400" b="1" i="0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Test Locally and on </a:t>
              </a:r>
              <a:r>
                <a:rPr lang="en" sz="3400" b="1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Heroku</a:t>
              </a:r>
              <a:r>
                <a:rPr lang="en" sz="3400" b="1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" sz="3400" b="0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Features </a:t>
              </a:r>
              <a:r>
                <a:rPr lang="en" sz="3400" b="0" i="0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that work locally often do not work once deployed.</a:t>
              </a:r>
              <a:endParaRPr sz="3400" b="0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3400" b="0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400" b="1" i="0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Customer Communication is </a:t>
              </a:r>
              <a:r>
                <a:rPr lang="en" sz="3400" b="1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Key: </a:t>
              </a:r>
              <a:r>
                <a:rPr lang="en" sz="3400" b="0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With </a:t>
              </a:r>
              <a:r>
                <a:rPr lang="en" sz="3400" b="0" i="0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a project of this scale, picking the most important features to implement was dependent on consistent customer communication</a:t>
              </a:r>
              <a:r>
                <a:rPr lang="en" sz="3400" b="0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.</a:t>
              </a:r>
              <a:endParaRPr sz="3400" b="0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3400" b="0" i="0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60" name="Google Shape;160;p25"/>
            <p:cNvSpPr txBox="1"/>
            <p:nvPr/>
          </p:nvSpPr>
          <p:spPr>
            <a:xfrm>
              <a:off x="30083064" y="21367518"/>
              <a:ext cx="12605437" cy="305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275" tIns="50650" rIns="101275" bIns="50650" anchor="t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" sz="3400" b="1" i="0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Encryption</a:t>
              </a:r>
              <a:endParaRPr sz="34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1092200" marR="0" lvl="0" indent="-4445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●"/>
              </a:pPr>
              <a:r>
                <a:rPr lang="en-US" sz="3400" b="0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App level encryption in </a:t>
              </a:r>
              <a:r>
                <a:rPr lang="en-US" sz="3400" b="0" i="0" strike="noStrike" cap="none" dirty="0" err="1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heroku</a:t>
              </a:r>
              <a:r>
                <a:rPr lang="en" sz="3400" b="0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. </a:t>
              </a:r>
              <a:endParaRPr sz="34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3400" b="1" i="0" strike="noStrike" cap="none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Bugs in Legacy code</a:t>
              </a:r>
              <a:endParaRPr sz="34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  <a:p>
              <a:pPr marL="1092200" marR="0" lvl="0" indent="-4445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●"/>
              </a:pPr>
              <a:r>
                <a:rPr lang="en" sz="3400" b="0" i="0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When we received the legacy code, we found </a:t>
              </a:r>
              <a:r>
                <a:rPr lang="en-US" sz="3400" dirty="0" smtClean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few bugs that we had to fix initially</a:t>
              </a:r>
              <a:endParaRPr sz="3400" b="1" i="0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018004" y="20405603"/>
              <a:ext cx="34804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855309"/>
                </a:buClr>
                <a:buSzPts val="5300"/>
              </a:pPr>
              <a:r>
                <a:rPr lang="en-US" sz="4800" b="1" dirty="0">
                  <a:solidFill>
                    <a:srgbClr val="A2212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CHALLENGES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101908" y="24993373"/>
              <a:ext cx="531748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855309"/>
                </a:buClr>
                <a:buSzPts val="5300"/>
              </a:pPr>
              <a:r>
                <a:rPr lang="en-US" sz="4800" b="1" dirty="0">
                  <a:solidFill>
                    <a:srgbClr val="A2212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WHAT WE LEARNED</a:t>
              </a:r>
            </a:p>
          </p:txBody>
        </p:sp>
      </p:grpSp>
      <p:sp>
        <p:nvSpPr>
          <p:cNvPr id="46" name="Google Shape;155;p25"/>
          <p:cNvSpPr txBox="1"/>
          <p:nvPr/>
        </p:nvSpPr>
        <p:spPr>
          <a:xfrm>
            <a:off x="15259777" y="16357764"/>
            <a:ext cx="13241531" cy="74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2000"/>
            </a:pPr>
            <a:r>
              <a:rPr lang="en-US" sz="3600" b="1" dirty="0" smtClean="0">
                <a:solidFill>
                  <a:srgbClr val="A2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Features</a:t>
            </a:r>
            <a:endParaRPr lang="en-US" sz="3600" b="1" dirty="0">
              <a:solidFill>
                <a:srgbClr val="A2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5575542" y="17185568"/>
            <a:ext cx="13312806" cy="13250887"/>
          </a:xfrm>
          <a:prstGeom prst="rect">
            <a:avLst/>
          </a:prstGeom>
          <a:noFill/>
          <a:ln>
            <a:solidFill>
              <a:srgbClr val="A2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938" y="19421264"/>
            <a:ext cx="5471372" cy="8400926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406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43</cp:revision>
  <dcterms:modified xsi:type="dcterms:W3CDTF">2018-12-11T03:29:05Z</dcterms:modified>
</cp:coreProperties>
</file>