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9" r:id="rId3"/>
    <p:sldId id="258" r:id="rId4"/>
    <p:sldId id="260" r:id="rId5"/>
    <p:sldId id="261" r:id="rId6"/>
    <p:sldId id="262" r:id="rId7"/>
    <p:sldId id="275" r:id="rId8"/>
    <p:sldId id="276" r:id="rId9"/>
    <p:sldId id="263" r:id="rId10"/>
    <p:sldId id="273" r:id="rId11"/>
    <p:sldId id="274" r:id="rId12"/>
    <p:sldId id="264" r:id="rId13"/>
    <p:sldId id="272" r:id="rId14"/>
    <p:sldId id="265" r:id="rId15"/>
    <p:sldId id="268" r:id="rId16"/>
    <p:sldId id="270" r:id="rId17"/>
    <p:sldId id="277" r:id="rId18"/>
    <p:sldId id="267" r:id="rId19"/>
    <p:sldId id="266" r:id="rId20"/>
  </p:sldIdLst>
  <p:sldSz cx="9144000" cy="5143500" type="screen16x9"/>
  <p:notesSz cx="6858000" cy="9144000"/>
  <p:embeddedFontLst>
    <p:embeddedFont>
      <p:font typeface="Rubik" panose="020B0604020202020204" charset="-79"/>
      <p:regular r:id="rId22"/>
      <p:bold r:id="rId23"/>
      <p:italic r:id="rId24"/>
      <p:boldItalic r:id="rId25"/>
    </p:embeddedFont>
    <p:embeddedFont>
      <p:font typeface="Rubik Light" panose="020B0604020202020204" charset="-79"/>
      <p:regular r:id="rId26"/>
      <p:bold r:id="rId27"/>
      <p:italic r:id="rId28"/>
      <p:boldItalic r:id="rId29"/>
    </p:embeddedFont>
    <p:embeddedFont>
      <p:font typeface="Rubik Medium" panose="020B0604020202020204" charset="-79"/>
      <p:regular r:id="rId30"/>
      <p:bold r:id="rId31"/>
      <p:italic r:id="rId32"/>
      <p:boldItalic r:id="rId33"/>
    </p:embeddedFont>
    <p:embeddedFont>
      <p:font typeface="Rubik SemiBold" panose="020B0604020202020204" charset="-79"/>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slide" Target="slide2.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Yuandro/PBI-Kimia-Farma-Dec-2024.git" TargetMode="External"/><Relationship Id="rId3" Type="http://schemas.openxmlformats.org/officeDocument/2006/relationships/image" Target="../media/image4.png"/><Relationship Id="rId7" Type="http://schemas.openxmlformats.org/officeDocument/2006/relationships/hyperlink" Target="https://youtu.be/RxbwlvBtqC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lookerstudio.google.com/s/olRkAzr-_Es" TargetMode="External"/><Relationship Id="rId5" Type="http://schemas.openxmlformats.org/officeDocument/2006/relationships/slide" Target="slide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slide" Target="slide4.xml"/><Relationship Id="rId12"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slide" Target="slide17.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6.xml"/><Relationship Id="rId14" Type="http://schemas.openxmlformats.org/officeDocument/2006/relationships/slide" Target="slide1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jpg"/><Relationship Id="rId5" Type="http://schemas.openxmlformats.org/officeDocument/2006/relationships/hyperlink" Target="https://cp.certmetrics.com/amazon/en/public/verify/credential/4c120bed162c4fbaa46e57982b9ffc24" TargetMode="External"/><Relationship Id="rId10" Type="http://schemas.openxmlformats.org/officeDocument/2006/relationships/hyperlink" Target="mailto:suyanto.zhang31@gmail.com" TargetMode="External"/><Relationship Id="rId4" Type="http://schemas.openxmlformats.org/officeDocument/2006/relationships/image" Target="../media/image4.png"/><Relationship Id="rId9" Type="http://schemas.openxmlformats.org/officeDocument/2006/relationships/hyperlink" Target="https://www.linkedin.com/in/suyanto-zha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kimiafarma.co.id/"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107965"/>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000" b="1" i="0" u="none" strike="noStrike" cap="none" dirty="0">
                <a:solidFill>
                  <a:schemeClr val="lt1"/>
                </a:solidFill>
                <a:latin typeface="Rubik"/>
                <a:ea typeface="Rubik"/>
                <a:cs typeface="Rubik"/>
                <a:sym typeface="Rubik"/>
              </a:rPr>
              <a:t>Perfomance Analytics</a:t>
            </a:r>
          </a:p>
          <a:p>
            <a:pPr marL="0" marR="0" lvl="0" indent="0" algn="l" rtl="0">
              <a:lnSpc>
                <a:spcPct val="100000"/>
              </a:lnSpc>
              <a:spcBef>
                <a:spcPts val="0"/>
              </a:spcBef>
              <a:spcAft>
                <a:spcPts val="0"/>
              </a:spcAft>
              <a:buClr>
                <a:srgbClr val="000000"/>
              </a:buClr>
              <a:buSzPts val="4500"/>
              <a:buFont typeface="Arial"/>
              <a:buNone/>
            </a:pPr>
            <a:r>
              <a:rPr lang="en" sz="2000" b="1" dirty="0">
                <a:solidFill>
                  <a:schemeClr val="lt1"/>
                </a:solidFill>
                <a:latin typeface="Rubik"/>
                <a:ea typeface="Rubik"/>
                <a:cs typeface="Rubik"/>
                <a:sym typeface="Rubik"/>
              </a:rPr>
              <a:t>Business Year 2020-2023</a:t>
            </a:r>
            <a:endParaRPr sz="20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dirty="0">
                <a:solidFill>
                  <a:schemeClr val="lt1"/>
                </a:solidFill>
                <a:latin typeface="Rubik Light"/>
                <a:ea typeface="Rubik Light"/>
                <a:cs typeface="Rubik Light"/>
                <a:sym typeface="Rubik Light"/>
              </a:rPr>
              <a:t>SUYANTO</a:t>
            </a:r>
            <a:endParaRPr sz="3000" b="0" i="0" u="none" strike="noStrike" cap="none" dirty="0">
              <a:solidFill>
                <a:schemeClr val="lt1"/>
              </a:solidFill>
              <a:latin typeface="Rubik Light"/>
              <a:ea typeface="Rubik Light"/>
              <a:cs typeface="Rubik Light"/>
              <a:sym typeface="Rubik Light"/>
            </a:endParaRPr>
          </a:p>
        </p:txBody>
      </p:sp>
      <p:pic>
        <p:nvPicPr>
          <p:cNvPr id="10" name="Picture 9">
            <a:extLst>
              <a:ext uri="{FF2B5EF4-FFF2-40B4-BE49-F238E27FC236}">
                <a16:creationId xmlns:a16="http://schemas.microsoft.com/office/drawing/2014/main" id="{718BC3E2-ECEE-4D51-93C6-0C0DD0602E8A}"/>
              </a:ext>
            </a:extLst>
          </p:cNvPr>
          <p:cNvPicPr>
            <a:picLocks noChangeAspect="1"/>
          </p:cNvPicPr>
          <p:nvPr/>
        </p:nvPicPr>
        <p:blipFill>
          <a:blip r:embed="rId5"/>
          <a:stretch>
            <a:fillRect/>
          </a:stretch>
        </p:blipFill>
        <p:spPr>
          <a:xfrm>
            <a:off x="2224841" y="172450"/>
            <a:ext cx="1198878" cy="5171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26;g23ec2985a68_1_42">
            <a:extLst>
              <a:ext uri="{FF2B5EF4-FFF2-40B4-BE49-F238E27FC236}">
                <a16:creationId xmlns:a16="http://schemas.microsoft.com/office/drawing/2014/main" id="{D2FAB723-6D85-4CFB-8476-2F2690DC67FD}"/>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5" name="Picture 4">
            <a:extLst>
              <a:ext uri="{FF2B5EF4-FFF2-40B4-BE49-F238E27FC236}">
                <a16:creationId xmlns:a16="http://schemas.microsoft.com/office/drawing/2014/main" id="{53B19E5F-002B-4486-A11D-FC0B53200E39}"/>
              </a:ext>
            </a:extLst>
          </p:cNvPr>
          <p:cNvPicPr>
            <a:picLocks noChangeAspect="1"/>
          </p:cNvPicPr>
          <p:nvPr/>
        </p:nvPicPr>
        <p:blipFill>
          <a:blip r:embed="rId3"/>
          <a:stretch>
            <a:fillRect/>
          </a:stretch>
        </p:blipFill>
        <p:spPr>
          <a:xfrm>
            <a:off x="544444" y="1504376"/>
            <a:ext cx="1748484" cy="3332825"/>
          </a:xfrm>
          <a:prstGeom prst="rect">
            <a:avLst/>
          </a:prstGeom>
        </p:spPr>
      </p:pic>
      <p:pic>
        <p:nvPicPr>
          <p:cNvPr id="7" name="Picture 6">
            <a:extLst>
              <a:ext uri="{FF2B5EF4-FFF2-40B4-BE49-F238E27FC236}">
                <a16:creationId xmlns:a16="http://schemas.microsoft.com/office/drawing/2014/main" id="{5494699A-E330-4B07-99FB-B77850EFE8D7}"/>
              </a:ext>
            </a:extLst>
          </p:cNvPr>
          <p:cNvPicPr>
            <a:picLocks noChangeAspect="1"/>
          </p:cNvPicPr>
          <p:nvPr/>
        </p:nvPicPr>
        <p:blipFill rotWithShape="1">
          <a:blip r:embed="rId4"/>
          <a:srcRect r="43363"/>
          <a:stretch/>
        </p:blipFill>
        <p:spPr>
          <a:xfrm>
            <a:off x="2856884" y="1634763"/>
            <a:ext cx="5216972" cy="988397"/>
          </a:xfrm>
          <a:prstGeom prst="rect">
            <a:avLst/>
          </a:prstGeom>
        </p:spPr>
      </p:pic>
      <p:pic>
        <p:nvPicPr>
          <p:cNvPr id="10" name="Picture 9">
            <a:extLst>
              <a:ext uri="{FF2B5EF4-FFF2-40B4-BE49-F238E27FC236}">
                <a16:creationId xmlns:a16="http://schemas.microsoft.com/office/drawing/2014/main" id="{2F830A16-4CF8-4CDA-A7C3-08B1257465A0}"/>
              </a:ext>
            </a:extLst>
          </p:cNvPr>
          <p:cNvPicPr>
            <a:picLocks noChangeAspect="1"/>
          </p:cNvPicPr>
          <p:nvPr/>
        </p:nvPicPr>
        <p:blipFill rotWithShape="1">
          <a:blip r:embed="rId5"/>
          <a:srcRect l="46365"/>
          <a:stretch/>
        </p:blipFill>
        <p:spPr>
          <a:xfrm>
            <a:off x="2837372" y="3805393"/>
            <a:ext cx="5262251" cy="988397"/>
          </a:xfrm>
          <a:prstGeom prst="rect">
            <a:avLst/>
          </a:prstGeom>
        </p:spPr>
      </p:pic>
      <p:pic>
        <p:nvPicPr>
          <p:cNvPr id="12" name="Picture 11">
            <a:extLst>
              <a:ext uri="{FF2B5EF4-FFF2-40B4-BE49-F238E27FC236}">
                <a16:creationId xmlns:a16="http://schemas.microsoft.com/office/drawing/2014/main" id="{67A4B5C8-5256-469A-841C-12C804ED1F85}"/>
              </a:ext>
            </a:extLst>
          </p:cNvPr>
          <p:cNvPicPr>
            <a:picLocks noChangeAspect="1"/>
          </p:cNvPicPr>
          <p:nvPr/>
        </p:nvPicPr>
        <p:blipFill rotWithShape="1">
          <a:blip r:embed="rId6"/>
          <a:srcRect l="9394"/>
          <a:stretch/>
        </p:blipFill>
        <p:spPr>
          <a:xfrm>
            <a:off x="2856884" y="2689392"/>
            <a:ext cx="5769922" cy="988397"/>
          </a:xfrm>
          <a:prstGeom prst="rect">
            <a:avLst/>
          </a:prstGeom>
        </p:spPr>
      </p:pic>
      <p:sp>
        <p:nvSpPr>
          <p:cNvPr id="8" name="Google Shape;128;g23ec2985a68_1_42">
            <a:extLst>
              <a:ext uri="{FF2B5EF4-FFF2-40B4-BE49-F238E27FC236}">
                <a16:creationId xmlns:a16="http://schemas.microsoft.com/office/drawing/2014/main" id="{3C35424B-7293-4295-B54F-30C810FBCD64}"/>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Tabel Analisa</a:t>
            </a:r>
            <a:endParaRPr sz="2700" b="1" i="0" u="none" strike="noStrike" cap="none" dirty="0">
              <a:solidFill>
                <a:srgbClr val="000000"/>
              </a:solidFill>
              <a:latin typeface="Rubik"/>
              <a:ea typeface="Rubik"/>
              <a:cs typeface="Rubik"/>
              <a:sym typeface="Rubik"/>
            </a:endParaRPr>
          </a:p>
        </p:txBody>
      </p:sp>
      <p:pic>
        <p:nvPicPr>
          <p:cNvPr id="9" name="Google Shape;127;g23ec2985a68_1_42">
            <a:extLst>
              <a:ext uri="{FF2B5EF4-FFF2-40B4-BE49-F238E27FC236}">
                <a16:creationId xmlns:a16="http://schemas.microsoft.com/office/drawing/2014/main" id="{C1AC0B31-62B7-4C04-8DBC-B47BE4E916B0}"/>
              </a:ext>
            </a:extLst>
          </p:cNvPr>
          <p:cNvPicPr preferRelativeResize="0"/>
          <p:nvPr/>
        </p:nvPicPr>
        <p:blipFill rotWithShape="1">
          <a:blip r:embed="rId7">
            <a:alphaModFix/>
          </a:blip>
          <a:srcRect t="5658" b="5649"/>
          <a:stretch/>
        </p:blipFill>
        <p:spPr>
          <a:xfrm>
            <a:off x="7317600" y="185625"/>
            <a:ext cx="1399902" cy="541300"/>
          </a:xfrm>
          <a:prstGeom prst="rect">
            <a:avLst/>
          </a:prstGeom>
          <a:noFill/>
          <a:ln>
            <a:noFill/>
          </a:ln>
        </p:spPr>
      </p:pic>
      <p:pic>
        <p:nvPicPr>
          <p:cNvPr id="11" name="Picture 10">
            <a:extLst>
              <a:ext uri="{FF2B5EF4-FFF2-40B4-BE49-F238E27FC236}">
                <a16:creationId xmlns:a16="http://schemas.microsoft.com/office/drawing/2014/main" id="{574BAE34-0D3C-4A4F-B82D-250F01A5BCD2}"/>
              </a:ext>
            </a:extLst>
          </p:cNvPr>
          <p:cNvPicPr>
            <a:picLocks noChangeAspect="1"/>
          </p:cNvPicPr>
          <p:nvPr/>
        </p:nvPicPr>
        <p:blipFill>
          <a:blip r:embed="rId8"/>
          <a:stretch>
            <a:fillRect/>
          </a:stretch>
        </p:blipFill>
        <p:spPr>
          <a:xfrm>
            <a:off x="6118722" y="185625"/>
            <a:ext cx="1198878" cy="517163"/>
          </a:xfrm>
          <a:prstGeom prst="rect">
            <a:avLst/>
          </a:prstGeom>
        </p:spPr>
      </p:pic>
      <p:sp>
        <p:nvSpPr>
          <p:cNvPr id="15" name="TextBox 14">
            <a:extLst>
              <a:ext uri="{FF2B5EF4-FFF2-40B4-BE49-F238E27FC236}">
                <a16:creationId xmlns:a16="http://schemas.microsoft.com/office/drawing/2014/main" id="{E51D6F8A-EFBB-4293-AE2C-A508FDF3E590}"/>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9" action="ppaction://hlinksldjump"/>
              </a:rPr>
              <a:t>10</a:t>
            </a:r>
            <a:endParaRPr lang="en-ID" b="1" dirty="0"/>
          </a:p>
        </p:txBody>
      </p:sp>
      <p:sp>
        <p:nvSpPr>
          <p:cNvPr id="4" name="Rectangle 3">
            <a:extLst>
              <a:ext uri="{FF2B5EF4-FFF2-40B4-BE49-F238E27FC236}">
                <a16:creationId xmlns:a16="http://schemas.microsoft.com/office/drawing/2014/main" id="{6F6C23DB-6EDF-488E-9BEF-F7BD51DA8816}"/>
              </a:ext>
            </a:extLst>
          </p:cNvPr>
          <p:cNvSpPr>
            <a:spLocks noChangeArrowheads="1"/>
          </p:cNvSpPr>
          <p:nvPr/>
        </p:nvSpPr>
        <p:spPr bwMode="auto">
          <a:xfrm>
            <a:off x="431717" y="1118570"/>
            <a:ext cx="8468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query result table has a total of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17 columns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(including an additional column for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product_category</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672,458 rows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8229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26;g23ec2985a68_1_42">
            <a:extLst>
              <a:ext uri="{FF2B5EF4-FFF2-40B4-BE49-F238E27FC236}">
                <a16:creationId xmlns:a16="http://schemas.microsoft.com/office/drawing/2014/main" id="{925686F9-9ABA-46DE-BD29-EED9D68324E8}"/>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5" name="Picture 4">
            <a:extLst>
              <a:ext uri="{FF2B5EF4-FFF2-40B4-BE49-F238E27FC236}">
                <a16:creationId xmlns:a16="http://schemas.microsoft.com/office/drawing/2014/main" id="{BC3D8CA3-8883-4CAE-8827-2589826E8266}"/>
              </a:ext>
            </a:extLst>
          </p:cNvPr>
          <p:cNvPicPr>
            <a:picLocks noChangeAspect="1"/>
          </p:cNvPicPr>
          <p:nvPr/>
        </p:nvPicPr>
        <p:blipFill>
          <a:blip r:embed="rId3"/>
          <a:stretch>
            <a:fillRect/>
          </a:stretch>
        </p:blipFill>
        <p:spPr>
          <a:xfrm>
            <a:off x="544946" y="1658053"/>
            <a:ext cx="1838582" cy="2876951"/>
          </a:xfrm>
          <a:prstGeom prst="rect">
            <a:avLst/>
          </a:prstGeom>
        </p:spPr>
      </p:pic>
      <p:pic>
        <p:nvPicPr>
          <p:cNvPr id="7" name="Picture 6">
            <a:extLst>
              <a:ext uri="{FF2B5EF4-FFF2-40B4-BE49-F238E27FC236}">
                <a16:creationId xmlns:a16="http://schemas.microsoft.com/office/drawing/2014/main" id="{42F1ECCD-128E-4766-A6AF-B85DFA3C5964}"/>
              </a:ext>
            </a:extLst>
          </p:cNvPr>
          <p:cNvPicPr>
            <a:picLocks noChangeAspect="1"/>
          </p:cNvPicPr>
          <p:nvPr/>
        </p:nvPicPr>
        <p:blipFill rotWithShape="1">
          <a:blip r:embed="rId4"/>
          <a:srcRect r="25483"/>
          <a:stretch/>
        </p:blipFill>
        <p:spPr>
          <a:xfrm>
            <a:off x="2467046" y="2206983"/>
            <a:ext cx="6335873" cy="1059081"/>
          </a:xfrm>
          <a:prstGeom prst="rect">
            <a:avLst/>
          </a:prstGeom>
        </p:spPr>
      </p:pic>
      <p:pic>
        <p:nvPicPr>
          <p:cNvPr id="9" name="Picture 8">
            <a:extLst>
              <a:ext uri="{FF2B5EF4-FFF2-40B4-BE49-F238E27FC236}">
                <a16:creationId xmlns:a16="http://schemas.microsoft.com/office/drawing/2014/main" id="{21309ACD-DD27-4727-93CD-6C947EC618F0}"/>
              </a:ext>
            </a:extLst>
          </p:cNvPr>
          <p:cNvPicPr>
            <a:picLocks noChangeAspect="1"/>
          </p:cNvPicPr>
          <p:nvPr/>
        </p:nvPicPr>
        <p:blipFill rotWithShape="1">
          <a:blip r:embed="rId5"/>
          <a:srcRect l="39683"/>
          <a:stretch/>
        </p:blipFill>
        <p:spPr>
          <a:xfrm>
            <a:off x="2467046" y="3485447"/>
            <a:ext cx="5857886" cy="1059081"/>
          </a:xfrm>
          <a:prstGeom prst="rect">
            <a:avLst/>
          </a:prstGeom>
        </p:spPr>
      </p:pic>
      <p:sp>
        <p:nvSpPr>
          <p:cNvPr id="8" name="Google Shape;128;g23ec2985a68_1_42">
            <a:extLst>
              <a:ext uri="{FF2B5EF4-FFF2-40B4-BE49-F238E27FC236}">
                <a16:creationId xmlns:a16="http://schemas.microsoft.com/office/drawing/2014/main" id="{2FBEFDAF-B52A-4634-BF91-F6894FF4F9A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Tabel Analisa</a:t>
            </a:r>
            <a:endParaRPr sz="2700" b="1" i="0" u="none" strike="noStrike" cap="none" dirty="0">
              <a:solidFill>
                <a:srgbClr val="000000"/>
              </a:solidFill>
              <a:latin typeface="Rubik"/>
              <a:ea typeface="Rubik"/>
              <a:cs typeface="Rubik"/>
              <a:sym typeface="Rubik"/>
            </a:endParaRPr>
          </a:p>
        </p:txBody>
      </p:sp>
      <p:pic>
        <p:nvPicPr>
          <p:cNvPr id="10" name="Google Shape;127;g23ec2985a68_1_42">
            <a:extLst>
              <a:ext uri="{FF2B5EF4-FFF2-40B4-BE49-F238E27FC236}">
                <a16:creationId xmlns:a16="http://schemas.microsoft.com/office/drawing/2014/main" id="{260491D8-2E8A-4E06-A989-DD655D3DDC12}"/>
              </a:ext>
            </a:extLst>
          </p:cNvPr>
          <p:cNvPicPr preferRelativeResize="0"/>
          <p:nvPr/>
        </p:nvPicPr>
        <p:blipFill rotWithShape="1">
          <a:blip r:embed="rId6">
            <a:alphaModFix/>
          </a:blip>
          <a:srcRect t="5658" b="5649"/>
          <a:stretch/>
        </p:blipFill>
        <p:spPr>
          <a:xfrm>
            <a:off x="7317600" y="185625"/>
            <a:ext cx="1399902" cy="541300"/>
          </a:xfrm>
          <a:prstGeom prst="rect">
            <a:avLst/>
          </a:prstGeom>
          <a:noFill/>
          <a:ln>
            <a:noFill/>
          </a:ln>
        </p:spPr>
      </p:pic>
      <p:pic>
        <p:nvPicPr>
          <p:cNvPr id="11" name="Picture 10">
            <a:extLst>
              <a:ext uri="{FF2B5EF4-FFF2-40B4-BE49-F238E27FC236}">
                <a16:creationId xmlns:a16="http://schemas.microsoft.com/office/drawing/2014/main" id="{D03CF506-C274-4D8C-AB5E-8153193ACDAB}"/>
              </a:ext>
            </a:extLst>
          </p:cNvPr>
          <p:cNvPicPr>
            <a:picLocks noChangeAspect="1"/>
          </p:cNvPicPr>
          <p:nvPr/>
        </p:nvPicPr>
        <p:blipFill>
          <a:blip r:embed="rId7"/>
          <a:stretch>
            <a:fillRect/>
          </a:stretch>
        </p:blipFill>
        <p:spPr>
          <a:xfrm>
            <a:off x="6118722" y="185625"/>
            <a:ext cx="1198878" cy="517163"/>
          </a:xfrm>
          <a:prstGeom prst="rect">
            <a:avLst/>
          </a:prstGeom>
        </p:spPr>
      </p:pic>
      <p:sp>
        <p:nvSpPr>
          <p:cNvPr id="12" name="TextBox 11">
            <a:extLst>
              <a:ext uri="{FF2B5EF4-FFF2-40B4-BE49-F238E27FC236}">
                <a16:creationId xmlns:a16="http://schemas.microsoft.com/office/drawing/2014/main" id="{573DC0BB-ED30-4F77-9A05-4BE318B8A174}"/>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8" action="ppaction://hlinksldjump"/>
              </a:rPr>
              <a:t>11</a:t>
            </a:r>
            <a:endParaRPr lang="en-ID" b="1" dirty="0"/>
          </a:p>
        </p:txBody>
      </p:sp>
      <p:sp>
        <p:nvSpPr>
          <p:cNvPr id="13" name="TextBox 12">
            <a:extLst>
              <a:ext uri="{FF2B5EF4-FFF2-40B4-BE49-F238E27FC236}">
                <a16:creationId xmlns:a16="http://schemas.microsoft.com/office/drawing/2014/main" id="{BCC834D4-26A6-484A-B1B9-304D132E3B1A}"/>
              </a:ext>
            </a:extLst>
          </p:cNvPr>
          <p:cNvSpPr txBox="1"/>
          <p:nvPr/>
        </p:nvSpPr>
        <p:spPr>
          <a:xfrm>
            <a:off x="544946" y="1214162"/>
            <a:ext cx="8055439" cy="276999"/>
          </a:xfrm>
          <a:prstGeom prst="rect">
            <a:avLst/>
          </a:prstGeom>
          <a:noFill/>
        </p:spPr>
        <p:txBody>
          <a:bodyPr wrap="square">
            <a:spAutoFit/>
          </a:bodyPr>
          <a:lstStyle/>
          <a:p>
            <a:r>
              <a:rPr lang="en-US" sz="1200" dirty="0"/>
              <a:t>An additional table will be used for stock </a:t>
            </a:r>
            <a:r>
              <a:rPr lang="en-US" sz="1200" dirty="0" err="1"/>
              <a:t>opname</a:t>
            </a:r>
            <a:r>
              <a:rPr lang="en-US" sz="1200" dirty="0"/>
              <a:t> visualization, containing </a:t>
            </a:r>
            <a:r>
              <a:rPr lang="en-US" sz="1200" b="1" dirty="0"/>
              <a:t>11 columns</a:t>
            </a:r>
            <a:r>
              <a:rPr lang="en-US" sz="1200" dirty="0"/>
              <a:t> and </a:t>
            </a:r>
            <a:r>
              <a:rPr lang="en-US" sz="1200" b="1" dirty="0"/>
              <a:t>1,035,000 rows</a:t>
            </a:r>
            <a:r>
              <a:rPr lang="en-US" sz="1200" dirty="0"/>
              <a:t>.</a:t>
            </a:r>
            <a:endParaRPr lang="en-ID" sz="1200" dirty="0"/>
          </a:p>
        </p:txBody>
      </p:sp>
    </p:spTree>
    <p:extLst>
      <p:ext uri="{BB962C8B-B14F-4D97-AF65-F5344CB8AC3E}">
        <p14:creationId xmlns:p14="http://schemas.microsoft.com/office/powerpoint/2010/main" val="34283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dirty="0">
                <a:latin typeface="Rubik"/>
                <a:ea typeface="Rubik"/>
                <a:cs typeface="Rubik"/>
                <a:sym typeface="Rubik"/>
              </a:rPr>
              <a:t>BigQuery Syntax</a:t>
            </a:r>
            <a:endParaRPr sz="2700" b="1" i="0" u="none" strike="noStrike" cap="none" dirty="0">
              <a:solidFill>
                <a:srgbClr val="000000"/>
              </a:solidFill>
              <a:latin typeface="Rubik"/>
              <a:ea typeface="Rubik"/>
              <a:cs typeface="Rubik"/>
              <a:sym typeface="Rubik"/>
            </a:endParaRPr>
          </a:p>
        </p:txBody>
      </p:sp>
      <p:pic>
        <p:nvPicPr>
          <p:cNvPr id="6" name="Picture 5">
            <a:extLst>
              <a:ext uri="{FF2B5EF4-FFF2-40B4-BE49-F238E27FC236}">
                <a16:creationId xmlns:a16="http://schemas.microsoft.com/office/drawing/2014/main" id="{8051038B-3A1C-45D6-8FA6-2F28E94DF8A7}"/>
              </a:ext>
            </a:extLst>
          </p:cNvPr>
          <p:cNvPicPr>
            <a:picLocks noChangeAspect="1"/>
          </p:cNvPicPr>
          <p:nvPr/>
        </p:nvPicPr>
        <p:blipFill>
          <a:blip r:embed="rId5"/>
          <a:stretch>
            <a:fillRect/>
          </a:stretch>
        </p:blipFill>
        <p:spPr>
          <a:xfrm>
            <a:off x="6118722" y="185625"/>
            <a:ext cx="1198878" cy="517163"/>
          </a:xfrm>
          <a:prstGeom prst="rect">
            <a:avLst/>
          </a:prstGeom>
        </p:spPr>
      </p:pic>
      <p:sp>
        <p:nvSpPr>
          <p:cNvPr id="7" name="TextBox 6">
            <a:extLst>
              <a:ext uri="{FF2B5EF4-FFF2-40B4-BE49-F238E27FC236}">
                <a16:creationId xmlns:a16="http://schemas.microsoft.com/office/drawing/2014/main" id="{4A5C8916-873F-443B-A9B3-91FE4BB5AE03}"/>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12</a:t>
            </a:r>
            <a:endParaRPr lang="en-ID" b="1" dirty="0"/>
          </a:p>
        </p:txBody>
      </p:sp>
      <p:pic>
        <p:nvPicPr>
          <p:cNvPr id="8" name="Picture 7">
            <a:extLst>
              <a:ext uri="{FF2B5EF4-FFF2-40B4-BE49-F238E27FC236}">
                <a16:creationId xmlns:a16="http://schemas.microsoft.com/office/drawing/2014/main" id="{4C41B489-131D-497B-ACD9-F8E1AA636A62}"/>
              </a:ext>
            </a:extLst>
          </p:cNvPr>
          <p:cNvPicPr>
            <a:picLocks noChangeAspect="1"/>
          </p:cNvPicPr>
          <p:nvPr/>
        </p:nvPicPr>
        <p:blipFill>
          <a:blip r:embed="rId7"/>
          <a:stretch>
            <a:fillRect/>
          </a:stretch>
        </p:blipFill>
        <p:spPr>
          <a:xfrm>
            <a:off x="244591" y="1052338"/>
            <a:ext cx="4175037" cy="2304002"/>
          </a:xfrm>
          <a:prstGeom prst="rect">
            <a:avLst/>
          </a:prstGeom>
        </p:spPr>
      </p:pic>
      <p:pic>
        <p:nvPicPr>
          <p:cNvPr id="9" name="Picture 8">
            <a:extLst>
              <a:ext uri="{FF2B5EF4-FFF2-40B4-BE49-F238E27FC236}">
                <a16:creationId xmlns:a16="http://schemas.microsoft.com/office/drawing/2014/main" id="{57A19037-4B56-4CD4-B061-5AA8ACF81D0C}"/>
              </a:ext>
            </a:extLst>
          </p:cNvPr>
          <p:cNvPicPr>
            <a:picLocks noChangeAspect="1"/>
          </p:cNvPicPr>
          <p:nvPr/>
        </p:nvPicPr>
        <p:blipFill>
          <a:blip r:embed="rId8"/>
          <a:stretch>
            <a:fillRect/>
          </a:stretch>
        </p:blipFill>
        <p:spPr>
          <a:xfrm>
            <a:off x="4526225" y="1066349"/>
            <a:ext cx="4482308" cy="2779185"/>
          </a:xfrm>
          <a:prstGeom prst="rect">
            <a:avLst/>
          </a:prstGeom>
        </p:spPr>
      </p:pic>
      <p:sp>
        <p:nvSpPr>
          <p:cNvPr id="3" name="Rectangle 2">
            <a:extLst>
              <a:ext uri="{FF2B5EF4-FFF2-40B4-BE49-F238E27FC236}">
                <a16:creationId xmlns:a16="http://schemas.microsoft.com/office/drawing/2014/main" id="{4D417D50-341B-4659-99F7-96B27D5F61E8}"/>
              </a:ext>
            </a:extLst>
          </p:cNvPr>
          <p:cNvSpPr>
            <a:spLocks noChangeArrowheads="1"/>
          </p:cNvSpPr>
          <p:nvPr/>
        </p:nvSpPr>
        <p:spPr bwMode="auto">
          <a:xfrm>
            <a:off x="244591" y="3356340"/>
            <a:ext cx="3936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Table Analisa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CTEs and subqueries to reduce redundancy in the use of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CASE WHEN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statements and applying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CAST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INT64</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ensure the results are in whole numbers. </a:t>
            </a:r>
            <a:b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Arial" panose="020B0604020202020204" pitchFamily="34" charset="0"/>
                <a:cs typeface="Arial" panose="020B0604020202020204" pitchFamily="34" charset="0"/>
              </a:rPr>
              <a:t>Table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chemeClr val="tx1"/>
                </a:solidFill>
                <a:latin typeface="Arial" panose="020B0604020202020204" pitchFamily="34" charset="0"/>
                <a:cs typeface="Arial" panose="020B0604020202020204" pitchFamily="34" charset="0"/>
              </a:rPr>
              <a:t>kf_final_transaction</a:t>
            </a:r>
            <a:r>
              <a:rPr lang="en-US" altLang="en-US" sz="1200" dirty="0">
                <a:solidFill>
                  <a:schemeClr val="tx1"/>
                </a:solidFill>
                <a:latin typeface="Arial" panose="020B0604020202020204" pitchFamily="34" charset="0"/>
                <a:cs typeface="Arial" panose="020B0604020202020204" pitchFamily="34" charset="0"/>
              </a:rPr>
              <a:t>, </a:t>
            </a:r>
            <a:r>
              <a:rPr lang="en-US" altLang="en-US" sz="1200" b="1" dirty="0" err="1">
                <a:solidFill>
                  <a:schemeClr val="tx1"/>
                </a:solidFill>
                <a:latin typeface="Arial" panose="020B0604020202020204" pitchFamily="34" charset="0"/>
                <a:cs typeface="Arial" panose="020B0604020202020204" pitchFamily="34" charset="0"/>
              </a:rPr>
              <a:t>kf_kantor_cabang</a:t>
            </a:r>
            <a:r>
              <a:rPr lang="en-US" altLang="en-US" sz="1200" dirty="0">
                <a:solidFill>
                  <a:schemeClr val="tx1"/>
                </a:solidFill>
                <a:latin typeface="Arial" panose="020B0604020202020204" pitchFamily="34" charset="0"/>
                <a:cs typeface="Arial" panose="020B0604020202020204" pitchFamily="34" charset="0"/>
              </a:rPr>
              <a:t>, </a:t>
            </a:r>
            <a:r>
              <a:rPr lang="en-US" altLang="en-US" sz="1200" b="1" dirty="0" err="1">
                <a:solidFill>
                  <a:schemeClr val="tx1"/>
                </a:solidFill>
                <a:latin typeface="Arial" panose="020B0604020202020204" pitchFamily="34" charset="0"/>
                <a:cs typeface="Arial" panose="020B0604020202020204" pitchFamily="34" charset="0"/>
              </a:rPr>
              <a:t>kf_product</a:t>
            </a: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34;g23ec2985a68_1_49">
            <a:extLst>
              <a:ext uri="{FF2B5EF4-FFF2-40B4-BE49-F238E27FC236}">
                <a16:creationId xmlns:a16="http://schemas.microsoft.com/office/drawing/2014/main" id="{A1D265C6-61E0-4124-8194-C5BA093E26B4}"/>
              </a:ext>
            </a:extLst>
          </p:cNvPr>
          <p:cNvPicPr preferRelativeResize="0"/>
          <p:nvPr/>
        </p:nvPicPr>
        <p:blipFill rotWithShape="1">
          <a:blip r:embed="rId2">
            <a:alphaModFix amt="10000"/>
          </a:blip>
          <a:srcRect/>
          <a:stretch/>
        </p:blipFill>
        <p:spPr>
          <a:xfrm>
            <a:off x="1107" y="-23888"/>
            <a:ext cx="9144001" cy="5143501"/>
          </a:xfrm>
          <a:prstGeom prst="rect">
            <a:avLst/>
          </a:prstGeom>
          <a:noFill/>
          <a:ln>
            <a:noFill/>
          </a:ln>
        </p:spPr>
      </p:pic>
      <p:pic>
        <p:nvPicPr>
          <p:cNvPr id="5" name="Picture 4">
            <a:extLst>
              <a:ext uri="{FF2B5EF4-FFF2-40B4-BE49-F238E27FC236}">
                <a16:creationId xmlns:a16="http://schemas.microsoft.com/office/drawing/2014/main" id="{7D08F1EB-1D2F-4716-804F-E7117DB5E998}"/>
              </a:ext>
            </a:extLst>
          </p:cNvPr>
          <p:cNvPicPr>
            <a:picLocks noChangeAspect="1"/>
          </p:cNvPicPr>
          <p:nvPr/>
        </p:nvPicPr>
        <p:blipFill>
          <a:blip r:embed="rId3"/>
          <a:stretch>
            <a:fillRect/>
          </a:stretch>
        </p:blipFill>
        <p:spPr>
          <a:xfrm>
            <a:off x="456396" y="1318751"/>
            <a:ext cx="4751829" cy="2939276"/>
          </a:xfrm>
          <a:prstGeom prst="rect">
            <a:avLst/>
          </a:prstGeom>
        </p:spPr>
      </p:pic>
      <p:pic>
        <p:nvPicPr>
          <p:cNvPr id="4" name="Google Shape;135;g23ec2985a68_1_49">
            <a:extLst>
              <a:ext uri="{FF2B5EF4-FFF2-40B4-BE49-F238E27FC236}">
                <a16:creationId xmlns:a16="http://schemas.microsoft.com/office/drawing/2014/main" id="{42915F4C-E82B-486F-AB59-9B2A5C9530E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 name="Google Shape;136;g23ec2985a68_1_49">
            <a:extLst>
              <a:ext uri="{FF2B5EF4-FFF2-40B4-BE49-F238E27FC236}">
                <a16:creationId xmlns:a16="http://schemas.microsoft.com/office/drawing/2014/main" id="{2AEBBF8D-03DC-4E5C-937E-998C9B4999D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dirty="0">
                <a:latin typeface="Rubik"/>
                <a:ea typeface="Rubik"/>
                <a:cs typeface="Rubik"/>
                <a:sym typeface="Rubik"/>
              </a:rPr>
              <a:t>BigQuery Syntax</a:t>
            </a:r>
            <a:endParaRPr sz="2700" b="1" i="0" u="none" strike="noStrike" cap="none" dirty="0">
              <a:solidFill>
                <a:srgbClr val="000000"/>
              </a:solidFill>
              <a:latin typeface="Rubik"/>
              <a:ea typeface="Rubik"/>
              <a:cs typeface="Rubik"/>
              <a:sym typeface="Rubik"/>
            </a:endParaRPr>
          </a:p>
        </p:txBody>
      </p:sp>
      <p:pic>
        <p:nvPicPr>
          <p:cNvPr id="7" name="Picture 6">
            <a:extLst>
              <a:ext uri="{FF2B5EF4-FFF2-40B4-BE49-F238E27FC236}">
                <a16:creationId xmlns:a16="http://schemas.microsoft.com/office/drawing/2014/main" id="{ADF694FA-84C0-43CC-8836-3794B5F145F5}"/>
              </a:ext>
            </a:extLst>
          </p:cNvPr>
          <p:cNvPicPr>
            <a:picLocks noChangeAspect="1"/>
          </p:cNvPicPr>
          <p:nvPr/>
        </p:nvPicPr>
        <p:blipFill>
          <a:blip r:embed="rId5"/>
          <a:stretch>
            <a:fillRect/>
          </a:stretch>
        </p:blipFill>
        <p:spPr>
          <a:xfrm>
            <a:off x="6118722" y="185625"/>
            <a:ext cx="1198878" cy="517163"/>
          </a:xfrm>
          <a:prstGeom prst="rect">
            <a:avLst/>
          </a:prstGeom>
        </p:spPr>
      </p:pic>
      <p:sp>
        <p:nvSpPr>
          <p:cNvPr id="8" name="TextBox 7">
            <a:extLst>
              <a:ext uri="{FF2B5EF4-FFF2-40B4-BE49-F238E27FC236}">
                <a16:creationId xmlns:a16="http://schemas.microsoft.com/office/drawing/2014/main" id="{09E3174D-028F-44C7-8228-1C1DDBB8E038}"/>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13</a:t>
            </a:r>
            <a:endParaRPr lang="en-ID" b="1" dirty="0"/>
          </a:p>
        </p:txBody>
      </p:sp>
      <p:sp>
        <p:nvSpPr>
          <p:cNvPr id="9" name="Rectangle 8">
            <a:extLst>
              <a:ext uri="{FF2B5EF4-FFF2-40B4-BE49-F238E27FC236}">
                <a16:creationId xmlns:a16="http://schemas.microsoft.com/office/drawing/2014/main" id="{FF35F4D8-0821-4156-91CD-21FF3F2A27BC}"/>
              </a:ext>
            </a:extLst>
          </p:cNvPr>
          <p:cNvSpPr>
            <a:spLocks noChangeArrowheads="1"/>
          </p:cNvSpPr>
          <p:nvPr/>
        </p:nvSpPr>
        <p:spPr bwMode="auto">
          <a:xfrm>
            <a:off x="5348578" y="2074880"/>
            <a:ext cx="34543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Table Inventory Stocks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t>Direct query by joining several tables</a:t>
            </a:r>
            <a:b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Arial" panose="020B0604020202020204" pitchFamily="34" charset="0"/>
                <a:cs typeface="Arial" panose="020B0604020202020204" pitchFamily="34" charset="0"/>
              </a:rPr>
              <a:t>Table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err="1">
                <a:solidFill>
                  <a:schemeClr val="tx1"/>
                </a:solidFill>
                <a:latin typeface="Arial" panose="020B0604020202020204" pitchFamily="34" charset="0"/>
                <a:cs typeface="Arial" panose="020B0604020202020204" pitchFamily="34" charset="0"/>
              </a:rPr>
              <a:t>kf_inventory</a:t>
            </a:r>
            <a:r>
              <a:rPr lang="en-US" altLang="en-US" sz="1200" dirty="0">
                <a:solidFill>
                  <a:schemeClr val="tx1"/>
                </a:solidFill>
                <a:latin typeface="Arial" panose="020B0604020202020204" pitchFamily="34" charset="0"/>
                <a:cs typeface="Arial" panose="020B0604020202020204" pitchFamily="34" charset="0"/>
              </a:rPr>
              <a:t>, </a:t>
            </a:r>
            <a:r>
              <a:rPr lang="en-US" altLang="en-US" sz="1200" b="1" dirty="0" err="1">
                <a:solidFill>
                  <a:schemeClr val="tx1"/>
                </a:solidFill>
                <a:latin typeface="Arial" panose="020B0604020202020204" pitchFamily="34" charset="0"/>
                <a:cs typeface="Arial" panose="020B0604020202020204" pitchFamily="34" charset="0"/>
              </a:rPr>
              <a:t>kf_kantor_cabang</a:t>
            </a:r>
            <a:r>
              <a:rPr lang="en-US" altLang="en-US" sz="1200" dirty="0">
                <a:solidFill>
                  <a:schemeClr val="tx1"/>
                </a:solidFill>
                <a:latin typeface="Arial" panose="020B0604020202020204" pitchFamily="34" charset="0"/>
                <a:cs typeface="Arial" panose="020B0604020202020204" pitchFamily="34" charset="0"/>
              </a:rPr>
              <a:t>, </a:t>
            </a:r>
            <a:r>
              <a:rPr lang="en-US" altLang="en-US" sz="1200" b="1" dirty="0" err="1">
                <a:solidFill>
                  <a:schemeClr val="tx1"/>
                </a:solidFill>
                <a:latin typeface="Arial" panose="020B0604020202020204" pitchFamily="34" charset="0"/>
                <a:cs typeface="Arial" panose="020B0604020202020204" pitchFamily="34" charset="0"/>
              </a:rPr>
              <a:t>kf_product</a:t>
            </a: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28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pic>
        <p:nvPicPr>
          <p:cNvPr id="6" name="Picture 5">
            <a:extLst>
              <a:ext uri="{FF2B5EF4-FFF2-40B4-BE49-F238E27FC236}">
                <a16:creationId xmlns:a16="http://schemas.microsoft.com/office/drawing/2014/main" id="{B37FA2CE-0944-4384-B7C8-D08795FC3D95}"/>
              </a:ext>
            </a:extLst>
          </p:cNvPr>
          <p:cNvPicPr>
            <a:picLocks noChangeAspect="1"/>
          </p:cNvPicPr>
          <p:nvPr/>
        </p:nvPicPr>
        <p:blipFill>
          <a:blip r:embed="rId5"/>
          <a:stretch>
            <a:fillRect/>
          </a:stretch>
        </p:blipFill>
        <p:spPr>
          <a:xfrm>
            <a:off x="6118722" y="185625"/>
            <a:ext cx="1198878" cy="517163"/>
          </a:xfrm>
          <a:prstGeom prst="rect">
            <a:avLst/>
          </a:prstGeom>
        </p:spPr>
      </p:pic>
      <p:sp>
        <p:nvSpPr>
          <p:cNvPr id="7" name="TextBox 6">
            <a:extLst>
              <a:ext uri="{FF2B5EF4-FFF2-40B4-BE49-F238E27FC236}">
                <a16:creationId xmlns:a16="http://schemas.microsoft.com/office/drawing/2014/main" id="{896D7086-1F25-407D-B877-907AEFD0D29E}"/>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14</a:t>
            </a:r>
            <a:endParaRPr lang="en-ID" b="1" dirty="0"/>
          </a:p>
        </p:txBody>
      </p:sp>
      <p:pic>
        <p:nvPicPr>
          <p:cNvPr id="8" name="Picture 7">
            <a:extLst>
              <a:ext uri="{FF2B5EF4-FFF2-40B4-BE49-F238E27FC236}">
                <a16:creationId xmlns:a16="http://schemas.microsoft.com/office/drawing/2014/main" id="{23AB54A8-55D1-419A-B7F3-FE7DD939BE79}"/>
              </a:ext>
            </a:extLst>
          </p:cNvPr>
          <p:cNvPicPr>
            <a:picLocks noChangeAspect="1"/>
          </p:cNvPicPr>
          <p:nvPr/>
        </p:nvPicPr>
        <p:blipFill>
          <a:blip r:embed="rId7"/>
          <a:stretch>
            <a:fillRect/>
          </a:stretch>
        </p:blipFill>
        <p:spPr>
          <a:xfrm>
            <a:off x="1057215" y="1276461"/>
            <a:ext cx="6675674" cy="3765411"/>
          </a:xfrm>
          <a:prstGeom prst="rect">
            <a:avLst/>
          </a:prstGeom>
        </p:spPr>
      </p:pic>
      <p:sp>
        <p:nvSpPr>
          <p:cNvPr id="2" name="Rectangle 1">
            <a:extLst>
              <a:ext uri="{FF2B5EF4-FFF2-40B4-BE49-F238E27FC236}">
                <a16:creationId xmlns:a16="http://schemas.microsoft.com/office/drawing/2014/main" id="{44A6D22E-B028-421C-8A81-4718F50F0996}"/>
              </a:ext>
            </a:extLst>
          </p:cNvPr>
          <p:cNvSpPr/>
          <p:nvPr/>
        </p:nvSpPr>
        <p:spPr>
          <a:xfrm>
            <a:off x="2178754" y="1353540"/>
            <a:ext cx="2867377" cy="351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 name="Connector: Elbow 3">
            <a:extLst>
              <a:ext uri="{FF2B5EF4-FFF2-40B4-BE49-F238E27FC236}">
                <a16:creationId xmlns:a16="http://schemas.microsoft.com/office/drawing/2014/main" id="{CA4F1179-1FD2-413B-8104-4611DB09D388}"/>
              </a:ext>
            </a:extLst>
          </p:cNvPr>
          <p:cNvCxnSpPr>
            <a:cxnSpLocks/>
          </p:cNvCxnSpPr>
          <p:nvPr/>
        </p:nvCxnSpPr>
        <p:spPr>
          <a:xfrm rot="10800000" flipV="1">
            <a:off x="3984659" y="1127838"/>
            <a:ext cx="1446594" cy="225702"/>
          </a:xfrm>
          <a:prstGeom prst="bentConnector3">
            <a:avLst>
              <a:gd name="adj1" fmla="val 50780"/>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16269C9-D3CB-4D5F-B8D5-236FA0B3E67C}"/>
              </a:ext>
            </a:extLst>
          </p:cNvPr>
          <p:cNvSpPr/>
          <p:nvPr/>
        </p:nvSpPr>
        <p:spPr>
          <a:xfrm>
            <a:off x="5160293" y="1557297"/>
            <a:ext cx="2448417" cy="2257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600952E2-CD9A-436A-A082-50C9314C6762}"/>
              </a:ext>
            </a:extLst>
          </p:cNvPr>
          <p:cNvSpPr/>
          <p:nvPr/>
        </p:nvSpPr>
        <p:spPr>
          <a:xfrm>
            <a:off x="2287271" y="1783000"/>
            <a:ext cx="5287572" cy="644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B95449A0-78A4-4629-A1BB-4EB675B49595}"/>
              </a:ext>
            </a:extLst>
          </p:cNvPr>
          <p:cNvSpPr/>
          <p:nvPr/>
        </p:nvSpPr>
        <p:spPr>
          <a:xfrm>
            <a:off x="1064828" y="1862368"/>
            <a:ext cx="1113926" cy="2867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2">
            <a:extLst>
              <a:ext uri="{FF2B5EF4-FFF2-40B4-BE49-F238E27FC236}">
                <a16:creationId xmlns:a16="http://schemas.microsoft.com/office/drawing/2014/main" id="{6B18052F-90BC-4A05-A64F-BCE90288B0CF}"/>
              </a:ext>
            </a:extLst>
          </p:cNvPr>
          <p:cNvSpPr>
            <a:spLocks noGrp="1"/>
          </p:cNvSpPr>
          <p:nvPr>
            <p:ph type="title"/>
          </p:nvPr>
        </p:nvSpPr>
        <p:spPr>
          <a:xfrm>
            <a:off x="5098904" y="961228"/>
            <a:ext cx="1788032" cy="307777"/>
          </a:xfrm>
        </p:spPr>
        <p:txBody>
          <a:bodyPr>
            <a:noAutofit/>
          </a:bodyPr>
          <a:lstStyle/>
          <a:p>
            <a:r>
              <a:rPr lang="en-US" sz="1100" b="1" dirty="0">
                <a:solidFill>
                  <a:srgbClr val="FF0000"/>
                </a:solidFill>
              </a:rPr>
              <a:t>Dashboard Title</a:t>
            </a:r>
            <a:endParaRPr lang="en-ID" sz="1100" b="1" dirty="0">
              <a:solidFill>
                <a:srgbClr val="FF0000"/>
              </a:solidFill>
            </a:endParaRPr>
          </a:p>
        </p:txBody>
      </p:sp>
      <p:cxnSp>
        <p:nvCxnSpPr>
          <p:cNvPr id="16" name="Straight Connector 15">
            <a:extLst>
              <a:ext uri="{FF2B5EF4-FFF2-40B4-BE49-F238E27FC236}">
                <a16:creationId xmlns:a16="http://schemas.microsoft.com/office/drawing/2014/main" id="{BF06BCAF-C10D-4E5F-8498-BD9B839B9F63}"/>
              </a:ext>
            </a:extLst>
          </p:cNvPr>
          <p:cNvCxnSpPr/>
          <p:nvPr/>
        </p:nvCxnSpPr>
        <p:spPr>
          <a:xfrm>
            <a:off x="7608710" y="1670148"/>
            <a:ext cx="2935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2">
            <a:extLst>
              <a:ext uri="{FF2B5EF4-FFF2-40B4-BE49-F238E27FC236}">
                <a16:creationId xmlns:a16="http://schemas.microsoft.com/office/drawing/2014/main" id="{9CC10A59-BB57-4022-A39B-6F7A17C19D02}"/>
              </a:ext>
            </a:extLst>
          </p:cNvPr>
          <p:cNvSpPr txBox="1">
            <a:spLocks/>
          </p:cNvSpPr>
          <p:nvPr/>
        </p:nvSpPr>
        <p:spPr>
          <a:xfrm>
            <a:off x="7823628" y="1405378"/>
            <a:ext cx="932931" cy="60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Page Navigation</a:t>
            </a:r>
            <a:endParaRPr lang="en-ID" sz="1100" b="1" dirty="0">
              <a:solidFill>
                <a:srgbClr val="FF0000"/>
              </a:solidFill>
            </a:endParaRPr>
          </a:p>
        </p:txBody>
      </p:sp>
      <p:cxnSp>
        <p:nvCxnSpPr>
          <p:cNvPr id="26" name="Straight Connector 25">
            <a:extLst>
              <a:ext uri="{FF2B5EF4-FFF2-40B4-BE49-F238E27FC236}">
                <a16:creationId xmlns:a16="http://schemas.microsoft.com/office/drawing/2014/main" id="{8E6F707F-345B-460E-87D6-119A223E2B14}"/>
              </a:ext>
            </a:extLst>
          </p:cNvPr>
          <p:cNvCxnSpPr/>
          <p:nvPr/>
        </p:nvCxnSpPr>
        <p:spPr>
          <a:xfrm>
            <a:off x="7580488" y="2228948"/>
            <a:ext cx="2935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3B0A0226-C7AE-4DF5-BA70-0807D7CE40ED}"/>
              </a:ext>
            </a:extLst>
          </p:cNvPr>
          <p:cNvSpPr txBox="1">
            <a:spLocks/>
          </p:cNvSpPr>
          <p:nvPr/>
        </p:nvSpPr>
        <p:spPr>
          <a:xfrm>
            <a:off x="51817" y="2103777"/>
            <a:ext cx="932931" cy="60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Filter Control</a:t>
            </a:r>
            <a:endParaRPr lang="en-ID" sz="1100" b="1" dirty="0">
              <a:solidFill>
                <a:srgbClr val="FF0000"/>
              </a:solidFill>
            </a:endParaRPr>
          </a:p>
        </p:txBody>
      </p:sp>
      <p:cxnSp>
        <p:nvCxnSpPr>
          <p:cNvPr id="28" name="Straight Connector 27">
            <a:extLst>
              <a:ext uri="{FF2B5EF4-FFF2-40B4-BE49-F238E27FC236}">
                <a16:creationId xmlns:a16="http://schemas.microsoft.com/office/drawing/2014/main" id="{214899D2-29B0-440F-8A09-E1992DC680FD}"/>
              </a:ext>
            </a:extLst>
          </p:cNvPr>
          <p:cNvCxnSpPr/>
          <p:nvPr/>
        </p:nvCxnSpPr>
        <p:spPr>
          <a:xfrm>
            <a:off x="771316" y="2403927"/>
            <a:ext cx="2935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0930EA8-67B8-4E13-9E2A-9D0CC1C9A7CF}"/>
              </a:ext>
            </a:extLst>
          </p:cNvPr>
          <p:cNvSpPr/>
          <p:nvPr/>
        </p:nvSpPr>
        <p:spPr>
          <a:xfrm>
            <a:off x="1082138" y="1318751"/>
            <a:ext cx="1047087" cy="507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0" name="Straight Connector 29">
            <a:extLst>
              <a:ext uri="{FF2B5EF4-FFF2-40B4-BE49-F238E27FC236}">
                <a16:creationId xmlns:a16="http://schemas.microsoft.com/office/drawing/2014/main" id="{F66669C2-9A0E-4BED-8341-1CCE90BC2AE3}"/>
              </a:ext>
            </a:extLst>
          </p:cNvPr>
          <p:cNvCxnSpPr/>
          <p:nvPr/>
        </p:nvCxnSpPr>
        <p:spPr>
          <a:xfrm>
            <a:off x="788626" y="1573624"/>
            <a:ext cx="2935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2">
            <a:extLst>
              <a:ext uri="{FF2B5EF4-FFF2-40B4-BE49-F238E27FC236}">
                <a16:creationId xmlns:a16="http://schemas.microsoft.com/office/drawing/2014/main" id="{141DB06D-9230-4057-B68B-AAF1FDDC4F04}"/>
              </a:ext>
            </a:extLst>
          </p:cNvPr>
          <p:cNvSpPr txBox="1">
            <a:spLocks/>
          </p:cNvSpPr>
          <p:nvPr/>
        </p:nvSpPr>
        <p:spPr>
          <a:xfrm>
            <a:off x="51818" y="1273071"/>
            <a:ext cx="1017704" cy="60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Kimia Farma Logo</a:t>
            </a:r>
            <a:endParaRPr lang="en-ID" sz="1100" b="1" dirty="0">
              <a:solidFill>
                <a:srgbClr val="FF0000"/>
              </a:solidFill>
            </a:endParaRPr>
          </a:p>
        </p:txBody>
      </p:sp>
      <p:sp>
        <p:nvSpPr>
          <p:cNvPr id="32" name="Rectangle 31">
            <a:extLst>
              <a:ext uri="{FF2B5EF4-FFF2-40B4-BE49-F238E27FC236}">
                <a16:creationId xmlns:a16="http://schemas.microsoft.com/office/drawing/2014/main" id="{8A630241-C87A-4A4F-9644-F46ED675EA9F}"/>
              </a:ext>
            </a:extLst>
          </p:cNvPr>
          <p:cNvSpPr/>
          <p:nvPr/>
        </p:nvSpPr>
        <p:spPr>
          <a:xfrm>
            <a:off x="6832558" y="1368945"/>
            <a:ext cx="900332" cy="158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itle 12">
            <a:extLst>
              <a:ext uri="{FF2B5EF4-FFF2-40B4-BE49-F238E27FC236}">
                <a16:creationId xmlns:a16="http://schemas.microsoft.com/office/drawing/2014/main" id="{21C10368-22CC-41EB-AFAD-7C9CA6C7BAF6}"/>
              </a:ext>
            </a:extLst>
          </p:cNvPr>
          <p:cNvSpPr txBox="1">
            <a:spLocks/>
          </p:cNvSpPr>
          <p:nvPr/>
        </p:nvSpPr>
        <p:spPr>
          <a:xfrm>
            <a:off x="7914366" y="1927985"/>
            <a:ext cx="932931" cy="60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Dashboard Summary</a:t>
            </a:r>
            <a:endParaRPr lang="en-ID" sz="1100" b="1" dirty="0">
              <a:solidFill>
                <a:srgbClr val="FF0000"/>
              </a:solidFill>
            </a:endParaRPr>
          </a:p>
        </p:txBody>
      </p:sp>
      <p:sp>
        <p:nvSpPr>
          <p:cNvPr id="34" name="Title 12">
            <a:extLst>
              <a:ext uri="{FF2B5EF4-FFF2-40B4-BE49-F238E27FC236}">
                <a16:creationId xmlns:a16="http://schemas.microsoft.com/office/drawing/2014/main" id="{4AFEDEC5-F5FF-4DD9-8D12-9B423F7E9CEE}"/>
              </a:ext>
            </a:extLst>
          </p:cNvPr>
          <p:cNvSpPr txBox="1">
            <a:spLocks/>
          </p:cNvSpPr>
          <p:nvPr/>
        </p:nvSpPr>
        <p:spPr>
          <a:xfrm>
            <a:off x="7608710" y="1002584"/>
            <a:ext cx="1238587" cy="192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err="1">
                <a:solidFill>
                  <a:srgbClr val="FF0000"/>
                </a:solidFill>
              </a:rPr>
              <a:t>Rakamin</a:t>
            </a:r>
            <a:r>
              <a:rPr lang="en-US" sz="1100" b="1" dirty="0">
                <a:solidFill>
                  <a:srgbClr val="FF0000"/>
                </a:solidFill>
              </a:rPr>
              <a:t> Logo</a:t>
            </a:r>
            <a:endParaRPr lang="en-ID" sz="1100" b="1" dirty="0">
              <a:solidFill>
                <a:srgbClr val="FF0000"/>
              </a:solidFill>
            </a:endParaRPr>
          </a:p>
        </p:txBody>
      </p:sp>
      <p:cxnSp>
        <p:nvCxnSpPr>
          <p:cNvPr id="36" name="Connector: Elbow 35">
            <a:extLst>
              <a:ext uri="{FF2B5EF4-FFF2-40B4-BE49-F238E27FC236}">
                <a16:creationId xmlns:a16="http://schemas.microsoft.com/office/drawing/2014/main" id="{5EB0271C-1178-42A5-AA11-3BDCD978E536}"/>
              </a:ext>
            </a:extLst>
          </p:cNvPr>
          <p:cNvCxnSpPr>
            <a:cxnSpLocks/>
            <a:stCxn id="34" idx="1"/>
          </p:cNvCxnSpPr>
          <p:nvPr/>
        </p:nvCxnSpPr>
        <p:spPr>
          <a:xfrm rot="10800000" flipV="1">
            <a:off x="6832558" y="1098809"/>
            <a:ext cx="776152" cy="270560"/>
          </a:xfrm>
          <a:prstGeom prst="bentConnector3">
            <a:avLst>
              <a:gd name="adj1"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017F5E5-942C-4F16-96AE-FD6380F4B8C4}"/>
              </a:ext>
            </a:extLst>
          </p:cNvPr>
          <p:cNvSpPr/>
          <p:nvPr/>
        </p:nvSpPr>
        <p:spPr>
          <a:xfrm>
            <a:off x="4913644" y="2465905"/>
            <a:ext cx="2704018" cy="1578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1" name="Straight Connector 40">
            <a:extLst>
              <a:ext uri="{FF2B5EF4-FFF2-40B4-BE49-F238E27FC236}">
                <a16:creationId xmlns:a16="http://schemas.microsoft.com/office/drawing/2014/main" id="{CB8D9F6B-A87E-4CBB-97EC-FA580A638EE0}"/>
              </a:ext>
            </a:extLst>
          </p:cNvPr>
          <p:cNvCxnSpPr/>
          <p:nvPr/>
        </p:nvCxnSpPr>
        <p:spPr>
          <a:xfrm>
            <a:off x="7608710" y="3126415"/>
            <a:ext cx="2935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itle 12">
            <a:extLst>
              <a:ext uri="{FF2B5EF4-FFF2-40B4-BE49-F238E27FC236}">
                <a16:creationId xmlns:a16="http://schemas.microsoft.com/office/drawing/2014/main" id="{3966C008-7BF0-4D5B-BA48-74E5FDD9F170}"/>
              </a:ext>
            </a:extLst>
          </p:cNvPr>
          <p:cNvSpPr txBox="1">
            <a:spLocks/>
          </p:cNvSpPr>
          <p:nvPr/>
        </p:nvSpPr>
        <p:spPr>
          <a:xfrm>
            <a:off x="7772086" y="2837674"/>
            <a:ext cx="932931" cy="60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Data Snapshot</a:t>
            </a:r>
            <a:endParaRPr lang="en-ID" sz="1100" b="1" dirty="0">
              <a:solidFill>
                <a:srgbClr val="FF0000"/>
              </a:solidFill>
            </a:endParaRPr>
          </a:p>
        </p:txBody>
      </p:sp>
      <p:sp>
        <p:nvSpPr>
          <p:cNvPr id="43" name="Rectangle 42">
            <a:extLst>
              <a:ext uri="{FF2B5EF4-FFF2-40B4-BE49-F238E27FC236}">
                <a16:creationId xmlns:a16="http://schemas.microsoft.com/office/drawing/2014/main" id="{47C165A0-F455-4984-AACE-2629B1721967}"/>
              </a:ext>
            </a:extLst>
          </p:cNvPr>
          <p:cNvSpPr/>
          <p:nvPr/>
        </p:nvSpPr>
        <p:spPr>
          <a:xfrm>
            <a:off x="2241320" y="2465904"/>
            <a:ext cx="2672323" cy="1578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4" name="Connector: Elbow 43">
            <a:extLst>
              <a:ext uri="{FF2B5EF4-FFF2-40B4-BE49-F238E27FC236}">
                <a16:creationId xmlns:a16="http://schemas.microsoft.com/office/drawing/2014/main" id="{2A32D3DB-3060-445B-BB42-C166A1443C64}"/>
              </a:ext>
            </a:extLst>
          </p:cNvPr>
          <p:cNvCxnSpPr>
            <a:cxnSpLocks/>
          </p:cNvCxnSpPr>
          <p:nvPr/>
        </p:nvCxnSpPr>
        <p:spPr>
          <a:xfrm rot="10800000">
            <a:off x="2259150" y="4042296"/>
            <a:ext cx="670061" cy="649167"/>
          </a:xfrm>
          <a:prstGeom prst="bentConnector3">
            <a:avLst>
              <a:gd name="adj1" fmla="val 90434"/>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itle 12">
            <a:extLst>
              <a:ext uri="{FF2B5EF4-FFF2-40B4-BE49-F238E27FC236}">
                <a16:creationId xmlns:a16="http://schemas.microsoft.com/office/drawing/2014/main" id="{C933467C-4A29-41EA-A51B-1BE353CE1F4A}"/>
              </a:ext>
            </a:extLst>
          </p:cNvPr>
          <p:cNvSpPr txBox="1">
            <a:spLocks/>
          </p:cNvSpPr>
          <p:nvPr/>
        </p:nvSpPr>
        <p:spPr>
          <a:xfrm>
            <a:off x="2685137" y="4529349"/>
            <a:ext cx="2022819" cy="2757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100" b="1" dirty="0">
                <a:solidFill>
                  <a:srgbClr val="FF0000"/>
                </a:solidFill>
              </a:rPr>
              <a:t>Sales and Profit Chart</a:t>
            </a:r>
            <a:endParaRPr lang="en-ID" sz="11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2747A02F-6B46-446E-A33E-AF3EFE44863B}"/>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7" name="Picture 6">
            <a:extLst>
              <a:ext uri="{FF2B5EF4-FFF2-40B4-BE49-F238E27FC236}">
                <a16:creationId xmlns:a16="http://schemas.microsoft.com/office/drawing/2014/main" id="{1CE9BCA3-6623-44D2-B424-9A22DE20010E}"/>
              </a:ext>
            </a:extLst>
          </p:cNvPr>
          <p:cNvPicPr>
            <a:picLocks noChangeAspect="1"/>
          </p:cNvPicPr>
          <p:nvPr/>
        </p:nvPicPr>
        <p:blipFill rotWithShape="1">
          <a:blip r:embed="rId3"/>
          <a:srcRect l="5265" t="31992" r="18543" b="18243"/>
          <a:stretch/>
        </p:blipFill>
        <p:spPr>
          <a:xfrm>
            <a:off x="3837069" y="928477"/>
            <a:ext cx="3381838" cy="772932"/>
          </a:xfrm>
          <a:prstGeom prst="rect">
            <a:avLst/>
          </a:prstGeom>
        </p:spPr>
      </p:pic>
      <p:sp>
        <p:nvSpPr>
          <p:cNvPr id="6" name="Google Shape;144;g23ec2985a68_1_56">
            <a:extLst>
              <a:ext uri="{FF2B5EF4-FFF2-40B4-BE49-F238E27FC236}">
                <a16:creationId xmlns:a16="http://schemas.microsoft.com/office/drawing/2014/main" id="{D182E5FC-056D-422E-8B96-FA2D8746AA13}"/>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pic>
        <p:nvPicPr>
          <p:cNvPr id="8" name="Google Shape;143;g23ec2985a68_1_56">
            <a:extLst>
              <a:ext uri="{FF2B5EF4-FFF2-40B4-BE49-F238E27FC236}">
                <a16:creationId xmlns:a16="http://schemas.microsoft.com/office/drawing/2014/main" id="{74E73B06-91F0-4FE3-8284-81BC77904379}"/>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9" name="Picture 8">
            <a:extLst>
              <a:ext uri="{FF2B5EF4-FFF2-40B4-BE49-F238E27FC236}">
                <a16:creationId xmlns:a16="http://schemas.microsoft.com/office/drawing/2014/main" id="{117C8B40-C4EF-4B50-8FDD-0C4BA9489882}"/>
              </a:ext>
            </a:extLst>
          </p:cNvPr>
          <p:cNvPicPr>
            <a:picLocks noChangeAspect="1"/>
          </p:cNvPicPr>
          <p:nvPr/>
        </p:nvPicPr>
        <p:blipFill>
          <a:blip r:embed="rId5"/>
          <a:stretch>
            <a:fillRect/>
          </a:stretch>
        </p:blipFill>
        <p:spPr>
          <a:xfrm>
            <a:off x="6118722" y="185625"/>
            <a:ext cx="1198878" cy="517163"/>
          </a:xfrm>
          <a:prstGeom prst="rect">
            <a:avLst/>
          </a:prstGeom>
        </p:spPr>
      </p:pic>
      <p:sp>
        <p:nvSpPr>
          <p:cNvPr id="10" name="TextBox 9">
            <a:extLst>
              <a:ext uri="{FF2B5EF4-FFF2-40B4-BE49-F238E27FC236}">
                <a16:creationId xmlns:a16="http://schemas.microsoft.com/office/drawing/2014/main" id="{A8CCCDA6-3D8E-4E0F-8E89-0B1841A3BE6D}"/>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15</a:t>
            </a:r>
            <a:endParaRPr lang="en-ID" b="1" dirty="0"/>
          </a:p>
        </p:txBody>
      </p:sp>
      <p:sp>
        <p:nvSpPr>
          <p:cNvPr id="11" name="Rectangle 10">
            <a:extLst>
              <a:ext uri="{FF2B5EF4-FFF2-40B4-BE49-F238E27FC236}">
                <a16:creationId xmlns:a16="http://schemas.microsoft.com/office/drawing/2014/main" id="{990DF245-E45C-4512-ABFF-EC5F8E80C43E}"/>
              </a:ext>
            </a:extLst>
          </p:cNvPr>
          <p:cNvSpPr>
            <a:spLocks noChangeArrowheads="1"/>
          </p:cNvSpPr>
          <p:nvPr/>
        </p:nvSpPr>
        <p:spPr bwMode="auto">
          <a:xfrm>
            <a:off x="171168" y="1984979"/>
            <a:ext cx="25043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On this page, there are 4 charts:</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t>- Highest Net Sales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t>- Highest Transaction Count</a:t>
            </a:r>
          </a:p>
          <a:p>
            <a:pPr marL="112713" marR="0" lvl="0" indent="-112713" algn="l" defTabSz="914400" rtl="0" eaLnBrk="0" fontAlgn="base" latinLnBrk="0" hangingPunct="0">
              <a:lnSpc>
                <a:spcPct val="100000"/>
              </a:lnSpc>
              <a:spcBef>
                <a:spcPct val="0"/>
              </a:spcBef>
              <a:spcAft>
                <a:spcPct val="0"/>
              </a:spcAft>
              <a:buClrTx/>
              <a:buSzTx/>
              <a:buFontTx/>
              <a:buNone/>
              <a:tabLst/>
            </a:pPr>
            <a:r>
              <a:rPr lang="en-US" sz="1200" dirty="0"/>
              <a:t>- Branch with High Rating and Low Transaction Rating</a:t>
            </a:r>
          </a:p>
          <a:p>
            <a:pPr marL="112713" marR="0" lvl="0" indent="-112713" algn="l" defTabSz="914400" rtl="0" eaLnBrk="0" fontAlgn="base" latinLnBrk="0" hangingPunct="0">
              <a:lnSpc>
                <a:spcPct val="100000"/>
              </a:lnSpc>
              <a:spcBef>
                <a:spcPct val="0"/>
              </a:spcBef>
              <a:spcAft>
                <a:spcPct val="0"/>
              </a:spcAft>
              <a:buClrTx/>
              <a:buSzTx/>
              <a:buFontTx/>
              <a:buNone/>
              <a:tabLst/>
            </a:pPr>
            <a:r>
              <a:rPr lang="en-US" sz="1200" dirty="0"/>
              <a:t>- Geo Map of Provincial Total Profit.</a:t>
            </a: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B9B6468-3534-4D4F-BB24-F1AD2C173E35}"/>
              </a:ext>
            </a:extLst>
          </p:cNvPr>
          <p:cNvPicPr>
            <a:picLocks noChangeAspect="1"/>
          </p:cNvPicPr>
          <p:nvPr/>
        </p:nvPicPr>
        <p:blipFill>
          <a:blip r:embed="rId7"/>
          <a:stretch>
            <a:fillRect/>
          </a:stretch>
        </p:blipFill>
        <p:spPr>
          <a:xfrm>
            <a:off x="2675468" y="1730442"/>
            <a:ext cx="6005593" cy="3403170"/>
          </a:xfrm>
          <a:prstGeom prst="rect">
            <a:avLst/>
          </a:prstGeom>
        </p:spPr>
      </p:pic>
      <p:sp>
        <p:nvSpPr>
          <p:cNvPr id="12" name="Rectangle 11">
            <a:extLst>
              <a:ext uri="{FF2B5EF4-FFF2-40B4-BE49-F238E27FC236}">
                <a16:creationId xmlns:a16="http://schemas.microsoft.com/office/drawing/2014/main" id="{A9EE9AB8-ED9A-4377-8EDD-D25A11AEBD26}"/>
              </a:ext>
            </a:extLst>
          </p:cNvPr>
          <p:cNvSpPr>
            <a:spLocks noChangeArrowheads="1"/>
          </p:cNvSpPr>
          <p:nvPr/>
        </p:nvSpPr>
        <p:spPr bwMode="auto">
          <a:xfrm>
            <a:off x="340500" y="899445"/>
            <a:ext cx="32755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A calculated field has been added to the table to make it easier to display the </a:t>
            </a:r>
            <a:r>
              <a:rPr lang="en-US" sz="1200" b="1" dirty="0"/>
              <a:t>chart of</a:t>
            </a:r>
            <a:r>
              <a:rPr lang="en-US" sz="1200" dirty="0"/>
              <a:t> </a:t>
            </a:r>
            <a:r>
              <a:rPr lang="en-US" sz="1200" b="1" dirty="0"/>
              <a:t>branches with high ratings and low transaction ratings</a:t>
            </a:r>
            <a:r>
              <a:rPr lang="en-US" sz="1200" dirty="0"/>
              <a:t>.</a:t>
            </a: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70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3FBD5B72-6B1A-4D37-9AC4-D6253C6DEC32}"/>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5" name="Picture 4">
            <a:extLst>
              <a:ext uri="{FF2B5EF4-FFF2-40B4-BE49-F238E27FC236}">
                <a16:creationId xmlns:a16="http://schemas.microsoft.com/office/drawing/2014/main" id="{18E80424-6EE6-4B17-B8B6-68A3BF38C24A}"/>
              </a:ext>
            </a:extLst>
          </p:cNvPr>
          <p:cNvPicPr>
            <a:picLocks noChangeAspect="1"/>
          </p:cNvPicPr>
          <p:nvPr/>
        </p:nvPicPr>
        <p:blipFill>
          <a:blip r:embed="rId3"/>
          <a:stretch>
            <a:fillRect/>
          </a:stretch>
        </p:blipFill>
        <p:spPr>
          <a:xfrm>
            <a:off x="385896" y="1730534"/>
            <a:ext cx="5732826" cy="3242870"/>
          </a:xfrm>
          <a:prstGeom prst="rect">
            <a:avLst/>
          </a:prstGeom>
        </p:spPr>
      </p:pic>
      <p:pic>
        <p:nvPicPr>
          <p:cNvPr id="7" name="Picture 6">
            <a:extLst>
              <a:ext uri="{FF2B5EF4-FFF2-40B4-BE49-F238E27FC236}">
                <a16:creationId xmlns:a16="http://schemas.microsoft.com/office/drawing/2014/main" id="{5D4C209B-46EC-432A-B684-08EAA6D7FD50}"/>
              </a:ext>
            </a:extLst>
          </p:cNvPr>
          <p:cNvPicPr>
            <a:picLocks noChangeAspect="1"/>
          </p:cNvPicPr>
          <p:nvPr/>
        </p:nvPicPr>
        <p:blipFill rotWithShape="1">
          <a:blip r:embed="rId4"/>
          <a:srcRect t="53126" r="11606" b="1238"/>
          <a:stretch/>
        </p:blipFill>
        <p:spPr>
          <a:xfrm>
            <a:off x="5063957" y="969201"/>
            <a:ext cx="2291793" cy="637672"/>
          </a:xfrm>
          <a:prstGeom prst="rect">
            <a:avLst/>
          </a:prstGeom>
        </p:spPr>
      </p:pic>
      <p:sp>
        <p:nvSpPr>
          <p:cNvPr id="6" name="Google Shape;144;g23ec2985a68_1_56">
            <a:extLst>
              <a:ext uri="{FF2B5EF4-FFF2-40B4-BE49-F238E27FC236}">
                <a16:creationId xmlns:a16="http://schemas.microsoft.com/office/drawing/2014/main" id="{92DC97B1-6384-4721-864C-75E370A297B1}"/>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pic>
        <p:nvPicPr>
          <p:cNvPr id="8" name="Google Shape;143;g23ec2985a68_1_56">
            <a:extLst>
              <a:ext uri="{FF2B5EF4-FFF2-40B4-BE49-F238E27FC236}">
                <a16:creationId xmlns:a16="http://schemas.microsoft.com/office/drawing/2014/main" id="{4A5F02F1-ABBC-44B4-B24C-094EB3661287}"/>
              </a:ext>
            </a:extLst>
          </p:cNvPr>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pic>
        <p:nvPicPr>
          <p:cNvPr id="9" name="Picture 8">
            <a:extLst>
              <a:ext uri="{FF2B5EF4-FFF2-40B4-BE49-F238E27FC236}">
                <a16:creationId xmlns:a16="http://schemas.microsoft.com/office/drawing/2014/main" id="{3DB7A7EA-9F40-4004-9CA1-302C4F7D4B66}"/>
              </a:ext>
            </a:extLst>
          </p:cNvPr>
          <p:cNvPicPr>
            <a:picLocks noChangeAspect="1"/>
          </p:cNvPicPr>
          <p:nvPr/>
        </p:nvPicPr>
        <p:blipFill>
          <a:blip r:embed="rId6"/>
          <a:stretch>
            <a:fillRect/>
          </a:stretch>
        </p:blipFill>
        <p:spPr>
          <a:xfrm>
            <a:off x="6118722" y="185625"/>
            <a:ext cx="1198878" cy="517163"/>
          </a:xfrm>
          <a:prstGeom prst="rect">
            <a:avLst/>
          </a:prstGeom>
        </p:spPr>
      </p:pic>
      <p:sp>
        <p:nvSpPr>
          <p:cNvPr id="10" name="TextBox 9">
            <a:extLst>
              <a:ext uri="{FF2B5EF4-FFF2-40B4-BE49-F238E27FC236}">
                <a16:creationId xmlns:a16="http://schemas.microsoft.com/office/drawing/2014/main" id="{8F2C7088-0112-426D-BD41-259C59E1C1B2}"/>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7" action="ppaction://hlinksldjump"/>
              </a:rPr>
              <a:t>16</a:t>
            </a:r>
            <a:endParaRPr lang="en-ID" b="1" dirty="0"/>
          </a:p>
        </p:txBody>
      </p:sp>
      <p:sp>
        <p:nvSpPr>
          <p:cNvPr id="11" name="Rectangle 10">
            <a:extLst>
              <a:ext uri="{FF2B5EF4-FFF2-40B4-BE49-F238E27FC236}">
                <a16:creationId xmlns:a16="http://schemas.microsoft.com/office/drawing/2014/main" id="{7CFC0EEC-BD9D-4FB1-82FC-884D31CDC1D3}"/>
              </a:ext>
            </a:extLst>
          </p:cNvPr>
          <p:cNvSpPr>
            <a:spLocks noChangeArrowheads="1"/>
          </p:cNvSpPr>
          <p:nvPr/>
        </p:nvSpPr>
        <p:spPr bwMode="auto">
          <a:xfrm>
            <a:off x="504211" y="1098773"/>
            <a:ext cx="4231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Four calculated fields have been added to the table to make it easier to display the </a:t>
            </a:r>
            <a:r>
              <a:rPr lang="en-US" sz="1200" b="1" dirty="0"/>
              <a:t>Annual Medicine Sales chart</a:t>
            </a: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19B5EDF-2AA7-403A-924A-254020DCE497}"/>
              </a:ext>
            </a:extLst>
          </p:cNvPr>
          <p:cNvSpPr>
            <a:spLocks noChangeArrowheads="1"/>
          </p:cNvSpPr>
          <p:nvPr/>
        </p:nvSpPr>
        <p:spPr bwMode="auto">
          <a:xfrm>
            <a:off x="6209853" y="2128691"/>
            <a:ext cx="2504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On this page, there are 3 charts:</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sz="1200" dirty="0"/>
              <a:t>Annual Medicine Sales</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sz="1200" dirty="0"/>
              <a:t>Total Stock </a:t>
            </a:r>
            <a:r>
              <a:rPr lang="en-US" sz="1200" dirty="0" err="1"/>
              <a:t>Opname</a:t>
            </a:r>
            <a:endParaRPr lang="en-US" sz="1200" dirty="0"/>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sz="1200" dirty="0"/>
              <a:t>Top Branch with Highest Stock</a:t>
            </a:r>
          </a:p>
        </p:txBody>
      </p:sp>
    </p:spTree>
    <p:extLst>
      <p:ext uri="{BB962C8B-B14F-4D97-AF65-F5344CB8AC3E}">
        <p14:creationId xmlns:p14="http://schemas.microsoft.com/office/powerpoint/2010/main" val="195253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F4B7F432-EC2C-455A-B3CB-F3506766D06B}"/>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5" name="Google Shape;143;g23ec2985a68_1_56">
            <a:extLst>
              <a:ext uri="{FF2B5EF4-FFF2-40B4-BE49-F238E27FC236}">
                <a16:creationId xmlns:a16="http://schemas.microsoft.com/office/drawing/2014/main" id="{489B4F08-A31A-42C6-9D3E-49533AC5B1AB}"/>
              </a:ext>
            </a:extLst>
          </p:cNvPr>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pic>
        <p:nvPicPr>
          <p:cNvPr id="6" name="Picture 5">
            <a:extLst>
              <a:ext uri="{FF2B5EF4-FFF2-40B4-BE49-F238E27FC236}">
                <a16:creationId xmlns:a16="http://schemas.microsoft.com/office/drawing/2014/main" id="{656BB25A-3228-4349-83AC-0DB23DAF8C0D}"/>
              </a:ext>
            </a:extLst>
          </p:cNvPr>
          <p:cNvPicPr>
            <a:picLocks noChangeAspect="1"/>
          </p:cNvPicPr>
          <p:nvPr/>
        </p:nvPicPr>
        <p:blipFill>
          <a:blip r:embed="rId4"/>
          <a:stretch>
            <a:fillRect/>
          </a:stretch>
        </p:blipFill>
        <p:spPr>
          <a:xfrm>
            <a:off x="6118722" y="185625"/>
            <a:ext cx="1198878" cy="517163"/>
          </a:xfrm>
          <a:prstGeom prst="rect">
            <a:avLst/>
          </a:prstGeom>
        </p:spPr>
      </p:pic>
      <p:sp>
        <p:nvSpPr>
          <p:cNvPr id="7" name="TextBox 6">
            <a:extLst>
              <a:ext uri="{FF2B5EF4-FFF2-40B4-BE49-F238E27FC236}">
                <a16:creationId xmlns:a16="http://schemas.microsoft.com/office/drawing/2014/main" id="{B5063059-1B88-448F-8A8D-DD2ADC1F6163}"/>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5" action="ppaction://hlinksldjump"/>
              </a:rPr>
              <a:t>17</a:t>
            </a:r>
            <a:endParaRPr lang="en-ID" b="1" dirty="0"/>
          </a:p>
        </p:txBody>
      </p:sp>
      <p:sp>
        <p:nvSpPr>
          <p:cNvPr id="8" name="Google Shape;102;p4">
            <a:extLst>
              <a:ext uri="{FF2B5EF4-FFF2-40B4-BE49-F238E27FC236}">
                <a16:creationId xmlns:a16="http://schemas.microsoft.com/office/drawing/2014/main" id="{ADCABAC0-70B2-4FC4-B528-2D8888D2A931}"/>
              </a:ext>
            </a:extLst>
          </p:cNvPr>
          <p:cNvSpPr txBox="1"/>
          <p:nvPr/>
        </p:nvSpPr>
        <p:spPr>
          <a:xfrm>
            <a:off x="462925" y="614038"/>
            <a:ext cx="5068631"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Recommend</a:t>
            </a:r>
            <a:r>
              <a:rPr lang="en" sz="3000" b="1" dirty="0">
                <a:solidFill>
                  <a:schemeClr val="accent5"/>
                </a:solidFill>
                <a:latin typeface="Rubik"/>
                <a:ea typeface="Rubik"/>
                <a:cs typeface="Rubik"/>
                <a:sym typeface="Rubik"/>
              </a:rPr>
              <a:t>ations</a:t>
            </a:r>
            <a:endParaRPr sz="3000" b="1" i="0" u="none" strike="noStrike" cap="none" dirty="0">
              <a:solidFill>
                <a:schemeClr val="accent5"/>
              </a:solidFill>
              <a:latin typeface="Rubik"/>
              <a:ea typeface="Rubik"/>
              <a:cs typeface="Rubik"/>
              <a:sym typeface="Rubik"/>
            </a:endParaRPr>
          </a:p>
        </p:txBody>
      </p:sp>
      <p:sp>
        <p:nvSpPr>
          <p:cNvPr id="9" name="Rectangle 1">
            <a:extLst>
              <a:ext uri="{FF2B5EF4-FFF2-40B4-BE49-F238E27FC236}">
                <a16:creationId xmlns:a16="http://schemas.microsoft.com/office/drawing/2014/main" id="{82DE2E9F-50BD-45C8-A00A-1CE2E283B0A2}"/>
              </a:ext>
            </a:extLst>
          </p:cNvPr>
          <p:cNvSpPr>
            <a:spLocks noChangeArrowheads="1"/>
          </p:cNvSpPr>
          <p:nvPr/>
        </p:nvSpPr>
        <p:spPr bwMode="auto">
          <a:xfrm>
            <a:off x="462925" y="1534574"/>
            <a:ext cx="8134381" cy="28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Profit Margin</a:t>
            </a:r>
            <a:r>
              <a:rPr kumimoji="0" lang="en-US" altLang="en-US" sz="1200" b="0" i="0" u="none" strike="noStrike" cap="none" normalizeH="0" baseline="0" dirty="0">
                <a:ln>
                  <a:noFill/>
                </a:ln>
                <a:solidFill>
                  <a:schemeClr val="tx1"/>
                </a:solidFill>
                <a:effectLst/>
                <a:latin typeface="Arial" panose="020B0604020202020204" pitchFamily="34" charset="0"/>
              </a:rPr>
              <a:t>: The average profit margin is 25% of sales, which is considered a healthy performance indicator.</a:t>
            </a:r>
          </a:p>
          <a:p>
            <a:pPr marR="0" lvl="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Sales Distribution</a:t>
            </a:r>
            <a:r>
              <a:rPr kumimoji="0" lang="en-US" altLang="en-US" sz="1200" b="0" i="0" u="none" strike="noStrike" cap="none" normalizeH="0" baseline="0" dirty="0">
                <a:ln>
                  <a:noFill/>
                </a:ln>
                <a:solidFill>
                  <a:schemeClr val="tx1"/>
                </a:solidFill>
                <a:effectLst/>
                <a:latin typeface="Arial" panose="020B0604020202020204" pitchFamily="34" charset="0"/>
              </a:rPr>
              <a:t>: The highest sales were recorded in West Java, totaling 94.8 billion during the 2020-2023 period, followed by North Sumatra with 22.9 billion in second place. This highlights a significant potential for expanding sales outside of West Java.</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Stock Management</a:t>
            </a:r>
            <a:r>
              <a:rPr kumimoji="0" lang="en-US" altLang="en-US" sz="1200" b="0" i="0" u="none" strike="noStrike" cap="none" normalizeH="0" baseline="0" dirty="0">
                <a:ln>
                  <a:noFill/>
                </a:ln>
                <a:solidFill>
                  <a:schemeClr val="tx1"/>
                </a:solidFill>
                <a:effectLst/>
                <a:latin typeface="Arial" panose="020B0604020202020204" pitchFamily="34" charset="0"/>
              </a:rPr>
              <a:t>: The total stock on hand amounts to 51 million units, compared to a total of 672,000 units sold during the 2020-2023 period. This indicates an excess stock level, which needs to be addressed to prevent expiry issues. It is recommended to either accelerate sales efforts or reduce production volumes to better align stock levels with demand.</a:t>
            </a:r>
          </a:p>
        </p:txBody>
      </p:sp>
    </p:spTree>
    <p:extLst>
      <p:ext uri="{BB962C8B-B14F-4D97-AF65-F5344CB8AC3E}">
        <p14:creationId xmlns:p14="http://schemas.microsoft.com/office/powerpoint/2010/main" val="141242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42;g23ec2985a68_1_56">
            <a:extLst>
              <a:ext uri="{FF2B5EF4-FFF2-40B4-BE49-F238E27FC236}">
                <a16:creationId xmlns:a16="http://schemas.microsoft.com/office/drawing/2014/main" id="{C2EB1232-BAEB-43E4-9BFE-0991BC5898E9}"/>
              </a:ext>
            </a:extLst>
          </p:cNvPr>
          <p:cNvPicPr preferRelativeResize="0"/>
          <p:nvPr/>
        </p:nvPicPr>
        <p:blipFill rotWithShape="1">
          <a:blip r:embed="rId2">
            <a:alphaModFix amt="10000"/>
          </a:blip>
          <a:srcRect/>
          <a:stretch/>
        </p:blipFill>
        <p:spPr>
          <a:xfrm>
            <a:off x="0" y="0"/>
            <a:ext cx="9144001" cy="5143501"/>
          </a:xfrm>
          <a:prstGeom prst="rect">
            <a:avLst/>
          </a:prstGeom>
          <a:noFill/>
          <a:ln>
            <a:noFill/>
          </a:ln>
        </p:spPr>
      </p:pic>
      <p:pic>
        <p:nvPicPr>
          <p:cNvPr id="7" name="Google Shape;143;g23ec2985a68_1_56">
            <a:extLst>
              <a:ext uri="{FF2B5EF4-FFF2-40B4-BE49-F238E27FC236}">
                <a16:creationId xmlns:a16="http://schemas.microsoft.com/office/drawing/2014/main" id="{44C7607D-6434-452B-930F-A88112420F5A}"/>
              </a:ext>
            </a:extLst>
          </p:cNvPr>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pic>
        <p:nvPicPr>
          <p:cNvPr id="8" name="Picture 7">
            <a:extLst>
              <a:ext uri="{FF2B5EF4-FFF2-40B4-BE49-F238E27FC236}">
                <a16:creationId xmlns:a16="http://schemas.microsoft.com/office/drawing/2014/main" id="{D04D4C5B-DC73-42F8-ABAE-09A37807916A}"/>
              </a:ext>
            </a:extLst>
          </p:cNvPr>
          <p:cNvPicPr>
            <a:picLocks noChangeAspect="1"/>
          </p:cNvPicPr>
          <p:nvPr/>
        </p:nvPicPr>
        <p:blipFill>
          <a:blip r:embed="rId4"/>
          <a:stretch>
            <a:fillRect/>
          </a:stretch>
        </p:blipFill>
        <p:spPr>
          <a:xfrm>
            <a:off x="6118722" y="185625"/>
            <a:ext cx="1198878" cy="517163"/>
          </a:xfrm>
          <a:prstGeom prst="rect">
            <a:avLst/>
          </a:prstGeom>
        </p:spPr>
      </p:pic>
      <p:sp>
        <p:nvSpPr>
          <p:cNvPr id="9" name="TextBox 8">
            <a:extLst>
              <a:ext uri="{FF2B5EF4-FFF2-40B4-BE49-F238E27FC236}">
                <a16:creationId xmlns:a16="http://schemas.microsoft.com/office/drawing/2014/main" id="{53EFE769-F477-404A-8870-C2F427DD42FF}"/>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5" action="ppaction://hlinksldjump"/>
              </a:rPr>
              <a:t>18</a:t>
            </a:r>
            <a:endParaRPr lang="en-US" b="1" dirty="0"/>
          </a:p>
        </p:txBody>
      </p:sp>
      <p:sp>
        <p:nvSpPr>
          <p:cNvPr id="10" name="Google Shape;102;p4">
            <a:extLst>
              <a:ext uri="{FF2B5EF4-FFF2-40B4-BE49-F238E27FC236}">
                <a16:creationId xmlns:a16="http://schemas.microsoft.com/office/drawing/2014/main" id="{31E85F56-D5D8-49D9-BB9C-130DF5037FED}"/>
              </a:ext>
            </a:extLst>
          </p:cNvPr>
          <p:cNvSpPr txBox="1"/>
          <p:nvPr/>
        </p:nvSpPr>
        <p:spPr>
          <a:xfrm>
            <a:off x="462925" y="614038"/>
            <a:ext cx="3047999"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Link</a:t>
            </a:r>
            <a:r>
              <a:rPr lang="en" sz="3000" b="1" dirty="0">
                <a:solidFill>
                  <a:schemeClr val="accent5"/>
                </a:solidFill>
                <a:latin typeface="Rubik"/>
                <a:ea typeface="Rubik"/>
                <a:cs typeface="Rubik"/>
                <a:sym typeface="Rubik"/>
              </a:rPr>
              <a:t>s</a:t>
            </a:r>
            <a:endParaRPr sz="3000" b="1" i="0" u="none" strike="noStrike" cap="none" dirty="0">
              <a:solidFill>
                <a:schemeClr val="accent5"/>
              </a:solidFill>
              <a:latin typeface="Rubik"/>
              <a:ea typeface="Rubik"/>
              <a:cs typeface="Rubik"/>
              <a:sym typeface="Rubik"/>
            </a:endParaRPr>
          </a:p>
        </p:txBody>
      </p:sp>
      <p:sp>
        <p:nvSpPr>
          <p:cNvPr id="4" name="Title 3">
            <a:extLst>
              <a:ext uri="{FF2B5EF4-FFF2-40B4-BE49-F238E27FC236}">
                <a16:creationId xmlns:a16="http://schemas.microsoft.com/office/drawing/2014/main" id="{14F971DB-4421-4D31-862D-F09A4D188184}"/>
              </a:ext>
            </a:extLst>
          </p:cNvPr>
          <p:cNvSpPr>
            <a:spLocks noGrp="1"/>
          </p:cNvSpPr>
          <p:nvPr>
            <p:ph type="title"/>
          </p:nvPr>
        </p:nvSpPr>
        <p:spPr>
          <a:xfrm>
            <a:off x="462925" y="1316826"/>
            <a:ext cx="6367800" cy="3074552"/>
          </a:xfrm>
        </p:spPr>
        <p:txBody>
          <a:bodyPr>
            <a:normAutofit/>
          </a:bodyPr>
          <a:lstStyle/>
          <a:p>
            <a:r>
              <a:rPr lang="en-US" sz="1200" dirty="0"/>
              <a:t>Looker Studio Dashboard :</a:t>
            </a:r>
            <a:br>
              <a:rPr lang="en-US" sz="1200" dirty="0"/>
            </a:br>
            <a:r>
              <a:rPr lang="en-US" sz="1200" dirty="0"/>
              <a:t>	</a:t>
            </a:r>
            <a:r>
              <a:rPr lang="en-US" sz="1200" dirty="0">
                <a:hlinkClick r:id="rId6"/>
              </a:rPr>
              <a:t>https://lookerstudio.google.com/s/olRkAzr-_Es</a:t>
            </a:r>
            <a:br>
              <a:rPr lang="en-US" sz="1200" dirty="0"/>
            </a:br>
            <a:br>
              <a:rPr lang="en-US" sz="1200" dirty="0"/>
            </a:br>
            <a:r>
              <a:rPr lang="en-US" sz="1200" dirty="0"/>
              <a:t>Presentation Video (</a:t>
            </a:r>
            <a:r>
              <a:rPr lang="en-US" sz="1200" dirty="0" err="1"/>
              <a:t>Youtube</a:t>
            </a:r>
            <a:r>
              <a:rPr lang="en-US" sz="1200" dirty="0"/>
              <a:t>) :</a:t>
            </a:r>
            <a:br>
              <a:rPr lang="en-US" sz="1200" dirty="0"/>
            </a:br>
            <a:r>
              <a:rPr lang="en-US" sz="1200" dirty="0"/>
              <a:t>	</a:t>
            </a:r>
            <a:r>
              <a:rPr lang="en-US" sz="1200" dirty="0">
                <a:hlinkClick r:id="rId7"/>
              </a:rPr>
              <a:t>https://youtu.be/RxbwlvBtqCg</a:t>
            </a:r>
            <a:br>
              <a:rPr lang="en-US" sz="1200" dirty="0"/>
            </a:br>
            <a:br>
              <a:rPr lang="en-US" sz="1200" dirty="0"/>
            </a:br>
            <a:r>
              <a:rPr lang="en-US" sz="1200" dirty="0" err="1"/>
              <a:t>Github</a:t>
            </a:r>
            <a:r>
              <a:rPr lang="en-US" sz="1200" dirty="0"/>
              <a:t> Repository :</a:t>
            </a:r>
            <a:br>
              <a:rPr lang="en-US" sz="1200" dirty="0"/>
            </a:br>
            <a:r>
              <a:rPr lang="en-US" sz="1200" dirty="0"/>
              <a:t>	</a:t>
            </a:r>
            <a:r>
              <a:rPr lang="en-US" sz="1200" dirty="0">
                <a:hlinkClick r:id="rId8"/>
              </a:rPr>
              <a:t>https://github.com/Yuandro/PBI-Kimia-Farma-Dec-2024.git</a:t>
            </a:r>
            <a:br>
              <a:rPr lang="en-US" sz="1200" dirty="0"/>
            </a:br>
            <a:br>
              <a:rPr lang="en-US" sz="1200" dirty="0"/>
            </a:br>
            <a:endParaRPr lang="en-ID" sz="1200" dirty="0"/>
          </a:p>
        </p:txBody>
      </p:sp>
    </p:spTree>
    <p:extLst>
      <p:ext uri="{BB962C8B-B14F-4D97-AF65-F5344CB8AC3E}">
        <p14:creationId xmlns:p14="http://schemas.microsoft.com/office/powerpoint/2010/main" val="110031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7" name="Picture 6">
            <a:extLst>
              <a:ext uri="{FF2B5EF4-FFF2-40B4-BE49-F238E27FC236}">
                <a16:creationId xmlns:a16="http://schemas.microsoft.com/office/drawing/2014/main" id="{CFCA8F3C-D513-41D1-9B47-E1E2FE3D0A92}"/>
              </a:ext>
            </a:extLst>
          </p:cNvPr>
          <p:cNvPicPr>
            <a:picLocks noChangeAspect="1"/>
          </p:cNvPicPr>
          <p:nvPr/>
        </p:nvPicPr>
        <p:blipFill>
          <a:blip r:embed="rId5"/>
          <a:stretch>
            <a:fillRect/>
          </a:stretch>
        </p:blipFill>
        <p:spPr>
          <a:xfrm>
            <a:off x="4791974" y="4239737"/>
            <a:ext cx="1198878" cy="5171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3" name="TextBox 2">
            <a:extLst>
              <a:ext uri="{FF2B5EF4-FFF2-40B4-BE49-F238E27FC236}">
                <a16:creationId xmlns:a16="http://schemas.microsoft.com/office/drawing/2014/main" id="{C91E4124-296B-4271-8532-D3490A9D75F6}"/>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4" action="ppaction://hlinksldjump"/>
              </a:rPr>
              <a:t>2</a:t>
            </a:r>
            <a:endParaRPr lang="en-ID" b="1" dirty="0"/>
          </a:p>
        </p:txBody>
      </p:sp>
      <p:pic>
        <p:nvPicPr>
          <p:cNvPr id="91" name="Google Shape;91;g265ee868302_0_130"/>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93" name="Google Shape;93;g265ee868302_0_130"/>
          <p:cNvSpPr txBox="1"/>
          <p:nvPr/>
        </p:nvSpPr>
        <p:spPr>
          <a:xfrm>
            <a:off x="2379931" y="767193"/>
            <a:ext cx="4504846"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Table of </a:t>
            </a:r>
            <a:r>
              <a:rPr lang="en" sz="3000" b="1" dirty="0">
                <a:solidFill>
                  <a:schemeClr val="accent5"/>
                </a:solidFill>
                <a:latin typeface="Rubik"/>
                <a:ea typeface="Rubik"/>
                <a:cs typeface="Rubik"/>
                <a:sym typeface="Rubik"/>
              </a:rPr>
              <a:t>Contents</a:t>
            </a:r>
            <a:endParaRPr sz="3000" b="1" i="0" strike="noStrike" cap="none" dirty="0">
              <a:solidFill>
                <a:schemeClr val="accent5"/>
              </a:solidFill>
              <a:latin typeface="Rubik"/>
              <a:ea typeface="Rubik"/>
              <a:cs typeface="Rubik"/>
              <a:sym typeface="Rubik"/>
            </a:endParaRPr>
          </a:p>
        </p:txBody>
      </p:sp>
      <p:sp>
        <p:nvSpPr>
          <p:cNvPr id="2" name="Title 1">
            <a:extLst>
              <a:ext uri="{FF2B5EF4-FFF2-40B4-BE49-F238E27FC236}">
                <a16:creationId xmlns:a16="http://schemas.microsoft.com/office/drawing/2014/main" id="{CBD8388B-DF11-4673-B236-7EBCB2B96550}"/>
              </a:ext>
            </a:extLst>
          </p:cNvPr>
          <p:cNvSpPr>
            <a:spLocks noGrp="1"/>
          </p:cNvSpPr>
          <p:nvPr>
            <p:ph type="title"/>
          </p:nvPr>
        </p:nvSpPr>
        <p:spPr>
          <a:xfrm>
            <a:off x="546694" y="1336017"/>
            <a:ext cx="3751960" cy="942628"/>
          </a:xfrm>
        </p:spPr>
        <p:txBody>
          <a:bodyPr>
            <a:normAutofit/>
          </a:bodyPr>
          <a:lstStyle/>
          <a:p>
            <a:r>
              <a:rPr lang="en-US" sz="2400" b="1" dirty="0">
                <a:latin typeface="Rubik" panose="020B0604020202020204" charset="-79"/>
                <a:cs typeface="Rubik" panose="020B0604020202020204" charset="-79"/>
                <a:hlinkClick r:id="rId6" action="ppaction://hlinksldjump"/>
              </a:rPr>
              <a:t>About Me</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6" action="ppaction://hlinksldjump"/>
              </a:rPr>
              <a:t>3</a:t>
            </a:r>
            <a:endParaRPr lang="en-ID" sz="2400" b="1" dirty="0">
              <a:latin typeface="Rubik" panose="020B0604020202020204" charset="-79"/>
              <a:cs typeface="Rubik" panose="020B0604020202020204" charset="-79"/>
            </a:endParaRPr>
          </a:p>
        </p:txBody>
      </p:sp>
      <p:sp>
        <p:nvSpPr>
          <p:cNvPr id="8" name="Title 1">
            <a:extLst>
              <a:ext uri="{FF2B5EF4-FFF2-40B4-BE49-F238E27FC236}">
                <a16:creationId xmlns:a16="http://schemas.microsoft.com/office/drawing/2014/main" id="{EE733C8A-1481-45DF-9F5E-D8AA5EBFB005}"/>
              </a:ext>
            </a:extLst>
          </p:cNvPr>
          <p:cNvSpPr txBox="1">
            <a:spLocks/>
          </p:cNvSpPr>
          <p:nvPr/>
        </p:nvSpPr>
        <p:spPr>
          <a:xfrm>
            <a:off x="546694" y="2172388"/>
            <a:ext cx="3751960" cy="94262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7" action="ppaction://hlinksldjump"/>
              </a:rPr>
              <a:t>About Company</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7" action="ppaction://hlinksldjump"/>
              </a:rPr>
              <a:t>4</a:t>
            </a:r>
            <a:endParaRPr lang="en-ID" sz="2400" b="1" dirty="0">
              <a:latin typeface="Rubik" panose="020B0604020202020204" charset="-79"/>
              <a:cs typeface="Rubik" panose="020B0604020202020204" charset="-79"/>
            </a:endParaRPr>
          </a:p>
        </p:txBody>
      </p:sp>
      <p:sp>
        <p:nvSpPr>
          <p:cNvPr id="9" name="Title 1">
            <a:extLst>
              <a:ext uri="{FF2B5EF4-FFF2-40B4-BE49-F238E27FC236}">
                <a16:creationId xmlns:a16="http://schemas.microsoft.com/office/drawing/2014/main" id="{0628E8EB-D937-4950-93CA-241456CAD7CF}"/>
              </a:ext>
            </a:extLst>
          </p:cNvPr>
          <p:cNvSpPr txBox="1">
            <a:spLocks/>
          </p:cNvSpPr>
          <p:nvPr/>
        </p:nvSpPr>
        <p:spPr>
          <a:xfrm>
            <a:off x="546694" y="3121019"/>
            <a:ext cx="3751960" cy="94262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8" action="ppaction://hlinksldjump"/>
              </a:rPr>
              <a:t>Project Portfolio</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8" action="ppaction://hlinksldjump"/>
              </a:rPr>
              <a:t>5</a:t>
            </a:r>
            <a:endParaRPr lang="en-ID" sz="2400" b="1" dirty="0">
              <a:latin typeface="Rubik" panose="020B0604020202020204" charset="-79"/>
              <a:cs typeface="Rubik" panose="020B0604020202020204" charset="-79"/>
            </a:endParaRPr>
          </a:p>
        </p:txBody>
      </p:sp>
      <p:sp>
        <p:nvSpPr>
          <p:cNvPr id="10" name="Title 1">
            <a:extLst>
              <a:ext uri="{FF2B5EF4-FFF2-40B4-BE49-F238E27FC236}">
                <a16:creationId xmlns:a16="http://schemas.microsoft.com/office/drawing/2014/main" id="{D4D2EF61-3113-48D5-A775-6D4E8FBA21CF}"/>
              </a:ext>
            </a:extLst>
          </p:cNvPr>
          <p:cNvSpPr txBox="1">
            <a:spLocks/>
          </p:cNvSpPr>
          <p:nvPr/>
        </p:nvSpPr>
        <p:spPr>
          <a:xfrm>
            <a:off x="546694" y="4063647"/>
            <a:ext cx="3751960"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9" action="ppaction://hlinksldjump"/>
              </a:rPr>
              <a:t>Importing Dataset</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9" action="ppaction://hlinksldjump"/>
              </a:rPr>
              <a:t>6</a:t>
            </a:r>
            <a:endParaRPr lang="en-ID" sz="2400" b="1" dirty="0">
              <a:latin typeface="Rubik" panose="020B0604020202020204" charset="-79"/>
              <a:cs typeface="Rubik" panose="020B0604020202020204" charset="-79"/>
            </a:endParaRPr>
          </a:p>
        </p:txBody>
      </p:sp>
      <p:sp>
        <p:nvSpPr>
          <p:cNvPr id="11" name="Title 1">
            <a:extLst>
              <a:ext uri="{FF2B5EF4-FFF2-40B4-BE49-F238E27FC236}">
                <a16:creationId xmlns:a16="http://schemas.microsoft.com/office/drawing/2014/main" id="{E1DE8BB7-8CA3-4EF4-B454-2631DB5655DA}"/>
              </a:ext>
            </a:extLst>
          </p:cNvPr>
          <p:cNvSpPr txBox="1">
            <a:spLocks/>
          </p:cNvSpPr>
          <p:nvPr/>
        </p:nvSpPr>
        <p:spPr>
          <a:xfrm>
            <a:off x="4845347" y="1103925"/>
            <a:ext cx="3666475"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10" action="ppaction://hlinksldjump"/>
              </a:rPr>
              <a:t>Tabel Analisa</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10" action="ppaction://hlinksldjump"/>
              </a:rPr>
              <a:t>9</a:t>
            </a:r>
            <a:endParaRPr lang="en-ID" sz="2400" b="1" dirty="0">
              <a:latin typeface="Rubik" panose="020B0604020202020204" charset="-79"/>
              <a:cs typeface="Rubik" panose="020B0604020202020204" charset="-79"/>
            </a:endParaRPr>
          </a:p>
        </p:txBody>
      </p:sp>
      <p:sp>
        <p:nvSpPr>
          <p:cNvPr id="12" name="Title 1">
            <a:extLst>
              <a:ext uri="{FF2B5EF4-FFF2-40B4-BE49-F238E27FC236}">
                <a16:creationId xmlns:a16="http://schemas.microsoft.com/office/drawing/2014/main" id="{22F2DA8C-5C59-4E79-AF27-77A9EBD1BC32}"/>
              </a:ext>
            </a:extLst>
          </p:cNvPr>
          <p:cNvSpPr txBox="1">
            <a:spLocks/>
          </p:cNvSpPr>
          <p:nvPr/>
        </p:nvSpPr>
        <p:spPr>
          <a:xfrm>
            <a:off x="4845347" y="1802790"/>
            <a:ext cx="3666475"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11" action="ppaction://hlinksldjump"/>
              </a:rPr>
              <a:t>BigQuery Syntax</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11" action="ppaction://hlinksldjump"/>
              </a:rPr>
              <a:t>12</a:t>
            </a:r>
            <a:endParaRPr lang="en-ID" sz="2400" b="1" dirty="0">
              <a:latin typeface="Rubik" panose="020B0604020202020204" charset="-79"/>
              <a:cs typeface="Rubik" panose="020B0604020202020204" charset="-79"/>
            </a:endParaRPr>
          </a:p>
        </p:txBody>
      </p:sp>
      <p:sp>
        <p:nvSpPr>
          <p:cNvPr id="13" name="Title 1">
            <a:extLst>
              <a:ext uri="{FF2B5EF4-FFF2-40B4-BE49-F238E27FC236}">
                <a16:creationId xmlns:a16="http://schemas.microsoft.com/office/drawing/2014/main" id="{0DD3039D-0A68-42FF-BA40-B2E18751E24E}"/>
              </a:ext>
            </a:extLst>
          </p:cNvPr>
          <p:cNvSpPr txBox="1">
            <a:spLocks/>
          </p:cNvSpPr>
          <p:nvPr/>
        </p:nvSpPr>
        <p:spPr>
          <a:xfrm>
            <a:off x="4888090" y="2383285"/>
            <a:ext cx="3666475"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12" action="ppaction://hlinksldjump"/>
              </a:rPr>
              <a:t>Dashboard</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12" action="ppaction://hlinksldjump"/>
              </a:rPr>
              <a:t>14</a:t>
            </a:r>
            <a:endParaRPr lang="en-ID" sz="2400" b="1" dirty="0">
              <a:latin typeface="Rubik" panose="020B0604020202020204" charset="-79"/>
              <a:cs typeface="Rubik" panose="020B0604020202020204" charset="-79"/>
            </a:endParaRPr>
          </a:p>
        </p:txBody>
      </p:sp>
      <p:pic>
        <p:nvPicPr>
          <p:cNvPr id="15" name="Picture 14">
            <a:extLst>
              <a:ext uri="{FF2B5EF4-FFF2-40B4-BE49-F238E27FC236}">
                <a16:creationId xmlns:a16="http://schemas.microsoft.com/office/drawing/2014/main" id="{B616A192-E589-46C3-8578-366B67B6EEB7}"/>
              </a:ext>
            </a:extLst>
          </p:cNvPr>
          <p:cNvPicPr>
            <a:picLocks noChangeAspect="1"/>
          </p:cNvPicPr>
          <p:nvPr/>
        </p:nvPicPr>
        <p:blipFill>
          <a:blip r:embed="rId13"/>
          <a:stretch>
            <a:fillRect/>
          </a:stretch>
        </p:blipFill>
        <p:spPr>
          <a:xfrm>
            <a:off x="6118722" y="185625"/>
            <a:ext cx="1198878" cy="517163"/>
          </a:xfrm>
          <a:prstGeom prst="rect">
            <a:avLst/>
          </a:prstGeom>
        </p:spPr>
      </p:pic>
      <p:sp>
        <p:nvSpPr>
          <p:cNvPr id="14" name="Title 1">
            <a:extLst>
              <a:ext uri="{FF2B5EF4-FFF2-40B4-BE49-F238E27FC236}">
                <a16:creationId xmlns:a16="http://schemas.microsoft.com/office/drawing/2014/main" id="{E401497B-0D68-47EA-88CB-11E85F6A84EB}"/>
              </a:ext>
            </a:extLst>
          </p:cNvPr>
          <p:cNvSpPr txBox="1">
            <a:spLocks/>
          </p:cNvSpPr>
          <p:nvPr/>
        </p:nvSpPr>
        <p:spPr>
          <a:xfrm>
            <a:off x="4930831" y="3693653"/>
            <a:ext cx="3666475"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14" action="ppaction://hlinksldjump"/>
              </a:rPr>
              <a:t>Links</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14" action="ppaction://hlinksldjump"/>
              </a:rPr>
              <a:t>18</a:t>
            </a:r>
            <a:endParaRPr lang="en-ID" sz="2400" b="1" dirty="0">
              <a:latin typeface="Rubik" panose="020B0604020202020204" charset="-79"/>
              <a:cs typeface="Rubik" panose="020B0604020202020204" charset="-79"/>
            </a:endParaRPr>
          </a:p>
        </p:txBody>
      </p:sp>
      <p:sp>
        <p:nvSpPr>
          <p:cNvPr id="16" name="Title 1">
            <a:extLst>
              <a:ext uri="{FF2B5EF4-FFF2-40B4-BE49-F238E27FC236}">
                <a16:creationId xmlns:a16="http://schemas.microsoft.com/office/drawing/2014/main" id="{505D3B78-47AF-40D7-90DF-40BAFB130D95}"/>
              </a:ext>
            </a:extLst>
          </p:cNvPr>
          <p:cNvSpPr txBox="1">
            <a:spLocks/>
          </p:cNvSpPr>
          <p:nvPr/>
        </p:nvSpPr>
        <p:spPr>
          <a:xfrm>
            <a:off x="4888090" y="3038469"/>
            <a:ext cx="3666475" cy="942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b="1" dirty="0">
                <a:latin typeface="Rubik" panose="020B0604020202020204" charset="-79"/>
                <a:cs typeface="Rubik" panose="020B0604020202020204" charset="-79"/>
                <a:hlinkClick r:id="rId15" action="ppaction://hlinksldjump"/>
              </a:rPr>
              <a:t>Recommendations</a:t>
            </a:r>
            <a:r>
              <a:rPr lang="en-US" sz="2400" b="1" dirty="0">
                <a:latin typeface="Rubik" panose="020B0604020202020204" charset="-79"/>
                <a:cs typeface="Rubik" panose="020B0604020202020204" charset="-79"/>
              </a:rPr>
              <a:t>   </a:t>
            </a:r>
            <a:r>
              <a:rPr lang="en-US" sz="2400" b="1" dirty="0">
                <a:latin typeface="Rubik" panose="020B0604020202020204" charset="-79"/>
                <a:cs typeface="Rubik" panose="020B0604020202020204" charset="-79"/>
                <a:hlinkClick r:id="rId15" action="ppaction://hlinksldjump"/>
              </a:rPr>
              <a:t>17</a:t>
            </a:r>
            <a:endParaRPr lang="en-ID" sz="2400" b="1" dirty="0">
              <a:latin typeface="Rubik" panose="020B0604020202020204" charset="-79"/>
              <a:cs typeface="Rubik" panose="020B0604020202020204"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txBox="1"/>
          <p:nvPr/>
        </p:nvSpPr>
        <p:spPr>
          <a:xfrm>
            <a:off x="5012025" y="1585110"/>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Rubik SemiBold"/>
                <a:ea typeface="Rubik SemiBold"/>
                <a:cs typeface="Rubik SemiBold"/>
                <a:sym typeface="Rubik SemiBold"/>
              </a:rPr>
              <a:t>SUYANTO</a:t>
            </a:r>
            <a:endParaRPr sz="2000" b="1" i="0" u="none" strike="noStrike" cap="none" dirty="0">
              <a:solidFill>
                <a:srgbClr val="000000"/>
              </a:solidFill>
              <a:latin typeface="Rubik SemiBold"/>
              <a:ea typeface="Rubik SemiBold"/>
              <a:cs typeface="Rubik SemiBold"/>
              <a:sym typeface="Rubik SemiBold"/>
            </a:endParaRPr>
          </a:p>
        </p:txBody>
      </p:sp>
      <p:sp>
        <p:nvSpPr>
          <p:cNvPr id="79" name="Google Shape;79;p3"/>
          <p:cNvSpPr txBox="1"/>
          <p:nvPr/>
        </p:nvSpPr>
        <p:spPr>
          <a:xfrm>
            <a:off x="4879950" y="1987398"/>
            <a:ext cx="3768750" cy="2954625"/>
          </a:xfrm>
          <a:prstGeom prst="rect">
            <a:avLst/>
          </a:prstGeom>
          <a:noFill/>
          <a:ln>
            <a:noFill/>
          </a:ln>
        </p:spPr>
        <p:txBody>
          <a:bodyPr spcFirstLastPara="1" wrap="square" lIns="91425" tIns="91425" rIns="91425" bIns="91425" anchor="t" anchorCtr="0">
            <a:spAutoFit/>
          </a:bodyPr>
          <a:lstStyle/>
          <a:p>
            <a:pPr algn="just"/>
            <a:r>
              <a:rPr lang="en-ID" sz="1200" dirty="0"/>
              <a:t>Data Analytics &amp; Engineering Professional with 4+ years in FMCG sales, specializing in data visualization, SQL, Python, and data engineering. Achieved "Distinction" in Tetris Data Analyst Fast Track and </a:t>
            </a:r>
            <a:r>
              <a:rPr lang="en-ID" sz="1200" dirty="0" err="1"/>
              <a:t>MySkill</a:t>
            </a:r>
            <a:r>
              <a:rPr lang="en-ID" sz="1200" dirty="0"/>
              <a:t> Data Bootcamp.</a:t>
            </a:r>
          </a:p>
          <a:p>
            <a:pPr algn="just"/>
            <a:endParaRPr lang="en-ID" sz="1200" dirty="0"/>
          </a:p>
          <a:p>
            <a:pPr algn="just"/>
            <a:r>
              <a:rPr lang="en-ID" sz="1200" dirty="0"/>
              <a:t>Completed internships at Bio </a:t>
            </a:r>
            <a:r>
              <a:rPr lang="en-ID" sz="1200" dirty="0" err="1"/>
              <a:t>Farma</a:t>
            </a:r>
            <a:r>
              <a:rPr lang="en-ID" sz="1200" dirty="0"/>
              <a:t> Group, developing Power BI dashboards and using Google </a:t>
            </a:r>
            <a:r>
              <a:rPr lang="en-ID" sz="1200" dirty="0" err="1"/>
              <a:t>BigQuery</a:t>
            </a:r>
            <a:r>
              <a:rPr lang="en-ID" sz="1200" dirty="0"/>
              <a:t>, and graduated from Digital </a:t>
            </a:r>
            <a:r>
              <a:rPr lang="en-ID" sz="1200" dirty="0" err="1"/>
              <a:t>Skola</a:t>
            </a:r>
            <a:r>
              <a:rPr lang="en-ID" sz="1200" dirty="0"/>
              <a:t> Fast Track Data Engineer and AWS re/Start programs. Certified as an </a:t>
            </a:r>
            <a:r>
              <a:rPr lang="en-ID" sz="1200" dirty="0">
                <a:hlinkClick r:id="rId5"/>
              </a:rPr>
              <a:t>AWS Cloud Practitioner</a:t>
            </a:r>
            <a:r>
              <a:rPr lang="en-ID" sz="1200" dirty="0"/>
              <a:t> with hands-on cloud experience.</a:t>
            </a:r>
          </a:p>
          <a:p>
            <a:pPr algn="just"/>
            <a:endParaRPr lang="en-ID" sz="1200" dirty="0"/>
          </a:p>
          <a:p>
            <a:pPr algn="just"/>
            <a:r>
              <a:rPr lang="en-ID" sz="1200" dirty="0"/>
              <a:t>Skilled in delivering actionable insights through data-driven solutions.</a:t>
            </a:r>
          </a:p>
        </p:txBody>
      </p:sp>
      <p:sp>
        <p:nvSpPr>
          <p:cNvPr id="80" name="Google Shape;80;p3"/>
          <p:cNvSpPr txBox="1"/>
          <p:nvPr/>
        </p:nvSpPr>
        <p:spPr>
          <a:xfrm>
            <a:off x="925777" y="381543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none" strike="noStrike" cap="none" dirty="0">
                <a:solidFill>
                  <a:srgbClr val="000000"/>
                </a:solidFill>
                <a:latin typeface="Rubik Medium"/>
                <a:ea typeface="Rubik Medium"/>
                <a:cs typeface="Rubik Medium"/>
                <a:sym typeface="Rubik Medium"/>
              </a:rPr>
              <a:t>Pontianak, West Kalimantan</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6">
            <a:alphaModFix/>
          </a:blip>
          <a:stretch>
            <a:fillRect/>
          </a:stretch>
        </p:blipFill>
        <p:spPr>
          <a:xfrm>
            <a:off x="510750" y="4695177"/>
            <a:ext cx="369300" cy="369300"/>
          </a:xfrm>
          <a:prstGeom prst="rect">
            <a:avLst/>
          </a:prstGeom>
          <a:noFill/>
          <a:ln>
            <a:noFill/>
          </a:ln>
        </p:spPr>
      </p:pic>
      <p:pic>
        <p:nvPicPr>
          <p:cNvPr id="82" name="Google Shape;82;p3"/>
          <p:cNvPicPr preferRelativeResize="0"/>
          <p:nvPr/>
        </p:nvPicPr>
        <p:blipFill>
          <a:blip r:embed="rId7">
            <a:alphaModFix/>
          </a:blip>
          <a:stretch>
            <a:fillRect/>
          </a:stretch>
        </p:blipFill>
        <p:spPr>
          <a:xfrm>
            <a:off x="495300" y="3867719"/>
            <a:ext cx="400201" cy="400201"/>
          </a:xfrm>
          <a:prstGeom prst="rect">
            <a:avLst/>
          </a:prstGeom>
          <a:noFill/>
          <a:ln>
            <a:noFill/>
          </a:ln>
        </p:spPr>
      </p:pic>
      <p:pic>
        <p:nvPicPr>
          <p:cNvPr id="83" name="Google Shape;83;p3"/>
          <p:cNvPicPr preferRelativeResize="0"/>
          <p:nvPr/>
        </p:nvPicPr>
        <p:blipFill>
          <a:blip r:embed="rId8">
            <a:alphaModFix/>
          </a:blip>
          <a:stretch>
            <a:fillRect/>
          </a:stretch>
        </p:blipFill>
        <p:spPr>
          <a:xfrm>
            <a:off x="504096" y="4332854"/>
            <a:ext cx="369300" cy="263511"/>
          </a:xfrm>
          <a:prstGeom prst="rect">
            <a:avLst/>
          </a:prstGeom>
          <a:noFill/>
          <a:ln>
            <a:noFill/>
          </a:ln>
        </p:spPr>
      </p:pic>
      <p:sp>
        <p:nvSpPr>
          <p:cNvPr id="84" name="Google Shape;84;p3"/>
          <p:cNvSpPr txBox="1"/>
          <p:nvPr/>
        </p:nvSpPr>
        <p:spPr>
          <a:xfrm>
            <a:off x="925777" y="4626371"/>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D" sz="1200" u="none" strike="noStrike" cap="none" dirty="0">
                <a:solidFill>
                  <a:schemeClr val="tx1"/>
                </a:solidFill>
                <a:latin typeface="Rubik Medium"/>
                <a:ea typeface="Rubik Medium"/>
                <a:cs typeface="Rubik Medium"/>
                <a:sym typeface="Rubik Medium"/>
                <a:hlinkClick r:id="rId9">
                  <a:extLst>
                    <a:ext uri="{A12FA001-AC4F-418D-AE19-62706E023703}">
                      <ahyp:hlinkClr xmlns:ahyp="http://schemas.microsoft.com/office/drawing/2018/hyperlinkcolor" val="tx"/>
                    </a:ext>
                  </a:extLst>
                </a:hlinkClick>
              </a:rPr>
              <a:t>linkedin.com/in/</a:t>
            </a:r>
            <a:r>
              <a:rPr lang="en-ID" sz="1200" u="none" strike="noStrike" cap="none" dirty="0" err="1">
                <a:solidFill>
                  <a:schemeClr val="tx1"/>
                </a:solidFill>
                <a:latin typeface="Rubik Medium"/>
                <a:ea typeface="Rubik Medium"/>
                <a:cs typeface="Rubik Medium"/>
                <a:sym typeface="Rubik Medium"/>
                <a:hlinkClick r:id="rId9">
                  <a:extLst>
                    <a:ext uri="{A12FA001-AC4F-418D-AE19-62706E023703}">
                      <ahyp:hlinkClr xmlns:ahyp="http://schemas.microsoft.com/office/drawing/2018/hyperlinkcolor" val="tx"/>
                    </a:ext>
                  </a:extLst>
                </a:hlinkClick>
              </a:rPr>
              <a:t>suyanto-zhang</a:t>
            </a:r>
            <a:r>
              <a:rPr lang="en-ID" sz="1200" u="none" strike="noStrike" cap="none" dirty="0">
                <a:solidFill>
                  <a:schemeClr val="tx1"/>
                </a:solidFill>
                <a:latin typeface="Rubik Medium"/>
                <a:ea typeface="Rubik Medium"/>
                <a:cs typeface="Rubik Medium"/>
                <a:sym typeface="Rubik Medium"/>
                <a:hlinkClick r:id="rId9">
                  <a:extLst>
                    <a:ext uri="{A12FA001-AC4F-418D-AE19-62706E023703}">
                      <ahyp:hlinkClr xmlns:ahyp="http://schemas.microsoft.com/office/drawing/2018/hyperlinkcolor" val="tx"/>
                    </a:ext>
                  </a:extLst>
                </a:hlinkClick>
              </a:rPr>
              <a:t>/</a:t>
            </a:r>
            <a:endParaRPr sz="1200" u="none" strike="noStrike" cap="none" dirty="0">
              <a:solidFill>
                <a:schemeClr val="tx1"/>
              </a:solidFill>
              <a:latin typeface="Rubik Medium"/>
              <a:ea typeface="Rubik Medium"/>
              <a:cs typeface="Rubik Medium"/>
              <a:sym typeface="Rubik Medium"/>
            </a:endParaRPr>
          </a:p>
        </p:txBody>
      </p:sp>
      <p:sp>
        <p:nvSpPr>
          <p:cNvPr id="85" name="Google Shape;85;p3"/>
          <p:cNvSpPr txBox="1"/>
          <p:nvPr/>
        </p:nvSpPr>
        <p:spPr>
          <a:xfrm>
            <a:off x="937066" y="4212231"/>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D" sz="1200" dirty="0">
                <a:solidFill>
                  <a:schemeClr val="tx1"/>
                </a:solidFill>
                <a:latin typeface="Rubik Medium"/>
                <a:ea typeface="Rubik Medium"/>
                <a:cs typeface="Rubik Medium"/>
                <a:sym typeface="Rubik Medium"/>
                <a:hlinkClick r:id="rId10">
                  <a:extLst>
                    <a:ext uri="{A12FA001-AC4F-418D-AE19-62706E023703}">
                      <ahyp:hlinkClr xmlns:ahyp="http://schemas.microsoft.com/office/drawing/2018/hyperlinkcolor" val="tx"/>
                    </a:ext>
                  </a:extLst>
                </a:hlinkClick>
              </a:rPr>
              <a:t>s</a:t>
            </a:r>
            <a:r>
              <a:rPr lang="en" sz="1200" u="none" strike="noStrike" cap="none" dirty="0">
                <a:solidFill>
                  <a:schemeClr val="tx1"/>
                </a:solidFill>
                <a:latin typeface="Rubik Medium"/>
                <a:ea typeface="Rubik Medium"/>
                <a:cs typeface="Rubik Medium"/>
                <a:sym typeface="Rubik Medium"/>
                <a:hlinkClick r:id="rId10">
                  <a:extLst>
                    <a:ext uri="{A12FA001-AC4F-418D-AE19-62706E023703}">
                      <ahyp:hlinkClr xmlns:ahyp="http://schemas.microsoft.com/office/drawing/2018/hyperlinkcolor" val="tx"/>
                    </a:ext>
                  </a:extLst>
                </a:hlinkClick>
              </a:rPr>
              <a:t>uyanto.zhang31@gmail.com</a:t>
            </a:r>
            <a:endParaRPr sz="1200" u="none" strike="noStrike" cap="none" dirty="0">
              <a:solidFill>
                <a:schemeClr val="tx1"/>
              </a:solidFill>
              <a:latin typeface="Rubik Medium"/>
              <a:ea typeface="Rubik Medium"/>
              <a:cs typeface="Rubik Medium"/>
              <a:sym typeface="Rubik Medium"/>
            </a:endParaRPr>
          </a:p>
        </p:txBody>
      </p:sp>
      <p:pic>
        <p:nvPicPr>
          <p:cNvPr id="3" name="Picture 2">
            <a:extLst>
              <a:ext uri="{FF2B5EF4-FFF2-40B4-BE49-F238E27FC236}">
                <a16:creationId xmlns:a16="http://schemas.microsoft.com/office/drawing/2014/main" id="{C7F7CEB3-4C3A-40E8-8C1E-7A73A14C6198}"/>
              </a:ext>
            </a:extLst>
          </p:cNvPr>
          <p:cNvPicPr>
            <a:picLocks noChangeAspect="1"/>
          </p:cNvPicPr>
          <p:nvPr/>
        </p:nvPicPr>
        <p:blipFill>
          <a:blip r:embed="rId11"/>
          <a:stretch>
            <a:fillRect/>
          </a:stretch>
        </p:blipFill>
        <p:spPr>
          <a:xfrm>
            <a:off x="772150" y="346275"/>
            <a:ext cx="2817927" cy="3410687"/>
          </a:xfrm>
          <a:prstGeom prst="rect">
            <a:avLst/>
          </a:prstGeom>
        </p:spPr>
      </p:pic>
      <p:sp>
        <p:nvSpPr>
          <p:cNvPr id="18" name="Google Shape;102;p4">
            <a:extLst>
              <a:ext uri="{FF2B5EF4-FFF2-40B4-BE49-F238E27FC236}">
                <a16:creationId xmlns:a16="http://schemas.microsoft.com/office/drawing/2014/main" id="{3AC546BB-92E3-4032-AB4A-60FC2887ABDB}"/>
              </a:ext>
            </a:extLst>
          </p:cNvPr>
          <p:cNvSpPr txBox="1"/>
          <p:nvPr/>
        </p:nvSpPr>
        <p:spPr>
          <a:xfrm>
            <a:off x="4648575" y="896260"/>
            <a:ext cx="4405114"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Me</a:t>
            </a:r>
            <a:endParaRPr sz="3000" b="1" i="0" u="none" strike="noStrike" cap="none" dirty="0">
              <a:solidFill>
                <a:schemeClr val="accent5"/>
              </a:solidFill>
              <a:latin typeface="Rubik"/>
              <a:ea typeface="Rubik"/>
              <a:cs typeface="Rubik"/>
              <a:sym typeface="Rubik"/>
            </a:endParaRPr>
          </a:p>
        </p:txBody>
      </p:sp>
      <p:pic>
        <p:nvPicPr>
          <p:cNvPr id="19" name="Picture 18">
            <a:extLst>
              <a:ext uri="{FF2B5EF4-FFF2-40B4-BE49-F238E27FC236}">
                <a16:creationId xmlns:a16="http://schemas.microsoft.com/office/drawing/2014/main" id="{4D99028D-73B3-47C7-942E-6A5363857324}"/>
              </a:ext>
            </a:extLst>
          </p:cNvPr>
          <p:cNvPicPr>
            <a:picLocks noChangeAspect="1"/>
          </p:cNvPicPr>
          <p:nvPr/>
        </p:nvPicPr>
        <p:blipFill>
          <a:blip r:embed="rId12"/>
          <a:stretch>
            <a:fillRect/>
          </a:stretch>
        </p:blipFill>
        <p:spPr>
          <a:xfrm>
            <a:off x="6118722" y="185625"/>
            <a:ext cx="1198878" cy="517163"/>
          </a:xfrm>
          <a:prstGeom prst="rect">
            <a:avLst/>
          </a:prstGeom>
        </p:spPr>
      </p:pic>
      <p:sp>
        <p:nvSpPr>
          <p:cNvPr id="20" name="TextBox 19">
            <a:extLst>
              <a:ext uri="{FF2B5EF4-FFF2-40B4-BE49-F238E27FC236}">
                <a16:creationId xmlns:a16="http://schemas.microsoft.com/office/drawing/2014/main" id="{0BEFB4CB-7E9E-434A-8D5A-7380F61FBFCC}"/>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13" action="ppaction://hlinksldjump"/>
              </a:rPr>
              <a:t>3</a:t>
            </a:r>
            <a:endParaRPr lang="en-ID"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420371" y="1550149"/>
            <a:ext cx="5143361" cy="2954625"/>
          </a:xfrm>
          <a:prstGeom prst="rect">
            <a:avLst/>
          </a:prstGeom>
          <a:noFill/>
          <a:ln>
            <a:noFill/>
          </a:ln>
        </p:spPr>
        <p:txBody>
          <a:bodyPr spcFirstLastPara="1" wrap="square" lIns="91425" tIns="91425" rIns="91425" bIns="91425" anchor="t" anchorCtr="0">
            <a:spAutoFit/>
          </a:bodyPr>
          <a:lstStyle/>
          <a:p>
            <a:pPr algn="just"/>
            <a:r>
              <a:rPr lang="en-US" sz="1200" dirty="0"/>
              <a:t>Founded in 1817 by the Dutch East Indies government, Kimia Farma is Indonesia's first pharmaceutical company. Initially named NV </a:t>
            </a:r>
            <a:r>
              <a:rPr lang="en-US" sz="1200" dirty="0" err="1"/>
              <a:t>Chemicalien</a:t>
            </a:r>
            <a:r>
              <a:rPr lang="en-US" sz="1200" dirty="0"/>
              <a:t> Handle </a:t>
            </a:r>
            <a:r>
              <a:rPr lang="en-US" sz="1200" dirty="0" err="1"/>
              <a:t>Rathkamp</a:t>
            </a:r>
            <a:r>
              <a:rPr lang="en-US" sz="1200" dirty="0"/>
              <a:t> &amp; Co, it was nationalized in 1958 and renamed PNF </a:t>
            </a:r>
            <a:r>
              <a:rPr lang="en-US" sz="1200" dirty="0" err="1"/>
              <a:t>Bhinneka</a:t>
            </a:r>
            <a:r>
              <a:rPr lang="en-US" sz="1200" dirty="0"/>
              <a:t> Kimia Farma. The company transitioned to PT Kimia Farma (Persero) in 1971 and became a publicly listed company in 2001, establishing itself as an integrated healthcare provider contributing significantly to Indonesia's health sector.</a:t>
            </a:r>
          </a:p>
          <a:p>
            <a:pPr algn="just"/>
            <a:endParaRPr lang="en-US" sz="1200" dirty="0"/>
          </a:p>
          <a:p>
            <a:pPr algn="just"/>
            <a:r>
              <a:rPr lang="en-US" sz="1200" dirty="0"/>
              <a:t>In 2020, 90.025% of Kimia </a:t>
            </a:r>
            <a:r>
              <a:rPr lang="en-US" sz="1200" dirty="0" err="1"/>
              <a:t>Farma's</a:t>
            </a:r>
            <a:r>
              <a:rPr lang="en-US" sz="1200" dirty="0"/>
              <a:t> shares were transferred to PT Bio Farma (Persero), forming the State-Owned Pharmaceutical Holding. Along with this restructuring, the company’s name changed to PT Kimia Farma </a:t>
            </a:r>
            <a:r>
              <a:rPr lang="en-US" sz="1200" dirty="0" err="1"/>
              <a:t>Tbk</a:t>
            </a:r>
            <a:r>
              <a:rPr lang="en-US" sz="1200" dirty="0"/>
              <a:t>. With decades of experience, Kimia Farma continues to play a vital role in national health development.</a:t>
            </a:r>
          </a:p>
          <a:p>
            <a:pPr algn="just"/>
            <a:endParaRPr lang="en-US" sz="1200" dirty="0"/>
          </a:p>
          <a:p>
            <a:pPr algn="just"/>
            <a:r>
              <a:rPr lang="en-US" sz="1200" dirty="0"/>
              <a:t>website : </a:t>
            </a:r>
            <a:r>
              <a:rPr lang="en-US" sz="1200" dirty="0">
                <a:hlinkClick r:id="rId5"/>
              </a:rPr>
              <a:t>kimiafarma.co.id/</a:t>
            </a:r>
            <a:endParaRPr lang="en-US" sz="1200" dirty="0"/>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3" name="Picture 2">
            <a:extLst>
              <a:ext uri="{FF2B5EF4-FFF2-40B4-BE49-F238E27FC236}">
                <a16:creationId xmlns:a16="http://schemas.microsoft.com/office/drawing/2014/main" id="{0F37B79B-2449-46DC-AA04-95CBDD7EBD92}"/>
              </a:ext>
            </a:extLst>
          </p:cNvPr>
          <p:cNvPicPr>
            <a:picLocks noChangeAspect="1"/>
          </p:cNvPicPr>
          <p:nvPr/>
        </p:nvPicPr>
        <p:blipFill>
          <a:blip r:embed="rId6"/>
          <a:stretch>
            <a:fillRect/>
          </a:stretch>
        </p:blipFill>
        <p:spPr>
          <a:xfrm>
            <a:off x="5890544" y="1940513"/>
            <a:ext cx="2926645" cy="1262474"/>
          </a:xfrm>
          <a:prstGeom prst="rect">
            <a:avLst/>
          </a:prstGeom>
        </p:spPr>
      </p:pic>
      <p:pic>
        <p:nvPicPr>
          <p:cNvPr id="10" name="Picture 9">
            <a:extLst>
              <a:ext uri="{FF2B5EF4-FFF2-40B4-BE49-F238E27FC236}">
                <a16:creationId xmlns:a16="http://schemas.microsoft.com/office/drawing/2014/main" id="{FE3DBA1C-C068-45BA-9BC6-68DBC6360092}"/>
              </a:ext>
            </a:extLst>
          </p:cNvPr>
          <p:cNvPicPr>
            <a:picLocks noChangeAspect="1"/>
          </p:cNvPicPr>
          <p:nvPr/>
        </p:nvPicPr>
        <p:blipFill>
          <a:blip r:embed="rId6"/>
          <a:stretch>
            <a:fillRect/>
          </a:stretch>
        </p:blipFill>
        <p:spPr>
          <a:xfrm>
            <a:off x="6118722" y="185625"/>
            <a:ext cx="1198878" cy="517163"/>
          </a:xfrm>
          <a:prstGeom prst="rect">
            <a:avLst/>
          </a:prstGeom>
        </p:spPr>
      </p:pic>
      <p:sp>
        <p:nvSpPr>
          <p:cNvPr id="11" name="TextBox 10">
            <a:extLst>
              <a:ext uri="{FF2B5EF4-FFF2-40B4-BE49-F238E27FC236}">
                <a16:creationId xmlns:a16="http://schemas.microsoft.com/office/drawing/2014/main" id="{0E1E6595-D96D-46A8-A06B-874BEBF6BBFB}"/>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7" action="ppaction://hlinksldjump"/>
              </a:rPr>
              <a:t>4</a:t>
            </a:r>
            <a:endParaRPr lang="en-ID"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pic>
        <p:nvPicPr>
          <p:cNvPr id="7" name="Picture 6">
            <a:extLst>
              <a:ext uri="{FF2B5EF4-FFF2-40B4-BE49-F238E27FC236}">
                <a16:creationId xmlns:a16="http://schemas.microsoft.com/office/drawing/2014/main" id="{A5BE35E2-3504-4331-B55F-D722E7210840}"/>
              </a:ext>
            </a:extLst>
          </p:cNvPr>
          <p:cNvPicPr>
            <a:picLocks noChangeAspect="1"/>
          </p:cNvPicPr>
          <p:nvPr/>
        </p:nvPicPr>
        <p:blipFill>
          <a:blip r:embed="rId5"/>
          <a:stretch>
            <a:fillRect/>
          </a:stretch>
        </p:blipFill>
        <p:spPr>
          <a:xfrm>
            <a:off x="6118722" y="185625"/>
            <a:ext cx="1198878" cy="517163"/>
          </a:xfrm>
          <a:prstGeom prst="rect">
            <a:avLst/>
          </a:prstGeom>
        </p:spPr>
      </p:pic>
      <p:sp>
        <p:nvSpPr>
          <p:cNvPr id="8" name="TextBox 7">
            <a:extLst>
              <a:ext uri="{FF2B5EF4-FFF2-40B4-BE49-F238E27FC236}">
                <a16:creationId xmlns:a16="http://schemas.microsoft.com/office/drawing/2014/main" id="{2945564E-BCB5-426A-9CE7-08D698E3BA1E}"/>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5</a:t>
            </a:r>
            <a:endParaRPr lang="en-ID" b="1" dirty="0"/>
          </a:p>
        </p:txBody>
      </p:sp>
      <p:sp>
        <p:nvSpPr>
          <p:cNvPr id="2" name="Title 1">
            <a:extLst>
              <a:ext uri="{FF2B5EF4-FFF2-40B4-BE49-F238E27FC236}">
                <a16:creationId xmlns:a16="http://schemas.microsoft.com/office/drawing/2014/main" id="{8BBC3697-6F7D-4ED3-9E8D-D4EB52DEB0B8}"/>
              </a:ext>
            </a:extLst>
          </p:cNvPr>
          <p:cNvSpPr>
            <a:spLocks noGrp="1"/>
          </p:cNvSpPr>
          <p:nvPr>
            <p:ph type="title"/>
          </p:nvPr>
        </p:nvSpPr>
        <p:spPr>
          <a:xfrm>
            <a:off x="231310" y="1098538"/>
            <a:ext cx="8340299" cy="3803048"/>
          </a:xfrm>
        </p:spPr>
        <p:txBody>
          <a:bodyPr>
            <a:noAutofit/>
          </a:bodyPr>
          <a:lstStyle/>
          <a:p>
            <a:pPr>
              <a:lnSpc>
                <a:spcPct val="150000"/>
              </a:lnSpc>
            </a:pPr>
            <a:r>
              <a:rPr lang="en-US" sz="1200" b="1" dirty="0">
                <a:latin typeface="Arial" panose="020B0604020202020204" pitchFamily="34" charset="0"/>
                <a:cs typeface="Arial" panose="020B0604020202020204" pitchFamily="34" charset="0"/>
              </a:rPr>
              <a:t>Background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Big Data Analytics Internship at Kimia Farma: Evaluating business performance from 2020 to 2023 using data-driven insights.</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Dataset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ID" sz="1200" b="0" i="0" dirty="0">
                <a:solidFill>
                  <a:srgbClr val="000000"/>
                </a:solidFill>
                <a:effectLst/>
                <a:latin typeface="Arial" panose="020B0604020202020204" pitchFamily="34" charset="0"/>
                <a:cs typeface="Arial" panose="020B0604020202020204" pitchFamily="34" charset="0"/>
              </a:rPr>
              <a:t>kf_final_transaction.csv</a:t>
            </a:r>
            <a:r>
              <a:rPr lang="en-ID" sz="1200" dirty="0">
                <a:latin typeface="Arial" panose="020B0604020202020204" pitchFamily="34" charset="0"/>
                <a:cs typeface="Arial" panose="020B0604020202020204" pitchFamily="34" charset="0"/>
              </a:rPr>
              <a:t> = customer transaction details</a:t>
            </a:r>
            <a:br>
              <a:rPr lang="en-ID" sz="1200" dirty="0">
                <a:latin typeface="Arial" panose="020B0604020202020204" pitchFamily="34" charset="0"/>
                <a:cs typeface="Arial" panose="020B0604020202020204" pitchFamily="34" charset="0"/>
              </a:rPr>
            </a:br>
            <a:r>
              <a:rPr lang="en-ID" sz="1200" dirty="0">
                <a:latin typeface="Arial" panose="020B0604020202020204" pitchFamily="34" charset="0"/>
                <a:cs typeface="Arial" panose="020B0604020202020204" pitchFamily="34" charset="0"/>
              </a:rPr>
              <a:t>- </a:t>
            </a:r>
            <a:r>
              <a:rPr lang="en-ID" sz="1200" b="0" i="0" dirty="0">
                <a:solidFill>
                  <a:srgbClr val="000000"/>
                </a:solidFill>
                <a:effectLst/>
                <a:latin typeface="Arial" panose="020B0604020202020204" pitchFamily="34" charset="0"/>
                <a:cs typeface="Arial" panose="020B0604020202020204" pitchFamily="34" charset="0"/>
              </a:rPr>
              <a:t>kf_inventory.csv</a:t>
            </a:r>
            <a:r>
              <a:rPr lang="en-ID" sz="1200" dirty="0">
                <a:latin typeface="Arial" panose="020B0604020202020204" pitchFamily="34" charset="0"/>
                <a:cs typeface="Arial" panose="020B0604020202020204" pitchFamily="34" charset="0"/>
              </a:rPr>
              <a:t> = product inventory stocks</a:t>
            </a:r>
            <a:br>
              <a:rPr lang="en-ID" sz="1200" dirty="0">
                <a:latin typeface="Arial" panose="020B0604020202020204" pitchFamily="34" charset="0"/>
                <a:cs typeface="Arial" panose="020B0604020202020204" pitchFamily="34" charset="0"/>
              </a:rPr>
            </a:br>
            <a:r>
              <a:rPr lang="en-ID" sz="1200" dirty="0">
                <a:latin typeface="Arial" panose="020B0604020202020204" pitchFamily="34" charset="0"/>
                <a:cs typeface="Arial" panose="020B0604020202020204" pitchFamily="34" charset="0"/>
              </a:rPr>
              <a:t>- </a:t>
            </a:r>
            <a:r>
              <a:rPr lang="en-ID" sz="1200" b="0" i="0" dirty="0">
                <a:solidFill>
                  <a:srgbClr val="000000"/>
                </a:solidFill>
                <a:effectLst/>
                <a:latin typeface="Arial" panose="020B0604020202020204" pitchFamily="34" charset="0"/>
                <a:cs typeface="Arial" panose="020B0604020202020204" pitchFamily="34" charset="0"/>
              </a:rPr>
              <a:t>kf_kantor_cabang.csv</a:t>
            </a:r>
            <a:r>
              <a:rPr lang="en-ID" sz="1200" dirty="0">
                <a:latin typeface="Arial" panose="020B0604020202020204" pitchFamily="34" charset="0"/>
                <a:cs typeface="Arial" panose="020B0604020202020204" pitchFamily="34" charset="0"/>
              </a:rPr>
              <a:t> = branch store details</a:t>
            </a:r>
            <a:br>
              <a:rPr lang="en-ID" sz="1200" dirty="0">
                <a:latin typeface="Arial" panose="020B0604020202020204" pitchFamily="34" charset="0"/>
                <a:cs typeface="Arial" panose="020B0604020202020204" pitchFamily="34" charset="0"/>
              </a:rPr>
            </a:br>
            <a:r>
              <a:rPr lang="en-ID" sz="1200" dirty="0">
                <a:latin typeface="Arial" panose="020B0604020202020204" pitchFamily="34" charset="0"/>
                <a:cs typeface="Arial" panose="020B0604020202020204" pitchFamily="34" charset="0"/>
              </a:rPr>
              <a:t>- </a:t>
            </a:r>
            <a:r>
              <a:rPr lang="en-ID" sz="1200" b="0" i="0" dirty="0">
                <a:solidFill>
                  <a:srgbClr val="000000"/>
                </a:solidFill>
                <a:effectLst/>
                <a:latin typeface="Arial" panose="020B0604020202020204" pitchFamily="34" charset="0"/>
                <a:cs typeface="Arial" panose="020B0604020202020204" pitchFamily="34" charset="0"/>
              </a:rPr>
              <a:t>kf_product.csv</a:t>
            </a:r>
            <a:r>
              <a:rPr lang="en-ID" sz="1200" dirty="0">
                <a:latin typeface="Arial" panose="020B0604020202020204" pitchFamily="34" charset="0"/>
                <a:cs typeface="Arial" panose="020B0604020202020204" pitchFamily="34" charset="0"/>
              </a:rPr>
              <a:t> = product details</a:t>
            </a:r>
            <a:br>
              <a:rPr lang="en-ID" sz="1200" dirty="0">
                <a:latin typeface="Arial" panose="020B0604020202020204" pitchFamily="34" charset="0"/>
                <a:cs typeface="Arial" panose="020B0604020202020204" pitchFamily="34" charset="0"/>
              </a:rPr>
            </a:br>
            <a:br>
              <a:rPr lang="en-ID" sz="1200" dirty="0">
                <a:latin typeface="Arial" panose="020B0604020202020204" pitchFamily="34" charset="0"/>
                <a:cs typeface="Arial" panose="020B0604020202020204" pitchFamily="34" charset="0"/>
              </a:rPr>
            </a:br>
            <a:r>
              <a:rPr lang="en-ID" sz="1200" b="1" dirty="0">
                <a:latin typeface="Arial" panose="020B0604020202020204" pitchFamily="34" charset="0"/>
                <a:cs typeface="Arial" panose="020B0604020202020204" pitchFamily="34" charset="0"/>
              </a:rPr>
              <a:t>Problem :</a:t>
            </a:r>
            <a:br>
              <a:rPr lang="en-ID" sz="1200" dirty="0">
                <a:latin typeface="Arial" panose="020B0604020202020204" pitchFamily="34" charset="0"/>
                <a:cs typeface="Arial" panose="020B0604020202020204" pitchFamily="34" charset="0"/>
              </a:rPr>
            </a:br>
            <a:r>
              <a:rPr lang="en-ID"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a:t>
            </a:r>
            <a:r>
              <a:rPr lang="en-US" sz="1200" dirty="0"/>
              <a:t>reate analysis tables by aggregating data from the four previously imported tables using Google BigQuery.</a:t>
            </a:r>
            <a:br>
              <a:rPr lang="en-ID" sz="1200" dirty="0">
                <a:latin typeface="Arial" panose="020B0604020202020204" pitchFamily="34" charset="0"/>
                <a:cs typeface="Arial" panose="020B0604020202020204" pitchFamily="34" charset="0"/>
              </a:rPr>
            </a:br>
            <a:r>
              <a:rPr lang="en-ID"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Develop</a:t>
            </a:r>
            <a:r>
              <a:rPr lang="en-US" sz="1200" dirty="0"/>
              <a:t> a performance analysis dashboard for Kimia Farma (2020-2023) using Google Looker Studio.</a:t>
            </a:r>
            <a:endParaRPr lang="en-ID" sz="12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Importing Dataset to BigQuery</a:t>
            </a:r>
            <a:endParaRPr sz="2700" b="1" i="0" u="none" strike="noStrike" cap="none" dirty="0">
              <a:solidFill>
                <a:srgbClr val="000000"/>
              </a:solidFill>
              <a:latin typeface="Rubik"/>
              <a:ea typeface="Rubik"/>
              <a:cs typeface="Rubik"/>
              <a:sym typeface="Rubik"/>
            </a:endParaRPr>
          </a:p>
        </p:txBody>
      </p:sp>
      <p:sp>
        <p:nvSpPr>
          <p:cNvPr id="121" name="Google Shape;121;g23ec2985a68_1_33"/>
          <p:cNvSpPr txBox="1"/>
          <p:nvPr/>
        </p:nvSpPr>
        <p:spPr>
          <a:xfrm>
            <a:off x="340500" y="1133122"/>
            <a:ext cx="8463000" cy="378562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a:lnSpc>
                <a:spcPct val="150000"/>
              </a:lnSpc>
            </a:pPr>
            <a:r>
              <a:rPr lang="en-ID" sz="1200" b="1" dirty="0"/>
              <a:t>Task</a:t>
            </a:r>
          </a:p>
          <a:p>
            <a:pPr>
              <a:lnSpc>
                <a:spcPct val="150000"/>
              </a:lnSpc>
            </a:pPr>
            <a:r>
              <a:rPr lang="en-ID" sz="1200" dirty="0"/>
              <a:t>Import the provided datasets into </a:t>
            </a:r>
            <a:r>
              <a:rPr lang="en-ID" sz="1200" dirty="0" err="1"/>
              <a:t>BigQuery</a:t>
            </a:r>
            <a:r>
              <a:rPr lang="en-ID" sz="1200" dirty="0"/>
              <a:t> as tables. Use the dataset names as table names, excluding the ".csv" extension</a:t>
            </a:r>
          </a:p>
          <a:p>
            <a:pPr marL="742950" lvl="1" indent="-285750">
              <a:lnSpc>
                <a:spcPct val="150000"/>
              </a:lnSpc>
              <a:buFont typeface="Arial" panose="020B0604020202020204" pitchFamily="34" charset="0"/>
              <a:buChar char="•"/>
            </a:pPr>
            <a:r>
              <a:rPr lang="en-ID" sz="1200" b="1" dirty="0"/>
              <a:t>kf_final_transaction.csv </a:t>
            </a:r>
            <a:r>
              <a:rPr lang="en-ID" sz="1200" b="1" dirty="0">
                <a:sym typeface="Wingdings" panose="05000000000000000000" pitchFamily="2" charset="2"/>
              </a:rPr>
              <a:t></a:t>
            </a:r>
            <a:r>
              <a:rPr lang="en-ID" sz="1200" b="1" dirty="0"/>
              <a:t> </a:t>
            </a:r>
            <a:r>
              <a:rPr lang="en-ID" sz="1200" b="1" dirty="0" err="1"/>
              <a:t>kf_final_transaction</a:t>
            </a:r>
            <a:endParaRPr lang="en-ID" sz="1200" dirty="0"/>
          </a:p>
          <a:p>
            <a:pPr marL="742950" lvl="1" indent="-285750">
              <a:lnSpc>
                <a:spcPct val="150000"/>
              </a:lnSpc>
              <a:buFont typeface="Arial" panose="020B0604020202020204" pitchFamily="34" charset="0"/>
              <a:buChar char="•"/>
            </a:pPr>
            <a:r>
              <a:rPr lang="en-ID" sz="1200" b="1" dirty="0"/>
              <a:t>kf_inventory.csv </a:t>
            </a:r>
            <a:r>
              <a:rPr lang="en-ID" sz="1200" b="1" dirty="0">
                <a:sym typeface="Wingdings" panose="05000000000000000000" pitchFamily="2" charset="2"/>
              </a:rPr>
              <a:t> </a:t>
            </a:r>
            <a:r>
              <a:rPr lang="en-ID" sz="1200" b="1" dirty="0" err="1"/>
              <a:t>kf_inventory</a:t>
            </a:r>
            <a:endParaRPr lang="en-ID" sz="1200" dirty="0"/>
          </a:p>
          <a:p>
            <a:pPr marL="742950" lvl="1" indent="-285750">
              <a:lnSpc>
                <a:spcPct val="150000"/>
              </a:lnSpc>
              <a:buFont typeface="Arial" panose="020B0604020202020204" pitchFamily="34" charset="0"/>
              <a:buChar char="•"/>
            </a:pPr>
            <a:r>
              <a:rPr lang="en-ID" sz="1200" b="1" dirty="0"/>
              <a:t>kf_kantor_cabang.csv </a:t>
            </a:r>
            <a:r>
              <a:rPr lang="en-ID" sz="1200" b="1" dirty="0">
                <a:sym typeface="Wingdings" panose="05000000000000000000" pitchFamily="2" charset="2"/>
              </a:rPr>
              <a:t> </a:t>
            </a:r>
            <a:r>
              <a:rPr lang="en-ID" sz="1200" b="1" dirty="0" err="1"/>
              <a:t>kf_kantor_cabang</a:t>
            </a:r>
            <a:endParaRPr lang="en-ID" sz="1200" dirty="0"/>
          </a:p>
          <a:p>
            <a:pPr marL="742950" lvl="1" indent="-285750">
              <a:lnSpc>
                <a:spcPct val="150000"/>
              </a:lnSpc>
              <a:buFont typeface="Arial" panose="020B0604020202020204" pitchFamily="34" charset="0"/>
              <a:buChar char="•"/>
            </a:pPr>
            <a:r>
              <a:rPr lang="en-ID" sz="1200" b="1" dirty="0"/>
              <a:t>kf_product.csv </a:t>
            </a:r>
            <a:r>
              <a:rPr lang="en-ID" sz="1200" b="1" dirty="0">
                <a:sym typeface="Wingdings" panose="05000000000000000000" pitchFamily="2" charset="2"/>
              </a:rPr>
              <a:t> </a:t>
            </a:r>
            <a:r>
              <a:rPr lang="en-ID" sz="1200" b="1" dirty="0" err="1"/>
              <a:t>kf_product</a:t>
            </a:r>
            <a:endParaRPr lang="en-ID" sz="1200" dirty="0"/>
          </a:p>
          <a:p>
            <a:pPr>
              <a:lnSpc>
                <a:spcPct val="150000"/>
              </a:lnSpc>
            </a:pPr>
            <a:r>
              <a:rPr lang="en-ID" sz="1200" b="1" dirty="0"/>
              <a:t>Data Preparation</a:t>
            </a:r>
            <a:endParaRPr lang="en-ID" sz="1200" dirty="0"/>
          </a:p>
          <a:p>
            <a:pPr>
              <a:lnSpc>
                <a:spcPct val="150000"/>
              </a:lnSpc>
            </a:pPr>
            <a:r>
              <a:rPr lang="en-ID" sz="1200" dirty="0"/>
              <a:t>Check the data for :</a:t>
            </a:r>
          </a:p>
          <a:p>
            <a:pPr marL="742950" lvl="1" indent="-285750">
              <a:lnSpc>
                <a:spcPct val="150000"/>
              </a:lnSpc>
              <a:buFont typeface="Arial" panose="020B0604020202020204" pitchFamily="34" charset="0"/>
              <a:buChar char="•"/>
            </a:pPr>
            <a:r>
              <a:rPr lang="en-ID" sz="1200" dirty="0"/>
              <a:t>Missing values</a:t>
            </a:r>
          </a:p>
          <a:p>
            <a:pPr marL="742950" lvl="1" indent="-285750">
              <a:lnSpc>
                <a:spcPct val="150000"/>
              </a:lnSpc>
              <a:buFont typeface="Arial" panose="020B0604020202020204" pitchFamily="34" charset="0"/>
              <a:buChar char="•"/>
            </a:pPr>
            <a:r>
              <a:rPr lang="en-ID" sz="1200" dirty="0"/>
              <a:t>Duplicates</a:t>
            </a:r>
          </a:p>
          <a:p>
            <a:pPr marL="742950" lvl="1" indent="-285750">
              <a:lnSpc>
                <a:spcPct val="150000"/>
              </a:lnSpc>
              <a:buFont typeface="Arial" panose="020B0604020202020204" pitchFamily="34" charset="0"/>
              <a:buChar char="•"/>
            </a:pPr>
            <a:r>
              <a:rPr lang="en-ID" sz="1200" dirty="0"/>
              <a:t>Inconsistent formats</a:t>
            </a:r>
          </a:p>
          <a:p>
            <a:pPr>
              <a:lnSpc>
                <a:spcPct val="150000"/>
              </a:lnSpc>
            </a:pPr>
            <a:r>
              <a:rPr lang="en-ID" sz="1200" dirty="0"/>
              <a:t>The data is already in good shape with no issues detected.</a:t>
            </a:r>
          </a:p>
        </p:txBody>
      </p:sp>
      <p:pic>
        <p:nvPicPr>
          <p:cNvPr id="6" name="Picture 5">
            <a:extLst>
              <a:ext uri="{FF2B5EF4-FFF2-40B4-BE49-F238E27FC236}">
                <a16:creationId xmlns:a16="http://schemas.microsoft.com/office/drawing/2014/main" id="{68E98CC5-7D79-42F0-A8E9-1E9639950D81}"/>
              </a:ext>
            </a:extLst>
          </p:cNvPr>
          <p:cNvPicPr>
            <a:picLocks noChangeAspect="1"/>
          </p:cNvPicPr>
          <p:nvPr/>
        </p:nvPicPr>
        <p:blipFill>
          <a:blip r:embed="rId5"/>
          <a:stretch>
            <a:fillRect/>
          </a:stretch>
        </p:blipFill>
        <p:spPr>
          <a:xfrm>
            <a:off x="6118722" y="185625"/>
            <a:ext cx="1198878" cy="517163"/>
          </a:xfrm>
          <a:prstGeom prst="rect">
            <a:avLst/>
          </a:prstGeom>
        </p:spPr>
      </p:pic>
      <p:sp>
        <p:nvSpPr>
          <p:cNvPr id="7" name="TextBox 6">
            <a:extLst>
              <a:ext uri="{FF2B5EF4-FFF2-40B4-BE49-F238E27FC236}">
                <a16:creationId xmlns:a16="http://schemas.microsoft.com/office/drawing/2014/main" id="{28C28289-C572-4E66-B000-3BFC107E9DB9}"/>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6</a:t>
            </a:r>
            <a:endParaRPr lang="en-ID" b="1" dirty="0"/>
          </a:p>
        </p:txBody>
      </p:sp>
      <p:pic>
        <p:nvPicPr>
          <p:cNvPr id="9" name="Picture 8">
            <a:extLst>
              <a:ext uri="{FF2B5EF4-FFF2-40B4-BE49-F238E27FC236}">
                <a16:creationId xmlns:a16="http://schemas.microsoft.com/office/drawing/2014/main" id="{27DCDDC7-658B-42AD-B151-28249EF372E5}"/>
              </a:ext>
            </a:extLst>
          </p:cNvPr>
          <p:cNvPicPr>
            <a:picLocks noChangeAspect="1"/>
          </p:cNvPicPr>
          <p:nvPr/>
        </p:nvPicPr>
        <p:blipFill>
          <a:blip r:embed="rId7"/>
          <a:stretch>
            <a:fillRect/>
          </a:stretch>
        </p:blipFill>
        <p:spPr>
          <a:xfrm>
            <a:off x="6118722" y="1903291"/>
            <a:ext cx="2276793" cy="1743318"/>
          </a:xfrm>
          <a:prstGeom prst="rect">
            <a:avLst/>
          </a:prstGeom>
        </p:spPr>
      </p:pic>
      <p:sp>
        <p:nvSpPr>
          <p:cNvPr id="2" name="Rectangle 1">
            <a:extLst>
              <a:ext uri="{FF2B5EF4-FFF2-40B4-BE49-F238E27FC236}">
                <a16:creationId xmlns:a16="http://schemas.microsoft.com/office/drawing/2014/main" id="{AF5253E2-57E2-4F9F-BB32-5E9ED3DFFAB6}"/>
              </a:ext>
            </a:extLst>
          </p:cNvPr>
          <p:cNvSpPr/>
          <p:nvPr/>
        </p:nvSpPr>
        <p:spPr>
          <a:xfrm>
            <a:off x="6118722" y="3138311"/>
            <a:ext cx="2276793" cy="5082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6A409F23-A71B-4230-8575-C6226E9A5AD7}"/>
              </a:ext>
            </a:extLst>
          </p:cNvPr>
          <p:cNvSpPr/>
          <p:nvPr/>
        </p:nvSpPr>
        <p:spPr>
          <a:xfrm>
            <a:off x="6118721" y="2376216"/>
            <a:ext cx="2276793" cy="5082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18;g23ec2985a68_1_33">
            <a:extLst>
              <a:ext uri="{FF2B5EF4-FFF2-40B4-BE49-F238E27FC236}">
                <a16:creationId xmlns:a16="http://schemas.microsoft.com/office/drawing/2014/main" id="{E60BCA76-DE83-408E-A3CC-9A8B9B55153F}"/>
              </a:ext>
            </a:extLst>
          </p:cNvPr>
          <p:cNvPicPr preferRelativeResize="0"/>
          <p:nvPr/>
        </p:nvPicPr>
        <p:blipFill rotWithShape="1">
          <a:blip r:embed="rId2">
            <a:alphaModFix amt="10000"/>
          </a:blip>
          <a:srcRect/>
          <a:stretch/>
        </p:blipFill>
        <p:spPr>
          <a:xfrm>
            <a:off x="-1" y="444"/>
            <a:ext cx="9144001" cy="5143501"/>
          </a:xfrm>
          <a:prstGeom prst="rect">
            <a:avLst/>
          </a:prstGeom>
          <a:noFill/>
          <a:ln>
            <a:noFill/>
          </a:ln>
        </p:spPr>
      </p:pic>
      <p:sp>
        <p:nvSpPr>
          <p:cNvPr id="13" name="Google Shape;120;g23ec2985a68_1_33">
            <a:extLst>
              <a:ext uri="{FF2B5EF4-FFF2-40B4-BE49-F238E27FC236}">
                <a16:creationId xmlns:a16="http://schemas.microsoft.com/office/drawing/2014/main" id="{3921FA25-6912-4438-A0EC-374591B7FC77}"/>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Importing Dataset to BigQuery</a:t>
            </a:r>
            <a:endParaRPr sz="2700" b="1"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110329C9-FA9E-415A-9718-50F7FE2D4BF8}"/>
              </a:ext>
            </a:extLst>
          </p:cNvPr>
          <p:cNvPicPr>
            <a:picLocks noChangeAspect="1"/>
          </p:cNvPicPr>
          <p:nvPr/>
        </p:nvPicPr>
        <p:blipFill>
          <a:blip r:embed="rId3"/>
          <a:stretch>
            <a:fillRect/>
          </a:stretch>
        </p:blipFill>
        <p:spPr>
          <a:xfrm>
            <a:off x="395994" y="1606305"/>
            <a:ext cx="1293079" cy="1323150"/>
          </a:xfrm>
          <a:prstGeom prst="rect">
            <a:avLst/>
          </a:prstGeom>
        </p:spPr>
      </p:pic>
      <p:pic>
        <p:nvPicPr>
          <p:cNvPr id="7" name="Picture 6">
            <a:extLst>
              <a:ext uri="{FF2B5EF4-FFF2-40B4-BE49-F238E27FC236}">
                <a16:creationId xmlns:a16="http://schemas.microsoft.com/office/drawing/2014/main" id="{E23D3C82-0A69-4D8F-B1C0-7EA06A8EDB6D}"/>
              </a:ext>
            </a:extLst>
          </p:cNvPr>
          <p:cNvPicPr>
            <a:picLocks noChangeAspect="1"/>
          </p:cNvPicPr>
          <p:nvPr/>
        </p:nvPicPr>
        <p:blipFill>
          <a:blip r:embed="rId4"/>
          <a:stretch>
            <a:fillRect/>
          </a:stretch>
        </p:blipFill>
        <p:spPr>
          <a:xfrm>
            <a:off x="1849248" y="1604412"/>
            <a:ext cx="7134578" cy="950821"/>
          </a:xfrm>
          <a:prstGeom prst="rect">
            <a:avLst/>
          </a:prstGeom>
        </p:spPr>
      </p:pic>
      <p:pic>
        <p:nvPicPr>
          <p:cNvPr id="9" name="Picture 8">
            <a:extLst>
              <a:ext uri="{FF2B5EF4-FFF2-40B4-BE49-F238E27FC236}">
                <a16:creationId xmlns:a16="http://schemas.microsoft.com/office/drawing/2014/main" id="{5D622A07-5946-45B9-B3F3-1353C71B4CB2}"/>
              </a:ext>
            </a:extLst>
          </p:cNvPr>
          <p:cNvPicPr>
            <a:picLocks noChangeAspect="1"/>
          </p:cNvPicPr>
          <p:nvPr/>
        </p:nvPicPr>
        <p:blipFill>
          <a:blip r:embed="rId5"/>
          <a:stretch>
            <a:fillRect/>
          </a:stretch>
        </p:blipFill>
        <p:spPr>
          <a:xfrm>
            <a:off x="395994" y="3483423"/>
            <a:ext cx="1584939" cy="1280488"/>
          </a:xfrm>
          <a:prstGeom prst="rect">
            <a:avLst/>
          </a:prstGeom>
        </p:spPr>
      </p:pic>
      <p:pic>
        <p:nvPicPr>
          <p:cNvPr id="11" name="Picture 10">
            <a:extLst>
              <a:ext uri="{FF2B5EF4-FFF2-40B4-BE49-F238E27FC236}">
                <a16:creationId xmlns:a16="http://schemas.microsoft.com/office/drawing/2014/main" id="{3781C604-0B32-4719-97D4-0BCE04B50B13}"/>
              </a:ext>
            </a:extLst>
          </p:cNvPr>
          <p:cNvPicPr>
            <a:picLocks noChangeAspect="1"/>
          </p:cNvPicPr>
          <p:nvPr/>
        </p:nvPicPr>
        <p:blipFill>
          <a:blip r:embed="rId6"/>
          <a:stretch>
            <a:fillRect/>
          </a:stretch>
        </p:blipFill>
        <p:spPr>
          <a:xfrm>
            <a:off x="2134292" y="3758133"/>
            <a:ext cx="5702637" cy="1018064"/>
          </a:xfrm>
          <a:prstGeom prst="rect">
            <a:avLst/>
          </a:prstGeom>
        </p:spPr>
      </p:pic>
      <p:pic>
        <p:nvPicPr>
          <p:cNvPr id="8" name="Google Shape;119;g23ec2985a68_1_33">
            <a:extLst>
              <a:ext uri="{FF2B5EF4-FFF2-40B4-BE49-F238E27FC236}">
                <a16:creationId xmlns:a16="http://schemas.microsoft.com/office/drawing/2014/main" id="{2FA57A5E-69DF-4AEF-9BCF-A75CA2898135}"/>
              </a:ext>
            </a:extLst>
          </p:cNvPr>
          <p:cNvPicPr preferRelativeResize="0"/>
          <p:nvPr/>
        </p:nvPicPr>
        <p:blipFill rotWithShape="1">
          <a:blip r:embed="rId7">
            <a:alphaModFix/>
          </a:blip>
          <a:srcRect t="5658" b="5649"/>
          <a:stretch/>
        </p:blipFill>
        <p:spPr>
          <a:xfrm>
            <a:off x="7317600" y="185625"/>
            <a:ext cx="1399902" cy="541300"/>
          </a:xfrm>
          <a:prstGeom prst="rect">
            <a:avLst/>
          </a:prstGeom>
          <a:noFill/>
          <a:ln>
            <a:noFill/>
          </a:ln>
        </p:spPr>
      </p:pic>
      <p:pic>
        <p:nvPicPr>
          <p:cNvPr id="10" name="Picture 9">
            <a:extLst>
              <a:ext uri="{FF2B5EF4-FFF2-40B4-BE49-F238E27FC236}">
                <a16:creationId xmlns:a16="http://schemas.microsoft.com/office/drawing/2014/main" id="{7C216905-0EA3-42C3-9F14-C36FF884B944}"/>
              </a:ext>
            </a:extLst>
          </p:cNvPr>
          <p:cNvPicPr>
            <a:picLocks noChangeAspect="1"/>
          </p:cNvPicPr>
          <p:nvPr/>
        </p:nvPicPr>
        <p:blipFill>
          <a:blip r:embed="rId8"/>
          <a:stretch>
            <a:fillRect/>
          </a:stretch>
        </p:blipFill>
        <p:spPr>
          <a:xfrm>
            <a:off x="6118722" y="185625"/>
            <a:ext cx="1198878" cy="517163"/>
          </a:xfrm>
          <a:prstGeom prst="rect">
            <a:avLst/>
          </a:prstGeom>
        </p:spPr>
      </p:pic>
      <p:sp>
        <p:nvSpPr>
          <p:cNvPr id="12" name="TextBox 11">
            <a:extLst>
              <a:ext uri="{FF2B5EF4-FFF2-40B4-BE49-F238E27FC236}">
                <a16:creationId xmlns:a16="http://schemas.microsoft.com/office/drawing/2014/main" id="{75DCE1B5-F40F-4E35-BD68-991378786C74}"/>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9" action="ppaction://hlinksldjump"/>
              </a:rPr>
              <a:t>7</a:t>
            </a:r>
            <a:endParaRPr lang="en-ID" b="1" dirty="0"/>
          </a:p>
        </p:txBody>
      </p:sp>
      <p:sp>
        <p:nvSpPr>
          <p:cNvPr id="2" name="Title 1">
            <a:extLst>
              <a:ext uri="{FF2B5EF4-FFF2-40B4-BE49-F238E27FC236}">
                <a16:creationId xmlns:a16="http://schemas.microsoft.com/office/drawing/2014/main" id="{38BC6AB6-CCD3-44C5-9B50-E46581D57E4F}"/>
              </a:ext>
            </a:extLst>
          </p:cNvPr>
          <p:cNvSpPr>
            <a:spLocks noGrp="1"/>
          </p:cNvSpPr>
          <p:nvPr>
            <p:ph type="title"/>
          </p:nvPr>
        </p:nvSpPr>
        <p:spPr>
          <a:xfrm>
            <a:off x="340500" y="1118518"/>
            <a:ext cx="5123322" cy="417820"/>
          </a:xfrm>
        </p:spPr>
        <p:txBody>
          <a:bodyPr>
            <a:normAutofit/>
          </a:bodyPr>
          <a:lstStyle/>
          <a:p>
            <a:r>
              <a:rPr lang="en-ID" sz="1200" b="1" dirty="0" err="1">
                <a:latin typeface="Arial" panose="020B0604020202020204" pitchFamily="34" charset="0"/>
                <a:cs typeface="Arial" panose="020B0604020202020204" pitchFamily="34" charset="0"/>
              </a:rPr>
              <a:t>kf_final_transaction</a:t>
            </a:r>
            <a:r>
              <a:rPr lang="en-ID" sz="1200" b="1" dirty="0">
                <a:latin typeface="Arial" panose="020B0604020202020204" pitchFamily="34" charset="0"/>
                <a:cs typeface="Arial" panose="020B0604020202020204" pitchFamily="34" charset="0"/>
              </a:rPr>
              <a:t> (8 Columns and </a:t>
            </a:r>
            <a:r>
              <a:rPr lang="en-ID" sz="1200" b="1" i="0" dirty="0">
                <a:effectLst/>
                <a:latin typeface="Arial" panose="020B0604020202020204" pitchFamily="34" charset="0"/>
                <a:cs typeface="Arial" panose="020B0604020202020204" pitchFamily="34" charset="0"/>
              </a:rPr>
              <a:t>672,458 Rows)</a:t>
            </a:r>
            <a:endParaRPr lang="en-ID" sz="1200" b="1" dirty="0">
              <a:latin typeface="Arial" panose="020B0604020202020204" pitchFamily="34" charset="0"/>
              <a:cs typeface="Arial" panose="020B0604020202020204" pitchFamily="34" charset="0"/>
            </a:endParaRPr>
          </a:p>
        </p:txBody>
      </p:sp>
      <p:sp>
        <p:nvSpPr>
          <p:cNvPr id="14" name="Title 1">
            <a:extLst>
              <a:ext uri="{FF2B5EF4-FFF2-40B4-BE49-F238E27FC236}">
                <a16:creationId xmlns:a16="http://schemas.microsoft.com/office/drawing/2014/main" id="{0827813D-1E56-401F-9CEE-36972C71BD47}"/>
              </a:ext>
            </a:extLst>
          </p:cNvPr>
          <p:cNvSpPr txBox="1">
            <a:spLocks/>
          </p:cNvSpPr>
          <p:nvPr/>
        </p:nvSpPr>
        <p:spPr>
          <a:xfrm>
            <a:off x="395994" y="3065603"/>
            <a:ext cx="3972806" cy="41782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ID" sz="1200" b="1" dirty="0" err="1"/>
              <a:t>kf_inventory</a:t>
            </a:r>
            <a:r>
              <a:rPr lang="en-ID" sz="1200" b="1" dirty="0"/>
              <a:t> (5 Columns and 1,035,000 Rows)</a:t>
            </a:r>
            <a:endParaRPr lang="en-ID" sz="1200" dirty="0"/>
          </a:p>
        </p:txBody>
      </p:sp>
    </p:spTree>
    <p:extLst>
      <p:ext uri="{BB962C8B-B14F-4D97-AF65-F5344CB8AC3E}">
        <p14:creationId xmlns:p14="http://schemas.microsoft.com/office/powerpoint/2010/main" val="255596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18;g23ec2985a68_1_33">
            <a:extLst>
              <a:ext uri="{FF2B5EF4-FFF2-40B4-BE49-F238E27FC236}">
                <a16:creationId xmlns:a16="http://schemas.microsoft.com/office/drawing/2014/main" id="{38FC4923-AAA4-4B30-ACB8-8FB9F5A48137}"/>
              </a:ext>
            </a:extLst>
          </p:cNvPr>
          <p:cNvPicPr preferRelativeResize="0"/>
          <p:nvPr/>
        </p:nvPicPr>
        <p:blipFill rotWithShape="1">
          <a:blip r:embed="rId2">
            <a:alphaModFix amt="10000"/>
          </a:blip>
          <a:srcRect/>
          <a:stretch/>
        </p:blipFill>
        <p:spPr>
          <a:xfrm>
            <a:off x="-1" y="444"/>
            <a:ext cx="9144001" cy="5143501"/>
          </a:xfrm>
          <a:prstGeom prst="rect">
            <a:avLst/>
          </a:prstGeom>
          <a:noFill/>
          <a:ln>
            <a:noFill/>
          </a:ln>
        </p:spPr>
      </p:pic>
      <p:pic>
        <p:nvPicPr>
          <p:cNvPr id="5" name="Picture 4">
            <a:extLst>
              <a:ext uri="{FF2B5EF4-FFF2-40B4-BE49-F238E27FC236}">
                <a16:creationId xmlns:a16="http://schemas.microsoft.com/office/drawing/2014/main" id="{F8FFBA1B-EFB8-4BE4-AB16-D3C4B5F1791C}"/>
              </a:ext>
            </a:extLst>
          </p:cNvPr>
          <p:cNvPicPr>
            <a:picLocks noChangeAspect="1"/>
          </p:cNvPicPr>
          <p:nvPr/>
        </p:nvPicPr>
        <p:blipFill>
          <a:blip r:embed="rId3"/>
          <a:stretch>
            <a:fillRect/>
          </a:stretch>
        </p:blipFill>
        <p:spPr>
          <a:xfrm>
            <a:off x="528933" y="1617379"/>
            <a:ext cx="1524356" cy="1329757"/>
          </a:xfrm>
          <a:prstGeom prst="rect">
            <a:avLst/>
          </a:prstGeom>
        </p:spPr>
      </p:pic>
      <p:pic>
        <p:nvPicPr>
          <p:cNvPr id="7" name="Picture 6">
            <a:extLst>
              <a:ext uri="{FF2B5EF4-FFF2-40B4-BE49-F238E27FC236}">
                <a16:creationId xmlns:a16="http://schemas.microsoft.com/office/drawing/2014/main" id="{E6905A4E-0269-4C6A-83B2-46568230EAB4}"/>
              </a:ext>
            </a:extLst>
          </p:cNvPr>
          <p:cNvPicPr>
            <a:picLocks noChangeAspect="1"/>
          </p:cNvPicPr>
          <p:nvPr/>
        </p:nvPicPr>
        <p:blipFill>
          <a:blip r:embed="rId4"/>
          <a:stretch>
            <a:fillRect/>
          </a:stretch>
        </p:blipFill>
        <p:spPr>
          <a:xfrm>
            <a:off x="2243744" y="1658593"/>
            <a:ext cx="6543146" cy="913157"/>
          </a:xfrm>
          <a:prstGeom prst="rect">
            <a:avLst/>
          </a:prstGeom>
        </p:spPr>
      </p:pic>
      <p:pic>
        <p:nvPicPr>
          <p:cNvPr id="9" name="Picture 8">
            <a:extLst>
              <a:ext uri="{FF2B5EF4-FFF2-40B4-BE49-F238E27FC236}">
                <a16:creationId xmlns:a16="http://schemas.microsoft.com/office/drawing/2014/main" id="{8873ECE7-A402-4B20-9E52-3A7026CF08B7}"/>
              </a:ext>
            </a:extLst>
          </p:cNvPr>
          <p:cNvPicPr>
            <a:picLocks noChangeAspect="1"/>
          </p:cNvPicPr>
          <p:nvPr/>
        </p:nvPicPr>
        <p:blipFill>
          <a:blip r:embed="rId5"/>
          <a:stretch>
            <a:fillRect/>
          </a:stretch>
        </p:blipFill>
        <p:spPr>
          <a:xfrm>
            <a:off x="528933" y="3607163"/>
            <a:ext cx="1905266" cy="1086002"/>
          </a:xfrm>
          <a:prstGeom prst="rect">
            <a:avLst/>
          </a:prstGeom>
        </p:spPr>
      </p:pic>
      <p:pic>
        <p:nvPicPr>
          <p:cNvPr id="11" name="Picture 10">
            <a:extLst>
              <a:ext uri="{FF2B5EF4-FFF2-40B4-BE49-F238E27FC236}">
                <a16:creationId xmlns:a16="http://schemas.microsoft.com/office/drawing/2014/main" id="{D8AEDC86-7E36-4682-9545-79C6E72705CA}"/>
              </a:ext>
            </a:extLst>
          </p:cNvPr>
          <p:cNvPicPr>
            <a:picLocks noChangeAspect="1"/>
          </p:cNvPicPr>
          <p:nvPr/>
        </p:nvPicPr>
        <p:blipFill>
          <a:blip r:embed="rId6"/>
          <a:stretch>
            <a:fillRect/>
          </a:stretch>
        </p:blipFill>
        <p:spPr>
          <a:xfrm>
            <a:off x="2582223" y="3607163"/>
            <a:ext cx="5681344" cy="1152736"/>
          </a:xfrm>
          <a:prstGeom prst="rect">
            <a:avLst/>
          </a:prstGeom>
        </p:spPr>
      </p:pic>
      <p:sp>
        <p:nvSpPr>
          <p:cNvPr id="8" name="Google Shape;120;g23ec2985a68_1_33">
            <a:extLst>
              <a:ext uri="{FF2B5EF4-FFF2-40B4-BE49-F238E27FC236}">
                <a16:creationId xmlns:a16="http://schemas.microsoft.com/office/drawing/2014/main" id="{DDCD04FB-1DB7-42CD-AB3D-59BCE2BB6668}"/>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Importing Dataset to BigQuery</a:t>
            </a:r>
            <a:endParaRPr sz="2700" b="1" i="0" u="none" strike="noStrike" cap="none" dirty="0">
              <a:solidFill>
                <a:srgbClr val="000000"/>
              </a:solidFill>
              <a:latin typeface="Rubik"/>
              <a:ea typeface="Rubik"/>
              <a:cs typeface="Rubik"/>
              <a:sym typeface="Rubik"/>
            </a:endParaRPr>
          </a:p>
        </p:txBody>
      </p:sp>
      <p:pic>
        <p:nvPicPr>
          <p:cNvPr id="10" name="Google Shape;119;g23ec2985a68_1_33">
            <a:extLst>
              <a:ext uri="{FF2B5EF4-FFF2-40B4-BE49-F238E27FC236}">
                <a16:creationId xmlns:a16="http://schemas.microsoft.com/office/drawing/2014/main" id="{2064B682-1D40-40CC-8914-500DBE884E0D}"/>
              </a:ext>
            </a:extLst>
          </p:cNvPr>
          <p:cNvPicPr preferRelativeResize="0"/>
          <p:nvPr/>
        </p:nvPicPr>
        <p:blipFill rotWithShape="1">
          <a:blip r:embed="rId7">
            <a:alphaModFix/>
          </a:blip>
          <a:srcRect t="5658" b="5649"/>
          <a:stretch/>
        </p:blipFill>
        <p:spPr>
          <a:xfrm>
            <a:off x="7317600" y="185625"/>
            <a:ext cx="1399902" cy="541300"/>
          </a:xfrm>
          <a:prstGeom prst="rect">
            <a:avLst/>
          </a:prstGeom>
          <a:noFill/>
          <a:ln>
            <a:noFill/>
          </a:ln>
        </p:spPr>
      </p:pic>
      <p:pic>
        <p:nvPicPr>
          <p:cNvPr id="12" name="Picture 11">
            <a:extLst>
              <a:ext uri="{FF2B5EF4-FFF2-40B4-BE49-F238E27FC236}">
                <a16:creationId xmlns:a16="http://schemas.microsoft.com/office/drawing/2014/main" id="{C1CF30A6-9E69-426C-B628-D739EDDA35DB}"/>
              </a:ext>
            </a:extLst>
          </p:cNvPr>
          <p:cNvPicPr>
            <a:picLocks noChangeAspect="1"/>
          </p:cNvPicPr>
          <p:nvPr/>
        </p:nvPicPr>
        <p:blipFill>
          <a:blip r:embed="rId8"/>
          <a:stretch>
            <a:fillRect/>
          </a:stretch>
        </p:blipFill>
        <p:spPr>
          <a:xfrm>
            <a:off x="6118722" y="185625"/>
            <a:ext cx="1198878" cy="517163"/>
          </a:xfrm>
          <a:prstGeom prst="rect">
            <a:avLst/>
          </a:prstGeom>
        </p:spPr>
      </p:pic>
      <p:sp>
        <p:nvSpPr>
          <p:cNvPr id="13" name="TextBox 12">
            <a:extLst>
              <a:ext uri="{FF2B5EF4-FFF2-40B4-BE49-F238E27FC236}">
                <a16:creationId xmlns:a16="http://schemas.microsoft.com/office/drawing/2014/main" id="{5EAC770F-157D-4A0B-8973-B6FE9C3D20B9}"/>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9" action="ppaction://hlinksldjump"/>
              </a:rPr>
              <a:t>8</a:t>
            </a:r>
            <a:endParaRPr lang="en-ID" b="1" dirty="0"/>
          </a:p>
        </p:txBody>
      </p:sp>
      <p:sp>
        <p:nvSpPr>
          <p:cNvPr id="14" name="Title 1">
            <a:extLst>
              <a:ext uri="{FF2B5EF4-FFF2-40B4-BE49-F238E27FC236}">
                <a16:creationId xmlns:a16="http://schemas.microsoft.com/office/drawing/2014/main" id="{8EF78082-721E-45B4-A3C3-4C90B953544B}"/>
              </a:ext>
            </a:extLst>
          </p:cNvPr>
          <p:cNvSpPr txBox="1">
            <a:spLocks/>
          </p:cNvSpPr>
          <p:nvPr/>
        </p:nvSpPr>
        <p:spPr>
          <a:xfrm>
            <a:off x="541678" y="1118517"/>
            <a:ext cx="4030322" cy="41782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D" sz="1200" b="1" dirty="0" err="1"/>
              <a:t>kf_kantor_cabang</a:t>
            </a:r>
            <a:r>
              <a:rPr lang="en-ID" sz="1200" b="1" dirty="0"/>
              <a:t> (6 Columns and 1,725 Rows)</a:t>
            </a:r>
            <a:endParaRPr lang="en-ID" sz="1200" dirty="0"/>
          </a:p>
        </p:txBody>
      </p:sp>
      <p:sp>
        <p:nvSpPr>
          <p:cNvPr id="15" name="Title 1">
            <a:extLst>
              <a:ext uri="{FF2B5EF4-FFF2-40B4-BE49-F238E27FC236}">
                <a16:creationId xmlns:a16="http://schemas.microsoft.com/office/drawing/2014/main" id="{CB55BC2C-F6C2-46CB-B6E4-A8D423AA2839}"/>
              </a:ext>
            </a:extLst>
          </p:cNvPr>
          <p:cNvSpPr txBox="1">
            <a:spLocks/>
          </p:cNvSpPr>
          <p:nvPr/>
        </p:nvSpPr>
        <p:spPr>
          <a:xfrm>
            <a:off x="541678" y="3171448"/>
            <a:ext cx="3556189" cy="41782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D" sz="1200" b="1" dirty="0" err="1"/>
              <a:t>kf_product</a:t>
            </a:r>
            <a:r>
              <a:rPr lang="en-ID" sz="1200" b="1" dirty="0"/>
              <a:t> (4 Columns and 150 Rows)</a:t>
            </a:r>
            <a:endParaRPr lang="en-ID" sz="1200" dirty="0"/>
          </a:p>
        </p:txBody>
      </p:sp>
    </p:spTree>
    <p:extLst>
      <p:ext uri="{BB962C8B-B14F-4D97-AF65-F5344CB8AC3E}">
        <p14:creationId xmlns:p14="http://schemas.microsoft.com/office/powerpoint/2010/main" val="249337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489088" y="1037517"/>
            <a:ext cx="35513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dirty="0"/>
              <a:t>Create a table with the following conditions. Total </a:t>
            </a:r>
            <a:r>
              <a:rPr lang="en-US" sz="1200" b="1" dirty="0"/>
              <a:t>16 Columns</a:t>
            </a:r>
            <a:endParaRPr sz="1200" b="1" dirty="0">
              <a:latin typeface="Rubik"/>
              <a:ea typeface="Rubik"/>
              <a:cs typeface="Rubik"/>
              <a:sym typeface="Rubik"/>
            </a:endParaRPr>
          </a:p>
        </p:txBody>
      </p:sp>
      <p:pic>
        <p:nvPicPr>
          <p:cNvPr id="6" name="Picture 5">
            <a:extLst>
              <a:ext uri="{FF2B5EF4-FFF2-40B4-BE49-F238E27FC236}">
                <a16:creationId xmlns:a16="http://schemas.microsoft.com/office/drawing/2014/main" id="{3E7955A8-C9BB-41F8-82BD-94788D147094}"/>
              </a:ext>
            </a:extLst>
          </p:cNvPr>
          <p:cNvPicPr>
            <a:picLocks noChangeAspect="1"/>
          </p:cNvPicPr>
          <p:nvPr/>
        </p:nvPicPr>
        <p:blipFill>
          <a:blip r:embed="rId5"/>
          <a:stretch>
            <a:fillRect/>
          </a:stretch>
        </p:blipFill>
        <p:spPr>
          <a:xfrm>
            <a:off x="6118722" y="185625"/>
            <a:ext cx="1198878" cy="517163"/>
          </a:xfrm>
          <a:prstGeom prst="rect">
            <a:avLst/>
          </a:prstGeom>
        </p:spPr>
      </p:pic>
      <p:sp>
        <p:nvSpPr>
          <p:cNvPr id="7" name="TextBox 6">
            <a:extLst>
              <a:ext uri="{FF2B5EF4-FFF2-40B4-BE49-F238E27FC236}">
                <a16:creationId xmlns:a16="http://schemas.microsoft.com/office/drawing/2014/main" id="{212E5D12-0044-4101-ABFB-7BBDFC58580D}"/>
              </a:ext>
            </a:extLst>
          </p:cNvPr>
          <p:cNvSpPr txBox="1"/>
          <p:nvPr/>
        </p:nvSpPr>
        <p:spPr>
          <a:xfrm>
            <a:off x="8597306" y="4763911"/>
            <a:ext cx="411227" cy="307777"/>
          </a:xfrm>
          <a:prstGeom prst="rect">
            <a:avLst/>
          </a:prstGeom>
          <a:noFill/>
        </p:spPr>
        <p:txBody>
          <a:bodyPr wrap="square" rtlCol="0">
            <a:spAutoFit/>
          </a:bodyPr>
          <a:lstStyle/>
          <a:p>
            <a:pPr algn="r"/>
            <a:r>
              <a:rPr lang="en-US" b="1" dirty="0">
                <a:hlinkClick r:id="rId6" action="ppaction://hlinksldjump"/>
              </a:rPr>
              <a:t>9</a:t>
            </a:r>
            <a:endParaRPr lang="en-ID" b="1" dirty="0"/>
          </a:p>
        </p:txBody>
      </p:sp>
      <p:pic>
        <p:nvPicPr>
          <p:cNvPr id="3" name="Picture 2">
            <a:extLst>
              <a:ext uri="{FF2B5EF4-FFF2-40B4-BE49-F238E27FC236}">
                <a16:creationId xmlns:a16="http://schemas.microsoft.com/office/drawing/2014/main" id="{16DA254E-EA84-4306-86C1-1075C00E2E99}"/>
              </a:ext>
            </a:extLst>
          </p:cNvPr>
          <p:cNvPicPr>
            <a:picLocks noChangeAspect="1"/>
          </p:cNvPicPr>
          <p:nvPr/>
        </p:nvPicPr>
        <p:blipFill>
          <a:blip r:embed="rId7"/>
          <a:stretch>
            <a:fillRect/>
          </a:stretch>
        </p:blipFill>
        <p:spPr>
          <a:xfrm>
            <a:off x="668854" y="2263777"/>
            <a:ext cx="3467397" cy="1221470"/>
          </a:xfrm>
          <a:prstGeom prst="rect">
            <a:avLst/>
          </a:prstGeom>
        </p:spPr>
      </p:pic>
      <p:pic>
        <p:nvPicPr>
          <p:cNvPr id="5" name="Picture 4">
            <a:extLst>
              <a:ext uri="{FF2B5EF4-FFF2-40B4-BE49-F238E27FC236}">
                <a16:creationId xmlns:a16="http://schemas.microsoft.com/office/drawing/2014/main" id="{60EB0E18-6B0A-487B-AD8F-03CAD1A67BB9}"/>
              </a:ext>
            </a:extLst>
          </p:cNvPr>
          <p:cNvPicPr>
            <a:picLocks noChangeAspect="1"/>
          </p:cNvPicPr>
          <p:nvPr/>
        </p:nvPicPr>
        <p:blipFill>
          <a:blip r:embed="rId8"/>
          <a:stretch>
            <a:fillRect/>
          </a:stretch>
        </p:blipFill>
        <p:spPr>
          <a:xfrm>
            <a:off x="4805105" y="1266903"/>
            <a:ext cx="3551301" cy="301120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1036</Words>
  <Application>Microsoft Office PowerPoint</Application>
  <PresentationFormat>On-screen Show (16:9)</PresentationFormat>
  <Paragraphs>118</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Rubik</vt:lpstr>
      <vt:lpstr>Rubik Medium</vt:lpstr>
      <vt:lpstr>Rubik Light</vt:lpstr>
      <vt:lpstr>Rubik SemiBold</vt:lpstr>
      <vt:lpstr>Arial</vt:lpstr>
      <vt:lpstr>Simple Light</vt:lpstr>
      <vt:lpstr>PowerPoint Presentation</vt:lpstr>
      <vt:lpstr>About Me                          3</vt:lpstr>
      <vt:lpstr>PowerPoint Presentation</vt:lpstr>
      <vt:lpstr>PowerPoint Presentation</vt:lpstr>
      <vt:lpstr>Background : Big Data Analytics Internship at Kimia Farma: Evaluating business performance from 2020 to 2023 using data-driven insights.  Dataset : - kf_final_transaction.csv = customer transaction details - kf_inventory.csv = product inventory stocks - kf_kantor_cabang.csv = branch store details - kf_product.csv = product details  Problem : - Create analysis tables by aggregating data from the four previously imported tables using Google BigQuery. - Develop a performance analysis dashboard for Kimia Farma (2020-2023) using Google Looker Studio.</vt:lpstr>
      <vt:lpstr>PowerPoint Presentation</vt:lpstr>
      <vt:lpstr>kf_final_transaction (8 Columns and 672,458 Rows)</vt:lpstr>
      <vt:lpstr>PowerPoint Presentation</vt:lpstr>
      <vt:lpstr>PowerPoint Presentation</vt:lpstr>
      <vt:lpstr>PowerPoint Presentation</vt:lpstr>
      <vt:lpstr>PowerPoint Presentation</vt:lpstr>
      <vt:lpstr>PowerPoint Presentation</vt:lpstr>
      <vt:lpstr>PowerPoint Presentation</vt:lpstr>
      <vt:lpstr>Dashboard Title</vt:lpstr>
      <vt:lpstr>PowerPoint Presentation</vt:lpstr>
      <vt:lpstr>PowerPoint Presentation</vt:lpstr>
      <vt:lpstr>PowerPoint Presentation</vt:lpstr>
      <vt:lpstr>Looker Studio Dashboard :  https://lookerstudio.google.com/s/olRkAzr-_Es  Presentation Video (Youtube) :  https://youtu.be/RxbwlvBtqCg  Github Repository :  https://github.com/Yuandro/PBI-Kimia-Farma-Dec-2024.git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suyanto.zhang31@gmail.com</cp:lastModifiedBy>
  <cp:revision>45</cp:revision>
  <dcterms:modified xsi:type="dcterms:W3CDTF">2024-12-30T12:43:33Z</dcterms:modified>
</cp:coreProperties>
</file>