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8" r:id="rId4"/>
    <p:sldId id="260" r:id="rId5"/>
    <p:sldId id="261" r:id="rId6"/>
    <p:sldId id="262" r:id="rId7"/>
    <p:sldId id="275" r:id="rId8"/>
    <p:sldId id="276" r:id="rId9"/>
    <p:sldId id="263" r:id="rId10"/>
    <p:sldId id="273" r:id="rId11"/>
    <p:sldId id="274" r:id="rId12"/>
    <p:sldId id="264" r:id="rId13"/>
    <p:sldId id="272" r:id="rId14"/>
    <p:sldId id="265" r:id="rId15"/>
    <p:sldId id="268" r:id="rId16"/>
    <p:sldId id="270" r:id="rId17"/>
    <p:sldId id="267" r:id="rId18"/>
    <p:sldId id="266" r:id="rId19"/>
  </p:sldIdLst>
  <p:sldSz cx="9144000" cy="5143500" type="screen16x9"/>
  <p:notesSz cx="6858000" cy="9144000"/>
  <p:embeddedFontLst>
    <p:embeddedFont>
      <p:font typeface="Rubik" panose="020B0604020202020204" charset="-79"/>
      <p:regular r:id="rId21"/>
      <p:bold r:id="rId22"/>
      <p:italic r:id="rId23"/>
      <p:boldItalic r:id="rId24"/>
    </p:embeddedFont>
    <p:embeddedFont>
      <p:font typeface="Rubik Light" panose="020B0604020202020204" charset="-79"/>
      <p:regular r:id="rId25"/>
      <p:bold r:id="rId26"/>
      <p:italic r:id="rId27"/>
      <p:boldItalic r:id="rId28"/>
    </p:embeddedFont>
    <p:embeddedFont>
      <p:font typeface="Rubik Medium" panose="020B0604020202020204" charset="-79"/>
      <p:regular r:id="rId29"/>
      <p:bold r:id="rId30"/>
      <p:italic r:id="rId31"/>
      <p:boldItalic r:id="rId32"/>
    </p:embeddedFont>
    <p:embeddedFont>
      <p:font typeface="Rubik SemiBold" panose="020B0604020202020204" charset="-79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1nl8uAJepcjcA2CnLI/GAkZtj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4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5ee8683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265ee8683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2985a6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3ec2985a6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ec2985a6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3ec2985a6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2985a6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ec2985a6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uandro/PBI-Kimia-Farma-Dec-2024.git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youtu.be/RxbwlvBtqC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ookerstudio.google.com/s/olRkAzr-_Es" TargetMode="Externa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12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slide" Target="slide12.xml"/><Relationship Id="rId5" Type="http://schemas.openxmlformats.org/officeDocument/2006/relationships/image" Target="../media/image4.png"/><Relationship Id="rId10" Type="http://schemas.openxmlformats.org/officeDocument/2006/relationships/slide" Target="slide9.xml"/><Relationship Id="rId4" Type="http://schemas.openxmlformats.org/officeDocument/2006/relationships/slide" Target="slide2.xml"/><Relationship Id="rId9" Type="http://schemas.openxmlformats.org/officeDocument/2006/relationships/slide" Target="slide6.xml"/><Relationship Id="rId14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2.xm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jpg"/><Relationship Id="rId5" Type="http://schemas.openxmlformats.org/officeDocument/2006/relationships/hyperlink" Target="https://cp.certmetrics.com/amazon/en/public/verify/credential/4c120bed162c4fbaa46e57982b9ffc24" TargetMode="External"/><Relationship Id="rId10" Type="http://schemas.openxmlformats.org/officeDocument/2006/relationships/hyperlink" Target="mailto:suyanto.zhang31@gmail.com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www.linkedin.com/in/suyanto-zha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kimiafarma.co.id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517900" y="1596200"/>
            <a:ext cx="6239100" cy="11079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000" b="1" i="0" u="none" strike="noStrike" cap="none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Perfomance Analytics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Business Year 2020-2023</a:t>
            </a:r>
            <a:endParaRPr sz="2000" b="0" i="0" u="none" strike="noStrike" cap="none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17900" y="3130300"/>
            <a:ext cx="72891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Kimia Farma </a:t>
            </a:r>
            <a:r>
              <a:rPr lang="en" sz="25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- </a:t>
            </a: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Big Data Analytics</a:t>
            </a:r>
            <a:endParaRPr sz="25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7900" y="3699700"/>
            <a:ext cx="4392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b="0" i="0" u="none" strike="noStrike" cap="none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3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SUYANTO</a:t>
            </a:r>
            <a:endParaRPr sz="3000" b="0" i="0" u="none" strike="noStrike" cap="none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8BC3E2-ECEE-4D51-93C6-0C0DD0602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841" y="172450"/>
            <a:ext cx="1198878" cy="5171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26;g23ec2985a68_1_42">
            <a:extLst>
              <a:ext uri="{FF2B5EF4-FFF2-40B4-BE49-F238E27FC236}">
                <a16:creationId xmlns:a16="http://schemas.microsoft.com/office/drawing/2014/main" id="{D2FAB723-6D85-4CFB-8476-2F2690DC67FD}"/>
              </a:ext>
            </a:extLst>
          </p:cNvPr>
          <p:cNvPicPr preferRelativeResize="0"/>
          <p:nvPr/>
        </p:nvPicPr>
        <p:blipFill rotWithShape="1">
          <a:blip r:embed="rId2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B19E5F-002B-4486-A11D-FC0B53200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44" y="1504376"/>
            <a:ext cx="1748484" cy="3332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94699A-E330-4B07-99FB-B77850EFE8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363"/>
          <a:stretch/>
        </p:blipFill>
        <p:spPr>
          <a:xfrm>
            <a:off x="2856884" y="1634763"/>
            <a:ext cx="5216972" cy="988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830A16-4CF8-4CDA-A7C3-08B1257465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365"/>
          <a:stretch/>
        </p:blipFill>
        <p:spPr>
          <a:xfrm>
            <a:off x="2837372" y="3805393"/>
            <a:ext cx="5262251" cy="988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4B5C8-5256-469A-841C-12C804ED1F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394"/>
          <a:stretch/>
        </p:blipFill>
        <p:spPr>
          <a:xfrm>
            <a:off x="2856884" y="2689392"/>
            <a:ext cx="5769922" cy="988397"/>
          </a:xfrm>
          <a:prstGeom prst="rect">
            <a:avLst/>
          </a:prstGeom>
        </p:spPr>
      </p:pic>
      <p:sp>
        <p:nvSpPr>
          <p:cNvPr id="8" name="Google Shape;128;g23ec2985a68_1_42">
            <a:extLst>
              <a:ext uri="{FF2B5EF4-FFF2-40B4-BE49-F238E27FC236}">
                <a16:creationId xmlns:a16="http://schemas.microsoft.com/office/drawing/2014/main" id="{3C35424B-7293-4295-B54F-30C810FBCD64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2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Tabel Analisa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" name="Google Shape;127;g23ec2985a68_1_42">
            <a:extLst>
              <a:ext uri="{FF2B5EF4-FFF2-40B4-BE49-F238E27FC236}">
                <a16:creationId xmlns:a16="http://schemas.microsoft.com/office/drawing/2014/main" id="{C1AC0B31-62B7-4C04-8DBC-B47BE4E916B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4BAE34-0D3C-4A4F-B82D-250F01A5BC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8722" y="185625"/>
            <a:ext cx="1198878" cy="5171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1D6F8A-EFBB-4293-AE2C-A508FDF3E590}"/>
              </a:ext>
            </a:extLst>
          </p:cNvPr>
          <p:cNvSpPr txBox="1"/>
          <p:nvPr/>
        </p:nvSpPr>
        <p:spPr>
          <a:xfrm>
            <a:off x="8597306" y="4763911"/>
            <a:ext cx="41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hlinkClick r:id="rId9" action="ppaction://hlinksldjump"/>
              </a:rPr>
              <a:t>10</a:t>
            </a:r>
            <a:endParaRPr lang="en-ID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6C23DB-6EDF-488E-9BEF-F7BD51DA8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17" y="1118570"/>
            <a:ext cx="84689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query result table has a total 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17 columns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(including an additional column for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product_category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672,458 rows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229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26;g23ec2985a68_1_42">
            <a:extLst>
              <a:ext uri="{FF2B5EF4-FFF2-40B4-BE49-F238E27FC236}">
                <a16:creationId xmlns:a16="http://schemas.microsoft.com/office/drawing/2014/main" id="{925686F9-9ABA-46DE-BD29-EED9D68324E8}"/>
              </a:ext>
            </a:extLst>
          </p:cNvPr>
          <p:cNvPicPr preferRelativeResize="0"/>
          <p:nvPr/>
        </p:nvPicPr>
        <p:blipFill rotWithShape="1">
          <a:blip r:embed="rId2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3D8CA3-8883-4CAE-8827-2589826E8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6" y="1658053"/>
            <a:ext cx="1838582" cy="2876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F1ECCD-128E-4766-A6AF-B85DFA3C59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483"/>
          <a:stretch/>
        </p:blipFill>
        <p:spPr>
          <a:xfrm>
            <a:off x="2467046" y="2206983"/>
            <a:ext cx="6335873" cy="1059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309ACD-DD27-4727-93CD-6C947EC618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683"/>
          <a:stretch/>
        </p:blipFill>
        <p:spPr>
          <a:xfrm>
            <a:off x="2467046" y="3485447"/>
            <a:ext cx="5857886" cy="1059081"/>
          </a:xfrm>
          <a:prstGeom prst="rect">
            <a:avLst/>
          </a:prstGeom>
        </p:spPr>
      </p:pic>
      <p:sp>
        <p:nvSpPr>
          <p:cNvPr id="8" name="Google Shape;128;g23ec2985a68_1_42">
            <a:extLst>
              <a:ext uri="{FF2B5EF4-FFF2-40B4-BE49-F238E27FC236}">
                <a16:creationId xmlns:a16="http://schemas.microsoft.com/office/drawing/2014/main" id="{2FBEFDAF-B52A-4634-BF91-F6894FF4F9AC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2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Tabel Analisa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" name="Google Shape;127;g23ec2985a68_1_42">
            <a:extLst>
              <a:ext uri="{FF2B5EF4-FFF2-40B4-BE49-F238E27FC236}">
                <a16:creationId xmlns:a16="http://schemas.microsoft.com/office/drawing/2014/main" id="{260491D8-2E8A-4E06-A989-DD655D3DDC1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3CF506-C274-4D8C-AB5E-8153193ACD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722" y="185625"/>
            <a:ext cx="1198878" cy="5171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3DC0BB-ED30-4F77-9A05-4BE318B8A174}"/>
              </a:ext>
            </a:extLst>
          </p:cNvPr>
          <p:cNvSpPr txBox="1"/>
          <p:nvPr/>
        </p:nvSpPr>
        <p:spPr>
          <a:xfrm>
            <a:off x="8597306" y="4763911"/>
            <a:ext cx="41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hlinkClick r:id="rId8" action="ppaction://hlinksldjump"/>
              </a:rPr>
              <a:t>11</a:t>
            </a:r>
            <a:endParaRPr lang="en-ID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834D4-26A6-484A-B1B9-304D132E3B1A}"/>
              </a:ext>
            </a:extLst>
          </p:cNvPr>
          <p:cNvSpPr txBox="1"/>
          <p:nvPr/>
        </p:nvSpPr>
        <p:spPr>
          <a:xfrm>
            <a:off x="544946" y="1214162"/>
            <a:ext cx="80554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An additional table will be used for stock </a:t>
            </a:r>
            <a:r>
              <a:rPr lang="en-US" sz="1200" dirty="0" err="1"/>
              <a:t>opname</a:t>
            </a:r>
            <a:r>
              <a:rPr lang="en-US" sz="1200" dirty="0"/>
              <a:t> visualization, containing </a:t>
            </a:r>
            <a:r>
              <a:rPr lang="en-US" sz="1200" b="1" dirty="0"/>
              <a:t>11 columns</a:t>
            </a:r>
            <a:r>
              <a:rPr lang="en-US" sz="1200" dirty="0"/>
              <a:t> and </a:t>
            </a:r>
            <a:r>
              <a:rPr lang="en-US" sz="1200" b="1" dirty="0"/>
              <a:t>1,035,000 rows</a:t>
            </a:r>
            <a:r>
              <a:rPr lang="en-US" sz="1200" dirty="0"/>
              <a:t>.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4283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ec2985a68_1_4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ec2985a68_1_4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ec2985a68_1_49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3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1038B-3A1C-45D6-8FA6-2F28E94DF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722" y="185625"/>
            <a:ext cx="1198878" cy="517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5C8916-873F-443B-A9B3-91FE4BB5AE03}"/>
              </a:ext>
            </a:extLst>
          </p:cNvPr>
          <p:cNvSpPr txBox="1"/>
          <p:nvPr/>
        </p:nvSpPr>
        <p:spPr>
          <a:xfrm>
            <a:off x="8597306" y="4763911"/>
            <a:ext cx="41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hlinkClick r:id="rId6" action="ppaction://hlinksldjump"/>
              </a:rPr>
              <a:t>12</a:t>
            </a:r>
            <a:endParaRPr lang="en-ID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41B489-131D-497B-ACD9-F8E1AA636A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591" y="1052338"/>
            <a:ext cx="4175037" cy="2304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A19037-4B56-4CD4-B061-5AA8ACF81D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6225" y="1066349"/>
            <a:ext cx="4482308" cy="27791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417D50-341B-4659-99F7-96B27D5F6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91" y="3356340"/>
            <a:ext cx="393688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 Analisa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CTEs and subqueries to reduce redundancy in the use 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CASE WHEN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statements and applying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INT64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ensure the results are in whole numbers.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kf_final_transaction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kf_kantor_cabang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kf_product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34;g23ec2985a68_1_49">
            <a:extLst>
              <a:ext uri="{FF2B5EF4-FFF2-40B4-BE49-F238E27FC236}">
                <a16:creationId xmlns:a16="http://schemas.microsoft.com/office/drawing/2014/main" id="{A1D265C6-61E0-4124-8194-C5BA093E26B4}"/>
              </a:ext>
            </a:extLst>
          </p:cNvPr>
          <p:cNvPicPr preferRelativeResize="0"/>
          <p:nvPr/>
        </p:nvPicPr>
        <p:blipFill rotWithShape="1">
          <a:blip r:embed="rId2">
            <a:alphaModFix amt="10000"/>
          </a:blip>
          <a:srcRect/>
          <a:stretch/>
        </p:blipFill>
        <p:spPr>
          <a:xfrm>
            <a:off x="1107" y="-23888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08F1EB-1D2F-4716-804F-E7117DB5E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96" y="1318751"/>
            <a:ext cx="4751829" cy="2939276"/>
          </a:xfrm>
          <a:prstGeom prst="rect">
            <a:avLst/>
          </a:prstGeom>
        </p:spPr>
      </p:pic>
      <p:pic>
        <p:nvPicPr>
          <p:cNvPr id="4" name="Google Shape;135;g23ec2985a68_1_49">
            <a:extLst>
              <a:ext uri="{FF2B5EF4-FFF2-40B4-BE49-F238E27FC236}">
                <a16:creationId xmlns:a16="http://schemas.microsoft.com/office/drawing/2014/main" id="{42915F4C-E82B-486F-AB59-9B2A5C9530E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6;g23ec2985a68_1_49">
            <a:extLst>
              <a:ext uri="{FF2B5EF4-FFF2-40B4-BE49-F238E27FC236}">
                <a16:creationId xmlns:a16="http://schemas.microsoft.com/office/drawing/2014/main" id="{2AEBBF8D-03DC-4E5C-937E-998C9B4999D5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3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F694FA-84C0-43CC-8836-3794B5F14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722" y="185625"/>
            <a:ext cx="1198878" cy="517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E3174D-028F-44C7-8228-1C1DDBB8E038}"/>
              </a:ext>
            </a:extLst>
          </p:cNvPr>
          <p:cNvSpPr txBox="1"/>
          <p:nvPr/>
        </p:nvSpPr>
        <p:spPr>
          <a:xfrm>
            <a:off x="8597306" y="4763911"/>
            <a:ext cx="41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hlinkClick r:id="rId6" action="ppaction://hlinksldjump"/>
              </a:rPr>
              <a:t>13</a:t>
            </a:r>
            <a:endParaRPr lang="en-ID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35F4D8-0821-4156-91CD-21FF3F2A2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578" y="2074880"/>
            <a:ext cx="34543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 Inventory Stocks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Direct query by joining several tables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kf_inventory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kf_kantor_cabang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kf_product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8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FA2CE-0944-4384-B7C8-D08795FC3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722" y="185625"/>
            <a:ext cx="1198878" cy="517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6D7086-1F25-407D-B877-907AEFD0D29E}"/>
              </a:ext>
            </a:extLst>
          </p:cNvPr>
          <p:cNvSpPr txBox="1"/>
          <p:nvPr/>
        </p:nvSpPr>
        <p:spPr>
          <a:xfrm>
            <a:off x="8597306" y="4763911"/>
            <a:ext cx="41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hlinkClick r:id="rId6" action="ppaction://hlinksldjump"/>
              </a:rPr>
              <a:t>14</a:t>
            </a:r>
            <a:endParaRPr lang="en-ID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AB54A8-55D1-419A-B7F3-FE7DD939B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215" y="1276461"/>
            <a:ext cx="6675674" cy="37654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A6D22E-B028-421C-8A81-4718F50F0996}"/>
              </a:ext>
            </a:extLst>
          </p:cNvPr>
          <p:cNvSpPr/>
          <p:nvPr/>
        </p:nvSpPr>
        <p:spPr>
          <a:xfrm>
            <a:off x="2178754" y="1353540"/>
            <a:ext cx="2867377" cy="351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A4F1179-1FD2-413B-8104-4611DB09D3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84659" y="1127838"/>
            <a:ext cx="1446594" cy="225702"/>
          </a:xfrm>
          <a:prstGeom prst="bentConnector3">
            <a:avLst>
              <a:gd name="adj1" fmla="val 5078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16269C9-D3CB-4D5F-B8D5-236FA0B3E67C}"/>
              </a:ext>
            </a:extLst>
          </p:cNvPr>
          <p:cNvSpPr/>
          <p:nvPr/>
        </p:nvSpPr>
        <p:spPr>
          <a:xfrm>
            <a:off x="5160293" y="1557297"/>
            <a:ext cx="2448417" cy="225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0952E2-CD9A-436A-A082-50C9314C6762}"/>
              </a:ext>
            </a:extLst>
          </p:cNvPr>
          <p:cNvSpPr/>
          <p:nvPr/>
        </p:nvSpPr>
        <p:spPr>
          <a:xfrm>
            <a:off x="2287271" y="1783000"/>
            <a:ext cx="5287572" cy="644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5449A0-78A4-4629-A1BB-4EB675B49595}"/>
              </a:ext>
            </a:extLst>
          </p:cNvPr>
          <p:cNvSpPr/>
          <p:nvPr/>
        </p:nvSpPr>
        <p:spPr>
          <a:xfrm>
            <a:off x="1064828" y="1862368"/>
            <a:ext cx="1113926" cy="2867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B18052F-90BC-4A05-A64F-BCE90288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904" y="961228"/>
            <a:ext cx="1788032" cy="307777"/>
          </a:xfrm>
        </p:spPr>
        <p:txBody>
          <a:bodyPr>
            <a:no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Dashboard Title</a:t>
            </a:r>
            <a:endParaRPr lang="en-ID" sz="1100" b="1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06BCAF-C10D-4E5F-8498-BD9B839B9F63}"/>
              </a:ext>
            </a:extLst>
          </p:cNvPr>
          <p:cNvCxnSpPr/>
          <p:nvPr/>
        </p:nvCxnSpPr>
        <p:spPr>
          <a:xfrm>
            <a:off x="7608710" y="1670148"/>
            <a:ext cx="2935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2">
            <a:extLst>
              <a:ext uri="{FF2B5EF4-FFF2-40B4-BE49-F238E27FC236}">
                <a16:creationId xmlns:a16="http://schemas.microsoft.com/office/drawing/2014/main" id="{9CC10A59-BB57-4022-A39B-6F7A17C19D02}"/>
              </a:ext>
            </a:extLst>
          </p:cNvPr>
          <p:cNvSpPr txBox="1">
            <a:spLocks/>
          </p:cNvSpPr>
          <p:nvPr/>
        </p:nvSpPr>
        <p:spPr>
          <a:xfrm>
            <a:off x="7823628" y="1405378"/>
            <a:ext cx="932931" cy="60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b="1" dirty="0">
                <a:solidFill>
                  <a:srgbClr val="FF0000"/>
                </a:solidFill>
              </a:rPr>
              <a:t>Page Navigation</a:t>
            </a:r>
            <a:endParaRPr lang="en-ID" sz="1100" b="1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E6F707F-345B-460E-87D6-119A223E2B14}"/>
              </a:ext>
            </a:extLst>
          </p:cNvPr>
          <p:cNvCxnSpPr/>
          <p:nvPr/>
        </p:nvCxnSpPr>
        <p:spPr>
          <a:xfrm>
            <a:off x="7580488" y="2228948"/>
            <a:ext cx="2935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2">
            <a:extLst>
              <a:ext uri="{FF2B5EF4-FFF2-40B4-BE49-F238E27FC236}">
                <a16:creationId xmlns:a16="http://schemas.microsoft.com/office/drawing/2014/main" id="{3B0A0226-C7AE-4DF5-BA70-0807D7CE40ED}"/>
              </a:ext>
            </a:extLst>
          </p:cNvPr>
          <p:cNvSpPr txBox="1">
            <a:spLocks/>
          </p:cNvSpPr>
          <p:nvPr/>
        </p:nvSpPr>
        <p:spPr>
          <a:xfrm>
            <a:off x="51817" y="2103777"/>
            <a:ext cx="932931" cy="60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b="1" dirty="0">
                <a:solidFill>
                  <a:srgbClr val="FF0000"/>
                </a:solidFill>
              </a:rPr>
              <a:t>Filter Control</a:t>
            </a:r>
            <a:endParaRPr lang="en-ID" sz="1100" b="1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4899D2-29B0-440F-8A09-E1992DC680FD}"/>
              </a:ext>
            </a:extLst>
          </p:cNvPr>
          <p:cNvCxnSpPr/>
          <p:nvPr/>
        </p:nvCxnSpPr>
        <p:spPr>
          <a:xfrm>
            <a:off x="771316" y="2403927"/>
            <a:ext cx="2935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0930EA8-67B8-4E13-9E2A-9D0CC1C9A7CF}"/>
              </a:ext>
            </a:extLst>
          </p:cNvPr>
          <p:cNvSpPr/>
          <p:nvPr/>
        </p:nvSpPr>
        <p:spPr>
          <a:xfrm>
            <a:off x="1082138" y="1318751"/>
            <a:ext cx="1047087" cy="507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6669C2-9A0E-4BED-8341-1CCE90BC2AE3}"/>
              </a:ext>
            </a:extLst>
          </p:cNvPr>
          <p:cNvCxnSpPr/>
          <p:nvPr/>
        </p:nvCxnSpPr>
        <p:spPr>
          <a:xfrm>
            <a:off x="788626" y="1573624"/>
            <a:ext cx="2935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2">
            <a:extLst>
              <a:ext uri="{FF2B5EF4-FFF2-40B4-BE49-F238E27FC236}">
                <a16:creationId xmlns:a16="http://schemas.microsoft.com/office/drawing/2014/main" id="{141DB06D-9230-4057-B68B-AAF1FDDC4F04}"/>
              </a:ext>
            </a:extLst>
          </p:cNvPr>
          <p:cNvSpPr txBox="1">
            <a:spLocks/>
          </p:cNvSpPr>
          <p:nvPr/>
        </p:nvSpPr>
        <p:spPr>
          <a:xfrm>
            <a:off x="51818" y="1273071"/>
            <a:ext cx="1017704" cy="60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b="1" dirty="0">
                <a:solidFill>
                  <a:srgbClr val="FF0000"/>
                </a:solidFill>
              </a:rPr>
              <a:t>Kimia Farma Logo</a:t>
            </a:r>
            <a:endParaRPr lang="en-ID" sz="1100" b="1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630241-C87A-4A4F-9644-F46ED675EA9F}"/>
              </a:ext>
            </a:extLst>
          </p:cNvPr>
          <p:cNvSpPr/>
          <p:nvPr/>
        </p:nvSpPr>
        <p:spPr>
          <a:xfrm>
            <a:off x="6832558" y="1368945"/>
            <a:ext cx="900332" cy="158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itle 12">
            <a:extLst>
              <a:ext uri="{FF2B5EF4-FFF2-40B4-BE49-F238E27FC236}">
                <a16:creationId xmlns:a16="http://schemas.microsoft.com/office/drawing/2014/main" id="{21C10368-22CC-41EB-AFAD-7C9CA6C7BAF6}"/>
              </a:ext>
            </a:extLst>
          </p:cNvPr>
          <p:cNvSpPr txBox="1">
            <a:spLocks/>
          </p:cNvSpPr>
          <p:nvPr/>
        </p:nvSpPr>
        <p:spPr>
          <a:xfrm>
            <a:off x="7914366" y="1927985"/>
            <a:ext cx="932931" cy="60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b="1" dirty="0">
                <a:solidFill>
                  <a:srgbClr val="FF0000"/>
                </a:solidFill>
              </a:rPr>
              <a:t>Dashboard Summary</a:t>
            </a:r>
            <a:endParaRPr lang="en-ID" sz="1100" b="1" dirty="0">
              <a:solidFill>
                <a:srgbClr val="FF0000"/>
              </a:solidFill>
            </a:endParaRPr>
          </a:p>
        </p:txBody>
      </p:sp>
      <p:sp>
        <p:nvSpPr>
          <p:cNvPr id="34" name="Title 12">
            <a:extLst>
              <a:ext uri="{FF2B5EF4-FFF2-40B4-BE49-F238E27FC236}">
                <a16:creationId xmlns:a16="http://schemas.microsoft.com/office/drawing/2014/main" id="{4AFEDEC5-F5FF-4DD9-8D12-9B423F7E9CEE}"/>
              </a:ext>
            </a:extLst>
          </p:cNvPr>
          <p:cNvSpPr txBox="1">
            <a:spLocks/>
          </p:cNvSpPr>
          <p:nvPr/>
        </p:nvSpPr>
        <p:spPr>
          <a:xfrm>
            <a:off x="7608710" y="1002584"/>
            <a:ext cx="1238587" cy="192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b="1" dirty="0" err="1">
                <a:solidFill>
                  <a:srgbClr val="FF0000"/>
                </a:solidFill>
              </a:rPr>
              <a:t>Rakamin</a:t>
            </a:r>
            <a:r>
              <a:rPr lang="en-US" sz="1100" b="1" dirty="0">
                <a:solidFill>
                  <a:srgbClr val="FF0000"/>
                </a:solidFill>
              </a:rPr>
              <a:t> Logo</a:t>
            </a:r>
            <a:endParaRPr lang="en-ID" sz="1100" b="1" dirty="0">
              <a:solidFill>
                <a:srgbClr val="FF0000"/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EB0271C-1178-42A5-AA11-3BDCD978E536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6832558" y="1098809"/>
            <a:ext cx="776152" cy="27056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017F5E5-942C-4F16-96AE-FD6380F4B8C4}"/>
              </a:ext>
            </a:extLst>
          </p:cNvPr>
          <p:cNvSpPr/>
          <p:nvPr/>
        </p:nvSpPr>
        <p:spPr>
          <a:xfrm>
            <a:off x="4913644" y="2465905"/>
            <a:ext cx="2704018" cy="1578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B8D9F6B-A87E-4CBB-97EC-FA580A638EE0}"/>
              </a:ext>
            </a:extLst>
          </p:cNvPr>
          <p:cNvCxnSpPr/>
          <p:nvPr/>
        </p:nvCxnSpPr>
        <p:spPr>
          <a:xfrm>
            <a:off x="7608710" y="3126415"/>
            <a:ext cx="2935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2">
            <a:extLst>
              <a:ext uri="{FF2B5EF4-FFF2-40B4-BE49-F238E27FC236}">
                <a16:creationId xmlns:a16="http://schemas.microsoft.com/office/drawing/2014/main" id="{3966C008-7BF0-4D5B-BA48-74E5FDD9F170}"/>
              </a:ext>
            </a:extLst>
          </p:cNvPr>
          <p:cNvSpPr txBox="1">
            <a:spLocks/>
          </p:cNvSpPr>
          <p:nvPr/>
        </p:nvSpPr>
        <p:spPr>
          <a:xfrm>
            <a:off x="7772086" y="2837674"/>
            <a:ext cx="932931" cy="60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b="1" dirty="0">
                <a:solidFill>
                  <a:srgbClr val="FF0000"/>
                </a:solidFill>
              </a:rPr>
              <a:t>Data Snapshot</a:t>
            </a:r>
            <a:endParaRPr lang="en-ID" sz="1100" b="1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C165A0-F455-4984-AACE-2629B1721967}"/>
              </a:ext>
            </a:extLst>
          </p:cNvPr>
          <p:cNvSpPr/>
          <p:nvPr/>
        </p:nvSpPr>
        <p:spPr>
          <a:xfrm>
            <a:off x="2241320" y="2465904"/>
            <a:ext cx="2672323" cy="1578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A32D3DB-3060-445B-BB42-C166A1443C64}"/>
              </a:ext>
            </a:extLst>
          </p:cNvPr>
          <p:cNvCxnSpPr>
            <a:cxnSpLocks/>
          </p:cNvCxnSpPr>
          <p:nvPr/>
        </p:nvCxnSpPr>
        <p:spPr>
          <a:xfrm rot="10800000">
            <a:off x="2259150" y="4042296"/>
            <a:ext cx="670061" cy="649167"/>
          </a:xfrm>
          <a:prstGeom prst="bentConnector3">
            <a:avLst>
              <a:gd name="adj1" fmla="val 9043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2">
            <a:extLst>
              <a:ext uri="{FF2B5EF4-FFF2-40B4-BE49-F238E27FC236}">
                <a16:creationId xmlns:a16="http://schemas.microsoft.com/office/drawing/2014/main" id="{C933467C-4A29-41EA-A51B-1BE353CE1F4A}"/>
              </a:ext>
            </a:extLst>
          </p:cNvPr>
          <p:cNvSpPr txBox="1">
            <a:spLocks/>
          </p:cNvSpPr>
          <p:nvPr/>
        </p:nvSpPr>
        <p:spPr>
          <a:xfrm>
            <a:off x="2685137" y="4529349"/>
            <a:ext cx="2022819" cy="27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b="1" dirty="0">
                <a:solidFill>
                  <a:srgbClr val="FF0000"/>
                </a:solidFill>
              </a:rPr>
              <a:t>Sales and Profit Chart</a:t>
            </a:r>
            <a:endParaRPr lang="en-ID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2;g23ec2985a68_1_56">
            <a:extLst>
              <a:ext uri="{FF2B5EF4-FFF2-40B4-BE49-F238E27FC236}">
                <a16:creationId xmlns:a16="http://schemas.microsoft.com/office/drawing/2014/main" id="{2747A02F-6B46-446E-A33E-AF3EFE44863B}"/>
              </a:ext>
            </a:extLst>
          </p:cNvPr>
          <p:cNvPicPr preferRelativeResize="0"/>
          <p:nvPr/>
        </p:nvPicPr>
        <p:blipFill rotWithShape="1">
          <a:blip r:embed="rId2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E9BCA3-6623-44D2-B424-9A22DE200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5" t="31992" r="18543" b="18243"/>
          <a:stretch/>
        </p:blipFill>
        <p:spPr>
          <a:xfrm>
            <a:off x="3837069" y="928477"/>
            <a:ext cx="3381838" cy="772932"/>
          </a:xfrm>
          <a:prstGeom prst="rect">
            <a:avLst/>
          </a:prstGeom>
        </p:spPr>
      </p:pic>
      <p:sp>
        <p:nvSpPr>
          <p:cNvPr id="6" name="Google Shape;144;g23ec2985a68_1_56">
            <a:extLst>
              <a:ext uri="{FF2B5EF4-FFF2-40B4-BE49-F238E27FC236}">
                <a16:creationId xmlns:a16="http://schemas.microsoft.com/office/drawing/2014/main" id="{D182E5FC-056D-422E-8B96-FA2D8746AA13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" name="Google Shape;143;g23ec2985a68_1_56">
            <a:extLst>
              <a:ext uri="{FF2B5EF4-FFF2-40B4-BE49-F238E27FC236}">
                <a16:creationId xmlns:a16="http://schemas.microsoft.com/office/drawing/2014/main" id="{74E73B06-91F0-4FE3-8284-81BC7790437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7C8B40-C4EF-4B50-8FDD-0C4BA9489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722" y="185625"/>
            <a:ext cx="1198878" cy="517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CCCDA6-3D8E-4E0F-8E89-0B1841A3BE6D}"/>
              </a:ext>
            </a:extLst>
          </p:cNvPr>
          <p:cNvSpPr txBox="1"/>
          <p:nvPr/>
        </p:nvSpPr>
        <p:spPr>
          <a:xfrm>
            <a:off x="8597306" y="4763911"/>
            <a:ext cx="41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hlinkClick r:id="rId6" action="ppaction://hlinksldjump"/>
              </a:rPr>
              <a:t>15</a:t>
            </a:r>
            <a:endParaRPr lang="en-ID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0DF245-E45C-4512-ABFF-EC5F8E80C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68" y="1984979"/>
            <a:ext cx="25043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On this page, there are 4 charts: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- Highest Net Sales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- Highest Transaction Count</a:t>
            </a:r>
          </a:p>
          <a:p>
            <a:pPr marL="112713" marR="0" lvl="0" indent="-1127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- Branch with High Rating and Low Transaction Rating</a:t>
            </a:r>
          </a:p>
          <a:p>
            <a:pPr marL="112713" marR="0" lvl="0" indent="-1127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- Geo Map of Provincial Total Profit.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9B6468-3534-4D4F-BB24-F1AD2C173E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5468" y="1730442"/>
            <a:ext cx="6005593" cy="34031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EE9AB8-ED9A-4377-8EDD-D25A11AEB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00" y="899445"/>
            <a:ext cx="32755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A calculated field has been added to the table to make it easier to display the </a:t>
            </a:r>
            <a:r>
              <a:rPr lang="en-US" sz="1200" b="1" dirty="0"/>
              <a:t>chart of</a:t>
            </a:r>
            <a:r>
              <a:rPr lang="en-US" sz="1200" dirty="0"/>
              <a:t> </a:t>
            </a:r>
            <a:r>
              <a:rPr lang="en-US" sz="1200" b="1" dirty="0"/>
              <a:t>branches with high ratings and low transaction ratings</a:t>
            </a:r>
            <a:r>
              <a:rPr lang="en-US" sz="1200" dirty="0"/>
              <a:t>.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01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2;g23ec2985a68_1_56">
            <a:extLst>
              <a:ext uri="{FF2B5EF4-FFF2-40B4-BE49-F238E27FC236}">
                <a16:creationId xmlns:a16="http://schemas.microsoft.com/office/drawing/2014/main" id="{3FBD5B72-6B1A-4D37-9AC4-D6253C6DEC32}"/>
              </a:ext>
            </a:extLst>
          </p:cNvPr>
          <p:cNvPicPr preferRelativeResize="0"/>
          <p:nvPr/>
        </p:nvPicPr>
        <p:blipFill rotWithShape="1">
          <a:blip r:embed="rId2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E80424-6EE6-4B17-B8B6-68A3BF38C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96" y="1730534"/>
            <a:ext cx="5732826" cy="3242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C209B-46EC-432A-B684-08EAA6D7FD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126" r="11606" b="1238"/>
          <a:stretch/>
        </p:blipFill>
        <p:spPr>
          <a:xfrm>
            <a:off x="5063957" y="969201"/>
            <a:ext cx="2291793" cy="637672"/>
          </a:xfrm>
          <a:prstGeom prst="rect">
            <a:avLst/>
          </a:prstGeom>
        </p:spPr>
      </p:pic>
      <p:sp>
        <p:nvSpPr>
          <p:cNvPr id="6" name="Google Shape;144;g23ec2985a68_1_56">
            <a:extLst>
              <a:ext uri="{FF2B5EF4-FFF2-40B4-BE49-F238E27FC236}">
                <a16:creationId xmlns:a16="http://schemas.microsoft.com/office/drawing/2014/main" id="{92DC97B1-6384-4721-864C-75E370A297B1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" name="Google Shape;143;g23ec2985a68_1_56">
            <a:extLst>
              <a:ext uri="{FF2B5EF4-FFF2-40B4-BE49-F238E27FC236}">
                <a16:creationId xmlns:a16="http://schemas.microsoft.com/office/drawing/2014/main" id="{4A5F02F1-ABBC-44B4-B24C-094EB366128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B7A7EA-9F40-4004-9CA1-302C4F7D4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8722" y="185625"/>
            <a:ext cx="1198878" cy="517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2C7088-0112-426D-BD41-259C59E1C1B2}"/>
              </a:ext>
            </a:extLst>
          </p:cNvPr>
          <p:cNvSpPr txBox="1"/>
          <p:nvPr/>
        </p:nvSpPr>
        <p:spPr>
          <a:xfrm>
            <a:off x="8597306" y="4763911"/>
            <a:ext cx="41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hlinkClick r:id="rId7" action="ppaction://hlinksldjump"/>
              </a:rPr>
              <a:t>16</a:t>
            </a:r>
            <a:endParaRPr lang="en-ID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C0EEC-BD9D-4FB1-82FC-884D31CDC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11" y="1098773"/>
            <a:ext cx="42315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Four calculated fields have been added to the table to make it easier to display the </a:t>
            </a:r>
            <a:r>
              <a:rPr lang="en-US" sz="1200" b="1" dirty="0"/>
              <a:t>Annual Medicine Sales chart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B5EDF-2AA7-403A-924A-254020DCE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9853" y="2128691"/>
            <a:ext cx="25043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On this page, there are 3 charts: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sz="1200" dirty="0"/>
              <a:t>Annual Medicine Sales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sz="1200" dirty="0"/>
              <a:t>Total Stock </a:t>
            </a:r>
            <a:r>
              <a:rPr lang="en-US" sz="1200" dirty="0" err="1"/>
              <a:t>Opname</a:t>
            </a:r>
            <a:endParaRPr lang="en-US" sz="120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sz="1200" dirty="0"/>
              <a:t>Top Branch with Highest Stock</a:t>
            </a:r>
          </a:p>
        </p:txBody>
      </p:sp>
    </p:spTree>
    <p:extLst>
      <p:ext uri="{BB962C8B-B14F-4D97-AF65-F5344CB8AC3E}">
        <p14:creationId xmlns:p14="http://schemas.microsoft.com/office/powerpoint/2010/main" val="195253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42;g23ec2985a68_1_56">
            <a:extLst>
              <a:ext uri="{FF2B5EF4-FFF2-40B4-BE49-F238E27FC236}">
                <a16:creationId xmlns:a16="http://schemas.microsoft.com/office/drawing/2014/main" id="{C2EB1232-BAEB-43E4-9BFE-0991BC5898E9}"/>
              </a:ext>
            </a:extLst>
          </p:cNvPr>
          <p:cNvPicPr preferRelativeResize="0"/>
          <p:nvPr/>
        </p:nvPicPr>
        <p:blipFill rotWithShape="1">
          <a:blip r:embed="rId2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3;g23ec2985a68_1_56">
            <a:extLst>
              <a:ext uri="{FF2B5EF4-FFF2-40B4-BE49-F238E27FC236}">
                <a16:creationId xmlns:a16="http://schemas.microsoft.com/office/drawing/2014/main" id="{44C7607D-6434-452B-930F-A88112420F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4D4C5B-DC73-42F8-ABAE-09A378079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722" y="185625"/>
            <a:ext cx="1198878" cy="517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EFE769-F477-404A-8870-C2F427DD42FF}"/>
              </a:ext>
            </a:extLst>
          </p:cNvPr>
          <p:cNvSpPr txBox="1"/>
          <p:nvPr/>
        </p:nvSpPr>
        <p:spPr>
          <a:xfrm>
            <a:off x="8597306" y="4763911"/>
            <a:ext cx="41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hlinkClick r:id="rId5" action="ppaction://hlinksldjump"/>
              </a:rPr>
              <a:t>17</a:t>
            </a:r>
            <a:endParaRPr lang="en-US" b="1" dirty="0"/>
          </a:p>
        </p:txBody>
      </p:sp>
      <p:sp>
        <p:nvSpPr>
          <p:cNvPr id="10" name="Google Shape;102;p4">
            <a:extLst>
              <a:ext uri="{FF2B5EF4-FFF2-40B4-BE49-F238E27FC236}">
                <a16:creationId xmlns:a16="http://schemas.microsoft.com/office/drawing/2014/main" id="{31E85F56-D5D8-49D9-BB9C-130DF5037FED}"/>
              </a:ext>
            </a:extLst>
          </p:cNvPr>
          <p:cNvSpPr txBox="1"/>
          <p:nvPr/>
        </p:nvSpPr>
        <p:spPr>
          <a:xfrm>
            <a:off x="462925" y="614038"/>
            <a:ext cx="3047999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dirty="0">
                <a:latin typeface="Rubik"/>
                <a:ea typeface="Rubik"/>
                <a:cs typeface="Rubik"/>
                <a:sym typeface="Rubik"/>
              </a:rPr>
              <a:t>Link</a:t>
            </a:r>
            <a:r>
              <a:rPr lang="en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s</a:t>
            </a:r>
            <a:endParaRPr sz="3000" b="1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F971DB-4421-4D31-862D-F09A4D18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25" y="1316826"/>
            <a:ext cx="6367800" cy="3074552"/>
          </a:xfrm>
        </p:spPr>
        <p:txBody>
          <a:bodyPr>
            <a:normAutofit/>
          </a:bodyPr>
          <a:lstStyle/>
          <a:p>
            <a:r>
              <a:rPr lang="en-US" sz="1200" dirty="0"/>
              <a:t>Looker Studio Dashboard :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hlinkClick r:id="rId6"/>
              </a:rPr>
              <a:t>https://lookerstudio.google.com/s/olRkAzr-_Es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Presentation Video (</a:t>
            </a:r>
            <a:r>
              <a:rPr lang="en-US" sz="1200" dirty="0" err="1"/>
              <a:t>Youtube</a:t>
            </a:r>
            <a:r>
              <a:rPr lang="en-US" sz="1200" dirty="0"/>
              <a:t>) :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hlinkClick r:id="rId7"/>
              </a:rPr>
              <a:t>https://youtu.be/RxbwlvBtqCg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/>
              <a:t>Github</a:t>
            </a:r>
            <a:r>
              <a:rPr lang="en-US" sz="1200" dirty="0"/>
              <a:t> Repository :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>
                <a:hlinkClick r:id="rId8"/>
              </a:rPr>
              <a:t>https://github.com/Yuandro/PBI-Kimia-Farma-Dec-2024.git</a:t>
            </a:r>
            <a:br>
              <a:rPr lang="en-US" sz="1200" dirty="0"/>
            </a:br>
            <a:br>
              <a:rPr lang="en-US" sz="1200" dirty="0"/>
            </a:b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10031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A8F3C-D513-41D1-9B47-E1E2FE3D0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974" y="4239737"/>
            <a:ext cx="1198878" cy="5171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65ee868302_0_130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1E4124-296B-4271-8532-D3490A9D75F6}"/>
              </a:ext>
            </a:extLst>
          </p:cNvPr>
          <p:cNvSpPr txBox="1"/>
          <p:nvPr/>
        </p:nvSpPr>
        <p:spPr>
          <a:xfrm>
            <a:off x="8597306" y="4763911"/>
            <a:ext cx="41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hlinkClick r:id="rId4" action="ppaction://hlinksldjump"/>
              </a:rPr>
              <a:t>2</a:t>
            </a:r>
            <a:endParaRPr lang="en-ID" b="1" dirty="0"/>
          </a:p>
        </p:txBody>
      </p:sp>
      <p:pic>
        <p:nvPicPr>
          <p:cNvPr id="91" name="Google Shape;91;g265ee868302_0_130"/>
          <p:cNvPicPr preferRelativeResize="0"/>
          <p:nvPr/>
        </p:nvPicPr>
        <p:blipFill rotWithShape="1">
          <a:blip r:embed="rId5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65ee868302_0_130"/>
          <p:cNvSpPr txBox="1"/>
          <p:nvPr/>
        </p:nvSpPr>
        <p:spPr>
          <a:xfrm>
            <a:off x="2379931" y="767193"/>
            <a:ext cx="4504846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dirty="0">
                <a:latin typeface="Rubik"/>
                <a:ea typeface="Rubik"/>
                <a:cs typeface="Rubik"/>
                <a:sym typeface="Rubik"/>
              </a:rPr>
              <a:t>Table of </a:t>
            </a:r>
            <a:r>
              <a:rPr lang="en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Contents</a:t>
            </a:r>
            <a:endParaRPr sz="3000" b="1" i="0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8388B-DF11-4673-B236-7EBCB2B9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94" y="1336017"/>
            <a:ext cx="3751960" cy="94262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Rubik" panose="020B0604020202020204" charset="-79"/>
                <a:cs typeface="Rubik" panose="020B0604020202020204" charset="-79"/>
                <a:hlinkClick r:id="rId6" action="ppaction://hlinksldjump"/>
              </a:rPr>
              <a:t>About Me</a:t>
            </a:r>
            <a:r>
              <a:rPr lang="en-US" sz="2400" b="1" dirty="0">
                <a:latin typeface="Rubik" panose="020B0604020202020204" charset="-79"/>
                <a:cs typeface="Rubik" panose="020B0604020202020204" charset="-79"/>
              </a:rPr>
              <a:t>                          </a:t>
            </a:r>
            <a:r>
              <a:rPr lang="en-US" sz="2400" b="1" dirty="0">
                <a:latin typeface="Rubik" panose="020B0604020202020204" charset="-79"/>
                <a:cs typeface="Rubik" panose="020B0604020202020204" charset="-79"/>
                <a:hlinkClick r:id="rId6" action="ppaction://hlinksldjump"/>
              </a:rPr>
              <a:t>3</a:t>
            </a:r>
            <a:endParaRPr lang="en-ID" sz="2400" b="1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733C8A-1481-45DF-9F5E-D8AA5EBFB005}"/>
              </a:ext>
            </a:extLst>
          </p:cNvPr>
          <p:cNvSpPr txBox="1">
            <a:spLocks/>
          </p:cNvSpPr>
          <p:nvPr/>
        </p:nvSpPr>
        <p:spPr>
          <a:xfrm>
            <a:off x="546694" y="2172388"/>
            <a:ext cx="3751960" cy="94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latin typeface="Rubik" panose="020B0604020202020204" charset="-79"/>
                <a:cs typeface="Rubik" panose="020B0604020202020204" charset="-79"/>
                <a:hlinkClick r:id="rId7" action="ppaction://hlinksldjump"/>
              </a:rPr>
              <a:t>About Company</a:t>
            </a:r>
            <a:r>
              <a:rPr lang="en-US" sz="2400" b="1" dirty="0">
                <a:latin typeface="Rubik" panose="020B0604020202020204" charset="-79"/>
                <a:cs typeface="Rubik" panose="020B0604020202020204" charset="-79"/>
              </a:rPr>
              <a:t>           </a:t>
            </a:r>
            <a:r>
              <a:rPr lang="en-US" sz="2400" b="1" dirty="0">
                <a:latin typeface="Rubik" panose="020B0604020202020204" charset="-79"/>
                <a:cs typeface="Rubik" panose="020B0604020202020204" charset="-79"/>
                <a:hlinkClick r:id="rId7" action="ppaction://hlinksldjump"/>
              </a:rPr>
              <a:t>4</a:t>
            </a:r>
            <a:endParaRPr lang="en-ID" sz="2400" b="1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28E8EB-D937-4950-93CA-241456CAD7CF}"/>
              </a:ext>
            </a:extLst>
          </p:cNvPr>
          <p:cNvSpPr txBox="1">
            <a:spLocks/>
          </p:cNvSpPr>
          <p:nvPr/>
        </p:nvSpPr>
        <p:spPr>
          <a:xfrm>
            <a:off x="546694" y="3121019"/>
            <a:ext cx="3751960" cy="94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latin typeface="Rubik" panose="020B0604020202020204" charset="-79"/>
                <a:cs typeface="Rubik" panose="020B0604020202020204" charset="-79"/>
                <a:hlinkClick r:id="rId8" action="ppaction://hlinksldjump"/>
              </a:rPr>
              <a:t>Project Portfolio</a:t>
            </a:r>
            <a:r>
              <a:rPr lang="en-US" sz="2400" b="1" dirty="0">
                <a:latin typeface="Rubik" panose="020B0604020202020204" charset="-79"/>
                <a:cs typeface="Rubik" panose="020B0604020202020204" charset="-79"/>
              </a:rPr>
              <a:t>         </a:t>
            </a:r>
            <a:r>
              <a:rPr lang="en-US" sz="2400" b="1" dirty="0">
                <a:latin typeface="Rubik" panose="020B0604020202020204" charset="-79"/>
                <a:cs typeface="Rubik" panose="020B0604020202020204" charset="-79"/>
                <a:hlinkClick r:id="rId8" action="ppaction://hlinksldjump"/>
              </a:rPr>
              <a:t>5</a:t>
            </a:r>
            <a:endParaRPr lang="en-ID" sz="2400" b="1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4D2EF61-3113-48D5-A775-6D4E8FBA21CF}"/>
              </a:ext>
            </a:extLst>
          </p:cNvPr>
          <p:cNvSpPr txBox="1">
            <a:spLocks/>
          </p:cNvSpPr>
          <p:nvPr/>
        </p:nvSpPr>
        <p:spPr>
          <a:xfrm>
            <a:off x="546694" y="4063647"/>
            <a:ext cx="3751960" cy="94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latin typeface="Rubik" panose="020B0604020202020204" charset="-79"/>
                <a:cs typeface="Rubik" panose="020B0604020202020204" charset="-79"/>
                <a:hlinkClick r:id="rId9" action="ppaction://hlinksldjump"/>
              </a:rPr>
              <a:t>Importing Dataset</a:t>
            </a:r>
            <a:r>
              <a:rPr lang="en-US" sz="2400" b="1" dirty="0">
                <a:latin typeface="Rubik" panose="020B0604020202020204" charset="-79"/>
                <a:cs typeface="Rubik" panose="020B0604020202020204" charset="-79"/>
              </a:rPr>
              <a:t>     </a:t>
            </a:r>
            <a:r>
              <a:rPr lang="en-US" sz="2400" b="1" dirty="0">
                <a:latin typeface="Rubik" panose="020B0604020202020204" charset="-79"/>
                <a:cs typeface="Rubik" panose="020B0604020202020204" charset="-79"/>
                <a:hlinkClick r:id="rId9" action="ppaction://hlinksldjump"/>
              </a:rPr>
              <a:t>6</a:t>
            </a:r>
            <a:endParaRPr lang="en-ID" sz="2400" b="1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DE8BB7-8CA3-4EF4-B454-2631DB5655DA}"/>
              </a:ext>
            </a:extLst>
          </p:cNvPr>
          <p:cNvSpPr txBox="1">
            <a:spLocks/>
          </p:cNvSpPr>
          <p:nvPr/>
        </p:nvSpPr>
        <p:spPr>
          <a:xfrm>
            <a:off x="4845346" y="1319379"/>
            <a:ext cx="3666475" cy="94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latin typeface="Rubik" panose="020B0604020202020204" charset="-79"/>
                <a:cs typeface="Rubik" panose="020B0604020202020204" charset="-79"/>
                <a:hlinkClick r:id="rId10" action="ppaction://hlinksldjump"/>
              </a:rPr>
              <a:t>Tabel Analisa</a:t>
            </a:r>
            <a:r>
              <a:rPr lang="en-US" sz="2400" b="1" dirty="0">
                <a:latin typeface="Rubik" panose="020B0604020202020204" charset="-79"/>
                <a:cs typeface="Rubik" panose="020B0604020202020204" charset="-79"/>
              </a:rPr>
              <a:t>                  </a:t>
            </a:r>
            <a:r>
              <a:rPr lang="en-US" sz="2400" b="1" dirty="0">
                <a:latin typeface="Rubik" panose="020B0604020202020204" charset="-79"/>
                <a:cs typeface="Rubik" panose="020B0604020202020204" charset="-79"/>
                <a:hlinkClick r:id="rId10" action="ppaction://hlinksldjump"/>
              </a:rPr>
              <a:t>9</a:t>
            </a:r>
            <a:endParaRPr lang="en-ID" sz="2400" b="1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F2DA8C-5C59-4E79-AF27-77A9EBD1BC32}"/>
              </a:ext>
            </a:extLst>
          </p:cNvPr>
          <p:cNvSpPr txBox="1">
            <a:spLocks/>
          </p:cNvSpPr>
          <p:nvPr/>
        </p:nvSpPr>
        <p:spPr>
          <a:xfrm>
            <a:off x="4884923" y="2140872"/>
            <a:ext cx="3666475" cy="94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latin typeface="Rubik" panose="020B0604020202020204" charset="-79"/>
                <a:cs typeface="Rubik" panose="020B0604020202020204" charset="-79"/>
                <a:hlinkClick r:id="rId11" action="ppaction://hlinksldjump"/>
              </a:rPr>
              <a:t>BigQuery Syntax</a:t>
            </a:r>
            <a:r>
              <a:rPr lang="en-US" sz="2400" b="1" dirty="0">
                <a:latin typeface="Rubik" panose="020B0604020202020204" charset="-79"/>
                <a:cs typeface="Rubik" panose="020B0604020202020204" charset="-79"/>
              </a:rPr>
              <a:t>        </a:t>
            </a:r>
            <a:r>
              <a:rPr lang="en-US" sz="2400" b="1" dirty="0">
                <a:latin typeface="Rubik" panose="020B0604020202020204" charset="-79"/>
                <a:cs typeface="Rubik" panose="020B0604020202020204" charset="-79"/>
                <a:hlinkClick r:id="rId11" action="ppaction://hlinksldjump"/>
              </a:rPr>
              <a:t>12</a:t>
            </a:r>
            <a:endParaRPr lang="en-ID" sz="2400" b="1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D3039D-0A68-42FF-BA40-B2E18751E24E}"/>
              </a:ext>
            </a:extLst>
          </p:cNvPr>
          <p:cNvSpPr txBox="1">
            <a:spLocks/>
          </p:cNvSpPr>
          <p:nvPr/>
        </p:nvSpPr>
        <p:spPr>
          <a:xfrm>
            <a:off x="4884922" y="3056679"/>
            <a:ext cx="3666475" cy="94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latin typeface="Rubik" panose="020B0604020202020204" charset="-79"/>
                <a:cs typeface="Rubik" panose="020B0604020202020204" charset="-79"/>
                <a:hlinkClick r:id="rId12" action="ppaction://hlinksldjump"/>
              </a:rPr>
              <a:t>Dashboard</a:t>
            </a:r>
            <a:r>
              <a:rPr lang="en-US" sz="2400" b="1" dirty="0">
                <a:latin typeface="Rubik" panose="020B0604020202020204" charset="-79"/>
                <a:cs typeface="Rubik" panose="020B0604020202020204" charset="-79"/>
              </a:rPr>
              <a:t>                      </a:t>
            </a:r>
            <a:r>
              <a:rPr lang="en-US" sz="2400" b="1" dirty="0">
                <a:latin typeface="Rubik" panose="020B0604020202020204" charset="-79"/>
                <a:cs typeface="Rubik" panose="020B0604020202020204" charset="-79"/>
                <a:hlinkClick r:id="rId12" action="ppaction://hlinksldjump"/>
              </a:rPr>
              <a:t>14</a:t>
            </a:r>
            <a:endParaRPr lang="en-ID" sz="2400" b="1" dirty="0">
              <a:latin typeface="Rubik" panose="020B0604020202020204" charset="-79"/>
              <a:cs typeface="Rubik" panose="020B0604020202020204" charset="-79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16A192-E589-46C3-8578-366B67B6EE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8722" y="185625"/>
            <a:ext cx="1198878" cy="51716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401497B-0D68-47EA-88CB-11E85F6A84EB}"/>
              </a:ext>
            </a:extLst>
          </p:cNvPr>
          <p:cNvSpPr txBox="1">
            <a:spLocks/>
          </p:cNvSpPr>
          <p:nvPr/>
        </p:nvSpPr>
        <p:spPr>
          <a:xfrm>
            <a:off x="4952656" y="3904993"/>
            <a:ext cx="3666475" cy="94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latin typeface="Rubik" panose="020B0604020202020204" charset="-79"/>
                <a:cs typeface="Rubik" panose="020B0604020202020204" charset="-79"/>
                <a:hlinkClick r:id="rId14" action="ppaction://hlinksldjump"/>
              </a:rPr>
              <a:t>Links</a:t>
            </a:r>
            <a:r>
              <a:rPr lang="en-US" sz="2400" b="1" dirty="0">
                <a:latin typeface="Rubik" panose="020B0604020202020204" charset="-79"/>
                <a:cs typeface="Rubik" panose="020B0604020202020204" charset="-79"/>
              </a:rPr>
              <a:t>                                  </a:t>
            </a:r>
            <a:r>
              <a:rPr lang="en-US" sz="2400" b="1" dirty="0">
                <a:latin typeface="Rubik" panose="020B0604020202020204" charset="-79"/>
                <a:cs typeface="Rubik" panose="020B0604020202020204" charset="-79"/>
                <a:hlinkClick r:id="rId14" action="ppaction://hlinksldjump"/>
              </a:rPr>
              <a:t>17</a:t>
            </a:r>
            <a:endParaRPr lang="en-ID" sz="2400" b="1" dirty="0">
              <a:latin typeface="Rubik" panose="020B0604020202020204" charset="-79"/>
              <a:cs typeface="Rubik" panose="020B0604020202020204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5012025" y="158511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SUYANTO</a:t>
            </a:r>
            <a:endParaRPr sz="2000" b="1" i="0" u="none" strike="noStrike" cap="none" dirty="0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4879950" y="1987398"/>
            <a:ext cx="376875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ID" sz="1200" dirty="0"/>
              <a:t>Data Analytics &amp; Engineering Professional with 4+ years in FMCG sales, specializing in data visualization, SQL, Python, and data engineering. Achieved "Distinction" in Tetris Data Analyst Fast Track and </a:t>
            </a:r>
            <a:r>
              <a:rPr lang="en-ID" sz="1200" dirty="0" err="1"/>
              <a:t>MySkill</a:t>
            </a:r>
            <a:r>
              <a:rPr lang="en-ID" sz="1200" dirty="0"/>
              <a:t> Data Bootcamp.</a:t>
            </a:r>
          </a:p>
          <a:p>
            <a:pPr algn="just"/>
            <a:endParaRPr lang="en-ID" sz="1200" dirty="0"/>
          </a:p>
          <a:p>
            <a:pPr algn="just"/>
            <a:r>
              <a:rPr lang="en-ID" sz="1200" dirty="0"/>
              <a:t>Completed internships at Bio </a:t>
            </a:r>
            <a:r>
              <a:rPr lang="en-ID" sz="1200" dirty="0" err="1"/>
              <a:t>Farma</a:t>
            </a:r>
            <a:r>
              <a:rPr lang="en-ID" sz="1200" dirty="0"/>
              <a:t> Group, developing Power BI dashboards and using Google </a:t>
            </a:r>
            <a:r>
              <a:rPr lang="en-ID" sz="1200" dirty="0" err="1"/>
              <a:t>BigQuery</a:t>
            </a:r>
            <a:r>
              <a:rPr lang="en-ID" sz="1200" dirty="0"/>
              <a:t>, and graduated from Digital </a:t>
            </a:r>
            <a:r>
              <a:rPr lang="en-ID" sz="1200" dirty="0" err="1"/>
              <a:t>Skola</a:t>
            </a:r>
            <a:r>
              <a:rPr lang="en-ID" sz="1200" dirty="0"/>
              <a:t> Fast Track Data Engineer and AWS re/Start programs. Certified as an </a:t>
            </a:r>
            <a:r>
              <a:rPr lang="en-ID" sz="1200" dirty="0">
                <a:hlinkClick r:id="rId5"/>
              </a:rPr>
              <a:t>AWS Cloud Practitioner</a:t>
            </a:r>
            <a:r>
              <a:rPr lang="en-ID" sz="1200" dirty="0"/>
              <a:t> with hands-on cloud experience.</a:t>
            </a:r>
          </a:p>
          <a:p>
            <a:pPr algn="just"/>
            <a:endParaRPr lang="en-ID" sz="1200" dirty="0"/>
          </a:p>
          <a:p>
            <a:pPr algn="just"/>
            <a:r>
              <a:rPr lang="en-ID" sz="1200" dirty="0"/>
              <a:t>Skilled in delivering actionable insights through data-driven solutions.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925777" y="3815435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Pontianak, West Kalimantan</a:t>
            </a:r>
            <a:endParaRPr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750" y="4695177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300" y="3867719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096" y="4332854"/>
            <a:ext cx="369300" cy="2635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925777" y="4626371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D" sz="1200" u="none" strike="noStrike" cap="none" dirty="0">
                <a:solidFill>
                  <a:schemeClr val="tx1"/>
                </a:solidFill>
                <a:latin typeface="Rubik Medium"/>
                <a:ea typeface="Rubik Medium"/>
                <a:cs typeface="Rubik Medium"/>
                <a:sym typeface="Rubik Mediu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ID" sz="1200" u="none" strike="noStrike" cap="none" dirty="0" err="1">
                <a:solidFill>
                  <a:schemeClr val="tx1"/>
                </a:solidFill>
                <a:latin typeface="Rubik Medium"/>
                <a:ea typeface="Rubik Medium"/>
                <a:cs typeface="Rubik Medium"/>
                <a:sym typeface="Rubik Mediu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suyanto-zhang</a:t>
            </a:r>
            <a:r>
              <a:rPr lang="en-ID" sz="1200" u="none" strike="noStrike" cap="none" dirty="0">
                <a:solidFill>
                  <a:schemeClr val="tx1"/>
                </a:solidFill>
                <a:latin typeface="Rubik Medium"/>
                <a:ea typeface="Rubik Medium"/>
                <a:cs typeface="Rubik Medium"/>
                <a:sym typeface="Rubik Mediu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sz="1200" u="none" strike="noStrike" cap="none" dirty="0">
              <a:solidFill>
                <a:schemeClr val="tx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937066" y="4212231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D" sz="1200" dirty="0">
                <a:solidFill>
                  <a:schemeClr val="tx1"/>
                </a:solidFill>
                <a:latin typeface="Rubik Medium"/>
                <a:ea typeface="Rubik Medium"/>
                <a:cs typeface="Rubik Medium"/>
                <a:sym typeface="Rubik Medium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n" sz="1200" u="none" strike="noStrike" cap="none" dirty="0">
                <a:solidFill>
                  <a:schemeClr val="tx1"/>
                </a:solidFill>
                <a:latin typeface="Rubik Medium"/>
                <a:ea typeface="Rubik Medium"/>
                <a:cs typeface="Rubik Medium"/>
                <a:sym typeface="Rubik Medium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uyanto.zhang31@gmail.com</a:t>
            </a:r>
            <a:endParaRPr sz="1200" u="none" strike="noStrike" cap="none" dirty="0">
              <a:solidFill>
                <a:schemeClr val="tx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7CEB3-4C3A-40E8-8C1E-7A73A14C61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150" y="346275"/>
            <a:ext cx="2817927" cy="3410687"/>
          </a:xfrm>
          <a:prstGeom prst="rect">
            <a:avLst/>
          </a:prstGeom>
        </p:spPr>
      </p:pic>
      <p:sp>
        <p:nvSpPr>
          <p:cNvPr id="18" name="Google Shape;102;p4">
            <a:extLst>
              <a:ext uri="{FF2B5EF4-FFF2-40B4-BE49-F238E27FC236}">
                <a16:creationId xmlns:a16="http://schemas.microsoft.com/office/drawing/2014/main" id="{3AC546BB-92E3-4032-AB4A-60FC2887ABDB}"/>
              </a:ext>
            </a:extLst>
          </p:cNvPr>
          <p:cNvSpPr txBox="1"/>
          <p:nvPr/>
        </p:nvSpPr>
        <p:spPr>
          <a:xfrm>
            <a:off x="4648575" y="896260"/>
            <a:ext cx="4405114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dirty="0"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lang="en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Me</a:t>
            </a:r>
            <a:endParaRPr sz="3000" b="1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99028D-73B3-47C7-942E-6A53638573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8722" y="185625"/>
            <a:ext cx="1198878" cy="5171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EFB4CB-7E9E-434A-8D5A-7380F61FBFCC}"/>
              </a:ext>
            </a:extLst>
          </p:cNvPr>
          <p:cNvSpPr txBox="1"/>
          <p:nvPr/>
        </p:nvSpPr>
        <p:spPr>
          <a:xfrm>
            <a:off x="8597306" y="4763911"/>
            <a:ext cx="41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hlinkClick r:id="rId13" action="ppaction://hlinksldjump"/>
              </a:rPr>
              <a:t>3</a:t>
            </a:r>
            <a:endParaRPr lang="en-ID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420371" y="1550149"/>
            <a:ext cx="5143361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sz="1200" dirty="0"/>
              <a:t>Founded in 1817 by the Dutch East Indies government, Kimia Farma is Indonesia's first pharmaceutical company. Initially named NV </a:t>
            </a:r>
            <a:r>
              <a:rPr lang="en-US" sz="1200" dirty="0" err="1"/>
              <a:t>Chemicalien</a:t>
            </a:r>
            <a:r>
              <a:rPr lang="en-US" sz="1200" dirty="0"/>
              <a:t> Handle </a:t>
            </a:r>
            <a:r>
              <a:rPr lang="en-US" sz="1200" dirty="0" err="1"/>
              <a:t>Rathkamp</a:t>
            </a:r>
            <a:r>
              <a:rPr lang="en-US" sz="1200" dirty="0"/>
              <a:t> &amp; Co, it was nationalized in 1958 and renamed PNF </a:t>
            </a:r>
            <a:r>
              <a:rPr lang="en-US" sz="1200" dirty="0" err="1"/>
              <a:t>Bhinneka</a:t>
            </a:r>
            <a:r>
              <a:rPr lang="en-US" sz="1200" dirty="0"/>
              <a:t> Kimia Farma. The company transitioned to PT Kimia Farma (Persero) in 1971 and became a publicly listed company in 2001, establishing itself as an integrated healthcare provider contributing significantly to Indonesia's health sector.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In 2020, 90.025% of Kimia </a:t>
            </a:r>
            <a:r>
              <a:rPr lang="en-US" sz="1200" dirty="0" err="1"/>
              <a:t>Farma's</a:t>
            </a:r>
            <a:r>
              <a:rPr lang="en-US" sz="1200" dirty="0"/>
              <a:t> shares were transferred to PT Bio Farma (Persero), forming the State-Owned Pharmaceutical Holding. Along with this restructuring, the company’s name changed to PT Kimia Farma </a:t>
            </a:r>
            <a:r>
              <a:rPr lang="en-US" sz="1200" dirty="0" err="1"/>
              <a:t>Tbk</a:t>
            </a:r>
            <a:r>
              <a:rPr lang="en-US" sz="1200" dirty="0"/>
              <a:t>. With decades of experience, Kimia Farma continues to play a vital role in national health development.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website : </a:t>
            </a:r>
            <a:r>
              <a:rPr lang="en-US" sz="1200" dirty="0">
                <a:hlinkClick r:id="rId5"/>
              </a:rPr>
              <a:t>kimiafarma.co.id/</a:t>
            </a:r>
            <a:endParaRPr lang="en-US" sz="1200" dirty="0"/>
          </a:p>
        </p:txBody>
      </p:sp>
      <p:sp>
        <p:nvSpPr>
          <p:cNvPr id="102" name="Google Shape;102;p4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dirty="0"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lang="en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Company</a:t>
            </a:r>
            <a:endParaRPr sz="3000" b="1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7B79B-2449-46DC-AA04-95CBDD7EB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544" y="1940513"/>
            <a:ext cx="2926645" cy="1262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3DBA1C-C068-45BA-9BC6-68DBC6360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8722" y="185625"/>
            <a:ext cx="1198878" cy="5171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1E6595-D96D-46A8-A06B-874BEBF6BBFB}"/>
              </a:ext>
            </a:extLst>
          </p:cNvPr>
          <p:cNvSpPr txBox="1"/>
          <p:nvPr/>
        </p:nvSpPr>
        <p:spPr>
          <a:xfrm>
            <a:off x="8597306" y="4763911"/>
            <a:ext cx="41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hlinkClick r:id="rId7" action="ppaction://hlinksldjump"/>
              </a:rPr>
              <a:t>4</a:t>
            </a:r>
            <a:endParaRPr lang="en-ID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65ee868302_0_99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" sz="30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  <a:endParaRPr sz="30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E35E2-3504-4331-B55F-D722E7210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722" y="185625"/>
            <a:ext cx="1198878" cy="517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45564E-BCB5-426A-9CE7-08D698E3BA1E}"/>
              </a:ext>
            </a:extLst>
          </p:cNvPr>
          <p:cNvSpPr txBox="1"/>
          <p:nvPr/>
        </p:nvSpPr>
        <p:spPr>
          <a:xfrm>
            <a:off x="8597306" y="4763911"/>
            <a:ext cx="41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hlinkClick r:id="rId6" action="ppaction://hlinksldjump"/>
              </a:rPr>
              <a:t>5</a:t>
            </a:r>
            <a:endParaRPr lang="en-ID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C3697-6F7D-4ED3-9E8D-D4EB52DE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10" y="1098538"/>
            <a:ext cx="8340299" cy="38030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Background :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Big Data Analytics Internship at Kimia Farma: Evaluating business performance from 2020 to 2023 using data-driven insights.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Dataset :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kf_final_transaction.csv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= customer transaction details</a:t>
            </a:r>
            <a:b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kf_inventory.csv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= product inventory stocks</a:t>
            </a:r>
            <a:b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kf_kantor_cabang.csv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= branch store details</a:t>
            </a:r>
            <a:b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kf_product.csv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= product details</a:t>
            </a:r>
            <a:b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200" b="1" dirty="0">
                <a:latin typeface="Arial" panose="020B0604020202020204" pitchFamily="34" charset="0"/>
                <a:cs typeface="Arial" panose="020B0604020202020204" pitchFamily="34" charset="0"/>
              </a:rPr>
              <a:t>Problem :</a:t>
            </a:r>
            <a:b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/>
              <a:t>reate analysis tables by aggregating data from the four previously imported tables using Google BigQuery.</a:t>
            </a:r>
            <a:b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r>
              <a:rPr lang="en-US" sz="1200" dirty="0"/>
              <a:t> a performance analysis dashboard for Kimia Farma (2020-2023) using Google Looker Studio.</a:t>
            </a:r>
            <a:endParaRPr lang="en-ID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c2985a68_1_3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ec2985a68_1_3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ec2985a68_1_33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Importing Dataset to BigQuery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1" name="Google Shape;121;g23ec2985a68_1_33"/>
          <p:cNvSpPr txBox="1"/>
          <p:nvPr/>
        </p:nvSpPr>
        <p:spPr>
          <a:xfrm>
            <a:off x="340500" y="1133122"/>
            <a:ext cx="8463000" cy="3785621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b="1" dirty="0"/>
              <a:t>Task</a:t>
            </a:r>
          </a:p>
          <a:p>
            <a:pPr>
              <a:lnSpc>
                <a:spcPct val="150000"/>
              </a:lnSpc>
            </a:pPr>
            <a:r>
              <a:rPr lang="en-ID" sz="1200" dirty="0"/>
              <a:t>Import the provided datasets into </a:t>
            </a:r>
            <a:r>
              <a:rPr lang="en-ID" sz="1200" dirty="0" err="1"/>
              <a:t>BigQuery</a:t>
            </a:r>
            <a:r>
              <a:rPr lang="en-ID" sz="1200" dirty="0"/>
              <a:t> as tables. Use the dataset names as table names, excluding the ".csv" extension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b="1" dirty="0"/>
              <a:t>kf_final_transaction.csv </a:t>
            </a:r>
            <a:r>
              <a:rPr lang="en-ID" sz="1200" b="1" dirty="0">
                <a:sym typeface="Wingdings" panose="05000000000000000000" pitchFamily="2" charset="2"/>
              </a:rPr>
              <a:t></a:t>
            </a:r>
            <a:r>
              <a:rPr lang="en-ID" sz="1200" b="1" dirty="0"/>
              <a:t> </a:t>
            </a:r>
            <a:r>
              <a:rPr lang="en-ID" sz="1200" b="1" dirty="0" err="1"/>
              <a:t>kf_final_transaction</a:t>
            </a:r>
            <a:endParaRPr lang="en-ID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b="1" dirty="0"/>
              <a:t>kf_inventory.csv </a:t>
            </a:r>
            <a:r>
              <a:rPr lang="en-ID" sz="1200" b="1" dirty="0">
                <a:sym typeface="Wingdings" panose="05000000000000000000" pitchFamily="2" charset="2"/>
              </a:rPr>
              <a:t> </a:t>
            </a:r>
            <a:r>
              <a:rPr lang="en-ID" sz="1200" b="1" dirty="0" err="1"/>
              <a:t>kf_inventory</a:t>
            </a:r>
            <a:endParaRPr lang="en-ID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b="1" dirty="0"/>
              <a:t>kf_kantor_cabang.csv </a:t>
            </a:r>
            <a:r>
              <a:rPr lang="en-ID" sz="1200" b="1" dirty="0">
                <a:sym typeface="Wingdings" panose="05000000000000000000" pitchFamily="2" charset="2"/>
              </a:rPr>
              <a:t> </a:t>
            </a:r>
            <a:r>
              <a:rPr lang="en-ID" sz="1200" b="1" dirty="0" err="1"/>
              <a:t>kf_kantor_cabang</a:t>
            </a:r>
            <a:endParaRPr lang="en-ID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b="1" dirty="0"/>
              <a:t>kf_product.csv </a:t>
            </a:r>
            <a:r>
              <a:rPr lang="en-ID" sz="1200" b="1" dirty="0">
                <a:sym typeface="Wingdings" panose="05000000000000000000" pitchFamily="2" charset="2"/>
              </a:rPr>
              <a:t> </a:t>
            </a:r>
            <a:r>
              <a:rPr lang="en-ID" sz="1200" b="1" dirty="0" err="1"/>
              <a:t>kf_product</a:t>
            </a:r>
            <a:endParaRPr lang="en-ID" sz="1200" dirty="0"/>
          </a:p>
          <a:p>
            <a:pPr>
              <a:lnSpc>
                <a:spcPct val="150000"/>
              </a:lnSpc>
            </a:pPr>
            <a:r>
              <a:rPr lang="en-ID" sz="1200" b="1" dirty="0"/>
              <a:t>Data Preparation</a:t>
            </a:r>
            <a:endParaRPr lang="en-ID" sz="1200" dirty="0"/>
          </a:p>
          <a:p>
            <a:pPr>
              <a:lnSpc>
                <a:spcPct val="150000"/>
              </a:lnSpc>
            </a:pPr>
            <a:r>
              <a:rPr lang="en-ID" sz="1200" dirty="0"/>
              <a:t>Check the data for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/>
              <a:t>Missing values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/>
              <a:t>Duplicates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/>
              <a:t>Inconsistent formats</a:t>
            </a:r>
          </a:p>
          <a:p>
            <a:pPr>
              <a:lnSpc>
                <a:spcPct val="150000"/>
              </a:lnSpc>
            </a:pPr>
            <a:r>
              <a:rPr lang="en-ID" sz="1200" dirty="0"/>
              <a:t>The data is already in good shape with no issues detected.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98CC5-7D79-42F0-A8E9-1E9639950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722" y="185625"/>
            <a:ext cx="1198878" cy="517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C28289-C572-4E66-B000-3BFC107E9DB9}"/>
              </a:ext>
            </a:extLst>
          </p:cNvPr>
          <p:cNvSpPr txBox="1"/>
          <p:nvPr/>
        </p:nvSpPr>
        <p:spPr>
          <a:xfrm>
            <a:off x="8597306" y="4763911"/>
            <a:ext cx="41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hlinkClick r:id="rId6" action="ppaction://hlinksldjump"/>
              </a:rPr>
              <a:t>6</a:t>
            </a:r>
            <a:endParaRPr lang="en-ID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DCDDC7-658B-42AD-B151-28249EF37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722" y="1903291"/>
            <a:ext cx="2276793" cy="17433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5253E2-57E2-4F9F-BB32-5E9ED3DFFAB6}"/>
              </a:ext>
            </a:extLst>
          </p:cNvPr>
          <p:cNvSpPr/>
          <p:nvPr/>
        </p:nvSpPr>
        <p:spPr>
          <a:xfrm>
            <a:off x="6118722" y="3138311"/>
            <a:ext cx="2276793" cy="508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409F23-A71B-4230-8575-C6226E9A5AD7}"/>
              </a:ext>
            </a:extLst>
          </p:cNvPr>
          <p:cNvSpPr/>
          <p:nvPr/>
        </p:nvSpPr>
        <p:spPr>
          <a:xfrm>
            <a:off x="6118721" y="2376216"/>
            <a:ext cx="2276793" cy="508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18;g23ec2985a68_1_33">
            <a:extLst>
              <a:ext uri="{FF2B5EF4-FFF2-40B4-BE49-F238E27FC236}">
                <a16:creationId xmlns:a16="http://schemas.microsoft.com/office/drawing/2014/main" id="{E60BCA76-DE83-408E-A3CC-9A8B9B55153F}"/>
              </a:ext>
            </a:extLst>
          </p:cNvPr>
          <p:cNvPicPr preferRelativeResize="0"/>
          <p:nvPr/>
        </p:nvPicPr>
        <p:blipFill rotWithShape="1">
          <a:blip r:embed="rId2">
            <a:alphaModFix amt="10000"/>
          </a:blip>
          <a:srcRect/>
          <a:stretch/>
        </p:blipFill>
        <p:spPr>
          <a:xfrm>
            <a:off x="-1" y="444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20;g23ec2985a68_1_33">
            <a:extLst>
              <a:ext uri="{FF2B5EF4-FFF2-40B4-BE49-F238E27FC236}">
                <a16:creationId xmlns:a16="http://schemas.microsoft.com/office/drawing/2014/main" id="{3921FA25-6912-4438-A0EC-374591B7FC77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Importing Dataset to BigQuery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329C9-FA9E-415A-9718-50F7FE2D4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94" y="1606305"/>
            <a:ext cx="1293079" cy="132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3D3C82-0A69-4D8F-B1C0-7EA06A8ED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248" y="1604412"/>
            <a:ext cx="7134578" cy="950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622A07-5946-45B9-B3F3-1353C71B4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94" y="3483423"/>
            <a:ext cx="1584939" cy="1280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81C604-0B32-4719-97D4-0BCE04B50B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4292" y="3758133"/>
            <a:ext cx="5702637" cy="1018064"/>
          </a:xfrm>
          <a:prstGeom prst="rect">
            <a:avLst/>
          </a:prstGeom>
        </p:spPr>
      </p:pic>
      <p:pic>
        <p:nvPicPr>
          <p:cNvPr id="8" name="Google Shape;119;g23ec2985a68_1_33">
            <a:extLst>
              <a:ext uri="{FF2B5EF4-FFF2-40B4-BE49-F238E27FC236}">
                <a16:creationId xmlns:a16="http://schemas.microsoft.com/office/drawing/2014/main" id="{2FA57A5E-69DF-4AEF-9BCF-A75CA289813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16905-0EA3-42C3-9F14-C36FF884B9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8722" y="185625"/>
            <a:ext cx="1198878" cy="5171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DCE1B5-F40F-4E35-BD68-991378786C74}"/>
              </a:ext>
            </a:extLst>
          </p:cNvPr>
          <p:cNvSpPr txBox="1"/>
          <p:nvPr/>
        </p:nvSpPr>
        <p:spPr>
          <a:xfrm>
            <a:off x="8597306" y="4763911"/>
            <a:ext cx="41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hlinkClick r:id="rId9" action="ppaction://hlinksldjump"/>
              </a:rPr>
              <a:t>7</a:t>
            </a:r>
            <a:endParaRPr lang="en-ID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C6AB6-CCD3-44C5-9B50-E46581D5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00" y="1118518"/>
            <a:ext cx="5123322" cy="417820"/>
          </a:xfrm>
        </p:spPr>
        <p:txBody>
          <a:bodyPr>
            <a:normAutofit/>
          </a:bodyPr>
          <a:lstStyle/>
          <a:p>
            <a:r>
              <a:rPr lang="en-ID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kf_final_transaction</a:t>
            </a:r>
            <a:r>
              <a:rPr lang="en-ID" sz="1200" b="1" dirty="0">
                <a:latin typeface="Arial" panose="020B0604020202020204" pitchFamily="34" charset="0"/>
                <a:cs typeface="Arial" panose="020B0604020202020204" pitchFamily="34" charset="0"/>
              </a:rPr>
              <a:t> (8 Columns and </a:t>
            </a:r>
            <a:r>
              <a:rPr lang="en-ID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672,458 Rows)</a:t>
            </a:r>
            <a:endParaRPr lang="en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827813D-1E56-401F-9CEE-36972C71BD47}"/>
              </a:ext>
            </a:extLst>
          </p:cNvPr>
          <p:cNvSpPr txBox="1">
            <a:spLocks/>
          </p:cNvSpPr>
          <p:nvPr/>
        </p:nvSpPr>
        <p:spPr>
          <a:xfrm>
            <a:off x="395994" y="3065603"/>
            <a:ext cx="3972806" cy="41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200" b="1" dirty="0" err="1"/>
              <a:t>kf_inventory</a:t>
            </a:r>
            <a:r>
              <a:rPr lang="en-ID" sz="1200" b="1" dirty="0"/>
              <a:t> (5 Columns and 1,035,000 Rows)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55596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18;g23ec2985a68_1_33">
            <a:extLst>
              <a:ext uri="{FF2B5EF4-FFF2-40B4-BE49-F238E27FC236}">
                <a16:creationId xmlns:a16="http://schemas.microsoft.com/office/drawing/2014/main" id="{38FC4923-AAA4-4B30-ACB8-8FB9F5A48137}"/>
              </a:ext>
            </a:extLst>
          </p:cNvPr>
          <p:cNvPicPr preferRelativeResize="0"/>
          <p:nvPr/>
        </p:nvPicPr>
        <p:blipFill rotWithShape="1">
          <a:blip r:embed="rId2">
            <a:alphaModFix amt="10000"/>
          </a:blip>
          <a:srcRect/>
          <a:stretch/>
        </p:blipFill>
        <p:spPr>
          <a:xfrm>
            <a:off x="-1" y="444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FBA1B-EFB8-4BE4-AB16-D3C4B5F17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33" y="1617379"/>
            <a:ext cx="1524356" cy="1329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05A4E-0269-4C6A-83B2-46568230E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744" y="1658593"/>
            <a:ext cx="6543146" cy="913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3ECE7-A402-4B20-9E52-3A7026CF0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33" y="3607163"/>
            <a:ext cx="1905266" cy="1086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AEDC86-7E36-4682-9545-79C6E727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2223" y="3607163"/>
            <a:ext cx="5681344" cy="1152736"/>
          </a:xfrm>
          <a:prstGeom prst="rect">
            <a:avLst/>
          </a:prstGeom>
        </p:spPr>
      </p:pic>
      <p:sp>
        <p:nvSpPr>
          <p:cNvPr id="8" name="Google Shape;120;g23ec2985a68_1_33">
            <a:extLst>
              <a:ext uri="{FF2B5EF4-FFF2-40B4-BE49-F238E27FC236}">
                <a16:creationId xmlns:a16="http://schemas.microsoft.com/office/drawing/2014/main" id="{DDCD04FB-1DB7-42CD-AB3D-59BCE2BB6668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Importing Dataset to BigQuery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" name="Google Shape;119;g23ec2985a68_1_33">
            <a:extLst>
              <a:ext uri="{FF2B5EF4-FFF2-40B4-BE49-F238E27FC236}">
                <a16:creationId xmlns:a16="http://schemas.microsoft.com/office/drawing/2014/main" id="{2064B682-1D40-40CC-8914-500DBE884E0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CF30A6-9E69-426C-B628-D739EDDA35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8722" y="185625"/>
            <a:ext cx="1198878" cy="5171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AC770F-157D-4A0B-8973-B6FE9C3D20B9}"/>
              </a:ext>
            </a:extLst>
          </p:cNvPr>
          <p:cNvSpPr txBox="1"/>
          <p:nvPr/>
        </p:nvSpPr>
        <p:spPr>
          <a:xfrm>
            <a:off x="8597306" y="4763911"/>
            <a:ext cx="41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hlinkClick r:id="rId9" action="ppaction://hlinksldjump"/>
              </a:rPr>
              <a:t>8</a:t>
            </a:r>
            <a:endParaRPr lang="en-ID" b="1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F78082-721E-45B4-A3C3-4C90B953544B}"/>
              </a:ext>
            </a:extLst>
          </p:cNvPr>
          <p:cNvSpPr txBox="1">
            <a:spLocks/>
          </p:cNvSpPr>
          <p:nvPr/>
        </p:nvSpPr>
        <p:spPr>
          <a:xfrm>
            <a:off x="541678" y="1118517"/>
            <a:ext cx="4030322" cy="41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D" sz="1200" b="1" dirty="0" err="1"/>
              <a:t>kf_kantor_cabang</a:t>
            </a:r>
            <a:r>
              <a:rPr lang="en-ID" sz="1200" b="1" dirty="0"/>
              <a:t> (6 Columns and 1,725 Rows)</a:t>
            </a:r>
            <a:endParaRPr lang="en-ID" sz="1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B55BC2C-F6C2-46CB-B6E4-A8D423AA2839}"/>
              </a:ext>
            </a:extLst>
          </p:cNvPr>
          <p:cNvSpPr txBox="1">
            <a:spLocks/>
          </p:cNvSpPr>
          <p:nvPr/>
        </p:nvSpPr>
        <p:spPr>
          <a:xfrm>
            <a:off x="541678" y="3171448"/>
            <a:ext cx="3556189" cy="41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D" sz="1200" b="1" dirty="0" err="1"/>
              <a:t>kf_product</a:t>
            </a:r>
            <a:r>
              <a:rPr lang="en-ID" sz="1200" b="1" dirty="0"/>
              <a:t> (4 Columns and 150 Rows)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49337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3ec2985a68_1_42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3ec2985a68_1_42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3ec2985a68_1_42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2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Tabel Analisa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g23ec2985a68_1_42"/>
          <p:cNvSpPr txBox="1"/>
          <p:nvPr/>
        </p:nvSpPr>
        <p:spPr>
          <a:xfrm>
            <a:off x="489088" y="1037517"/>
            <a:ext cx="35513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1200" dirty="0"/>
              <a:t>Create a table with the following conditions. Total </a:t>
            </a:r>
            <a:r>
              <a:rPr lang="en-US" sz="1200" b="1" dirty="0"/>
              <a:t>16 Columns</a:t>
            </a:r>
            <a:endParaRPr sz="1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955A8-C9BB-41F8-82BD-94788D147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722" y="185625"/>
            <a:ext cx="1198878" cy="517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2E5D12-0044-4101-ABFB-7BBDFC58580D}"/>
              </a:ext>
            </a:extLst>
          </p:cNvPr>
          <p:cNvSpPr txBox="1"/>
          <p:nvPr/>
        </p:nvSpPr>
        <p:spPr>
          <a:xfrm>
            <a:off x="8597306" y="4763911"/>
            <a:ext cx="41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hlinkClick r:id="rId6" action="ppaction://hlinksldjump"/>
              </a:rPr>
              <a:t>9</a:t>
            </a:r>
            <a:endParaRPr lang="en-ID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DA254E-EA84-4306-86C1-1075C00E2E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854" y="2263777"/>
            <a:ext cx="3467397" cy="1221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EB0E18-6B0A-487B-AD8F-03CAD1A67B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5105" y="1266903"/>
            <a:ext cx="3551301" cy="30112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903</Words>
  <Application>Microsoft Office PowerPoint</Application>
  <PresentationFormat>On-screen Show (16:9)</PresentationFormat>
  <Paragraphs>110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Rubik SemiBold</vt:lpstr>
      <vt:lpstr>Rubik</vt:lpstr>
      <vt:lpstr>Arial</vt:lpstr>
      <vt:lpstr>Rubik Medium</vt:lpstr>
      <vt:lpstr>Rubik Light</vt:lpstr>
      <vt:lpstr>Simple Light</vt:lpstr>
      <vt:lpstr>PowerPoint Presentation</vt:lpstr>
      <vt:lpstr>About Me                          3</vt:lpstr>
      <vt:lpstr>PowerPoint Presentation</vt:lpstr>
      <vt:lpstr>PowerPoint Presentation</vt:lpstr>
      <vt:lpstr>Background : Big Data Analytics Internship at Kimia Farma: Evaluating business performance from 2020 to 2023 using data-driven insights.  Dataset : - kf_final_transaction.csv = customer transaction details - kf_inventory.csv = product inventory stocks - kf_kantor_cabang.csv = branch store details - kf_product.csv = product details  Problem : - Create analysis tables by aggregating data from the four previously imported tables using Google BigQuery. - Develop a performance analysis dashboard for Kimia Farma (2020-2023) using Google Looker Studio.</vt:lpstr>
      <vt:lpstr>PowerPoint Presentation</vt:lpstr>
      <vt:lpstr>kf_final_transaction (8 Columns and 672,458 Rows)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 Title</vt:lpstr>
      <vt:lpstr>PowerPoint Presentation</vt:lpstr>
      <vt:lpstr>PowerPoint Presentation</vt:lpstr>
      <vt:lpstr>Looker Studio Dashboard :  https://lookerstudio.google.com/s/olRkAzr-_Es  Presentation Video (Youtube) :  https://youtu.be/RxbwlvBtqCg  Github Repository :  https://github.com/Yuandro/PBI-Kimia-Farma-Dec-2024.git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suyanto.zhang31@gmail.com</cp:lastModifiedBy>
  <cp:revision>42</cp:revision>
  <dcterms:modified xsi:type="dcterms:W3CDTF">2024-12-30T10:29:24Z</dcterms:modified>
</cp:coreProperties>
</file>