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DCB"/>
          </a:solidFill>
        </a:fill>
      </a:tcStyle>
    </a:wholeTbl>
    <a:band2H>
      <a:tcTxStyle b="def" i="def"/>
      <a:tcStyle>
        <a:tcBdr/>
        <a:fill>
          <a:solidFill>
            <a:srgbClr val="ECEFE7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133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线条"/>
          <p:cNvSpPr/>
          <p:nvPr/>
        </p:nvSpPr>
        <p:spPr>
          <a:xfrm>
            <a:off x="1277937" y="4140200"/>
            <a:ext cx="6607176" cy="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40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148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3" name="“"/>
          <p:cNvSpPr txBox="1"/>
          <p:nvPr/>
        </p:nvSpPr>
        <p:spPr>
          <a:xfrm>
            <a:off x="849312" y="637698"/>
            <a:ext cx="457201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7200"/>
            </a:lvl1pPr>
          </a:lstStyle>
          <a:p>
            <a:pPr/>
            <a:r>
              <a:t>“</a:t>
            </a:r>
          </a:p>
        </p:txBody>
      </p:sp>
      <p:sp>
        <p:nvSpPr>
          <p:cNvPr id="154" name="”"/>
          <p:cNvSpPr txBox="1"/>
          <p:nvPr/>
        </p:nvSpPr>
        <p:spPr>
          <a:xfrm>
            <a:off x="7634287" y="2560161"/>
            <a:ext cx="457201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457200">
              <a:defRPr sz="7200"/>
            </a:lvl1pPr>
          </a:lstStyle>
          <a:p>
            <a:pPr/>
            <a:r>
              <a:t>”</a:t>
            </a:r>
          </a:p>
        </p:txBody>
      </p:sp>
      <p:sp>
        <p:nvSpPr>
          <p:cNvPr id="155" name="线条"/>
          <p:cNvSpPr/>
          <p:nvPr/>
        </p:nvSpPr>
        <p:spPr>
          <a:xfrm>
            <a:off x="1277937" y="4140200"/>
            <a:ext cx="6596064" cy="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57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165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0" name="“"/>
          <p:cNvSpPr txBox="1"/>
          <p:nvPr/>
        </p:nvSpPr>
        <p:spPr>
          <a:xfrm>
            <a:off x="877887" y="571817"/>
            <a:ext cx="4572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71" name="”"/>
          <p:cNvSpPr txBox="1"/>
          <p:nvPr/>
        </p:nvSpPr>
        <p:spPr>
          <a:xfrm>
            <a:off x="7650162" y="2283142"/>
            <a:ext cx="4572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457200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72" name="线条"/>
          <p:cNvSpPr/>
          <p:nvPr/>
        </p:nvSpPr>
        <p:spPr>
          <a:xfrm>
            <a:off x="1277937" y="3429000"/>
            <a:ext cx="6596064" cy="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74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182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7" name="线条"/>
          <p:cNvSpPr/>
          <p:nvPr/>
        </p:nvSpPr>
        <p:spPr>
          <a:xfrm>
            <a:off x="1277937" y="3429000"/>
            <a:ext cx="6607176" cy="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89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197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2" name="线条"/>
          <p:cNvSpPr/>
          <p:nvPr/>
        </p:nvSpPr>
        <p:spPr>
          <a:xfrm>
            <a:off x="1277937" y="2354262"/>
            <a:ext cx="6607176" cy="1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04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212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7" name="线条"/>
          <p:cNvSpPr/>
          <p:nvPr/>
        </p:nvSpPr>
        <p:spPr>
          <a:xfrm flipH="1">
            <a:off x="6245225" y="906462"/>
            <a:ext cx="1" cy="4968876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19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0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成组"/>
          <p:cNvGrpSpPr/>
          <p:nvPr/>
        </p:nvGrpSpPr>
        <p:grpSpPr>
          <a:xfrm>
            <a:off x="-1" y="0"/>
            <a:ext cx="9144002" cy="6858000"/>
            <a:chOff x="0" y="0"/>
            <a:chExt cx="9144000" cy="6858000"/>
          </a:xfrm>
        </p:grpSpPr>
        <p:pic>
          <p:nvPicPr>
            <p:cNvPr id="30" name="SD-PanelTitle-R1.png" descr="SD-PanelTitle-R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325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11807" y="1511808"/>
              <a:ext cx="6126482" cy="384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HDRibbonTitle-UniformTrim.png" descr="HDRibbonTitle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47958" b="0"/>
            <a:stretch>
              <a:fillRect/>
            </a:stretch>
          </p:blipFill>
          <p:spPr>
            <a:xfrm>
              <a:off x="48" y="3128433"/>
              <a:ext cx="1664037" cy="61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HDRibbonTitle-UniformTrim.png" descr="HDRibbonTitle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47958" b="0"/>
            <a:stretch>
              <a:fillRect/>
            </a:stretch>
          </p:blipFill>
          <p:spPr>
            <a:xfrm>
              <a:off x="7479964" y="3128433"/>
              <a:ext cx="1664037" cy="61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" name="线条"/>
          <p:cNvSpPr/>
          <p:nvPr/>
        </p:nvSpPr>
        <p:spPr>
          <a:xfrm>
            <a:off x="2019300" y="3471862"/>
            <a:ext cx="5113338" cy="1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7007859" y="5072379"/>
            <a:ext cx="223204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43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" name="线条"/>
          <p:cNvSpPr/>
          <p:nvPr/>
        </p:nvSpPr>
        <p:spPr>
          <a:xfrm>
            <a:off x="1277937" y="2355850"/>
            <a:ext cx="6596064" cy="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58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" name="线条"/>
          <p:cNvSpPr/>
          <p:nvPr/>
        </p:nvSpPr>
        <p:spPr>
          <a:xfrm>
            <a:off x="1277937" y="3598862"/>
            <a:ext cx="6596064" cy="1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5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73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" name="线条"/>
          <p:cNvSpPr/>
          <p:nvPr/>
        </p:nvSpPr>
        <p:spPr>
          <a:xfrm>
            <a:off x="1277937" y="2355850"/>
            <a:ext cx="6596064" cy="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0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88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3" name="线条"/>
          <p:cNvSpPr/>
          <p:nvPr/>
        </p:nvSpPr>
        <p:spPr>
          <a:xfrm>
            <a:off x="1277937" y="2354262"/>
            <a:ext cx="6596064" cy="1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95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103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8" name="线条"/>
          <p:cNvSpPr/>
          <p:nvPr/>
        </p:nvSpPr>
        <p:spPr>
          <a:xfrm>
            <a:off x="1277937" y="2354262"/>
            <a:ext cx="6596064" cy="1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10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118" name="SD-PanelContent.png" descr="SD-PanelConten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" name="线条"/>
          <p:cNvSpPr/>
          <p:nvPr/>
        </p:nvSpPr>
        <p:spPr>
          <a:xfrm>
            <a:off x="1277937" y="2913062"/>
            <a:ext cx="2333626" cy="1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标题文本"/>
          <p:cNvSpPr txBox="1"/>
          <p:nvPr>
            <p:ph type="title"/>
          </p:nvPr>
        </p:nvSpPr>
        <p:spPr>
          <a:xfrm>
            <a:off x="1176337" y="915987"/>
            <a:ext cx="6799263" cy="1303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25" name="正文级别 1…"/>
          <p:cNvSpPr txBox="1"/>
          <p:nvPr>
            <p:ph type="body" sz="half" idx="1"/>
          </p:nvPr>
        </p:nvSpPr>
        <p:spPr>
          <a:xfrm>
            <a:off x="1176337" y="2490787"/>
            <a:ext cx="6799263" cy="3444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成组"/>
          <p:cNvGrpSpPr/>
          <p:nvPr/>
        </p:nvGrpSpPr>
        <p:grpSpPr>
          <a:xfrm>
            <a:off x="-1" y="0"/>
            <a:ext cx="9151939" cy="6858000"/>
            <a:chOff x="0" y="0"/>
            <a:chExt cx="9151937" cy="6858000"/>
          </a:xfrm>
        </p:grpSpPr>
        <p:pic>
          <p:nvPicPr>
            <p:cNvPr id="2" name="SD-PanelContent.png" descr="SD-PanelConten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914347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8640" y="536448"/>
              <a:ext cx="8058913" cy="5772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" t="0" r="14239" b="0"/>
            <a:stretch>
              <a:fillRect/>
            </a:stretch>
          </p:blipFill>
          <p:spPr>
            <a:xfrm>
              <a:off x="-1" y="3128434"/>
              <a:ext cx="685762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HDRibbonContent-UniformTrim.png" descr="HDRibbonContent-UniformTrim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" t="0" r="14239" b="0"/>
            <a:stretch>
              <a:fillRect/>
            </a:stretch>
          </p:blipFill>
          <p:spPr>
            <a:xfrm>
              <a:off x="8466177" y="3128434"/>
              <a:ext cx="68576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标题文本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8" name="正文级别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幻灯片编号"/>
          <p:cNvSpPr txBox="1"/>
          <p:nvPr>
            <p:ph type="sldNum" sz="quarter" idx="2"/>
          </p:nvPr>
        </p:nvSpPr>
        <p:spPr>
          <a:xfrm>
            <a:off x="7752397" y="5978842"/>
            <a:ext cx="223203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5pPr>
      <a:lvl6pPr marL="25799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6pPr>
      <a:lvl7pPr marL="30371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7pPr>
      <a:lvl8pPr marL="3494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8pPr>
      <a:lvl9pPr marL="39515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737725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037" y="249237"/>
            <a:ext cx="8261351" cy="2049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012" y="-28575"/>
            <a:ext cx="411797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71562"/>
            <a:ext cx="9142413" cy="5481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575" y="1347787"/>
            <a:ext cx="3257550" cy="383857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o make the buttons more beautiful, we made many XMLs to make it come true"/>
          <p:cNvSpPr txBox="1"/>
          <p:nvPr/>
        </p:nvSpPr>
        <p:spPr>
          <a:xfrm>
            <a:off x="4208462" y="1347787"/>
            <a:ext cx="4316413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To make the buttons more beautiful, we made many XMLs to make it come true</a:t>
            </a:r>
          </a:p>
        </p:txBody>
      </p:sp>
      <p:sp>
        <p:nvSpPr>
          <p:cNvPr id="296" name="When I click the button, different buttons also have different colors."/>
          <p:cNvSpPr txBox="1"/>
          <p:nvPr/>
        </p:nvSpPr>
        <p:spPr>
          <a:xfrm>
            <a:off x="4208462" y="3838575"/>
            <a:ext cx="3792538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When I click the button, different buttons also have different colors.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whole" bldLvl="1" animBg="1" rev="0" advAuto="0" spid="296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o change the view:"/>
          <p:cNvSpPr txBox="1"/>
          <p:nvPr/>
        </p:nvSpPr>
        <p:spPr>
          <a:xfrm>
            <a:off x="1333499" y="885825"/>
            <a:ext cx="4572002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To change the view:</a:t>
            </a:r>
          </a:p>
        </p:txBody>
      </p:sp>
      <p:pic>
        <p:nvPicPr>
          <p:cNvPr id="29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687" y="1371600"/>
            <a:ext cx="8045451" cy="1550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687" y="3876675"/>
            <a:ext cx="8064501" cy="1951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ture Vision/idea on the Project"/>
          <p:cNvSpPr txBox="1"/>
          <p:nvPr/>
        </p:nvSpPr>
        <p:spPr>
          <a:xfrm>
            <a:off x="525462" y="742950"/>
            <a:ext cx="7465428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1E4B38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Future Vision/idea on the Project</a:t>
            </a:r>
          </a:p>
        </p:txBody>
      </p:sp>
      <p:sp>
        <p:nvSpPr>
          <p:cNvPr id="303" name="Our calculator’s functions is not rich enough.…"/>
          <p:cNvSpPr txBox="1"/>
          <p:nvPr/>
        </p:nvSpPr>
        <p:spPr>
          <a:xfrm>
            <a:off x="723900" y="1892300"/>
            <a:ext cx="7416800" cy="31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defTabSz="457200">
              <a:buSzPct val="100000"/>
              <a:buChar char="●"/>
              <a:defRPr sz="28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Our calculator’s functions is not rich enough.</a:t>
            </a:r>
          </a:p>
          <a:p>
            <a:pPr marL="457200" indent="-457200" defTabSz="457200">
              <a:buSzPct val="100000"/>
              <a:buChar char="●"/>
              <a:defRPr sz="28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We can also make functions just like conversion(money,longth,gravity).</a:t>
            </a:r>
          </a:p>
          <a:p>
            <a:pPr marL="457200" indent="-457200" defTabSz="457200">
              <a:buSzPct val="100000"/>
              <a:buChar char="●"/>
              <a:defRPr sz="28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We can make some special themes for users to choose.</a:t>
            </a:r>
          </a:p>
          <a:p>
            <a:pPr marL="457200" indent="-457200" defTabSz="457200">
              <a:buSzPct val="100000"/>
              <a:buChar char="●"/>
              <a:defRPr sz="28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Fix the other bugs  and make it greater.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et’s see the Application"/>
          <p:cNvSpPr txBox="1"/>
          <p:nvPr/>
        </p:nvSpPr>
        <p:spPr>
          <a:xfrm>
            <a:off x="910110" y="1277937"/>
            <a:ext cx="748888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sz="5400">
                <a:solidFill>
                  <a:schemeClr val="accent1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Let’s see the Application</a:t>
            </a:r>
          </a:p>
        </p:txBody>
      </p:sp>
      <p:pic>
        <p:nvPicPr>
          <p:cNvPr id="30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3041650"/>
            <a:ext cx="7956550" cy="323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62" y="1809750"/>
            <a:ext cx="8186738" cy="5316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50850"/>
            <a:ext cx="7718425" cy="132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187" y="2109787"/>
            <a:ext cx="5778501" cy="302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1584325"/>
            <a:ext cx="8259763" cy="1597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8975" y="3865562"/>
            <a:ext cx="3170238" cy="2674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781050"/>
            <a:ext cx="4316413" cy="132238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Design a calculator application which has the scientific capabilities as well.…"/>
          <p:cNvSpPr txBox="1"/>
          <p:nvPr/>
        </p:nvSpPr>
        <p:spPr>
          <a:xfrm>
            <a:off x="1301750" y="2662237"/>
            <a:ext cx="6692900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Design a calculator application which has the scientific capabilities as well.</a:t>
            </a:r>
          </a:p>
          <a:p>
            <a:pPr defTabSz="457200">
              <a:defRPr sz="20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         a. Portrait Mode (normal calculator)</a:t>
            </a:r>
          </a:p>
          <a:p>
            <a:pPr defTabSz="457200">
              <a:defRPr sz="20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               i. Provide the essential functions of calculator</a:t>
            </a:r>
          </a:p>
          <a:p>
            <a:pPr defTabSz="457200">
              <a:defRPr sz="20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         b. Landscape Mode (Scientific calculator)</a:t>
            </a:r>
          </a:p>
          <a:p>
            <a:pPr defTabSz="457200">
              <a:defRPr sz="20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               i. It should show a different interface which has the scientific functionalities as well.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成组"/>
          <p:cNvGrpSpPr/>
          <p:nvPr/>
        </p:nvGrpSpPr>
        <p:grpSpPr>
          <a:xfrm>
            <a:off x="4600575" y="2266950"/>
            <a:ext cx="2898775" cy="1874838"/>
            <a:chOff x="0" y="0"/>
            <a:chExt cx="2898775" cy="1874837"/>
          </a:xfrm>
        </p:grpSpPr>
        <p:sp>
          <p:nvSpPr>
            <p:cNvPr id="238" name="矩形"/>
            <p:cNvSpPr/>
            <p:nvPr/>
          </p:nvSpPr>
          <p:spPr>
            <a:xfrm>
              <a:off x="0" y="0"/>
              <a:ext cx="2898775" cy="1874838"/>
            </a:xfrm>
            <a:prstGeom prst="rect">
              <a:avLst/>
            </a:prstGeom>
            <a:solidFill>
              <a:srgbClr val="A6A6A6"/>
            </a:solidFill>
            <a:ln w="15875" cap="rnd">
              <a:solidFill>
                <a:srgbClr val="5F6F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</a:p>
          </p:txBody>
        </p:sp>
        <p:sp>
          <p:nvSpPr>
            <p:cNvPr id="239" name="Calculate Functions"/>
            <p:cNvSpPr txBox="1"/>
            <p:nvPr/>
          </p:nvSpPr>
          <p:spPr>
            <a:xfrm>
              <a:off x="0" y="751998"/>
              <a:ext cx="28987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lvl1pPr>
            </a:lstStyle>
            <a:p>
              <a:pPr/>
              <a:r>
                <a:t>Calculate Functions</a:t>
              </a:r>
            </a:p>
          </p:txBody>
        </p:sp>
      </p:grpSp>
      <p:grpSp>
        <p:nvGrpSpPr>
          <p:cNvPr id="243" name="成组"/>
          <p:cNvGrpSpPr/>
          <p:nvPr/>
        </p:nvGrpSpPr>
        <p:grpSpPr>
          <a:xfrm>
            <a:off x="1655762" y="2278062"/>
            <a:ext cx="2520951" cy="1863726"/>
            <a:chOff x="0" y="0"/>
            <a:chExt cx="2520950" cy="1863725"/>
          </a:xfrm>
        </p:grpSpPr>
        <p:sp>
          <p:nvSpPr>
            <p:cNvPr id="241" name="矩形"/>
            <p:cNvSpPr/>
            <p:nvPr/>
          </p:nvSpPr>
          <p:spPr>
            <a:xfrm>
              <a:off x="-1" y="0"/>
              <a:ext cx="2520952" cy="1863725"/>
            </a:xfrm>
            <a:prstGeom prst="rect">
              <a:avLst/>
            </a:prstGeom>
            <a:solidFill>
              <a:srgbClr val="A6A6A6"/>
            </a:solidFill>
            <a:ln w="15875" cap="rnd">
              <a:solidFill>
                <a:srgbClr val="5F6F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</a:p>
          </p:txBody>
        </p:sp>
        <p:sp>
          <p:nvSpPr>
            <p:cNvPr id="242" name="Framework Interaction，…"/>
            <p:cNvSpPr txBox="1"/>
            <p:nvPr/>
          </p:nvSpPr>
          <p:spPr>
            <a:xfrm>
              <a:off x="-1" y="289242"/>
              <a:ext cx="2520952" cy="1285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  <a:r>
                <a:t>Framework Interaction</a:t>
              </a:r>
              <a:r>
                <a:t>，</a:t>
              </a:r>
            </a:p>
            <a:p>
              <a: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  <a:r>
                <a:t>Some functions</a:t>
              </a:r>
              <a:r>
                <a:t>，</a:t>
              </a:r>
              <a:r>
                <a:t>Precedence</a:t>
              </a:r>
            </a:p>
          </p:txBody>
        </p:sp>
      </p:grpSp>
      <p:grpSp>
        <p:nvGrpSpPr>
          <p:cNvPr id="246" name="成组"/>
          <p:cNvGrpSpPr/>
          <p:nvPr/>
        </p:nvGrpSpPr>
        <p:grpSpPr>
          <a:xfrm>
            <a:off x="1689100" y="4452937"/>
            <a:ext cx="2487613" cy="1584326"/>
            <a:chOff x="0" y="0"/>
            <a:chExt cx="2487612" cy="1584325"/>
          </a:xfrm>
        </p:grpSpPr>
        <p:sp>
          <p:nvSpPr>
            <p:cNvPr id="244" name="矩形"/>
            <p:cNvSpPr/>
            <p:nvPr/>
          </p:nvSpPr>
          <p:spPr>
            <a:xfrm>
              <a:off x="0" y="0"/>
              <a:ext cx="2487613" cy="1584325"/>
            </a:xfrm>
            <a:prstGeom prst="rect">
              <a:avLst/>
            </a:prstGeom>
            <a:solidFill>
              <a:srgbClr val="A6A6A6"/>
            </a:solidFill>
            <a:ln w="15875" cap="rnd">
              <a:solidFill>
                <a:srgbClr val="5F6F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</a:p>
          </p:txBody>
        </p:sp>
        <p:sp>
          <p:nvSpPr>
            <p:cNvPr id="245" name="Layout and UI Maker，…"/>
            <p:cNvSpPr txBox="1"/>
            <p:nvPr/>
          </p:nvSpPr>
          <p:spPr>
            <a:xfrm>
              <a:off x="0" y="447992"/>
              <a:ext cx="2487613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  <a:r>
                <a:t>Layout and UI Maker</a:t>
              </a:r>
              <a:r>
                <a:t>，</a:t>
              </a:r>
            </a:p>
            <a:p>
              <a: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  <a:r>
                <a:t>Some functions</a:t>
              </a:r>
            </a:p>
          </p:txBody>
        </p:sp>
      </p:grpSp>
      <p:grpSp>
        <p:nvGrpSpPr>
          <p:cNvPr id="249" name="成组"/>
          <p:cNvGrpSpPr/>
          <p:nvPr/>
        </p:nvGrpSpPr>
        <p:grpSpPr>
          <a:xfrm>
            <a:off x="4600575" y="4452937"/>
            <a:ext cx="2879725" cy="1584326"/>
            <a:chOff x="0" y="0"/>
            <a:chExt cx="2879725" cy="1584325"/>
          </a:xfrm>
        </p:grpSpPr>
        <p:sp>
          <p:nvSpPr>
            <p:cNvPr id="247" name="矩形"/>
            <p:cNvSpPr/>
            <p:nvPr/>
          </p:nvSpPr>
          <p:spPr>
            <a:xfrm>
              <a:off x="0" y="0"/>
              <a:ext cx="2879725" cy="1584325"/>
            </a:xfrm>
            <a:prstGeom prst="rect">
              <a:avLst/>
            </a:prstGeom>
            <a:solidFill>
              <a:srgbClr val="A6A6A6"/>
            </a:solidFill>
            <a:ln w="15875" cap="rnd">
              <a:solidFill>
                <a:srgbClr val="5F6F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</a:p>
          </p:txBody>
        </p:sp>
        <p:sp>
          <p:nvSpPr>
            <p:cNvPr id="248" name="UI Design And Make The Power Point"/>
            <p:cNvSpPr txBox="1"/>
            <p:nvPr/>
          </p:nvSpPr>
          <p:spPr>
            <a:xfrm>
              <a:off x="0" y="327342"/>
              <a:ext cx="2879725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lvl1pPr>
            </a:lstStyle>
            <a:p>
              <a:pPr/>
              <a:r>
                <a:t>UI Design And Make The Power Point</a:t>
              </a:r>
            </a:p>
          </p:txBody>
        </p:sp>
      </p:grpSp>
      <p:grpSp>
        <p:nvGrpSpPr>
          <p:cNvPr id="252" name="成组"/>
          <p:cNvGrpSpPr/>
          <p:nvPr/>
        </p:nvGrpSpPr>
        <p:grpSpPr>
          <a:xfrm>
            <a:off x="649287" y="1976437"/>
            <a:ext cx="1225551" cy="571501"/>
            <a:chOff x="0" y="0"/>
            <a:chExt cx="1225550" cy="571500"/>
          </a:xfrm>
        </p:grpSpPr>
        <p:sp>
          <p:nvSpPr>
            <p:cNvPr id="250" name="椭圆形"/>
            <p:cNvSpPr/>
            <p:nvPr/>
          </p:nvSpPr>
          <p:spPr>
            <a:xfrm>
              <a:off x="0" y="-1"/>
              <a:ext cx="1225550" cy="571502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5F6F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b="1">
                  <a:solidFill>
                    <a:srgbClr val="FFFFFF"/>
                  </a:solidFill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</a:p>
          </p:txBody>
        </p:sp>
        <p:sp>
          <p:nvSpPr>
            <p:cNvPr id="251" name="Lief"/>
            <p:cNvSpPr txBox="1"/>
            <p:nvPr/>
          </p:nvSpPr>
          <p:spPr>
            <a:xfrm>
              <a:off x="179463" y="100329"/>
              <a:ext cx="86662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b="1">
                  <a:solidFill>
                    <a:srgbClr val="FFFFFF"/>
                  </a:solidFill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lvl1pPr>
            </a:lstStyle>
            <a:p>
              <a:pPr/>
              <a:r>
                <a:t>Lief</a:t>
              </a:r>
            </a:p>
          </p:txBody>
        </p:sp>
      </p:grpSp>
      <p:grpSp>
        <p:nvGrpSpPr>
          <p:cNvPr id="255" name="成组"/>
          <p:cNvGrpSpPr/>
          <p:nvPr/>
        </p:nvGrpSpPr>
        <p:grpSpPr>
          <a:xfrm>
            <a:off x="7192962" y="1976437"/>
            <a:ext cx="1268413" cy="581026"/>
            <a:chOff x="0" y="0"/>
            <a:chExt cx="1268412" cy="581025"/>
          </a:xfrm>
        </p:grpSpPr>
        <p:sp>
          <p:nvSpPr>
            <p:cNvPr id="253" name="椭圆形"/>
            <p:cNvSpPr/>
            <p:nvPr/>
          </p:nvSpPr>
          <p:spPr>
            <a:xfrm>
              <a:off x="0" y="0"/>
              <a:ext cx="1268413" cy="581025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5F6F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Oreo"/>
            <p:cNvSpPr txBox="1"/>
            <p:nvPr/>
          </p:nvSpPr>
          <p:spPr>
            <a:xfrm>
              <a:off x="185740" y="111442"/>
              <a:ext cx="8969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Oreo</a:t>
              </a:r>
            </a:p>
          </p:txBody>
        </p:sp>
      </p:grpSp>
      <p:grpSp>
        <p:nvGrpSpPr>
          <p:cNvPr id="258" name="成组"/>
          <p:cNvGrpSpPr/>
          <p:nvPr/>
        </p:nvGrpSpPr>
        <p:grpSpPr>
          <a:xfrm>
            <a:off x="755650" y="4303712"/>
            <a:ext cx="1295400" cy="647701"/>
            <a:chOff x="0" y="0"/>
            <a:chExt cx="1295400" cy="647700"/>
          </a:xfrm>
        </p:grpSpPr>
        <p:sp>
          <p:nvSpPr>
            <p:cNvPr id="256" name="椭圆形"/>
            <p:cNvSpPr/>
            <p:nvPr/>
          </p:nvSpPr>
          <p:spPr>
            <a:xfrm>
              <a:off x="0" y="0"/>
              <a:ext cx="1295400" cy="647700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5F6F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b="1">
                  <a:solidFill>
                    <a:srgbClr val="FFFFFF"/>
                  </a:solidFill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</a:p>
          </p:txBody>
        </p:sp>
        <p:sp>
          <p:nvSpPr>
            <p:cNvPr id="257" name="Oscar"/>
            <p:cNvSpPr txBox="1"/>
            <p:nvPr/>
          </p:nvSpPr>
          <p:spPr>
            <a:xfrm>
              <a:off x="189692" y="138429"/>
              <a:ext cx="9160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b="1">
                  <a:solidFill>
                    <a:srgbClr val="FFFFFF"/>
                  </a:solidFill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lvl1pPr>
            </a:lstStyle>
            <a:p>
              <a:pPr/>
              <a:r>
                <a:t>Oscar</a:t>
              </a:r>
            </a:p>
          </p:txBody>
        </p:sp>
      </p:grpSp>
      <p:grpSp>
        <p:nvGrpSpPr>
          <p:cNvPr id="261" name="成组"/>
          <p:cNvGrpSpPr/>
          <p:nvPr/>
        </p:nvGrpSpPr>
        <p:grpSpPr>
          <a:xfrm>
            <a:off x="7107237" y="4241800"/>
            <a:ext cx="1439863" cy="649288"/>
            <a:chOff x="0" y="0"/>
            <a:chExt cx="1439862" cy="649287"/>
          </a:xfrm>
        </p:grpSpPr>
        <p:sp>
          <p:nvSpPr>
            <p:cNvPr id="259" name="椭圆形"/>
            <p:cNvSpPr/>
            <p:nvPr/>
          </p:nvSpPr>
          <p:spPr>
            <a:xfrm>
              <a:off x="0" y="0"/>
              <a:ext cx="1439863" cy="649288"/>
            </a:xfrm>
            <a:prstGeom prst="ellipse">
              <a:avLst/>
            </a:prstGeom>
            <a:solidFill>
              <a:schemeClr val="accent1"/>
            </a:solidFill>
            <a:ln w="15875" cap="rnd">
              <a:solidFill>
                <a:srgbClr val="5F6F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b="1">
                  <a:solidFill>
                    <a:srgbClr val="FFFFFF"/>
                  </a:solidFill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pPr>
            </a:p>
          </p:txBody>
        </p:sp>
        <p:sp>
          <p:nvSpPr>
            <p:cNvPr id="260" name="Murphy"/>
            <p:cNvSpPr txBox="1"/>
            <p:nvPr/>
          </p:nvSpPr>
          <p:spPr>
            <a:xfrm>
              <a:off x="210846" y="139223"/>
              <a:ext cx="101817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b="1">
                  <a:solidFill>
                    <a:srgbClr val="FFFFFF"/>
                  </a:solidFill>
                  <a:latin typeface="Microsoft JhengHei UI Light"/>
                  <a:ea typeface="Microsoft JhengHei UI Light"/>
                  <a:cs typeface="Microsoft JhengHei UI Light"/>
                  <a:sym typeface="Microsoft JhengHei UI Light"/>
                </a:defRPr>
              </a:lvl1pPr>
            </a:lstStyle>
            <a:p>
              <a:pPr/>
              <a:r>
                <a:t>Murphy</a:t>
              </a:r>
            </a:p>
          </p:txBody>
        </p:sp>
      </p:grpSp>
      <p:sp>
        <p:nvSpPr>
          <p:cNvPr id="262" name="DEVELOPMENT"/>
          <p:cNvSpPr txBox="1"/>
          <p:nvPr/>
        </p:nvSpPr>
        <p:spPr>
          <a:xfrm>
            <a:off x="2513012" y="782637"/>
            <a:ext cx="417512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400"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roblem Faced during the Development"/>
          <p:cNvSpPr txBox="1"/>
          <p:nvPr/>
        </p:nvSpPr>
        <p:spPr>
          <a:xfrm>
            <a:off x="419100" y="1052036"/>
            <a:ext cx="69469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228600" indent="-228600" algn="ctr" defTabSz="4572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Problem Faced during the Development</a:t>
            </a:r>
          </a:p>
        </p:txBody>
      </p:sp>
      <p:sp>
        <p:nvSpPr>
          <p:cNvPr id="265" name="1.How to make the layout both beautiful and functional.…"/>
          <p:cNvSpPr txBox="1"/>
          <p:nvPr/>
        </p:nvSpPr>
        <p:spPr>
          <a:xfrm>
            <a:off x="755650" y="1800225"/>
            <a:ext cx="7917245" cy="288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/>
            </a:pPr>
            <a:r>
              <a:t>1.How to make the layout both beautiful and functional.</a:t>
            </a:r>
          </a:p>
          <a:p>
            <a:pPr defTabSz="457200">
              <a:defRPr sz="2000"/>
            </a:pPr>
            <a:r>
              <a:t>2.How to change the two views and Activity by gravity</a:t>
            </a:r>
          </a:p>
          <a:p>
            <a:pPr defTabSz="457200">
              <a:defRPr sz="2000"/>
            </a:pPr>
            <a:r>
              <a:t>3.How to make many difficult calculations comes ture[like </a:t>
            </a:r>
            <a:r>
              <a:rPr>
                <a:solidFill>
                  <a:srgbClr val="FF0000"/>
                </a:solidFill>
              </a:rPr>
              <a:t>“(”</a:t>
            </a:r>
            <a:r>
              <a:t>and </a:t>
            </a:r>
            <a:r>
              <a:rPr>
                <a:solidFill>
                  <a:srgbClr val="FF0000"/>
                </a:solidFill>
              </a:rPr>
              <a:t>“)”</a:t>
            </a:r>
            <a:r>
              <a:t>,</a:t>
            </a:r>
            <a:r>
              <a:rPr>
                <a:solidFill>
                  <a:srgbClr val="FF0000"/>
                </a:solidFill>
              </a:rPr>
              <a:t> “MC”</a:t>
            </a:r>
            <a:r>
              <a:t>]</a:t>
            </a:r>
          </a:p>
          <a:p>
            <a:pPr defTabSz="457200">
              <a:defRPr sz="2000"/>
            </a:pPr>
            <a:r>
              <a:t>4.How to make the function:continuous plus comes true</a:t>
            </a:r>
          </a:p>
          <a:p>
            <a:pPr defTabSz="457200">
              <a:defRPr sz="2000"/>
            </a:pPr>
            <a:r>
              <a:t>5.How to make the reminder work </a:t>
            </a:r>
          </a:p>
          <a:p>
            <a:pPr defTabSz="457200">
              <a:defRPr sz="2000"/>
            </a:pPr>
            <a:r>
              <a:t>6.Our App always shut down,and we debuged it many times</a:t>
            </a:r>
          </a:p>
          <a:p>
            <a:pPr defTabSz="457200">
              <a:defRPr sz="2000"/>
            </a:pPr>
            <a:r>
              <a:t>7.How to make the function :when I click ,the button tells me it is been clicked</a:t>
            </a:r>
          </a:p>
          <a:p>
            <a:pPr defTabSz="457200">
              <a:defRPr sz="2000"/>
            </a:pPr>
            <a:r>
              <a:t> comes true</a:t>
            </a:r>
          </a:p>
          <a:p>
            <a:pPr defTabSz="457200">
              <a:defRPr sz="2000"/>
            </a:pPr>
            <a:r>
              <a:t>8.How to make the function:exit the app comes ture</a:t>
            </a:r>
          </a:p>
          <a:p>
            <a:pPr defTabSz="457200">
              <a:defRPr sz="2000">
                <a:solidFill>
                  <a:srgbClr val="FF0000"/>
                </a:solidFill>
              </a:defRPr>
            </a:pPr>
            <a:r>
              <a:t>*</a:t>
            </a:r>
            <a:r>
              <a:rPr>
                <a:solidFill>
                  <a:srgbClr val="000000"/>
                </a:solidFill>
              </a:rPr>
              <a:t>9.Some very difficult bugs</a:t>
            </a:r>
          </a:p>
        </p:txBody>
      </p:sp>
      <p:sp>
        <p:nvSpPr>
          <p:cNvPr id="266" name="* Means that problems has not been fixed now"/>
          <p:cNvSpPr txBox="1"/>
          <p:nvPr/>
        </p:nvSpPr>
        <p:spPr>
          <a:xfrm>
            <a:off x="4190999" y="5899150"/>
            <a:ext cx="4249079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/>
          </a:lstStyle>
          <a:p>
            <a:pPr/>
            <a:r>
              <a:t>* Means that problems has not been fixed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o solve those problems,we........"/>
          <p:cNvSpPr txBox="1"/>
          <p:nvPr/>
        </p:nvSpPr>
        <p:spPr>
          <a:xfrm>
            <a:off x="774700" y="1685925"/>
            <a:ext cx="77978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400"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To solve those problems,we........</a:t>
            </a:r>
          </a:p>
        </p:txBody>
      </p:sp>
      <p:pic>
        <p:nvPicPr>
          <p:cNvPr id="26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2814637"/>
            <a:ext cx="7467600" cy="273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History Versions:"/>
          <p:cNvSpPr txBox="1"/>
          <p:nvPr/>
        </p:nvSpPr>
        <p:spPr>
          <a:xfrm>
            <a:off x="1935162" y="617537"/>
            <a:ext cx="399036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History Versions: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1362" y="2471737"/>
            <a:ext cx="2181226" cy="284797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Finally，We got this"/>
          <p:cNvSpPr txBox="1"/>
          <p:nvPr/>
        </p:nvSpPr>
        <p:spPr>
          <a:xfrm>
            <a:off x="625475" y="1035050"/>
            <a:ext cx="7542347" cy="125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6600">
                <a:solidFill>
                  <a:srgbClr val="62731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Finally</a:t>
            </a:r>
            <a:r>
              <a:t>，</a:t>
            </a:r>
            <a:r>
              <a:t>We got this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At fist:"/>
          <p:cNvSpPr txBox="1"/>
          <p:nvPr/>
        </p:nvSpPr>
        <p:spPr>
          <a:xfrm>
            <a:off x="542925" y="785812"/>
            <a:ext cx="74551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At fist:</a:t>
            </a:r>
          </a:p>
        </p:txBody>
      </p:sp>
      <p:pic>
        <p:nvPicPr>
          <p:cNvPr id="27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975" y="577850"/>
            <a:ext cx="3105150" cy="3090863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V0.1"/>
          <p:cNvSpPr txBox="1"/>
          <p:nvPr/>
        </p:nvSpPr>
        <p:spPr>
          <a:xfrm>
            <a:off x="652462" y="1587500"/>
            <a:ext cx="554979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V0.1</a:t>
            </a:r>
          </a:p>
        </p:txBody>
      </p:sp>
      <p:pic>
        <p:nvPicPr>
          <p:cNvPr id="27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4912" y="577850"/>
            <a:ext cx="1843088" cy="310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4050" y="3698875"/>
            <a:ext cx="1519238" cy="2555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94162" y="3719512"/>
            <a:ext cx="4105276" cy="2516188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V2.0"/>
          <p:cNvSpPr txBox="1"/>
          <p:nvPr/>
        </p:nvSpPr>
        <p:spPr>
          <a:xfrm>
            <a:off x="6900862" y="1938337"/>
            <a:ext cx="5549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V2.0</a:t>
            </a:r>
          </a:p>
        </p:txBody>
      </p:sp>
      <p:sp>
        <p:nvSpPr>
          <p:cNvPr id="282" name="V3.0"/>
          <p:cNvSpPr txBox="1"/>
          <p:nvPr/>
        </p:nvSpPr>
        <p:spPr>
          <a:xfrm>
            <a:off x="3467100" y="4014787"/>
            <a:ext cx="55497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>
                <a:solidFill>
                  <a:srgbClr val="62731F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V3.0</a:t>
            </a:r>
          </a:p>
        </p:txBody>
      </p:sp>
      <p:sp>
        <p:nvSpPr>
          <p:cNvPr id="283" name="And a lot of different UI………………"/>
          <p:cNvSpPr txBox="1"/>
          <p:nvPr/>
        </p:nvSpPr>
        <p:spPr>
          <a:xfrm>
            <a:off x="847725" y="5453062"/>
            <a:ext cx="81227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FF0000"/>
                </a:solidFill>
                <a:latin typeface="Bodoni MT"/>
                <a:ea typeface="Bodoni MT"/>
                <a:cs typeface="Bodoni MT"/>
                <a:sym typeface="Bodoni MT"/>
              </a:defRPr>
            </a:lvl1pPr>
          </a:lstStyle>
          <a:p>
            <a:pPr/>
            <a:r>
              <a:t>And a lot of different UI………………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3"/>
      <p:bldP build="whole" bldLvl="1" animBg="1" rev="0" advAuto="0" spid="283" grpId="5"/>
      <p:bldP build="whole" bldLvl="1" animBg="1" rev="0" advAuto="0" spid="278" grpId="2"/>
      <p:bldP build="whole" bldLvl="1" animBg="1" rev="0" advAuto="0" spid="276" grpId="1"/>
      <p:bldP build="whole" bldLvl="1" animBg="1" rev="0" advAuto="0" spid="280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inally ，in version 5.0…"/>
          <p:cNvSpPr txBox="1"/>
          <p:nvPr/>
        </p:nvSpPr>
        <p:spPr>
          <a:xfrm>
            <a:off x="563562" y="427037"/>
            <a:ext cx="6185754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4000">
                <a:solidFill>
                  <a:srgbClr val="FF0000"/>
                </a:solidFill>
                <a:latin typeface="Bodoni MT"/>
                <a:ea typeface="Bodoni MT"/>
                <a:cs typeface="Bodoni MT"/>
                <a:sym typeface="Bodoni MT"/>
              </a:defRPr>
            </a:pPr>
            <a:r>
              <a:t>Finally </a:t>
            </a:r>
            <a:r>
              <a:rPr>
                <a:latin typeface="方正舒体"/>
                <a:ea typeface="方正舒体"/>
                <a:cs typeface="方正舒体"/>
                <a:sym typeface="方正舒体"/>
              </a:rPr>
              <a:t>，</a:t>
            </a:r>
            <a:r>
              <a:t>in version 5.0</a:t>
            </a:r>
          </a:p>
          <a:p>
            <a:pPr defTabSz="457200">
              <a:defRPr sz="4000">
                <a:solidFill>
                  <a:srgbClr val="FF0000"/>
                </a:solidFill>
                <a:latin typeface="Bodoni MT"/>
                <a:ea typeface="Bodoni MT"/>
                <a:cs typeface="Bodoni MT"/>
                <a:sym typeface="Bodoni MT"/>
              </a:defRPr>
            </a:pPr>
            <a:r>
              <a:t>We decide to cut some parts ,</a:t>
            </a:r>
          </a:p>
          <a:p>
            <a:pPr defTabSz="457200">
              <a:defRPr sz="4000">
                <a:solidFill>
                  <a:srgbClr val="FF0000"/>
                </a:solidFill>
                <a:latin typeface="Bodoni MT"/>
                <a:ea typeface="Bodoni MT"/>
                <a:cs typeface="Bodoni MT"/>
                <a:sym typeface="Bodoni MT"/>
              </a:defRPr>
            </a:pPr>
            <a:r>
              <a:t>And redesigned UI like this</a:t>
            </a:r>
          </a:p>
        </p:txBody>
      </p:sp>
      <p:pic>
        <p:nvPicPr>
          <p:cNvPr id="28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6625" y="2016125"/>
            <a:ext cx="5667375" cy="3398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54112"/>
            <a:ext cx="3251200" cy="541655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Beautiful!!!!!!!!!!!!!!"/>
          <p:cNvSpPr txBox="1"/>
          <p:nvPr/>
        </p:nvSpPr>
        <p:spPr>
          <a:xfrm rot="20724089">
            <a:off x="159900" y="4582873"/>
            <a:ext cx="5440523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5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Beautiful!!!!!!!!!!!!!!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82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2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82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2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2"/>
      <p:bldP build="whole" bldLvl="1" animBg="1" rev="0" advAuto="0" spid="285" grpId="1"/>
      <p:bldP build="whole" bldLvl="1" animBg="1" rev="0" advAuto="0" spid="288" grpId="4"/>
      <p:bldP build="whole" bldLvl="1" animBg="1" rev="0" advAuto="0" spid="286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环保">
  <a:themeElements>
    <a:clrScheme name="环保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环保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环保">
  <a:themeElements>
    <a:clrScheme name="环保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环保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